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98" r:id="rId3"/>
    <p:sldId id="299" r:id="rId4"/>
    <p:sldId id="257" r:id="rId5"/>
    <p:sldId id="296" r:id="rId6"/>
    <p:sldId id="297" r:id="rId7"/>
    <p:sldId id="258" r:id="rId8"/>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51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390A2DA3-1AB9-4E4D-A8D1-6DC8A701E092}" type="datetimeFigureOut">
              <a:rPr lang="en-US" smtClean="0"/>
              <a:t>3/18/2022</a:t>
            </a:fld>
            <a:endParaRPr lang="en-US"/>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205DCD16-6565-4498-958E-D5627D780513}" type="slidenum">
              <a:rPr lang="en-US" smtClean="0"/>
              <a:t>‹#›</a:t>
            </a:fld>
            <a:endParaRPr lang="en-US"/>
          </a:p>
        </p:txBody>
      </p:sp>
    </p:spTree>
    <p:extLst>
      <p:ext uri="{BB962C8B-B14F-4D97-AF65-F5344CB8AC3E}">
        <p14:creationId xmlns:p14="http://schemas.microsoft.com/office/powerpoint/2010/main" val="66934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5DCD16-6565-4498-958E-D5627D780513}" type="slidenum">
              <a:rPr lang="en-US" smtClean="0"/>
              <a:t>4</a:t>
            </a:fld>
            <a:endParaRPr lang="en-US"/>
          </a:p>
        </p:txBody>
      </p:sp>
    </p:spTree>
    <p:extLst>
      <p:ext uri="{BB962C8B-B14F-4D97-AF65-F5344CB8AC3E}">
        <p14:creationId xmlns:p14="http://schemas.microsoft.com/office/powerpoint/2010/main" val="17072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61428"/>
            <a:ext cx="4419498" cy="19177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400" b="0" i="0">
                <a:solidFill>
                  <a:schemeClr val="hlink"/>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p:txBody>
          <a:bodyPr lIns="0" tIns="0" rIns="0" bIns="0"/>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Calibri"/>
                <a:cs typeface="Calibri"/>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7" name="Holder 7"/>
          <p:cNvSpPr>
            <a:spLocks noGrp="1"/>
          </p:cNvSpPr>
          <p:nvPr>
            <p:ph type="sldNum" sz="quarter" idx="7"/>
          </p:nvPr>
        </p:nvSpPr>
        <p:spPr/>
        <p:txBody>
          <a:bodyPr lIns="0" tIns="0" rIns="0" bIns="0"/>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rgbClr val="3333B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5" name="Holder 5"/>
          <p:cNvSpPr>
            <a:spLocks noGrp="1"/>
          </p:cNvSpPr>
          <p:nvPr>
            <p:ph type="sldNum" sz="quarter" idx="7"/>
          </p:nvPr>
        </p:nvSpPr>
        <p:spPr/>
        <p:txBody>
          <a:bodyPr lIns="0" tIns="0" rIns="0" bIns="0"/>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4" name="Holder 4"/>
          <p:cNvSpPr>
            <a:spLocks noGrp="1"/>
          </p:cNvSpPr>
          <p:nvPr>
            <p:ph type="sldNum" sz="quarter" idx="7"/>
          </p:nvPr>
        </p:nvSpPr>
        <p:spPr/>
        <p:txBody>
          <a:bodyPr lIns="0" tIns="0" rIns="0" bIns="0"/>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5300" y="61428"/>
            <a:ext cx="2245995" cy="191770"/>
          </a:xfrm>
          <a:prstGeom prst="rect">
            <a:avLst/>
          </a:prstGeom>
        </p:spPr>
        <p:txBody>
          <a:bodyPr wrap="square" lIns="0" tIns="0" rIns="0" bIns="0">
            <a:spAutoFit/>
          </a:bodyPr>
          <a:lstStyle>
            <a:lvl1pPr>
              <a:defRPr sz="1100" b="0" i="0">
                <a:solidFill>
                  <a:srgbClr val="3333B2"/>
                </a:solidFill>
                <a:latin typeface="Calibri"/>
                <a:cs typeface="Calibri"/>
              </a:defRPr>
            </a:lvl1pPr>
          </a:lstStyle>
          <a:p>
            <a:endParaRPr/>
          </a:p>
        </p:txBody>
      </p:sp>
      <p:sp>
        <p:nvSpPr>
          <p:cNvPr id="3" name="Holder 3"/>
          <p:cNvSpPr>
            <a:spLocks noGrp="1"/>
          </p:cNvSpPr>
          <p:nvPr>
            <p:ph type="body" idx="1"/>
          </p:nvPr>
        </p:nvSpPr>
        <p:spPr>
          <a:xfrm>
            <a:off x="915168" y="1065027"/>
            <a:ext cx="2779762" cy="979169"/>
          </a:xfrm>
          <a:prstGeom prst="rect">
            <a:avLst/>
          </a:prstGeom>
        </p:spPr>
        <p:txBody>
          <a:bodyPr wrap="square" lIns="0" tIns="0" rIns="0" bIns="0">
            <a:spAutoFit/>
          </a:bodyPr>
          <a:lstStyle>
            <a:lvl1pPr>
              <a:defRPr sz="1400" b="0" i="0">
                <a:solidFill>
                  <a:schemeClr val="hlink"/>
                </a:solidFill>
                <a:latin typeface="Calibri"/>
                <a:cs typeface="Calibri"/>
              </a:defRPr>
            </a:lvl1pPr>
          </a:lstStyle>
          <a:p>
            <a:endParaRPr/>
          </a:p>
        </p:txBody>
      </p:sp>
      <p:sp>
        <p:nvSpPr>
          <p:cNvPr id="4" name="Holder 4"/>
          <p:cNvSpPr>
            <a:spLocks noGrp="1"/>
          </p:cNvSpPr>
          <p:nvPr>
            <p:ph type="ftr" sz="quarter" idx="5"/>
          </p:nvPr>
        </p:nvSpPr>
        <p:spPr>
          <a:xfrm>
            <a:off x="347294" y="3344688"/>
            <a:ext cx="1087755" cy="121285"/>
          </a:xfrm>
          <a:prstGeom prst="rect">
            <a:avLst/>
          </a:prstGeom>
        </p:spPr>
        <p:txBody>
          <a:bodyPr wrap="square" lIns="0" tIns="0" rIns="0" bIns="0">
            <a:spAutoFit/>
          </a:bodyPr>
          <a:lstStyle>
            <a:lvl1pPr>
              <a:defRPr sz="600" b="1" i="0">
                <a:solidFill>
                  <a:schemeClr val="tx1"/>
                </a:solidFill>
                <a:latin typeface="Calibri"/>
                <a:cs typeface="Calibri"/>
              </a:defRPr>
            </a:lvl1p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3/18/2022</a:t>
            </a:fld>
            <a:endParaRPr lang="en-US"/>
          </a:p>
        </p:txBody>
      </p:sp>
      <p:sp>
        <p:nvSpPr>
          <p:cNvPr id="6" name="Holder 6"/>
          <p:cNvSpPr>
            <a:spLocks noGrp="1"/>
          </p:cNvSpPr>
          <p:nvPr>
            <p:ph type="sldNum" sz="quarter" idx="7"/>
          </p:nvPr>
        </p:nvSpPr>
        <p:spPr>
          <a:xfrm>
            <a:off x="4032667" y="3344384"/>
            <a:ext cx="228600" cy="120014"/>
          </a:xfrm>
          <a:prstGeom prst="rect">
            <a:avLst/>
          </a:prstGeom>
        </p:spPr>
        <p:txBody>
          <a:bodyPr wrap="square" lIns="0" tIns="0" rIns="0" bIns="0">
            <a:spAutoFit/>
          </a:bodyPr>
          <a:lstStyle>
            <a:lvl1pPr>
              <a:defRPr sz="600" b="0" i="0">
                <a:solidFill>
                  <a:schemeClr val="tx1"/>
                </a:solidFill>
                <a:latin typeface="Calibri"/>
                <a:cs typeface="Calibri"/>
              </a:defRPr>
            </a:lvl1pPr>
          </a:lstStyle>
          <a:p>
            <a:pPr marL="25400">
              <a:lnSpc>
                <a:spcPct val="100000"/>
              </a:lnSpc>
              <a:spcBef>
                <a:spcPts val="70"/>
              </a:spcBef>
            </a:pPr>
            <a:fld id="{81D60167-4931-47E6-BA6A-407CBD079E47}" type="slidenum">
              <a:rPr spc="25" dirty="0"/>
              <a:t>‹#›</a:t>
            </a:fld>
            <a:r>
              <a:rPr spc="-5" dirty="0"/>
              <a:t>/42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avl-tree-set-1-insert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8402" y="523186"/>
            <a:ext cx="2131695" cy="244475"/>
          </a:xfrm>
          <a:prstGeom prst="rect">
            <a:avLst/>
          </a:prstGeom>
        </p:spPr>
        <p:txBody>
          <a:bodyPr vert="horz" wrap="square" lIns="0" tIns="17145" rIns="0" bIns="0" rtlCol="0">
            <a:spAutoFit/>
          </a:bodyPr>
          <a:lstStyle/>
          <a:p>
            <a:pPr marL="12700">
              <a:lnSpc>
                <a:spcPct val="100000"/>
              </a:lnSpc>
              <a:spcBef>
                <a:spcPts val="135"/>
              </a:spcBef>
            </a:pPr>
            <a:r>
              <a:rPr sz="1400" b="1" spc="140" dirty="0">
                <a:solidFill>
                  <a:srgbClr val="0000FF"/>
                </a:solidFill>
                <a:latin typeface="Calibri"/>
                <a:cs typeface="Calibri"/>
              </a:rPr>
              <a:t>5SENG003W</a:t>
            </a:r>
            <a:r>
              <a:rPr sz="1400" b="1" spc="55" dirty="0">
                <a:solidFill>
                  <a:srgbClr val="0000FF"/>
                </a:solidFill>
                <a:latin typeface="Calibri"/>
                <a:cs typeface="Calibri"/>
              </a:rPr>
              <a:t> </a:t>
            </a:r>
            <a:r>
              <a:rPr sz="1400" b="1" spc="110" dirty="0">
                <a:solidFill>
                  <a:srgbClr val="0000FF"/>
                </a:solidFill>
                <a:latin typeface="Calibri"/>
                <a:cs typeface="Calibri"/>
              </a:rPr>
              <a:t>Algorithms</a:t>
            </a:r>
            <a:endParaRPr sz="1400">
              <a:latin typeface="Calibri"/>
              <a:cs typeface="Calibri"/>
            </a:endParaRPr>
          </a:p>
        </p:txBody>
      </p:sp>
      <p:sp>
        <p:nvSpPr>
          <p:cNvPr id="3" name="object 3"/>
          <p:cNvSpPr txBox="1"/>
          <p:nvPr/>
        </p:nvSpPr>
        <p:spPr>
          <a:xfrm>
            <a:off x="1358644" y="999563"/>
            <a:ext cx="2131694" cy="753411"/>
          </a:xfrm>
          <a:prstGeom prst="rect">
            <a:avLst/>
          </a:prstGeom>
        </p:spPr>
        <p:txBody>
          <a:bodyPr vert="horz" wrap="square" lIns="0" tIns="17145" rIns="0" bIns="0" rtlCol="0">
            <a:spAutoFit/>
          </a:bodyPr>
          <a:lstStyle/>
          <a:p>
            <a:pPr algn="ctr">
              <a:lnSpc>
                <a:spcPct val="100000"/>
              </a:lnSpc>
              <a:spcBef>
                <a:spcPts val="135"/>
              </a:spcBef>
            </a:pPr>
            <a:r>
              <a:rPr sz="1400" spc="80" dirty="0">
                <a:solidFill>
                  <a:srgbClr val="0000FF"/>
                </a:solidFill>
                <a:latin typeface="Calibri"/>
                <a:cs typeface="Calibri"/>
              </a:rPr>
              <a:t>Week</a:t>
            </a:r>
            <a:r>
              <a:rPr sz="1400" spc="60" dirty="0">
                <a:solidFill>
                  <a:srgbClr val="0000FF"/>
                </a:solidFill>
                <a:latin typeface="Calibri"/>
                <a:cs typeface="Calibri"/>
              </a:rPr>
              <a:t> </a:t>
            </a:r>
            <a:r>
              <a:rPr sz="1400" spc="80" dirty="0">
                <a:solidFill>
                  <a:srgbClr val="0000FF"/>
                </a:solidFill>
                <a:latin typeface="Calibri"/>
                <a:cs typeface="Calibri"/>
              </a:rPr>
              <a:t>5</a:t>
            </a:r>
            <a:endParaRPr sz="1400" dirty="0">
              <a:latin typeface="Calibri"/>
              <a:cs typeface="Calibri"/>
            </a:endParaRPr>
          </a:p>
          <a:p>
            <a:pPr>
              <a:lnSpc>
                <a:spcPct val="100000"/>
              </a:lnSpc>
              <a:spcBef>
                <a:spcPts val="50"/>
              </a:spcBef>
            </a:pPr>
            <a:endParaRPr sz="1900" dirty="0">
              <a:latin typeface="Times New Roman"/>
              <a:cs typeface="Times New Roman"/>
            </a:endParaRPr>
          </a:p>
          <a:p>
            <a:pPr algn="ctr">
              <a:lnSpc>
                <a:spcPct val="100000"/>
              </a:lnSpc>
              <a:spcBef>
                <a:spcPts val="5"/>
              </a:spcBef>
            </a:pPr>
            <a:r>
              <a:rPr sz="1400" spc="65" dirty="0">
                <a:solidFill>
                  <a:srgbClr val="0000FF"/>
                </a:solidFill>
                <a:latin typeface="Calibri"/>
                <a:cs typeface="Calibri"/>
              </a:rPr>
              <a:t>Lecture </a:t>
            </a:r>
            <a:r>
              <a:rPr sz="1400" spc="50" dirty="0">
                <a:solidFill>
                  <a:srgbClr val="0000FF"/>
                </a:solidFill>
                <a:latin typeface="Calibri"/>
                <a:cs typeface="Calibri"/>
              </a:rPr>
              <a:t>5:</a:t>
            </a:r>
            <a:r>
              <a:rPr sz="1400" spc="125" dirty="0">
                <a:solidFill>
                  <a:srgbClr val="0000FF"/>
                </a:solidFill>
                <a:latin typeface="Calibri"/>
                <a:cs typeface="Calibri"/>
              </a:rPr>
              <a:t> </a:t>
            </a:r>
            <a:r>
              <a:rPr lang="en-US" sz="1400" spc="125" dirty="0">
                <a:solidFill>
                  <a:srgbClr val="0000FF"/>
                </a:solidFill>
                <a:latin typeface="Calibri"/>
                <a:cs typeface="Calibri"/>
              </a:rPr>
              <a:t>AVL &amp; B-</a:t>
            </a:r>
            <a:r>
              <a:rPr sz="1400" spc="75" dirty="0">
                <a:solidFill>
                  <a:srgbClr val="0000FF"/>
                </a:solidFill>
                <a:latin typeface="Calibri"/>
                <a:cs typeface="Calibri"/>
              </a:rPr>
              <a:t>Trees</a:t>
            </a:r>
            <a:endParaRPr sz="1400" dirty="0">
              <a:latin typeface="Calibri"/>
              <a:cs typeface="Calibri"/>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6" name="object 6"/>
          <p:cNvSpPr txBox="1">
            <a:spLocks noGrp="1"/>
          </p:cNvSpPr>
          <p:nvPr>
            <p:ph type="sldNum" sz="quarter" idx="7"/>
          </p:nvPr>
        </p:nvSpPr>
        <p:spPr>
          <a:prstGeom prst="rect">
            <a:avLst/>
          </a:prstGeom>
        </p:spPr>
        <p:txBody>
          <a:bodyPr vert="horz" wrap="square" lIns="0" tIns="8890" rIns="0" bIns="0" rtlCol="0">
            <a:spAutoFit/>
          </a:bodyPr>
          <a:lstStyle/>
          <a:p>
            <a:pPr marL="25400">
              <a:lnSpc>
                <a:spcPct val="100000"/>
              </a:lnSpc>
              <a:spcBef>
                <a:spcPts val="70"/>
              </a:spcBef>
            </a:pPr>
            <a:fld id="{81D60167-4931-47E6-BA6A-407CBD079E47}" type="slidenum">
              <a:rPr spc="25" dirty="0"/>
              <a:t>1</a:t>
            </a:fld>
            <a:r>
              <a:rPr spc="-5" dirty="0"/>
              <a:t>/42</a:t>
            </a:r>
          </a:p>
        </p:txBody>
      </p:sp>
      <p:sp>
        <p:nvSpPr>
          <p:cNvPr id="4" name="object 4"/>
          <p:cNvSpPr txBox="1"/>
          <p:nvPr/>
        </p:nvSpPr>
        <p:spPr>
          <a:xfrm>
            <a:off x="1695450" y="2187575"/>
            <a:ext cx="1404367" cy="166071"/>
          </a:xfrm>
          <a:prstGeom prst="rect">
            <a:avLst/>
          </a:prstGeom>
        </p:spPr>
        <p:txBody>
          <a:bodyPr vert="horz" wrap="square" lIns="0" tIns="12065" rIns="0" bIns="0" rtlCol="0">
            <a:spAutoFit/>
          </a:bodyPr>
          <a:lstStyle/>
          <a:p>
            <a:pPr marL="12700">
              <a:lnSpc>
                <a:spcPct val="100000"/>
              </a:lnSpc>
              <a:spcBef>
                <a:spcPts val="95"/>
              </a:spcBef>
            </a:pPr>
            <a:r>
              <a:rPr lang="en-US" sz="1000" spc="35" dirty="0">
                <a:latin typeface="Calibri"/>
                <a:cs typeface="Calibri"/>
              </a:rPr>
              <a:t>Sudharshan Welihinda</a:t>
            </a:r>
            <a:endParaRPr sz="1000" dirty="0">
              <a:latin typeface="Calibri"/>
              <a:cs typeface="Calibri"/>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827FD0-78D5-47BD-9C68-4EB74BFB097B}"/>
              </a:ext>
            </a:extLst>
          </p:cNvPr>
          <p:cNvSpPr txBox="1"/>
          <p:nvPr/>
        </p:nvSpPr>
        <p:spPr>
          <a:xfrm>
            <a:off x="476250" y="3101975"/>
            <a:ext cx="3889206" cy="230832"/>
          </a:xfrm>
          <a:prstGeom prst="rect">
            <a:avLst/>
          </a:prstGeom>
          <a:noFill/>
        </p:spPr>
        <p:txBody>
          <a:bodyPr wrap="none" rtlCol="0">
            <a:spAutoFit/>
          </a:bodyPr>
          <a:lstStyle/>
          <a:p>
            <a:r>
              <a:rPr lang="en-US" sz="900" dirty="0"/>
              <a:t>Insert the elements  </a:t>
            </a:r>
            <a:r>
              <a:rPr lang="en-US" sz="900" b="1" dirty="0"/>
              <a:t>14, 17, 11, 7, 53, 4, 13, 12, 8, 60, 19, 16, 20 </a:t>
            </a:r>
            <a:r>
              <a:rPr lang="en-US" sz="900" dirty="0"/>
              <a:t>to an AVL Tree</a:t>
            </a:r>
            <a:r>
              <a:rPr lang="en-US" sz="900" b="1" dirty="0"/>
              <a:t> </a:t>
            </a:r>
          </a:p>
        </p:txBody>
      </p:sp>
    </p:spTree>
    <p:extLst>
      <p:ext uri="{BB962C8B-B14F-4D97-AF65-F5344CB8AC3E}">
        <p14:creationId xmlns:p14="http://schemas.microsoft.com/office/powerpoint/2010/main" val="189619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66FC2125-3199-4EB5-B1B4-9FC24AFC2604}"/>
              </a:ext>
            </a:extLst>
          </p:cNvPr>
          <p:cNvSpPr/>
          <p:nvPr/>
        </p:nvSpPr>
        <p:spPr>
          <a:xfrm>
            <a:off x="2197800" y="464482"/>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5" name="object 4">
            <a:extLst>
              <a:ext uri="{FF2B5EF4-FFF2-40B4-BE49-F238E27FC236}">
                <a16:creationId xmlns:a16="http://schemas.microsoft.com/office/drawing/2014/main" id="{1395FBB2-2870-469D-8E0A-CAF2BCB422BA}"/>
              </a:ext>
            </a:extLst>
          </p:cNvPr>
          <p:cNvSpPr/>
          <p:nvPr/>
        </p:nvSpPr>
        <p:spPr>
          <a:xfrm>
            <a:off x="1336637" y="1325648"/>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6" name="object 5">
            <a:extLst>
              <a:ext uri="{FF2B5EF4-FFF2-40B4-BE49-F238E27FC236}">
                <a16:creationId xmlns:a16="http://schemas.microsoft.com/office/drawing/2014/main" id="{0C01587F-6D29-4343-87C2-B38B6060160C}"/>
              </a:ext>
            </a:extLst>
          </p:cNvPr>
          <p:cNvSpPr/>
          <p:nvPr/>
        </p:nvSpPr>
        <p:spPr>
          <a:xfrm>
            <a:off x="1767219" y="895064"/>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7" name="object 6">
            <a:extLst>
              <a:ext uri="{FF2B5EF4-FFF2-40B4-BE49-F238E27FC236}">
                <a16:creationId xmlns:a16="http://schemas.microsoft.com/office/drawing/2014/main" id="{08B39E2C-A8C4-45F1-B5E1-C3BEE70F477A}"/>
              </a:ext>
            </a:extLst>
          </p:cNvPr>
          <p:cNvSpPr/>
          <p:nvPr/>
        </p:nvSpPr>
        <p:spPr>
          <a:xfrm>
            <a:off x="2628382" y="895064"/>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8" name="object 7">
            <a:extLst>
              <a:ext uri="{FF2B5EF4-FFF2-40B4-BE49-F238E27FC236}">
                <a16:creationId xmlns:a16="http://schemas.microsoft.com/office/drawing/2014/main" id="{E31CC44F-3AC3-4B7D-A971-809B1D3E37A6}"/>
              </a:ext>
            </a:extLst>
          </p:cNvPr>
          <p:cNvSpPr/>
          <p:nvPr/>
        </p:nvSpPr>
        <p:spPr>
          <a:xfrm>
            <a:off x="2399471" y="1344917"/>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9" name="object 8">
            <a:extLst>
              <a:ext uri="{FF2B5EF4-FFF2-40B4-BE49-F238E27FC236}">
                <a16:creationId xmlns:a16="http://schemas.microsoft.com/office/drawing/2014/main" id="{6B8E14E1-D3A9-4383-B1CE-270FAA0F078B}"/>
              </a:ext>
            </a:extLst>
          </p:cNvPr>
          <p:cNvSpPr/>
          <p:nvPr/>
        </p:nvSpPr>
        <p:spPr>
          <a:xfrm>
            <a:off x="1659876" y="1773750"/>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10" name="object 9">
            <a:extLst>
              <a:ext uri="{FF2B5EF4-FFF2-40B4-BE49-F238E27FC236}">
                <a16:creationId xmlns:a16="http://schemas.microsoft.com/office/drawing/2014/main" id="{B8815547-8BC9-4CFF-9546-A941939FBD48}"/>
              </a:ext>
            </a:extLst>
          </p:cNvPr>
          <p:cNvSpPr/>
          <p:nvPr/>
        </p:nvSpPr>
        <p:spPr>
          <a:xfrm>
            <a:off x="2305447" y="270725"/>
            <a:ext cx="0" cy="194310"/>
          </a:xfrm>
          <a:custGeom>
            <a:avLst/>
            <a:gdLst/>
            <a:ahLst/>
            <a:cxnLst/>
            <a:rect l="l" t="t" r="r" b="b"/>
            <a:pathLst>
              <a:path h="194309">
                <a:moveTo>
                  <a:pt x="0" y="0"/>
                </a:moveTo>
                <a:lnTo>
                  <a:pt x="0" y="193762"/>
                </a:lnTo>
              </a:path>
            </a:pathLst>
          </a:custGeom>
          <a:ln w="3587">
            <a:solidFill>
              <a:srgbClr val="000000"/>
            </a:solidFill>
          </a:ln>
        </p:spPr>
        <p:txBody>
          <a:bodyPr wrap="square" lIns="0" tIns="0" rIns="0" bIns="0" rtlCol="0"/>
          <a:lstStyle/>
          <a:p>
            <a:endParaRPr/>
          </a:p>
        </p:txBody>
      </p:sp>
      <p:sp>
        <p:nvSpPr>
          <p:cNvPr id="11" name="object 10">
            <a:extLst>
              <a:ext uri="{FF2B5EF4-FFF2-40B4-BE49-F238E27FC236}">
                <a16:creationId xmlns:a16="http://schemas.microsoft.com/office/drawing/2014/main" id="{A5B83449-A8F3-4885-82BE-52063946B6B7}"/>
              </a:ext>
            </a:extLst>
          </p:cNvPr>
          <p:cNvSpPr/>
          <p:nvPr/>
        </p:nvSpPr>
        <p:spPr>
          <a:xfrm>
            <a:off x="1982505" y="679774"/>
            <a:ext cx="215900" cy="215900"/>
          </a:xfrm>
          <a:custGeom>
            <a:avLst/>
            <a:gdLst/>
            <a:ahLst/>
            <a:cxnLst/>
            <a:rect l="l" t="t" r="r" b="b"/>
            <a:pathLst>
              <a:path w="215900" h="215900">
                <a:moveTo>
                  <a:pt x="215294" y="0"/>
                </a:moveTo>
                <a:lnTo>
                  <a:pt x="0" y="215294"/>
                </a:lnTo>
              </a:path>
            </a:pathLst>
          </a:custGeom>
          <a:ln w="3587">
            <a:solidFill>
              <a:srgbClr val="000000"/>
            </a:solidFill>
          </a:ln>
        </p:spPr>
        <p:txBody>
          <a:bodyPr wrap="square" lIns="0" tIns="0" rIns="0" bIns="0" rtlCol="0"/>
          <a:lstStyle/>
          <a:p>
            <a:endParaRPr/>
          </a:p>
        </p:txBody>
      </p:sp>
      <p:sp>
        <p:nvSpPr>
          <p:cNvPr id="12" name="object 11">
            <a:extLst>
              <a:ext uri="{FF2B5EF4-FFF2-40B4-BE49-F238E27FC236}">
                <a16:creationId xmlns:a16="http://schemas.microsoft.com/office/drawing/2014/main" id="{3AC9A060-17F2-4C8B-B2AF-E023C397B803}"/>
              </a:ext>
            </a:extLst>
          </p:cNvPr>
          <p:cNvSpPr/>
          <p:nvPr/>
        </p:nvSpPr>
        <p:spPr>
          <a:xfrm>
            <a:off x="1551926" y="1110356"/>
            <a:ext cx="215900" cy="215900"/>
          </a:xfrm>
          <a:custGeom>
            <a:avLst/>
            <a:gdLst/>
            <a:ahLst/>
            <a:cxnLst/>
            <a:rect l="l" t="t" r="r" b="b"/>
            <a:pathLst>
              <a:path w="215900" h="215900">
                <a:moveTo>
                  <a:pt x="215292" y="0"/>
                </a:moveTo>
                <a:lnTo>
                  <a:pt x="0" y="215292"/>
                </a:lnTo>
              </a:path>
            </a:pathLst>
          </a:custGeom>
          <a:ln w="3587">
            <a:solidFill>
              <a:srgbClr val="000000"/>
            </a:solidFill>
          </a:ln>
        </p:spPr>
        <p:txBody>
          <a:bodyPr wrap="square" lIns="0" tIns="0" rIns="0" bIns="0" rtlCol="0"/>
          <a:lstStyle/>
          <a:p>
            <a:endParaRPr/>
          </a:p>
        </p:txBody>
      </p:sp>
      <p:sp>
        <p:nvSpPr>
          <p:cNvPr id="13" name="object 12">
            <a:extLst>
              <a:ext uri="{FF2B5EF4-FFF2-40B4-BE49-F238E27FC236}">
                <a16:creationId xmlns:a16="http://schemas.microsoft.com/office/drawing/2014/main" id="{BC8658AF-B93D-427B-944A-BF5E6B6475C5}"/>
              </a:ext>
            </a:extLst>
          </p:cNvPr>
          <p:cNvSpPr/>
          <p:nvPr/>
        </p:nvSpPr>
        <p:spPr>
          <a:xfrm>
            <a:off x="2510370" y="1125724"/>
            <a:ext cx="129365" cy="214683"/>
          </a:xfrm>
          <a:custGeom>
            <a:avLst/>
            <a:gdLst/>
            <a:ahLst/>
            <a:cxnLst/>
            <a:rect l="l" t="t" r="r" b="b"/>
            <a:pathLst>
              <a:path w="215900" h="215900">
                <a:moveTo>
                  <a:pt x="215294" y="0"/>
                </a:moveTo>
                <a:lnTo>
                  <a:pt x="0" y="215289"/>
                </a:lnTo>
              </a:path>
            </a:pathLst>
          </a:custGeom>
          <a:ln w="3587">
            <a:solidFill>
              <a:srgbClr val="000000"/>
            </a:solidFill>
          </a:ln>
        </p:spPr>
        <p:txBody>
          <a:bodyPr wrap="square" lIns="0" tIns="0" rIns="0" bIns="0" rtlCol="0"/>
          <a:lstStyle/>
          <a:p>
            <a:endParaRPr/>
          </a:p>
        </p:txBody>
      </p:sp>
      <p:sp>
        <p:nvSpPr>
          <p:cNvPr id="14" name="object 13">
            <a:extLst>
              <a:ext uri="{FF2B5EF4-FFF2-40B4-BE49-F238E27FC236}">
                <a16:creationId xmlns:a16="http://schemas.microsoft.com/office/drawing/2014/main" id="{465B616C-791B-475E-B413-10E56F7D6AB6}"/>
              </a:ext>
            </a:extLst>
          </p:cNvPr>
          <p:cNvSpPr/>
          <p:nvPr/>
        </p:nvSpPr>
        <p:spPr>
          <a:xfrm>
            <a:off x="2413087" y="679774"/>
            <a:ext cx="215900" cy="215900"/>
          </a:xfrm>
          <a:custGeom>
            <a:avLst/>
            <a:gdLst/>
            <a:ahLst/>
            <a:cxnLst/>
            <a:rect l="l" t="t" r="r" b="b"/>
            <a:pathLst>
              <a:path w="215900" h="215900">
                <a:moveTo>
                  <a:pt x="215294" y="215294"/>
                </a:moveTo>
                <a:lnTo>
                  <a:pt x="0" y="0"/>
                </a:lnTo>
              </a:path>
            </a:pathLst>
          </a:custGeom>
          <a:ln w="3587">
            <a:solidFill>
              <a:srgbClr val="000000"/>
            </a:solidFill>
          </a:ln>
        </p:spPr>
        <p:txBody>
          <a:bodyPr wrap="square" lIns="0" tIns="0" rIns="0" bIns="0" rtlCol="0"/>
          <a:lstStyle/>
          <a:p>
            <a:endParaRPr/>
          </a:p>
        </p:txBody>
      </p:sp>
      <p:sp>
        <p:nvSpPr>
          <p:cNvPr id="15" name="object 14">
            <a:extLst>
              <a:ext uri="{FF2B5EF4-FFF2-40B4-BE49-F238E27FC236}">
                <a16:creationId xmlns:a16="http://schemas.microsoft.com/office/drawing/2014/main" id="{3B92B9F3-9E86-45DA-BDF4-5C34BAC7150C}"/>
              </a:ext>
            </a:extLst>
          </p:cNvPr>
          <p:cNvSpPr/>
          <p:nvPr/>
        </p:nvSpPr>
        <p:spPr>
          <a:xfrm>
            <a:off x="1982505" y="1110356"/>
            <a:ext cx="215900" cy="215900"/>
          </a:xfrm>
          <a:custGeom>
            <a:avLst/>
            <a:gdLst/>
            <a:ahLst/>
            <a:cxnLst/>
            <a:rect l="l" t="t" r="r" b="b"/>
            <a:pathLst>
              <a:path w="215900" h="215900">
                <a:moveTo>
                  <a:pt x="215294" y="215292"/>
                </a:moveTo>
                <a:lnTo>
                  <a:pt x="0" y="0"/>
                </a:lnTo>
              </a:path>
            </a:pathLst>
          </a:custGeom>
          <a:ln w="3587">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0B0C7F7A-A304-4B5C-A182-A3F6CF6F28DD}"/>
              </a:ext>
            </a:extLst>
          </p:cNvPr>
          <p:cNvSpPr txBox="1"/>
          <p:nvPr/>
        </p:nvSpPr>
        <p:spPr>
          <a:xfrm>
            <a:off x="2264037" y="492338"/>
            <a:ext cx="78740" cy="140423"/>
          </a:xfrm>
          <a:prstGeom prst="rect">
            <a:avLst/>
          </a:prstGeom>
        </p:spPr>
        <p:txBody>
          <a:bodyPr vert="horz" wrap="square" lIns="0" tIns="17145" rIns="0" bIns="0" rtlCol="0">
            <a:spAutoFit/>
          </a:bodyPr>
          <a:lstStyle/>
          <a:p>
            <a:pPr marL="12700">
              <a:lnSpc>
                <a:spcPct val="100000"/>
              </a:lnSpc>
              <a:spcBef>
                <a:spcPts val="135"/>
              </a:spcBef>
            </a:pPr>
            <a:r>
              <a:rPr sz="800" spc="10" dirty="0">
                <a:latin typeface="Times New Roman"/>
                <a:cs typeface="Times New Roman"/>
              </a:rPr>
              <a:t>6</a:t>
            </a:r>
            <a:endParaRPr sz="800" dirty="0">
              <a:latin typeface="Times New Roman"/>
              <a:cs typeface="Times New Roman"/>
            </a:endParaRPr>
          </a:p>
        </p:txBody>
      </p:sp>
      <p:sp>
        <p:nvSpPr>
          <p:cNvPr id="17" name="object 16">
            <a:extLst>
              <a:ext uri="{FF2B5EF4-FFF2-40B4-BE49-F238E27FC236}">
                <a16:creationId xmlns:a16="http://schemas.microsoft.com/office/drawing/2014/main" id="{2F84C86E-FEA5-4CB3-881C-03DDB839E1EE}"/>
              </a:ext>
            </a:extLst>
          </p:cNvPr>
          <p:cNvSpPr txBox="1"/>
          <p:nvPr/>
        </p:nvSpPr>
        <p:spPr>
          <a:xfrm>
            <a:off x="1402874" y="1353501"/>
            <a:ext cx="78740" cy="140423"/>
          </a:xfrm>
          <a:prstGeom prst="rect">
            <a:avLst/>
          </a:prstGeom>
        </p:spPr>
        <p:txBody>
          <a:bodyPr vert="horz" wrap="square" lIns="0" tIns="17145" rIns="0" bIns="0" rtlCol="0">
            <a:spAutoFit/>
          </a:bodyPr>
          <a:lstStyle/>
          <a:p>
            <a:pPr marL="12700">
              <a:lnSpc>
                <a:spcPct val="100000"/>
              </a:lnSpc>
              <a:spcBef>
                <a:spcPts val="135"/>
              </a:spcBef>
            </a:pPr>
            <a:r>
              <a:rPr sz="800" spc="10" dirty="0">
                <a:latin typeface="Times New Roman"/>
                <a:cs typeface="Times New Roman"/>
              </a:rPr>
              <a:t>1</a:t>
            </a:r>
            <a:endParaRPr sz="800">
              <a:latin typeface="Times New Roman"/>
              <a:cs typeface="Times New Roman"/>
            </a:endParaRPr>
          </a:p>
        </p:txBody>
      </p:sp>
      <p:sp>
        <p:nvSpPr>
          <p:cNvPr id="19" name="object 18">
            <a:extLst>
              <a:ext uri="{FF2B5EF4-FFF2-40B4-BE49-F238E27FC236}">
                <a16:creationId xmlns:a16="http://schemas.microsoft.com/office/drawing/2014/main" id="{6E25926D-CB6D-4A2A-83D4-C4CE8441D5FB}"/>
              </a:ext>
            </a:extLst>
          </p:cNvPr>
          <p:cNvSpPr txBox="1"/>
          <p:nvPr/>
        </p:nvSpPr>
        <p:spPr>
          <a:xfrm>
            <a:off x="2694619" y="922920"/>
            <a:ext cx="78740" cy="140423"/>
          </a:xfrm>
          <a:prstGeom prst="rect">
            <a:avLst/>
          </a:prstGeom>
        </p:spPr>
        <p:txBody>
          <a:bodyPr vert="horz" wrap="square" lIns="0" tIns="17145" rIns="0" bIns="0" rtlCol="0">
            <a:spAutoFit/>
          </a:bodyPr>
          <a:lstStyle/>
          <a:p>
            <a:pPr marL="12700">
              <a:lnSpc>
                <a:spcPct val="100000"/>
              </a:lnSpc>
              <a:spcBef>
                <a:spcPts val="135"/>
              </a:spcBef>
            </a:pPr>
            <a:r>
              <a:rPr sz="800" spc="10" dirty="0">
                <a:latin typeface="Times New Roman"/>
                <a:cs typeface="Times New Roman"/>
              </a:rPr>
              <a:t>8</a:t>
            </a:r>
            <a:endParaRPr sz="800" dirty="0">
              <a:latin typeface="Times New Roman"/>
              <a:cs typeface="Times New Roman"/>
            </a:endParaRPr>
          </a:p>
        </p:txBody>
      </p:sp>
      <p:sp>
        <p:nvSpPr>
          <p:cNvPr id="20" name="object 19">
            <a:extLst>
              <a:ext uri="{FF2B5EF4-FFF2-40B4-BE49-F238E27FC236}">
                <a16:creationId xmlns:a16="http://schemas.microsoft.com/office/drawing/2014/main" id="{092B8238-6B71-428F-A815-19C296F551EF}"/>
              </a:ext>
            </a:extLst>
          </p:cNvPr>
          <p:cNvSpPr txBox="1"/>
          <p:nvPr/>
        </p:nvSpPr>
        <p:spPr>
          <a:xfrm>
            <a:off x="2468664" y="1367969"/>
            <a:ext cx="78740" cy="140423"/>
          </a:xfrm>
          <a:prstGeom prst="rect">
            <a:avLst/>
          </a:prstGeom>
        </p:spPr>
        <p:txBody>
          <a:bodyPr vert="horz" wrap="square" lIns="0" tIns="17145" rIns="0" bIns="0" rtlCol="0">
            <a:spAutoFit/>
          </a:bodyPr>
          <a:lstStyle/>
          <a:p>
            <a:pPr marL="12700">
              <a:lnSpc>
                <a:spcPct val="100000"/>
              </a:lnSpc>
              <a:spcBef>
                <a:spcPts val="135"/>
              </a:spcBef>
            </a:pPr>
            <a:r>
              <a:rPr lang="en-US" sz="800" dirty="0">
                <a:latin typeface="Times New Roman"/>
                <a:cs typeface="Times New Roman"/>
              </a:rPr>
              <a:t>7</a:t>
            </a:r>
            <a:endParaRPr sz="800" dirty="0">
              <a:latin typeface="Times New Roman"/>
              <a:cs typeface="Times New Roman"/>
            </a:endParaRPr>
          </a:p>
        </p:txBody>
      </p:sp>
      <p:sp>
        <p:nvSpPr>
          <p:cNvPr id="21" name="object 20">
            <a:extLst>
              <a:ext uri="{FF2B5EF4-FFF2-40B4-BE49-F238E27FC236}">
                <a16:creationId xmlns:a16="http://schemas.microsoft.com/office/drawing/2014/main" id="{36CB609A-5658-4A4D-B84C-28D50F5B2522}"/>
              </a:ext>
            </a:extLst>
          </p:cNvPr>
          <p:cNvSpPr txBox="1"/>
          <p:nvPr/>
        </p:nvSpPr>
        <p:spPr>
          <a:xfrm>
            <a:off x="1730561" y="1811488"/>
            <a:ext cx="78740" cy="140423"/>
          </a:xfrm>
          <a:prstGeom prst="rect">
            <a:avLst/>
          </a:prstGeom>
        </p:spPr>
        <p:txBody>
          <a:bodyPr vert="horz" wrap="square" lIns="0" tIns="17145" rIns="0" bIns="0" rtlCol="0">
            <a:spAutoFit/>
          </a:bodyPr>
          <a:lstStyle/>
          <a:p>
            <a:pPr marL="12700">
              <a:lnSpc>
                <a:spcPct val="100000"/>
              </a:lnSpc>
              <a:spcBef>
                <a:spcPts val="135"/>
              </a:spcBef>
            </a:pPr>
            <a:r>
              <a:rPr lang="en-US" sz="800" dirty="0">
                <a:latin typeface="Times New Roman"/>
                <a:cs typeface="Times New Roman"/>
              </a:rPr>
              <a:t>2</a:t>
            </a:r>
            <a:endParaRPr sz="800" dirty="0">
              <a:latin typeface="Times New Roman"/>
              <a:cs typeface="Times New Roman"/>
            </a:endParaRPr>
          </a:p>
        </p:txBody>
      </p:sp>
      <p:sp>
        <p:nvSpPr>
          <p:cNvPr id="22" name="object 21">
            <a:extLst>
              <a:ext uri="{FF2B5EF4-FFF2-40B4-BE49-F238E27FC236}">
                <a16:creationId xmlns:a16="http://schemas.microsoft.com/office/drawing/2014/main" id="{493D37A2-8224-446E-828F-6B0085395794}"/>
              </a:ext>
            </a:extLst>
          </p:cNvPr>
          <p:cNvSpPr txBox="1"/>
          <p:nvPr/>
        </p:nvSpPr>
        <p:spPr>
          <a:xfrm>
            <a:off x="2206625" y="130175"/>
            <a:ext cx="196850" cy="140423"/>
          </a:xfrm>
          <a:prstGeom prst="rect">
            <a:avLst/>
          </a:prstGeom>
        </p:spPr>
        <p:txBody>
          <a:bodyPr vert="horz" wrap="square" lIns="0" tIns="17145" rIns="0" bIns="0" rtlCol="0">
            <a:spAutoFit/>
          </a:bodyPr>
          <a:lstStyle/>
          <a:p>
            <a:pPr marL="12700">
              <a:lnSpc>
                <a:spcPct val="100000"/>
              </a:lnSpc>
              <a:spcBef>
                <a:spcPts val="135"/>
              </a:spcBef>
            </a:pPr>
            <a:r>
              <a:rPr sz="800" spc="10" dirty="0">
                <a:latin typeface="Times New Roman"/>
                <a:cs typeface="Times New Roman"/>
              </a:rPr>
              <a:t>root</a:t>
            </a:r>
            <a:endParaRPr sz="800">
              <a:latin typeface="Times New Roman"/>
              <a:cs typeface="Times New Roman"/>
            </a:endParaRPr>
          </a:p>
        </p:txBody>
      </p:sp>
      <p:sp>
        <p:nvSpPr>
          <p:cNvPr id="29" name="TextBox 28">
            <a:extLst>
              <a:ext uri="{FF2B5EF4-FFF2-40B4-BE49-F238E27FC236}">
                <a16:creationId xmlns:a16="http://schemas.microsoft.com/office/drawing/2014/main" id="{B9D7F544-6D39-467E-A887-C776A2FE70EF}"/>
              </a:ext>
            </a:extLst>
          </p:cNvPr>
          <p:cNvSpPr txBox="1"/>
          <p:nvPr/>
        </p:nvSpPr>
        <p:spPr>
          <a:xfrm>
            <a:off x="1809301" y="895064"/>
            <a:ext cx="152400" cy="215899"/>
          </a:xfrm>
          <a:prstGeom prst="rect">
            <a:avLst/>
          </a:prstGeom>
          <a:noFill/>
        </p:spPr>
        <p:txBody>
          <a:bodyPr wrap="square" rtlCol="0">
            <a:spAutoFit/>
          </a:bodyPr>
          <a:lstStyle/>
          <a:p>
            <a:pPr algn="ctr"/>
            <a:r>
              <a:rPr lang="en-US" sz="800" dirty="0">
                <a:latin typeface="Times New Roman" panose="02020603050405020304" pitchFamily="18" charset="0"/>
                <a:cs typeface="Times New Roman" panose="02020603050405020304" pitchFamily="18" charset="0"/>
              </a:rPr>
              <a:t>4</a:t>
            </a:r>
          </a:p>
        </p:txBody>
      </p:sp>
      <p:sp>
        <p:nvSpPr>
          <p:cNvPr id="30" name="object 8">
            <a:extLst>
              <a:ext uri="{FF2B5EF4-FFF2-40B4-BE49-F238E27FC236}">
                <a16:creationId xmlns:a16="http://schemas.microsoft.com/office/drawing/2014/main" id="{BC5422AA-B329-4F30-A4BD-E02733348403}"/>
              </a:ext>
            </a:extLst>
          </p:cNvPr>
          <p:cNvSpPr/>
          <p:nvPr/>
        </p:nvSpPr>
        <p:spPr>
          <a:xfrm>
            <a:off x="2063934" y="1336321"/>
            <a:ext cx="215900" cy="215900"/>
          </a:xfrm>
          <a:custGeom>
            <a:avLst/>
            <a:gdLst/>
            <a:ahLst/>
            <a:cxnLst/>
            <a:rect l="l" t="t" r="r" b="b"/>
            <a:pathLst>
              <a:path w="215900" h="215900">
                <a:moveTo>
                  <a:pt x="0" y="215292"/>
                </a:moveTo>
                <a:lnTo>
                  <a:pt x="215289" y="215292"/>
                </a:lnTo>
                <a:lnTo>
                  <a:pt x="215289" y="0"/>
                </a:lnTo>
                <a:lnTo>
                  <a:pt x="0" y="0"/>
                </a:lnTo>
                <a:lnTo>
                  <a:pt x="0" y="215292"/>
                </a:lnTo>
                <a:close/>
              </a:path>
            </a:pathLst>
          </a:custGeom>
          <a:ln w="3587">
            <a:solidFill>
              <a:srgbClr val="000000"/>
            </a:solidFill>
          </a:ln>
        </p:spPr>
        <p:txBody>
          <a:bodyPr wrap="square" lIns="0" tIns="0" rIns="0" bIns="0" rtlCol="0"/>
          <a:lstStyle/>
          <a:p>
            <a:endParaRPr/>
          </a:p>
        </p:txBody>
      </p:sp>
      <p:sp>
        <p:nvSpPr>
          <p:cNvPr id="31" name="TextBox 30">
            <a:extLst>
              <a:ext uri="{FF2B5EF4-FFF2-40B4-BE49-F238E27FC236}">
                <a16:creationId xmlns:a16="http://schemas.microsoft.com/office/drawing/2014/main" id="{5899DA0C-0ACE-4178-B69B-3864CEFFC511}"/>
              </a:ext>
            </a:extLst>
          </p:cNvPr>
          <p:cNvSpPr txBox="1"/>
          <p:nvPr/>
        </p:nvSpPr>
        <p:spPr>
          <a:xfrm>
            <a:off x="2101207" y="1325039"/>
            <a:ext cx="152400" cy="215899"/>
          </a:xfrm>
          <a:prstGeom prst="rect">
            <a:avLst/>
          </a:prstGeom>
          <a:noFill/>
        </p:spPr>
        <p:txBody>
          <a:bodyPr wrap="square" rtlCol="0">
            <a:spAutoFit/>
          </a:bodyPr>
          <a:lstStyle/>
          <a:p>
            <a:pPr algn="ctr"/>
            <a:r>
              <a:rPr lang="en-US" sz="800" dirty="0">
                <a:latin typeface="Times New Roman" panose="02020603050405020304" pitchFamily="18" charset="0"/>
                <a:cs typeface="Times New Roman" panose="02020603050405020304" pitchFamily="18" charset="0"/>
              </a:rPr>
              <a:t>5</a:t>
            </a:r>
          </a:p>
        </p:txBody>
      </p:sp>
      <p:sp>
        <p:nvSpPr>
          <p:cNvPr id="32" name="object 14">
            <a:extLst>
              <a:ext uri="{FF2B5EF4-FFF2-40B4-BE49-F238E27FC236}">
                <a16:creationId xmlns:a16="http://schemas.microsoft.com/office/drawing/2014/main" id="{65C6CB51-D3E6-4CD0-A9B6-4F972F792056}"/>
              </a:ext>
            </a:extLst>
          </p:cNvPr>
          <p:cNvSpPr/>
          <p:nvPr/>
        </p:nvSpPr>
        <p:spPr>
          <a:xfrm>
            <a:off x="1551926" y="1550003"/>
            <a:ext cx="215900" cy="215900"/>
          </a:xfrm>
          <a:custGeom>
            <a:avLst/>
            <a:gdLst/>
            <a:ahLst/>
            <a:cxnLst/>
            <a:rect l="l" t="t" r="r" b="b"/>
            <a:pathLst>
              <a:path w="215900" h="215900">
                <a:moveTo>
                  <a:pt x="215294" y="215292"/>
                </a:moveTo>
                <a:lnTo>
                  <a:pt x="0" y="0"/>
                </a:lnTo>
              </a:path>
            </a:pathLst>
          </a:custGeom>
          <a:ln w="3587">
            <a:solidFill>
              <a:srgbClr val="000000"/>
            </a:solidFill>
          </a:ln>
        </p:spPr>
        <p:txBody>
          <a:bodyPr wrap="square" lIns="0" tIns="0" rIns="0" bIns="0" rtlCol="0"/>
          <a:lstStyle/>
          <a:p>
            <a:endParaRPr/>
          </a:p>
        </p:txBody>
      </p:sp>
      <p:sp>
        <p:nvSpPr>
          <p:cNvPr id="33" name="TextBox 32">
            <a:extLst>
              <a:ext uri="{FF2B5EF4-FFF2-40B4-BE49-F238E27FC236}">
                <a16:creationId xmlns:a16="http://schemas.microsoft.com/office/drawing/2014/main" id="{45B94989-0C1E-4812-8005-F8FE7B5D18D3}"/>
              </a:ext>
            </a:extLst>
          </p:cNvPr>
          <p:cNvSpPr txBox="1"/>
          <p:nvPr/>
        </p:nvSpPr>
        <p:spPr>
          <a:xfrm>
            <a:off x="177800" y="2160145"/>
            <a:ext cx="4057650" cy="923330"/>
          </a:xfrm>
          <a:prstGeom prst="rect">
            <a:avLst/>
          </a:prstGeom>
          <a:noFill/>
        </p:spPr>
        <p:txBody>
          <a:bodyPr wrap="square" rtlCol="0">
            <a:spAutoFit/>
          </a:bodyPr>
          <a:lstStyle/>
          <a:p>
            <a:r>
              <a:rPr lang="en-US" sz="900" dirty="0"/>
              <a:t>Perform the following operations, drawing the resulting tree after any necessary re-balancing: </a:t>
            </a:r>
          </a:p>
          <a:p>
            <a:endParaRPr lang="en-US" sz="900" dirty="0"/>
          </a:p>
          <a:p>
            <a:pPr marL="228600" indent="-228600">
              <a:buAutoNum type="arabicPeriod"/>
            </a:pPr>
            <a:r>
              <a:rPr lang="en-US" sz="900" dirty="0"/>
              <a:t>Insert the value 3          [6 marks] </a:t>
            </a:r>
          </a:p>
          <a:p>
            <a:pPr marL="228600" indent="-228600">
              <a:buAutoNum type="arabicPeriod"/>
            </a:pPr>
            <a:r>
              <a:rPr lang="en-US" sz="900" dirty="0"/>
              <a:t>Remove the value 7      [10 marks] </a:t>
            </a:r>
          </a:p>
          <a:p>
            <a:pPr marL="228600" indent="-228600">
              <a:buAutoNum type="arabicPeriod"/>
            </a:pPr>
            <a:r>
              <a:rPr lang="en-US" sz="900" dirty="0"/>
              <a:t>Remove the value 4      [4 marks]</a:t>
            </a:r>
          </a:p>
        </p:txBody>
      </p:sp>
      <p:sp>
        <p:nvSpPr>
          <p:cNvPr id="34" name="TextBox 33">
            <a:extLst>
              <a:ext uri="{FF2B5EF4-FFF2-40B4-BE49-F238E27FC236}">
                <a16:creationId xmlns:a16="http://schemas.microsoft.com/office/drawing/2014/main" id="{DB78ADA0-63F6-47E7-87D2-F9EC9F069F68}"/>
              </a:ext>
            </a:extLst>
          </p:cNvPr>
          <p:cNvSpPr txBox="1"/>
          <p:nvPr/>
        </p:nvSpPr>
        <p:spPr>
          <a:xfrm>
            <a:off x="187885" y="40378"/>
            <a:ext cx="1398140" cy="246221"/>
          </a:xfrm>
          <a:prstGeom prst="rect">
            <a:avLst/>
          </a:prstGeom>
          <a:noFill/>
        </p:spPr>
        <p:txBody>
          <a:bodyPr wrap="none" rtlCol="0">
            <a:spAutoFit/>
          </a:bodyPr>
          <a:lstStyle/>
          <a:p>
            <a:r>
              <a:rPr lang="en-US" sz="1000" dirty="0"/>
              <a:t>Consider this AVL tree: </a:t>
            </a:r>
          </a:p>
        </p:txBody>
      </p:sp>
      <p:sp>
        <p:nvSpPr>
          <p:cNvPr id="36" name="TextBox 35">
            <a:extLst>
              <a:ext uri="{FF2B5EF4-FFF2-40B4-BE49-F238E27FC236}">
                <a16:creationId xmlns:a16="http://schemas.microsoft.com/office/drawing/2014/main" id="{D4348BEB-0A0E-4A61-9404-BB2CC1C842FE}"/>
              </a:ext>
            </a:extLst>
          </p:cNvPr>
          <p:cNvSpPr txBox="1"/>
          <p:nvPr/>
        </p:nvSpPr>
        <p:spPr>
          <a:xfrm>
            <a:off x="3371850" y="92664"/>
            <a:ext cx="1159292" cy="215444"/>
          </a:xfrm>
          <a:prstGeom prst="rect">
            <a:avLst/>
          </a:prstGeom>
          <a:noFill/>
        </p:spPr>
        <p:txBody>
          <a:bodyPr wrap="none" rtlCol="0">
            <a:spAutoFit/>
          </a:bodyPr>
          <a:lstStyle/>
          <a:p>
            <a:r>
              <a:rPr lang="en-US" sz="800" dirty="0"/>
              <a:t>2020 Refer/Defer Exam</a:t>
            </a:r>
          </a:p>
        </p:txBody>
      </p:sp>
    </p:spTree>
    <p:extLst>
      <p:ext uri="{BB962C8B-B14F-4D97-AF65-F5344CB8AC3E}">
        <p14:creationId xmlns:p14="http://schemas.microsoft.com/office/powerpoint/2010/main" val="244671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A35A390-85FE-4A92-8977-04A4BCB9067F}"/>
              </a:ext>
            </a:extLst>
          </p:cNvPr>
          <p:cNvSpPr txBox="1">
            <a:spLocks noGrp="1"/>
          </p:cNvSpPr>
          <p:nvPr>
            <p:ph type="title"/>
          </p:nvPr>
        </p:nvSpPr>
        <p:spPr>
          <a:xfrm>
            <a:off x="95300" y="61428"/>
            <a:ext cx="501650" cy="191770"/>
          </a:xfrm>
          <a:prstGeom prst="rect">
            <a:avLst/>
          </a:prstGeom>
        </p:spPr>
        <p:txBody>
          <a:bodyPr vert="horz" wrap="square" lIns="0" tIns="11430" rIns="0" bIns="0" rtlCol="0">
            <a:spAutoFit/>
          </a:bodyPr>
          <a:lstStyle/>
          <a:p>
            <a:pPr marL="12700">
              <a:lnSpc>
                <a:spcPct val="100000"/>
              </a:lnSpc>
              <a:spcBef>
                <a:spcPts val="90"/>
              </a:spcBef>
            </a:pPr>
            <a:r>
              <a:rPr spc="75" dirty="0"/>
              <a:t>B-</a:t>
            </a:r>
            <a:r>
              <a:rPr spc="-5" dirty="0"/>
              <a:t>T</a:t>
            </a:r>
            <a:r>
              <a:rPr spc="50" dirty="0"/>
              <a:t>rees</a:t>
            </a:r>
          </a:p>
        </p:txBody>
      </p:sp>
      <p:sp>
        <p:nvSpPr>
          <p:cNvPr id="5" name="TextBox 4">
            <a:extLst>
              <a:ext uri="{FF2B5EF4-FFF2-40B4-BE49-F238E27FC236}">
                <a16:creationId xmlns:a16="http://schemas.microsoft.com/office/drawing/2014/main" id="{500AB614-96FD-46DF-A618-31FEF1215DEC}"/>
              </a:ext>
            </a:extLst>
          </p:cNvPr>
          <p:cNvSpPr txBox="1"/>
          <p:nvPr/>
        </p:nvSpPr>
        <p:spPr>
          <a:xfrm>
            <a:off x="95300" y="327144"/>
            <a:ext cx="4267150" cy="369332"/>
          </a:xfrm>
          <a:prstGeom prst="rect">
            <a:avLst/>
          </a:prstGeom>
          <a:noFill/>
        </p:spPr>
        <p:txBody>
          <a:bodyPr wrap="square" rtlCol="0">
            <a:spAutoFit/>
          </a:bodyPr>
          <a:lstStyle/>
          <a:p>
            <a:r>
              <a:rPr lang="en-US" sz="900" dirty="0"/>
              <a:t>B-Trees are self-balancing search trees. </a:t>
            </a:r>
            <a:r>
              <a:rPr lang="en-US" sz="900" b="0" i="0" dirty="0">
                <a:solidFill>
                  <a:srgbClr val="273239"/>
                </a:solidFill>
                <a:effectLst/>
              </a:rPr>
              <a:t>In most of the other self-balancing search trees (like </a:t>
            </a:r>
            <a:r>
              <a:rPr lang="en-US" sz="900" b="0" i="0" u="sng" dirty="0">
                <a:effectLst/>
                <a:hlinkClick r:id="rId3"/>
              </a:rPr>
              <a:t>AVL</a:t>
            </a:r>
            <a:r>
              <a:rPr lang="en-US" sz="900" b="0" i="0" dirty="0">
                <a:solidFill>
                  <a:srgbClr val="273239"/>
                </a:solidFill>
                <a:effectLst/>
              </a:rPr>
              <a:t> and Red-Black Trees), it is assumed that everything is in main memory.</a:t>
            </a:r>
            <a:r>
              <a:rPr lang="en-US" sz="900" dirty="0"/>
              <a:t> </a:t>
            </a:r>
          </a:p>
        </p:txBody>
      </p:sp>
      <p:sp>
        <p:nvSpPr>
          <p:cNvPr id="6" name="TextBox 5">
            <a:extLst>
              <a:ext uri="{FF2B5EF4-FFF2-40B4-BE49-F238E27FC236}">
                <a16:creationId xmlns:a16="http://schemas.microsoft.com/office/drawing/2014/main" id="{3AE98964-3FAD-4C68-B606-E020A9C7E14E}"/>
              </a:ext>
            </a:extLst>
          </p:cNvPr>
          <p:cNvSpPr txBox="1"/>
          <p:nvPr/>
        </p:nvSpPr>
        <p:spPr>
          <a:xfrm>
            <a:off x="95300" y="724068"/>
            <a:ext cx="4267150" cy="369332"/>
          </a:xfrm>
          <a:prstGeom prst="rect">
            <a:avLst/>
          </a:prstGeom>
          <a:noFill/>
        </p:spPr>
        <p:txBody>
          <a:bodyPr wrap="square" rtlCol="0">
            <a:spAutoFit/>
          </a:bodyPr>
          <a:lstStyle/>
          <a:p>
            <a:r>
              <a:rPr lang="en-US" sz="900" b="0" i="0" dirty="0">
                <a:solidFill>
                  <a:srgbClr val="273239"/>
                </a:solidFill>
                <a:effectLst/>
                <a:latin typeface="urw-din"/>
              </a:rPr>
              <a:t>To understand the use of B-Trees, we must think of the huge amount of data that cannot fit in main memory.</a:t>
            </a:r>
            <a:endParaRPr lang="en-US" sz="900" dirty="0"/>
          </a:p>
        </p:txBody>
      </p:sp>
      <p:sp>
        <p:nvSpPr>
          <p:cNvPr id="7" name="TextBox 6">
            <a:extLst>
              <a:ext uri="{FF2B5EF4-FFF2-40B4-BE49-F238E27FC236}">
                <a16:creationId xmlns:a16="http://schemas.microsoft.com/office/drawing/2014/main" id="{1C9B27F3-CDDF-42A3-B1A2-209A3424D8B4}"/>
              </a:ext>
            </a:extLst>
          </p:cNvPr>
          <p:cNvSpPr txBox="1"/>
          <p:nvPr/>
        </p:nvSpPr>
        <p:spPr>
          <a:xfrm>
            <a:off x="95300" y="1077295"/>
            <a:ext cx="4267150" cy="369332"/>
          </a:xfrm>
          <a:prstGeom prst="rect">
            <a:avLst/>
          </a:prstGeom>
          <a:noFill/>
        </p:spPr>
        <p:txBody>
          <a:bodyPr wrap="square" rtlCol="0">
            <a:spAutoFit/>
          </a:bodyPr>
          <a:lstStyle/>
          <a:p>
            <a:r>
              <a:rPr lang="en-US" sz="900" b="0" i="0" dirty="0">
                <a:solidFill>
                  <a:srgbClr val="273239"/>
                </a:solidFill>
                <a:effectLst/>
                <a:latin typeface="urw-din"/>
              </a:rPr>
              <a:t>When the number of keys is high, the data is read from disk in the form of blocks. Disk access time is very high compared to the main memory access time. </a:t>
            </a:r>
            <a:endParaRPr lang="en-US" sz="900" dirty="0"/>
          </a:p>
        </p:txBody>
      </p:sp>
      <p:sp>
        <p:nvSpPr>
          <p:cNvPr id="8" name="TextBox 7">
            <a:extLst>
              <a:ext uri="{FF2B5EF4-FFF2-40B4-BE49-F238E27FC236}">
                <a16:creationId xmlns:a16="http://schemas.microsoft.com/office/drawing/2014/main" id="{ADA1F55B-574C-470B-AEA3-6BFB1F85B9B0}"/>
              </a:ext>
            </a:extLst>
          </p:cNvPr>
          <p:cNvSpPr txBox="1"/>
          <p:nvPr/>
        </p:nvSpPr>
        <p:spPr>
          <a:xfrm>
            <a:off x="95300" y="1446627"/>
            <a:ext cx="4267150" cy="230832"/>
          </a:xfrm>
          <a:prstGeom prst="rect">
            <a:avLst/>
          </a:prstGeom>
          <a:noFill/>
        </p:spPr>
        <p:txBody>
          <a:bodyPr wrap="square" rtlCol="0">
            <a:spAutoFit/>
          </a:bodyPr>
          <a:lstStyle/>
          <a:p>
            <a:r>
              <a:rPr lang="en-US" sz="900" b="0" i="0" dirty="0">
                <a:solidFill>
                  <a:srgbClr val="273239"/>
                </a:solidFill>
                <a:effectLst/>
                <a:latin typeface="urw-din"/>
              </a:rPr>
              <a:t>The main idea of using B-Trees is to reduce the number of disk accesses. </a:t>
            </a:r>
            <a:endParaRPr lang="en-US" sz="900" dirty="0"/>
          </a:p>
        </p:txBody>
      </p:sp>
      <p:sp>
        <p:nvSpPr>
          <p:cNvPr id="9" name="TextBox 8">
            <a:extLst>
              <a:ext uri="{FF2B5EF4-FFF2-40B4-BE49-F238E27FC236}">
                <a16:creationId xmlns:a16="http://schemas.microsoft.com/office/drawing/2014/main" id="{8EF9A558-E3D2-4D55-855B-697BA88D7A35}"/>
              </a:ext>
            </a:extLst>
          </p:cNvPr>
          <p:cNvSpPr txBox="1"/>
          <p:nvPr/>
        </p:nvSpPr>
        <p:spPr>
          <a:xfrm>
            <a:off x="95300" y="1686610"/>
            <a:ext cx="4267150" cy="230832"/>
          </a:xfrm>
          <a:prstGeom prst="rect">
            <a:avLst/>
          </a:prstGeom>
          <a:noFill/>
        </p:spPr>
        <p:txBody>
          <a:bodyPr wrap="square" rtlCol="0">
            <a:spAutoFit/>
          </a:bodyPr>
          <a:lstStyle/>
          <a:p>
            <a:r>
              <a:rPr lang="en-US" sz="900" b="0" i="0" dirty="0">
                <a:solidFill>
                  <a:srgbClr val="273239"/>
                </a:solidFill>
                <a:effectLst/>
                <a:latin typeface="urw-din"/>
              </a:rPr>
              <a:t>The height of B-Trees is kept low by putting maximum possible keys in a B-Tree node.</a:t>
            </a:r>
            <a:endParaRPr lang="en-US" sz="900" dirty="0"/>
          </a:p>
        </p:txBody>
      </p:sp>
      <p:sp>
        <p:nvSpPr>
          <p:cNvPr id="10" name="TextBox 9">
            <a:extLst>
              <a:ext uri="{FF2B5EF4-FFF2-40B4-BE49-F238E27FC236}">
                <a16:creationId xmlns:a16="http://schemas.microsoft.com/office/drawing/2014/main" id="{E6C1331E-C779-42B2-9752-F6F8F22A0C72}"/>
              </a:ext>
            </a:extLst>
          </p:cNvPr>
          <p:cNvSpPr txBox="1"/>
          <p:nvPr/>
        </p:nvSpPr>
        <p:spPr>
          <a:xfrm>
            <a:off x="95300" y="1975311"/>
            <a:ext cx="4267150" cy="1450525"/>
          </a:xfrm>
          <a:prstGeom prst="rect">
            <a:avLst/>
          </a:prstGeom>
          <a:noFill/>
        </p:spPr>
        <p:txBody>
          <a:bodyPr wrap="square" rtlCol="0">
            <a:spAutoFit/>
          </a:bodyPr>
          <a:lstStyle/>
          <a:p>
            <a:pPr marL="12700" marR="92710">
              <a:lnSpc>
                <a:spcPct val="101000"/>
              </a:lnSpc>
              <a:spcBef>
                <a:spcPts val="705"/>
              </a:spcBef>
            </a:pPr>
            <a:r>
              <a:rPr lang="en-US" sz="900" b="1" spc="50" dirty="0">
                <a:solidFill>
                  <a:srgbClr val="0000FF"/>
                </a:solidFill>
                <a:latin typeface="Calibri"/>
                <a:cs typeface="Calibri"/>
              </a:rPr>
              <a:t>B-trees </a:t>
            </a:r>
            <a:r>
              <a:rPr lang="en-US" sz="900" spc="40" dirty="0">
                <a:latin typeface="Calibri"/>
                <a:cs typeface="Calibri"/>
              </a:rPr>
              <a:t>address </a:t>
            </a:r>
            <a:r>
              <a:rPr lang="en-US" sz="900" spc="10" dirty="0">
                <a:latin typeface="Calibri"/>
                <a:cs typeface="Calibri"/>
              </a:rPr>
              <a:t>all </a:t>
            </a:r>
            <a:r>
              <a:rPr lang="en-US" sz="900" spc="-5" dirty="0">
                <a:latin typeface="Calibri"/>
                <a:cs typeface="Calibri"/>
              </a:rPr>
              <a:t>of </a:t>
            </a:r>
            <a:r>
              <a:rPr lang="en-US" sz="900" spc="0" dirty="0">
                <a:latin typeface="Calibri"/>
                <a:cs typeface="Calibri"/>
              </a:rPr>
              <a:t>the </a:t>
            </a:r>
            <a:r>
              <a:rPr lang="en-US" sz="900" spc="10" dirty="0">
                <a:latin typeface="Calibri"/>
                <a:cs typeface="Calibri"/>
              </a:rPr>
              <a:t>major </a:t>
            </a:r>
            <a:r>
              <a:rPr lang="en-US" sz="900" spc="25" dirty="0">
                <a:latin typeface="Calibri"/>
                <a:cs typeface="Calibri"/>
              </a:rPr>
              <a:t>problems encountered when </a:t>
            </a:r>
            <a:r>
              <a:rPr lang="en-US" sz="900" spc="10" dirty="0">
                <a:latin typeface="Calibri"/>
                <a:cs typeface="Calibri"/>
              </a:rPr>
              <a:t>implementing  </a:t>
            </a:r>
            <a:r>
              <a:rPr lang="en-US" sz="900" spc="35" dirty="0">
                <a:latin typeface="Calibri"/>
                <a:cs typeface="Calibri"/>
              </a:rPr>
              <a:t>disk-based </a:t>
            </a:r>
            <a:r>
              <a:rPr lang="en-US" sz="900" spc="40" dirty="0">
                <a:latin typeface="Calibri"/>
                <a:cs typeface="Calibri"/>
              </a:rPr>
              <a:t>search </a:t>
            </a:r>
            <a:r>
              <a:rPr lang="en-US" sz="900" spc="15" dirty="0">
                <a:latin typeface="Calibri"/>
                <a:cs typeface="Calibri"/>
              </a:rPr>
              <a:t>trees:</a:t>
            </a:r>
            <a:endParaRPr lang="en-US" sz="900" dirty="0">
              <a:latin typeface="Calibri"/>
              <a:cs typeface="Calibri"/>
            </a:endParaRPr>
          </a:p>
          <a:p>
            <a:pPr>
              <a:lnSpc>
                <a:spcPct val="100000"/>
              </a:lnSpc>
              <a:spcBef>
                <a:spcPts val="40"/>
              </a:spcBef>
            </a:pPr>
            <a:endParaRPr lang="en-US" sz="850" dirty="0">
              <a:latin typeface="Times New Roman"/>
              <a:cs typeface="Times New Roman"/>
            </a:endParaRPr>
          </a:p>
          <a:p>
            <a:pPr marL="246379" indent="-153670">
              <a:lnSpc>
                <a:spcPct val="100000"/>
              </a:lnSpc>
              <a:buClr>
                <a:srgbClr val="3333B2"/>
              </a:buClr>
              <a:buFont typeface="Calibri"/>
              <a:buAutoNum type="arabicPeriod"/>
              <a:tabLst>
                <a:tab pos="247015" algn="l"/>
              </a:tabLst>
            </a:pPr>
            <a:r>
              <a:rPr lang="en-US" sz="900" b="1" spc="50" dirty="0">
                <a:solidFill>
                  <a:srgbClr val="0000FF"/>
                </a:solidFill>
                <a:latin typeface="Calibri"/>
                <a:cs typeface="Calibri"/>
              </a:rPr>
              <a:t>always completely balanced</a:t>
            </a:r>
            <a:r>
              <a:rPr lang="en-US" sz="900" spc="50" dirty="0">
                <a:latin typeface="Calibri"/>
                <a:cs typeface="Calibri"/>
              </a:rPr>
              <a:t>, </a:t>
            </a:r>
            <a:r>
              <a:rPr lang="en-US" sz="900" spc="10" dirty="0">
                <a:latin typeface="Calibri"/>
                <a:cs typeface="Calibri"/>
              </a:rPr>
              <a:t>all </a:t>
            </a:r>
            <a:r>
              <a:rPr lang="en-US" sz="900" b="1" spc="30" dirty="0">
                <a:solidFill>
                  <a:srgbClr val="0000FF"/>
                </a:solidFill>
                <a:latin typeface="Calibri"/>
                <a:cs typeface="Calibri"/>
              </a:rPr>
              <a:t>leaf </a:t>
            </a:r>
            <a:r>
              <a:rPr lang="en-US" sz="900" b="1" spc="75" dirty="0">
                <a:solidFill>
                  <a:srgbClr val="0000FF"/>
                </a:solidFill>
                <a:latin typeface="Calibri"/>
                <a:cs typeface="Calibri"/>
              </a:rPr>
              <a:t>nodes </a:t>
            </a:r>
            <a:r>
              <a:rPr lang="en-US" sz="900" spc="0" dirty="0">
                <a:latin typeface="Calibri"/>
                <a:cs typeface="Calibri"/>
              </a:rPr>
              <a:t>at the </a:t>
            </a:r>
            <a:r>
              <a:rPr lang="en-US" sz="900" spc="55" dirty="0">
                <a:latin typeface="Calibri"/>
                <a:cs typeface="Calibri"/>
              </a:rPr>
              <a:t>same</a:t>
            </a:r>
            <a:r>
              <a:rPr lang="en-US" sz="900" spc="100" dirty="0">
                <a:latin typeface="Calibri"/>
                <a:cs typeface="Calibri"/>
              </a:rPr>
              <a:t> </a:t>
            </a:r>
            <a:r>
              <a:rPr lang="en-US" sz="900" spc="10" dirty="0">
                <a:latin typeface="Calibri"/>
                <a:cs typeface="Calibri"/>
              </a:rPr>
              <a:t>level.</a:t>
            </a:r>
            <a:endParaRPr lang="en-US" sz="900" dirty="0">
              <a:latin typeface="Calibri"/>
              <a:cs typeface="Calibri"/>
            </a:endParaRPr>
          </a:p>
          <a:p>
            <a:pPr marL="246379" marR="565150" indent="-153670">
              <a:lnSpc>
                <a:spcPct val="101000"/>
              </a:lnSpc>
              <a:spcBef>
                <a:spcPts val="300"/>
              </a:spcBef>
              <a:buClr>
                <a:srgbClr val="3333B2"/>
              </a:buClr>
              <a:buFont typeface="Calibri"/>
              <a:buAutoNum type="arabicPeriod"/>
              <a:tabLst>
                <a:tab pos="247015" algn="l"/>
              </a:tabLst>
            </a:pPr>
            <a:r>
              <a:rPr lang="en-US" sz="900" b="1" spc="55" dirty="0">
                <a:solidFill>
                  <a:srgbClr val="0000FF"/>
                </a:solidFill>
                <a:latin typeface="Calibri"/>
                <a:cs typeface="Calibri"/>
              </a:rPr>
              <a:t>updates </a:t>
            </a:r>
            <a:r>
              <a:rPr lang="en-US" sz="900" spc="30" dirty="0">
                <a:latin typeface="Calibri"/>
                <a:cs typeface="Calibri"/>
              </a:rPr>
              <a:t>and </a:t>
            </a:r>
            <a:r>
              <a:rPr lang="en-US" sz="900" b="1" spc="75" dirty="0">
                <a:solidFill>
                  <a:srgbClr val="0000FF"/>
                </a:solidFill>
                <a:latin typeface="Calibri"/>
                <a:cs typeface="Calibri"/>
              </a:rPr>
              <a:t>searches </a:t>
            </a:r>
            <a:r>
              <a:rPr lang="en-US" sz="900" spc="0" dirty="0">
                <a:latin typeface="Calibri"/>
                <a:cs typeface="Calibri"/>
              </a:rPr>
              <a:t>affect </a:t>
            </a:r>
            <a:r>
              <a:rPr lang="en-US" sz="900" spc="15" dirty="0">
                <a:latin typeface="Calibri"/>
                <a:cs typeface="Calibri"/>
              </a:rPr>
              <a:t>only </a:t>
            </a:r>
            <a:r>
              <a:rPr lang="en-US" sz="900" spc="60" dirty="0">
                <a:latin typeface="Calibri"/>
                <a:cs typeface="Calibri"/>
              </a:rPr>
              <a:t>a </a:t>
            </a:r>
            <a:r>
              <a:rPr lang="en-US" sz="900" spc="-10" dirty="0">
                <a:latin typeface="Calibri"/>
                <a:cs typeface="Calibri"/>
              </a:rPr>
              <a:t>few </a:t>
            </a:r>
            <a:r>
              <a:rPr lang="en-US" sz="900" spc="30" dirty="0">
                <a:latin typeface="Calibri"/>
                <a:cs typeface="Calibri"/>
              </a:rPr>
              <a:t>disk </a:t>
            </a:r>
            <a:r>
              <a:rPr lang="en-US" sz="900" spc="25" dirty="0">
                <a:latin typeface="Calibri"/>
                <a:cs typeface="Calibri"/>
              </a:rPr>
              <a:t>blocks, </a:t>
            </a:r>
            <a:r>
              <a:rPr lang="en-US" sz="900" spc="55" dirty="0">
                <a:latin typeface="Calibri"/>
                <a:cs typeface="Calibri"/>
              </a:rPr>
              <a:t>so </a:t>
            </a:r>
            <a:r>
              <a:rPr lang="en-US" sz="900" spc="30" dirty="0">
                <a:latin typeface="Calibri"/>
                <a:cs typeface="Calibri"/>
              </a:rPr>
              <a:t>good  </a:t>
            </a:r>
            <a:r>
              <a:rPr lang="en-US" sz="900" spc="15" dirty="0">
                <a:latin typeface="Calibri"/>
                <a:cs typeface="Calibri"/>
              </a:rPr>
              <a:t>performance.</a:t>
            </a:r>
            <a:endParaRPr lang="en-US" sz="900" dirty="0">
              <a:latin typeface="Calibri"/>
              <a:cs typeface="Calibri"/>
            </a:endParaRPr>
          </a:p>
          <a:p>
            <a:pPr marL="246379" indent="-153670">
              <a:lnSpc>
                <a:spcPct val="100000"/>
              </a:lnSpc>
              <a:spcBef>
                <a:spcPts val="310"/>
              </a:spcBef>
              <a:buClr>
                <a:srgbClr val="3333B2"/>
              </a:buClr>
              <a:buFont typeface="Calibri"/>
              <a:buAutoNum type="arabicPeriod"/>
              <a:tabLst>
                <a:tab pos="247015" algn="l"/>
              </a:tabLst>
            </a:pPr>
            <a:r>
              <a:rPr lang="en-US" sz="900" b="1" spc="30" dirty="0">
                <a:solidFill>
                  <a:srgbClr val="0000FF"/>
                </a:solidFill>
                <a:latin typeface="Calibri"/>
                <a:cs typeface="Calibri"/>
              </a:rPr>
              <a:t>related </a:t>
            </a:r>
            <a:r>
              <a:rPr lang="en-US" sz="900" b="1" spc="50" dirty="0">
                <a:solidFill>
                  <a:srgbClr val="0000FF"/>
                </a:solidFill>
                <a:latin typeface="Calibri"/>
                <a:cs typeface="Calibri"/>
              </a:rPr>
              <a:t>key </a:t>
            </a:r>
            <a:r>
              <a:rPr lang="en-US" sz="900" b="1" spc="55" dirty="0">
                <a:solidFill>
                  <a:srgbClr val="0000FF"/>
                </a:solidFill>
                <a:latin typeface="Calibri"/>
                <a:cs typeface="Calibri"/>
              </a:rPr>
              <a:t>values </a:t>
            </a:r>
            <a:r>
              <a:rPr lang="en-US" sz="900" b="1" spc="35" dirty="0">
                <a:solidFill>
                  <a:srgbClr val="0000FF"/>
                </a:solidFill>
                <a:latin typeface="Calibri"/>
                <a:cs typeface="Calibri"/>
              </a:rPr>
              <a:t>kept </a:t>
            </a:r>
            <a:r>
              <a:rPr lang="en-US" sz="900" b="1" spc="40" dirty="0">
                <a:solidFill>
                  <a:srgbClr val="0000FF"/>
                </a:solidFill>
                <a:latin typeface="Calibri"/>
                <a:cs typeface="Calibri"/>
              </a:rPr>
              <a:t>in </a:t>
            </a:r>
            <a:r>
              <a:rPr lang="en-US" sz="900" b="1" spc="25" dirty="0">
                <a:solidFill>
                  <a:srgbClr val="0000FF"/>
                </a:solidFill>
                <a:latin typeface="Calibri"/>
                <a:cs typeface="Calibri"/>
              </a:rPr>
              <a:t>the </a:t>
            </a:r>
            <a:r>
              <a:rPr lang="en-US" sz="900" b="1" spc="75" dirty="0">
                <a:solidFill>
                  <a:srgbClr val="0000FF"/>
                </a:solidFill>
                <a:latin typeface="Calibri"/>
                <a:cs typeface="Calibri"/>
              </a:rPr>
              <a:t>same </a:t>
            </a:r>
            <a:r>
              <a:rPr lang="en-US" sz="900" b="1" spc="65" dirty="0">
                <a:solidFill>
                  <a:srgbClr val="0000FF"/>
                </a:solidFill>
                <a:latin typeface="Calibri"/>
                <a:cs typeface="Calibri"/>
              </a:rPr>
              <a:t>disk </a:t>
            </a:r>
            <a:r>
              <a:rPr lang="en-US" sz="900" b="1" spc="50" dirty="0">
                <a:solidFill>
                  <a:srgbClr val="0000FF"/>
                </a:solidFill>
                <a:latin typeface="Calibri"/>
                <a:cs typeface="Calibri"/>
              </a:rPr>
              <a:t>block</a:t>
            </a:r>
            <a:r>
              <a:rPr lang="en-US" sz="900" spc="50" dirty="0">
                <a:latin typeface="Calibri"/>
                <a:cs typeface="Calibri"/>
              </a:rPr>
              <a:t>, </a:t>
            </a:r>
            <a:r>
              <a:rPr lang="en-US" sz="900" spc="10" dirty="0">
                <a:latin typeface="Calibri"/>
                <a:cs typeface="Calibri"/>
              </a:rPr>
              <a:t>locality </a:t>
            </a:r>
            <a:r>
              <a:rPr lang="en-US" sz="900" spc="-5" dirty="0">
                <a:latin typeface="Calibri"/>
                <a:cs typeface="Calibri"/>
              </a:rPr>
              <a:t>of</a:t>
            </a:r>
            <a:r>
              <a:rPr lang="en-US" sz="900" spc="25" dirty="0">
                <a:latin typeface="Calibri"/>
                <a:cs typeface="Calibri"/>
              </a:rPr>
              <a:t> </a:t>
            </a:r>
            <a:r>
              <a:rPr lang="en-US" sz="900" spc="15" dirty="0">
                <a:latin typeface="Calibri"/>
                <a:cs typeface="Calibri"/>
              </a:rPr>
              <a:t>reference.</a:t>
            </a:r>
            <a:endParaRPr lang="en-US" sz="900" dirty="0">
              <a:latin typeface="Calibri"/>
              <a:cs typeface="Calibri"/>
            </a:endParaRPr>
          </a:p>
          <a:p>
            <a:pPr marL="246379" marR="67945" indent="-153670">
              <a:lnSpc>
                <a:spcPct val="101000"/>
              </a:lnSpc>
              <a:spcBef>
                <a:spcPts val="300"/>
              </a:spcBef>
              <a:buClr>
                <a:srgbClr val="3333B2"/>
              </a:buClr>
              <a:buFont typeface="Calibri"/>
              <a:buAutoNum type="arabicPeriod"/>
              <a:tabLst>
                <a:tab pos="247015" algn="l"/>
              </a:tabLst>
            </a:pPr>
            <a:r>
              <a:rPr lang="en-US" sz="900" b="1" spc="50" dirty="0">
                <a:solidFill>
                  <a:srgbClr val="0000FF"/>
                </a:solidFill>
                <a:latin typeface="Calibri"/>
                <a:cs typeface="Calibri"/>
              </a:rPr>
              <a:t>guarantee </a:t>
            </a:r>
            <a:r>
              <a:rPr lang="en-US" sz="900" b="1" spc="15" dirty="0">
                <a:solidFill>
                  <a:srgbClr val="0000FF"/>
                </a:solidFill>
                <a:latin typeface="Calibri"/>
                <a:cs typeface="Calibri"/>
              </a:rPr>
              <a:t>that </a:t>
            </a:r>
            <a:r>
              <a:rPr lang="en-US" sz="900" b="1" spc="40" dirty="0">
                <a:solidFill>
                  <a:srgbClr val="0000FF"/>
                </a:solidFill>
                <a:latin typeface="Calibri"/>
                <a:cs typeface="Calibri"/>
              </a:rPr>
              <a:t>every </a:t>
            </a:r>
            <a:r>
              <a:rPr lang="en-US" sz="900" b="1" spc="50" dirty="0">
                <a:solidFill>
                  <a:srgbClr val="0000FF"/>
                </a:solidFill>
                <a:latin typeface="Calibri"/>
                <a:cs typeface="Calibri"/>
              </a:rPr>
              <a:t>node </a:t>
            </a:r>
            <a:r>
              <a:rPr lang="en-US" sz="900" b="1" spc="40" dirty="0">
                <a:solidFill>
                  <a:srgbClr val="0000FF"/>
                </a:solidFill>
                <a:latin typeface="Calibri"/>
                <a:cs typeface="Calibri"/>
              </a:rPr>
              <a:t>in </a:t>
            </a:r>
            <a:r>
              <a:rPr lang="en-US" sz="900" b="1" spc="25" dirty="0">
                <a:solidFill>
                  <a:srgbClr val="0000FF"/>
                </a:solidFill>
                <a:latin typeface="Calibri"/>
                <a:cs typeface="Calibri"/>
              </a:rPr>
              <a:t>the tree will </a:t>
            </a:r>
            <a:r>
              <a:rPr lang="en-US" sz="900" b="1" spc="50" dirty="0">
                <a:solidFill>
                  <a:srgbClr val="0000FF"/>
                </a:solidFill>
                <a:latin typeface="Calibri"/>
                <a:cs typeface="Calibri"/>
              </a:rPr>
              <a:t>be </a:t>
            </a:r>
            <a:r>
              <a:rPr lang="en-US" sz="900" b="1" spc="25" dirty="0">
                <a:solidFill>
                  <a:srgbClr val="0000FF"/>
                </a:solidFill>
                <a:latin typeface="Calibri"/>
                <a:cs typeface="Calibri"/>
              </a:rPr>
              <a:t>full </a:t>
            </a:r>
            <a:r>
              <a:rPr lang="en-US" sz="900" spc="0" dirty="0">
                <a:latin typeface="Calibri"/>
                <a:cs typeface="Calibri"/>
              </a:rPr>
              <a:t>at </a:t>
            </a:r>
            <a:r>
              <a:rPr lang="en-US" sz="900" spc="25" dirty="0">
                <a:latin typeface="Calibri"/>
                <a:cs typeface="Calibri"/>
              </a:rPr>
              <a:t>least </a:t>
            </a:r>
            <a:r>
              <a:rPr lang="en-US" sz="900" spc="-15" dirty="0">
                <a:latin typeface="Calibri"/>
                <a:cs typeface="Calibri"/>
              </a:rPr>
              <a:t>to </a:t>
            </a:r>
            <a:r>
              <a:rPr lang="en-US" sz="900" spc="60" dirty="0">
                <a:latin typeface="Calibri"/>
                <a:cs typeface="Calibri"/>
              </a:rPr>
              <a:t>a </a:t>
            </a:r>
            <a:r>
              <a:rPr lang="en-US" sz="900" spc="15" dirty="0">
                <a:latin typeface="Calibri"/>
                <a:cs typeface="Calibri"/>
              </a:rPr>
              <a:t>certain  </a:t>
            </a:r>
            <a:r>
              <a:rPr lang="en-US" sz="900" spc="10" dirty="0">
                <a:latin typeface="Calibri"/>
                <a:cs typeface="Calibri"/>
              </a:rPr>
              <a:t>minimum</a:t>
            </a:r>
            <a:r>
              <a:rPr lang="en-US" sz="900" spc="35" dirty="0">
                <a:latin typeface="Calibri"/>
                <a:cs typeface="Calibri"/>
              </a:rPr>
              <a:t> </a:t>
            </a:r>
            <a:r>
              <a:rPr lang="en-US" sz="900" spc="25" dirty="0">
                <a:latin typeface="Calibri"/>
                <a:cs typeface="Calibri"/>
              </a:rPr>
              <a:t>percentage.</a:t>
            </a:r>
            <a:endParaRPr lang="en-US" sz="900" dirty="0">
              <a:latin typeface="Calibri"/>
              <a:cs typeface="Calibri"/>
            </a:endParaRPr>
          </a:p>
        </p:txBody>
      </p:sp>
    </p:spTree>
    <p:extLst>
      <p:ext uri="{BB962C8B-B14F-4D97-AF65-F5344CB8AC3E}">
        <p14:creationId xmlns:p14="http://schemas.microsoft.com/office/powerpoint/2010/main" val="121193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1428"/>
            <a:ext cx="1009650" cy="191770"/>
          </a:xfrm>
          <a:prstGeom prst="rect">
            <a:avLst/>
          </a:prstGeom>
        </p:spPr>
        <p:txBody>
          <a:bodyPr vert="horz" wrap="square" lIns="0" tIns="11430" rIns="0" bIns="0" rtlCol="0">
            <a:spAutoFit/>
          </a:bodyPr>
          <a:lstStyle/>
          <a:p>
            <a:pPr marL="12700">
              <a:lnSpc>
                <a:spcPct val="100000"/>
              </a:lnSpc>
              <a:spcBef>
                <a:spcPts val="90"/>
              </a:spcBef>
            </a:pPr>
            <a:r>
              <a:rPr spc="55" dirty="0"/>
              <a:t>Example</a:t>
            </a:r>
            <a:r>
              <a:rPr dirty="0"/>
              <a:t> </a:t>
            </a:r>
            <a:r>
              <a:rPr spc="35" dirty="0"/>
              <a:t>B-Tree</a:t>
            </a:r>
          </a:p>
        </p:txBody>
      </p:sp>
      <p:sp>
        <p:nvSpPr>
          <p:cNvPr id="3" name="object 3"/>
          <p:cNvSpPr txBox="1"/>
          <p:nvPr/>
        </p:nvSpPr>
        <p:spPr>
          <a:xfrm>
            <a:off x="347294" y="424708"/>
            <a:ext cx="3913504" cy="529590"/>
          </a:xfrm>
          <a:prstGeom prst="rect">
            <a:avLst/>
          </a:prstGeom>
        </p:spPr>
        <p:txBody>
          <a:bodyPr vert="horz" wrap="square" lIns="0" tIns="12065" rIns="0" bIns="0" rtlCol="0">
            <a:spAutoFit/>
          </a:bodyPr>
          <a:lstStyle/>
          <a:p>
            <a:pPr marL="12700">
              <a:lnSpc>
                <a:spcPct val="100000"/>
              </a:lnSpc>
              <a:spcBef>
                <a:spcPts val="95"/>
              </a:spcBef>
            </a:pPr>
            <a:r>
              <a:rPr sz="900" spc="50" dirty="0">
                <a:latin typeface="Calibri"/>
                <a:cs typeface="Calibri"/>
              </a:rPr>
              <a:t>This </a:t>
            </a:r>
            <a:r>
              <a:rPr sz="900" spc="25" dirty="0">
                <a:latin typeface="Calibri"/>
                <a:cs typeface="Calibri"/>
              </a:rPr>
              <a:t>example </a:t>
            </a:r>
            <a:r>
              <a:rPr sz="900" spc="-5" dirty="0">
                <a:latin typeface="Calibri"/>
                <a:cs typeface="Calibri"/>
              </a:rPr>
              <a:t>of </a:t>
            </a:r>
            <a:r>
              <a:rPr sz="900" spc="60" dirty="0">
                <a:latin typeface="Calibri"/>
                <a:cs typeface="Calibri"/>
              </a:rPr>
              <a:t>a </a:t>
            </a:r>
            <a:r>
              <a:rPr sz="900" spc="25" dirty="0">
                <a:latin typeface="Calibri"/>
                <a:cs typeface="Calibri"/>
              </a:rPr>
              <a:t>B-tree </a:t>
            </a:r>
            <a:r>
              <a:rPr sz="900" spc="55" dirty="0">
                <a:latin typeface="Calibri"/>
                <a:cs typeface="Calibri"/>
              </a:rPr>
              <a:t>has </a:t>
            </a:r>
            <a:r>
              <a:rPr sz="900" b="1" spc="35" dirty="0">
                <a:solidFill>
                  <a:srgbClr val="0000FF"/>
                </a:solidFill>
                <a:latin typeface="Calibri"/>
                <a:cs typeface="Calibri"/>
              </a:rPr>
              <a:t>order</a:t>
            </a:r>
            <a:r>
              <a:rPr sz="900" b="1" spc="80" dirty="0">
                <a:solidFill>
                  <a:srgbClr val="0000FF"/>
                </a:solidFill>
                <a:latin typeface="Calibri"/>
                <a:cs typeface="Calibri"/>
              </a:rPr>
              <a:t> </a:t>
            </a:r>
            <a:r>
              <a:rPr sz="900" b="1" spc="25" dirty="0">
                <a:solidFill>
                  <a:srgbClr val="0000FF"/>
                </a:solidFill>
                <a:latin typeface="Calibri"/>
                <a:cs typeface="Calibri"/>
              </a:rPr>
              <a:t>four</a:t>
            </a:r>
            <a:r>
              <a:rPr sz="900" spc="25" dirty="0">
                <a:latin typeface="Calibri"/>
                <a:cs typeface="Calibri"/>
              </a:rPr>
              <a:t>.</a:t>
            </a:r>
            <a:endParaRPr sz="900" dirty="0">
              <a:latin typeface="Calibri"/>
              <a:cs typeface="Calibri"/>
            </a:endParaRPr>
          </a:p>
          <a:p>
            <a:pPr marL="12700">
              <a:lnSpc>
                <a:spcPct val="100000"/>
              </a:lnSpc>
              <a:spcBef>
                <a:spcPts val="720"/>
              </a:spcBef>
            </a:pPr>
            <a:r>
              <a:rPr sz="900" spc="50" dirty="0">
                <a:latin typeface="Calibri"/>
                <a:cs typeface="Calibri"/>
              </a:rPr>
              <a:t>This means </a:t>
            </a:r>
            <a:r>
              <a:rPr sz="900" spc="-5" dirty="0">
                <a:latin typeface="Calibri"/>
                <a:cs typeface="Calibri"/>
              </a:rPr>
              <a:t>that </a:t>
            </a:r>
            <a:r>
              <a:rPr sz="900" spc="35" dirty="0">
                <a:latin typeface="Calibri"/>
                <a:cs typeface="Calibri"/>
              </a:rPr>
              <a:t>each: </a:t>
            </a:r>
            <a:r>
              <a:rPr sz="900" b="1" spc="50" dirty="0">
                <a:solidFill>
                  <a:srgbClr val="0000FF"/>
                </a:solidFill>
                <a:latin typeface="Calibri"/>
                <a:cs typeface="Calibri"/>
              </a:rPr>
              <a:t>node </a:t>
            </a:r>
            <a:r>
              <a:rPr sz="900" spc="25" dirty="0">
                <a:latin typeface="Calibri"/>
                <a:cs typeface="Calibri"/>
              </a:rPr>
              <a:t>contains </a:t>
            </a:r>
            <a:r>
              <a:rPr sz="900" i="1" spc="30" dirty="0">
                <a:solidFill>
                  <a:srgbClr val="0000FF"/>
                </a:solidFill>
                <a:latin typeface="Calibri"/>
                <a:cs typeface="Calibri"/>
              </a:rPr>
              <a:t>up </a:t>
            </a:r>
            <a:r>
              <a:rPr sz="900" i="1" spc="-10" dirty="0">
                <a:solidFill>
                  <a:srgbClr val="0000FF"/>
                </a:solidFill>
                <a:latin typeface="Calibri"/>
                <a:cs typeface="Calibri"/>
              </a:rPr>
              <a:t>to </a:t>
            </a:r>
            <a:r>
              <a:rPr sz="900" i="1" spc="15" dirty="0">
                <a:solidFill>
                  <a:srgbClr val="0000FF"/>
                </a:solidFill>
                <a:latin typeface="Calibri"/>
                <a:cs typeface="Calibri"/>
              </a:rPr>
              <a:t>three </a:t>
            </a:r>
            <a:r>
              <a:rPr sz="900" i="1" spc="40" dirty="0">
                <a:solidFill>
                  <a:srgbClr val="0000FF"/>
                </a:solidFill>
                <a:latin typeface="Calibri"/>
                <a:cs typeface="Calibri"/>
              </a:rPr>
              <a:t>keys</a:t>
            </a:r>
            <a:r>
              <a:rPr sz="900" spc="40" dirty="0">
                <a:latin typeface="Calibri"/>
                <a:cs typeface="Calibri"/>
              </a:rPr>
              <a:t>, </a:t>
            </a:r>
            <a:r>
              <a:rPr sz="900" spc="30" dirty="0">
                <a:latin typeface="Calibri"/>
                <a:cs typeface="Calibri"/>
              </a:rPr>
              <a:t>and</a:t>
            </a:r>
            <a:r>
              <a:rPr sz="900" spc="204" dirty="0">
                <a:latin typeface="Calibri"/>
                <a:cs typeface="Calibri"/>
              </a:rPr>
              <a:t> </a:t>
            </a:r>
            <a:r>
              <a:rPr sz="900" b="1" spc="25" dirty="0">
                <a:solidFill>
                  <a:srgbClr val="0000FF"/>
                </a:solidFill>
                <a:latin typeface="Calibri"/>
                <a:cs typeface="Calibri"/>
              </a:rPr>
              <a:t>internal/non-leaf</a:t>
            </a:r>
            <a:endParaRPr sz="900" dirty="0">
              <a:latin typeface="Calibri"/>
              <a:cs typeface="Calibri"/>
            </a:endParaRPr>
          </a:p>
          <a:p>
            <a:pPr marL="12700">
              <a:lnSpc>
                <a:spcPct val="100000"/>
              </a:lnSpc>
              <a:spcBef>
                <a:spcPts val="10"/>
              </a:spcBef>
            </a:pPr>
            <a:r>
              <a:rPr sz="900" spc="35" dirty="0">
                <a:latin typeface="Calibri"/>
                <a:cs typeface="Calibri"/>
              </a:rPr>
              <a:t>nodes </a:t>
            </a:r>
            <a:r>
              <a:rPr sz="900" spc="50" dirty="0">
                <a:latin typeface="Calibri"/>
                <a:cs typeface="Calibri"/>
              </a:rPr>
              <a:t>can </a:t>
            </a:r>
            <a:r>
              <a:rPr sz="900" spc="30" dirty="0">
                <a:latin typeface="Calibri"/>
                <a:cs typeface="Calibri"/>
              </a:rPr>
              <a:t>have </a:t>
            </a:r>
            <a:r>
              <a:rPr sz="900" i="1" spc="30" dirty="0">
                <a:solidFill>
                  <a:srgbClr val="0000FF"/>
                </a:solidFill>
                <a:latin typeface="Calibri"/>
                <a:cs typeface="Calibri"/>
              </a:rPr>
              <a:t>up </a:t>
            </a:r>
            <a:r>
              <a:rPr sz="900" i="1" spc="-10" dirty="0">
                <a:solidFill>
                  <a:srgbClr val="0000FF"/>
                </a:solidFill>
                <a:latin typeface="Calibri"/>
                <a:cs typeface="Calibri"/>
              </a:rPr>
              <a:t>to </a:t>
            </a:r>
            <a:r>
              <a:rPr sz="900" i="1" dirty="0">
                <a:solidFill>
                  <a:srgbClr val="0000FF"/>
                </a:solidFill>
                <a:latin typeface="Calibri"/>
                <a:cs typeface="Calibri"/>
              </a:rPr>
              <a:t>four</a:t>
            </a:r>
            <a:r>
              <a:rPr sz="900" i="1" spc="110" dirty="0">
                <a:solidFill>
                  <a:srgbClr val="0000FF"/>
                </a:solidFill>
                <a:latin typeface="Calibri"/>
                <a:cs typeface="Calibri"/>
              </a:rPr>
              <a:t> </a:t>
            </a:r>
            <a:r>
              <a:rPr sz="900" i="1" spc="25" dirty="0">
                <a:solidFill>
                  <a:srgbClr val="0000FF"/>
                </a:solidFill>
                <a:latin typeface="Calibri"/>
                <a:cs typeface="Calibri"/>
              </a:rPr>
              <a:t>children</a:t>
            </a:r>
            <a:r>
              <a:rPr sz="900" spc="25" dirty="0">
                <a:latin typeface="Calibri"/>
                <a:cs typeface="Calibri"/>
              </a:rPr>
              <a:t>.</a:t>
            </a:r>
            <a:endParaRPr sz="900" dirty="0">
              <a:latin typeface="Calibri"/>
              <a:cs typeface="Calibri"/>
            </a:endParaRPr>
          </a:p>
        </p:txBody>
      </p:sp>
      <p:sp>
        <p:nvSpPr>
          <p:cNvPr id="4" name="object 4"/>
          <p:cNvSpPr/>
          <p:nvPr/>
        </p:nvSpPr>
        <p:spPr>
          <a:xfrm>
            <a:off x="446968" y="1210223"/>
            <a:ext cx="3992137" cy="172588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6" name="object 6"/>
          <p:cNvSpPr txBox="1">
            <a:spLocks noGrp="1"/>
          </p:cNvSpPr>
          <p:nvPr>
            <p:ph type="sldNum" sz="quarter" idx="7"/>
          </p:nvPr>
        </p:nvSpPr>
        <p:spPr>
          <a:prstGeom prst="rect">
            <a:avLst/>
          </a:prstGeom>
        </p:spPr>
        <p:txBody>
          <a:bodyPr vert="horz" wrap="square" lIns="0" tIns="8890" rIns="0" bIns="0" rtlCol="0">
            <a:spAutoFit/>
          </a:bodyPr>
          <a:lstStyle/>
          <a:p>
            <a:pPr marL="25400">
              <a:lnSpc>
                <a:spcPct val="100000"/>
              </a:lnSpc>
              <a:spcBef>
                <a:spcPts val="70"/>
              </a:spcBef>
            </a:pPr>
            <a:fld id="{81D60167-4931-47E6-BA6A-407CBD079E47}" type="slidenum">
              <a:rPr spc="25" dirty="0"/>
              <a:t>5</a:t>
            </a:fld>
            <a:r>
              <a:rPr spc="-5" dirty="0"/>
              <a:t>/42</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8255" rIns="0" bIns="0" rtlCol="0">
            <a:spAutoFit/>
          </a:bodyPr>
          <a:lstStyle/>
          <a:p>
            <a:pPr marL="12700">
              <a:lnSpc>
                <a:spcPct val="100000"/>
              </a:lnSpc>
              <a:spcBef>
                <a:spcPts val="65"/>
              </a:spcBef>
            </a:pPr>
            <a:r>
              <a:rPr spc="50" dirty="0"/>
              <a:t>5SENG003W </a:t>
            </a:r>
            <a:r>
              <a:rPr spc="35" dirty="0"/>
              <a:t>Lecture </a:t>
            </a:r>
            <a:r>
              <a:rPr spc="25" dirty="0"/>
              <a:t>5:</a:t>
            </a:r>
            <a:r>
              <a:rPr spc="0" dirty="0"/>
              <a:t> </a:t>
            </a:r>
            <a:r>
              <a:rPr spc="30" dirty="0"/>
              <a:t>Trees</a:t>
            </a:r>
          </a:p>
        </p:txBody>
      </p:sp>
      <p:sp>
        <p:nvSpPr>
          <p:cNvPr id="5" name="object 5"/>
          <p:cNvSpPr txBox="1">
            <a:spLocks noGrp="1"/>
          </p:cNvSpPr>
          <p:nvPr>
            <p:ph type="sldNum" sz="quarter" idx="7"/>
          </p:nvPr>
        </p:nvSpPr>
        <p:spPr>
          <a:prstGeom prst="rect">
            <a:avLst/>
          </a:prstGeom>
        </p:spPr>
        <p:txBody>
          <a:bodyPr vert="horz" wrap="square" lIns="0" tIns="8890" rIns="0" bIns="0" rtlCol="0">
            <a:spAutoFit/>
          </a:bodyPr>
          <a:lstStyle/>
          <a:p>
            <a:pPr marL="25400">
              <a:lnSpc>
                <a:spcPct val="100000"/>
              </a:lnSpc>
              <a:spcBef>
                <a:spcPts val="70"/>
              </a:spcBef>
            </a:pPr>
            <a:fld id="{81D60167-4931-47E6-BA6A-407CBD079E47}" type="slidenum">
              <a:rPr spc="25" dirty="0"/>
              <a:t>6</a:t>
            </a:fld>
            <a:r>
              <a:rPr spc="-5" dirty="0"/>
              <a:t>/42</a:t>
            </a:r>
          </a:p>
        </p:txBody>
      </p:sp>
      <p:sp>
        <p:nvSpPr>
          <p:cNvPr id="2" name="object 2"/>
          <p:cNvSpPr txBox="1">
            <a:spLocks noGrp="1"/>
          </p:cNvSpPr>
          <p:nvPr>
            <p:ph type="title"/>
          </p:nvPr>
        </p:nvSpPr>
        <p:spPr>
          <a:xfrm>
            <a:off x="95300" y="61428"/>
            <a:ext cx="1210310" cy="191770"/>
          </a:xfrm>
          <a:prstGeom prst="rect">
            <a:avLst/>
          </a:prstGeom>
        </p:spPr>
        <p:txBody>
          <a:bodyPr vert="horz" wrap="square" lIns="0" tIns="11430" rIns="0" bIns="0" rtlCol="0">
            <a:spAutoFit/>
          </a:bodyPr>
          <a:lstStyle/>
          <a:p>
            <a:pPr marL="12700">
              <a:lnSpc>
                <a:spcPct val="100000"/>
              </a:lnSpc>
              <a:spcBef>
                <a:spcPts val="90"/>
              </a:spcBef>
            </a:pPr>
            <a:r>
              <a:rPr spc="55" dirty="0"/>
              <a:t>Searching </a:t>
            </a:r>
            <a:r>
              <a:rPr spc="75" dirty="0"/>
              <a:t>a</a:t>
            </a:r>
            <a:r>
              <a:rPr spc="-20" dirty="0"/>
              <a:t> </a:t>
            </a:r>
            <a:r>
              <a:rPr spc="35" dirty="0"/>
              <a:t>B-Tree</a:t>
            </a:r>
          </a:p>
        </p:txBody>
      </p:sp>
      <p:sp>
        <p:nvSpPr>
          <p:cNvPr id="3" name="object 3"/>
          <p:cNvSpPr txBox="1"/>
          <p:nvPr/>
        </p:nvSpPr>
        <p:spPr>
          <a:xfrm>
            <a:off x="347294" y="449638"/>
            <a:ext cx="3901440" cy="2486660"/>
          </a:xfrm>
          <a:prstGeom prst="rect">
            <a:avLst/>
          </a:prstGeom>
        </p:spPr>
        <p:txBody>
          <a:bodyPr vert="horz" wrap="square" lIns="0" tIns="10795" rIns="0" bIns="0" rtlCol="0">
            <a:spAutoFit/>
          </a:bodyPr>
          <a:lstStyle/>
          <a:p>
            <a:pPr marL="12700" marR="5080">
              <a:lnSpc>
                <a:spcPct val="101000"/>
              </a:lnSpc>
              <a:spcBef>
                <a:spcPts val="85"/>
              </a:spcBef>
            </a:pPr>
            <a:r>
              <a:rPr sz="900" b="1" spc="65" dirty="0">
                <a:solidFill>
                  <a:srgbClr val="0000FF"/>
                </a:solidFill>
                <a:latin typeface="Calibri"/>
                <a:cs typeface="Calibri"/>
              </a:rPr>
              <a:t>Searching </a:t>
            </a:r>
            <a:r>
              <a:rPr sz="900" spc="0" dirty="0">
                <a:latin typeface="Calibri"/>
                <a:cs typeface="Calibri"/>
              </a:rPr>
              <a:t>in </a:t>
            </a:r>
            <a:r>
              <a:rPr sz="900" spc="60" dirty="0">
                <a:latin typeface="Calibri"/>
                <a:cs typeface="Calibri"/>
              </a:rPr>
              <a:t>a </a:t>
            </a:r>
            <a:r>
              <a:rPr sz="900" spc="25" dirty="0">
                <a:latin typeface="Calibri"/>
                <a:cs typeface="Calibri"/>
              </a:rPr>
              <a:t>B-tree </a:t>
            </a:r>
            <a:r>
              <a:rPr sz="900" spc="-20" dirty="0">
                <a:latin typeface="Calibri"/>
                <a:cs typeface="Calibri"/>
              </a:rPr>
              <a:t>for </a:t>
            </a:r>
            <a:r>
              <a:rPr sz="900" spc="60" dirty="0">
                <a:latin typeface="Calibri"/>
                <a:cs typeface="Calibri"/>
              </a:rPr>
              <a:t>a </a:t>
            </a:r>
            <a:r>
              <a:rPr sz="900" b="1" spc="50" dirty="0">
                <a:solidFill>
                  <a:srgbClr val="0000FF"/>
                </a:solidFill>
                <a:latin typeface="Calibri"/>
                <a:cs typeface="Calibri"/>
              </a:rPr>
              <a:t>key </a:t>
            </a:r>
            <a:r>
              <a:rPr sz="900" spc="35" dirty="0">
                <a:latin typeface="Calibri"/>
                <a:cs typeface="Calibri"/>
              </a:rPr>
              <a:t>is </a:t>
            </a:r>
            <a:r>
              <a:rPr sz="900" spc="40" dirty="0">
                <a:latin typeface="Calibri"/>
                <a:cs typeface="Calibri"/>
              </a:rPr>
              <a:t>an </a:t>
            </a:r>
            <a:r>
              <a:rPr sz="900" spc="10" dirty="0">
                <a:latin typeface="Calibri"/>
                <a:cs typeface="Calibri"/>
              </a:rPr>
              <a:t>alternating </a:t>
            </a:r>
            <a:r>
              <a:rPr sz="900" spc="5" dirty="0">
                <a:latin typeface="Calibri"/>
                <a:cs typeface="Calibri"/>
              </a:rPr>
              <a:t>two-step </a:t>
            </a:r>
            <a:r>
              <a:rPr sz="900" spc="35" dirty="0">
                <a:latin typeface="Calibri"/>
                <a:cs typeface="Calibri"/>
              </a:rPr>
              <a:t>process, </a:t>
            </a:r>
            <a:r>
              <a:rPr sz="900" spc="15" dirty="0">
                <a:latin typeface="Calibri"/>
                <a:cs typeface="Calibri"/>
              </a:rPr>
              <a:t>starting </a:t>
            </a:r>
            <a:r>
              <a:rPr sz="900" spc="0" dirty="0">
                <a:latin typeface="Calibri"/>
                <a:cs typeface="Calibri"/>
              </a:rPr>
              <a:t>at  the </a:t>
            </a:r>
            <a:r>
              <a:rPr sz="900" spc="-5" dirty="0">
                <a:latin typeface="Calibri"/>
                <a:cs typeface="Calibri"/>
              </a:rPr>
              <a:t>root</a:t>
            </a:r>
            <a:r>
              <a:rPr sz="900" spc="75" dirty="0">
                <a:latin typeface="Calibri"/>
                <a:cs typeface="Calibri"/>
              </a:rPr>
              <a:t> </a:t>
            </a:r>
            <a:r>
              <a:rPr sz="900" spc="25" dirty="0">
                <a:latin typeface="Calibri"/>
                <a:cs typeface="Calibri"/>
              </a:rPr>
              <a:t>node:</a:t>
            </a:r>
            <a:endParaRPr sz="900">
              <a:latin typeface="Calibri"/>
              <a:cs typeface="Calibri"/>
            </a:endParaRPr>
          </a:p>
          <a:p>
            <a:pPr>
              <a:lnSpc>
                <a:spcPct val="100000"/>
              </a:lnSpc>
              <a:spcBef>
                <a:spcPts val="30"/>
              </a:spcBef>
            </a:pPr>
            <a:endParaRPr sz="850">
              <a:latin typeface="Times New Roman"/>
              <a:cs typeface="Times New Roman"/>
            </a:endParaRPr>
          </a:p>
          <a:p>
            <a:pPr marL="246379" marR="1036955" indent="-153670">
              <a:lnSpc>
                <a:spcPct val="101000"/>
              </a:lnSpc>
              <a:buClr>
                <a:srgbClr val="3333B2"/>
              </a:buClr>
              <a:buFont typeface="Calibri"/>
              <a:buAutoNum type="arabicPeriod"/>
              <a:tabLst>
                <a:tab pos="247015" algn="l"/>
              </a:tabLst>
            </a:pPr>
            <a:r>
              <a:rPr sz="900" spc="50" dirty="0">
                <a:latin typeface="Calibri"/>
                <a:cs typeface="Calibri"/>
              </a:rPr>
              <a:t>Do </a:t>
            </a:r>
            <a:r>
              <a:rPr sz="900" spc="60" dirty="0">
                <a:latin typeface="Calibri"/>
                <a:cs typeface="Calibri"/>
              </a:rPr>
              <a:t>a </a:t>
            </a:r>
            <a:r>
              <a:rPr sz="900" spc="25" dirty="0">
                <a:latin typeface="Calibri"/>
                <a:cs typeface="Calibri"/>
              </a:rPr>
              <a:t>binary </a:t>
            </a:r>
            <a:r>
              <a:rPr sz="900" spc="40" dirty="0">
                <a:latin typeface="Calibri"/>
                <a:cs typeface="Calibri"/>
              </a:rPr>
              <a:t>search </a:t>
            </a:r>
            <a:r>
              <a:rPr sz="900" spc="15" dirty="0">
                <a:latin typeface="Calibri"/>
                <a:cs typeface="Calibri"/>
              </a:rPr>
              <a:t>on </a:t>
            </a:r>
            <a:r>
              <a:rPr sz="900" spc="0" dirty="0">
                <a:latin typeface="Calibri"/>
                <a:cs typeface="Calibri"/>
              </a:rPr>
              <a:t>the </a:t>
            </a:r>
            <a:r>
              <a:rPr sz="900" b="1" spc="75" dirty="0">
                <a:solidFill>
                  <a:srgbClr val="0000FF"/>
                </a:solidFill>
                <a:latin typeface="Calibri"/>
                <a:cs typeface="Calibri"/>
              </a:rPr>
              <a:t>keys </a:t>
            </a:r>
            <a:r>
              <a:rPr sz="900" spc="0" dirty="0">
                <a:latin typeface="Calibri"/>
                <a:cs typeface="Calibri"/>
              </a:rPr>
              <a:t>in the </a:t>
            </a:r>
            <a:r>
              <a:rPr sz="900" spc="5" dirty="0">
                <a:latin typeface="Calibri"/>
                <a:cs typeface="Calibri"/>
              </a:rPr>
              <a:t>current </a:t>
            </a:r>
            <a:r>
              <a:rPr sz="900" spc="25" dirty="0">
                <a:latin typeface="Calibri"/>
                <a:cs typeface="Calibri"/>
              </a:rPr>
              <a:t>node.  </a:t>
            </a:r>
            <a:r>
              <a:rPr sz="900" spc="-5" dirty="0">
                <a:latin typeface="Calibri"/>
                <a:cs typeface="Calibri"/>
              </a:rPr>
              <a:t>If </a:t>
            </a:r>
            <a:r>
              <a:rPr sz="900" spc="0" dirty="0">
                <a:latin typeface="Calibri"/>
                <a:cs typeface="Calibri"/>
              </a:rPr>
              <a:t>the </a:t>
            </a:r>
            <a:r>
              <a:rPr sz="900" spc="25" dirty="0">
                <a:latin typeface="Calibri"/>
                <a:cs typeface="Calibri"/>
              </a:rPr>
              <a:t>key </a:t>
            </a:r>
            <a:r>
              <a:rPr sz="900" spc="35" dirty="0">
                <a:latin typeface="Calibri"/>
                <a:cs typeface="Calibri"/>
              </a:rPr>
              <a:t>is </a:t>
            </a:r>
            <a:r>
              <a:rPr sz="900" b="1" spc="50" dirty="0">
                <a:solidFill>
                  <a:srgbClr val="007F00"/>
                </a:solidFill>
                <a:latin typeface="Calibri"/>
                <a:cs typeface="Calibri"/>
              </a:rPr>
              <a:t>found </a:t>
            </a:r>
            <a:r>
              <a:rPr sz="900" spc="5" dirty="0">
                <a:latin typeface="Calibri"/>
                <a:cs typeface="Calibri"/>
              </a:rPr>
              <a:t>then </a:t>
            </a:r>
            <a:r>
              <a:rPr sz="900" spc="0" dirty="0">
                <a:latin typeface="Calibri"/>
                <a:cs typeface="Calibri"/>
              </a:rPr>
              <a:t>return </a:t>
            </a:r>
            <a:r>
              <a:rPr sz="900" spc="5" dirty="0">
                <a:latin typeface="Calibri"/>
                <a:cs typeface="Calibri"/>
              </a:rPr>
              <a:t>its </a:t>
            </a:r>
            <a:r>
              <a:rPr sz="900" i="1" spc="35" dirty="0">
                <a:solidFill>
                  <a:srgbClr val="0000FF"/>
                </a:solidFill>
                <a:latin typeface="Calibri"/>
                <a:cs typeface="Calibri"/>
              </a:rPr>
              <a:t>associated</a:t>
            </a:r>
            <a:r>
              <a:rPr sz="900" i="1" spc="235" dirty="0">
                <a:solidFill>
                  <a:srgbClr val="0000FF"/>
                </a:solidFill>
                <a:latin typeface="Calibri"/>
                <a:cs typeface="Calibri"/>
              </a:rPr>
              <a:t> </a:t>
            </a:r>
            <a:r>
              <a:rPr sz="900" i="1" spc="25" dirty="0">
                <a:solidFill>
                  <a:srgbClr val="0000FF"/>
                </a:solidFill>
                <a:latin typeface="Calibri"/>
                <a:cs typeface="Calibri"/>
              </a:rPr>
              <a:t>record</a:t>
            </a:r>
            <a:r>
              <a:rPr sz="900" spc="25" dirty="0">
                <a:latin typeface="Calibri"/>
                <a:cs typeface="Calibri"/>
              </a:rPr>
              <a:t>.</a:t>
            </a:r>
            <a:endParaRPr sz="900">
              <a:latin typeface="Calibri"/>
              <a:cs typeface="Calibri"/>
            </a:endParaRPr>
          </a:p>
          <a:p>
            <a:pPr marL="246379" marR="71120">
              <a:lnSpc>
                <a:spcPct val="101000"/>
              </a:lnSpc>
            </a:pPr>
            <a:r>
              <a:rPr sz="900" spc="-5" dirty="0">
                <a:latin typeface="Calibri"/>
                <a:cs typeface="Calibri"/>
              </a:rPr>
              <a:t>If </a:t>
            </a:r>
            <a:r>
              <a:rPr sz="900" spc="0" dirty="0">
                <a:latin typeface="Calibri"/>
                <a:cs typeface="Calibri"/>
              </a:rPr>
              <a:t>the </a:t>
            </a:r>
            <a:r>
              <a:rPr sz="900" spc="5" dirty="0">
                <a:latin typeface="Calibri"/>
                <a:cs typeface="Calibri"/>
              </a:rPr>
              <a:t>current </a:t>
            </a:r>
            <a:r>
              <a:rPr sz="900" spc="25" dirty="0">
                <a:latin typeface="Calibri"/>
                <a:cs typeface="Calibri"/>
              </a:rPr>
              <a:t>node </a:t>
            </a:r>
            <a:r>
              <a:rPr sz="900" spc="35" dirty="0">
                <a:latin typeface="Calibri"/>
                <a:cs typeface="Calibri"/>
              </a:rPr>
              <a:t>is </a:t>
            </a:r>
            <a:r>
              <a:rPr sz="900" spc="60" dirty="0">
                <a:latin typeface="Calibri"/>
                <a:cs typeface="Calibri"/>
              </a:rPr>
              <a:t>a </a:t>
            </a:r>
            <a:r>
              <a:rPr sz="900" b="1" spc="30" dirty="0">
                <a:solidFill>
                  <a:srgbClr val="0000FF"/>
                </a:solidFill>
                <a:latin typeface="Calibri"/>
                <a:cs typeface="Calibri"/>
              </a:rPr>
              <a:t>leaf </a:t>
            </a:r>
            <a:r>
              <a:rPr sz="900" b="1" spc="50" dirty="0">
                <a:solidFill>
                  <a:srgbClr val="0000FF"/>
                </a:solidFill>
                <a:latin typeface="Calibri"/>
                <a:cs typeface="Calibri"/>
              </a:rPr>
              <a:t>node </a:t>
            </a:r>
            <a:r>
              <a:rPr sz="900" spc="30" dirty="0">
                <a:latin typeface="Calibri"/>
                <a:cs typeface="Calibri"/>
              </a:rPr>
              <a:t>and </a:t>
            </a:r>
            <a:r>
              <a:rPr sz="900" spc="0" dirty="0">
                <a:latin typeface="Calibri"/>
                <a:cs typeface="Calibri"/>
              </a:rPr>
              <a:t>the </a:t>
            </a:r>
            <a:r>
              <a:rPr sz="900" spc="25" dirty="0">
                <a:latin typeface="Calibri"/>
                <a:cs typeface="Calibri"/>
              </a:rPr>
              <a:t>key </a:t>
            </a:r>
            <a:r>
              <a:rPr sz="900" spc="35" dirty="0">
                <a:latin typeface="Calibri"/>
                <a:cs typeface="Calibri"/>
              </a:rPr>
              <a:t>is </a:t>
            </a:r>
            <a:r>
              <a:rPr sz="900" b="1" spc="30" dirty="0">
                <a:solidFill>
                  <a:srgbClr val="FF0000"/>
                </a:solidFill>
                <a:latin typeface="Calibri"/>
                <a:cs typeface="Calibri"/>
              </a:rPr>
              <a:t>not </a:t>
            </a:r>
            <a:r>
              <a:rPr sz="900" b="1" spc="50" dirty="0">
                <a:solidFill>
                  <a:srgbClr val="FF0000"/>
                </a:solidFill>
                <a:latin typeface="Calibri"/>
                <a:cs typeface="Calibri"/>
              </a:rPr>
              <a:t>found </a:t>
            </a:r>
            <a:r>
              <a:rPr sz="900" spc="5" dirty="0">
                <a:latin typeface="Calibri"/>
                <a:cs typeface="Calibri"/>
              </a:rPr>
              <a:t>then </a:t>
            </a:r>
            <a:r>
              <a:rPr sz="900" spc="40" dirty="0">
                <a:latin typeface="Calibri"/>
                <a:cs typeface="Calibri"/>
              </a:rPr>
              <a:t>search  </a:t>
            </a:r>
            <a:r>
              <a:rPr sz="900" spc="5" dirty="0">
                <a:latin typeface="Calibri"/>
                <a:cs typeface="Calibri"/>
              </a:rPr>
              <a:t>failed.</a:t>
            </a:r>
            <a:endParaRPr sz="900">
              <a:latin typeface="Calibri"/>
              <a:cs typeface="Calibri"/>
            </a:endParaRPr>
          </a:p>
          <a:p>
            <a:pPr marL="246379" indent="-153670">
              <a:lnSpc>
                <a:spcPct val="100000"/>
              </a:lnSpc>
              <a:spcBef>
                <a:spcPts val="310"/>
              </a:spcBef>
              <a:buClr>
                <a:srgbClr val="3333B2"/>
              </a:buClr>
              <a:buFont typeface="Calibri"/>
              <a:buAutoNum type="arabicPeriod" startAt="2"/>
              <a:tabLst>
                <a:tab pos="247015" algn="l"/>
              </a:tabLst>
            </a:pPr>
            <a:r>
              <a:rPr sz="900" spc="25" dirty="0">
                <a:latin typeface="Calibri"/>
                <a:cs typeface="Calibri"/>
              </a:rPr>
              <a:t>Otherwise, </a:t>
            </a:r>
            <a:r>
              <a:rPr sz="900" spc="-10" dirty="0">
                <a:latin typeface="Calibri"/>
                <a:cs typeface="Calibri"/>
              </a:rPr>
              <a:t>follow </a:t>
            </a:r>
            <a:r>
              <a:rPr sz="900" spc="0" dirty="0">
                <a:latin typeface="Calibri"/>
                <a:cs typeface="Calibri"/>
              </a:rPr>
              <a:t>the </a:t>
            </a:r>
            <a:r>
              <a:rPr sz="900" spc="10" dirty="0">
                <a:latin typeface="Calibri"/>
                <a:cs typeface="Calibri"/>
              </a:rPr>
              <a:t>proper </a:t>
            </a:r>
            <a:r>
              <a:rPr sz="900" spc="25" dirty="0">
                <a:latin typeface="Calibri"/>
                <a:cs typeface="Calibri"/>
              </a:rPr>
              <a:t>branch </a:t>
            </a:r>
            <a:r>
              <a:rPr sz="900" spc="30" dirty="0">
                <a:latin typeface="Calibri"/>
                <a:cs typeface="Calibri"/>
              </a:rPr>
              <a:t>and </a:t>
            </a:r>
            <a:r>
              <a:rPr sz="900" spc="15" dirty="0">
                <a:latin typeface="Calibri"/>
                <a:cs typeface="Calibri"/>
              </a:rPr>
              <a:t>repeat </a:t>
            </a:r>
            <a:r>
              <a:rPr sz="900" spc="0" dirty="0">
                <a:latin typeface="Calibri"/>
                <a:cs typeface="Calibri"/>
              </a:rPr>
              <a:t>the</a:t>
            </a:r>
            <a:r>
              <a:rPr sz="900" spc="30" dirty="0">
                <a:latin typeface="Calibri"/>
                <a:cs typeface="Calibri"/>
              </a:rPr>
              <a:t> </a:t>
            </a:r>
            <a:r>
              <a:rPr sz="900" spc="35" dirty="0">
                <a:latin typeface="Calibri"/>
                <a:cs typeface="Calibri"/>
              </a:rPr>
              <a:t>process.</a:t>
            </a:r>
            <a:endParaRPr sz="900">
              <a:latin typeface="Calibri"/>
              <a:cs typeface="Calibri"/>
            </a:endParaRPr>
          </a:p>
          <a:p>
            <a:pPr>
              <a:lnSpc>
                <a:spcPct val="100000"/>
              </a:lnSpc>
              <a:spcBef>
                <a:spcPts val="40"/>
              </a:spcBef>
            </a:pPr>
            <a:endParaRPr sz="850">
              <a:latin typeface="Times New Roman"/>
              <a:cs typeface="Times New Roman"/>
            </a:endParaRPr>
          </a:p>
          <a:p>
            <a:pPr marL="12700">
              <a:lnSpc>
                <a:spcPct val="100000"/>
              </a:lnSpc>
            </a:pPr>
            <a:r>
              <a:rPr sz="900" spc="30" dirty="0">
                <a:latin typeface="Calibri"/>
                <a:cs typeface="Calibri"/>
              </a:rPr>
              <a:t>For </a:t>
            </a:r>
            <a:r>
              <a:rPr sz="900" spc="25" dirty="0">
                <a:latin typeface="Calibri"/>
                <a:cs typeface="Calibri"/>
              </a:rPr>
              <a:t>example, </a:t>
            </a:r>
            <a:r>
              <a:rPr sz="900" spc="60" dirty="0">
                <a:latin typeface="Calibri"/>
                <a:cs typeface="Calibri"/>
              </a:rPr>
              <a:t>a </a:t>
            </a:r>
            <a:r>
              <a:rPr sz="900" spc="40" dirty="0">
                <a:latin typeface="Calibri"/>
                <a:cs typeface="Calibri"/>
              </a:rPr>
              <a:t>search </a:t>
            </a:r>
            <a:r>
              <a:rPr sz="900" spc="-20" dirty="0">
                <a:latin typeface="Calibri"/>
                <a:cs typeface="Calibri"/>
              </a:rPr>
              <a:t>for </a:t>
            </a:r>
            <a:r>
              <a:rPr sz="900" spc="0" dirty="0">
                <a:latin typeface="Calibri"/>
                <a:cs typeface="Calibri"/>
              </a:rPr>
              <a:t>the </a:t>
            </a:r>
            <a:r>
              <a:rPr sz="900" spc="15" dirty="0">
                <a:latin typeface="Calibri"/>
                <a:cs typeface="Calibri"/>
              </a:rPr>
              <a:t>record </a:t>
            </a:r>
            <a:r>
              <a:rPr sz="900" spc="-10" dirty="0">
                <a:latin typeface="Calibri"/>
                <a:cs typeface="Calibri"/>
              </a:rPr>
              <a:t>with </a:t>
            </a:r>
            <a:r>
              <a:rPr sz="900" b="1" spc="50" dirty="0">
                <a:solidFill>
                  <a:srgbClr val="0000FF"/>
                </a:solidFill>
                <a:latin typeface="Calibri"/>
                <a:cs typeface="Calibri"/>
              </a:rPr>
              <a:t>key </a:t>
            </a:r>
            <a:r>
              <a:rPr sz="900" b="1" spc="35" dirty="0">
                <a:solidFill>
                  <a:srgbClr val="0000FF"/>
                </a:solidFill>
                <a:latin typeface="Calibri"/>
                <a:cs typeface="Calibri"/>
              </a:rPr>
              <a:t>67 </a:t>
            </a:r>
            <a:r>
              <a:rPr sz="900" spc="0" dirty="0">
                <a:latin typeface="Calibri"/>
                <a:cs typeface="Calibri"/>
              </a:rPr>
              <a:t>in the </a:t>
            </a:r>
            <a:r>
              <a:rPr sz="900" spc="25" dirty="0">
                <a:latin typeface="Calibri"/>
                <a:cs typeface="Calibri"/>
              </a:rPr>
              <a:t>example</a:t>
            </a:r>
            <a:r>
              <a:rPr sz="900" spc="-20" dirty="0">
                <a:latin typeface="Calibri"/>
                <a:cs typeface="Calibri"/>
              </a:rPr>
              <a:t> </a:t>
            </a:r>
            <a:r>
              <a:rPr sz="900" spc="15" dirty="0">
                <a:latin typeface="Calibri"/>
                <a:cs typeface="Calibri"/>
              </a:rPr>
              <a:t>B-tree:</a:t>
            </a:r>
            <a:endParaRPr sz="900">
              <a:latin typeface="Calibri"/>
              <a:cs typeface="Calibri"/>
            </a:endParaRPr>
          </a:p>
          <a:p>
            <a:pPr>
              <a:lnSpc>
                <a:spcPct val="100000"/>
              </a:lnSpc>
            </a:pPr>
            <a:endParaRPr sz="1050">
              <a:latin typeface="Times New Roman"/>
              <a:cs typeface="Times New Roman"/>
            </a:endParaRPr>
          </a:p>
          <a:p>
            <a:pPr marL="246379" marR="238125" indent="-153670">
              <a:lnSpc>
                <a:spcPct val="101000"/>
              </a:lnSpc>
              <a:buClr>
                <a:srgbClr val="3333B2"/>
              </a:buClr>
              <a:buFont typeface="Calibri"/>
              <a:buAutoNum type="arabicPeriod"/>
              <a:tabLst>
                <a:tab pos="247015" algn="l"/>
              </a:tabLst>
            </a:pPr>
            <a:r>
              <a:rPr sz="900" spc="55" dirty="0">
                <a:latin typeface="Calibri"/>
                <a:cs typeface="Calibri"/>
              </a:rPr>
              <a:t>The </a:t>
            </a:r>
            <a:r>
              <a:rPr sz="900" spc="-5" dirty="0">
                <a:latin typeface="Calibri"/>
                <a:cs typeface="Calibri"/>
              </a:rPr>
              <a:t>root </a:t>
            </a:r>
            <a:r>
              <a:rPr sz="900" spc="25" dirty="0">
                <a:latin typeface="Calibri"/>
                <a:cs typeface="Calibri"/>
              </a:rPr>
              <a:t>node </a:t>
            </a:r>
            <a:r>
              <a:rPr sz="900" spc="10" dirty="0">
                <a:latin typeface="Calibri"/>
                <a:cs typeface="Calibri"/>
              </a:rPr>
              <a:t>(level </a:t>
            </a:r>
            <a:r>
              <a:rPr sz="900" spc="25" dirty="0">
                <a:latin typeface="Calibri"/>
                <a:cs typeface="Calibri"/>
              </a:rPr>
              <a:t>0) </a:t>
            </a:r>
            <a:r>
              <a:rPr sz="900" spc="35" dirty="0">
                <a:latin typeface="Calibri"/>
                <a:cs typeface="Calibri"/>
              </a:rPr>
              <a:t>is </a:t>
            </a:r>
            <a:r>
              <a:rPr sz="900" spc="25" dirty="0">
                <a:latin typeface="Calibri"/>
                <a:cs typeface="Calibri"/>
              </a:rPr>
              <a:t>examined </a:t>
            </a:r>
            <a:r>
              <a:rPr sz="900" spc="30" dirty="0">
                <a:latin typeface="Calibri"/>
                <a:cs typeface="Calibri"/>
              </a:rPr>
              <a:t>and </a:t>
            </a:r>
            <a:r>
              <a:rPr sz="900" spc="0" dirty="0">
                <a:latin typeface="Calibri"/>
                <a:cs typeface="Calibri"/>
              </a:rPr>
              <a:t>the </a:t>
            </a:r>
            <a:r>
              <a:rPr sz="900" i="1" spc="50" dirty="0">
                <a:solidFill>
                  <a:srgbClr val="0000FF"/>
                </a:solidFill>
                <a:latin typeface="Calibri"/>
                <a:cs typeface="Calibri"/>
              </a:rPr>
              <a:t>second </a:t>
            </a:r>
            <a:r>
              <a:rPr sz="900" i="1" spc="0" dirty="0">
                <a:solidFill>
                  <a:srgbClr val="0000FF"/>
                </a:solidFill>
                <a:latin typeface="Calibri"/>
                <a:cs typeface="Calibri"/>
              </a:rPr>
              <a:t>(right) </a:t>
            </a:r>
            <a:r>
              <a:rPr sz="900" i="1" spc="25" dirty="0">
                <a:solidFill>
                  <a:srgbClr val="0000FF"/>
                </a:solidFill>
                <a:latin typeface="Calibri"/>
                <a:cs typeface="Calibri"/>
              </a:rPr>
              <a:t>branch </a:t>
            </a:r>
            <a:r>
              <a:rPr sz="900" spc="35" dirty="0">
                <a:latin typeface="Calibri"/>
                <a:cs typeface="Calibri"/>
              </a:rPr>
              <a:t>is  </a:t>
            </a:r>
            <a:r>
              <a:rPr sz="900" spc="15" dirty="0">
                <a:latin typeface="Calibri"/>
                <a:cs typeface="Calibri"/>
              </a:rPr>
              <a:t>taken, </a:t>
            </a:r>
            <a:r>
              <a:rPr sz="900" spc="50" dirty="0">
                <a:latin typeface="Calibri"/>
                <a:cs typeface="Calibri"/>
              </a:rPr>
              <a:t>because </a:t>
            </a:r>
            <a:r>
              <a:rPr sz="900" spc="30" dirty="0">
                <a:latin typeface="PMingLiU"/>
                <a:cs typeface="PMingLiU"/>
              </a:rPr>
              <a:t>40 </a:t>
            </a:r>
            <a:r>
              <a:rPr sz="900" i="1" spc="215" dirty="0">
                <a:latin typeface="Arial"/>
                <a:cs typeface="Arial"/>
              </a:rPr>
              <a:t>≤</a:t>
            </a:r>
            <a:r>
              <a:rPr sz="900" i="1" spc="0" dirty="0">
                <a:latin typeface="Arial"/>
                <a:cs typeface="Arial"/>
              </a:rPr>
              <a:t> </a:t>
            </a:r>
            <a:r>
              <a:rPr sz="900" spc="25" dirty="0">
                <a:latin typeface="PMingLiU"/>
                <a:cs typeface="PMingLiU"/>
              </a:rPr>
              <a:t>67</a:t>
            </a:r>
            <a:r>
              <a:rPr sz="900" spc="25" dirty="0">
                <a:latin typeface="Calibri"/>
                <a:cs typeface="Calibri"/>
              </a:rPr>
              <a:t>.</a:t>
            </a:r>
            <a:endParaRPr sz="900">
              <a:latin typeface="Calibri"/>
              <a:cs typeface="Calibri"/>
            </a:endParaRPr>
          </a:p>
          <a:p>
            <a:pPr marL="246379" marR="67945" indent="-153670">
              <a:lnSpc>
                <a:spcPct val="101000"/>
              </a:lnSpc>
              <a:spcBef>
                <a:spcPts val="300"/>
              </a:spcBef>
              <a:buClr>
                <a:srgbClr val="3333B2"/>
              </a:buClr>
              <a:buAutoNum type="arabicPeriod"/>
              <a:tabLst>
                <a:tab pos="247015" algn="l"/>
              </a:tabLst>
            </a:pPr>
            <a:r>
              <a:rPr sz="900" spc="0" dirty="0">
                <a:latin typeface="Calibri"/>
                <a:cs typeface="Calibri"/>
              </a:rPr>
              <a:t>After </a:t>
            </a:r>
            <a:r>
              <a:rPr sz="900" spc="25" dirty="0">
                <a:latin typeface="Calibri"/>
                <a:cs typeface="Calibri"/>
              </a:rPr>
              <a:t>examining </a:t>
            </a:r>
            <a:r>
              <a:rPr sz="900" spc="0" dirty="0">
                <a:latin typeface="Calibri"/>
                <a:cs typeface="Calibri"/>
              </a:rPr>
              <a:t>the </a:t>
            </a:r>
            <a:r>
              <a:rPr sz="900" spc="25" dirty="0">
                <a:latin typeface="Calibri"/>
                <a:cs typeface="Calibri"/>
              </a:rPr>
              <a:t>node </a:t>
            </a:r>
            <a:r>
              <a:rPr sz="900" spc="0" dirty="0">
                <a:latin typeface="Calibri"/>
                <a:cs typeface="Calibri"/>
              </a:rPr>
              <a:t>at </a:t>
            </a:r>
            <a:r>
              <a:rPr sz="900" spc="5" dirty="0">
                <a:latin typeface="Calibri"/>
                <a:cs typeface="Calibri"/>
              </a:rPr>
              <a:t>level </a:t>
            </a:r>
            <a:r>
              <a:rPr sz="900" spc="25" dirty="0">
                <a:latin typeface="Calibri"/>
                <a:cs typeface="Calibri"/>
              </a:rPr>
              <a:t>1, </a:t>
            </a:r>
            <a:r>
              <a:rPr sz="900" spc="0" dirty="0">
                <a:latin typeface="Calibri"/>
                <a:cs typeface="Calibri"/>
              </a:rPr>
              <a:t>the </a:t>
            </a:r>
            <a:r>
              <a:rPr sz="900" i="1" dirty="0">
                <a:solidFill>
                  <a:srgbClr val="0000FF"/>
                </a:solidFill>
                <a:latin typeface="Calibri"/>
                <a:cs typeface="Calibri"/>
              </a:rPr>
              <a:t>third </a:t>
            </a:r>
            <a:r>
              <a:rPr sz="900" i="1" spc="25" dirty="0">
                <a:solidFill>
                  <a:srgbClr val="0000FF"/>
                </a:solidFill>
                <a:latin typeface="Calibri"/>
                <a:cs typeface="Calibri"/>
              </a:rPr>
              <a:t>branch </a:t>
            </a:r>
            <a:r>
              <a:rPr sz="900" spc="35" dirty="0">
                <a:latin typeface="Calibri"/>
                <a:cs typeface="Calibri"/>
              </a:rPr>
              <a:t>is </a:t>
            </a:r>
            <a:r>
              <a:rPr sz="900" spc="15" dirty="0">
                <a:latin typeface="Calibri"/>
                <a:cs typeface="Calibri"/>
              </a:rPr>
              <a:t>taken </a:t>
            </a:r>
            <a:r>
              <a:rPr sz="900" spc="-15" dirty="0">
                <a:latin typeface="Calibri"/>
                <a:cs typeface="Calibri"/>
              </a:rPr>
              <a:t>to </a:t>
            </a:r>
            <a:r>
              <a:rPr sz="900" spc="0" dirty="0">
                <a:latin typeface="Calibri"/>
                <a:cs typeface="Calibri"/>
              </a:rPr>
              <a:t>the </a:t>
            </a:r>
            <a:r>
              <a:rPr sz="900" spc="5" dirty="0">
                <a:latin typeface="Calibri"/>
                <a:cs typeface="Calibri"/>
              </a:rPr>
              <a:t>next  level </a:t>
            </a:r>
            <a:r>
              <a:rPr sz="900" spc="25" dirty="0">
                <a:latin typeface="Calibri"/>
                <a:cs typeface="Calibri"/>
              </a:rPr>
              <a:t>2, </a:t>
            </a:r>
            <a:r>
              <a:rPr sz="900" spc="50" dirty="0">
                <a:latin typeface="Calibri"/>
                <a:cs typeface="Calibri"/>
              </a:rPr>
              <a:t>because </a:t>
            </a:r>
            <a:r>
              <a:rPr sz="900" spc="30" dirty="0">
                <a:latin typeface="PMingLiU"/>
                <a:cs typeface="PMingLiU"/>
              </a:rPr>
              <a:t>61 </a:t>
            </a:r>
            <a:r>
              <a:rPr sz="900" i="1" spc="215" dirty="0">
                <a:latin typeface="Arial"/>
                <a:cs typeface="Arial"/>
              </a:rPr>
              <a:t>≤</a:t>
            </a:r>
            <a:r>
              <a:rPr sz="900" i="1" spc="-60" dirty="0">
                <a:latin typeface="Arial"/>
                <a:cs typeface="Arial"/>
              </a:rPr>
              <a:t> </a:t>
            </a:r>
            <a:r>
              <a:rPr sz="900" spc="30" dirty="0">
                <a:latin typeface="PMingLiU"/>
                <a:cs typeface="PMingLiU"/>
              </a:rPr>
              <a:t>67 </a:t>
            </a:r>
            <a:r>
              <a:rPr sz="900" i="1" spc="100" dirty="0">
                <a:latin typeface="Times New Roman"/>
                <a:cs typeface="Times New Roman"/>
              </a:rPr>
              <a:t>&lt; </a:t>
            </a:r>
            <a:r>
              <a:rPr sz="900" spc="25" dirty="0">
                <a:latin typeface="PMingLiU"/>
                <a:cs typeface="PMingLiU"/>
              </a:rPr>
              <a:t>70</a:t>
            </a:r>
            <a:r>
              <a:rPr sz="900" spc="25" dirty="0">
                <a:latin typeface="Calibri"/>
                <a:cs typeface="Calibri"/>
              </a:rPr>
              <a:t>.</a:t>
            </a:r>
            <a:endParaRPr sz="900">
              <a:latin typeface="Calibri"/>
              <a:cs typeface="Calibri"/>
            </a:endParaRPr>
          </a:p>
          <a:p>
            <a:pPr marL="246379" marR="325755" indent="-153670">
              <a:lnSpc>
                <a:spcPct val="101000"/>
              </a:lnSpc>
              <a:spcBef>
                <a:spcPts val="300"/>
              </a:spcBef>
              <a:buClr>
                <a:srgbClr val="3333B2"/>
              </a:buClr>
              <a:buAutoNum type="arabicPeriod"/>
              <a:tabLst>
                <a:tab pos="247015" algn="l"/>
              </a:tabLst>
            </a:pPr>
            <a:r>
              <a:rPr sz="900" spc="0" dirty="0">
                <a:latin typeface="Calibri"/>
                <a:cs typeface="Calibri"/>
              </a:rPr>
              <a:t>After </a:t>
            </a:r>
            <a:r>
              <a:rPr sz="900" spc="25" dirty="0">
                <a:latin typeface="Calibri"/>
                <a:cs typeface="Calibri"/>
              </a:rPr>
              <a:t>examining </a:t>
            </a:r>
            <a:r>
              <a:rPr sz="900" spc="0" dirty="0">
                <a:latin typeface="Calibri"/>
                <a:cs typeface="Calibri"/>
              </a:rPr>
              <a:t>the </a:t>
            </a:r>
            <a:r>
              <a:rPr sz="900" spc="15" dirty="0">
                <a:latin typeface="Calibri"/>
                <a:cs typeface="Calibri"/>
              </a:rPr>
              <a:t>leaf </a:t>
            </a:r>
            <a:r>
              <a:rPr sz="900" spc="25" dirty="0">
                <a:latin typeface="Calibri"/>
                <a:cs typeface="Calibri"/>
              </a:rPr>
              <a:t>node </a:t>
            </a:r>
            <a:r>
              <a:rPr sz="900" spc="0" dirty="0">
                <a:latin typeface="Calibri"/>
                <a:cs typeface="Calibri"/>
              </a:rPr>
              <a:t>at </a:t>
            </a:r>
            <a:r>
              <a:rPr sz="900" spc="5" dirty="0">
                <a:latin typeface="Calibri"/>
                <a:cs typeface="Calibri"/>
              </a:rPr>
              <a:t>level </a:t>
            </a:r>
            <a:r>
              <a:rPr sz="900" spc="25" dirty="0">
                <a:latin typeface="Calibri"/>
                <a:cs typeface="Calibri"/>
              </a:rPr>
              <a:t>2, </a:t>
            </a:r>
            <a:r>
              <a:rPr sz="900" b="1" spc="50" dirty="0">
                <a:solidFill>
                  <a:srgbClr val="0000FF"/>
                </a:solidFill>
                <a:latin typeface="Calibri"/>
                <a:cs typeface="Calibri"/>
              </a:rPr>
              <a:t>key </a:t>
            </a:r>
            <a:r>
              <a:rPr sz="900" b="1" spc="35" dirty="0">
                <a:solidFill>
                  <a:srgbClr val="0000FF"/>
                </a:solidFill>
                <a:latin typeface="Calibri"/>
                <a:cs typeface="Calibri"/>
              </a:rPr>
              <a:t>67 </a:t>
            </a:r>
            <a:r>
              <a:rPr sz="900" spc="35" dirty="0">
                <a:latin typeface="Calibri"/>
                <a:cs typeface="Calibri"/>
              </a:rPr>
              <a:t>is </a:t>
            </a:r>
            <a:r>
              <a:rPr sz="900" spc="0" dirty="0">
                <a:latin typeface="Calibri"/>
                <a:cs typeface="Calibri"/>
              </a:rPr>
              <a:t>found in the </a:t>
            </a:r>
            <a:r>
              <a:rPr sz="900" spc="50" dirty="0">
                <a:latin typeface="Calibri"/>
                <a:cs typeface="Calibri"/>
              </a:rPr>
              <a:t>frst  </a:t>
            </a:r>
            <a:r>
              <a:rPr sz="900" spc="10" dirty="0">
                <a:latin typeface="Calibri"/>
                <a:cs typeface="Calibri"/>
              </a:rPr>
              <a:t>position.</a:t>
            </a:r>
            <a:endParaRPr sz="900">
              <a:latin typeface="Calibri"/>
              <a:cs typeface="Calibri"/>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266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322</TotalTime>
  <Words>506</Words>
  <Application>Microsoft Office PowerPoint</Application>
  <PresentationFormat>Custom</PresentationFormat>
  <Paragraphs>56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PMingLiU</vt:lpstr>
      <vt:lpstr>Arial</vt:lpstr>
      <vt:lpstr>Calibri</vt:lpstr>
      <vt:lpstr>Times New Roman</vt:lpstr>
      <vt:lpstr>urw-din</vt:lpstr>
      <vt:lpstr>Office Theme</vt:lpstr>
      <vt:lpstr>5SENG003W Algorithms</vt:lpstr>
      <vt:lpstr>PowerPoint Presentation</vt:lpstr>
      <vt:lpstr>PowerPoint Presentation</vt:lpstr>
      <vt:lpstr>B-Trees</vt:lpstr>
      <vt:lpstr>Example B-Tree</vt:lpstr>
      <vt:lpstr>Searching a B-Tree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Trees</dc:title>
  <cp:lastModifiedBy>Sudharshan Welihinda</cp:lastModifiedBy>
  <cp:revision>23</cp:revision>
  <dcterms:created xsi:type="dcterms:W3CDTF">2022-02-28T18:12:59Z</dcterms:created>
  <dcterms:modified xsi:type="dcterms:W3CDTF">2022-03-17T19:32:15Z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2021-10-26T00:00:00Z</vt:filetime>
  </property>
  <property fmtid="{D5CDD505-2E9C-101B-9397-08002B2CF9AE}" pid="3" name="Creator">
    <vt:lpwstr>LaTeX with Beamer class version 3.24</vt:lpwstr>
  </property>
  <property fmtid="{D5CDD505-2E9C-101B-9397-08002B2CF9AE}" pid="4" name="LastSaved">
    <vt:filetime>2022-02-28T00:00:00Z</vt:filetime>
  </property>
</Properties>
</file>