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784" r:id="rId2"/>
    <p:sldMasterId id="2147483796" r:id="rId3"/>
    <p:sldMasterId id="2147483808" r:id="rId4"/>
  </p:sldMasterIdLst>
  <p:notesMasterIdLst>
    <p:notesMasterId r:id="rId31"/>
  </p:notesMasterIdLst>
  <p:sldIdLst>
    <p:sldId id="360" r:id="rId5"/>
    <p:sldId id="376" r:id="rId6"/>
    <p:sldId id="487" r:id="rId7"/>
    <p:sldId id="488" r:id="rId8"/>
    <p:sldId id="489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482" r:id="rId19"/>
    <p:sldId id="502" r:id="rId20"/>
    <p:sldId id="506" r:id="rId21"/>
    <p:sldId id="503" r:id="rId22"/>
    <p:sldId id="504" r:id="rId23"/>
    <p:sldId id="478" r:id="rId24"/>
    <p:sldId id="479" r:id="rId25"/>
    <p:sldId id="480" r:id="rId26"/>
    <p:sldId id="481" r:id="rId27"/>
    <p:sldId id="483" r:id="rId28"/>
    <p:sldId id="486" r:id="rId29"/>
    <p:sldId id="519" r:id="rId30"/>
  </p:sldIdLst>
  <p:sldSz cx="10058400" cy="7772400"/>
  <p:notesSz cx="6858000" cy="9144000"/>
  <p:defaultTextStyle>
    <a:defPPr>
      <a:defRPr lang="en-US"/>
    </a:defPPr>
    <a:lvl1pPr marL="0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718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438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157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876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595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315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033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751" algn="l" defTabSz="9134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0231" autoAdjust="0"/>
  </p:normalViewPr>
  <p:slideViewPr>
    <p:cSldViewPr>
      <p:cViewPr varScale="1">
        <p:scale>
          <a:sx n="43" d="100"/>
          <a:sy n="43" d="100"/>
        </p:scale>
        <p:origin x="10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41.88482" units="1/cm"/>
          <inkml:channelProperty channel="Y" name="resolution" value="41.86047" units="1/cm"/>
          <inkml:channelProperty channel="T" name="resolution" value="1" units="1/dev"/>
        </inkml:channelProperties>
      </inkml:inkSource>
      <inkml:timestamp xml:id="ts0" timeString="2017-07-05T14:02:36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2748 11834 0,'-35'0'390,"0"0"-390,-35 0 16,-1 0-16,1 0 16,-36 0-16,-35 0 15,35 0 1,1 0-16,-36 0 31,35 0-31,35 0 0,36 0 16,0 0-1,-35 0-15,34 0 16,-34 35 0,35 36-1,-36-1-15,1-35 31,-1 36-31,36-1 16,-35 1 0,-1 34-16,1 36 15,34 0 1,-34 0-16,-1 0 16,36 0-16,0-36 15,0 1-15,35 0 16,-36-71-1,36 35-15,0-35 16,0 1 0,0 34-16,0 1 15,36-36 1,34 70 0,-35-34-16,36 35 15,-36-71 1,0 0-16,1 35 15,-1-34 1,0-36-16,0 35 16,36 35-1,34 1-15,72-36 0,34 0 16,36 0 0,-1-35-16,1 0 15,-106 0-15,-35 0 16,-1 0-1,1 0-15,-36 0 16,-34-35 0,34-35-16,36-71 15,-36 35 1,-34-35-16,34 0 16,-35 1-16,0-1 15,1 35 16,-1 0-31,0 36 16,-35 35-16,35-36 16,-35 36-1,36 35-15,-36-35 16,0 0 0,0-1-16,0 1 31,0-35-31,0-1 31,0 1-31,0-1 16,-36-34-1,-34 34-15,35 1 32,-1-1-32,1 36 15,35 0-15,-35 0 16,0 35-1,35-35-15,-35 35 16,-1-36 0,1 1-16,-35 35 15,34-35 1,1 0 0,0-1-16,-36 36 15,71-35-15,-70 0 16,35 35-1,35-35-15,-36 35 32,1 0-1,35-35 0,-35 35-15,35-36-16</inkml:trace>
  <inkml:trace contextRef="#ctx0" brushRef="#br0" timeOffset="14367.7484">14094 9685 0,'-36'0'375,"1"-35"-359,-35 0-16,34 0 0,-34-36 15,-36 71 1,-35-35-16,36-35 16,-1 34-1,35 1-15,1 0 16,0 0-1,34 35-15,1-35 16,-35 35-16,34-36 16,1 36-1,0 0-15,0 0 16,-1 0-16,1 0 16,0 0 15,0 0-16,-1 0 1,1 0 0,0 0-1,0 0 1,0 0-16,-1 0 16,1 0-16,0 0 15,0 36 1,-1-36-1,1 70-15,-35-35 16,34 0 0,-34 1-16,0 69 31,34-34-31,-34 34 16,-1 1-16,1-71 15,-1 71 1,36-36-16,0 1 15,-36-36 1,71 0 0,0 1-16,0-1 15,-35-35 1,35 35 15,0 0-15,0 0-1,0 1-15,0-1 16,0 0 0,0 0-16,0 1 15,0-1 1,0 0 31,0 0-47,0 0 31,35 1-31,36-1 16,-36 0-1,0-35-15,1 35 16,34 0 0,-70 1-16,71-36 15,-36 35-15,0 0 16,36 0-1,-1 1-15,0-1 16,1 0-16,70 0 16,-35-35 15,-1 35-31,1 1 16,-36-1-16,1 0 31,-36-35-31,0 0 31,1 0-31,-1 0 16,0 35-1,36-35-15,-36 0 32,35 0-32,36 36 31,-71-36-31,71 0 15,35 0-15,-36 35 16,36-35-16,-70 0 16,-1 0-1,1 0-15,-36 0 16,36 0 0,-1 0-1,-35 0 1,36 0-16,-1 0 15,-35 35-15,36-35 16,-1 0 0,-34 0-16,34 0 15,-35 0 1,0 0-16,36 0 16,-36-35 15,-35 0-16,35-1 1,1 1 0,-36-35 15,35 34-31,-35-104 16,0 34-1,0 0-15,0 36 16,0-36-1,0 1-15,0-1 16,0 71 0,0-36-16,0-34 0,0 69 15,0-34 1,-35 35-16,35-1 16,-36-34-1,1 0-15,35-1 16,-35 71-1,35-70 1,-35 34-16,-1 36 16,36-35-1,0 0 1,-35 35 0,0 0 15,0-35-16,0 0 17,-1 35-17,-34-36 1,35 36 0,-1 0-1,1 0 1,0-35-16,0 35 31,-1 0-31,1 0 16,35-35-1,-35 35 1,0 0 0,0 0-16,-1 0 46,1 0-30,0 0 15,0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41.88482" units="1/cm"/>
          <inkml:channelProperty channel="Y" name="resolution" value="41.86047" units="1/cm"/>
          <inkml:channelProperty channel="T" name="resolution" value="1" units="1/dev"/>
        </inkml:channelProperties>
      </inkml:inkSource>
      <inkml:timestamp xml:id="ts0" timeString="2017-07-05T14:18:39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10324 17575 0</inkml:trace>
  <inkml:trace contextRef="#ctx0" brushRef="#br0" timeOffset="2440.313">10324 17575 0,'-36'0'172,"1"0"-156,-71 0-16,36 0 16,-71 0-1,35 35-15,36 0 16,-36-35-1,0 35-15,1-35 32,34 36-32,-34-1 15,-1-35-15,35 35 16,1 0 0,35 1-16,0-1 15,-36 0-15,36-35 16,-36 35-1,1 36-15,35-36 16,-1 0-16,1-35 16,0 35-1,35 1-15,-70-1 16,34-35 0,1 70-16,0 1 31,0 34-31,-1-34 15,1 34 1,35 71-16,0-35 16,0 0-16,35 0 15,36 0 1,35-35-16,-1-1 16,1 1-16,35-36 15,70 36 1,36-35-16,140-36 15,71 35 1,106-35-16,35-35 16,106 0-1,70 71-15,-106-71 0,-70 0 16,0 0 0,-70 0-16,70-35 15,-35-36 1,-71-34-16,35-1 15,36-35 1,35-35 0,-35 105-16,-106-34 15,0 34 1,-35 36-16,-142 35 16,-34 0-1,0-35-15,-36 35 16,-105 0-1,35-35-15,-36-1 16,1 36-16,-35-70 16,-1 0-16,-35 34 15,1 1 1,-1-71-16,0 1 16,0-36-1,-35 35 1,0 1-1,0-1-15,-105 0 16,-1-70 0,-70 35-16,-141-140 15,-106-142 1,-106-35-16,1 35 16,-71 36-16,141 70 15,70 70-15,142 107 16,34 69-1,71 36-15,0 0 16,36-1 0,-1 36-16,35 0 15,-69 0-15,34 0 16,-35 0-16,-35 36 16,-106 34-1,35-35-15,-70 1 16,-35-1-1,-1 35-15,-34-70 32,70 35-32,141-35 15,-1 0 1,37 0-16,-1 0 16,35 0-16,35 36 15,-34-36 1,-1 35-16,0 35 15,-35 1-15,-70-1 16,0 71 0,70-35-16,-71 35 15,71-71 1,-35 36-16,35-1 16,36-34-16,-1-1 31,0 1-31,0-1 15,71-35 1,-71 36-16,36-36 16,0-35-1,34 35-15,-34-35 16,35 35 0,-1-35-16,1 36 0,0-36 15,0 35 1,-36-35-16,1 35 15,-36 0 1,36 1-16,34-1 16,-34 0-1,-1 0-15,71 0 16,-70-35-16,35 36 16,-1-1-16,1 0 15,-35-35 1,-1 71-16,36-36 15,-71 35 17,1-35-32,34 1 15,1-1-15,35 0 32,-1-35-32,1 35 15</inkml:trace>
  <inkml:trace contextRef="#ctx0" brushRef="#br0" timeOffset="24500.3969">7752 3804 0,'-36'0'391,"1"0"-375,0 0-1,35 35-15,-35 0 16,35 0-16,-36 1 16,1-1-16,35 0 15,-35 0 1,35 0-1,0 1 1,-35-36 0,35 35-16,0 35 15,0-34 1,0 34 0,0 0-1,0-34 16,0 34-15,0-35-16,0 1 16,0-1-1,0 0-15,0 0 32,0 0-32,0 1 15,0-1 1,0 0-1,0 0 1,0 1 0,0-1-1,0 0 1,0 0 0,0 0-1,0 1 63</inkml:trace>
  <inkml:trace contextRef="#ctx0" brushRef="#br0" timeOffset="26429.0498">7258 4579 0,'36'0'281,"-1"0"-281,0 0 31,0 0-31,1 0 32,-1 0-1,0 0-15,0 0 15,0 0 31,1 0-46,-1 0 187,-35-36-203,35 36 31,0 0-15</inkml:trace>
  <inkml:trace contextRef="#ctx0" brushRef="#br0" timeOffset="28069.5796">8597 3945 0,'-35'0'93,"0"0"-77,0 0 15,-1 35-31,1 35 16,0-35-1,0 36-15,-1-1 16,1 36-16,0-71 16,0 71-1,35-71-15,0 36 16,-36-36 0,36 0 15,0 0-16,0 0 1,0 1 0,0-1-1,0 0 1,0 0 0,0 1 30,0-1 17,36-35-47,-1 0-1,-35 35 1,70 0-16,1 36 15,-1-1 1,-34-35-16,-1 0 16,0 1-16,0-36 15,-35 35 1</inkml:trace>
  <inkml:trace contextRef="#ctx0" brushRef="#br0" timeOffset="29469.253">9020 4332 0,'35'0'203,"0"0"-188,1 0 1,69 70-16,1 1 16,0-1-1,-36 36-15,36-36 16,-71-34 0,0-36-1,1 35 1,-36 0-16,0 0 31,35-35 16</inkml:trace>
  <inkml:trace contextRef="#ctx0" brushRef="#br0" timeOffset="30825.6413">9866 4262 0,'-36'0'203,"-34"35"-203,-36 35 16,-70 106-1,70-70-15,-35 35 16,36-71-16,34 1 16,36-1-1,0-70-15,35 35 16,0 1 15,-35-36 0</inkml:trace>
  <inkml:trace contextRef="#ctx0" brushRef="#br0" timeOffset="33409.9873">10077 3592 0,'0'36'234,"35"-1"-218,0 35-16,36-35 16,-36 71-1,71 0-15,0 35 16,-71-36 0,35 36-16,-35-35 15,1-36 1,-1 1-1,0-36-15,-35 0 16,0 0 0,0 1-1,0-1 17,0 0-17,0 36 1,0-36-16,0 0 15,0 0 17,0 0-1,0 1 0,0-1-15,0 0-1,-35-35 17,35 35-32,-35-35 15,35 35-15,-36-35 16,1 0 0,0 36-1,35-1-15,-35-35 16,0 35-1,-1-35-15,1 0 16,0 35 0,0-35 15,35 36 0,-36-36 0,36 35-15,-35-35 0,0 0-1</inkml:trace>
  <inkml:trace contextRef="#ctx0" brushRef="#br0" timeOffset="41016.7195">11345 4438 0,'71'0'281,"70"0"-281,35 0 16,71 0-1,-1 0 1,1 0-16,-71 0 16,-70 0-1,-1 0-15,-69 0 16,-1 0 0,0 0-1</inkml:trace>
  <inkml:trace contextRef="#ctx0" brushRef="#br0" timeOffset="42592.2685">11592 4966 0,'106'35'219,"35"-35"-219,0 0 0,-36 0 16,1 0-1,-36 0-15,-34 0 16,-1 0 0,0 0-1</inkml:trace>
  <inkml:trace contextRef="#ctx0" brushRef="#br0" timeOffset="45485.024">14411 3416 0,'-71'0'312,"36"0"-296,0 35 0,0 1-1,35-1 1,0 0 0,-36-35-16,36 35 15,0 1 1,0-1-1,0 0-15,0 0 16,0 0 15,0 1-31,0-1 16,0 0 0,0 0-1,0 1 16,36-36 1,-1 0-1,0 0-15,-35-36 15,0 1 0,35 35-31,0 0 47,-35-35-47,36 0 16,-36-1-1,35 36-15,0 0 16,-35-35-1,0 0-15,35 35 32,-35-35-1,36 35-15,-36-35 15,35 35-16,-35-36 32</inkml:trace>
  <inkml:trace contextRef="#ctx0" brushRef="#br0" timeOffset="47823.3744">14552 3557 0,'35'35'156,"-35"1"-124,0-1-17,35 0-15,-35 0 16,35 36-1,1-71-15,-36 35 16,0 0 0,0 0 46,0 1-46,0-1-16,0 0 15,0 0 1,0 0 0,0 1 31,0-1-16,0 0 16,-36-35 0,-34 35-32,-1-35 1,36 36-16,-71-36 15,1 0-15,34 0 16,36 0 0,0 0-16,0 0 15,-1 35 63,1-35-46,0 0-17</inkml:trace>
  <inkml:trace contextRef="#ctx0" brushRef="#br0" timeOffset="49225.528">15362 3205 0,'0'0'0,"-35"70"16,0 36-16,-1 0 31,-34 70-31,35-35 16,-1-71 0,36 1-16,-35-1 15,35-35 1,0 0 31,0 1-16,0-1-31,0 35 16,35 1-16,1 34 15,-1-105 1,0 71-1,-35-36 1,35 0 0,-35 1-1,36-36 1,-36 35 0,70-35-16,141 105 15,36-34-15,0-36 16,-106 0-16,-36 1 15,-34-36 1,-71 35-16,35-35 16,0 0-1</inkml:trace>
  <inkml:trace contextRef="#ctx0" brushRef="#br0" timeOffset="50513.9796">16067 3663 0,'35'0'110,"0"0"-95,0 0 1,1 35 0,-1-35-16,0 35 15,36 0-15,-1 1 16,-35-36 0,0 35-1,1-35 1,-36 35-1,35-35 1,-35 35-16,35-35 16,0 0 31</inkml:trace>
  <inkml:trace contextRef="#ctx0" brushRef="#br0" timeOffset="52004.242">16560 3663 0,'-35'0'204,"35"35"-189,-36-35 1,36 35-1,-35 0-15,0 36 16,0-36-16,0 36 16,-36-1-1,71-35-15,-35-35 16,35 35 0,0 1-1,-35-36 16</inkml:trace>
  <inkml:trace contextRef="#ctx0" brushRef="#br0" timeOffset="53691.559">16736 3170 0,'35'0'16,"-35"35"93,36-35-78,-1 35-15,0 0 0,0 1-16,0-1 15,1 0 1,34 35-16,-35-34 15,36 69 1,-36-34-16,0-1 16,1-35-1,-1 36 1,0-36-16,-35 0 16,0 36-1,0-36-15,0 0 16,0 0-1,0 36-15,0-36 32,0 0-32,0 1 15,0-1 17,0 0-17,0 0 16,0 0 16,0 1-47,-35-36 32,35 35-32,-35 0 31,35 0-16,-36-35 1,1 0 0,35 36 15,0-1-15</inkml:trace>
  <inkml:trace contextRef="#ctx0" brushRef="#br0" timeOffset="56727.2211">18040 3522 0,'0'70'282,"0"-34"-267,0 34 1,0-35-16,0 0 16,0 1-1,0-1-15,0 0 31,0 0-15,0 1 15,0-1-15,0 35 0,0 1-1,0-36 1,0 0-16,0 0 15,0 1-15,0-1 94</inkml:trace>
  <inkml:trace contextRef="#ctx0" brushRef="#br0" timeOffset="58322.2343">17687 3839 0,'36'0'204,"69"0"-204,36 0 31,0 0-16,35 0-15,1 0 16,-72 0-16,1 0 16,-71 35-1,0-35-15,1 0 16,-1 0-16,0 0 109</inkml:trace>
  <inkml:trace contextRef="#ctx0" brushRef="#br0" timeOffset="61648.1522">19273 3064 0,'0'35'281,"0"0"-265,0 1 0,-35 69-16,35 71 15,0-35 1,0 35 0,0-35-16,0 0 15,0-106 1,0 36-16,0-36 15,0 0 1,35-35 500,35 0-501,1-35-15,-36 35 16,71 0 0,-36 0-16,1 0 31,-36-35-31,0 35 15,0 0 17,1 0 30,-36 35 63,35 0-125,-35 1 0,0-1 31,0 0-15,35 0 15,-35 0 1,0 36-32,0 70 15,0 105-15,0-70 16,0-35-1,0-70-15,0-1 16,0 1-16,0-36 47</inkml:trace>
  <inkml:trace contextRef="#ctx0" brushRef="#br0" timeOffset="63322.3005">20717 2958 0,'0'36'140,"0"-1"-124,0 0 0,0 0-1,0 0 1,0 1 31,0-1-47,0 0 15,-35-35 1,35 71-16,-35 34 16,35-34-16,0 34 15,-35 36 1,35-35-16,0-71 15,0 36 1,0-1-16,0-35 16,0 36-1,0-36 1,0 35 0,0 1-1,0-36 1,0 0-16,0 0 31,35 1-31,-35-1 16,35-35-1,-35 35-15,35 36 16,36-36-16,-36 0 16,0 35-1,1-70-15,34 71 16,-70-36-16,35 0 15,1-35 1</inkml:trace>
  <inkml:trace contextRef="#ctx0" brushRef="#br0" timeOffset="64672.4955">21175 3874 0,'36'0'94,"-1"0"-31,0 0-48,36 0 1,-36 0-1,71 0-15,-36 35 16,36 1 0,-71-36-16,35 70 15,-34-70 1,-1 35-16,-35 0 16,35-35-16,0 0 46,-35 36-14,36-1-1</inkml:trace>
  <inkml:trace contextRef="#ctx0" brushRef="#br0" timeOffset="66531.3217">21704 3768 0,'35'0'172,"0"-35"-156,1 35-1,-1 0 17,-35-35-32,0 0 15,35 35 16,-35-35 1,35 35-17,-35-36 1,0 1 15,-35 70 110,35 1-126,-35-1 1,0 0-16,-1 35 16,1-70-16,0 36 15,-35 34-15,34-35 32,1 1-32,0-1 31,0 0 0,35 35-31,-36-70 16,36 36-1,-35-1-15,35 0 16,0 0 31,-35 1-16,0-36 32,35 35-48,0 0 63</inkml:trace>
  <inkml:trace contextRef="#ctx0" brushRef="#br0" timeOffset="68183.5804">21845 2782 0,'0'-35'78,"35"35"-31,0 0-15,1 0-32,-1 71 15,71 69-15,70 72 16,35 69-1,-105-34-15,35-36 16,-71-70 0,1-35-16,-36-36 15,-35-34-15,35-1 16,-35 0-16,0 0 16,0 0-1,0 1 1,0 34-1,0-35 1,0 1-16,0-1 47,0 0-47,0 0 16,0 0-1,0 1 1,0-1-1,0 0 1,0 0 0,-35-35-16,0 0 15,35 36 1,-36-1 0,1-35-1,0 35-15,-35 0 0,-36 0 16,0 1-1,0 34-15,71-35 16,0 0 0,0-35-16,-1 36 31,1-36 0,35 35-31,-35-35 16,35 35 31,-35-35-32,0 0 32</inkml:trace>
  <inkml:trace contextRef="#ctx0" brushRef="#br0" timeOffset="70218.7966">19273 4156 0,'0'35'250,"0"0"-234,0 1 0,0-1-1,0 0-15,0 0 32,0 36-32,0-36 15,0 35-15,0-34 16,0-1-1,0 0-15,0 0 16,0 0 31,0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41.88482" units="1/cm"/>
          <inkml:channelProperty channel="Y" name="resolution" value="41.86047" units="1/cm"/>
          <inkml:channelProperty channel="T" name="resolution" value="1" units="1/dev"/>
        </inkml:channelProperties>
      </inkml:inkSource>
      <inkml:timestamp xml:id="ts0" timeString="2017-07-05T14:20:24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4898 12890 0,'35'0'281,"35"0"-265,1 0-1,-1 0-15,71 0 32,35 0-32,36 0 15,-36 0-15,71 0 16,-71 0-1,35 0-15,-35 0 16,71 0 0,0 0-16,-71 0 15,0 0-15,35 0 16,-70 0-16,-35 0 16,0 0-1,35 0-15,0 0 16,0 0-1,-36 0-15,36 0 16,0-35-16,0 35 16,0 0-1,0 0-15,-35 0 16,34-35 0,72 35-16,-106 0 15,105 0-15,-35 0 31,-35 35-31,70 36 16,-70-36 0,0 0-16,0 0 15,0-35 1,-35 0-16,35 0 16,0 0-16,0 0 15,-36 0-15,1 0 16,0 0-1,35 0-15,-36 0 16,72 0 0,-36 0-16,-1 0 15,-34 0 1,35 0 0,-35 0-16,35 0 15,-106 0 1,71 0-16,-36 0 15,-35 0 1,36 0-16,-1-35 16,36 35-1,-36 0-15,71-35 16,-35 0-16,35-36 16,0 36-1,-35 0-15,35 0 16,-71 35-1,-35 0-15,36-36 16,-1 36 0,-35 0-1,1 0 1,-1 0 0,35 0-1,-34 0-15,-1 0 31,35 0-31,-34 0 16,-1 0 0,0 0-1,0 0 1,1 0 0,-1 0 15,0 0 0,0 0 32</inkml:trace>
  <inkml:trace contextRef="#ctx0" brushRef="#br0" timeOffset="3138.061">3946 14299 0,'71'0'125,"-36"0"-110,71 0-15,70 0 16,71 0 0,-71 0-16,35 0 15,-35 0 1,-35 0-16,-70 0 15,70 0-15,0 0 16,35 0-16,70 0 16,1 0-1,-71 0-15,71 0 16,-1 0 0,72 0-16,-142 36 31,70-36-31,-105 0 15,-35 0 1,0 35-16,-71-35 16,35 0-16,1 0 15,-1 0 1,36 0-16,35 35 16,106-35-16,-1 0 15,1 0 1,-1 0-16,-69 0 15,-1 0 1,35 0-16,-35 0 16,71-35-1,-36 0 1,36-36-16,-71 71 16,36-35-1,-36 35-15,-35 0 16,35 0-1,0 0-15,-35 0 16,0 0 0,0 35-16,0-35 0,0 0 15,35 35 1,-35-35-16,35 0 16,0 0-1,0 0-15,36 0 16,-36 71-1,-35-71-15,0 0 16,0 0-16,-36 0 16,-34 0-16,-1 0 15,36 0 17,-36 0-32,1 0 0,35 0 31,-71 0-31,35 0 15,-34 0-15,-1 0 344,106 0-344,141-71 16,176 36-16,35-35 15,0 34-15,36 36 16,-1 0 0,36 0-16,-71 106 15,-140 35 1,34 0-16,-70 0 16,36 35 15,-107-35-31,-34-71 0,-1 36 15,-70-36 1,-35-35-16,-1 1 16,-34-36-1,-1 0-15,1 0 16,-1 0 0,-35 0-16,1 0 15,-1-36 1,0 36-16,0 0 31,-35-35-31,36 35 16,-1 0 31</inkml:trace>
  <inkml:trace contextRef="#ctx0" brushRef="#br0" timeOffset="5315.4284">4722 16131 0,'35'0'250,"106"0"-250,211-71 16,247 36-1,176-35-15,71 70 16,-71-36 15,-247 36-31,-105 0 16,-106 0-16,-141 0 15,36 0-15,-142 0 16,71 0 0,0 0-16,0 0 15,35 0 1,-35 0-16,-70 0 16,-1 0-16,1 0 15,-36 0 16,0 0-31,0 0 16,1 0 0,-1 0-1,0 0 1,0 0 15,0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41.88482" units="1/cm"/>
          <inkml:channelProperty channel="Y" name="resolution" value="41.86047" units="1/cm"/>
          <inkml:channelProperty channel="T" name="resolution" value="1" units="1/dev"/>
        </inkml:channelProperties>
      </inkml:inkSource>
      <inkml:timestamp xml:id="ts0" timeString="2017-07-05T14:21:17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4757 5565 0,'35'0'485,"0"0"-454,0 0-31,1 0 16,-1 0-1,0 0-15,0 0 0,36 0 31,-36 0-31,0 0 16,36 0 0,-36 0-16,36 0 15,-1 0-15,0 0 47,-34 0-47,-1 0 16,0 0 15,0 0-31,1 0 31,-1 0-31,0 0 16,0 0 0,36 0-1,-36 0-15,35 0 16,1 0-1,-1 0-15,36 0 16,-35 0-16,-1 0 16,1 0-16,-1 0 15,0 0 1,1 0-16,35 0 16,-1 0-1,-34 0-15,70 0 31,-36-36-31,1 36 16,-35 0-16,-1 0 16,36 0-1,-1 0-15,-34 0 16,35 0 0,35 0-16,-36 0 15,1 0-15,0 0 16,-1 0-1,1 0-15,-71 0 16,36 36-16,34-36 16,-34 35-1,-1-35-15,71 0 32,0 0-32,0 0 15,0 0 1,-35 0-16,35 0 15,-36 0 1,1 0-16,35 0 16,-70 35-1,69-35-15,-34 0 0,35 35 16,-35-35 0,-36 0-16,1 0 15,34 0 1,-69 0-1,34 0-15,1 0 16,-36 36-16,71-36 0,-36 0 16,36 35-1,-71-35-15,71 35 16,-1-35 0,-69 0 374,-1 0-374,35 0-1,71-70-15,35 34 16,36-34 0,105-36-1,-35 36-15,-106 35 16,0 35 0,-70-36-16,35 36 15,-71 0 1,1 0-16,34 0 15,1 0-15,0 0 16,-36 0-16,36 0 16,0 0-1,-1 0-15,-34 0 16,34 0 0,-34 0-16,-36 0 15,36 0-15,-1 0 16,-35 0-1,36 0-15,34 0 16,-69 0 0,69 0-16,1 0 15,-35 0-15,-1 0 32,36-35-32,-36 35 15,-35 0 1,1 0-16,-1 0 15,0 0 1,36 0-16,-1 0 31,1 0-31,34 0 0,-34 71 16,-1-36 0,36-35-16,-36 70 15,1-35 1,-36 1-1,0-1-15,36 0 16,-36-35 0,0 35-1,0-35 1,1 36-16,-1-36 16,0 0-1,0 35-15,71-35 16,-71 0-1,71 0-15,35 0 16,-35 0-16,-36 0 16,1 0-16,-1 0 15,-35 0 1,36 0-16,34 0 16,-69 0-1,34 0-15,-35 0 16,36 0-1,-1 0-15,1-35 16,-36-1-16,0 1 16,0 0-1,1 35 1,69 0 375,1-35-360,70 35-31,0 0 15,-35-36 1,0 36-16,-70 0 16,-1 0-1,1 0-15,-36 0 16,0 0-16,36 0 16,-36 0-16,106 0 15,-35 0 1,70 0-16,-35 0 15,35 0-15,0 0 16,0 0 0,106 36-16,-106-1 15,36 35-15,-72 1 16,1-36 0,0 0-16,-35-35 15,-35 0 1,34 0-16,1 0 15,-36 0 17,1 0-32,35 0 0,34 0 15,-34 0 1,0 0-16,35 0 16,70-35-1,-70 0-15,0 0 16,0-1-1,0 1-15,0 35 16,-35 0-16,35 0 16,-1 0-1,-34 0-15,0 0 16,-71 0-16,0 0 16,1 0 15,-1 0 0,0 0 47</inkml:trace>
  <inkml:trace contextRef="#ctx0" brushRef="#br0" timeOffset="11803.482">7082 8277 0,'71'0'171,"-1"0"-171,71-36 16,-70-34 0,140 35-16,36-36 15,-1 36 1,1 35-16,-71 0 16,-35-35-1,-35 35-15,-1 0 16,-69 0-16,34 0 15,0 0-15,1 0 32,-36 0-32,0 0 15,36 0 17,-36 0-32,36 0 15,-1 0-15,-35 0 16,71 0-1,-36 0-15,-34 0 16,34 0-16,1 0 16,-36 0-1,35 35-15,-34-35 16,-1 0-16,0 0 16,0 0-1,0 0-15,1 0 16,34 0-1,-35 35-15,36-35 32,-1 0-32,-34 0 15,34 0-15,0 0 16,-34 0 0,34 0-16,1 0 15,-1 0 1,1 0-16,-1 0 15,-35 0-15,36 0 16,-36 0-16,35 36 16,1-36-1,35 0-15,-36 0 16,1 0 0,34 0 359,177-71-375,141-70 15,70 0-15,-70 36 16,35 34-1,-106 1-15,-35 70 16,-70 0-16,0 0 16,-71 0-1,0 0-15,35 35 16,-34 0 0,34 36-16,36-36 15,-36 0-15,-35 0 16,0 36-16,-35-36 15,-70-35 1,34 35-16,1-35 16,-35 35-1,-1-35-15,36 0 32,0 0-32,34 0 15,-34 0-15,35 36 16,0-1-1,-35-35-15,-36 35 16,1 0 0,-71 1-16,35-36 15,0 0-15,-35 35 32,0 0 14,35 0-14,1-35-1,-1 35-15,0-35-1,0 0 1,1 0-1,69 0-15,1 0 16,0 0-16,-36 0 16,36 0-16,-1 0 15,-34 0 1,-1 0-16,-34 0 16,-1 0-1,0 0-15,0 0 16,1 0-16,-1 0 15,0 0 1,0 0 0,1 0-1,-1 0 470,0 0-438,35 0-47,-34 0 0,-1 0 15,35 0 1,-34 0-16,-1 0 15,35 0 1,-34 0 0,34 0-1,-35 0 1,0 0-16,1 0 47,-1 0-32,0 0 17,0 0 15,1 0-1,-1 0 1,35 0 16,-34 0-48,-1 0 1,35 0-16,-34 0 16,69 0-1,36 0-15,0 0 32,0 0-32,-35 0 15,35 0 1,-71 0-16,1 0 15,-36 0 1,0 0-16,0 0 31</inkml:trace>
  <inkml:trace contextRef="#ctx0" brushRef="#br0" timeOffset="14342.0678">7047 9791 0,'70'0'218,"71"0"-202,71 0-16,140 0 16,-35-70-1,0 34-15,0 1 16,-70 0-16,0 35 16,70 0-1,-35 0-15,-36 0 16,71 0-1,-35 0-15,35 0 16,-70 0-16,0 35 31,-36 0-31,-70 1 16,-35-1 0,-71-35-16,0 35 15,0-35 1,-35 35-16,36-35 15,-1 0 1,35 0 0,-35 36-1,36-36-15,-1 0 16,1 0 0,-1 0-16,1 0 15,-1 0 1,1 0-1,-1 0-15,-35 0 16,71 0 0,0 0-16,0 0 15,-1 0 1,36 0-16,0 0 16,-35 0-16,-36 0 15,36 0 1,-36-36-16,-34 36 15,-1 0 1,0 0 0,0 0-16,1 0 47,-1 0-16</inkml:trace>
  <inkml:trace contextRef="#ctx0" brushRef="#br0" timeOffset="22619.6689">4510 15849 0,'71'0'281,"-1"0"-265,71 0 15,35 0-31,71 0 16,70 0-16,-70 35 15,70 71 1,-71-71-16,36 0 16,-35 36-1,-1-1-15,-34-35 16,34 1-16,-69-1 15,34 0-15,0 0 16,36 71 0,0-71-16,-36 36 15,36 34 1,-1-70-16,-34 1 31,-1 34-31,-70-35 16,35 1-16,36 34 15,-36-35 1,-35 0-16,70 1 16,-35-36-1,0 0-15,36 0 16,-36 0-16,71 0 16,-71 0-1,141-36-15,0-34 16,0-36-16,0 36 15,0-71 1,0 35-16,-35 1 16,-35-1-16,-36 36 15,36-36 1,-106 71-16,0 0 16,-35-1-1,-36 36-15,-35 0 16,36-35-16,-36 35 31,0 0 0,0 0 1,1 0-1,-36-35 47,0-36-62,0 36-1,0-106 1,0 36-16,0-36 15,0 35 1,-36 0-16,36 36 16,-35 0-16,0-1 15,0 71 1,35-35 0,-36 0-16,1-1 31,-35-69-31,-36 34 15,36 1 1,34 0-16,-34-1 16,35 36-16,-1 0 15,36-1 1,-35 36 0,0-35-16,-36 0 31,36 35-31,-70-35 31,-1 0-31,0-1 16,36 36-16,-106-105 15,70 105 1,-106-106-16,107 71 16,-36-36-1,35 36-15,36 0 16,34 35-16,1 0 15,0 0-15,0-35 16,-1 35 0,1 0-16,0-36 15,-71 36 1,1 0-16,-36-35 31,0 35-31,-35 0 16,-71 0-1,71 0-15,-71 0 16,36-35 0,35 35-16,35 0 15,0-35-15,70 35 16,-70-35-16,36 35 16,-36 0-16,-71 0 15,1 0 1,-71 70-16,-106 0 15,1 36 1,70-35-16,-36 34 16,36-70-16,35 71 15,36-71 1,-1-35 0,71 0-16,0 36 15,-36-36 1,36 0-16,35 0 31,-35 0-31,35 0 16,0 35-16,71-35 15,-1 0-15,-34 0 16,69 0 0,1 0-16,-35 0 15,35 0 1,-36 0-16,1 0 15,34 0-15,-34 35 16,-36-35 0,36 0-16,-1 35 15,-34-35 1,34 0-16,36 0 31,-36 35-31,36-35 16,0 0-1,0 0 1,-1 0 0,1 0 31,0 0-16,35 36-16,-35-1 1,35 35-16,0 1 31,-35 34-31,35 1 16,0-36-16,-36 36 16,36 0-1,0-36-15,0-35 16,0 1-1,0 34-15,0-35 32,0 1 15,0-1 15,0 0-62,0 0 31,0 0 16,0 1 16,0-1 15,36-35-31,-36 35-47,0 0 31,35-35 16,-35 36-32,0 34-15,0-35 16,70 106-16,-35-35 16,1-1-1,-36-34 1,35-71-16,-35 35 16,35-35-1</inkml:trace>
  <inkml:trace contextRef="#ctx0" brushRef="#br0" timeOffset="50062.75">20365 13595 0,'0'-35'203,"0"-1"-110,-35 36-93,0 0 16,-36-35-16,1 0 16,34 0-1,-34 0-15,35 35 16,0-36-16,-1 36 16,1 0-1,0 0-15,0 0 16,-1-35-1,1 35 1,0 0 0,-36 0-1,36 0-15,-35 0 32,-1 0-32,36 0 15,-35 0-15,34 35 16,1-35-1,0 0-15,0 0 16,-1 36 0,1-1-1,0-35-15,0 35 32,35 0-17,-36 0-15,1-35 16,35 36-1,0-1-15,-35 0 16,0 0-16,35 1 16,-35-1-1,35 0 17,0 0-17,0 0 1,0 1-1,0-1 1,0 0 0,0 36-16,0-1 15,0-35 1,0 36-16,0-36 16,0 0-1,0 0-15,0 1 0,0-1 31,0 0-15,0 0 0,0 0 15,0 1 0,0-1-15,0 0 15,0 0 0,35 1-15,0-36 0,0 35-1,0 0-15,36-35 16,-36 35-1,0 0-15,36 1 32,-36-1-32,36 0 15,34 0-15,-34-35 16,-36 35 0,35 1-16,1-36 15,-1 35 1,-34-35-16,34 0 15,-35 0-15,36 0 16,-1 0-16,-35 0 16,36 0-1,-36 0-15,36 0 32,-36 0-32,0 0 15,0-35-15,36-1 16,-1-34-1,1 0-15,-1-36 16,-70 36-16,71 34 16,-36-34-1,0 35-15,-35-1 32,35-34-32,1 35 15,-36-36-15,0 1 16,0 35-1,0-36-15,0-34 16,0 69 0,0-34-16,0-1 15,0 36 1,0 0 0,0 0-16,0 0 31,0-1-16,0 1 17,-36 0-17,1 0 1,0 35-16,0-36 16,-1 36-1,36-35-15,-35 35 31,35-35-31,-35 35 32,0 0-1,0 0 0,-1 0-31,1 0 16,-35 0-16,-1 0 15,36 0-15,0 0 16,-1 0 0,1 0-16,0 0 15,0 0 17</inkml:trace>
  <inkml:trace contextRef="#ctx0" brushRef="#br0" timeOffset="56664.7956">24593 16976 0,'0'-35'47,"0"0"-16,0-1-16,-35 1 1,35 0 0,-35 0-16,35-1 15,-36 1 1,36 0-16,0 0 16,0 0-1,-35 35 1,0 0-1,0-36 1,-1 1-16,-34 0 16,0-35-1,-36 34-15,35 1 16,1 35 0,-1 0-16,36 0 15,0-35 1,0 35-16,0 0 15,-1 0 1,1 0-16,0 0 16,-71 0-1,36 0-15,-36 0 16,0 0-16,1 0 16,-1 0-16,35 0 15,1 0 1,-1 0-16,36 0 31,0 0-31,0 0 31,-36 0-15,36 0 0,0 0-1,0 0 1,-36 0-16,71 35 15,-70 0 1,-1 36-16,1-1 0,34 1 16,-34-36-1,35 35-15,0-35 16,-1 36 0,1-71-16,35 70 15,-35 1 1,0-36-1,-1 71-15,36-1 16,0 1 0,0 35-16,0-71 15,0 1 1,0 34-16,0-69 16,0 34-1,0 1-15,0-36 0,36 70 16,34-34-1,-70-1-15,71 36 16,-1-106 0,-35 70-16,36-34 15,-36-1-15,0 0 32,0-35-17,1 0-15,-1 0 16,0 0-1,0 0 1,1 0 0,34 0-1,-35 0-15,36 0 16,34-70-16,36 34 16,-35-34-1,35 0-15,-35-1 16,-71 1-1,35-1-15,1 36 16,-36 35-16,0-35 16,1 0-16,-1-1 15,0 36 1,-35-35 15,35 35-31,1-35 31,-36 0-31,35 35 16,0 0 0,0-36-1,-35 1 17,35 35-1,-35-35 0,36 35-31,-36-35 31,35 35-31,-35-35 32,35 35 14,0 0-30,-35-36 0,0 1-1,36 35 1,-1 0 15,-35-35-15,35 35 46</inkml:trace>
  <inkml:trace contextRef="#ctx0" brushRef="#br0" timeOffset="61832.3385">18075 15602 0,'0'36'406,"0"-1"-390,0 0-1,35 36 17,0-36-32,-35 0 15,36 35-15,-1 1 16,0-36-16,36 36 16,-36-1-1,0 36-15,0-36 16,1 36-1,-1 35-15,0-36 16,-35 1 0,35-36-16,-35-34 15,0 34 1,35-35-16,-35 0 31,0 36-31,36-1 31,-36 36-31,35-36 16,0 71 0,-35 0-16,35 0 15,1-35 1,-36-1-16,0-34 16,0-1-16,0 36 15,35-36-15,0-34 16,0 34-1,1 1-15,-1-1 16,35-35 0,-70 0-16,35 1 15,36 34-15,-36-35 16,36 0 0,-36 1-1,0-36-15,0 35 16,1 0-1,34-35-15,36 35 32,-36-35-32,1 0 15,34 0-15,1 0 16,-71 0 0,36 0-16,-1 0 15,-35 0 1,1 0-16,34 0 15,1 0 1,-1 0 0,-35 0-16,1 0 15,-1 0-15,35 0 16,1 0 0,-36 0-16,0 0 31,36 0-31,-36 0 15,35 0 1,1 0-16,-36 0 16,36 0-1,-1 0-15,-35 0 16,36 0-16,-1 0 16,1 36-1,-1-36 1,1 0-1,-36 0 1,35 0-16,1 0 16,-36 0-1,0 0 1,36 0-16,-36-36 16,0 1-1,36 35-15,-1-35 31,1 35-31,-71-35 16,70-1 0,-35 36-16,0-35 0,1 35 15,-1 0 1,-35-35-16,35 0 31,0 35-31,1 0 16,-1-35-1,0-1 1,0 36-16,-35-35 16,36 35-1,-1 0-15,0 0 16,0-35 0,36 35 15,-71-35-31,70 35 15,-35-35-15,1 35 16,-1 0 0,0 0-16,-35-36 15,71 36 1,-36-35-16,0 0 16,0 35-1,1-35-15,-1-1 16,35 1-1,1 0 1,-36 0 0,-35 0-16,70 35 31,-34 0-31,-1-36 16,0 1-1,0 0 1,1 35-16,-1 0 15,35-35 1,-70-1-16,36 1 16,34 35-16,-35-35 31,0 0-31,1 0 16,-1 35-1,0 0-15,0 0 16,-35-36-16,36 1 15,-1 35 17,0-35-32,0 0 15,1-1 1,-1 36 0,-35-35-16,35 0 31,35 35-31,-70-35 0,36 35 15,34-35 1,-70-1-16,71 36 16,-36-35-1,0 35-15,0-35 16,1 0 0,-36-1-16,70 36 0,-35-70 15,36 0 1,-71 34-16,70 1 15,1-35 1,-36 34-16,0-34 16,0 70 15,36-35-31,-36-36 16,36 36-16,-36-35 15,35 70 1,1-71-16,-36 36 15,35-35-15,-34 34 16,34 36 0,-70-35-16,35 35 187</inkml:trace>
  <inkml:trace contextRef="#ctx0" brushRef="#br0" timeOffset="64357.7775">20259 9509 0,'0'36'281,"0"34"-265,0 71-1,0 105-15,0-69 16,0-1-1,0-35-15,0 35 16,0 35-16,0 35 31,-35-69-31,35 69 16,0-105 0,0 0-16,0 0 15,0-71 1,0 36-16,0-36 15,0 1 1,0-36 0,0 0 281,0 0-266,0 1 0,0-1 0,0 0-31,0 0 16,0 1-16,0-1 16,0 0-1,0 0 16,0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41.88482" units="1/cm"/>
          <inkml:channelProperty channel="Y" name="resolution" value="41.86047" units="1/cm"/>
          <inkml:channelProperty channel="T" name="resolution" value="1" units="1/dev"/>
        </inkml:channelProperties>
      </inkml:inkSource>
      <inkml:timestamp xml:id="ts0" timeString="2017-07-05T14:23:17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6096 12820 0,'35'0'281,"0"0"-265,36 0-1,-1 0-15,1 0 16,34 0 0,36 0-16,0 0 15,0 0 1,-71 0-1,142 0-15,-106 0 16,70 0 0,35 0-16,-70 0 15,-35 0 1,35 0-16,-71 0 16,36 0-16,-71 0 15,36 0-15,-1 0 16,-35 0-1,71 0-15,0 0 16,-1 0 0,107 0-16,-107 0 15,72 0-15,34 0 16,-70 0 0,35 0-16,71 0 15,-1 0-15,1 0 16,35 35-1,-35-35-15,-1 0 32,1 0-32,70 0 15,-70 0 1,70 35-16,-71 1 16,71 34-1,-70-35-15,-71 1 16,36-1-16,-36 0 15,106 0-15,-36 36 16,1-36 0,-1-35-16,72 35 15,-72-35 1,1 0-16,35 0 16,35 0-1,-35 0 1,-36 0-16,1 0 15,-36 35 1,-70-35-16,-70 0 16,-36 0 343,35 0-343,-34 0-1,34-35 1,1-35 0,34-1-16,-34 1 15,-1-1 1,-35 36-16,36 0 15,-1 35-15,-34 0 16,-1 0 0,0 0-1,0 0 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41.88482" units="1/cm"/>
          <inkml:channelProperty channel="Y" name="resolution" value="41.86047" units="1/cm"/>
          <inkml:channelProperty channel="T" name="resolution" value="1" units="1/dev"/>
        </inkml:channelProperties>
      </inkml:inkSource>
      <inkml:timestamp xml:id="ts0" timeString="2017-07-05T14:24:39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10993 10601 0,'-70'0'343,"-1"0"-343,1 0 16,-71 35 0,0 1-16,-71-1 15,36 0-15,0 71 16,106-106-16,-36 35 15,35-35 1,36 35-16,0 0 16,0 1-1,-36 34 1,1 36 0,-106 105-16,35 0 15,-71 36 1,36-1-16,35-34 15,36-36 1,-1-70-16,71-71 16,-1 35-16,1-35 15,0 1-15,35-1 16,0 35 0,0 36-16,0 0 15,0 34 1,0 37-16,0-37 15,35 1-15,0 0 16,1-35-16,-36 35 16,35 0-1,-35-71-15,35 71 16,-35-35 0,0 35-16,35-36 31,1 36-31,-1-71 15,0 36-15,0 0 16,0-1 0,1-34-16,-1-1 15,0 1 1,0 34-16,36 1 16,-36 35-16,0-35 15,36-1 1,-1-34-16,1 34 15,-1 1 1,-35-35-16,36-1 16,-1-35-16,-34 0 31,34 1-31,36 34 16,-36-35-1,36 0-15,-36 1 16,36-1-1,35 0-15,-35 0 16,35-35-16,0 36 16,35-36-16,35 35 15,-105 0 1,105 0-16,-70 0 16,-35-35-1,0 36-15,-1-1 16,-34 0-1,34 0-15,1 1 0,0 34 16,35-35 0,-71 0-16,36 1 15,0-36 470,-1 0-485,36 0 15,35 0 1,1 70-16,34-35 16,106 36-16,-70 34 15,35-34 1,-106-36-16,-35 36 15,0-71-15,-36 0 16,1 0 0,-36 0-16,1 0 15,-36 0 1,0 0-16,1 0 16,-1 0-16,-35-36 15,35 1 1,0 0-16,1 0 15,-36-1-15,35 1 16,0 0 0,0-35-16,-35-1 31,36-70-31,-36 0 16,35-35-1,-35-35-15,0 105 16,0-35-1,0 71-15,0-36 16,35 71 0,-35-35-16,0-36 0,0 36 15,0-71 1,0-35-16,35 35 16,-35 0-1,35 35-15,-35 0 16,0 71-1,0-35 1,36 35-16,-36-1 16,0 1 15,0 0-15,35 0-16,-35-36 15,0-70 1,0 36-16,0-1 15,35 36-15,-35-1 16,0 36-16,0-35 16,0 34-1,0 1-15,0-35 16,0-1 0,0 1-16,0-106 15,0-36-15,-35-105 16,35 141-1,-71-35-15,36 140 16,35-34-16,0 34 16,0 1 15,0 35-31,0 0 16,-35-36-16,0 1 15,35-36 1,-71-141-16,1 1 15,35-1 1,-1 177 406,1-1-406,0 36-1,-36-35-15,-34-1 16,-1-34-1,36 34-15,-36 1 16,0-1 0,36 1-16,-106-1 15,35 1-15,0 0 16,0 34 0,0-34-16,35 35 15,-35-36-15,0 1 16,36 35 15,-36-36-31,35 1 16,0-1-16,0 1 15,1 35 1,70-36-16,-36 36 16,36 35-1,0 0-15,-1 0 16,1-35-16,0 35 15,0 0-15,-1 0 16,1 0 0,0 0-1,-35 0 1,-1 0 0,1 0-16,34 0 15,-34 0-15,-1 0 16,36 35-1,-35 0-15,-1-35 16,1 35 0,70 1-16,-71-1 31,36 0-31,0-35 16,-36 35-1,1 1-15,-1 34 16,1-35-16,0 36 15,-36-36 1,71-35-16,-1 35 16,1 0-16,0-35 15,0 36 1,-1-1 15,1 0-31,35 0 16,-35-35 15,35 35-31,-35 1 16,-1-36-1,36 35 1,-35 0 0,35 0-1,-35-35-15,35 35 16</inkml:trace>
  <inkml:trace contextRef="#ctx0" brushRef="#br0" timeOffset="4128.8888">22867 9545 0,'-36'0'157,"-34"0"-142,0 0 1,-71 35-16,-177 0 16,-69 0-16,-36 36 15,-35-36-15,-35 35 16,0-34-1,70-36 1,70 0-16,36 0 16,71 0-1,70 35 1,-1-35-16,-34 0 16,35 35-1,-36 0-15,71 36 16,-70 34-1,70-34-15,0-1 16,71-35-16,34 1 16,1-36-16,35 35 31,-35 0-31,0 0 16,-36 106-1,1 141-15,-142 35 16,36 70-1,0 1 1,35-142-16,35-34 16,1-107-1,105-34-15,-35-36 16,-1 0 0,1-35-16,35 35 15,-35 36-15,0-71 16,-36 70-16,71 36 15,-70-36 1,70-34-16,-36 34 16,1-35-1,35 36 1,0-36-16,0 35 31,0-34-31,0-1 16,0 35-1,0 36-15,0-36 16,0 36-16,0 35 31,0-35-31,0-1 16,0 1 0,0 0-16,0 34 15,0-34 1,0 0-16,0-1 15,0 1 1,0-71-16,0 71 0,35-36 16,1 36-1,-36-71-15,35 36 16,35 34 0,1 1-16,-1 35 15,71-35 1,-35 70-1,70 35-15,36-35 16,34 35 0,-70 1-16,36 34 15,-1-105 1,-35 35-16,-176-141 375,0 1-344,71 34 0,-1 1-31,36-1 16,0 36-16,35-36 16,-36 36-1,1-36-15,0 1 16,-71-71 0,0 35-16,36 0 15,-71 0-15,70-35 16,1 36-16,69-1 15,-34 0 1,70 0-16,0 0 16,-35-35-1,36 36-15,-36-36 32,70 70-32,-105-70 15,105 35 1,-35-35-16,0 0 15,1 0-15,34 0 16,-35 0 0,0 0-16,-35 0 15,35 0-15,-35 0 16,35 0 0,36-70-16,-36 70 15,-35-35 1,0-1-16,0 1 15,-35 35 1,-1-35-16,-34 35 0,34 0 16,-34 0-1,35-35-15,-71 0 16,35-1 0,1 1-16,-1-71 15,36-34 1,-36-107-1,36-35-15,-71 36 16,1-1 0,-1 1-16,-35-1 15,70-70 1,-70-176-16,0-106 16,0-35-1,0 71-15,0 175 16,0 142-16,0 34 15,0 72 1,0 69-16,0 1 16,0-1-16,0 1 15,0-36 1,0-70 0,-35 35-1,-71-70-15,71 70 16,-35 0-1,34 35-15,1 36 16,35 35 0,-35-36-16,0 1 15,-1 35-15,1-1 16,35 1-16,-35 0 16,0 0-1,-36-71-15,-34-35 16,-1-35-1,-70 0-15,70 35 16,36 36-16,34 34 16,1 71-16,0-35 15,35 0 1,0-1 390,0 1-390,0-35-16,0 35 15,-35-106-15,-1 35 32,1-35-32,35 71 15,0 34 1,-35 1-16,35 0 16,0 0-1,0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41.88482" units="1/cm"/>
          <inkml:channelProperty channel="Y" name="resolution" value="41.86047" units="1/cm"/>
          <inkml:channelProperty channel="T" name="resolution" value="1" units="1/dev"/>
        </inkml:channelProperties>
      </inkml:inkSource>
      <inkml:timestamp xml:id="ts0" timeString="2017-07-05T14:34:59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6659 12644 0,'-70'0'469,"-1"0"-453,36 0-1,-35 0-15,-36 0 0,71 0 16,-71 0-1,36 0-15,34 0 16,-34 0 0,35 0-16,-1 0 31,1 35-15,0-35 15,0 35-16,0 1 1,35-1-16,-36 0 16,1 0-1,0 36-15,35-36 32,0 0-1,-35-35 0,35 35-31,0 1 16,0-1-16,0 0 15,0 0 1,0 0-16,0 1 16,0-1-1,0 0-15,0 0 31,0 1-15,0-1-16,0 35 31,0-35-31,0 36 16,70 35 0,-35-36-16,71 0 15,-36 1-15,1-36 16,-1 0-1,-70 1-15,36-36 16,-1 0-16,0 35 31,0-35 1,36 0-32,-1 0 15,36 0 1,0 0-16,-1 0 15,-34 0 1,35 0-16,-36-35 16,-35 35-16,36-36 15,-36 36-15,0-35 16,0 35 0,1-35-1,-1-36-15,0 1 31,0 35-31,1 0 16,-1-36-16,-35 36 16,0 0-1,35-1-15,0 1 16,-35 0 0,0 0 30,0 0-30,0-36 0,0 1-16,0-36 15,0 0 1,-35 1-16,0 34 16,35 36-1,-35-35-15,35 34 16,0 1-16,-36 35 15,36-35 95,-35 35-110,0 0 31,0-35-31,-1 35 31,-34-35-31,-1 35 16,36 0 0,0 0-1,-35 0-15,34 0 16,-34 0-1,-1 0-15,36 0 32,-35 0-32,34 0 15,-34 0 1,35 0 0,0 0 15,-1 0-16</inkml:trace>
  <inkml:trace contextRef="#ctx0" brushRef="#br0" timeOffset="2389.357">4299 13384 0,'0'0'0,"0"-36"16,-35 1-1,35 0 1,-36 35-1,1 0 32,0 0 16,0 0-48,-1 0-15,1 0 16,-71 35 0,36 0-16,-1 36 0,36-36 15,35 0 1,-35-35-16,0 0 31,35 35-31,0 1 47,0-1 62,0 0-93,0 0 0,0 36-1,0 34-15,0-69 16,0 34 0,0 1-16,0-36 15,0 0 16,0 0 1,0 0-17,35 1 17,-35-1-32,35-35 31,0 35-31,1 0 31,-1 1-15,35-36-16,-34 35 15,34-35 1,36 35-16,-36 0 16,-34-35-16,34 0 15,-35 35 1,0-35-16,1 0 15,-1 0 1,0 0 0,0 0 15,1 0-15,-1-35 30,0 35-30,-35-35 0,35 0-1,-35 0 1,36 35 0,-36-36-16,0-34 15,0-1 1,0 36-1,0 0 1,0-35-16,0 34 16,0 1-1,0 0 1,0 0 0,0-1-1,0 1 16,0-35-15,-36 35 0,1-1-1,0 1 1,0 35 0,35-35-16</inkml:trace>
  <inkml:trace contextRef="#ctx0" brushRef="#br0" timeOffset="5174.9146">4440 16659 0,'-36'0'16,"1"0"-16,0 0 31,0 0-16,0 0-15,-1 35 32,1-35-32,0 35 15,0-35 17,-1 36-17,1-1 1,35 0-1,-35-35-15,0 35 32,35 1-1,-36-36-15,1 35-1,35 0-15,-35 0 16,35 0-1,0 36 1,0-36 0,0 71-16,0-1 0,0 1 15,0-71 1,0 36-16,0-1 16,0-35-1,0 1 1,0-1 31,0 0-16,35-35-31,-35 35 16,35-35 15,1 0-31,-1 0 31,0 0 16,0 0-16,1 0-15,34 0-1,-35 0 1,36 0 0,-36 0 15,0-35-31,0 35 16,1 0-16,-36-35 15,35 35 1,0 0-16,0-35 15,71-36 1,0 1-16,35-36 16,35 36-16,-35-71 15,-35 70-15,-36 36 16,-70 0 0,35 0-16,0 35 15,-35-36 1,0 1 109,0 0-110,-35 35 1,0-35 0,0 0-1,-36-1 1,1 36 0,35-35-16,-36 35 0,-70-35 15,-70-71 1,-1 36-16,71 35 15,71-1 1,0 36 0,-1-35-1,36 35-15,35-35 16,-35 35 0</inkml:trace>
  <inkml:trace contextRef="#ctx0" brushRef="#br0" timeOffset="7535.6283">5919 17821 0,'0'0'0,"-35"36"15,0-1 16,0 0 1,0 0-32,35 0 15,0 1 1,-36-1-16,36 0 31,-35-35 16,35 35-31,0 1 15,0-1 0,0 35-15,71 1-1,-71-1-15,35-70 16,0 35 0,0 1-16,-35-1 15,35 0 1,1-35 15,-1 35-31,0 0 16,36-35-16,-36 0 15,0 36 1,71-1-16,-36 0 16,1 0-16,-36-35 15,0 35 1,0-35-16,1 0 16,-1 0-16,0 0 15,0 0 1,1 0-1,-1 0 1,0 0 0,36 0-16,-1 0 31,-35 0-31,0 0 16,1-35-1,34 0-15,-35-71 16,36 36-16,-36 35 31,36-36-31,-36 1 16,0-1-16,0 36 15,-35 0 1,0 0-16,0 0 16,36 35-1,-36-36-15,0 1 16,0 0 46,0 0-30,0-1-17,-36 1 1,1 0-1,0 0 1,0 35 15,-1 0-15,1-35 0,-35-1-16,-36 1 15,0 0 1,36 0-16,-1 35 15,1-36 1,35 36-16,-1 0 31,1 0-15,0 0 15,0 0 0,-1 0-15,1 0-16,-35 0 31,35 0-31,-1 0 16,1 0 0,0 0-16,0 0 15,-1 0 16,36 36-15,-35-36 0,35 35-1,-35-35 1,0 35-16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41.88482" units="1/cm"/>
          <inkml:channelProperty channel="Y" name="resolution" value="41.86047" units="1/cm"/>
          <inkml:channelProperty channel="T" name="resolution" value="1" units="1/dev"/>
        </inkml:channelProperties>
      </inkml:inkSource>
      <inkml:timestamp xml:id="ts0" timeString="2017-07-05T14:36:51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10535 9791 0,'0'-35'16,"-35"35"62,0 0-47,-1 0 16,1 0-31,0 0-16,0 0 31,-1 0-31,1 0 31,0 35-15,0-35 15,35 35-31,-36 1 16,-34-36-16,-36 70 15,36 0-15,-36 1 16,0-1-1,36 1-15,35-36 16,-1-35 0,1 35-1,0-35 1,0 35 15,35 1-31,-35-1 47,35 35-47,-36-70 16,36 36-16,0-1 15,0 0 1,0 0 15,0 0 0,36-35 1,-1 0-17,0 0 1,-35 36 0,35-36-16,0 0 15,36 0 1,-36 0-1,36 0 1,-36 0 0,35 0-16,1 0 31,-36 0-31,36 0 16,-36 0-1,0 0 1,0 0-1,0 0-15,1 0 16,-1 0 0,0-36 15,0 36 0,-35-35 16,36 35 16,-36-35-32,0 0-16,35 35-15,0-35 16,0-1-16,-35 1 16,71 0-1,-36 35-15,-35-35 16,0-1-16,35 36 31,-35-35-15,35 35-16,1 0 31,-36-35-15,0 0 15,35 35-15,-35-35-1,35 35 1,0 0-1,-35-36-15,0 1 32,0 0-32,36 0 15,-36-1-15,0 1 32,0 0-1,0 0 16,0 0 15,-36 35-62,36-36 16,-35 36-16,0 0 31,35-35-15</inkml:trace>
  <inkml:trace contextRef="#ctx0" brushRef="#br0" timeOffset="9312.3498">15292 7960 0,'0'35'15</inkml:trace>
  <inkml:trace contextRef="#ctx0" brushRef="#br0" timeOffset="10616.7255">15362 8699 0</inkml:trace>
  <inkml:trace contextRef="#ctx0" brushRef="#br0" timeOffset="12521.07">15750 8206 0,'0'0'0,"-36"-35"16,36 0 15,-35 35-31,35-35 16,-35-1 0,0 1-16,-1 0 15,1 0 1,-35-1-1,34 36 1,-34-35-16,35 35 31,0 0-31,-36 0 0,36 0 47,0 0-31,-1 0-1,1 0 17,0 71-32,-36 34 15,1 107 1,-141 316-16,-71 176 16,141-105-1,35-211-15,71-142 0,0-140 16,35-36-1,0-35 1,35-35 62,35 36-62,1-36-16,-1 35 15,36 0 1,0 0-16,-36-35 16,1 35-1,-36-35-15,35 0 16,-35 0 0,36 0-1,-36 0 1,71 0-16,0 0 15,-36 0 1,36-35 0,35 0-1,-71 0-15,36 0 16,-71 35 0,0-36-16,1 1 15,-1 35 1,-35-35-1,0 0 17,0-1-17,0-34 17,0-36-32,0 36 15,0-36-15,0 36 16,0 35-16,0-36 15,0 36 1,0 0-16,0 0 16,0-1-1,0 1-15,0-35 32,0-36-32,0 0 15,-35-35 1,-1 71-16,1-71 0,0 35 31,0 1-31,-1 34 16,36 36-1,-35-35-15,0-36 0,0 36 16,35-1 0,-36-34-16,1-1 15,0-35 1,0 0-16,0 0 15,35 36 1,0 69 0,0-34-16,0-1 15,-36 71 1,36-35 0,0 0 15</inkml:trace>
  <inkml:trace contextRef="#ctx0" brushRef="#br0" timeOffset="15662.763">16137 8911 0,'0'35'359,"35"0"-359,1 0 16,-1 36 0,0-36-16,0 35 0,-35-34 15,0-1 1,36 0-16,-36 0 16,35 0-1,-35 1-15,35 34 16,-35 1-16,0-36 15,0 35 1,35 36-16,-35-71 16,0 71-16,0-1 15,0-34 1,0-1-16,0 36 16,0-71 15,0 0-31,0 1 15,0-1-15,0 0 32,0 0-32,0 1 15,0-1-15,0 0 16,0 35 0,0 1-16,0 34 15,0-34-15,0-1 16,0-34-1,0-1 1,0 0 0,0 0 15,0 0-15,0 36 15,-35-36-31,35 71 15,-35-1 1,35 1-16,0-35 16,0-36-16,0 35 15,-35-35 1,35 36 0,0-36-16,0 36 15,0-1 1,0-35-16,0 0 31,0 1-31,0-1 31,0 0 32,-36 36-63,36-36 31,0 0-31,-35-35 266,35 35-188,-35-35-63,35 35 64</inkml:trace>
  <inkml:trace contextRef="#ctx0" brushRef="#br0" timeOffset="20028.6852">15256 12679 0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41.88482" units="1/cm"/>
          <inkml:channelProperty channel="Y" name="resolution" value="41.86047" units="1/cm"/>
          <inkml:channelProperty channel="T" name="resolution" value="1" units="1/dev"/>
        </inkml:channelProperties>
      </inkml:inkSource>
      <inkml:timestamp xml:id="ts0" timeString="2017-07-05T14:37:43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16630 12045 0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05F4F-9020-48C0-88D6-C3B244F8F43B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BA9E-D6BF-4B19-9D8D-712D607A3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43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718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438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157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876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595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315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033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751" algn="l" defTabSz="9134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5951" y="909273"/>
            <a:ext cx="6180367" cy="2880288"/>
          </a:xfrm>
        </p:spPr>
        <p:txBody>
          <a:bodyPr bIns="0" anchor="b">
            <a:normAutofit/>
          </a:bodyPr>
          <a:lstStyle>
            <a:lvl1pPr algn="l">
              <a:defRPr sz="5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5951" y="4002033"/>
            <a:ext cx="6180367" cy="1107970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60" b="0" cap="all" baseline="0">
                <a:solidFill>
                  <a:schemeClr val="tx1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5951" y="373216"/>
            <a:ext cx="3394921" cy="35042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8174" y="905503"/>
            <a:ext cx="882206" cy="57072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35951" y="3999014"/>
            <a:ext cx="618036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13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9831" y="905504"/>
            <a:ext cx="1213330" cy="528120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7840" y="905504"/>
            <a:ext cx="5831205" cy="5281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09831" y="905504"/>
            <a:ext cx="0" cy="528120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7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2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3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4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5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6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7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69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</p:spPr>
        <p:txBody>
          <a:bodyPr anchor="t"/>
          <a:lstStyle>
            <a:lvl1pPr algn="l">
              <a:defRPr sz="396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451056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902113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3pPr>
            <a:lvl4pPr marL="1353169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4pPr>
            <a:lvl5pPr marL="1804226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5pPr>
            <a:lvl6pPr marL="2255283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6pPr>
            <a:lvl7pPr marL="2706340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7pPr>
            <a:lvl8pPr marL="3157396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8pPr>
            <a:lvl9pPr marL="3608453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700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5" y="1600207"/>
            <a:ext cx="4038601" cy="4525963"/>
          </a:xfrm>
        </p:spPr>
        <p:txBody>
          <a:bodyPr/>
          <a:lstStyle>
            <a:lvl1pPr>
              <a:defRPr sz="2750"/>
            </a:lvl1pPr>
            <a:lvl2pPr>
              <a:defRPr sz="242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5" y="1600207"/>
            <a:ext cx="4038601" cy="4525963"/>
          </a:xfrm>
        </p:spPr>
        <p:txBody>
          <a:bodyPr/>
          <a:lstStyle>
            <a:lvl1pPr>
              <a:defRPr sz="2750"/>
            </a:lvl1pPr>
            <a:lvl2pPr>
              <a:defRPr sz="242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23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20" b="1"/>
            </a:lvl1pPr>
            <a:lvl2pPr marL="451056" indent="0">
              <a:buNone/>
              <a:defRPr sz="1980" b="1"/>
            </a:lvl2pPr>
            <a:lvl3pPr marL="902113" indent="0">
              <a:buNone/>
              <a:defRPr sz="1760" b="1"/>
            </a:lvl3pPr>
            <a:lvl4pPr marL="1353169" indent="0">
              <a:buNone/>
              <a:defRPr sz="1540" b="1"/>
            </a:lvl4pPr>
            <a:lvl5pPr marL="1804226" indent="0">
              <a:buNone/>
              <a:defRPr sz="1540" b="1"/>
            </a:lvl5pPr>
            <a:lvl6pPr marL="2255283" indent="0">
              <a:buNone/>
              <a:defRPr sz="1540" b="1"/>
            </a:lvl6pPr>
            <a:lvl7pPr marL="2706340" indent="0">
              <a:buNone/>
              <a:defRPr sz="1540" b="1"/>
            </a:lvl7pPr>
            <a:lvl8pPr marL="3157396" indent="0">
              <a:buNone/>
              <a:defRPr sz="1540" b="1"/>
            </a:lvl8pPr>
            <a:lvl9pPr marL="3608453" indent="0">
              <a:buNone/>
              <a:defRPr sz="15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20"/>
            </a:lvl1pPr>
            <a:lvl2pPr>
              <a:defRPr sz="1980"/>
            </a:lvl2pPr>
            <a:lvl3pPr>
              <a:defRPr sz="1760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20" b="1"/>
            </a:lvl1pPr>
            <a:lvl2pPr marL="451056" indent="0">
              <a:buNone/>
              <a:defRPr sz="1980" b="1"/>
            </a:lvl2pPr>
            <a:lvl3pPr marL="902113" indent="0">
              <a:buNone/>
              <a:defRPr sz="1760" b="1"/>
            </a:lvl3pPr>
            <a:lvl4pPr marL="1353169" indent="0">
              <a:buNone/>
              <a:defRPr sz="1540" b="1"/>
            </a:lvl4pPr>
            <a:lvl5pPr marL="1804226" indent="0">
              <a:buNone/>
              <a:defRPr sz="1540" b="1"/>
            </a:lvl5pPr>
            <a:lvl6pPr marL="2255283" indent="0">
              <a:buNone/>
              <a:defRPr sz="1540" b="1"/>
            </a:lvl6pPr>
            <a:lvl7pPr marL="2706340" indent="0">
              <a:buNone/>
              <a:defRPr sz="1540" b="1"/>
            </a:lvl7pPr>
            <a:lvl8pPr marL="3157396" indent="0">
              <a:buNone/>
              <a:defRPr sz="1540" b="1"/>
            </a:lvl8pPr>
            <a:lvl9pPr marL="3608453" indent="0">
              <a:buNone/>
              <a:defRPr sz="15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20"/>
            </a:lvl1pPr>
            <a:lvl2pPr>
              <a:defRPr sz="1980"/>
            </a:lvl2pPr>
            <a:lvl3pPr>
              <a:defRPr sz="1760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71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78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54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198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1"/>
            <a:ext cx="5111750" cy="5853112"/>
          </a:xfrm>
        </p:spPr>
        <p:txBody>
          <a:bodyPr/>
          <a:lstStyle>
            <a:lvl1pPr>
              <a:defRPr sz="3190"/>
            </a:lvl1pPr>
            <a:lvl2pPr>
              <a:defRPr sz="2750"/>
            </a:lvl2pPr>
            <a:lvl3pPr>
              <a:defRPr sz="242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6"/>
            <a:ext cx="3008313" cy="4691063"/>
          </a:xfrm>
        </p:spPr>
        <p:txBody>
          <a:bodyPr/>
          <a:lstStyle>
            <a:lvl1pPr marL="0" indent="0">
              <a:buNone/>
              <a:defRPr sz="1430"/>
            </a:lvl1pPr>
            <a:lvl2pPr marL="451056" indent="0">
              <a:buNone/>
              <a:defRPr sz="1210"/>
            </a:lvl2pPr>
            <a:lvl3pPr marL="902113" indent="0">
              <a:buNone/>
              <a:defRPr sz="990"/>
            </a:lvl3pPr>
            <a:lvl4pPr marL="1353169" indent="0">
              <a:buNone/>
              <a:defRPr sz="880"/>
            </a:lvl4pPr>
            <a:lvl5pPr marL="1804226" indent="0">
              <a:buNone/>
              <a:defRPr sz="880"/>
            </a:lvl5pPr>
            <a:lvl6pPr marL="2255283" indent="0">
              <a:buNone/>
              <a:defRPr sz="880"/>
            </a:lvl6pPr>
            <a:lvl7pPr marL="2706340" indent="0">
              <a:buNone/>
              <a:defRPr sz="880"/>
            </a:lvl7pPr>
            <a:lvl8pPr marL="3157396" indent="0">
              <a:buNone/>
              <a:defRPr sz="880"/>
            </a:lvl8pPr>
            <a:lvl9pPr marL="3608453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7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389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198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190"/>
            </a:lvl1pPr>
            <a:lvl2pPr marL="451056" indent="0">
              <a:buNone/>
              <a:defRPr sz="2750"/>
            </a:lvl2pPr>
            <a:lvl3pPr marL="902113" indent="0">
              <a:buNone/>
              <a:defRPr sz="2420"/>
            </a:lvl3pPr>
            <a:lvl4pPr marL="1353169" indent="0">
              <a:buNone/>
              <a:defRPr sz="1980"/>
            </a:lvl4pPr>
            <a:lvl5pPr marL="1804226" indent="0">
              <a:buNone/>
              <a:defRPr sz="1980"/>
            </a:lvl5pPr>
            <a:lvl6pPr marL="2255283" indent="0">
              <a:buNone/>
              <a:defRPr sz="1980"/>
            </a:lvl6pPr>
            <a:lvl7pPr marL="2706340" indent="0">
              <a:buNone/>
              <a:defRPr sz="1980"/>
            </a:lvl7pPr>
            <a:lvl8pPr marL="3157396" indent="0">
              <a:buNone/>
              <a:defRPr sz="1980"/>
            </a:lvl8pPr>
            <a:lvl9pPr marL="3608453" indent="0">
              <a:buNone/>
              <a:defRPr sz="19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30"/>
            </a:lvl1pPr>
            <a:lvl2pPr marL="451056" indent="0">
              <a:buNone/>
              <a:defRPr sz="1210"/>
            </a:lvl2pPr>
            <a:lvl3pPr marL="902113" indent="0">
              <a:buNone/>
              <a:defRPr sz="990"/>
            </a:lvl3pPr>
            <a:lvl4pPr marL="1353169" indent="0">
              <a:buNone/>
              <a:defRPr sz="880"/>
            </a:lvl4pPr>
            <a:lvl5pPr marL="1804226" indent="0">
              <a:buNone/>
              <a:defRPr sz="880"/>
            </a:lvl5pPr>
            <a:lvl6pPr marL="2255283" indent="0">
              <a:buNone/>
              <a:defRPr sz="880"/>
            </a:lvl6pPr>
            <a:lvl7pPr marL="2706340" indent="0">
              <a:buNone/>
              <a:defRPr sz="880"/>
            </a:lvl7pPr>
            <a:lvl8pPr marL="3157396" indent="0">
              <a:buNone/>
              <a:defRPr sz="880"/>
            </a:lvl8pPr>
            <a:lvl9pPr marL="3608453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097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15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2019-01-10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77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9C94D-1BA5-4AC0-A3B1-D66ABE1063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485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DCAEC-0BE5-4277-9515-2B80586812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665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4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2"/>
            <a:ext cx="8675370" cy="1700212"/>
          </a:xfrm>
        </p:spPr>
        <p:txBody>
          <a:bodyPr/>
          <a:lstStyle>
            <a:lvl1pPr marL="0" indent="0">
              <a:buNone/>
              <a:defRPr sz="2640"/>
            </a:lvl1pPr>
            <a:lvl2pPr marL="502920" indent="0">
              <a:buNone/>
              <a:defRPr sz="2200"/>
            </a:lvl2pPr>
            <a:lvl3pPr marL="1005840" indent="0">
              <a:buNone/>
              <a:defRPr sz="198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1F194-3B16-401D-9B91-9E81EE6A8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3634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245360"/>
            <a:ext cx="4191000" cy="4663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2245360"/>
            <a:ext cx="4191000" cy="4663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1793B-903A-4975-B9D2-FB7A6E94D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019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62" y="1905318"/>
            <a:ext cx="4255611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262" y="2839085"/>
            <a:ext cx="4255611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567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567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3F2C7-B0D1-4B22-8ED7-197F849A11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994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4A707-D441-47D7-80AF-9D80A670C4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454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1BC6F-7DB8-4E04-967E-41242756E1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65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1990281"/>
            <a:ext cx="6178702" cy="2139677"/>
          </a:xfrm>
        </p:spPr>
        <p:txBody>
          <a:bodyPr anchor="b">
            <a:normAutofit/>
          </a:bodyPr>
          <a:lstStyle>
            <a:lvl1pPr algn="l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4313689"/>
            <a:ext cx="6178702" cy="1147986"/>
          </a:xfrm>
        </p:spPr>
        <p:txBody>
          <a:bodyPr tIns="91440">
            <a:normAutofit/>
          </a:bodyPr>
          <a:lstStyle>
            <a:lvl1pPr marL="0" indent="0" algn="l">
              <a:buNone/>
              <a:defRPr sz="1980">
                <a:solidFill>
                  <a:schemeClr val="tx1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87840" y="4312316"/>
            <a:ext cx="61787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5211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90186-2A4A-4E95-BD54-F7F1C86331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6494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67B6D7-5672-4D2A-9C5E-28194CE50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967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998A6-2DA7-4C16-ABE2-0306D16959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5035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6610" y="690880"/>
            <a:ext cx="2137410" cy="62179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690880"/>
            <a:ext cx="6244590" cy="62179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3FB3E-6B7A-4B31-9F7C-5A4F732FC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6758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DB748-04E2-4FC7-B4B3-9B35E24087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7620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77E3D-0035-4425-9A88-C16A081DF4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000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4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2"/>
            <a:ext cx="8675370" cy="1700212"/>
          </a:xfrm>
        </p:spPr>
        <p:txBody>
          <a:bodyPr/>
          <a:lstStyle>
            <a:lvl1pPr marL="0" indent="0">
              <a:buNone/>
              <a:defRPr sz="2640"/>
            </a:lvl1pPr>
            <a:lvl2pPr marL="502920" indent="0">
              <a:buNone/>
              <a:defRPr sz="2200"/>
            </a:lvl2pPr>
            <a:lvl3pPr marL="1005840" indent="0">
              <a:buNone/>
              <a:defRPr sz="198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5BFC79-45E8-4446-981F-17F076E1AF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8734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0F866-08D1-4C24-8A91-B3C407C792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0630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62" y="1905318"/>
            <a:ext cx="4255611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262" y="2839085"/>
            <a:ext cx="4255611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567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567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5C01-E0A9-4F75-A31B-019C74A172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4861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E74ED-2A80-4124-B599-7F9E53847A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60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1" y="912209"/>
            <a:ext cx="7228477" cy="12005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840" y="2282461"/>
            <a:ext cx="3438458" cy="38959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100" y="2282461"/>
            <a:ext cx="3438217" cy="3895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7023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D6259-D577-48C5-A3EA-12CCB9F56D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1908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2D00D-0FAF-4DB4-801C-4C9B0D1572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1169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C69B-A7BB-49EE-83D4-2327CC250F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3610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A4067-E64C-43CB-AF96-EC6D932905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3883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1374B-A424-449A-96CD-8FE4A803A7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87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911386"/>
            <a:ext cx="7228478" cy="1197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0" y="2288824"/>
            <a:ext cx="3438343" cy="90886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7840" y="3200840"/>
            <a:ext cx="3438343" cy="2997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8100" y="2292738"/>
            <a:ext cx="3438217" cy="90920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8100" y="3197691"/>
            <a:ext cx="3438217" cy="29890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946" y="905503"/>
            <a:ext cx="2668545" cy="2546733"/>
          </a:xfrm>
        </p:spPr>
        <p:txBody>
          <a:bodyPr anchor="b">
            <a:normAutofit/>
          </a:bodyPr>
          <a:lstStyle>
            <a:lvl1pPr algn="l"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322" y="905504"/>
            <a:ext cx="4210996" cy="5280003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2947" y="3632892"/>
            <a:ext cx="2670106" cy="2547938"/>
          </a:xfrm>
        </p:spPr>
        <p:txBody>
          <a:bodyPr>
            <a:normAutofit/>
          </a:bodyPr>
          <a:lstStyle>
            <a:lvl1pPr marL="0" indent="0" algn="l"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2019-01-10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85923" y="3632890"/>
            <a:ext cx="26656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03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96152" y="546461"/>
            <a:ext cx="3862526" cy="5835648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563" y="1280115"/>
            <a:ext cx="3569429" cy="2074662"/>
          </a:xfrm>
        </p:spPr>
        <p:txBody>
          <a:bodyPr anchor="b">
            <a:normAutofit/>
          </a:bodyPr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04141" y="1272216"/>
            <a:ext cx="2458498" cy="438183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7841" y="3565457"/>
            <a:ext cx="3564315" cy="2270908"/>
          </a:xfrm>
        </p:spPr>
        <p:txBody>
          <a:bodyPr>
            <a:normAutofit/>
          </a:bodyPr>
          <a:lstStyle>
            <a:lvl1pPr marL="0" indent="0" algn="l">
              <a:buNone/>
              <a:defRPr sz="198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80330" y="6199172"/>
            <a:ext cx="3577662" cy="362806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2019-01-10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1284" y="361127"/>
            <a:ext cx="3576708" cy="36372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85409" y="3562752"/>
            <a:ext cx="35662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4499"/>
            <a:ext cx="10058400" cy="4623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907954"/>
            <a:ext cx="10058401" cy="87802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914611"/>
            <a:ext cx="10058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7841" y="911790"/>
            <a:ext cx="7228477" cy="118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2284498"/>
            <a:ext cx="7228477" cy="391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1196" y="374420"/>
            <a:ext cx="2605121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2019-01-10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840" y="373216"/>
            <a:ext cx="4437404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497" y="905503"/>
            <a:ext cx="875321" cy="57072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08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9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52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754380" rtl="0" eaLnBrk="1" latinLnBrk="0" hangingPunct="1">
        <a:lnSpc>
          <a:spcPct val="120000"/>
        </a:lnSpc>
        <a:spcBef>
          <a:spcPts val="11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4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5" y="274642"/>
            <a:ext cx="8229601" cy="1143000"/>
          </a:xfrm>
          <a:prstGeom prst="rect">
            <a:avLst/>
          </a:prstGeom>
        </p:spPr>
        <p:txBody>
          <a:bodyPr vert="horz" lIns="82012" tIns="41005" rIns="82012" bIns="4100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5" y="1600207"/>
            <a:ext cx="8229601" cy="4525963"/>
          </a:xfrm>
          <a:prstGeom prst="rect">
            <a:avLst/>
          </a:prstGeom>
        </p:spPr>
        <p:txBody>
          <a:bodyPr vert="horz" lIns="82012" tIns="41005" rIns="82012" bIns="4100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7"/>
            <a:ext cx="2133600" cy="365125"/>
          </a:xfrm>
          <a:prstGeom prst="rect">
            <a:avLst/>
          </a:prstGeom>
        </p:spPr>
        <p:txBody>
          <a:bodyPr vert="horz" lIns="82012" tIns="41005" rIns="82012" bIns="41005" rtlCol="0" anchor="ctr"/>
          <a:lstStyle>
            <a:lvl1pPr algn="l">
              <a:defRPr sz="1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2113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02113"/>
              <a:t>2019-01-10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 vert="horz" lIns="82012" tIns="41005" rIns="82012" bIns="41005" rtlCol="0" anchor="ctr"/>
          <a:lstStyle>
            <a:lvl1pPr algn="ctr">
              <a:defRPr sz="1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211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 vert="horz" lIns="82012" tIns="41005" rIns="82012" bIns="41005" rtlCol="0" anchor="ctr"/>
          <a:lstStyle>
            <a:lvl1pPr algn="r">
              <a:defRPr sz="1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2113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0211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ctr" defTabSz="902113" rtl="0" eaLnBrk="1" latinLnBrk="0" hangingPunct="1"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8292" indent="-338292" algn="l" defTabSz="902113" rtl="0" eaLnBrk="1" latinLnBrk="0" hangingPunct="1">
        <a:spcBef>
          <a:spcPct val="20000"/>
        </a:spcBef>
        <a:buFont typeface="Arial" pitchFamily="34" charset="0"/>
        <a:buChar char="•"/>
        <a:defRPr sz="3190" kern="1200">
          <a:solidFill>
            <a:schemeClr val="tx1"/>
          </a:solidFill>
          <a:latin typeface="+mn-lt"/>
          <a:ea typeface="+mn-ea"/>
          <a:cs typeface="+mn-cs"/>
        </a:defRPr>
      </a:lvl1pPr>
      <a:lvl2pPr marL="732966" indent="-281910" algn="l" defTabSz="902113" rtl="0" eaLnBrk="1" latinLnBrk="0" hangingPunct="1">
        <a:spcBef>
          <a:spcPct val="20000"/>
        </a:spcBef>
        <a:buFont typeface="Arial" pitchFamily="34" charset="0"/>
        <a:buChar char="–"/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127641" indent="-225529" algn="l" defTabSz="902113" rtl="0" eaLnBrk="1" latinLnBrk="0" hangingPunct="1">
        <a:spcBef>
          <a:spcPct val="20000"/>
        </a:spcBef>
        <a:buFont typeface="Arial" pitchFamily="34" charset="0"/>
        <a:buChar char="•"/>
        <a:defRPr sz="2420" kern="1200">
          <a:solidFill>
            <a:schemeClr val="tx1"/>
          </a:solidFill>
          <a:latin typeface="+mn-lt"/>
          <a:ea typeface="+mn-ea"/>
          <a:cs typeface="+mn-cs"/>
        </a:defRPr>
      </a:lvl3pPr>
      <a:lvl4pPr marL="1578698" indent="-225529" algn="l" defTabSz="902113" rtl="0" eaLnBrk="1" latinLnBrk="0" hangingPunct="1">
        <a:spcBef>
          <a:spcPct val="20000"/>
        </a:spcBef>
        <a:buFont typeface="Arial" pitchFamily="34" charset="0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29754" indent="-225529" algn="l" defTabSz="902113" rtl="0" eaLnBrk="1" latinLnBrk="0" hangingPunct="1">
        <a:spcBef>
          <a:spcPct val="20000"/>
        </a:spcBef>
        <a:buFont typeface="Arial" pitchFamily="34" charset="0"/>
        <a:buChar char="»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480814" indent="-225529" algn="l" defTabSz="902113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2931869" indent="-225529" algn="l" defTabSz="902113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382929" indent="-225529" algn="l" defTabSz="902113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3833981" indent="-225529" algn="l" defTabSz="902113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51056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902113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69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804226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55283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706340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57396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608453" algn="l" defTabSz="902113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380" y="690880"/>
            <a:ext cx="854964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380" y="2245360"/>
            <a:ext cx="8549640" cy="466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4380" y="7081520"/>
            <a:ext cx="2095500" cy="51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4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620" y="7081520"/>
            <a:ext cx="3185160" cy="51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54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520" y="7081520"/>
            <a:ext cx="2095500" cy="51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540"/>
            </a:lvl1pPr>
          </a:lstStyle>
          <a:p>
            <a:fld id="{7A0A4DA5-2CE1-4523-BA5E-D449D0C88D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41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84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anose="02020603050405020304" pitchFamily="18" charset="0"/>
        </a:defRPr>
      </a:lvl5pPr>
      <a:lvl6pPr marL="502920"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anose="02020603050405020304" pitchFamily="18" charset="0"/>
        </a:defRPr>
      </a:lvl6pPr>
      <a:lvl7pPr marL="1005840"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anose="02020603050405020304" pitchFamily="18" charset="0"/>
        </a:defRPr>
      </a:lvl7pPr>
      <a:lvl8pPr marL="1508760"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anose="02020603050405020304" pitchFamily="18" charset="0"/>
        </a:defRPr>
      </a:lvl8pPr>
      <a:lvl9pPr marL="2011680"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77190" indent="-377190" algn="l" rtl="0" fontAlgn="base">
        <a:spcBef>
          <a:spcPct val="20000"/>
        </a:spcBef>
        <a:spcAft>
          <a:spcPct val="0"/>
        </a:spcAft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rtl="0" fontAlgn="base">
        <a:spcBef>
          <a:spcPct val="20000"/>
        </a:spcBef>
        <a:spcAft>
          <a:spcPct val="0"/>
        </a:spcAft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rtl="0" fontAlgn="base">
        <a:spcBef>
          <a:spcPct val="20000"/>
        </a:spcBef>
        <a:spcAft>
          <a:spcPct val="0"/>
        </a:spcAft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rtl="0" fontAlgn="base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813560"/>
            <a:ext cx="9052560" cy="512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2920" y="7077922"/>
            <a:ext cx="23469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4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620" y="7077922"/>
            <a:ext cx="31851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54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520" y="7077922"/>
            <a:ext cx="23469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540"/>
            </a:lvl1pPr>
          </a:lstStyle>
          <a:p>
            <a:fld id="{2C107C47-A018-4B62-A3C6-02E0D7277F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75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84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Arial" panose="020B0604020202020204" pitchFamily="34" charset="0"/>
        </a:defRPr>
      </a:lvl5pPr>
      <a:lvl6pPr marL="502920"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Arial" panose="020B0604020202020204" pitchFamily="34" charset="0"/>
        </a:defRPr>
      </a:lvl6pPr>
      <a:lvl7pPr marL="1005840"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Arial" panose="020B0604020202020204" pitchFamily="34" charset="0"/>
        </a:defRPr>
      </a:lvl7pPr>
      <a:lvl8pPr marL="1508760"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Arial" panose="020B0604020202020204" pitchFamily="34" charset="0"/>
        </a:defRPr>
      </a:lvl8pPr>
      <a:lvl9pPr marL="2011680" algn="ctr" rtl="0" fontAlgn="base">
        <a:spcBef>
          <a:spcPct val="0"/>
        </a:spcBef>
        <a:spcAft>
          <a:spcPct val="0"/>
        </a:spcAft>
        <a:defRPr sz="484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190" indent="-377190" algn="l" rtl="0" fontAlgn="base">
        <a:spcBef>
          <a:spcPct val="20000"/>
        </a:spcBef>
        <a:spcAft>
          <a:spcPct val="0"/>
        </a:spcAft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rtl="0" fontAlgn="base">
        <a:spcBef>
          <a:spcPct val="20000"/>
        </a:spcBef>
        <a:spcAft>
          <a:spcPct val="0"/>
        </a:spcAft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rtl="0" fontAlgn="base">
        <a:spcBef>
          <a:spcPct val="20000"/>
        </a:spcBef>
        <a:spcAft>
          <a:spcPct val="0"/>
        </a:spcAft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rtl="0" fontAlgn="base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OKVwRIyWdg?t=789" TargetMode="Externa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7543800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114300"/>
            <a:ext cx="10058400" cy="7543800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673100" y="2717802"/>
            <a:ext cx="2527300" cy="3162300"/>
          </a:xfrm>
          <a:custGeom>
            <a:avLst/>
            <a:gdLst>
              <a:gd name="connsiteX0" fmla="*/ 0 w 2527300"/>
              <a:gd name="connsiteY0" fmla="*/ 3162300 h 3162300"/>
              <a:gd name="connsiteX1" fmla="*/ 2527300 w 2527300"/>
              <a:gd name="connsiteY1" fmla="*/ 3162300 h 3162300"/>
              <a:gd name="connsiteX2" fmla="*/ 2527300 w 2527300"/>
              <a:gd name="connsiteY2" fmla="*/ 0 h 3162300"/>
              <a:gd name="connsiteX3" fmla="*/ 0 w 2527300"/>
              <a:gd name="connsiteY3" fmla="*/ 0 h 3162300"/>
              <a:gd name="connsiteX4" fmla="*/ 0 w 2527300"/>
              <a:gd name="connsiteY4" fmla="*/ 3162300 h 316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7300" h="3162300">
                <a:moveTo>
                  <a:pt x="0" y="3162300"/>
                </a:moveTo>
                <a:lnTo>
                  <a:pt x="2527300" y="3162300"/>
                </a:lnTo>
                <a:lnTo>
                  <a:pt x="2527300" y="0"/>
                </a:lnTo>
                <a:lnTo>
                  <a:pt x="0" y="0"/>
                </a:lnTo>
                <a:lnTo>
                  <a:pt x="0" y="31623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017585" y="2803002"/>
            <a:ext cx="67052" cy="52666"/>
          </a:xfrm>
          <a:custGeom>
            <a:avLst/>
            <a:gdLst>
              <a:gd name="connsiteX0" fmla="*/ 33530 w 67052"/>
              <a:gd name="connsiteY0" fmla="*/ 0 h 52666"/>
              <a:gd name="connsiteX1" fmla="*/ 67052 w 67052"/>
              <a:gd name="connsiteY1" fmla="*/ 52666 h 52666"/>
              <a:gd name="connsiteX2" fmla="*/ 0 w 67052"/>
              <a:gd name="connsiteY2" fmla="*/ 52666 h 52666"/>
              <a:gd name="connsiteX3" fmla="*/ 33530 w 67052"/>
              <a:gd name="connsiteY3" fmla="*/ 0 h 526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666">
                <a:moveTo>
                  <a:pt x="33530" y="0"/>
                </a:moveTo>
                <a:lnTo>
                  <a:pt x="67052" y="52666"/>
                </a:lnTo>
                <a:lnTo>
                  <a:pt x="0" y="52666"/>
                </a:lnTo>
                <a:lnTo>
                  <a:pt x="335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2975809" y="2864567"/>
            <a:ext cx="67052" cy="52795"/>
          </a:xfrm>
          <a:custGeom>
            <a:avLst/>
            <a:gdLst>
              <a:gd name="connsiteX0" fmla="*/ 33745 w 67052"/>
              <a:gd name="connsiteY0" fmla="*/ 52795 h 52795"/>
              <a:gd name="connsiteX1" fmla="*/ 67052 w 67052"/>
              <a:gd name="connsiteY1" fmla="*/ 0 h 52795"/>
              <a:gd name="connsiteX2" fmla="*/ 0 w 67052"/>
              <a:gd name="connsiteY2" fmla="*/ 237 h 52795"/>
              <a:gd name="connsiteX3" fmla="*/ 33745 w 67052"/>
              <a:gd name="connsiteY3" fmla="*/ 52795 h 52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795">
                <a:moveTo>
                  <a:pt x="33745" y="52795"/>
                </a:moveTo>
                <a:lnTo>
                  <a:pt x="67052" y="0"/>
                </a:lnTo>
                <a:lnTo>
                  <a:pt x="0" y="237"/>
                </a:lnTo>
                <a:lnTo>
                  <a:pt x="33745" y="5279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3057019" y="2865375"/>
            <a:ext cx="67062" cy="52790"/>
          </a:xfrm>
          <a:custGeom>
            <a:avLst/>
            <a:gdLst>
              <a:gd name="connsiteX0" fmla="*/ 33755 w 67062"/>
              <a:gd name="connsiteY0" fmla="*/ 52789 h 52789"/>
              <a:gd name="connsiteX1" fmla="*/ 67062 w 67062"/>
              <a:gd name="connsiteY1" fmla="*/ 0 h 52789"/>
              <a:gd name="connsiteX2" fmla="*/ 0 w 67062"/>
              <a:gd name="connsiteY2" fmla="*/ 246 h 52789"/>
              <a:gd name="connsiteX3" fmla="*/ 33755 w 67062"/>
              <a:gd name="connsiteY3" fmla="*/ 52789 h 52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62" h="52789">
                <a:moveTo>
                  <a:pt x="33755" y="52789"/>
                </a:moveTo>
                <a:lnTo>
                  <a:pt x="67062" y="0"/>
                </a:lnTo>
                <a:lnTo>
                  <a:pt x="0" y="246"/>
                </a:lnTo>
                <a:lnTo>
                  <a:pt x="33755" y="5278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73100" y="3934613"/>
            <a:ext cx="12700" cy="520700"/>
          </a:xfrm>
          <a:custGeom>
            <a:avLst/>
            <a:gdLst>
              <a:gd name="connsiteX0" fmla="*/ 1096 w 12700"/>
              <a:gd name="connsiteY0" fmla="*/ 0 h 520700"/>
              <a:gd name="connsiteX1" fmla="*/ 1096 w 12700"/>
              <a:gd name="connsiteY1" fmla="*/ 52070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520700">
                <a:moveTo>
                  <a:pt x="1096" y="0"/>
                </a:moveTo>
                <a:lnTo>
                  <a:pt x="1096" y="5207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13071" y="4243533"/>
            <a:ext cx="63732" cy="266701"/>
          </a:xfrm>
          <a:custGeom>
            <a:avLst/>
            <a:gdLst>
              <a:gd name="connsiteX0" fmla="*/ 0 w 63732"/>
              <a:gd name="connsiteY0" fmla="*/ 0 h 266700"/>
              <a:gd name="connsiteX1" fmla="*/ 63732 w 63732"/>
              <a:gd name="connsiteY1" fmla="*/ 0 h 266700"/>
              <a:gd name="connsiteX2" fmla="*/ 63732 w 63732"/>
              <a:gd name="connsiteY2" fmla="*/ 266700 h 266700"/>
              <a:gd name="connsiteX3" fmla="*/ 0 w 63732"/>
              <a:gd name="connsiteY3" fmla="*/ 266700 h 266700"/>
              <a:gd name="connsiteX4" fmla="*/ 0 w 63732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2" h="266700">
                <a:moveTo>
                  <a:pt x="0" y="0"/>
                </a:moveTo>
                <a:lnTo>
                  <a:pt x="63732" y="0"/>
                </a:lnTo>
                <a:lnTo>
                  <a:pt x="63732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832277" y="4137440"/>
            <a:ext cx="63734" cy="287365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951493" y="4089331"/>
            <a:ext cx="63734" cy="409498"/>
          </a:xfrm>
          <a:custGeom>
            <a:avLst/>
            <a:gdLst>
              <a:gd name="connsiteX0" fmla="*/ 63734 w 63734"/>
              <a:gd name="connsiteY0" fmla="*/ 409498 h 409498"/>
              <a:gd name="connsiteX1" fmla="*/ 0 w 63734"/>
              <a:gd name="connsiteY1" fmla="*/ 409498 h 409498"/>
              <a:gd name="connsiteX2" fmla="*/ 0 w 63734"/>
              <a:gd name="connsiteY2" fmla="*/ 0 h 409498"/>
              <a:gd name="connsiteX3" fmla="*/ 63734 w 63734"/>
              <a:gd name="connsiteY3" fmla="*/ 0 h 409498"/>
              <a:gd name="connsiteX4" fmla="*/ 63734 w 63734"/>
              <a:gd name="connsiteY4" fmla="*/ 409498 h 409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409498">
                <a:moveTo>
                  <a:pt x="63734" y="409498"/>
                </a:moveTo>
                <a:lnTo>
                  <a:pt x="0" y="409498"/>
                </a:lnTo>
                <a:lnTo>
                  <a:pt x="0" y="0"/>
                </a:lnTo>
                <a:lnTo>
                  <a:pt x="63734" y="0"/>
                </a:lnTo>
                <a:lnTo>
                  <a:pt x="63734" y="40949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1070704" y="3819651"/>
            <a:ext cx="63737" cy="520700"/>
          </a:xfrm>
          <a:custGeom>
            <a:avLst/>
            <a:gdLst>
              <a:gd name="connsiteX0" fmla="*/ 0 w 63737"/>
              <a:gd name="connsiteY0" fmla="*/ 0 h 520700"/>
              <a:gd name="connsiteX1" fmla="*/ 63737 w 63737"/>
              <a:gd name="connsiteY1" fmla="*/ 0 h 520700"/>
              <a:gd name="connsiteX2" fmla="*/ 63737 w 63737"/>
              <a:gd name="connsiteY2" fmla="*/ 520700 h 520700"/>
              <a:gd name="connsiteX3" fmla="*/ 0 w 63737"/>
              <a:gd name="connsiteY3" fmla="*/ 520700 h 520700"/>
              <a:gd name="connsiteX4" fmla="*/ 0 w 63737"/>
              <a:gd name="connsiteY4" fmla="*/ 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7" h="520700">
                <a:moveTo>
                  <a:pt x="0" y="0"/>
                </a:moveTo>
                <a:lnTo>
                  <a:pt x="63737" y="0"/>
                </a:lnTo>
                <a:lnTo>
                  <a:pt x="63737" y="520700"/>
                </a:lnTo>
                <a:lnTo>
                  <a:pt x="0" y="52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189912" y="4008091"/>
            <a:ext cx="63740" cy="287365"/>
          </a:xfrm>
          <a:custGeom>
            <a:avLst/>
            <a:gdLst>
              <a:gd name="connsiteX0" fmla="*/ 63739 w 63739"/>
              <a:gd name="connsiteY0" fmla="*/ 287365 h 287365"/>
              <a:gd name="connsiteX1" fmla="*/ 0 w 63739"/>
              <a:gd name="connsiteY1" fmla="*/ 287365 h 287365"/>
              <a:gd name="connsiteX2" fmla="*/ 0 w 63739"/>
              <a:gd name="connsiteY2" fmla="*/ 0 h 287365"/>
              <a:gd name="connsiteX3" fmla="*/ 63739 w 63739"/>
              <a:gd name="connsiteY3" fmla="*/ 0 h 287365"/>
              <a:gd name="connsiteX4" fmla="*/ 63739 w 63739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9" h="287365">
                <a:moveTo>
                  <a:pt x="63739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9" y="0"/>
                </a:lnTo>
                <a:lnTo>
                  <a:pt x="63739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1309122" y="4058376"/>
            <a:ext cx="63734" cy="287365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1428338" y="3921909"/>
            <a:ext cx="63733" cy="502889"/>
          </a:xfrm>
          <a:custGeom>
            <a:avLst/>
            <a:gdLst>
              <a:gd name="connsiteX0" fmla="*/ 63733 w 63733"/>
              <a:gd name="connsiteY0" fmla="*/ 502890 h 502890"/>
              <a:gd name="connsiteX1" fmla="*/ 0 w 63733"/>
              <a:gd name="connsiteY1" fmla="*/ 502890 h 502890"/>
              <a:gd name="connsiteX2" fmla="*/ 0 w 63733"/>
              <a:gd name="connsiteY2" fmla="*/ 0 h 502890"/>
              <a:gd name="connsiteX3" fmla="*/ 63733 w 63733"/>
              <a:gd name="connsiteY3" fmla="*/ 0 h 502890"/>
              <a:gd name="connsiteX4" fmla="*/ 63733 w 63733"/>
              <a:gd name="connsiteY4" fmla="*/ 502890 h 5028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502890">
                <a:moveTo>
                  <a:pt x="63733" y="502890"/>
                </a:moveTo>
                <a:lnTo>
                  <a:pt x="0" y="502890"/>
                </a:lnTo>
                <a:lnTo>
                  <a:pt x="0" y="0"/>
                </a:lnTo>
                <a:lnTo>
                  <a:pt x="63733" y="0"/>
                </a:lnTo>
                <a:lnTo>
                  <a:pt x="63733" y="5028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1547554" y="3936287"/>
            <a:ext cx="63733" cy="287365"/>
          </a:xfrm>
          <a:custGeom>
            <a:avLst/>
            <a:gdLst>
              <a:gd name="connsiteX0" fmla="*/ 63733 w 63733"/>
              <a:gd name="connsiteY0" fmla="*/ 287365 h 287365"/>
              <a:gd name="connsiteX1" fmla="*/ 0 w 63733"/>
              <a:gd name="connsiteY1" fmla="*/ 287365 h 287365"/>
              <a:gd name="connsiteX2" fmla="*/ 0 w 63733"/>
              <a:gd name="connsiteY2" fmla="*/ 0 h 287365"/>
              <a:gd name="connsiteX3" fmla="*/ 63733 w 63733"/>
              <a:gd name="connsiteY3" fmla="*/ 0 h 287365"/>
              <a:gd name="connsiteX4" fmla="*/ 63733 w 6373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287365">
                <a:moveTo>
                  <a:pt x="6373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3" y="0"/>
                </a:lnTo>
                <a:lnTo>
                  <a:pt x="6373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666762" y="4087152"/>
            <a:ext cx="63734" cy="287365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1785973" y="4142911"/>
            <a:ext cx="63734" cy="266701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1905180" y="3936239"/>
            <a:ext cx="63743" cy="287365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2024395" y="4128537"/>
            <a:ext cx="63743" cy="266701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143602" y="4243474"/>
            <a:ext cx="63743" cy="266701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2262809" y="2721273"/>
            <a:ext cx="63738" cy="1790700"/>
          </a:xfrm>
          <a:custGeom>
            <a:avLst/>
            <a:gdLst>
              <a:gd name="connsiteX0" fmla="*/ 0 w 63738"/>
              <a:gd name="connsiteY0" fmla="*/ 0 h 1790700"/>
              <a:gd name="connsiteX1" fmla="*/ 63738 w 63738"/>
              <a:gd name="connsiteY1" fmla="*/ 0 h 1790700"/>
              <a:gd name="connsiteX2" fmla="*/ 63738 w 63738"/>
              <a:gd name="connsiteY2" fmla="*/ 1790700 h 1790700"/>
              <a:gd name="connsiteX3" fmla="*/ 0 w 63738"/>
              <a:gd name="connsiteY3" fmla="*/ 1790700 h 1790700"/>
              <a:gd name="connsiteX4" fmla="*/ 0 w 63738"/>
              <a:gd name="connsiteY4" fmla="*/ 0 h 179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8" h="1790700">
                <a:moveTo>
                  <a:pt x="0" y="0"/>
                </a:moveTo>
                <a:lnTo>
                  <a:pt x="63738" y="0"/>
                </a:lnTo>
                <a:lnTo>
                  <a:pt x="63738" y="1790700"/>
                </a:lnTo>
                <a:lnTo>
                  <a:pt x="0" y="179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382020" y="4243465"/>
            <a:ext cx="63734" cy="266701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2501225" y="4230769"/>
            <a:ext cx="63743" cy="287360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2620434" y="4230761"/>
            <a:ext cx="63745" cy="287365"/>
          </a:xfrm>
          <a:custGeom>
            <a:avLst/>
            <a:gdLst>
              <a:gd name="connsiteX0" fmla="*/ 63745 w 63745"/>
              <a:gd name="connsiteY0" fmla="*/ 287365 h 287365"/>
              <a:gd name="connsiteX1" fmla="*/ 0 w 63745"/>
              <a:gd name="connsiteY1" fmla="*/ 287365 h 287365"/>
              <a:gd name="connsiteX2" fmla="*/ 0 w 63745"/>
              <a:gd name="connsiteY2" fmla="*/ 0 h 287365"/>
              <a:gd name="connsiteX3" fmla="*/ 63745 w 63745"/>
              <a:gd name="connsiteY3" fmla="*/ 0 h 287365"/>
              <a:gd name="connsiteX4" fmla="*/ 63745 w 63745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5" h="287365">
                <a:moveTo>
                  <a:pt x="63745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5" y="0"/>
                </a:lnTo>
                <a:lnTo>
                  <a:pt x="63745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2739641" y="4243457"/>
            <a:ext cx="63743" cy="266701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2858856" y="4230752"/>
            <a:ext cx="63743" cy="287365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2978063" y="4230751"/>
            <a:ext cx="63740" cy="287360"/>
          </a:xfrm>
          <a:custGeom>
            <a:avLst/>
            <a:gdLst>
              <a:gd name="connsiteX0" fmla="*/ 63740 w 63740"/>
              <a:gd name="connsiteY0" fmla="*/ 287360 h 287360"/>
              <a:gd name="connsiteX1" fmla="*/ 0 w 63740"/>
              <a:gd name="connsiteY1" fmla="*/ 287360 h 287360"/>
              <a:gd name="connsiteX2" fmla="*/ 0 w 63740"/>
              <a:gd name="connsiteY2" fmla="*/ 0 h 287360"/>
              <a:gd name="connsiteX3" fmla="*/ 63740 w 63740"/>
              <a:gd name="connsiteY3" fmla="*/ 0 h 287360"/>
              <a:gd name="connsiteX4" fmla="*/ 63740 w 63740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0" h="287360">
                <a:moveTo>
                  <a:pt x="63740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0" y="0"/>
                </a:lnTo>
                <a:lnTo>
                  <a:pt x="63740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3098426" y="4230751"/>
            <a:ext cx="63743" cy="287360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4353860" y="3201070"/>
            <a:ext cx="5054470" cy="29467"/>
          </a:xfrm>
          <a:custGeom>
            <a:avLst/>
            <a:gdLst>
              <a:gd name="connsiteX0" fmla="*/ 7366 w 5054470"/>
              <a:gd name="connsiteY0" fmla="*/ 7366 h 29467"/>
              <a:gd name="connsiteX1" fmla="*/ 5047103 w 5054470"/>
              <a:gd name="connsiteY1" fmla="*/ 7366 h 294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54470" h="29467">
                <a:moveTo>
                  <a:pt x="7366" y="7366"/>
                </a:moveTo>
                <a:lnTo>
                  <a:pt x="5047103" y="7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4" name="Freeform 3"/>
          <p:cNvSpPr/>
          <p:nvPr/>
        </p:nvSpPr>
        <p:spPr>
          <a:xfrm>
            <a:off x="0" y="114300"/>
            <a:ext cx="10058400" cy="825103"/>
          </a:xfrm>
          <a:custGeom>
            <a:avLst/>
            <a:gdLst>
              <a:gd name="connsiteX0" fmla="*/ 0 w 10058400"/>
              <a:gd name="connsiteY0" fmla="*/ 0 h 825103"/>
              <a:gd name="connsiteX1" fmla="*/ 10058400 w 10058400"/>
              <a:gd name="connsiteY1" fmla="*/ 0 h 825103"/>
              <a:gd name="connsiteX2" fmla="*/ 10058400 w 10058400"/>
              <a:gd name="connsiteY2" fmla="*/ 825103 h 825103"/>
              <a:gd name="connsiteX3" fmla="*/ 0 w 10058400"/>
              <a:gd name="connsiteY3" fmla="*/ 825103 h 825103"/>
              <a:gd name="connsiteX4" fmla="*/ 0 w 10058400"/>
              <a:gd name="connsiteY4" fmla="*/ 0 h 825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825103">
                <a:moveTo>
                  <a:pt x="0" y="0"/>
                </a:moveTo>
                <a:lnTo>
                  <a:pt x="10058400" y="0"/>
                </a:lnTo>
                <a:lnTo>
                  <a:pt x="10058400" y="825103"/>
                </a:lnTo>
                <a:lnTo>
                  <a:pt x="0" y="825103"/>
                </a:lnTo>
                <a:lnTo>
                  <a:pt x="0" y="0"/>
                </a:lnTo>
              </a:path>
            </a:pathLst>
          </a:custGeom>
          <a:solidFill>
            <a:srgbClr val="77211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1600"/>
            <a:ext cx="10058400" cy="7569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74801" y="4914902"/>
            <a:ext cx="1328890" cy="123089"/>
          </a:xfrm>
          <a:prstGeom prst="rect">
            <a:avLst/>
          </a:prstGeom>
          <a:noFill/>
        </p:spPr>
        <p:txBody>
          <a:bodyPr wrap="none" lIns="0" tIns="0" rIns="0" bIns="456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F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O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U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R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T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H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E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D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I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T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I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O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N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673101" y="482601"/>
            <a:ext cx="8673015" cy="5573299"/>
          </a:xfrm>
          <a:prstGeom prst="rect">
            <a:avLst/>
          </a:prstGeom>
          <a:noFill/>
        </p:spPr>
        <p:txBody>
          <a:bodyPr wrap="none" lIns="0" tIns="0" rIns="0" bIns="456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247" algn="l"/>
                <a:tab pos="139634" algn="l"/>
              </a:tabLst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Algorithms: Theory, Design and Implementation</a:t>
            </a: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419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247" algn="l"/>
                <a:tab pos="139634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0" lang="en-US" altLang="zh-CN" sz="3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Algorithms</a:t>
            </a: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247" algn="l"/>
                <a:tab pos="139634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1026" name="TextBox 1"/>
          <p:cNvSpPr txBox="1"/>
          <p:nvPr/>
        </p:nvSpPr>
        <p:spPr>
          <a:xfrm>
            <a:off x="3620129" y="469901"/>
            <a:ext cx="6240491" cy="6329917"/>
          </a:xfrm>
          <a:prstGeom prst="rect">
            <a:avLst/>
          </a:prstGeom>
          <a:noFill/>
        </p:spPr>
        <p:txBody>
          <a:bodyPr wrap="none" lIns="0" tIns="0" rIns="0" bIns="456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3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389" algn="l"/>
                <a:tab pos="63470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</a:t>
            </a:r>
            <a:endParaRPr kumimoji="0" lang="en-US" altLang="zh-CN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389" algn="l"/>
                <a:tab pos="63470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Categories of algorithms</a:t>
            </a:r>
            <a:endParaRPr kumimoji="0" lang="en-US" altLang="zh-CN" sz="2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Sorting algorithms</a:t>
            </a: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Search algorithms</a:t>
            </a: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Graph algorithms &amp; Greedy techniques</a:t>
            </a: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Path-finding </a:t>
            </a:r>
            <a:r>
              <a:rPr lang="en-GB" altLang="zh-CN" sz="2300" b="1" i="1" kern="0" noProof="0" dirty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(informed search)</a:t>
            </a:r>
            <a:r>
              <a:rPr kumimoji="0" lang="en-GB" altLang="zh-CN" sz="23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 algorithms</a:t>
            </a: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Network Flow algorithms</a:t>
            </a: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r>
              <a:rPr kumimoji="0" lang="en-GB" altLang="zh-CN" sz="23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Computational Geometry</a:t>
            </a:r>
          </a:p>
          <a:p>
            <a:pPr marL="342900" marR="0" lvl="0" indent="-342900" defTabSz="914400" eaLnBrk="1" fontAlgn="auto" latinLnBrk="0" hangingPunct="1">
              <a:lnSpc>
                <a:spcPts val="36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5389" algn="l"/>
                <a:tab pos="63470" algn="l"/>
              </a:tabLst>
              <a:defRPr/>
            </a:pPr>
            <a:endParaRPr kumimoji="0" lang="en-US" altLang="zh-CN" sz="23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A*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380" y="2293620"/>
            <a:ext cx="8549640" cy="3604260"/>
          </a:xfrm>
        </p:spPr>
        <p:txBody>
          <a:bodyPr/>
          <a:lstStyle/>
          <a:p>
            <a:r>
              <a:rPr lang="en-US" altLang="en-US" sz="2640" b="1" dirty="0"/>
              <a:t>Difficulty</a:t>
            </a:r>
            <a:r>
              <a:rPr lang="en-US" altLang="en-US" sz="2640" dirty="0"/>
              <a:t>: we want to still be able to generate the path with minimum cost</a:t>
            </a:r>
          </a:p>
          <a:p>
            <a:endParaRPr lang="en-US" altLang="en-US" sz="2640" dirty="0"/>
          </a:p>
          <a:p>
            <a:r>
              <a:rPr lang="en-US" altLang="en-US" sz="2640" dirty="0"/>
              <a:t>A* is an algorithm that:</a:t>
            </a:r>
          </a:p>
          <a:p>
            <a:pPr lvl="1"/>
            <a:r>
              <a:rPr lang="en-US" altLang="en-US" sz="2640" dirty="0"/>
              <a:t>Uses heuristic to guide search</a:t>
            </a:r>
          </a:p>
          <a:p>
            <a:pPr lvl="1"/>
            <a:r>
              <a:rPr lang="en-US" altLang="en-US" sz="2640" dirty="0"/>
              <a:t>While ensuring that it will compute a path with minimum cost</a:t>
            </a:r>
          </a:p>
          <a:p>
            <a:pPr lvl="1"/>
            <a:endParaRPr lang="en-US" altLang="en-US" sz="2200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750887" y="6110923"/>
            <a:ext cx="486222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>
              <a:buFontTx/>
              <a:buChar char="•"/>
            </a:pPr>
            <a:r>
              <a:rPr lang="en-US" altLang="en-US" sz="1980" kern="0">
                <a:solidFill>
                  <a:sysClr val="windowText" lastClr="000000"/>
                </a:solidFill>
              </a:rPr>
              <a:t>  A* computes the function f(n) = g(n) + h(n)</a:t>
            </a:r>
          </a:p>
        </p:txBody>
      </p:sp>
      <p:grpSp>
        <p:nvGrpSpPr>
          <p:cNvPr id="32780" name="Group 12"/>
          <p:cNvGrpSpPr>
            <a:grpSpLocks/>
          </p:cNvGrpSpPr>
          <p:nvPr/>
        </p:nvGrpSpPr>
        <p:grpSpPr bwMode="auto">
          <a:xfrm>
            <a:off x="4648200" y="5616494"/>
            <a:ext cx="3529171" cy="1782921"/>
            <a:chOff x="3312" y="3120"/>
            <a:chExt cx="2021" cy="1021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>
              <a:off x="3312" y="369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3494" y="3914"/>
              <a:ext cx="85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5840"/>
              <a:r>
                <a:rPr lang="en-US" altLang="en-US" sz="1980" kern="0" dirty="0">
                  <a:solidFill>
                    <a:sysClr val="windowText" lastClr="000000"/>
                  </a:solidFill>
                </a:rPr>
                <a:t>“actual cost”</a:t>
              </a:r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flipV="1">
              <a:off x="3840" y="326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4272" y="3120"/>
              <a:ext cx="106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5840"/>
              <a:r>
                <a:rPr lang="en-US" altLang="en-US" sz="1980" kern="0">
                  <a:solidFill>
                    <a:sysClr val="windowText" lastClr="000000"/>
                  </a:solidFill>
                </a:rPr>
                <a:t>“estimated cost”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2C4709-FBE1-4CC0-9E41-4B59C07515B0}"/>
                  </a:ext>
                </a:extLst>
              </p14:cNvPr>
              <p14:cNvContentPartPr/>
              <p14:nvPr/>
            </p14:nvContentPartPr>
            <p14:xfrm>
              <a:off x="1420560" y="4577040"/>
              <a:ext cx="6545520" cy="123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2C4709-FBE1-4CC0-9E41-4B59C07515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1200" y="4567680"/>
                <a:ext cx="6564240" cy="12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633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A*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20" y="1874520"/>
            <a:ext cx="8549640" cy="4526280"/>
          </a:xfrm>
        </p:spPr>
        <p:txBody>
          <a:bodyPr/>
          <a:lstStyle/>
          <a:p>
            <a:r>
              <a:rPr lang="en-US" altLang="en-US" sz="2640"/>
              <a:t>f(n) = g(n) + h(n)</a:t>
            </a:r>
          </a:p>
          <a:p>
            <a:pPr lvl="1"/>
            <a:r>
              <a:rPr lang="en-US" altLang="en-US" sz="2640"/>
              <a:t>g(n) = “cost from </a:t>
            </a:r>
            <a:r>
              <a:rPr lang="en-US" altLang="en-US" sz="2640">
                <a:solidFill>
                  <a:srgbClr val="FF0000"/>
                </a:solidFill>
              </a:rPr>
              <a:t>the starting node</a:t>
            </a:r>
            <a:r>
              <a:rPr lang="en-US" altLang="en-US" sz="2640"/>
              <a:t> to reach n”</a:t>
            </a:r>
          </a:p>
          <a:p>
            <a:pPr lvl="1"/>
            <a:r>
              <a:rPr lang="en-US" altLang="en-US" sz="2640"/>
              <a:t>h(n) = “estimate of the cost of the cheapest path from n to the </a:t>
            </a:r>
            <a:r>
              <a:rPr lang="en-US" altLang="en-US" sz="2640">
                <a:solidFill>
                  <a:schemeClr val="accent2"/>
                </a:solidFill>
              </a:rPr>
              <a:t>goal node</a:t>
            </a:r>
            <a:r>
              <a:rPr lang="en-US" altLang="en-US" sz="2640"/>
              <a:t>”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820737" y="5478780"/>
            <a:ext cx="502920" cy="33528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7962900" y="5478780"/>
            <a:ext cx="502920" cy="33528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/>
            <a:endParaRPr lang="en-US" altLang="en-US" sz="1980" kern="0">
              <a:solidFill>
                <a:srgbClr val="FF0000"/>
              </a:solidFill>
            </a:endParaRP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V="1">
            <a:off x="1239837" y="4892040"/>
            <a:ext cx="838200" cy="670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239837" y="4853623"/>
            <a:ext cx="43794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323657" y="5646420"/>
            <a:ext cx="9220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540192" y="5227320"/>
            <a:ext cx="43794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1323657" y="5730240"/>
            <a:ext cx="586740" cy="5867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456372" y="5646420"/>
            <a:ext cx="43794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20</a:t>
            </a:r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2078038" y="472440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2245678" y="547878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1910398" y="614934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V="1">
            <a:off x="2580958" y="4724400"/>
            <a:ext cx="2095500" cy="167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V="1">
            <a:off x="2748598" y="5311140"/>
            <a:ext cx="922020" cy="335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 flipV="1">
            <a:off x="2413318" y="6233160"/>
            <a:ext cx="754380" cy="83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2329498" y="6484620"/>
            <a:ext cx="75438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 flipV="1">
            <a:off x="2497138" y="4221480"/>
            <a:ext cx="1089660" cy="502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2748598" y="5730240"/>
            <a:ext cx="1005840" cy="2514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10" name="Oval 22"/>
          <p:cNvSpPr>
            <a:spLocks noChangeArrowheads="1"/>
          </p:cNvSpPr>
          <p:nvPr/>
        </p:nvSpPr>
        <p:spPr bwMode="auto">
          <a:xfrm>
            <a:off x="3586798" y="405384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11" name="Oval 23"/>
          <p:cNvSpPr>
            <a:spLocks noChangeArrowheads="1"/>
          </p:cNvSpPr>
          <p:nvPr/>
        </p:nvSpPr>
        <p:spPr bwMode="auto">
          <a:xfrm>
            <a:off x="4676458" y="455676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3670618" y="514350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13" name="Oval 25"/>
          <p:cNvSpPr>
            <a:spLocks noChangeArrowheads="1"/>
          </p:cNvSpPr>
          <p:nvPr/>
        </p:nvSpPr>
        <p:spPr bwMode="auto">
          <a:xfrm>
            <a:off x="3754438" y="581406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14" name="Oval 26"/>
          <p:cNvSpPr>
            <a:spLocks noChangeArrowheads="1"/>
          </p:cNvSpPr>
          <p:nvPr/>
        </p:nvSpPr>
        <p:spPr bwMode="auto">
          <a:xfrm>
            <a:off x="3167698" y="606552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15" name="Oval 27"/>
          <p:cNvSpPr>
            <a:spLocks noChangeArrowheads="1"/>
          </p:cNvSpPr>
          <p:nvPr/>
        </p:nvSpPr>
        <p:spPr bwMode="auto">
          <a:xfrm>
            <a:off x="3083878" y="673608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2514600" y="4053840"/>
            <a:ext cx="53784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20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3485515" y="4389120"/>
            <a:ext cx="53784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3017520" y="4975860"/>
            <a:ext cx="53784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3185160" y="5478780"/>
            <a:ext cx="53784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18</a:t>
            </a: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2598420" y="5814060"/>
            <a:ext cx="53784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2263140" y="6568440"/>
            <a:ext cx="53784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33</a:t>
            </a:r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 flipV="1">
            <a:off x="3604260" y="6568440"/>
            <a:ext cx="502920" cy="335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3520440" y="7071360"/>
            <a:ext cx="58674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4274820" y="5981700"/>
            <a:ext cx="754380" cy="83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 flipV="1">
            <a:off x="4191000" y="5227320"/>
            <a:ext cx="502920" cy="83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>
            <a:off x="5196840" y="4808220"/>
            <a:ext cx="335280" cy="2514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 flipV="1">
            <a:off x="4107180" y="4137660"/>
            <a:ext cx="838200" cy="83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7934" name="Text Box 46"/>
          <p:cNvSpPr txBox="1">
            <a:spLocks noChangeArrowheads="1"/>
          </p:cNvSpPr>
          <p:nvPr/>
        </p:nvSpPr>
        <p:spPr bwMode="auto">
          <a:xfrm>
            <a:off x="4742815" y="4472940"/>
            <a:ext cx="311304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n</a:t>
            </a:r>
          </a:p>
        </p:txBody>
      </p:sp>
      <p:grpSp>
        <p:nvGrpSpPr>
          <p:cNvPr id="37938" name="Group 50"/>
          <p:cNvGrpSpPr>
            <a:grpSpLocks/>
          </p:cNvGrpSpPr>
          <p:nvPr/>
        </p:nvGrpSpPr>
        <p:grpSpPr bwMode="auto">
          <a:xfrm>
            <a:off x="487205" y="4221481"/>
            <a:ext cx="4961096" cy="1912144"/>
            <a:chOff x="279" y="2352"/>
            <a:chExt cx="2841" cy="1095"/>
          </a:xfrm>
        </p:grpSpPr>
        <p:sp>
          <p:nvSpPr>
            <p:cNvPr id="37933" name="Freeform 45"/>
            <p:cNvSpPr>
              <a:spLocks/>
            </p:cNvSpPr>
            <p:nvPr/>
          </p:nvSpPr>
          <p:spPr bwMode="auto">
            <a:xfrm>
              <a:off x="279" y="2496"/>
              <a:ext cx="2841" cy="951"/>
            </a:xfrm>
            <a:custGeom>
              <a:avLst/>
              <a:gdLst>
                <a:gd name="T0" fmla="*/ 213 w 2841"/>
                <a:gd name="T1" fmla="*/ 999 h 999"/>
                <a:gd name="T2" fmla="*/ 148 w 2841"/>
                <a:gd name="T3" fmla="*/ 906 h 999"/>
                <a:gd name="T4" fmla="*/ 74 w 2841"/>
                <a:gd name="T5" fmla="*/ 757 h 999"/>
                <a:gd name="T6" fmla="*/ 65 w 2841"/>
                <a:gd name="T7" fmla="*/ 729 h 999"/>
                <a:gd name="T8" fmla="*/ 28 w 2841"/>
                <a:gd name="T9" fmla="*/ 674 h 999"/>
                <a:gd name="T10" fmla="*/ 18 w 2841"/>
                <a:gd name="T11" fmla="*/ 646 h 999"/>
                <a:gd name="T12" fmla="*/ 0 w 2841"/>
                <a:gd name="T13" fmla="*/ 618 h 999"/>
                <a:gd name="T14" fmla="*/ 969 w 2841"/>
                <a:gd name="T15" fmla="*/ 0 h 999"/>
                <a:gd name="T16" fmla="*/ 2841 w 2841"/>
                <a:gd name="T17" fmla="*/ 0 h 999"/>
                <a:gd name="T18" fmla="*/ 2697 w 2841"/>
                <a:gd name="T19" fmla="*/ 384 h 999"/>
                <a:gd name="T20" fmla="*/ 1209 w 2841"/>
                <a:gd name="T21" fmla="*/ 384 h 999"/>
                <a:gd name="T22" fmla="*/ 297 w 2841"/>
                <a:gd name="T23" fmla="*/ 960 h 999"/>
                <a:gd name="T24" fmla="*/ 213 w 2841"/>
                <a:gd name="T25" fmla="*/ 999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41" h="999">
                  <a:moveTo>
                    <a:pt x="213" y="999"/>
                  </a:moveTo>
                  <a:cubicBezTo>
                    <a:pt x="193" y="967"/>
                    <a:pt x="167" y="939"/>
                    <a:pt x="148" y="906"/>
                  </a:cubicBezTo>
                  <a:cubicBezTo>
                    <a:pt x="120" y="857"/>
                    <a:pt x="105" y="803"/>
                    <a:pt x="74" y="757"/>
                  </a:cubicBezTo>
                  <a:cubicBezTo>
                    <a:pt x="71" y="748"/>
                    <a:pt x="70" y="738"/>
                    <a:pt x="65" y="729"/>
                  </a:cubicBezTo>
                  <a:cubicBezTo>
                    <a:pt x="54" y="710"/>
                    <a:pt x="35" y="695"/>
                    <a:pt x="28" y="674"/>
                  </a:cubicBezTo>
                  <a:cubicBezTo>
                    <a:pt x="25" y="665"/>
                    <a:pt x="22" y="655"/>
                    <a:pt x="18" y="646"/>
                  </a:cubicBezTo>
                  <a:cubicBezTo>
                    <a:pt x="13" y="636"/>
                    <a:pt x="0" y="618"/>
                    <a:pt x="0" y="618"/>
                  </a:cubicBezTo>
                  <a:lnTo>
                    <a:pt x="969" y="0"/>
                  </a:lnTo>
                  <a:lnTo>
                    <a:pt x="2841" y="0"/>
                  </a:lnTo>
                  <a:lnTo>
                    <a:pt x="2697" y="384"/>
                  </a:lnTo>
                  <a:lnTo>
                    <a:pt x="1209" y="384"/>
                  </a:lnTo>
                  <a:lnTo>
                    <a:pt x="297" y="960"/>
                  </a:lnTo>
                  <a:cubicBezTo>
                    <a:pt x="269" y="973"/>
                    <a:pt x="213" y="999"/>
                    <a:pt x="213" y="999"/>
                  </a:cubicBezTo>
                  <a:close/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936" name="Text Box 48"/>
            <p:cNvSpPr txBox="1">
              <a:spLocks noChangeArrowheads="1"/>
            </p:cNvSpPr>
            <p:nvPr/>
          </p:nvSpPr>
          <p:spPr bwMode="auto">
            <a:xfrm>
              <a:off x="470" y="2352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5840"/>
              <a:r>
                <a:rPr lang="en-US" altLang="en-US" sz="1980" kern="0">
                  <a:solidFill>
                    <a:sysClr val="windowText" lastClr="000000"/>
                  </a:solidFill>
                </a:rPr>
                <a:t>g(n)</a:t>
              </a:r>
            </a:p>
          </p:txBody>
        </p:sp>
      </p:grpSp>
      <p:grpSp>
        <p:nvGrpSpPr>
          <p:cNvPr id="37940" name="Group 52"/>
          <p:cNvGrpSpPr>
            <a:grpSpLocks/>
          </p:cNvGrpSpPr>
          <p:nvPr/>
        </p:nvGrpSpPr>
        <p:grpSpPr bwMode="auto">
          <a:xfrm>
            <a:off x="4861560" y="3718560"/>
            <a:ext cx="3604260" cy="670560"/>
            <a:chOff x="2784" y="2064"/>
            <a:chExt cx="2064" cy="384"/>
          </a:xfrm>
        </p:grpSpPr>
        <p:sp>
          <p:nvSpPr>
            <p:cNvPr id="37935" name="AutoShape 47"/>
            <p:cNvSpPr>
              <a:spLocks/>
            </p:cNvSpPr>
            <p:nvPr/>
          </p:nvSpPr>
          <p:spPr bwMode="auto">
            <a:xfrm rot="5400000">
              <a:off x="3744" y="1344"/>
              <a:ext cx="144" cy="2064"/>
            </a:xfrm>
            <a:prstGeom prst="leftBrace">
              <a:avLst>
                <a:gd name="adj1" fmla="val 119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596" y="2064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5840"/>
              <a:r>
                <a:rPr lang="en-US" altLang="en-US" sz="1980" kern="0">
                  <a:solidFill>
                    <a:sysClr val="windowText" lastClr="000000"/>
                  </a:solidFill>
                </a:rPr>
                <a:t>h(n)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22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0" y="114300"/>
            <a:ext cx="8549640" cy="1257300"/>
          </a:xfrm>
        </p:spPr>
        <p:txBody>
          <a:bodyPr/>
          <a:lstStyle/>
          <a:p>
            <a:r>
              <a:rPr lang="en-US" altLang="en-US" sz="3960" b="1"/>
              <a:t>Example</a:t>
            </a:r>
          </a:p>
        </p:txBody>
      </p:sp>
      <p:pic>
        <p:nvPicPr>
          <p:cNvPr id="28675" name="Picture 3" descr="ruman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87780"/>
            <a:ext cx="9974580" cy="4889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6" name="AutoShape 4"/>
          <p:cNvSpPr>
            <a:spLocks noChangeArrowheads="1"/>
          </p:cNvSpPr>
          <p:nvPr/>
        </p:nvSpPr>
        <p:spPr bwMode="auto">
          <a:xfrm rot="3900402">
            <a:off x="628650" y="2335530"/>
            <a:ext cx="419100" cy="50292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 rot="21428936">
            <a:off x="4861560" y="4472940"/>
            <a:ext cx="419100" cy="50292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54380" y="6400800"/>
            <a:ext cx="3419526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b="1" kern="0">
                <a:solidFill>
                  <a:sysClr val="windowText" lastClr="000000"/>
                </a:solidFill>
              </a:rPr>
              <a:t>A*</a:t>
            </a:r>
            <a:r>
              <a:rPr lang="en-US" altLang="en-US" sz="1980" kern="0">
                <a:solidFill>
                  <a:sysClr val="windowText" lastClr="000000"/>
                </a:solidFill>
              </a:rPr>
              <a:t>: minimize f(n) = g(n) + h(n)</a:t>
            </a:r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 rot="21428936">
            <a:off x="2011680" y="2545080"/>
            <a:ext cx="419100" cy="50292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 rot="21428936">
            <a:off x="2346960" y="3299460"/>
            <a:ext cx="419100" cy="50292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 rot="21428936">
            <a:off x="3436620" y="2712720"/>
            <a:ext cx="419100" cy="50292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 rot="21428936">
            <a:off x="3688080" y="3970020"/>
            <a:ext cx="419100" cy="50292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5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4380" y="281940"/>
            <a:ext cx="8549640" cy="1257300"/>
          </a:xfrm>
        </p:spPr>
        <p:txBody>
          <a:bodyPr/>
          <a:lstStyle/>
          <a:p>
            <a:r>
              <a:rPr lang="en-US" altLang="en-US" sz="3960" b="1"/>
              <a:t>Properties of A*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1539240"/>
            <a:ext cx="8549640" cy="2346960"/>
          </a:xfrm>
        </p:spPr>
        <p:txBody>
          <a:bodyPr/>
          <a:lstStyle/>
          <a:p>
            <a:r>
              <a:rPr lang="en-US" altLang="en-US" sz="2640"/>
              <a:t>A* generates an optimal solution if h(n) is an admissible heuristic and the search space is a tree:</a:t>
            </a:r>
          </a:p>
          <a:p>
            <a:pPr lvl="1"/>
            <a:r>
              <a:rPr lang="en-US" altLang="en-US" sz="2640"/>
              <a:t>h(n) is </a:t>
            </a:r>
            <a:r>
              <a:rPr lang="en-US" altLang="en-US" sz="2640" b="1"/>
              <a:t>admissible</a:t>
            </a:r>
            <a:r>
              <a:rPr lang="en-US" altLang="en-US" sz="2640"/>
              <a:t> if it never overestimates the cost to reach the destination node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86740" y="3299460"/>
            <a:ext cx="8549640" cy="23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77190" indent="-377190" defTabSz="1005840"/>
            <a:r>
              <a:rPr lang="en-US" altLang="en-US" sz="2640" kern="0"/>
              <a:t>A* generates an optimal solution if h(n) is a consistent heuristic and the search space is a graph:</a:t>
            </a:r>
          </a:p>
          <a:p>
            <a:pPr marL="817245" lvl="1" indent="-314325" defTabSz="1005840"/>
            <a:r>
              <a:rPr lang="en-US" altLang="en-US" sz="2640" kern="0"/>
              <a:t>h(n) is </a:t>
            </a:r>
            <a:r>
              <a:rPr lang="en-US" altLang="en-US" sz="2640" b="1" kern="0"/>
              <a:t>consistent</a:t>
            </a:r>
            <a:r>
              <a:rPr lang="en-US" altLang="en-US" sz="2640" kern="0"/>
              <a:t> if for every node n and for every successor node n’ of n:</a:t>
            </a:r>
          </a:p>
          <a:p>
            <a:pPr marL="817245" lvl="1" indent="-314325" defTabSz="1005840">
              <a:buNone/>
            </a:pPr>
            <a:r>
              <a:rPr lang="en-US" altLang="en-US" sz="2640" kern="0"/>
              <a:t>          h(n) </a:t>
            </a:r>
            <a:r>
              <a:rPr lang="en-US" altLang="en-US" sz="2640" kern="0">
                <a:cs typeface="Times New Roman" panose="02020603050405020304" pitchFamily="18" charset="0"/>
              </a:rPr>
              <a:t>≤ c(n,n’) + h(n’)</a:t>
            </a:r>
          </a:p>
        </p:txBody>
      </p:sp>
      <p:grpSp>
        <p:nvGrpSpPr>
          <p:cNvPr id="29710" name="Group 14"/>
          <p:cNvGrpSpPr>
            <a:grpSpLocks/>
          </p:cNvGrpSpPr>
          <p:nvPr/>
        </p:nvGrpSpPr>
        <p:grpSpPr bwMode="auto">
          <a:xfrm>
            <a:off x="5654359" y="4926964"/>
            <a:ext cx="3915093" cy="1524476"/>
            <a:chOff x="3312" y="3194"/>
            <a:chExt cx="2242" cy="873"/>
          </a:xfrm>
        </p:grpSpPr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3552" y="3312"/>
              <a:ext cx="178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5840"/>
              <a:r>
                <a:rPr lang="en-US" altLang="en-US" sz="1980" kern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sp>
          <p:nvSpPr>
            <p:cNvPr id="29702" name="Line 6"/>
            <p:cNvSpPr>
              <a:spLocks noChangeShapeType="1"/>
            </p:cNvSpPr>
            <p:nvPr/>
          </p:nvSpPr>
          <p:spPr bwMode="auto">
            <a:xfrm>
              <a:off x="3648" y="3600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4134" y="3840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5840"/>
              <a:r>
                <a:rPr lang="en-US" altLang="en-US" sz="1980" kern="0">
                  <a:solidFill>
                    <a:sysClr val="windowText" lastClr="000000"/>
                  </a:solidFill>
                </a:rPr>
                <a:t>n’</a:t>
              </a: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5376" y="3456"/>
              <a:ext cx="178" cy="227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5840"/>
              <a:r>
                <a:rPr lang="en-US" altLang="en-US" sz="1980" kern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 flipV="1">
              <a:off x="4416" y="3648"/>
              <a:ext cx="912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3744" y="3456"/>
              <a:ext cx="1632" cy="9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4022" y="3194"/>
              <a:ext cx="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5840"/>
              <a:r>
                <a:rPr lang="en-US" altLang="en-US" sz="1980" kern="0">
                  <a:solidFill>
                    <a:sysClr val="windowText" lastClr="000000"/>
                  </a:solidFill>
                </a:rPr>
                <a:t>h(n)</a:t>
              </a:r>
            </a:p>
          </p:txBody>
        </p:sp>
        <p:sp>
          <p:nvSpPr>
            <p:cNvPr id="29708" name="Text Box 12"/>
            <p:cNvSpPr txBox="1">
              <a:spLocks noChangeArrowheads="1"/>
            </p:cNvSpPr>
            <p:nvPr/>
          </p:nvSpPr>
          <p:spPr bwMode="auto">
            <a:xfrm>
              <a:off x="3312" y="3696"/>
              <a:ext cx="49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5840"/>
              <a:r>
                <a:rPr lang="en-US" altLang="en-US" sz="1980" kern="0">
                  <a:solidFill>
                    <a:sysClr val="windowText" lastClr="000000"/>
                  </a:solidFill>
                </a:rPr>
                <a:t>c(n,n’)</a:t>
              </a:r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4700" y="3744"/>
              <a:ext cx="39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5840"/>
              <a:r>
                <a:rPr lang="en-US" altLang="en-US" sz="1980" kern="0">
                  <a:solidFill>
                    <a:sysClr val="windowText" lastClr="000000"/>
                  </a:solidFill>
                </a:rPr>
                <a:t>h(n’)</a:t>
              </a:r>
            </a:p>
          </p:txBody>
        </p:sp>
      </p:grp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653098" y="6568441"/>
            <a:ext cx="5908990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>
              <a:buFontTx/>
              <a:buChar char="•"/>
            </a:pPr>
            <a:r>
              <a:rPr lang="en-US" altLang="en-US" sz="1980" kern="0">
                <a:solidFill>
                  <a:sysClr val="windowText" lastClr="000000"/>
                </a:solidFill>
              </a:rPr>
              <a:t> If h(n) is consistent then h(n) is admissible</a:t>
            </a:r>
          </a:p>
          <a:p>
            <a:pPr defTabSz="1005840">
              <a:buFontTx/>
              <a:buChar char="•"/>
            </a:pPr>
            <a:r>
              <a:rPr lang="en-US" altLang="en-US" sz="1980" kern="0">
                <a:solidFill>
                  <a:sysClr val="windowText" lastClr="000000"/>
                </a:solidFill>
              </a:rPr>
              <a:t>Frequently when h(n) is admissible, it is also consistent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1437ED-E290-44A6-ABF3-690BA93EDE63}"/>
                  </a:ext>
                </a:extLst>
              </p14:cNvPr>
              <p14:cNvContentPartPr/>
              <p14:nvPr/>
            </p14:nvContentPartPr>
            <p14:xfrm>
              <a:off x="1623600" y="1914480"/>
              <a:ext cx="7623360" cy="492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1437ED-E290-44A6-ABF3-690BA93EDE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4240" y="1905120"/>
                <a:ext cx="7642080" cy="49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188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4380" y="281940"/>
            <a:ext cx="8549640" cy="1257300"/>
          </a:xfrm>
        </p:spPr>
        <p:txBody>
          <a:bodyPr/>
          <a:lstStyle/>
          <a:p>
            <a:r>
              <a:rPr lang="en-US" altLang="en-US"/>
              <a:t>Admissible Heuristics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380" y="1623060"/>
            <a:ext cx="8549640" cy="5364480"/>
          </a:xfrm>
        </p:spPr>
        <p:txBody>
          <a:bodyPr/>
          <a:lstStyle/>
          <a:p>
            <a:r>
              <a:rPr lang="en-US" altLang="en-US" sz="2640"/>
              <a:t>A heuristic is admissible if it is too optimistic, estimating the cost to be smaller than it actually is.</a:t>
            </a:r>
          </a:p>
          <a:p>
            <a:endParaRPr lang="en-US" altLang="en-US" sz="2640"/>
          </a:p>
          <a:p>
            <a:r>
              <a:rPr lang="en-US" altLang="en-US" sz="2640"/>
              <a:t>Example: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826578" y="3596322"/>
            <a:ext cx="7728903" cy="192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In the road map domain, </a:t>
            </a:r>
          </a:p>
          <a:p>
            <a:pPr defTabSz="1005840"/>
            <a:endParaRPr lang="en-US" altLang="en-US" sz="1980" kern="0">
              <a:solidFill>
                <a:sysClr val="windowText" lastClr="000000"/>
              </a:solidFill>
            </a:endParaRPr>
          </a:p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    h(n) = “Euclidean distance to destination” </a:t>
            </a:r>
          </a:p>
          <a:p>
            <a:pPr defTabSz="1005840"/>
            <a:endParaRPr lang="en-US" altLang="en-US" sz="1980" kern="0">
              <a:solidFill>
                <a:sysClr val="windowText" lastClr="000000"/>
              </a:solidFill>
            </a:endParaRPr>
          </a:p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is admissible as normally cities are not connected by roads that make straight lines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012965-AC24-4F8B-9CC2-F611F875D595}"/>
                  </a:ext>
                </a:extLst>
              </p14:cNvPr>
              <p14:cNvContentPartPr/>
              <p14:nvPr/>
            </p14:nvContentPartPr>
            <p14:xfrm>
              <a:off x="2194560" y="4615200"/>
              <a:ext cx="4388760" cy="190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012965-AC24-4F8B-9CC2-F611F875D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5200" y="4605840"/>
                <a:ext cx="4407480" cy="20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23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idx="1"/>
          </p:nvPr>
        </p:nvSpPr>
        <p:spPr>
          <a:xfrm>
            <a:off x="125730" y="795338"/>
            <a:ext cx="9806940" cy="6705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080" dirty="0">
                <a:latin typeface="Trebuchet MS" pitchFamily="34" charset="0"/>
              </a:rPr>
              <a:t>Cost Function</a:t>
            </a:r>
          </a:p>
          <a:p>
            <a:pPr lvl="1" eaLnBrk="1" hangingPunct="1">
              <a:defRPr/>
            </a:pPr>
            <a:r>
              <a:rPr lang="en-US" altLang="zh-TW" sz="2640" dirty="0">
                <a:latin typeface="Trebuchet MS" pitchFamily="34" charset="0"/>
              </a:rPr>
              <a:t>g(n)</a:t>
            </a:r>
          </a:p>
          <a:p>
            <a:pPr lvl="1" eaLnBrk="1" hangingPunct="1">
              <a:defRPr/>
            </a:pPr>
            <a:r>
              <a:rPr lang="en-US" altLang="zh-TW" sz="2640" dirty="0">
                <a:latin typeface="Trebuchet MS" pitchFamily="34" charset="0"/>
              </a:rPr>
              <a:t>h(n)</a:t>
            </a:r>
          </a:p>
          <a:p>
            <a:pPr eaLnBrk="1" hangingPunct="1">
              <a:defRPr/>
            </a:pPr>
            <a:r>
              <a:rPr lang="en-US" altLang="zh-TW" sz="3080" dirty="0">
                <a:latin typeface="Trebuchet MS" pitchFamily="34" charset="0"/>
              </a:rPr>
              <a:t>Cost evaluation examples:</a:t>
            </a:r>
          </a:p>
          <a:p>
            <a:pPr lvl="1" eaLnBrk="1" hangingPunct="1">
              <a:defRPr/>
            </a:pPr>
            <a:r>
              <a:rPr lang="en-US" altLang="zh-TW" sz="2640" dirty="0">
                <a:latin typeface="Trebuchet MS" pitchFamily="34" charset="0"/>
              </a:rPr>
              <a:t>Travel distance</a:t>
            </a:r>
          </a:p>
          <a:p>
            <a:pPr lvl="1" eaLnBrk="1" hangingPunct="1">
              <a:defRPr/>
            </a:pPr>
            <a:r>
              <a:rPr lang="en-US" altLang="zh-TW" sz="2640" dirty="0">
                <a:latin typeface="Trebuchet MS" pitchFamily="34" charset="0"/>
              </a:rPr>
              <a:t>Travel time</a:t>
            </a:r>
          </a:p>
          <a:p>
            <a:pPr lvl="1" eaLnBrk="1" hangingPunct="1">
              <a:defRPr/>
            </a:pPr>
            <a:r>
              <a:rPr lang="en-US" altLang="zh-TW" sz="2640" dirty="0">
                <a:latin typeface="Trebuchet MS" pitchFamily="34" charset="0"/>
              </a:rPr>
              <a:t>Fuel consumption</a:t>
            </a:r>
          </a:p>
          <a:p>
            <a:pPr lvl="1" eaLnBrk="1" hangingPunct="1">
              <a:defRPr/>
            </a:pPr>
            <a:r>
              <a:rPr lang="en-US" altLang="zh-TW" sz="2640" dirty="0">
                <a:latin typeface="Trebuchet MS" pitchFamily="34" charset="0"/>
              </a:rPr>
              <a:t>Enemy and friendly regions</a:t>
            </a:r>
          </a:p>
          <a:p>
            <a:pPr lvl="1" eaLnBrk="1" hangingPunct="1">
              <a:defRPr/>
            </a:pPr>
            <a:r>
              <a:rPr lang="en-US" altLang="zh-TW" sz="2640" dirty="0">
                <a:latin typeface="Trebuchet MS" pitchFamily="34" charset="0"/>
              </a:rPr>
              <a:t>…</a:t>
            </a:r>
          </a:p>
          <a:p>
            <a:pPr eaLnBrk="1" hangingPunct="1">
              <a:defRPr/>
            </a:pPr>
            <a:r>
              <a:rPr lang="en-US" altLang="zh-TW" sz="3080" dirty="0">
                <a:latin typeface="Trebuchet MS" pitchFamily="34" charset="0"/>
              </a:rPr>
              <a:t>Estimate</a:t>
            </a:r>
          </a:p>
          <a:p>
            <a:pPr lvl="1" eaLnBrk="1" hangingPunct="1">
              <a:defRPr/>
            </a:pPr>
            <a:r>
              <a:rPr lang="en-US" altLang="zh-TW" sz="2640" dirty="0">
                <a:latin typeface="Trebuchet MS" pitchFamily="34" charset="0"/>
              </a:rPr>
              <a:t>Distance to goal</a:t>
            </a:r>
          </a:p>
          <a:p>
            <a:pPr lvl="1" eaLnBrk="1" hangingPunct="1">
              <a:defRPr/>
            </a:pPr>
            <a:endParaRPr lang="en-US" altLang="zh-TW" sz="2640" dirty="0">
              <a:latin typeface="Trebuchet MS" pitchFamily="34" charset="0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817245" indent="-314325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25730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76022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26314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76606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326898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77190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427482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F39A6662-3357-4CA2-9283-7FC438200FAE}" type="slidenum">
              <a:rPr kumimoji="0" lang="zh-TW" altLang="en-US" sz="1540">
                <a:latin typeface="Times New Roman" panose="02020603050405020304" pitchFamily="18" charset="0"/>
              </a:rPr>
              <a:pPr eaLnBrk="1" hangingPunct="1"/>
              <a:t>15</a:t>
            </a:fld>
            <a:endParaRPr kumimoji="0" lang="en-US" altLang="zh-TW" sz="1540">
              <a:latin typeface="Times New Roman" panose="02020603050405020304" pitchFamily="18" charset="0"/>
            </a:endParaRP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0" y="114300"/>
            <a:ext cx="10058400" cy="58674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lIns="101283" tIns="50642" rIns="101283" bIns="50642" anchor="ctr"/>
          <a:lstStyle/>
          <a:p>
            <a:pPr>
              <a:defRPr/>
            </a:pPr>
            <a:r>
              <a:rPr lang="en-US" altLang="zh-TW" sz="308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Cost Estimate</a:t>
            </a:r>
            <a:endParaRPr lang="en-US" altLang="zh-TW" sz="308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2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2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2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2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2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2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2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2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2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2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2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 build="p" bldLvl="5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960"/>
              <a:t>How to Create Admissible Heuristics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380" y="2293620"/>
            <a:ext cx="8549640" cy="4107180"/>
          </a:xfrm>
        </p:spPr>
        <p:txBody>
          <a:bodyPr/>
          <a:lstStyle/>
          <a:p>
            <a:r>
              <a:rPr lang="en-US" altLang="en-US" sz="2640" dirty="0"/>
              <a:t>Relax the conditions of the problem</a:t>
            </a:r>
          </a:p>
          <a:p>
            <a:pPr lvl="1"/>
            <a:r>
              <a:rPr lang="en-US" altLang="en-US" sz="2640" dirty="0"/>
              <a:t>This will result in admissible heuristics!</a:t>
            </a:r>
          </a:p>
          <a:p>
            <a:pPr>
              <a:buFontTx/>
              <a:buNone/>
            </a:pPr>
            <a:endParaRPr lang="en-US" altLang="en-US" sz="2640" dirty="0"/>
          </a:p>
          <a:p>
            <a:r>
              <a:rPr lang="en-US" altLang="en-US" sz="2640" dirty="0"/>
              <a:t>Possible heuristics? Shall we look into nature and how it resolves problems?</a:t>
            </a:r>
          </a:p>
          <a:p>
            <a:endParaRPr lang="en-US" altLang="en-US" sz="2640" dirty="0"/>
          </a:p>
          <a:p>
            <a:r>
              <a:rPr lang="en-GB" altLang="en-US" sz="2640" dirty="0"/>
              <a:t>L</a:t>
            </a:r>
            <a:r>
              <a:rPr lang="en-US" altLang="en-US" sz="2640" dirty="0"/>
              <a:t>et us get back to the </a:t>
            </a:r>
            <a:r>
              <a:rPr lang="en-US" altLang="en-US" sz="2640" i="1" dirty="0">
                <a:hlinkClick r:id="rId2"/>
              </a:rPr>
              <a:t>travel sales(wo)man problem</a:t>
            </a:r>
            <a:r>
              <a:rPr lang="en-US" altLang="en-US" sz="2640" i="1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62679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Further examples for admissible heuristics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200"/>
              <a:t>E.g., for the 8-puzzle:
</a:t>
            </a:r>
          </a:p>
          <a:p>
            <a:pPr>
              <a:lnSpc>
                <a:spcPct val="90000"/>
              </a:lnSpc>
            </a:pPr>
            <a:r>
              <a:rPr lang="en-US" altLang="en-US" sz="2200" i="1"/>
              <a:t>h</a:t>
            </a:r>
            <a:r>
              <a:rPr lang="en-US" altLang="en-US" sz="2200" i="1" baseline="-25000"/>
              <a:t>1</a:t>
            </a:r>
            <a:r>
              <a:rPr lang="en-US" altLang="en-US" sz="2200" i="1"/>
              <a:t>(n) </a:t>
            </a:r>
            <a:r>
              <a:rPr lang="en-US" altLang="en-US" sz="2200"/>
              <a:t>= number of misplaced tiles</a:t>
            </a:r>
          </a:p>
          <a:p>
            <a:pPr>
              <a:lnSpc>
                <a:spcPct val="90000"/>
              </a:lnSpc>
            </a:pPr>
            <a:r>
              <a:rPr lang="en-US" altLang="en-US" sz="2200" i="1"/>
              <a:t>h</a:t>
            </a:r>
            <a:r>
              <a:rPr lang="en-US" altLang="en-US" sz="2200" i="1" baseline="-25000"/>
              <a:t>2</a:t>
            </a:r>
            <a:r>
              <a:rPr lang="en-US" altLang="en-US" sz="2200" i="1"/>
              <a:t>(n) </a:t>
            </a:r>
            <a:r>
              <a:rPr lang="en-US" altLang="en-US" sz="2200"/>
              <a:t>= total Manhattan distance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/>
              <a:t>(i.e., no. of squares from desired location of each tile)
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200"/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3080" u="sng">
                <a:solidFill>
                  <a:srgbClr val="CC0099"/>
                </a:solidFill>
              </a:rPr>
              <a:t>h</a:t>
            </a:r>
            <a:r>
              <a:rPr lang="en-US" altLang="en-US" sz="3080" u="sng" baseline="-25000">
                <a:solidFill>
                  <a:srgbClr val="CC0099"/>
                </a:solidFill>
              </a:rPr>
              <a:t>1</a:t>
            </a:r>
            <a:r>
              <a:rPr lang="en-US" altLang="en-US" sz="3080" u="sng">
                <a:solidFill>
                  <a:srgbClr val="CC0099"/>
                </a:solidFill>
              </a:rPr>
              <a:t>(S) = ?</a:t>
            </a:r>
            <a:r>
              <a:rPr lang="en-US" altLang="en-US" sz="3080"/>
              <a:t> 8</a:t>
            </a:r>
            <a:endParaRPr lang="en-US" altLang="en-US" sz="3080" u="sng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3080" u="sng">
                <a:solidFill>
                  <a:srgbClr val="CC0099"/>
                </a:solidFill>
              </a:rPr>
              <a:t>h</a:t>
            </a:r>
            <a:r>
              <a:rPr lang="en-US" altLang="en-US" sz="3080" u="sng" baseline="-25000">
                <a:solidFill>
                  <a:srgbClr val="CC0099"/>
                </a:solidFill>
              </a:rPr>
              <a:t>2</a:t>
            </a:r>
            <a:r>
              <a:rPr lang="en-US" altLang="en-US" sz="3080" u="sng">
                <a:solidFill>
                  <a:srgbClr val="CC0099"/>
                </a:solidFill>
              </a:rPr>
              <a:t>(S) = ?</a:t>
            </a:r>
            <a:r>
              <a:rPr lang="en-US" altLang="en-US" sz="3080"/>
              <a:t> 3+1+2+2+2+3+3+2 = 18</a:t>
            </a:r>
            <a:r>
              <a:rPr lang="en-US" altLang="en-US" sz="2640"/>
              <a:t> </a:t>
            </a:r>
          </a:p>
        </p:txBody>
      </p:sp>
      <p:pic>
        <p:nvPicPr>
          <p:cNvPr id="51204" name="Picture 4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620" y="4053840"/>
            <a:ext cx="4683443" cy="23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810CA2-0B3E-44A8-890C-D432D2255A2F}"/>
                  </a:ext>
                </a:extLst>
              </p14:cNvPr>
              <p14:cNvContentPartPr/>
              <p14:nvPr/>
            </p14:nvContentPartPr>
            <p14:xfrm>
              <a:off x="2968200" y="3322080"/>
              <a:ext cx="5619240" cy="3322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810CA2-0B3E-44A8-890C-D432D2255A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8840" y="3312720"/>
                <a:ext cx="5637960" cy="33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174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4380" y="281940"/>
            <a:ext cx="8549640" cy="1257300"/>
          </a:xfrm>
        </p:spPr>
        <p:txBody>
          <a:bodyPr/>
          <a:lstStyle/>
          <a:p>
            <a:r>
              <a:rPr lang="en-US" altLang="en-US" sz="3960"/>
              <a:t>Example: Admissible Heuristics in 8-Puzzle Game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" y="1790700"/>
            <a:ext cx="9387840" cy="4945380"/>
          </a:xfrm>
        </p:spPr>
        <p:txBody>
          <a:bodyPr/>
          <a:lstStyle/>
          <a:p>
            <a:r>
              <a:rPr lang="en-US" altLang="en-US" sz="2640"/>
              <a:t>Heuristic: a tile A can be moved to any tile B</a:t>
            </a:r>
          </a:p>
          <a:p>
            <a:pPr lvl="1"/>
            <a:r>
              <a:rPr lang="en-US" altLang="en-US" sz="2640"/>
              <a:t>H1(n) = “number of misplaced tiles in board n”</a:t>
            </a:r>
          </a:p>
          <a:p>
            <a:pPr lvl="1"/>
            <a:endParaRPr lang="en-US" altLang="en-US" sz="2640"/>
          </a:p>
          <a:p>
            <a:r>
              <a:rPr lang="en-US" altLang="en-US" sz="2640"/>
              <a:t>Heuristic: a tile A can be moved to a tile B if B is adjacent to A</a:t>
            </a:r>
          </a:p>
          <a:p>
            <a:pPr lvl="1"/>
            <a:r>
              <a:rPr lang="en-US" altLang="en-US" sz="2640"/>
              <a:t>H2(n) = “sum of distances of misplaced tiles to goal positions in board n”</a:t>
            </a:r>
          </a:p>
          <a:p>
            <a:pPr lvl="1"/>
            <a:endParaRPr lang="en-US" altLang="en-US" sz="2640"/>
          </a:p>
          <a:p>
            <a:r>
              <a:rPr lang="en-US" altLang="en-US" sz="2640"/>
              <a:t>Some experimental results reported in Russell &amp; Norvig (2002):</a:t>
            </a:r>
          </a:p>
          <a:p>
            <a:pPr lvl="1"/>
            <a:r>
              <a:rPr lang="en-US" altLang="en-US" sz="2640"/>
              <a:t>A* with h2 performs up to 10 times better than A* with h1</a:t>
            </a:r>
          </a:p>
          <a:p>
            <a:pPr lvl="1"/>
            <a:r>
              <a:rPr lang="en-US" altLang="en-US" sz="2640"/>
              <a:t>A* with h2 performs up to 36,000 times better than a classical uninformed search algorithm (iterative deepening)</a:t>
            </a:r>
          </a:p>
        </p:txBody>
      </p:sp>
    </p:spTree>
    <p:extLst>
      <p:ext uri="{BB962C8B-B14F-4D97-AF65-F5344CB8AC3E}">
        <p14:creationId xmlns:p14="http://schemas.microsoft.com/office/powerpoint/2010/main" val="2456329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4380" y="198120"/>
            <a:ext cx="8549640" cy="1257300"/>
          </a:xfrm>
        </p:spPr>
        <p:txBody>
          <a:bodyPr/>
          <a:lstStyle/>
          <a:p>
            <a:r>
              <a:rPr lang="en-US" altLang="en-US"/>
              <a:t>Using A* in Planning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4191000" y="3383280"/>
            <a:ext cx="1257300" cy="11734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5699760" y="3383280"/>
            <a:ext cx="1257300" cy="11734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2682240" y="3383280"/>
            <a:ext cx="1257300" cy="117348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7208520" y="3383280"/>
            <a:ext cx="1257300" cy="117348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1173480" y="3383280"/>
            <a:ext cx="1257300" cy="11734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3352800" y="4724400"/>
            <a:ext cx="1257300" cy="11734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5029200" y="4724400"/>
            <a:ext cx="1257300" cy="11734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3436620" y="2042160"/>
            <a:ext cx="1257300" cy="11734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5029200" y="2042160"/>
            <a:ext cx="1257300" cy="11734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1760220" y="5562600"/>
            <a:ext cx="1257300" cy="11734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6621780" y="5646420"/>
            <a:ext cx="1257300" cy="11734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35" name="Oval 15"/>
          <p:cNvSpPr>
            <a:spLocks noChangeArrowheads="1"/>
          </p:cNvSpPr>
          <p:nvPr/>
        </p:nvSpPr>
        <p:spPr bwMode="auto">
          <a:xfrm>
            <a:off x="1676400" y="1371600"/>
            <a:ext cx="1257300" cy="11734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6621780" y="1287780"/>
            <a:ext cx="1257300" cy="11734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endParaRPr lang="en-US" alt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2430780" y="3970020"/>
            <a:ext cx="2514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3939540" y="3970020"/>
            <a:ext cx="2514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5448300" y="3970020"/>
            <a:ext cx="2514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6957060" y="3970020"/>
            <a:ext cx="2514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 flipV="1">
            <a:off x="2933700" y="5562600"/>
            <a:ext cx="502920" cy="2514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 flipV="1">
            <a:off x="6202680" y="2125980"/>
            <a:ext cx="502920" cy="2514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2849880" y="2209800"/>
            <a:ext cx="670560" cy="167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>
            <a:off x="6118860" y="5730240"/>
            <a:ext cx="670560" cy="167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4610100" y="5394960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 flipV="1">
            <a:off x="4274820" y="4472940"/>
            <a:ext cx="251460" cy="335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>
            <a:off x="5113020" y="4472940"/>
            <a:ext cx="251460" cy="335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 flipV="1">
            <a:off x="3520440" y="3131820"/>
            <a:ext cx="167640" cy="2514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4358640" y="3131820"/>
            <a:ext cx="167640" cy="335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 flipV="1">
            <a:off x="5029200" y="3048000"/>
            <a:ext cx="251460" cy="335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5951220" y="3131820"/>
            <a:ext cx="167640" cy="2514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2849880" y="388620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2849880" y="355092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3352800" y="388620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4274820" y="371856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4693920" y="371856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5113020" y="371856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5783580" y="388620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6370320" y="388620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0760" name="Rectangle 40"/>
          <p:cNvSpPr>
            <a:spLocks noChangeArrowheads="1"/>
          </p:cNvSpPr>
          <p:nvPr/>
        </p:nvSpPr>
        <p:spPr bwMode="auto">
          <a:xfrm>
            <a:off x="6370320" y="355092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0761" name="Rectangle 41"/>
          <p:cNvSpPr>
            <a:spLocks noChangeArrowheads="1"/>
          </p:cNvSpPr>
          <p:nvPr/>
        </p:nvSpPr>
        <p:spPr bwMode="auto">
          <a:xfrm>
            <a:off x="7627620" y="413766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0762" name="Rectangle 42"/>
          <p:cNvSpPr>
            <a:spLocks noChangeArrowheads="1"/>
          </p:cNvSpPr>
          <p:nvPr/>
        </p:nvSpPr>
        <p:spPr bwMode="auto">
          <a:xfrm>
            <a:off x="7627620" y="380238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7627620" y="346710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0764" name="Rectangle 44"/>
          <p:cNvSpPr>
            <a:spLocks noChangeArrowheads="1"/>
          </p:cNvSpPr>
          <p:nvPr/>
        </p:nvSpPr>
        <p:spPr bwMode="auto">
          <a:xfrm>
            <a:off x="3520440" y="531114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0765" name="Rectangle 45"/>
          <p:cNvSpPr>
            <a:spLocks noChangeArrowheads="1"/>
          </p:cNvSpPr>
          <p:nvPr/>
        </p:nvSpPr>
        <p:spPr bwMode="auto">
          <a:xfrm>
            <a:off x="3520440" y="497586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0766" name="Rectangle 46"/>
          <p:cNvSpPr>
            <a:spLocks noChangeArrowheads="1"/>
          </p:cNvSpPr>
          <p:nvPr/>
        </p:nvSpPr>
        <p:spPr bwMode="auto">
          <a:xfrm>
            <a:off x="4023360" y="531114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0767" name="Rectangle 47"/>
          <p:cNvSpPr>
            <a:spLocks noChangeArrowheads="1"/>
          </p:cNvSpPr>
          <p:nvPr/>
        </p:nvSpPr>
        <p:spPr bwMode="auto">
          <a:xfrm>
            <a:off x="2179320" y="631698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0768" name="Rectangle 48"/>
          <p:cNvSpPr>
            <a:spLocks noChangeArrowheads="1"/>
          </p:cNvSpPr>
          <p:nvPr/>
        </p:nvSpPr>
        <p:spPr bwMode="auto">
          <a:xfrm>
            <a:off x="2179320" y="598170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0769" name="Rectangle 49"/>
          <p:cNvSpPr>
            <a:spLocks noChangeArrowheads="1"/>
          </p:cNvSpPr>
          <p:nvPr/>
        </p:nvSpPr>
        <p:spPr bwMode="auto">
          <a:xfrm>
            <a:off x="2179320" y="564642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0770" name="Rectangle 50"/>
          <p:cNvSpPr>
            <a:spLocks noChangeArrowheads="1"/>
          </p:cNvSpPr>
          <p:nvPr/>
        </p:nvSpPr>
        <p:spPr bwMode="auto">
          <a:xfrm>
            <a:off x="5196840" y="531114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0771" name="Rectangle 51"/>
          <p:cNvSpPr>
            <a:spLocks noChangeArrowheads="1"/>
          </p:cNvSpPr>
          <p:nvPr/>
        </p:nvSpPr>
        <p:spPr bwMode="auto">
          <a:xfrm>
            <a:off x="5699760" y="531114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0772" name="Rectangle 52"/>
          <p:cNvSpPr>
            <a:spLocks noChangeArrowheads="1"/>
          </p:cNvSpPr>
          <p:nvPr/>
        </p:nvSpPr>
        <p:spPr bwMode="auto">
          <a:xfrm>
            <a:off x="5699760" y="497586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0773" name="Rectangle 53"/>
          <p:cNvSpPr>
            <a:spLocks noChangeArrowheads="1"/>
          </p:cNvSpPr>
          <p:nvPr/>
        </p:nvSpPr>
        <p:spPr bwMode="auto">
          <a:xfrm>
            <a:off x="7124700" y="640080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0774" name="Rectangle 54"/>
          <p:cNvSpPr>
            <a:spLocks noChangeArrowheads="1"/>
          </p:cNvSpPr>
          <p:nvPr/>
        </p:nvSpPr>
        <p:spPr bwMode="auto">
          <a:xfrm>
            <a:off x="7124700" y="606552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0775" name="Rectangle 55"/>
          <p:cNvSpPr>
            <a:spLocks noChangeArrowheads="1"/>
          </p:cNvSpPr>
          <p:nvPr/>
        </p:nvSpPr>
        <p:spPr bwMode="auto">
          <a:xfrm>
            <a:off x="7124700" y="573024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1676400" y="413766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0777" name="Rectangle 57"/>
          <p:cNvSpPr>
            <a:spLocks noChangeArrowheads="1"/>
          </p:cNvSpPr>
          <p:nvPr/>
        </p:nvSpPr>
        <p:spPr bwMode="auto">
          <a:xfrm>
            <a:off x="1676400" y="380238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0778" name="Rectangle 58"/>
          <p:cNvSpPr>
            <a:spLocks noChangeArrowheads="1"/>
          </p:cNvSpPr>
          <p:nvPr/>
        </p:nvSpPr>
        <p:spPr bwMode="auto">
          <a:xfrm>
            <a:off x="1676400" y="346710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0779" name="Rectangle 59"/>
          <p:cNvSpPr>
            <a:spLocks noChangeArrowheads="1"/>
          </p:cNvSpPr>
          <p:nvPr/>
        </p:nvSpPr>
        <p:spPr bwMode="auto">
          <a:xfrm>
            <a:off x="2095500" y="212598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0780" name="Rectangle 60"/>
          <p:cNvSpPr>
            <a:spLocks noChangeArrowheads="1"/>
          </p:cNvSpPr>
          <p:nvPr/>
        </p:nvSpPr>
        <p:spPr bwMode="auto">
          <a:xfrm>
            <a:off x="2095500" y="179070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0781" name="Rectangle 61"/>
          <p:cNvSpPr>
            <a:spLocks noChangeArrowheads="1"/>
          </p:cNvSpPr>
          <p:nvPr/>
        </p:nvSpPr>
        <p:spPr bwMode="auto">
          <a:xfrm>
            <a:off x="2095500" y="145542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0782" name="Rectangle 62"/>
          <p:cNvSpPr>
            <a:spLocks noChangeArrowheads="1"/>
          </p:cNvSpPr>
          <p:nvPr/>
        </p:nvSpPr>
        <p:spPr bwMode="auto">
          <a:xfrm>
            <a:off x="3604260" y="262890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0783" name="Rectangle 63"/>
          <p:cNvSpPr>
            <a:spLocks noChangeArrowheads="1"/>
          </p:cNvSpPr>
          <p:nvPr/>
        </p:nvSpPr>
        <p:spPr bwMode="auto">
          <a:xfrm>
            <a:off x="4107180" y="262890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0784" name="Rectangle 64"/>
          <p:cNvSpPr>
            <a:spLocks noChangeArrowheads="1"/>
          </p:cNvSpPr>
          <p:nvPr/>
        </p:nvSpPr>
        <p:spPr bwMode="auto">
          <a:xfrm>
            <a:off x="4107180" y="229362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0785" name="Rectangle 65"/>
          <p:cNvSpPr>
            <a:spLocks noChangeArrowheads="1"/>
          </p:cNvSpPr>
          <p:nvPr/>
        </p:nvSpPr>
        <p:spPr bwMode="auto">
          <a:xfrm>
            <a:off x="5280660" y="262890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0786" name="Rectangle 66"/>
          <p:cNvSpPr>
            <a:spLocks noChangeArrowheads="1"/>
          </p:cNvSpPr>
          <p:nvPr/>
        </p:nvSpPr>
        <p:spPr bwMode="auto">
          <a:xfrm>
            <a:off x="5280660" y="229362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0787" name="Rectangle 67"/>
          <p:cNvSpPr>
            <a:spLocks noChangeArrowheads="1"/>
          </p:cNvSpPr>
          <p:nvPr/>
        </p:nvSpPr>
        <p:spPr bwMode="auto">
          <a:xfrm>
            <a:off x="5783580" y="262890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0788" name="Rectangle 68"/>
          <p:cNvSpPr>
            <a:spLocks noChangeArrowheads="1"/>
          </p:cNvSpPr>
          <p:nvPr/>
        </p:nvSpPr>
        <p:spPr bwMode="auto">
          <a:xfrm>
            <a:off x="7040880" y="204216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0789" name="Rectangle 69"/>
          <p:cNvSpPr>
            <a:spLocks noChangeArrowheads="1"/>
          </p:cNvSpPr>
          <p:nvPr/>
        </p:nvSpPr>
        <p:spPr bwMode="auto">
          <a:xfrm>
            <a:off x="7040880" y="170688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0790" name="Rectangle 70"/>
          <p:cNvSpPr>
            <a:spLocks noChangeArrowheads="1"/>
          </p:cNvSpPr>
          <p:nvPr/>
        </p:nvSpPr>
        <p:spPr bwMode="auto">
          <a:xfrm>
            <a:off x="7040880" y="1371600"/>
            <a:ext cx="335280" cy="335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 eaLnBrk="0" hangingPunct="0"/>
            <a:r>
              <a:rPr lang="en-US" altLang="en-US" sz="1980" kern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167641" y="6949123"/>
            <a:ext cx="7521611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h(n) = “# of goals remaining to be satisfied”   g(n) = “#  of steps so far” </a:t>
            </a:r>
          </a:p>
        </p:txBody>
      </p:sp>
    </p:spTree>
    <p:extLst>
      <p:ext uri="{BB962C8B-B14F-4D97-AF65-F5344CB8AC3E}">
        <p14:creationId xmlns:p14="http://schemas.microsoft.com/office/powerpoint/2010/main" val="146861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25239"/>
            <a:ext cx="10058400" cy="7321923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225239"/>
            <a:ext cx="10058400" cy="7321923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673100" y="2752166"/>
            <a:ext cx="2527300" cy="3069292"/>
          </a:xfrm>
          <a:custGeom>
            <a:avLst/>
            <a:gdLst>
              <a:gd name="connsiteX0" fmla="*/ 0 w 2527300"/>
              <a:gd name="connsiteY0" fmla="*/ 3162300 h 3162300"/>
              <a:gd name="connsiteX1" fmla="*/ 2527300 w 2527300"/>
              <a:gd name="connsiteY1" fmla="*/ 3162300 h 3162300"/>
              <a:gd name="connsiteX2" fmla="*/ 2527300 w 2527300"/>
              <a:gd name="connsiteY2" fmla="*/ 0 h 3162300"/>
              <a:gd name="connsiteX3" fmla="*/ 0 w 2527300"/>
              <a:gd name="connsiteY3" fmla="*/ 0 h 3162300"/>
              <a:gd name="connsiteX4" fmla="*/ 0 w 2527300"/>
              <a:gd name="connsiteY4" fmla="*/ 3162300 h 316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7300" h="3162300">
                <a:moveTo>
                  <a:pt x="0" y="3162300"/>
                </a:moveTo>
                <a:lnTo>
                  <a:pt x="2527300" y="3162300"/>
                </a:lnTo>
                <a:lnTo>
                  <a:pt x="2527300" y="0"/>
                </a:lnTo>
                <a:lnTo>
                  <a:pt x="0" y="0"/>
                </a:lnTo>
                <a:lnTo>
                  <a:pt x="0" y="31623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017585" y="2834861"/>
            <a:ext cx="67052" cy="51117"/>
          </a:xfrm>
          <a:custGeom>
            <a:avLst/>
            <a:gdLst>
              <a:gd name="connsiteX0" fmla="*/ 33530 w 67052"/>
              <a:gd name="connsiteY0" fmla="*/ 0 h 52666"/>
              <a:gd name="connsiteX1" fmla="*/ 67052 w 67052"/>
              <a:gd name="connsiteY1" fmla="*/ 52666 h 52666"/>
              <a:gd name="connsiteX2" fmla="*/ 0 w 67052"/>
              <a:gd name="connsiteY2" fmla="*/ 52666 h 52666"/>
              <a:gd name="connsiteX3" fmla="*/ 33530 w 67052"/>
              <a:gd name="connsiteY3" fmla="*/ 0 h 526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666">
                <a:moveTo>
                  <a:pt x="33530" y="0"/>
                </a:moveTo>
                <a:lnTo>
                  <a:pt x="67052" y="52666"/>
                </a:lnTo>
                <a:lnTo>
                  <a:pt x="0" y="52666"/>
                </a:lnTo>
                <a:lnTo>
                  <a:pt x="335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2975809" y="2894615"/>
            <a:ext cx="67052" cy="51242"/>
          </a:xfrm>
          <a:custGeom>
            <a:avLst/>
            <a:gdLst>
              <a:gd name="connsiteX0" fmla="*/ 33745 w 67052"/>
              <a:gd name="connsiteY0" fmla="*/ 52795 h 52795"/>
              <a:gd name="connsiteX1" fmla="*/ 67052 w 67052"/>
              <a:gd name="connsiteY1" fmla="*/ 0 h 52795"/>
              <a:gd name="connsiteX2" fmla="*/ 0 w 67052"/>
              <a:gd name="connsiteY2" fmla="*/ 237 h 52795"/>
              <a:gd name="connsiteX3" fmla="*/ 33745 w 67052"/>
              <a:gd name="connsiteY3" fmla="*/ 52795 h 52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795">
                <a:moveTo>
                  <a:pt x="33745" y="52795"/>
                </a:moveTo>
                <a:lnTo>
                  <a:pt x="67052" y="0"/>
                </a:lnTo>
                <a:lnTo>
                  <a:pt x="0" y="237"/>
                </a:lnTo>
                <a:lnTo>
                  <a:pt x="33745" y="5279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3057019" y="2895400"/>
            <a:ext cx="67062" cy="51237"/>
          </a:xfrm>
          <a:custGeom>
            <a:avLst/>
            <a:gdLst>
              <a:gd name="connsiteX0" fmla="*/ 33755 w 67062"/>
              <a:gd name="connsiteY0" fmla="*/ 52789 h 52789"/>
              <a:gd name="connsiteX1" fmla="*/ 67062 w 67062"/>
              <a:gd name="connsiteY1" fmla="*/ 0 h 52789"/>
              <a:gd name="connsiteX2" fmla="*/ 0 w 67062"/>
              <a:gd name="connsiteY2" fmla="*/ 246 h 52789"/>
              <a:gd name="connsiteX3" fmla="*/ 33755 w 67062"/>
              <a:gd name="connsiteY3" fmla="*/ 52789 h 52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62" h="52789">
                <a:moveTo>
                  <a:pt x="33755" y="52789"/>
                </a:moveTo>
                <a:lnTo>
                  <a:pt x="67062" y="0"/>
                </a:lnTo>
                <a:lnTo>
                  <a:pt x="0" y="246"/>
                </a:lnTo>
                <a:lnTo>
                  <a:pt x="33755" y="5278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73100" y="3933189"/>
            <a:ext cx="12700" cy="505385"/>
          </a:xfrm>
          <a:custGeom>
            <a:avLst/>
            <a:gdLst>
              <a:gd name="connsiteX0" fmla="*/ 1096 w 12700"/>
              <a:gd name="connsiteY0" fmla="*/ 0 h 520700"/>
              <a:gd name="connsiteX1" fmla="*/ 1096 w 12700"/>
              <a:gd name="connsiteY1" fmla="*/ 52070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520700">
                <a:moveTo>
                  <a:pt x="1096" y="0"/>
                </a:moveTo>
                <a:lnTo>
                  <a:pt x="1096" y="5207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black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13071" y="4233024"/>
            <a:ext cx="63732" cy="258856"/>
          </a:xfrm>
          <a:custGeom>
            <a:avLst/>
            <a:gdLst>
              <a:gd name="connsiteX0" fmla="*/ 0 w 63732"/>
              <a:gd name="connsiteY0" fmla="*/ 0 h 266700"/>
              <a:gd name="connsiteX1" fmla="*/ 63732 w 63732"/>
              <a:gd name="connsiteY1" fmla="*/ 0 h 266700"/>
              <a:gd name="connsiteX2" fmla="*/ 63732 w 63732"/>
              <a:gd name="connsiteY2" fmla="*/ 266700 h 266700"/>
              <a:gd name="connsiteX3" fmla="*/ 0 w 63732"/>
              <a:gd name="connsiteY3" fmla="*/ 266700 h 266700"/>
              <a:gd name="connsiteX4" fmla="*/ 0 w 63732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2" h="266700">
                <a:moveTo>
                  <a:pt x="0" y="0"/>
                </a:moveTo>
                <a:lnTo>
                  <a:pt x="63732" y="0"/>
                </a:lnTo>
                <a:lnTo>
                  <a:pt x="63732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832276" y="4130054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951493" y="4083356"/>
            <a:ext cx="63734" cy="397454"/>
          </a:xfrm>
          <a:custGeom>
            <a:avLst/>
            <a:gdLst>
              <a:gd name="connsiteX0" fmla="*/ 63734 w 63734"/>
              <a:gd name="connsiteY0" fmla="*/ 409498 h 409498"/>
              <a:gd name="connsiteX1" fmla="*/ 0 w 63734"/>
              <a:gd name="connsiteY1" fmla="*/ 409498 h 409498"/>
              <a:gd name="connsiteX2" fmla="*/ 0 w 63734"/>
              <a:gd name="connsiteY2" fmla="*/ 0 h 409498"/>
              <a:gd name="connsiteX3" fmla="*/ 63734 w 63734"/>
              <a:gd name="connsiteY3" fmla="*/ 0 h 409498"/>
              <a:gd name="connsiteX4" fmla="*/ 63734 w 63734"/>
              <a:gd name="connsiteY4" fmla="*/ 409498 h 409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409498">
                <a:moveTo>
                  <a:pt x="63734" y="409498"/>
                </a:moveTo>
                <a:lnTo>
                  <a:pt x="0" y="409498"/>
                </a:lnTo>
                <a:lnTo>
                  <a:pt x="0" y="0"/>
                </a:lnTo>
                <a:lnTo>
                  <a:pt x="63734" y="0"/>
                </a:lnTo>
                <a:lnTo>
                  <a:pt x="63734" y="40949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1070708" y="3821609"/>
            <a:ext cx="63737" cy="505385"/>
          </a:xfrm>
          <a:custGeom>
            <a:avLst/>
            <a:gdLst>
              <a:gd name="connsiteX0" fmla="*/ 0 w 63737"/>
              <a:gd name="connsiteY0" fmla="*/ 0 h 520700"/>
              <a:gd name="connsiteX1" fmla="*/ 63737 w 63737"/>
              <a:gd name="connsiteY1" fmla="*/ 0 h 520700"/>
              <a:gd name="connsiteX2" fmla="*/ 63737 w 63737"/>
              <a:gd name="connsiteY2" fmla="*/ 520700 h 520700"/>
              <a:gd name="connsiteX3" fmla="*/ 0 w 63737"/>
              <a:gd name="connsiteY3" fmla="*/ 520700 h 520700"/>
              <a:gd name="connsiteX4" fmla="*/ 0 w 63737"/>
              <a:gd name="connsiteY4" fmla="*/ 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7" h="520700">
                <a:moveTo>
                  <a:pt x="0" y="0"/>
                </a:moveTo>
                <a:lnTo>
                  <a:pt x="63737" y="0"/>
                </a:lnTo>
                <a:lnTo>
                  <a:pt x="63737" y="520700"/>
                </a:lnTo>
                <a:lnTo>
                  <a:pt x="0" y="52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189912" y="4004507"/>
            <a:ext cx="63740" cy="278913"/>
          </a:xfrm>
          <a:custGeom>
            <a:avLst/>
            <a:gdLst>
              <a:gd name="connsiteX0" fmla="*/ 63739 w 63739"/>
              <a:gd name="connsiteY0" fmla="*/ 287365 h 287365"/>
              <a:gd name="connsiteX1" fmla="*/ 0 w 63739"/>
              <a:gd name="connsiteY1" fmla="*/ 287365 h 287365"/>
              <a:gd name="connsiteX2" fmla="*/ 0 w 63739"/>
              <a:gd name="connsiteY2" fmla="*/ 0 h 287365"/>
              <a:gd name="connsiteX3" fmla="*/ 63739 w 63739"/>
              <a:gd name="connsiteY3" fmla="*/ 0 h 287365"/>
              <a:gd name="connsiteX4" fmla="*/ 63739 w 63739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9" h="287365">
                <a:moveTo>
                  <a:pt x="63739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9" y="0"/>
                </a:lnTo>
                <a:lnTo>
                  <a:pt x="63739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1309122" y="4053316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1428342" y="3920859"/>
            <a:ext cx="63733" cy="488099"/>
          </a:xfrm>
          <a:custGeom>
            <a:avLst/>
            <a:gdLst>
              <a:gd name="connsiteX0" fmla="*/ 63733 w 63733"/>
              <a:gd name="connsiteY0" fmla="*/ 502890 h 502890"/>
              <a:gd name="connsiteX1" fmla="*/ 0 w 63733"/>
              <a:gd name="connsiteY1" fmla="*/ 502890 h 502890"/>
              <a:gd name="connsiteX2" fmla="*/ 0 w 63733"/>
              <a:gd name="connsiteY2" fmla="*/ 0 h 502890"/>
              <a:gd name="connsiteX3" fmla="*/ 63733 w 63733"/>
              <a:gd name="connsiteY3" fmla="*/ 0 h 502890"/>
              <a:gd name="connsiteX4" fmla="*/ 63733 w 63733"/>
              <a:gd name="connsiteY4" fmla="*/ 502890 h 5028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502890">
                <a:moveTo>
                  <a:pt x="63733" y="502890"/>
                </a:moveTo>
                <a:lnTo>
                  <a:pt x="0" y="502890"/>
                </a:lnTo>
                <a:lnTo>
                  <a:pt x="0" y="0"/>
                </a:lnTo>
                <a:lnTo>
                  <a:pt x="63733" y="0"/>
                </a:lnTo>
                <a:lnTo>
                  <a:pt x="63733" y="5028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1547557" y="3934817"/>
            <a:ext cx="63733" cy="278913"/>
          </a:xfrm>
          <a:custGeom>
            <a:avLst/>
            <a:gdLst>
              <a:gd name="connsiteX0" fmla="*/ 63733 w 63733"/>
              <a:gd name="connsiteY0" fmla="*/ 287365 h 287365"/>
              <a:gd name="connsiteX1" fmla="*/ 0 w 63733"/>
              <a:gd name="connsiteY1" fmla="*/ 287365 h 287365"/>
              <a:gd name="connsiteX2" fmla="*/ 0 w 63733"/>
              <a:gd name="connsiteY2" fmla="*/ 0 h 287365"/>
              <a:gd name="connsiteX3" fmla="*/ 63733 w 63733"/>
              <a:gd name="connsiteY3" fmla="*/ 0 h 287365"/>
              <a:gd name="connsiteX4" fmla="*/ 63733 w 6373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287365">
                <a:moveTo>
                  <a:pt x="6373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3" y="0"/>
                </a:lnTo>
                <a:lnTo>
                  <a:pt x="6373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666762" y="4081245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1785973" y="4135361"/>
            <a:ext cx="63734" cy="258856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1905180" y="3934771"/>
            <a:ext cx="63743" cy="278913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2024397" y="4121410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143604" y="4232966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2262809" y="2755536"/>
            <a:ext cx="63738" cy="1738032"/>
          </a:xfrm>
          <a:custGeom>
            <a:avLst/>
            <a:gdLst>
              <a:gd name="connsiteX0" fmla="*/ 0 w 63738"/>
              <a:gd name="connsiteY0" fmla="*/ 0 h 1790700"/>
              <a:gd name="connsiteX1" fmla="*/ 63738 w 63738"/>
              <a:gd name="connsiteY1" fmla="*/ 0 h 1790700"/>
              <a:gd name="connsiteX2" fmla="*/ 63738 w 63738"/>
              <a:gd name="connsiteY2" fmla="*/ 1790700 h 1790700"/>
              <a:gd name="connsiteX3" fmla="*/ 0 w 63738"/>
              <a:gd name="connsiteY3" fmla="*/ 1790700 h 1790700"/>
              <a:gd name="connsiteX4" fmla="*/ 0 w 63738"/>
              <a:gd name="connsiteY4" fmla="*/ 0 h 179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8" h="1790700">
                <a:moveTo>
                  <a:pt x="0" y="0"/>
                </a:moveTo>
                <a:lnTo>
                  <a:pt x="63738" y="0"/>
                </a:lnTo>
                <a:lnTo>
                  <a:pt x="63738" y="1790700"/>
                </a:lnTo>
                <a:lnTo>
                  <a:pt x="0" y="179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382020" y="4232958"/>
            <a:ext cx="63734" cy="258856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2501225" y="4220635"/>
            <a:ext cx="63743" cy="278908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2620434" y="4220630"/>
            <a:ext cx="63745" cy="278913"/>
          </a:xfrm>
          <a:custGeom>
            <a:avLst/>
            <a:gdLst>
              <a:gd name="connsiteX0" fmla="*/ 63745 w 63745"/>
              <a:gd name="connsiteY0" fmla="*/ 287365 h 287365"/>
              <a:gd name="connsiteX1" fmla="*/ 0 w 63745"/>
              <a:gd name="connsiteY1" fmla="*/ 287365 h 287365"/>
              <a:gd name="connsiteX2" fmla="*/ 0 w 63745"/>
              <a:gd name="connsiteY2" fmla="*/ 0 h 287365"/>
              <a:gd name="connsiteX3" fmla="*/ 63745 w 63745"/>
              <a:gd name="connsiteY3" fmla="*/ 0 h 287365"/>
              <a:gd name="connsiteX4" fmla="*/ 63745 w 63745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5" h="287365">
                <a:moveTo>
                  <a:pt x="63745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5" y="0"/>
                </a:lnTo>
                <a:lnTo>
                  <a:pt x="63745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2739641" y="4232950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2858857" y="4220621"/>
            <a:ext cx="63743" cy="278913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2978063" y="4220618"/>
            <a:ext cx="63740" cy="278908"/>
          </a:xfrm>
          <a:custGeom>
            <a:avLst/>
            <a:gdLst>
              <a:gd name="connsiteX0" fmla="*/ 63740 w 63740"/>
              <a:gd name="connsiteY0" fmla="*/ 287360 h 287360"/>
              <a:gd name="connsiteX1" fmla="*/ 0 w 63740"/>
              <a:gd name="connsiteY1" fmla="*/ 287360 h 287360"/>
              <a:gd name="connsiteX2" fmla="*/ 0 w 63740"/>
              <a:gd name="connsiteY2" fmla="*/ 0 h 287360"/>
              <a:gd name="connsiteX3" fmla="*/ 63740 w 63740"/>
              <a:gd name="connsiteY3" fmla="*/ 0 h 287360"/>
              <a:gd name="connsiteX4" fmla="*/ 63740 w 63740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0" h="287360">
                <a:moveTo>
                  <a:pt x="63740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0" y="0"/>
                </a:lnTo>
                <a:lnTo>
                  <a:pt x="63740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3098426" y="4220618"/>
            <a:ext cx="63743" cy="278908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4353860" y="3221221"/>
            <a:ext cx="5054470" cy="28600"/>
          </a:xfrm>
          <a:custGeom>
            <a:avLst/>
            <a:gdLst>
              <a:gd name="connsiteX0" fmla="*/ 7366 w 5054470"/>
              <a:gd name="connsiteY0" fmla="*/ 7366 h 29467"/>
              <a:gd name="connsiteX1" fmla="*/ 5047103 w 5054470"/>
              <a:gd name="connsiteY1" fmla="*/ 7366 h 294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54470" h="29467">
                <a:moveTo>
                  <a:pt x="7366" y="7366"/>
                </a:moveTo>
                <a:lnTo>
                  <a:pt x="5047103" y="7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black"/>
              </a:solidFill>
            </a:endParaRPr>
          </a:p>
        </p:txBody>
      </p:sp>
      <p:sp>
        <p:nvSpPr>
          <p:cNvPr id="1024" name="Freeform 3"/>
          <p:cNvSpPr/>
          <p:nvPr/>
        </p:nvSpPr>
        <p:spPr>
          <a:xfrm>
            <a:off x="0" y="225238"/>
            <a:ext cx="10058400" cy="800835"/>
          </a:xfrm>
          <a:custGeom>
            <a:avLst/>
            <a:gdLst>
              <a:gd name="connsiteX0" fmla="*/ 0 w 10058400"/>
              <a:gd name="connsiteY0" fmla="*/ 0 h 825103"/>
              <a:gd name="connsiteX1" fmla="*/ 10058400 w 10058400"/>
              <a:gd name="connsiteY1" fmla="*/ 0 h 825103"/>
              <a:gd name="connsiteX2" fmla="*/ 10058400 w 10058400"/>
              <a:gd name="connsiteY2" fmla="*/ 825103 h 825103"/>
              <a:gd name="connsiteX3" fmla="*/ 0 w 10058400"/>
              <a:gd name="connsiteY3" fmla="*/ 825103 h 825103"/>
              <a:gd name="connsiteX4" fmla="*/ 0 w 10058400"/>
              <a:gd name="connsiteY4" fmla="*/ 0 h 825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825103">
                <a:moveTo>
                  <a:pt x="0" y="0"/>
                </a:moveTo>
                <a:lnTo>
                  <a:pt x="10058400" y="0"/>
                </a:lnTo>
                <a:lnTo>
                  <a:pt x="10058400" y="825103"/>
                </a:lnTo>
                <a:lnTo>
                  <a:pt x="0" y="825103"/>
                </a:lnTo>
                <a:lnTo>
                  <a:pt x="0" y="0"/>
                </a:lnTo>
              </a:path>
            </a:pathLst>
          </a:custGeom>
          <a:solidFill>
            <a:srgbClr val="77211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algn="ctr" defTabSz="902008"/>
            <a:endParaRPr lang="zh-CN" altLang="en-US" sz="1760" kern="0">
              <a:solidFill>
                <a:prstClr val="whit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2912"/>
            <a:ext cx="10058400" cy="734657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74801" y="4884647"/>
            <a:ext cx="1154162" cy="122485"/>
          </a:xfrm>
          <a:prstGeom prst="rect">
            <a:avLst/>
          </a:prstGeom>
          <a:noFill/>
        </p:spPr>
        <p:txBody>
          <a:bodyPr wrap="none" lIns="0" tIns="0" rIns="0" bIns="45100" rtlCol="0">
            <a:spAutoFit/>
          </a:bodyPr>
          <a:lstStyle/>
          <a:p>
            <a:pPr defTabSz="902008">
              <a:lnSpc>
                <a:spcPts val="592"/>
              </a:lnSpc>
            </a:pP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F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O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U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R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T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H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 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E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D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I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T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I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O</a:t>
            </a:r>
            <a:r>
              <a:rPr lang="en-US" altLang="zh-CN" sz="550" kern="0" dirty="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altLang="zh-CN" sz="55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N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673101" y="582706"/>
            <a:ext cx="2459006" cy="5559871"/>
          </a:xfrm>
          <a:prstGeom prst="rect">
            <a:avLst/>
          </a:prstGeom>
          <a:noFill/>
        </p:spPr>
        <p:txBody>
          <a:bodyPr wrap="none" lIns="0" tIns="0" rIns="0" bIns="45100" rtlCol="0">
            <a:spAutoFit/>
          </a:bodyPr>
          <a:lstStyle/>
          <a:p>
            <a:pPr defTabSz="902008">
              <a:lnSpc>
                <a:spcPts val="3554"/>
              </a:lnSpc>
              <a:tabLst>
                <a:tab pos="112751" algn="l"/>
                <a:tab pos="137806" algn="l"/>
              </a:tabLst>
            </a:pPr>
            <a:r>
              <a:rPr lang="en-US" altLang="zh-CN" sz="396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Algorithms</a:t>
            </a: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4142"/>
              </a:lnSpc>
              <a:tabLst>
                <a:tab pos="112751" algn="l"/>
                <a:tab pos="137806" algn="l"/>
              </a:tabLst>
            </a:pPr>
            <a:r>
              <a:rPr lang="en-US" altLang="zh-CN" sz="1760" kern="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altLang="zh-CN" sz="3630" kern="0" dirty="0">
                <a:solidFill>
                  <a:srgbClr val="FFFFFF"/>
                </a:solidFill>
                <a:latin typeface="Segoe UI" pitchFamily="18" charset="0"/>
                <a:cs typeface="Segoe UI" pitchFamily="18" charset="0"/>
              </a:rPr>
              <a:t>Algorithms</a:t>
            </a: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1284"/>
              </a:lnSpc>
              <a:tabLst>
                <a:tab pos="112751" algn="l"/>
                <a:tab pos="137806" algn="l"/>
              </a:tabLst>
            </a:pPr>
            <a:r>
              <a:rPr lang="en-US" altLang="zh-CN" sz="1760" kern="0" dirty="0">
                <a:solidFill>
                  <a:prstClr val="black"/>
                </a:solidFill>
                <a:latin typeface="Calibri"/>
              </a:rPr>
              <a:t>	</a:t>
            </a:r>
            <a:endParaRPr lang="en-US" altLang="zh-CN" sz="770" kern="0" dirty="0">
              <a:solidFill>
                <a:srgbClr val="FFFFFF"/>
              </a:solidFill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1026" name="TextBox 1"/>
          <p:cNvSpPr txBox="1"/>
          <p:nvPr/>
        </p:nvSpPr>
        <p:spPr>
          <a:xfrm>
            <a:off x="3466093" y="694103"/>
            <a:ext cx="6430807" cy="5490621"/>
          </a:xfrm>
          <a:prstGeom prst="rect">
            <a:avLst/>
          </a:prstGeom>
          <a:noFill/>
        </p:spPr>
        <p:txBody>
          <a:bodyPr wrap="square" lIns="0" tIns="0" rIns="0" bIns="45100" rtlCol="0">
            <a:spAutoFit/>
          </a:bodyPr>
          <a:lstStyle/>
          <a:p>
            <a:pPr defTabSz="902008">
              <a:lnSpc>
                <a:spcPts val="1381"/>
              </a:lnSpc>
              <a:tabLst>
                <a:tab pos="25057" algn="l"/>
                <a:tab pos="62640" algn="l"/>
              </a:tabLst>
            </a:pPr>
            <a:r>
              <a:rPr lang="en-US" altLang="zh-CN" sz="1760" kern="0" dirty="0">
                <a:solidFill>
                  <a:prstClr val="black"/>
                </a:solidFill>
                <a:latin typeface="Calibri"/>
              </a:rPr>
              <a:t>		</a:t>
            </a:r>
            <a:endParaRPr lang="en-US" altLang="zh-CN" sz="1320" kern="0" dirty="0">
              <a:solidFill>
                <a:srgbClr val="FFFFFF"/>
              </a:solidFill>
              <a:latin typeface="Segoe UI" pitchFamily="18" charset="0"/>
              <a:cs typeface="Segoe UI" pitchFamily="18" charset="0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defTabSz="902008">
              <a:lnSpc>
                <a:spcPts val="3651"/>
              </a:lnSpc>
              <a:tabLst>
                <a:tab pos="25057" algn="l"/>
                <a:tab pos="62640" algn="l"/>
              </a:tabLst>
            </a:pPr>
            <a:r>
              <a:rPr lang="en-GB" altLang="zh-CN" sz="2860" kern="0" dirty="0">
                <a:solidFill>
                  <a:srgbClr val="000000"/>
                </a:solidFill>
                <a:latin typeface="Segoe UI" pitchFamily="18" charset="0"/>
                <a:cs typeface="Segoe UI" pitchFamily="18" charset="0"/>
              </a:rPr>
              <a:t>PATH FINDING (INFORMED SEARCH) ALGORITHMS</a:t>
            </a:r>
            <a:endParaRPr lang="en-US" altLang="zh-CN" sz="2310" kern="0" dirty="0">
              <a:solidFill>
                <a:srgbClr val="000000"/>
              </a:solidFill>
              <a:latin typeface="Segoe UI" pitchFamily="18" charset="0"/>
              <a:cs typeface="Segoe UI" pitchFamily="18" charset="0"/>
            </a:endParaRPr>
          </a:p>
          <a:p>
            <a:pPr defTabSz="902008">
              <a:lnSpc>
                <a:spcPts val="987"/>
              </a:lnSpc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marL="285750" indent="-285750" defTabSz="902008">
              <a:lnSpc>
                <a:spcPts val="987"/>
              </a:lnSpc>
              <a:buFont typeface="Arial" panose="020B0604020202020204" pitchFamily="34" charset="0"/>
              <a:buChar char="•"/>
            </a:pPr>
            <a:endParaRPr lang="en-US" altLang="zh-CN" sz="1760" kern="0" dirty="0">
              <a:solidFill>
                <a:prstClr val="black"/>
              </a:solidFill>
              <a:latin typeface="Calibri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romanLcPeriod"/>
            </a:pPr>
            <a:r>
              <a:rPr lang="en-US" altLang="en-US" sz="2400" b="1" dirty="0"/>
              <a:t>A</a:t>
            </a:r>
            <a:r>
              <a:rPr lang="en-US" altLang="en-US" sz="2400" b="1" baseline="30000" dirty="0"/>
              <a:t>*</a:t>
            </a:r>
            <a:r>
              <a:rPr lang="en-US" altLang="en-US" sz="2400" b="1" dirty="0"/>
              <a:t> search</a:t>
            </a:r>
          </a:p>
          <a:p>
            <a:pPr marL="514350" indent="-514350">
              <a:lnSpc>
                <a:spcPct val="90000"/>
              </a:lnSpc>
              <a:buFont typeface="+mj-lt"/>
              <a:buAutoNum type="romanLcPeriod"/>
            </a:pPr>
            <a:r>
              <a:rPr lang="en-US" altLang="en-US" sz="2400" b="1" dirty="0"/>
              <a:t>Heuristics</a:t>
            </a:r>
          </a:p>
          <a:p>
            <a:pPr marL="514350" indent="-514350">
              <a:lnSpc>
                <a:spcPct val="90000"/>
              </a:lnSpc>
              <a:buFont typeface="+mj-lt"/>
              <a:buAutoNum type="romanLcPeriod"/>
            </a:pPr>
            <a:r>
              <a:rPr lang="en-US" altLang="en-US" sz="2400" dirty="0"/>
              <a:t>Local search algorithms</a:t>
            </a:r>
          </a:p>
          <a:p>
            <a:pPr marL="514350" indent="-514350">
              <a:lnSpc>
                <a:spcPct val="90000"/>
              </a:lnSpc>
              <a:buFont typeface="+mj-lt"/>
              <a:buAutoNum type="romanLcPeriod"/>
            </a:pPr>
            <a:r>
              <a:rPr lang="en-US" altLang="en-US" sz="2400" dirty="0"/>
              <a:t>Hill-climbing search</a:t>
            </a:r>
          </a:p>
          <a:p>
            <a:pPr marL="514350" indent="-514350">
              <a:lnSpc>
                <a:spcPct val="90000"/>
              </a:lnSpc>
              <a:buFont typeface="+mj-lt"/>
              <a:buAutoNum type="romanLcPeriod"/>
            </a:pPr>
            <a:r>
              <a:rPr lang="en-US" altLang="en-US" sz="2400" dirty="0"/>
              <a:t>Genetic algorithms</a:t>
            </a:r>
            <a:endParaRPr lang="en-US" altLang="zh-CN" sz="2310" i="1" kern="0" dirty="0">
              <a:solidFill>
                <a:prstClr val="black"/>
              </a:solidFill>
              <a:cs typeface="Times New Roman" pitchFamily="18" charset="0"/>
            </a:endParaRPr>
          </a:p>
          <a:p>
            <a:pPr defTabSz="902008">
              <a:lnSpc>
                <a:spcPts val="3651"/>
              </a:lnSpc>
              <a:tabLst>
                <a:tab pos="25057" algn="l"/>
                <a:tab pos="62640" algn="l"/>
              </a:tabLst>
            </a:pPr>
            <a:endParaRPr lang="en-US" altLang="zh-CN" sz="2310" i="1" kern="0" dirty="0">
              <a:solidFill>
                <a:srgbClr val="000000"/>
              </a:solidFill>
              <a:latin typeface="Segoe UI" pitchFamily="18" charset="0"/>
              <a:cs typeface="Segoe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8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817245" indent="-314325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25730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76022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26314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76606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326898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77190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427482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D967E05-33AB-4569-B88A-F8806860D369}" type="slidenum">
              <a:rPr kumimoji="0" lang="zh-TW" altLang="en-US" sz="1540">
                <a:latin typeface="Times New Roman" panose="02020603050405020304" pitchFamily="18" charset="0"/>
              </a:rPr>
              <a:pPr eaLnBrk="1" hangingPunct="1"/>
              <a:t>20</a:t>
            </a:fld>
            <a:endParaRPr kumimoji="0" lang="en-US" altLang="zh-TW" sz="1540" dirty="0">
              <a:latin typeface="Times New Roman" panose="02020603050405020304" pitchFamily="18" charset="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942975" y="580549"/>
            <a:ext cx="8549640" cy="134112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altLang="zh-TW" sz="4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A* Algorithm</a:t>
            </a:r>
            <a:endParaRPr lang="zh-TW" altLang="en-US" sz="4400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0484" name="文字方塊 3"/>
          <p:cNvSpPr txBox="1">
            <a:spLocks noChangeArrowheads="1"/>
          </p:cNvSpPr>
          <p:nvPr/>
        </p:nvSpPr>
        <p:spPr bwMode="auto">
          <a:xfrm>
            <a:off x="392907" y="1780222"/>
            <a:ext cx="788068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2640"/>
          </a:p>
          <a:p>
            <a:pPr eaLnBrk="1" hangingPunct="1">
              <a:buFontTx/>
              <a:buChar char="-"/>
            </a:pPr>
            <a:r>
              <a:rPr lang="en-US" altLang="zh-TW" sz="2640"/>
              <a:t>Show a grid map </a:t>
            </a:r>
          </a:p>
          <a:p>
            <a:pPr eaLnBrk="1" hangingPunct="1">
              <a:buFontTx/>
              <a:buChar char="-"/>
            </a:pPr>
            <a:endParaRPr lang="en-US" altLang="zh-TW" sz="2640"/>
          </a:p>
          <a:p>
            <a:pPr eaLnBrk="1" hangingPunct="1">
              <a:buFontTx/>
              <a:buChar char="-"/>
            </a:pPr>
            <a:r>
              <a:rPr lang="en-US" altLang="zh-TW" sz="2640"/>
              <a:t>Use Manhattan Distance to find the shortest path </a:t>
            </a:r>
          </a:p>
          <a:p>
            <a:pPr eaLnBrk="1" hangingPunct="1"/>
            <a:r>
              <a:rPr lang="en-US" altLang="zh-TW" sz="2640"/>
              <a:t>  from the start point to the goal point </a:t>
            </a:r>
            <a:endParaRPr lang="zh-TW" altLang="en-US" sz="2640"/>
          </a:p>
        </p:txBody>
      </p:sp>
    </p:spTree>
    <p:extLst>
      <p:ext uri="{BB962C8B-B14F-4D97-AF65-F5344CB8AC3E}">
        <p14:creationId xmlns:p14="http://schemas.microsoft.com/office/powerpoint/2010/main" val="1133997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idx="1"/>
          </p:nvPr>
        </p:nvSpPr>
        <p:spPr>
          <a:xfrm>
            <a:off x="125730" y="795338"/>
            <a:ext cx="9806940" cy="661130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3080">
                <a:latin typeface="Trebuchet MS" pitchFamily="34" charset="0"/>
              </a:rPr>
              <a:t>State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640">
                <a:latin typeface="Trebuchet MS" pitchFamily="34" charset="0"/>
              </a:rPr>
              <a:t>Location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640">
                <a:latin typeface="Trebuchet MS" pitchFamily="34" charset="0"/>
              </a:rPr>
              <a:t>Neighboring states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3080">
                <a:latin typeface="Trebuchet MS" pitchFamily="34" charset="0"/>
              </a:rPr>
              <a:t>Search Space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640">
                <a:latin typeface="Trebuchet MS" pitchFamily="34" charset="0"/>
              </a:rPr>
              <a:t>Related to terrain format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640">
                <a:latin typeface="Trebuchet MS" pitchFamily="34" charset="0"/>
              </a:rPr>
              <a:t>Grids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640">
                <a:latin typeface="Trebuchet MS" pitchFamily="34" charset="0"/>
              </a:rPr>
              <a:t>Triangles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640">
                <a:latin typeface="Trebuchet MS" pitchFamily="34" charset="0"/>
              </a:rPr>
              <a:t>Points of visibility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3080">
                <a:latin typeface="Trebuchet MS" pitchFamily="34" charset="0"/>
              </a:rPr>
              <a:t>Cost Estimate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3080">
                <a:latin typeface="Trebuchet MS" pitchFamily="34" charset="0"/>
              </a:rPr>
              <a:t>Path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640">
                <a:latin typeface="Trebuchet MS" pitchFamily="34" charset="0"/>
              </a:rPr>
              <a:t>Typical A* path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640">
                <a:latin typeface="Trebuchet MS" pitchFamily="34" charset="0"/>
              </a:rPr>
              <a:t>Straight path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640">
                <a:latin typeface="Trebuchet MS" pitchFamily="34" charset="0"/>
              </a:rPr>
              <a:t>Smooth path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3080">
                <a:latin typeface="Trebuchet MS" pitchFamily="34" charset="0"/>
              </a:rPr>
              <a:t>Hierarchical Path Finding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817245" indent="-314325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25730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76022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26314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76606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326898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77190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427482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DA568AD-954B-4199-9774-F097D5F1E8B2}" type="slidenum">
              <a:rPr kumimoji="0" lang="zh-TW" altLang="en-US" sz="1540">
                <a:latin typeface="Times New Roman" panose="02020603050405020304" pitchFamily="18" charset="0"/>
              </a:rPr>
              <a:pPr eaLnBrk="1" hangingPunct="1"/>
              <a:t>21</a:t>
            </a:fld>
            <a:endParaRPr kumimoji="0" lang="en-US" altLang="zh-TW" sz="1540">
              <a:latin typeface="Times New Roman" panose="02020603050405020304" pitchFamily="18" charset="0"/>
            </a:endParaRP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0" y="114300"/>
            <a:ext cx="10058400" cy="58674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lIns="101283" tIns="50642" rIns="101283" bIns="50642" anchor="ctr"/>
          <a:lstStyle/>
          <a:p>
            <a:pPr>
              <a:defRPr/>
            </a:pPr>
            <a:r>
              <a:rPr lang="en-US" altLang="zh-TW" sz="3080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A* Algorithm </a:t>
            </a:r>
            <a:endParaRPr lang="en-US" altLang="zh-TW" sz="308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5783580" y="1036320"/>
            <a:ext cx="2682240" cy="201168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>
            <a:off x="6118860" y="1036320"/>
            <a:ext cx="0" cy="20116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1511" name="Line 9"/>
          <p:cNvSpPr>
            <a:spLocks noChangeShapeType="1"/>
          </p:cNvSpPr>
          <p:nvPr/>
        </p:nvSpPr>
        <p:spPr bwMode="auto">
          <a:xfrm>
            <a:off x="6454140" y="1036320"/>
            <a:ext cx="0" cy="20116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1512" name="Line 10"/>
          <p:cNvSpPr>
            <a:spLocks noChangeShapeType="1"/>
          </p:cNvSpPr>
          <p:nvPr/>
        </p:nvSpPr>
        <p:spPr bwMode="auto">
          <a:xfrm>
            <a:off x="6789420" y="1036320"/>
            <a:ext cx="0" cy="20116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>
            <a:off x="7124700" y="1036320"/>
            <a:ext cx="0" cy="20116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1514" name="Line 12"/>
          <p:cNvSpPr>
            <a:spLocks noChangeShapeType="1"/>
          </p:cNvSpPr>
          <p:nvPr/>
        </p:nvSpPr>
        <p:spPr bwMode="auto">
          <a:xfrm>
            <a:off x="7459980" y="1036320"/>
            <a:ext cx="0" cy="20116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7795260" y="1036320"/>
            <a:ext cx="0" cy="20116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1516" name="Line 14"/>
          <p:cNvSpPr>
            <a:spLocks noChangeShapeType="1"/>
          </p:cNvSpPr>
          <p:nvPr/>
        </p:nvSpPr>
        <p:spPr bwMode="auto">
          <a:xfrm>
            <a:off x="8130540" y="1036320"/>
            <a:ext cx="0" cy="20116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1517" name="Line 15"/>
          <p:cNvSpPr>
            <a:spLocks noChangeShapeType="1"/>
          </p:cNvSpPr>
          <p:nvPr/>
        </p:nvSpPr>
        <p:spPr bwMode="auto">
          <a:xfrm>
            <a:off x="5783580" y="1371600"/>
            <a:ext cx="26822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1518" name="Line 16"/>
          <p:cNvSpPr>
            <a:spLocks noChangeShapeType="1"/>
          </p:cNvSpPr>
          <p:nvPr/>
        </p:nvSpPr>
        <p:spPr bwMode="auto">
          <a:xfrm>
            <a:off x="5783580" y="1706880"/>
            <a:ext cx="26822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1519" name="Line 17"/>
          <p:cNvSpPr>
            <a:spLocks noChangeShapeType="1"/>
          </p:cNvSpPr>
          <p:nvPr/>
        </p:nvSpPr>
        <p:spPr bwMode="auto">
          <a:xfrm>
            <a:off x="5783580" y="2042160"/>
            <a:ext cx="26822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1520" name="Line 18"/>
          <p:cNvSpPr>
            <a:spLocks noChangeShapeType="1"/>
          </p:cNvSpPr>
          <p:nvPr/>
        </p:nvSpPr>
        <p:spPr bwMode="auto">
          <a:xfrm>
            <a:off x="5783580" y="2377440"/>
            <a:ext cx="26822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1521" name="Line 19"/>
          <p:cNvSpPr>
            <a:spLocks noChangeShapeType="1"/>
          </p:cNvSpPr>
          <p:nvPr/>
        </p:nvSpPr>
        <p:spPr bwMode="auto">
          <a:xfrm>
            <a:off x="5783580" y="2712720"/>
            <a:ext cx="26822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1522" name="AutoShape 7"/>
          <p:cNvSpPr>
            <a:spLocks noChangeArrowheads="1"/>
          </p:cNvSpPr>
          <p:nvPr/>
        </p:nvSpPr>
        <p:spPr bwMode="auto">
          <a:xfrm rot="1747402">
            <a:off x="6537960" y="1371600"/>
            <a:ext cx="1676400" cy="1089660"/>
          </a:xfrm>
          <a:prstGeom prst="triangle">
            <a:avLst>
              <a:gd name="adj" fmla="val 65625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</p:spTree>
    <p:extLst>
      <p:ext uri="{BB962C8B-B14F-4D97-AF65-F5344CB8AC3E}">
        <p14:creationId xmlns:p14="http://schemas.microsoft.com/office/powerpoint/2010/main" val="69663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6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6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6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6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6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6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6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6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6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6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6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6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6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6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build="p" bldLvl="5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idx="1"/>
          </p:nvPr>
        </p:nvSpPr>
        <p:spPr>
          <a:xfrm>
            <a:off x="125730" y="795338"/>
            <a:ext cx="9806940" cy="283940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640">
                <a:latin typeface="Trebuchet MS" pitchFamily="34" charset="0"/>
              </a:rPr>
              <a:t>Rectangular Grid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200">
                <a:latin typeface="Trebuchet MS" pitchFamily="34" charset="0"/>
              </a:rPr>
              <a:t>Use grid center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640">
                <a:latin typeface="Trebuchet MS" pitchFamily="34" charset="0"/>
              </a:rPr>
              <a:t>Quadtree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200">
                <a:latin typeface="Trebuchet MS" pitchFamily="34" charset="0"/>
              </a:rPr>
              <a:t>Use grid center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640">
                <a:latin typeface="Trebuchet MS" pitchFamily="34" charset="0"/>
              </a:rPr>
              <a:t>Triangles or Convex Polygons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200">
                <a:latin typeface="Trebuchet MS" pitchFamily="34" charset="0"/>
              </a:rPr>
              <a:t>Use edge mid-point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200">
                <a:latin typeface="Trebuchet MS" pitchFamily="34" charset="0"/>
              </a:rPr>
              <a:t>Use triangle center</a:t>
            </a:r>
          </a:p>
        </p:txBody>
      </p:sp>
      <p:sp>
        <p:nvSpPr>
          <p:cNvPr id="5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817245" indent="-314325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25730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76022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26314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76606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326898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77190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427482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521A41DC-149B-4CD2-A073-9798FF852D4D}" type="slidenum">
              <a:rPr kumimoji="0" lang="zh-TW" altLang="en-US" sz="1540">
                <a:latin typeface="Times New Roman" panose="02020603050405020304" pitchFamily="18" charset="0"/>
              </a:rPr>
              <a:pPr eaLnBrk="1" hangingPunct="1"/>
              <a:t>22</a:t>
            </a:fld>
            <a:endParaRPr kumimoji="0" lang="en-US" altLang="zh-TW" sz="1540">
              <a:latin typeface="Times New Roman" panose="02020603050405020304" pitchFamily="18" charset="0"/>
            </a:endParaRP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0" y="114300"/>
            <a:ext cx="10058400" cy="58674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lIns="101283" tIns="50642" rIns="101283" bIns="50642" anchor="ctr"/>
          <a:lstStyle/>
          <a:p>
            <a:pPr>
              <a:defRPr/>
            </a:pPr>
            <a:r>
              <a:rPr lang="en-US" altLang="zh-TW" sz="308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Search Space &amp; Neighboring States (1/2)</a:t>
            </a:r>
            <a:endParaRPr lang="en-US" altLang="zh-TW" sz="308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6199188" y="952500"/>
            <a:ext cx="2682240" cy="268224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6534468" y="952500"/>
            <a:ext cx="0" cy="26822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>
            <a:off x="6869748" y="952500"/>
            <a:ext cx="0" cy="26822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>
            <a:off x="7205028" y="952500"/>
            <a:ext cx="0" cy="26822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7540308" y="952500"/>
            <a:ext cx="0" cy="26822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7875588" y="952500"/>
            <a:ext cx="0" cy="26822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8210868" y="952500"/>
            <a:ext cx="0" cy="26822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>
            <a:off x="8546148" y="952500"/>
            <a:ext cx="0" cy="26822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6199188" y="1623060"/>
            <a:ext cx="26822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6199188" y="1958340"/>
            <a:ext cx="26822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>
            <a:off x="6199188" y="2293620"/>
            <a:ext cx="26822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6199188" y="2628900"/>
            <a:ext cx="26822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6199188" y="2964180"/>
            <a:ext cx="26822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46" name="AutoShape 17"/>
          <p:cNvSpPr>
            <a:spLocks noChangeArrowheads="1"/>
          </p:cNvSpPr>
          <p:nvPr/>
        </p:nvSpPr>
        <p:spPr bwMode="auto">
          <a:xfrm rot="1747402">
            <a:off x="6869748" y="1539240"/>
            <a:ext cx="1676400" cy="1089660"/>
          </a:xfrm>
          <a:prstGeom prst="triangle">
            <a:avLst>
              <a:gd name="adj" fmla="val 65625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>
            <a:off x="6199188" y="3299460"/>
            <a:ext cx="26822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>
            <a:off x="6199188" y="1287780"/>
            <a:ext cx="26822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49" name="Rectangle 20"/>
          <p:cNvSpPr>
            <a:spLocks noChangeArrowheads="1"/>
          </p:cNvSpPr>
          <p:nvPr/>
        </p:nvSpPr>
        <p:spPr bwMode="auto">
          <a:xfrm>
            <a:off x="6199188" y="4326255"/>
            <a:ext cx="2682240" cy="268224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2550" name="Line 21"/>
          <p:cNvSpPr>
            <a:spLocks noChangeShapeType="1"/>
          </p:cNvSpPr>
          <p:nvPr/>
        </p:nvSpPr>
        <p:spPr bwMode="auto">
          <a:xfrm>
            <a:off x="6869748" y="4326255"/>
            <a:ext cx="0" cy="26822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51" name="Line 22"/>
          <p:cNvSpPr>
            <a:spLocks noChangeShapeType="1"/>
          </p:cNvSpPr>
          <p:nvPr/>
        </p:nvSpPr>
        <p:spPr bwMode="auto">
          <a:xfrm>
            <a:off x="7540308" y="4326255"/>
            <a:ext cx="0" cy="26822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52" name="Line 23"/>
          <p:cNvSpPr>
            <a:spLocks noChangeShapeType="1"/>
          </p:cNvSpPr>
          <p:nvPr/>
        </p:nvSpPr>
        <p:spPr bwMode="auto">
          <a:xfrm>
            <a:off x="8210868" y="4326255"/>
            <a:ext cx="0" cy="26822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53" name="Line 24"/>
          <p:cNvSpPr>
            <a:spLocks noChangeShapeType="1"/>
          </p:cNvSpPr>
          <p:nvPr/>
        </p:nvSpPr>
        <p:spPr bwMode="auto">
          <a:xfrm>
            <a:off x="6199188" y="5667375"/>
            <a:ext cx="26822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6199188" y="4996815"/>
            <a:ext cx="26822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6199188" y="6337935"/>
            <a:ext cx="26822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6199188" y="5332095"/>
            <a:ext cx="201168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6534468" y="4996815"/>
            <a:ext cx="0" cy="6705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7205028" y="4996815"/>
            <a:ext cx="0" cy="13411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7875588" y="4996815"/>
            <a:ext cx="0" cy="13411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6869748" y="5981700"/>
            <a:ext cx="13411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61" name="Oval 33"/>
          <p:cNvSpPr>
            <a:spLocks noChangeArrowheads="1"/>
          </p:cNvSpPr>
          <p:nvPr/>
        </p:nvSpPr>
        <p:spPr bwMode="auto">
          <a:xfrm>
            <a:off x="6534468" y="3048000"/>
            <a:ext cx="251460" cy="25146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2562" name="Oval 34"/>
          <p:cNvSpPr>
            <a:spLocks noChangeArrowheads="1"/>
          </p:cNvSpPr>
          <p:nvPr/>
        </p:nvSpPr>
        <p:spPr bwMode="auto">
          <a:xfrm>
            <a:off x="6534468" y="6086475"/>
            <a:ext cx="251460" cy="25146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2563" name="Oval 35"/>
          <p:cNvSpPr>
            <a:spLocks noChangeArrowheads="1"/>
          </p:cNvSpPr>
          <p:nvPr/>
        </p:nvSpPr>
        <p:spPr bwMode="auto">
          <a:xfrm>
            <a:off x="7959408" y="1036320"/>
            <a:ext cx="251460" cy="25146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2564" name="Oval 36"/>
          <p:cNvSpPr>
            <a:spLocks noChangeArrowheads="1"/>
          </p:cNvSpPr>
          <p:nvPr/>
        </p:nvSpPr>
        <p:spPr bwMode="auto">
          <a:xfrm>
            <a:off x="7959408" y="4451985"/>
            <a:ext cx="251460" cy="25146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2565" name="AutoShape 25"/>
          <p:cNvSpPr>
            <a:spLocks noChangeArrowheads="1"/>
          </p:cNvSpPr>
          <p:nvPr/>
        </p:nvSpPr>
        <p:spPr bwMode="auto">
          <a:xfrm rot="1747402">
            <a:off x="6869748" y="4912995"/>
            <a:ext cx="1676400" cy="1089660"/>
          </a:xfrm>
          <a:prstGeom prst="triangle">
            <a:avLst>
              <a:gd name="adj" fmla="val 65625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2566" name="Rectangle 37"/>
          <p:cNvSpPr>
            <a:spLocks noChangeArrowheads="1"/>
          </p:cNvSpPr>
          <p:nvPr/>
        </p:nvSpPr>
        <p:spPr bwMode="auto">
          <a:xfrm>
            <a:off x="1257300" y="4326255"/>
            <a:ext cx="2682240" cy="268224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2567" name="Oval 49"/>
          <p:cNvSpPr>
            <a:spLocks noChangeArrowheads="1"/>
          </p:cNvSpPr>
          <p:nvPr/>
        </p:nvSpPr>
        <p:spPr bwMode="auto">
          <a:xfrm>
            <a:off x="1592580" y="6086475"/>
            <a:ext cx="251460" cy="25146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2568" name="Oval 50"/>
          <p:cNvSpPr>
            <a:spLocks noChangeArrowheads="1"/>
          </p:cNvSpPr>
          <p:nvPr/>
        </p:nvSpPr>
        <p:spPr bwMode="auto">
          <a:xfrm>
            <a:off x="3017520" y="4451985"/>
            <a:ext cx="251460" cy="25146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2569" name="AutoShape 51"/>
          <p:cNvSpPr>
            <a:spLocks noChangeArrowheads="1"/>
          </p:cNvSpPr>
          <p:nvPr/>
        </p:nvSpPr>
        <p:spPr bwMode="auto">
          <a:xfrm rot="1747402">
            <a:off x="1931353" y="4912995"/>
            <a:ext cx="1676400" cy="1068705"/>
          </a:xfrm>
          <a:prstGeom prst="triangle">
            <a:avLst>
              <a:gd name="adj" fmla="val 65625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2570" name="Line 54"/>
          <p:cNvSpPr>
            <a:spLocks noChangeShapeType="1"/>
          </p:cNvSpPr>
          <p:nvPr/>
        </p:nvSpPr>
        <p:spPr bwMode="auto">
          <a:xfrm>
            <a:off x="1257300" y="4326255"/>
            <a:ext cx="495935" cy="120840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71" name="Line 55"/>
          <p:cNvSpPr>
            <a:spLocks noChangeShapeType="1"/>
          </p:cNvSpPr>
          <p:nvPr/>
        </p:nvSpPr>
        <p:spPr bwMode="auto">
          <a:xfrm flipH="1">
            <a:off x="1257300" y="5534660"/>
            <a:ext cx="495935" cy="147383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72" name="Line 56"/>
          <p:cNvSpPr>
            <a:spLocks noChangeShapeType="1"/>
          </p:cNvSpPr>
          <p:nvPr/>
        </p:nvSpPr>
        <p:spPr bwMode="auto">
          <a:xfrm flipV="1">
            <a:off x="1257300" y="6337935"/>
            <a:ext cx="2011680" cy="6705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73" name="Line 57"/>
          <p:cNvSpPr>
            <a:spLocks noChangeShapeType="1"/>
          </p:cNvSpPr>
          <p:nvPr/>
        </p:nvSpPr>
        <p:spPr bwMode="auto">
          <a:xfrm>
            <a:off x="3268980" y="6337935"/>
            <a:ext cx="670560" cy="6705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74" name="Line 58"/>
          <p:cNvSpPr>
            <a:spLocks noChangeShapeType="1"/>
          </p:cNvSpPr>
          <p:nvPr/>
        </p:nvSpPr>
        <p:spPr bwMode="auto">
          <a:xfrm flipV="1">
            <a:off x="3268980" y="4326255"/>
            <a:ext cx="670560" cy="20116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75" name="Line 59"/>
          <p:cNvSpPr>
            <a:spLocks noChangeShapeType="1"/>
          </p:cNvSpPr>
          <p:nvPr/>
        </p:nvSpPr>
        <p:spPr bwMode="auto">
          <a:xfrm flipV="1">
            <a:off x="3268980" y="4326255"/>
            <a:ext cx="670560" cy="77533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76" name="Line 60"/>
          <p:cNvSpPr>
            <a:spLocks noChangeShapeType="1"/>
          </p:cNvSpPr>
          <p:nvPr/>
        </p:nvSpPr>
        <p:spPr bwMode="auto">
          <a:xfrm flipH="1" flipV="1">
            <a:off x="1257300" y="4326255"/>
            <a:ext cx="2011680" cy="77533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2577" name="Text Box 61"/>
          <p:cNvSpPr txBox="1">
            <a:spLocks noChangeArrowheads="1"/>
          </p:cNvSpPr>
          <p:nvPr/>
        </p:nvSpPr>
        <p:spPr bwMode="auto">
          <a:xfrm>
            <a:off x="6141562" y="3634740"/>
            <a:ext cx="272933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640"/>
              <a:t>Rectangular Grid</a:t>
            </a:r>
          </a:p>
        </p:txBody>
      </p:sp>
      <p:sp>
        <p:nvSpPr>
          <p:cNvPr id="22578" name="Text Box 62"/>
          <p:cNvSpPr txBox="1">
            <a:spLocks noChangeArrowheads="1"/>
          </p:cNvSpPr>
          <p:nvPr/>
        </p:nvSpPr>
        <p:spPr bwMode="auto">
          <a:xfrm>
            <a:off x="6778942" y="6978809"/>
            <a:ext cx="160011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640"/>
              <a:t>Quadtree</a:t>
            </a:r>
          </a:p>
        </p:txBody>
      </p:sp>
      <p:sp>
        <p:nvSpPr>
          <p:cNvPr id="22579" name="Text Box 63"/>
          <p:cNvSpPr txBox="1">
            <a:spLocks noChangeArrowheads="1"/>
          </p:cNvSpPr>
          <p:nvPr/>
        </p:nvSpPr>
        <p:spPr bwMode="auto">
          <a:xfrm>
            <a:off x="1795145" y="6978809"/>
            <a:ext cx="152445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640"/>
              <a:t>Triangles</a:t>
            </a:r>
          </a:p>
        </p:txBody>
      </p:sp>
      <p:sp>
        <p:nvSpPr>
          <p:cNvPr id="22580" name="Oval 65"/>
          <p:cNvSpPr>
            <a:spLocks noChangeArrowheads="1"/>
          </p:cNvSpPr>
          <p:nvPr/>
        </p:nvSpPr>
        <p:spPr bwMode="auto">
          <a:xfrm>
            <a:off x="1456373" y="6086475"/>
            <a:ext cx="136208" cy="136208"/>
          </a:xfrm>
          <a:prstGeom prst="ellipse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2581" name="Oval 66"/>
          <p:cNvSpPr>
            <a:spLocks noChangeArrowheads="1"/>
          </p:cNvSpPr>
          <p:nvPr/>
        </p:nvSpPr>
        <p:spPr bwMode="auto">
          <a:xfrm>
            <a:off x="1456373" y="4928712"/>
            <a:ext cx="136208" cy="136208"/>
          </a:xfrm>
          <a:prstGeom prst="ellipse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2582" name="Oval 67"/>
          <p:cNvSpPr>
            <a:spLocks noChangeArrowheads="1"/>
          </p:cNvSpPr>
          <p:nvPr/>
        </p:nvSpPr>
        <p:spPr bwMode="auto">
          <a:xfrm>
            <a:off x="2273618" y="4666775"/>
            <a:ext cx="136208" cy="136208"/>
          </a:xfrm>
          <a:prstGeom prst="ellipse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2583" name="Oval 68"/>
          <p:cNvSpPr>
            <a:spLocks noChangeArrowheads="1"/>
          </p:cNvSpPr>
          <p:nvPr/>
        </p:nvSpPr>
        <p:spPr bwMode="auto">
          <a:xfrm>
            <a:off x="3497740" y="4677252"/>
            <a:ext cx="136208" cy="136208"/>
          </a:xfrm>
          <a:prstGeom prst="ellipse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2584" name="Oval 69"/>
          <p:cNvSpPr>
            <a:spLocks noChangeArrowheads="1"/>
          </p:cNvSpPr>
          <p:nvPr/>
        </p:nvSpPr>
        <p:spPr bwMode="auto">
          <a:xfrm>
            <a:off x="2252663" y="6578918"/>
            <a:ext cx="136208" cy="136208"/>
          </a:xfrm>
          <a:prstGeom prst="ellipse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2585" name="Oval 70"/>
          <p:cNvSpPr>
            <a:spLocks noChangeArrowheads="1"/>
          </p:cNvSpPr>
          <p:nvPr/>
        </p:nvSpPr>
        <p:spPr bwMode="auto">
          <a:xfrm>
            <a:off x="3497740" y="6578918"/>
            <a:ext cx="136208" cy="136208"/>
          </a:xfrm>
          <a:prstGeom prst="ellipse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2586" name="Oval 71"/>
          <p:cNvSpPr>
            <a:spLocks noChangeArrowheads="1"/>
          </p:cNvSpPr>
          <p:nvPr/>
        </p:nvSpPr>
        <p:spPr bwMode="auto">
          <a:xfrm>
            <a:off x="3487262" y="5387975"/>
            <a:ext cx="136208" cy="136208"/>
          </a:xfrm>
          <a:prstGeom prst="ellipse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A5FF2C-0425-4DCC-9F6D-00A7CE9E445A}"/>
                  </a:ext>
                </a:extLst>
              </p14:cNvPr>
              <p14:cNvContentPartPr/>
              <p14:nvPr/>
            </p14:nvContentPartPr>
            <p14:xfrm>
              <a:off x="1332000" y="4526640"/>
              <a:ext cx="1344960" cy="224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A5FF2C-0425-4DCC-9F6D-00A7CE9E44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2640" y="4517280"/>
                <a:ext cx="1363680" cy="22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1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0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0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0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0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0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0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0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0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4" grpId="0" build="p" bldLvl="5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idx="1"/>
          </p:nvPr>
        </p:nvSpPr>
        <p:spPr>
          <a:xfrm>
            <a:off x="125730" y="795338"/>
            <a:ext cx="9806940" cy="28394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080" dirty="0">
                <a:latin typeface="Trebuchet MS" pitchFamily="34" charset="0"/>
              </a:rPr>
              <a:t>Points of Visibility</a:t>
            </a:r>
          </a:p>
        </p:txBody>
      </p:sp>
      <p:sp>
        <p:nvSpPr>
          <p:cNvPr id="4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817245" indent="-314325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25730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76022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26314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76606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326898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77190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427482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C5622F2-FA00-451C-9736-C7616594B521}" type="slidenum">
              <a:rPr kumimoji="0" lang="zh-TW" altLang="en-US" sz="1540">
                <a:latin typeface="Times New Roman" panose="02020603050405020304" pitchFamily="18" charset="0"/>
              </a:rPr>
              <a:pPr eaLnBrk="1" hangingPunct="1"/>
              <a:t>23</a:t>
            </a:fld>
            <a:endParaRPr kumimoji="0" lang="en-US" altLang="zh-TW" sz="1540">
              <a:latin typeface="Times New Roman" panose="02020603050405020304" pitchFamily="18" charset="0"/>
            </a:endParaRPr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0" y="114300"/>
            <a:ext cx="10058400" cy="58674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lIns="101283" tIns="50642" rIns="101283" bIns="50642" anchor="ctr"/>
          <a:lstStyle/>
          <a:p>
            <a:pPr>
              <a:defRPr/>
            </a:pPr>
            <a:r>
              <a:rPr lang="en-US" altLang="zh-TW" sz="308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Search Space &amp; Neighboring States (2/2)</a:t>
            </a:r>
          </a:p>
        </p:txBody>
      </p:sp>
      <p:sp>
        <p:nvSpPr>
          <p:cNvPr id="23557" name="Rectangle 51"/>
          <p:cNvSpPr>
            <a:spLocks noChangeArrowheads="1"/>
          </p:cNvSpPr>
          <p:nvPr/>
        </p:nvSpPr>
        <p:spPr bwMode="auto">
          <a:xfrm>
            <a:off x="3406934" y="2449037"/>
            <a:ext cx="2682240" cy="268224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3558" name="Oval 52"/>
          <p:cNvSpPr>
            <a:spLocks noChangeArrowheads="1"/>
          </p:cNvSpPr>
          <p:nvPr/>
        </p:nvSpPr>
        <p:spPr bwMode="auto">
          <a:xfrm>
            <a:off x="3742214" y="4209257"/>
            <a:ext cx="251460" cy="25146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3559" name="Oval 53"/>
          <p:cNvSpPr>
            <a:spLocks noChangeArrowheads="1"/>
          </p:cNvSpPr>
          <p:nvPr/>
        </p:nvSpPr>
        <p:spPr bwMode="auto">
          <a:xfrm>
            <a:off x="5167154" y="2574767"/>
            <a:ext cx="251460" cy="25146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3560" name="AutoShape 54"/>
          <p:cNvSpPr>
            <a:spLocks noChangeArrowheads="1"/>
          </p:cNvSpPr>
          <p:nvPr/>
        </p:nvSpPr>
        <p:spPr bwMode="auto">
          <a:xfrm rot="1747402">
            <a:off x="4080987" y="3035777"/>
            <a:ext cx="1676400" cy="1068705"/>
          </a:xfrm>
          <a:prstGeom prst="triangle">
            <a:avLst>
              <a:gd name="adj" fmla="val 65625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3561" name="Line 55"/>
          <p:cNvSpPr>
            <a:spLocks noChangeShapeType="1"/>
          </p:cNvSpPr>
          <p:nvPr/>
        </p:nvSpPr>
        <p:spPr bwMode="auto">
          <a:xfrm>
            <a:off x="3406934" y="2449037"/>
            <a:ext cx="495935" cy="120840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3562" name="Line 56"/>
          <p:cNvSpPr>
            <a:spLocks noChangeShapeType="1"/>
          </p:cNvSpPr>
          <p:nvPr/>
        </p:nvSpPr>
        <p:spPr bwMode="auto">
          <a:xfrm flipH="1">
            <a:off x="3406934" y="3657442"/>
            <a:ext cx="495935" cy="147383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3563" name="Line 57"/>
          <p:cNvSpPr>
            <a:spLocks noChangeShapeType="1"/>
          </p:cNvSpPr>
          <p:nvPr/>
        </p:nvSpPr>
        <p:spPr bwMode="auto">
          <a:xfrm flipV="1">
            <a:off x="3406934" y="4460717"/>
            <a:ext cx="2011680" cy="6705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3564" name="Line 58"/>
          <p:cNvSpPr>
            <a:spLocks noChangeShapeType="1"/>
          </p:cNvSpPr>
          <p:nvPr/>
        </p:nvSpPr>
        <p:spPr bwMode="auto">
          <a:xfrm>
            <a:off x="5418614" y="4460717"/>
            <a:ext cx="670560" cy="6705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3565" name="Line 59"/>
          <p:cNvSpPr>
            <a:spLocks noChangeShapeType="1"/>
          </p:cNvSpPr>
          <p:nvPr/>
        </p:nvSpPr>
        <p:spPr bwMode="auto">
          <a:xfrm flipV="1">
            <a:off x="5418614" y="2449037"/>
            <a:ext cx="670560" cy="20116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3566" name="Line 60"/>
          <p:cNvSpPr>
            <a:spLocks noChangeShapeType="1"/>
          </p:cNvSpPr>
          <p:nvPr/>
        </p:nvSpPr>
        <p:spPr bwMode="auto">
          <a:xfrm flipV="1">
            <a:off x="5418614" y="2449037"/>
            <a:ext cx="670560" cy="77533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3567" name="Line 61"/>
          <p:cNvSpPr>
            <a:spLocks noChangeShapeType="1"/>
          </p:cNvSpPr>
          <p:nvPr/>
        </p:nvSpPr>
        <p:spPr bwMode="auto">
          <a:xfrm flipH="1" flipV="1">
            <a:off x="3406934" y="2449037"/>
            <a:ext cx="2011680" cy="77533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980"/>
          </a:p>
        </p:txBody>
      </p:sp>
      <p:sp>
        <p:nvSpPr>
          <p:cNvPr id="23568" name="Oval 62"/>
          <p:cNvSpPr>
            <a:spLocks noChangeArrowheads="1"/>
          </p:cNvSpPr>
          <p:nvPr/>
        </p:nvSpPr>
        <p:spPr bwMode="auto">
          <a:xfrm>
            <a:off x="3674110" y="3589338"/>
            <a:ext cx="136208" cy="136208"/>
          </a:xfrm>
          <a:prstGeom prst="ellipse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3569" name="Oval 63"/>
          <p:cNvSpPr>
            <a:spLocks noChangeArrowheads="1"/>
          </p:cNvSpPr>
          <p:nvPr/>
        </p:nvSpPr>
        <p:spPr bwMode="auto">
          <a:xfrm>
            <a:off x="5418615" y="4460717"/>
            <a:ext cx="136208" cy="136208"/>
          </a:xfrm>
          <a:prstGeom prst="ellipse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3570" name="Oval 64"/>
          <p:cNvSpPr>
            <a:spLocks noChangeArrowheads="1"/>
          </p:cNvSpPr>
          <p:nvPr/>
        </p:nvSpPr>
        <p:spPr bwMode="auto">
          <a:xfrm>
            <a:off x="5418615" y="3051493"/>
            <a:ext cx="136208" cy="136208"/>
          </a:xfrm>
          <a:prstGeom prst="ellipse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640"/>
          </a:p>
        </p:txBody>
      </p:sp>
      <p:sp>
        <p:nvSpPr>
          <p:cNvPr id="23571" name="Text Box 72"/>
          <p:cNvSpPr txBox="1">
            <a:spLocks noChangeArrowheads="1"/>
          </p:cNvSpPr>
          <p:nvPr/>
        </p:nvSpPr>
        <p:spPr bwMode="auto">
          <a:xfrm>
            <a:off x="3300413" y="5112067"/>
            <a:ext cx="2905411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640"/>
              <a:t>Points of Visibility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670225-E927-4868-83C0-2F9D16511308}"/>
                  </a:ext>
                </a:extLst>
              </p14:cNvPr>
              <p14:cNvContentPartPr/>
              <p14:nvPr/>
            </p14:nvContentPartPr>
            <p14:xfrm>
              <a:off x="3373920" y="2827440"/>
              <a:ext cx="2549880" cy="173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670225-E927-4868-83C0-2F9D165113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4560" y="2818080"/>
                <a:ext cx="2568600" cy="175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657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8" grpId="0" build="p" bldLvl="5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817245" indent="-314325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25730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76022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26314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76606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326898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77190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427482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6BB469C6-801E-4E97-875E-DEF7FBA14852}" type="slidenum">
              <a:rPr kumimoji="0" lang="zh-TW" altLang="en-US" sz="1540">
                <a:latin typeface="Times New Roman" panose="02020603050405020304" pitchFamily="18" charset="0"/>
              </a:rPr>
              <a:pPr eaLnBrk="1" hangingPunct="1"/>
              <a:t>24</a:t>
            </a:fld>
            <a:endParaRPr kumimoji="0" lang="en-US" altLang="zh-TW" sz="1540">
              <a:latin typeface="Times New Roman" panose="02020603050405020304" pitchFamily="18" charset="0"/>
            </a:endParaRP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0" y="114300"/>
            <a:ext cx="10058400" cy="58674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lIns="101283" tIns="50642" rIns="101283" bIns="50642" anchor="ctr"/>
          <a:lstStyle/>
          <a:p>
            <a:pPr>
              <a:defRPr/>
            </a:pPr>
            <a:r>
              <a:rPr lang="en-US" altLang="zh-TW" sz="308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Result Path</a:t>
            </a:r>
            <a:endParaRPr lang="en-US" altLang="zh-TW" sz="308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14463" y="929799"/>
            <a:ext cx="2682240" cy="3183413"/>
            <a:chOff x="712" y="840"/>
            <a:chExt cx="1536" cy="1823"/>
          </a:xfrm>
        </p:grpSpPr>
        <p:sp>
          <p:nvSpPr>
            <p:cNvPr id="25648" name="Rectangle 5"/>
            <p:cNvSpPr>
              <a:spLocks noChangeArrowheads="1"/>
            </p:cNvSpPr>
            <p:nvPr/>
          </p:nvSpPr>
          <p:spPr bwMode="auto">
            <a:xfrm>
              <a:off x="712" y="840"/>
              <a:ext cx="1536" cy="15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 sz="2640"/>
            </a:p>
          </p:txBody>
        </p:sp>
        <p:sp>
          <p:nvSpPr>
            <p:cNvPr id="25649" name="Line 6"/>
            <p:cNvSpPr>
              <a:spLocks noChangeShapeType="1"/>
            </p:cNvSpPr>
            <p:nvPr/>
          </p:nvSpPr>
          <p:spPr bwMode="auto">
            <a:xfrm>
              <a:off x="904" y="840"/>
              <a:ext cx="0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50" name="Line 7"/>
            <p:cNvSpPr>
              <a:spLocks noChangeShapeType="1"/>
            </p:cNvSpPr>
            <p:nvPr/>
          </p:nvSpPr>
          <p:spPr bwMode="auto">
            <a:xfrm>
              <a:off x="1096" y="840"/>
              <a:ext cx="0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51" name="Line 8"/>
            <p:cNvSpPr>
              <a:spLocks noChangeShapeType="1"/>
            </p:cNvSpPr>
            <p:nvPr/>
          </p:nvSpPr>
          <p:spPr bwMode="auto">
            <a:xfrm>
              <a:off x="1288" y="840"/>
              <a:ext cx="0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52" name="Line 9"/>
            <p:cNvSpPr>
              <a:spLocks noChangeShapeType="1"/>
            </p:cNvSpPr>
            <p:nvPr/>
          </p:nvSpPr>
          <p:spPr bwMode="auto">
            <a:xfrm>
              <a:off x="1480" y="840"/>
              <a:ext cx="0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53" name="Line 10"/>
            <p:cNvSpPr>
              <a:spLocks noChangeShapeType="1"/>
            </p:cNvSpPr>
            <p:nvPr/>
          </p:nvSpPr>
          <p:spPr bwMode="auto">
            <a:xfrm>
              <a:off x="1672" y="840"/>
              <a:ext cx="0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54" name="Line 11"/>
            <p:cNvSpPr>
              <a:spLocks noChangeShapeType="1"/>
            </p:cNvSpPr>
            <p:nvPr/>
          </p:nvSpPr>
          <p:spPr bwMode="auto">
            <a:xfrm>
              <a:off x="1864" y="840"/>
              <a:ext cx="0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55" name="Line 12"/>
            <p:cNvSpPr>
              <a:spLocks noChangeShapeType="1"/>
            </p:cNvSpPr>
            <p:nvPr/>
          </p:nvSpPr>
          <p:spPr bwMode="auto">
            <a:xfrm>
              <a:off x="2056" y="840"/>
              <a:ext cx="0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56" name="Line 13"/>
            <p:cNvSpPr>
              <a:spLocks noChangeShapeType="1"/>
            </p:cNvSpPr>
            <p:nvPr/>
          </p:nvSpPr>
          <p:spPr bwMode="auto">
            <a:xfrm>
              <a:off x="712" y="1224"/>
              <a:ext cx="15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57" name="Line 14"/>
            <p:cNvSpPr>
              <a:spLocks noChangeShapeType="1"/>
            </p:cNvSpPr>
            <p:nvPr/>
          </p:nvSpPr>
          <p:spPr bwMode="auto">
            <a:xfrm>
              <a:off x="712" y="1416"/>
              <a:ext cx="15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58" name="Line 15"/>
            <p:cNvSpPr>
              <a:spLocks noChangeShapeType="1"/>
            </p:cNvSpPr>
            <p:nvPr/>
          </p:nvSpPr>
          <p:spPr bwMode="auto">
            <a:xfrm>
              <a:off x="712" y="1608"/>
              <a:ext cx="15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59" name="Line 16"/>
            <p:cNvSpPr>
              <a:spLocks noChangeShapeType="1"/>
            </p:cNvSpPr>
            <p:nvPr/>
          </p:nvSpPr>
          <p:spPr bwMode="auto">
            <a:xfrm>
              <a:off x="712" y="1800"/>
              <a:ext cx="15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60" name="Line 17"/>
            <p:cNvSpPr>
              <a:spLocks noChangeShapeType="1"/>
            </p:cNvSpPr>
            <p:nvPr/>
          </p:nvSpPr>
          <p:spPr bwMode="auto">
            <a:xfrm>
              <a:off x="712" y="1992"/>
              <a:ext cx="15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61" name="AutoShape 18"/>
            <p:cNvSpPr>
              <a:spLocks noChangeArrowheads="1"/>
            </p:cNvSpPr>
            <p:nvPr/>
          </p:nvSpPr>
          <p:spPr bwMode="auto">
            <a:xfrm rot="1747402">
              <a:off x="1096" y="1176"/>
              <a:ext cx="960" cy="624"/>
            </a:xfrm>
            <a:prstGeom prst="triangle">
              <a:avLst>
                <a:gd name="adj" fmla="val 65625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 sz="2640"/>
            </a:p>
          </p:txBody>
        </p:sp>
        <p:sp>
          <p:nvSpPr>
            <p:cNvPr id="25662" name="Line 19"/>
            <p:cNvSpPr>
              <a:spLocks noChangeShapeType="1"/>
            </p:cNvSpPr>
            <p:nvPr/>
          </p:nvSpPr>
          <p:spPr bwMode="auto">
            <a:xfrm>
              <a:off x="712" y="2184"/>
              <a:ext cx="15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63" name="Line 20"/>
            <p:cNvSpPr>
              <a:spLocks noChangeShapeType="1"/>
            </p:cNvSpPr>
            <p:nvPr/>
          </p:nvSpPr>
          <p:spPr bwMode="auto">
            <a:xfrm>
              <a:off x="712" y="1032"/>
              <a:ext cx="15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64" name="Oval 21"/>
            <p:cNvSpPr>
              <a:spLocks noChangeArrowheads="1"/>
            </p:cNvSpPr>
            <p:nvPr/>
          </p:nvSpPr>
          <p:spPr bwMode="auto">
            <a:xfrm>
              <a:off x="904" y="2040"/>
              <a:ext cx="144" cy="144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 sz="2640"/>
            </a:p>
          </p:txBody>
        </p:sp>
        <p:sp>
          <p:nvSpPr>
            <p:cNvPr id="25665" name="Oval 22"/>
            <p:cNvSpPr>
              <a:spLocks noChangeArrowheads="1"/>
            </p:cNvSpPr>
            <p:nvPr/>
          </p:nvSpPr>
          <p:spPr bwMode="auto">
            <a:xfrm>
              <a:off x="1720" y="888"/>
              <a:ext cx="144" cy="144"/>
            </a:xfrm>
            <a:prstGeom prst="ellipse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 sz="2640"/>
            </a:p>
          </p:txBody>
        </p:sp>
        <p:sp>
          <p:nvSpPr>
            <p:cNvPr id="25666" name="Line 23"/>
            <p:cNvSpPr>
              <a:spLocks noChangeShapeType="1"/>
            </p:cNvSpPr>
            <p:nvPr/>
          </p:nvSpPr>
          <p:spPr bwMode="auto">
            <a:xfrm flipV="1">
              <a:off x="978" y="1920"/>
              <a:ext cx="0" cy="16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67" name="Line 24"/>
            <p:cNvSpPr>
              <a:spLocks noChangeShapeType="1"/>
            </p:cNvSpPr>
            <p:nvPr/>
          </p:nvSpPr>
          <p:spPr bwMode="auto">
            <a:xfrm flipV="1">
              <a:off x="978" y="1716"/>
              <a:ext cx="0" cy="2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68" name="Line 25"/>
            <p:cNvSpPr>
              <a:spLocks noChangeShapeType="1"/>
            </p:cNvSpPr>
            <p:nvPr/>
          </p:nvSpPr>
          <p:spPr bwMode="auto">
            <a:xfrm flipH="1" flipV="1">
              <a:off x="825" y="1545"/>
              <a:ext cx="153" cy="17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69" name="Line 26"/>
            <p:cNvSpPr>
              <a:spLocks noChangeShapeType="1"/>
            </p:cNvSpPr>
            <p:nvPr/>
          </p:nvSpPr>
          <p:spPr bwMode="auto">
            <a:xfrm flipV="1">
              <a:off x="825" y="1323"/>
              <a:ext cx="153" cy="2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70" name="Line 27"/>
            <p:cNvSpPr>
              <a:spLocks noChangeShapeType="1"/>
            </p:cNvSpPr>
            <p:nvPr/>
          </p:nvSpPr>
          <p:spPr bwMode="auto">
            <a:xfrm>
              <a:off x="978" y="1323"/>
              <a:ext cx="19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71" name="Line 28"/>
            <p:cNvSpPr>
              <a:spLocks noChangeShapeType="1"/>
            </p:cNvSpPr>
            <p:nvPr/>
          </p:nvSpPr>
          <p:spPr bwMode="auto">
            <a:xfrm>
              <a:off x="1176" y="1323"/>
              <a:ext cx="2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72" name="Line 29"/>
            <p:cNvSpPr>
              <a:spLocks noChangeShapeType="1"/>
            </p:cNvSpPr>
            <p:nvPr/>
          </p:nvSpPr>
          <p:spPr bwMode="auto">
            <a:xfrm flipV="1">
              <a:off x="1380" y="1140"/>
              <a:ext cx="168" cy="1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73" name="Line 30"/>
            <p:cNvSpPr>
              <a:spLocks noChangeShapeType="1"/>
            </p:cNvSpPr>
            <p:nvPr/>
          </p:nvSpPr>
          <p:spPr bwMode="auto">
            <a:xfrm flipV="1">
              <a:off x="1548" y="993"/>
              <a:ext cx="172" cy="14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74" name="Text Box 31"/>
            <p:cNvSpPr txBox="1">
              <a:spLocks noChangeArrowheads="1"/>
            </p:cNvSpPr>
            <p:nvPr/>
          </p:nvSpPr>
          <p:spPr bwMode="auto">
            <a:xfrm>
              <a:off x="760" y="2377"/>
              <a:ext cx="138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640"/>
                <a:t>Typical A* Path</a:t>
              </a:r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5444808" y="931545"/>
            <a:ext cx="2682240" cy="3181668"/>
            <a:chOff x="3118" y="468"/>
            <a:chExt cx="1536" cy="1822"/>
          </a:xfrm>
        </p:grpSpPr>
        <p:sp>
          <p:nvSpPr>
            <p:cNvPr id="25627" name="Rectangle 33"/>
            <p:cNvSpPr>
              <a:spLocks noChangeArrowheads="1"/>
            </p:cNvSpPr>
            <p:nvPr/>
          </p:nvSpPr>
          <p:spPr bwMode="auto">
            <a:xfrm>
              <a:off x="3118" y="468"/>
              <a:ext cx="1536" cy="15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 sz="2640"/>
            </a:p>
          </p:txBody>
        </p:sp>
        <p:sp>
          <p:nvSpPr>
            <p:cNvPr id="25628" name="Line 34"/>
            <p:cNvSpPr>
              <a:spLocks noChangeShapeType="1"/>
            </p:cNvSpPr>
            <p:nvPr/>
          </p:nvSpPr>
          <p:spPr bwMode="auto">
            <a:xfrm>
              <a:off x="3310" y="468"/>
              <a:ext cx="1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29" name="Line 35"/>
            <p:cNvSpPr>
              <a:spLocks noChangeShapeType="1"/>
            </p:cNvSpPr>
            <p:nvPr/>
          </p:nvSpPr>
          <p:spPr bwMode="auto">
            <a:xfrm>
              <a:off x="3502" y="468"/>
              <a:ext cx="1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30" name="Line 36"/>
            <p:cNvSpPr>
              <a:spLocks noChangeShapeType="1"/>
            </p:cNvSpPr>
            <p:nvPr/>
          </p:nvSpPr>
          <p:spPr bwMode="auto">
            <a:xfrm>
              <a:off x="3694" y="468"/>
              <a:ext cx="1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31" name="Line 37"/>
            <p:cNvSpPr>
              <a:spLocks noChangeShapeType="1"/>
            </p:cNvSpPr>
            <p:nvPr/>
          </p:nvSpPr>
          <p:spPr bwMode="auto">
            <a:xfrm>
              <a:off x="3886" y="468"/>
              <a:ext cx="1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32" name="Line 38"/>
            <p:cNvSpPr>
              <a:spLocks noChangeShapeType="1"/>
            </p:cNvSpPr>
            <p:nvPr/>
          </p:nvSpPr>
          <p:spPr bwMode="auto">
            <a:xfrm>
              <a:off x="4078" y="468"/>
              <a:ext cx="1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33" name="Line 39"/>
            <p:cNvSpPr>
              <a:spLocks noChangeShapeType="1"/>
            </p:cNvSpPr>
            <p:nvPr/>
          </p:nvSpPr>
          <p:spPr bwMode="auto">
            <a:xfrm>
              <a:off x="4270" y="468"/>
              <a:ext cx="1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34" name="Line 40"/>
            <p:cNvSpPr>
              <a:spLocks noChangeShapeType="1"/>
            </p:cNvSpPr>
            <p:nvPr/>
          </p:nvSpPr>
          <p:spPr bwMode="auto">
            <a:xfrm>
              <a:off x="4462" y="468"/>
              <a:ext cx="1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35" name="Line 41"/>
            <p:cNvSpPr>
              <a:spLocks noChangeShapeType="1"/>
            </p:cNvSpPr>
            <p:nvPr/>
          </p:nvSpPr>
          <p:spPr bwMode="auto">
            <a:xfrm>
              <a:off x="3118" y="852"/>
              <a:ext cx="1536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36" name="Line 42"/>
            <p:cNvSpPr>
              <a:spLocks noChangeShapeType="1"/>
            </p:cNvSpPr>
            <p:nvPr/>
          </p:nvSpPr>
          <p:spPr bwMode="auto">
            <a:xfrm>
              <a:off x="3118" y="1044"/>
              <a:ext cx="1536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37" name="Line 43"/>
            <p:cNvSpPr>
              <a:spLocks noChangeShapeType="1"/>
            </p:cNvSpPr>
            <p:nvPr/>
          </p:nvSpPr>
          <p:spPr bwMode="auto">
            <a:xfrm>
              <a:off x="3118" y="1236"/>
              <a:ext cx="1536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38" name="Line 44"/>
            <p:cNvSpPr>
              <a:spLocks noChangeShapeType="1"/>
            </p:cNvSpPr>
            <p:nvPr/>
          </p:nvSpPr>
          <p:spPr bwMode="auto">
            <a:xfrm>
              <a:off x="3118" y="1428"/>
              <a:ext cx="1536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39" name="Line 45"/>
            <p:cNvSpPr>
              <a:spLocks noChangeShapeType="1"/>
            </p:cNvSpPr>
            <p:nvPr/>
          </p:nvSpPr>
          <p:spPr bwMode="auto">
            <a:xfrm>
              <a:off x="3118" y="1620"/>
              <a:ext cx="1536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40" name="AutoShape 46"/>
            <p:cNvSpPr>
              <a:spLocks noChangeArrowheads="1"/>
            </p:cNvSpPr>
            <p:nvPr/>
          </p:nvSpPr>
          <p:spPr bwMode="auto">
            <a:xfrm rot="1747402">
              <a:off x="3502" y="804"/>
              <a:ext cx="960" cy="624"/>
            </a:xfrm>
            <a:prstGeom prst="triangle">
              <a:avLst>
                <a:gd name="adj" fmla="val 65625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 sz="2640"/>
            </a:p>
          </p:txBody>
        </p:sp>
        <p:sp>
          <p:nvSpPr>
            <p:cNvPr id="25641" name="Line 47"/>
            <p:cNvSpPr>
              <a:spLocks noChangeShapeType="1"/>
            </p:cNvSpPr>
            <p:nvPr/>
          </p:nvSpPr>
          <p:spPr bwMode="auto">
            <a:xfrm>
              <a:off x="3118" y="1812"/>
              <a:ext cx="1536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42" name="Line 48"/>
            <p:cNvSpPr>
              <a:spLocks noChangeShapeType="1"/>
            </p:cNvSpPr>
            <p:nvPr/>
          </p:nvSpPr>
          <p:spPr bwMode="auto">
            <a:xfrm>
              <a:off x="3118" y="660"/>
              <a:ext cx="1536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43" name="Oval 49"/>
            <p:cNvSpPr>
              <a:spLocks noChangeArrowheads="1"/>
            </p:cNvSpPr>
            <p:nvPr/>
          </p:nvSpPr>
          <p:spPr bwMode="auto">
            <a:xfrm>
              <a:off x="3310" y="1668"/>
              <a:ext cx="144" cy="144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 sz="2640"/>
            </a:p>
          </p:txBody>
        </p:sp>
        <p:sp>
          <p:nvSpPr>
            <p:cNvPr id="25644" name="Oval 50"/>
            <p:cNvSpPr>
              <a:spLocks noChangeArrowheads="1"/>
            </p:cNvSpPr>
            <p:nvPr/>
          </p:nvSpPr>
          <p:spPr bwMode="auto">
            <a:xfrm>
              <a:off x="4126" y="516"/>
              <a:ext cx="144" cy="144"/>
            </a:xfrm>
            <a:prstGeom prst="ellipse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 sz="2640"/>
            </a:p>
          </p:txBody>
        </p:sp>
        <p:sp>
          <p:nvSpPr>
            <p:cNvPr id="25645" name="Line 51"/>
            <p:cNvSpPr>
              <a:spLocks noChangeShapeType="1"/>
            </p:cNvSpPr>
            <p:nvPr/>
          </p:nvSpPr>
          <p:spPr bwMode="auto">
            <a:xfrm flipH="1" flipV="1">
              <a:off x="3222" y="1172"/>
              <a:ext cx="149" cy="54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46" name="Line 52"/>
            <p:cNvSpPr>
              <a:spLocks noChangeShapeType="1"/>
            </p:cNvSpPr>
            <p:nvPr/>
          </p:nvSpPr>
          <p:spPr bwMode="auto">
            <a:xfrm flipV="1">
              <a:off x="3222" y="620"/>
              <a:ext cx="904" cy="5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47" name="Text Box 53"/>
            <p:cNvSpPr txBox="1">
              <a:spLocks noChangeArrowheads="1"/>
            </p:cNvSpPr>
            <p:nvPr/>
          </p:nvSpPr>
          <p:spPr bwMode="auto">
            <a:xfrm>
              <a:off x="3222" y="2004"/>
              <a:ext cx="1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640"/>
                <a:t>Straight Path</a:t>
              </a: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2720657" y="4441509"/>
            <a:ext cx="5041425" cy="2682240"/>
            <a:chOff x="1558" y="2478"/>
            <a:chExt cx="2887" cy="1536"/>
          </a:xfrm>
        </p:grpSpPr>
        <p:sp>
          <p:nvSpPr>
            <p:cNvPr id="25607" name="Rectangle 55"/>
            <p:cNvSpPr>
              <a:spLocks noChangeArrowheads="1"/>
            </p:cNvSpPr>
            <p:nvPr/>
          </p:nvSpPr>
          <p:spPr bwMode="auto">
            <a:xfrm>
              <a:off x="1558" y="2478"/>
              <a:ext cx="1536" cy="153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 sz="2640"/>
            </a:p>
          </p:txBody>
        </p:sp>
        <p:sp>
          <p:nvSpPr>
            <p:cNvPr id="25608" name="Line 56"/>
            <p:cNvSpPr>
              <a:spLocks noChangeShapeType="1"/>
            </p:cNvSpPr>
            <p:nvPr/>
          </p:nvSpPr>
          <p:spPr bwMode="auto">
            <a:xfrm>
              <a:off x="1750" y="2478"/>
              <a:ext cx="0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09" name="Line 57"/>
            <p:cNvSpPr>
              <a:spLocks noChangeShapeType="1"/>
            </p:cNvSpPr>
            <p:nvPr/>
          </p:nvSpPr>
          <p:spPr bwMode="auto">
            <a:xfrm>
              <a:off x="1942" y="2478"/>
              <a:ext cx="0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10" name="Line 58"/>
            <p:cNvSpPr>
              <a:spLocks noChangeShapeType="1"/>
            </p:cNvSpPr>
            <p:nvPr/>
          </p:nvSpPr>
          <p:spPr bwMode="auto">
            <a:xfrm>
              <a:off x="2134" y="2478"/>
              <a:ext cx="0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11" name="Line 59"/>
            <p:cNvSpPr>
              <a:spLocks noChangeShapeType="1"/>
            </p:cNvSpPr>
            <p:nvPr/>
          </p:nvSpPr>
          <p:spPr bwMode="auto">
            <a:xfrm>
              <a:off x="2326" y="2478"/>
              <a:ext cx="0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12" name="Line 60"/>
            <p:cNvSpPr>
              <a:spLocks noChangeShapeType="1"/>
            </p:cNvSpPr>
            <p:nvPr/>
          </p:nvSpPr>
          <p:spPr bwMode="auto">
            <a:xfrm>
              <a:off x="2518" y="2478"/>
              <a:ext cx="0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13" name="Line 61"/>
            <p:cNvSpPr>
              <a:spLocks noChangeShapeType="1"/>
            </p:cNvSpPr>
            <p:nvPr/>
          </p:nvSpPr>
          <p:spPr bwMode="auto">
            <a:xfrm>
              <a:off x="2710" y="2478"/>
              <a:ext cx="0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14" name="Line 62"/>
            <p:cNvSpPr>
              <a:spLocks noChangeShapeType="1"/>
            </p:cNvSpPr>
            <p:nvPr/>
          </p:nvSpPr>
          <p:spPr bwMode="auto">
            <a:xfrm>
              <a:off x="2902" y="2478"/>
              <a:ext cx="0" cy="15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15" name="Line 63"/>
            <p:cNvSpPr>
              <a:spLocks noChangeShapeType="1"/>
            </p:cNvSpPr>
            <p:nvPr/>
          </p:nvSpPr>
          <p:spPr bwMode="auto">
            <a:xfrm>
              <a:off x="1558" y="2862"/>
              <a:ext cx="15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16" name="Line 64"/>
            <p:cNvSpPr>
              <a:spLocks noChangeShapeType="1"/>
            </p:cNvSpPr>
            <p:nvPr/>
          </p:nvSpPr>
          <p:spPr bwMode="auto">
            <a:xfrm>
              <a:off x="1558" y="3054"/>
              <a:ext cx="15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17" name="Line 65"/>
            <p:cNvSpPr>
              <a:spLocks noChangeShapeType="1"/>
            </p:cNvSpPr>
            <p:nvPr/>
          </p:nvSpPr>
          <p:spPr bwMode="auto">
            <a:xfrm>
              <a:off x="1558" y="3246"/>
              <a:ext cx="15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18" name="Line 66"/>
            <p:cNvSpPr>
              <a:spLocks noChangeShapeType="1"/>
            </p:cNvSpPr>
            <p:nvPr/>
          </p:nvSpPr>
          <p:spPr bwMode="auto">
            <a:xfrm>
              <a:off x="1558" y="3438"/>
              <a:ext cx="15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19" name="Line 67"/>
            <p:cNvSpPr>
              <a:spLocks noChangeShapeType="1"/>
            </p:cNvSpPr>
            <p:nvPr/>
          </p:nvSpPr>
          <p:spPr bwMode="auto">
            <a:xfrm>
              <a:off x="1558" y="3630"/>
              <a:ext cx="15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20" name="AutoShape 68"/>
            <p:cNvSpPr>
              <a:spLocks noChangeArrowheads="1"/>
            </p:cNvSpPr>
            <p:nvPr/>
          </p:nvSpPr>
          <p:spPr bwMode="auto">
            <a:xfrm rot="1747402">
              <a:off x="1942" y="2814"/>
              <a:ext cx="960" cy="624"/>
            </a:xfrm>
            <a:prstGeom prst="triangle">
              <a:avLst>
                <a:gd name="adj" fmla="val 65625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 sz="2640"/>
            </a:p>
          </p:txBody>
        </p:sp>
        <p:sp>
          <p:nvSpPr>
            <p:cNvPr id="25621" name="Line 69"/>
            <p:cNvSpPr>
              <a:spLocks noChangeShapeType="1"/>
            </p:cNvSpPr>
            <p:nvPr/>
          </p:nvSpPr>
          <p:spPr bwMode="auto">
            <a:xfrm>
              <a:off x="1558" y="3822"/>
              <a:ext cx="15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22" name="Line 70"/>
            <p:cNvSpPr>
              <a:spLocks noChangeShapeType="1"/>
            </p:cNvSpPr>
            <p:nvPr/>
          </p:nvSpPr>
          <p:spPr bwMode="auto">
            <a:xfrm>
              <a:off x="1558" y="2670"/>
              <a:ext cx="15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980"/>
            </a:p>
          </p:txBody>
        </p:sp>
        <p:sp>
          <p:nvSpPr>
            <p:cNvPr id="25623" name="Oval 71"/>
            <p:cNvSpPr>
              <a:spLocks noChangeArrowheads="1"/>
            </p:cNvSpPr>
            <p:nvPr/>
          </p:nvSpPr>
          <p:spPr bwMode="auto">
            <a:xfrm>
              <a:off x="1750" y="3678"/>
              <a:ext cx="144" cy="144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 sz="2640"/>
            </a:p>
          </p:txBody>
        </p:sp>
        <p:sp>
          <p:nvSpPr>
            <p:cNvPr id="25624" name="Oval 72"/>
            <p:cNvSpPr>
              <a:spLocks noChangeArrowheads="1"/>
            </p:cNvSpPr>
            <p:nvPr/>
          </p:nvSpPr>
          <p:spPr bwMode="auto">
            <a:xfrm>
              <a:off x="2566" y="2526"/>
              <a:ext cx="144" cy="144"/>
            </a:xfrm>
            <a:prstGeom prst="ellipse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lg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 sz="2640"/>
            </a:p>
          </p:txBody>
        </p:sp>
        <p:sp>
          <p:nvSpPr>
            <p:cNvPr id="25625" name="Text Box 73"/>
            <p:cNvSpPr txBox="1">
              <a:spLocks noChangeArrowheads="1"/>
            </p:cNvSpPr>
            <p:nvPr/>
          </p:nvSpPr>
          <p:spPr bwMode="auto">
            <a:xfrm>
              <a:off x="3252" y="3703"/>
              <a:ext cx="119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640"/>
                <a:t>Smooth Path</a:t>
              </a:r>
            </a:p>
          </p:txBody>
        </p:sp>
        <p:sp>
          <p:nvSpPr>
            <p:cNvPr id="25626" name="Freeform 75"/>
            <p:cNvSpPr>
              <a:spLocks/>
            </p:cNvSpPr>
            <p:nvPr/>
          </p:nvSpPr>
          <p:spPr bwMode="auto">
            <a:xfrm>
              <a:off x="1675" y="2592"/>
              <a:ext cx="911" cy="1128"/>
            </a:xfrm>
            <a:custGeom>
              <a:avLst/>
              <a:gdLst>
                <a:gd name="T0" fmla="*/ 137 w 911"/>
                <a:gd name="T1" fmla="*/ 1128 h 1128"/>
                <a:gd name="T2" fmla="*/ 11 w 911"/>
                <a:gd name="T3" fmla="*/ 750 h 1128"/>
                <a:gd name="T4" fmla="*/ 71 w 911"/>
                <a:gd name="T5" fmla="*/ 408 h 1128"/>
                <a:gd name="T6" fmla="*/ 347 w 911"/>
                <a:gd name="T7" fmla="*/ 144 h 1128"/>
                <a:gd name="T8" fmla="*/ 911 w 911"/>
                <a:gd name="T9" fmla="*/ 0 h 1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1"/>
                <a:gd name="T16" fmla="*/ 0 h 1128"/>
                <a:gd name="T17" fmla="*/ 911 w 911"/>
                <a:gd name="T18" fmla="*/ 1128 h 1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1" h="1128">
                  <a:moveTo>
                    <a:pt x="137" y="1128"/>
                  </a:moveTo>
                  <a:cubicBezTo>
                    <a:pt x="87" y="987"/>
                    <a:pt x="22" y="870"/>
                    <a:pt x="11" y="750"/>
                  </a:cubicBezTo>
                  <a:cubicBezTo>
                    <a:pt x="0" y="630"/>
                    <a:pt x="15" y="509"/>
                    <a:pt x="71" y="408"/>
                  </a:cubicBezTo>
                  <a:cubicBezTo>
                    <a:pt x="127" y="307"/>
                    <a:pt x="207" y="212"/>
                    <a:pt x="347" y="144"/>
                  </a:cubicBezTo>
                  <a:cubicBezTo>
                    <a:pt x="487" y="76"/>
                    <a:pt x="707" y="26"/>
                    <a:pt x="911" y="0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 sz="264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7AB9ED-251E-4B50-B68D-45F3A497C219}"/>
                  </a:ext>
                </a:extLst>
              </p14:cNvPr>
              <p14:cNvContentPartPr/>
              <p14:nvPr/>
            </p14:nvContentPartPr>
            <p14:xfrm>
              <a:off x="5986800" y="433620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7AB9ED-251E-4B50-B68D-45F3A497C2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7440" y="4326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64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idx="1"/>
          </p:nvPr>
        </p:nvSpPr>
        <p:spPr>
          <a:xfrm>
            <a:off x="125730" y="1240632"/>
            <a:ext cx="9806940" cy="50815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080" dirty="0">
                <a:latin typeface="Trebuchet MS" pitchFamily="34" charset="0"/>
              </a:rPr>
              <a:t>Moving Goal</a:t>
            </a:r>
          </a:p>
          <a:p>
            <a:pPr lvl="1" eaLnBrk="1" hangingPunct="1">
              <a:defRPr/>
            </a:pPr>
            <a:r>
              <a:rPr lang="en-US" altLang="zh-TW" sz="2640" dirty="0">
                <a:latin typeface="Trebuchet MS" pitchFamily="34" charset="0"/>
              </a:rPr>
              <a:t>Do you need to find path each frame ?</a:t>
            </a:r>
          </a:p>
          <a:p>
            <a:pPr eaLnBrk="1" hangingPunct="1">
              <a:defRPr/>
            </a:pPr>
            <a:r>
              <a:rPr lang="en-US" altLang="zh-TW" sz="3080" dirty="0">
                <a:latin typeface="Trebuchet MS" pitchFamily="34" charset="0"/>
              </a:rPr>
              <a:t>Moving Obstacles</a:t>
            </a:r>
          </a:p>
          <a:p>
            <a:pPr lvl="1" eaLnBrk="1" hangingPunct="1">
              <a:defRPr/>
            </a:pPr>
            <a:r>
              <a:rPr lang="en-US" altLang="zh-TW" sz="2640" dirty="0">
                <a:latin typeface="Trebuchet MS" pitchFamily="34" charset="0"/>
              </a:rPr>
              <a:t>Prediction Scheme</a:t>
            </a:r>
          </a:p>
          <a:p>
            <a:pPr eaLnBrk="1" hangingPunct="1">
              <a:defRPr/>
            </a:pPr>
            <a:r>
              <a:rPr lang="en-US" altLang="zh-TW" sz="3080" dirty="0">
                <a:latin typeface="Trebuchet MS" pitchFamily="34" charset="0"/>
              </a:rPr>
              <a:t>Complexity of the terrain</a:t>
            </a:r>
          </a:p>
          <a:p>
            <a:pPr lvl="1" eaLnBrk="1" hangingPunct="1">
              <a:defRPr/>
            </a:pPr>
            <a:r>
              <a:rPr lang="en-US" altLang="zh-TW" sz="2640" dirty="0">
                <a:latin typeface="Trebuchet MS" pitchFamily="34" charset="0"/>
              </a:rPr>
              <a:t>Hierarchical path finding</a:t>
            </a:r>
          </a:p>
          <a:p>
            <a:pPr eaLnBrk="1" hangingPunct="1">
              <a:defRPr/>
            </a:pPr>
            <a:r>
              <a:rPr lang="en-US" altLang="zh-TW" sz="3080" dirty="0">
                <a:latin typeface="Trebuchet MS" pitchFamily="34" charset="0"/>
              </a:rPr>
              <a:t>“Good” path for Game AI, e.g. avoid enemies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1pPr>
            <a:lvl2pPr marL="817245" indent="-314325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2pPr>
            <a:lvl3pPr marL="125730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3pPr>
            <a:lvl4pPr marL="176022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4pPr>
            <a:lvl5pPr marL="2263140" indent="-251460" eaLnBrk="0" hangingPunct="0"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5pPr>
            <a:lvl6pPr marL="276606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6pPr>
            <a:lvl7pPr marL="326898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7pPr>
            <a:lvl8pPr marL="377190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8pPr>
            <a:lvl9pPr marL="4274820" indent="-251460" eaLnBrk="0" fontAlgn="base" hangingPunct="0">
              <a:spcBef>
                <a:spcPct val="0"/>
              </a:spcBef>
              <a:spcAft>
                <a:spcPct val="0"/>
              </a:spcAft>
              <a:defRPr kumimoji="1" sz="2640">
                <a:solidFill>
                  <a:schemeClr val="tx1"/>
                </a:solidFill>
                <a:latin typeface="Trebuchet MS" panose="020B0603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B5DC8643-AC75-4B2D-9029-613D1D844581}" type="slidenum">
              <a:rPr kumimoji="0" lang="zh-TW" altLang="en-US" sz="1540">
                <a:latin typeface="Times New Roman" panose="02020603050405020304" pitchFamily="18" charset="0"/>
              </a:rPr>
              <a:pPr eaLnBrk="1" hangingPunct="1"/>
              <a:t>25</a:t>
            </a:fld>
            <a:endParaRPr kumimoji="0" lang="en-US" altLang="zh-TW" sz="1540">
              <a:latin typeface="Times New Roman" panose="02020603050405020304" pitchFamily="18" charset="0"/>
            </a:endParaRP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0" y="114300"/>
            <a:ext cx="10058400" cy="58674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lIns="101283" tIns="50642" rIns="101283" bIns="50642" anchor="ctr"/>
          <a:lstStyle/>
          <a:p>
            <a:pPr>
              <a:defRPr/>
            </a:pPr>
            <a:r>
              <a:rPr lang="en-US" altLang="zh-TW" sz="308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Path Finding Challenges</a:t>
            </a:r>
            <a:endParaRPr lang="en-US" altLang="zh-TW" sz="308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6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6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6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6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6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6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6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build="p" bldLvl="5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25239"/>
            <a:ext cx="10058400" cy="7321923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225239"/>
            <a:ext cx="10058400" cy="7321923"/>
          </a:xfrm>
          <a:custGeom>
            <a:avLst/>
            <a:gdLst>
              <a:gd name="connsiteX0" fmla="*/ 0 w 10058400"/>
              <a:gd name="connsiteY0" fmla="*/ 0 h 7543800"/>
              <a:gd name="connsiteX1" fmla="*/ 10058400 w 10058400"/>
              <a:gd name="connsiteY1" fmla="*/ 0 h 7543800"/>
              <a:gd name="connsiteX2" fmla="*/ 10058400 w 10058400"/>
              <a:gd name="connsiteY2" fmla="*/ 7543800 h 7543800"/>
              <a:gd name="connsiteX3" fmla="*/ 0 w 10058400"/>
              <a:gd name="connsiteY3" fmla="*/ 7543800 h 7543800"/>
              <a:gd name="connsiteX4" fmla="*/ 0 w 10058400"/>
              <a:gd name="connsiteY4" fmla="*/ 0 h 7543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673100" y="2752166"/>
            <a:ext cx="2527300" cy="3069292"/>
          </a:xfrm>
          <a:custGeom>
            <a:avLst/>
            <a:gdLst>
              <a:gd name="connsiteX0" fmla="*/ 0 w 2527300"/>
              <a:gd name="connsiteY0" fmla="*/ 3162300 h 3162300"/>
              <a:gd name="connsiteX1" fmla="*/ 2527300 w 2527300"/>
              <a:gd name="connsiteY1" fmla="*/ 3162300 h 3162300"/>
              <a:gd name="connsiteX2" fmla="*/ 2527300 w 2527300"/>
              <a:gd name="connsiteY2" fmla="*/ 0 h 3162300"/>
              <a:gd name="connsiteX3" fmla="*/ 0 w 2527300"/>
              <a:gd name="connsiteY3" fmla="*/ 0 h 3162300"/>
              <a:gd name="connsiteX4" fmla="*/ 0 w 2527300"/>
              <a:gd name="connsiteY4" fmla="*/ 3162300 h 316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7300" h="3162300">
                <a:moveTo>
                  <a:pt x="0" y="3162300"/>
                </a:moveTo>
                <a:lnTo>
                  <a:pt x="2527300" y="3162300"/>
                </a:lnTo>
                <a:lnTo>
                  <a:pt x="2527300" y="0"/>
                </a:lnTo>
                <a:lnTo>
                  <a:pt x="0" y="0"/>
                </a:lnTo>
                <a:lnTo>
                  <a:pt x="0" y="31623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017585" y="2834861"/>
            <a:ext cx="67052" cy="51117"/>
          </a:xfrm>
          <a:custGeom>
            <a:avLst/>
            <a:gdLst>
              <a:gd name="connsiteX0" fmla="*/ 33530 w 67052"/>
              <a:gd name="connsiteY0" fmla="*/ 0 h 52666"/>
              <a:gd name="connsiteX1" fmla="*/ 67052 w 67052"/>
              <a:gd name="connsiteY1" fmla="*/ 52666 h 52666"/>
              <a:gd name="connsiteX2" fmla="*/ 0 w 67052"/>
              <a:gd name="connsiteY2" fmla="*/ 52666 h 52666"/>
              <a:gd name="connsiteX3" fmla="*/ 33530 w 67052"/>
              <a:gd name="connsiteY3" fmla="*/ 0 h 526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666">
                <a:moveTo>
                  <a:pt x="33530" y="0"/>
                </a:moveTo>
                <a:lnTo>
                  <a:pt x="67052" y="52666"/>
                </a:lnTo>
                <a:lnTo>
                  <a:pt x="0" y="52666"/>
                </a:lnTo>
                <a:lnTo>
                  <a:pt x="335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2975809" y="2894615"/>
            <a:ext cx="67052" cy="51242"/>
          </a:xfrm>
          <a:custGeom>
            <a:avLst/>
            <a:gdLst>
              <a:gd name="connsiteX0" fmla="*/ 33745 w 67052"/>
              <a:gd name="connsiteY0" fmla="*/ 52795 h 52795"/>
              <a:gd name="connsiteX1" fmla="*/ 67052 w 67052"/>
              <a:gd name="connsiteY1" fmla="*/ 0 h 52795"/>
              <a:gd name="connsiteX2" fmla="*/ 0 w 67052"/>
              <a:gd name="connsiteY2" fmla="*/ 237 h 52795"/>
              <a:gd name="connsiteX3" fmla="*/ 33745 w 67052"/>
              <a:gd name="connsiteY3" fmla="*/ 52795 h 52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52" h="52795">
                <a:moveTo>
                  <a:pt x="33745" y="52795"/>
                </a:moveTo>
                <a:lnTo>
                  <a:pt x="67052" y="0"/>
                </a:lnTo>
                <a:lnTo>
                  <a:pt x="0" y="237"/>
                </a:lnTo>
                <a:lnTo>
                  <a:pt x="33745" y="5279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3057019" y="2895400"/>
            <a:ext cx="67062" cy="51237"/>
          </a:xfrm>
          <a:custGeom>
            <a:avLst/>
            <a:gdLst>
              <a:gd name="connsiteX0" fmla="*/ 33755 w 67062"/>
              <a:gd name="connsiteY0" fmla="*/ 52789 h 52789"/>
              <a:gd name="connsiteX1" fmla="*/ 67062 w 67062"/>
              <a:gd name="connsiteY1" fmla="*/ 0 h 52789"/>
              <a:gd name="connsiteX2" fmla="*/ 0 w 67062"/>
              <a:gd name="connsiteY2" fmla="*/ 246 h 52789"/>
              <a:gd name="connsiteX3" fmla="*/ 33755 w 67062"/>
              <a:gd name="connsiteY3" fmla="*/ 52789 h 52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7062" h="52789">
                <a:moveTo>
                  <a:pt x="33755" y="52789"/>
                </a:moveTo>
                <a:lnTo>
                  <a:pt x="67062" y="0"/>
                </a:lnTo>
                <a:lnTo>
                  <a:pt x="0" y="246"/>
                </a:lnTo>
                <a:lnTo>
                  <a:pt x="33755" y="5278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73100" y="3933189"/>
            <a:ext cx="12700" cy="505385"/>
          </a:xfrm>
          <a:custGeom>
            <a:avLst/>
            <a:gdLst>
              <a:gd name="connsiteX0" fmla="*/ 1096 w 12700"/>
              <a:gd name="connsiteY0" fmla="*/ 0 h 520700"/>
              <a:gd name="connsiteX1" fmla="*/ 1096 w 12700"/>
              <a:gd name="connsiteY1" fmla="*/ 52070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520700">
                <a:moveTo>
                  <a:pt x="1096" y="0"/>
                </a:moveTo>
                <a:lnTo>
                  <a:pt x="1096" y="52070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13071" y="4233024"/>
            <a:ext cx="63732" cy="258856"/>
          </a:xfrm>
          <a:custGeom>
            <a:avLst/>
            <a:gdLst>
              <a:gd name="connsiteX0" fmla="*/ 0 w 63732"/>
              <a:gd name="connsiteY0" fmla="*/ 0 h 266700"/>
              <a:gd name="connsiteX1" fmla="*/ 63732 w 63732"/>
              <a:gd name="connsiteY1" fmla="*/ 0 h 266700"/>
              <a:gd name="connsiteX2" fmla="*/ 63732 w 63732"/>
              <a:gd name="connsiteY2" fmla="*/ 266700 h 266700"/>
              <a:gd name="connsiteX3" fmla="*/ 0 w 63732"/>
              <a:gd name="connsiteY3" fmla="*/ 266700 h 266700"/>
              <a:gd name="connsiteX4" fmla="*/ 0 w 63732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2" h="266700">
                <a:moveTo>
                  <a:pt x="0" y="0"/>
                </a:moveTo>
                <a:lnTo>
                  <a:pt x="63732" y="0"/>
                </a:lnTo>
                <a:lnTo>
                  <a:pt x="63732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832276" y="4130054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951493" y="4083356"/>
            <a:ext cx="63734" cy="397454"/>
          </a:xfrm>
          <a:custGeom>
            <a:avLst/>
            <a:gdLst>
              <a:gd name="connsiteX0" fmla="*/ 63734 w 63734"/>
              <a:gd name="connsiteY0" fmla="*/ 409498 h 409498"/>
              <a:gd name="connsiteX1" fmla="*/ 0 w 63734"/>
              <a:gd name="connsiteY1" fmla="*/ 409498 h 409498"/>
              <a:gd name="connsiteX2" fmla="*/ 0 w 63734"/>
              <a:gd name="connsiteY2" fmla="*/ 0 h 409498"/>
              <a:gd name="connsiteX3" fmla="*/ 63734 w 63734"/>
              <a:gd name="connsiteY3" fmla="*/ 0 h 409498"/>
              <a:gd name="connsiteX4" fmla="*/ 63734 w 63734"/>
              <a:gd name="connsiteY4" fmla="*/ 409498 h 409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409498">
                <a:moveTo>
                  <a:pt x="63734" y="409498"/>
                </a:moveTo>
                <a:lnTo>
                  <a:pt x="0" y="409498"/>
                </a:lnTo>
                <a:lnTo>
                  <a:pt x="0" y="0"/>
                </a:lnTo>
                <a:lnTo>
                  <a:pt x="63734" y="0"/>
                </a:lnTo>
                <a:lnTo>
                  <a:pt x="63734" y="40949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1070708" y="3821609"/>
            <a:ext cx="63737" cy="505385"/>
          </a:xfrm>
          <a:custGeom>
            <a:avLst/>
            <a:gdLst>
              <a:gd name="connsiteX0" fmla="*/ 0 w 63737"/>
              <a:gd name="connsiteY0" fmla="*/ 0 h 520700"/>
              <a:gd name="connsiteX1" fmla="*/ 63737 w 63737"/>
              <a:gd name="connsiteY1" fmla="*/ 0 h 520700"/>
              <a:gd name="connsiteX2" fmla="*/ 63737 w 63737"/>
              <a:gd name="connsiteY2" fmla="*/ 520700 h 520700"/>
              <a:gd name="connsiteX3" fmla="*/ 0 w 63737"/>
              <a:gd name="connsiteY3" fmla="*/ 520700 h 520700"/>
              <a:gd name="connsiteX4" fmla="*/ 0 w 63737"/>
              <a:gd name="connsiteY4" fmla="*/ 0 h 52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7" h="520700">
                <a:moveTo>
                  <a:pt x="0" y="0"/>
                </a:moveTo>
                <a:lnTo>
                  <a:pt x="63737" y="0"/>
                </a:lnTo>
                <a:lnTo>
                  <a:pt x="63737" y="520700"/>
                </a:lnTo>
                <a:lnTo>
                  <a:pt x="0" y="52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189912" y="4004507"/>
            <a:ext cx="63740" cy="278913"/>
          </a:xfrm>
          <a:custGeom>
            <a:avLst/>
            <a:gdLst>
              <a:gd name="connsiteX0" fmla="*/ 63739 w 63739"/>
              <a:gd name="connsiteY0" fmla="*/ 287365 h 287365"/>
              <a:gd name="connsiteX1" fmla="*/ 0 w 63739"/>
              <a:gd name="connsiteY1" fmla="*/ 287365 h 287365"/>
              <a:gd name="connsiteX2" fmla="*/ 0 w 63739"/>
              <a:gd name="connsiteY2" fmla="*/ 0 h 287365"/>
              <a:gd name="connsiteX3" fmla="*/ 63739 w 63739"/>
              <a:gd name="connsiteY3" fmla="*/ 0 h 287365"/>
              <a:gd name="connsiteX4" fmla="*/ 63739 w 63739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9" h="287365">
                <a:moveTo>
                  <a:pt x="63739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9" y="0"/>
                </a:lnTo>
                <a:lnTo>
                  <a:pt x="63739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1309122" y="4053316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1428342" y="3920859"/>
            <a:ext cx="63733" cy="488099"/>
          </a:xfrm>
          <a:custGeom>
            <a:avLst/>
            <a:gdLst>
              <a:gd name="connsiteX0" fmla="*/ 63733 w 63733"/>
              <a:gd name="connsiteY0" fmla="*/ 502890 h 502890"/>
              <a:gd name="connsiteX1" fmla="*/ 0 w 63733"/>
              <a:gd name="connsiteY1" fmla="*/ 502890 h 502890"/>
              <a:gd name="connsiteX2" fmla="*/ 0 w 63733"/>
              <a:gd name="connsiteY2" fmla="*/ 0 h 502890"/>
              <a:gd name="connsiteX3" fmla="*/ 63733 w 63733"/>
              <a:gd name="connsiteY3" fmla="*/ 0 h 502890"/>
              <a:gd name="connsiteX4" fmla="*/ 63733 w 63733"/>
              <a:gd name="connsiteY4" fmla="*/ 502890 h 5028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502890">
                <a:moveTo>
                  <a:pt x="63733" y="502890"/>
                </a:moveTo>
                <a:lnTo>
                  <a:pt x="0" y="502890"/>
                </a:lnTo>
                <a:lnTo>
                  <a:pt x="0" y="0"/>
                </a:lnTo>
                <a:lnTo>
                  <a:pt x="63733" y="0"/>
                </a:lnTo>
                <a:lnTo>
                  <a:pt x="63733" y="5028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1547557" y="3934817"/>
            <a:ext cx="63733" cy="278913"/>
          </a:xfrm>
          <a:custGeom>
            <a:avLst/>
            <a:gdLst>
              <a:gd name="connsiteX0" fmla="*/ 63733 w 63733"/>
              <a:gd name="connsiteY0" fmla="*/ 287365 h 287365"/>
              <a:gd name="connsiteX1" fmla="*/ 0 w 63733"/>
              <a:gd name="connsiteY1" fmla="*/ 287365 h 287365"/>
              <a:gd name="connsiteX2" fmla="*/ 0 w 63733"/>
              <a:gd name="connsiteY2" fmla="*/ 0 h 287365"/>
              <a:gd name="connsiteX3" fmla="*/ 63733 w 63733"/>
              <a:gd name="connsiteY3" fmla="*/ 0 h 287365"/>
              <a:gd name="connsiteX4" fmla="*/ 63733 w 6373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3" h="287365">
                <a:moveTo>
                  <a:pt x="6373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3" y="0"/>
                </a:lnTo>
                <a:lnTo>
                  <a:pt x="6373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666762" y="4081245"/>
            <a:ext cx="63734" cy="278913"/>
          </a:xfrm>
          <a:custGeom>
            <a:avLst/>
            <a:gdLst>
              <a:gd name="connsiteX0" fmla="*/ 63734 w 63734"/>
              <a:gd name="connsiteY0" fmla="*/ 287365 h 287365"/>
              <a:gd name="connsiteX1" fmla="*/ 0 w 63734"/>
              <a:gd name="connsiteY1" fmla="*/ 287365 h 287365"/>
              <a:gd name="connsiteX2" fmla="*/ 0 w 63734"/>
              <a:gd name="connsiteY2" fmla="*/ 0 h 287365"/>
              <a:gd name="connsiteX3" fmla="*/ 63734 w 63734"/>
              <a:gd name="connsiteY3" fmla="*/ 0 h 287365"/>
              <a:gd name="connsiteX4" fmla="*/ 63734 w 63734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87365">
                <a:moveTo>
                  <a:pt x="63734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34" y="0"/>
                </a:lnTo>
                <a:lnTo>
                  <a:pt x="63734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1785973" y="4135361"/>
            <a:ext cx="63734" cy="258856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1905180" y="3934771"/>
            <a:ext cx="63743" cy="278913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2024397" y="4121410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143604" y="4232966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2262809" y="2755536"/>
            <a:ext cx="63738" cy="1738032"/>
          </a:xfrm>
          <a:custGeom>
            <a:avLst/>
            <a:gdLst>
              <a:gd name="connsiteX0" fmla="*/ 0 w 63738"/>
              <a:gd name="connsiteY0" fmla="*/ 0 h 1790700"/>
              <a:gd name="connsiteX1" fmla="*/ 63738 w 63738"/>
              <a:gd name="connsiteY1" fmla="*/ 0 h 1790700"/>
              <a:gd name="connsiteX2" fmla="*/ 63738 w 63738"/>
              <a:gd name="connsiteY2" fmla="*/ 1790700 h 1790700"/>
              <a:gd name="connsiteX3" fmla="*/ 0 w 63738"/>
              <a:gd name="connsiteY3" fmla="*/ 1790700 h 1790700"/>
              <a:gd name="connsiteX4" fmla="*/ 0 w 63738"/>
              <a:gd name="connsiteY4" fmla="*/ 0 h 179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8" h="1790700">
                <a:moveTo>
                  <a:pt x="0" y="0"/>
                </a:moveTo>
                <a:lnTo>
                  <a:pt x="63738" y="0"/>
                </a:lnTo>
                <a:lnTo>
                  <a:pt x="63738" y="1790700"/>
                </a:lnTo>
                <a:lnTo>
                  <a:pt x="0" y="1790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382020" y="4232958"/>
            <a:ext cx="63734" cy="258856"/>
          </a:xfrm>
          <a:custGeom>
            <a:avLst/>
            <a:gdLst>
              <a:gd name="connsiteX0" fmla="*/ 0 w 63734"/>
              <a:gd name="connsiteY0" fmla="*/ 0 h 266700"/>
              <a:gd name="connsiteX1" fmla="*/ 63734 w 63734"/>
              <a:gd name="connsiteY1" fmla="*/ 0 h 266700"/>
              <a:gd name="connsiteX2" fmla="*/ 63734 w 63734"/>
              <a:gd name="connsiteY2" fmla="*/ 266700 h 266700"/>
              <a:gd name="connsiteX3" fmla="*/ 0 w 63734"/>
              <a:gd name="connsiteY3" fmla="*/ 266700 h 266700"/>
              <a:gd name="connsiteX4" fmla="*/ 0 w 6373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34" h="266700">
                <a:moveTo>
                  <a:pt x="0" y="0"/>
                </a:moveTo>
                <a:lnTo>
                  <a:pt x="63734" y="0"/>
                </a:lnTo>
                <a:lnTo>
                  <a:pt x="6373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2501225" y="4220635"/>
            <a:ext cx="63743" cy="278908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2620434" y="4220630"/>
            <a:ext cx="63745" cy="278913"/>
          </a:xfrm>
          <a:custGeom>
            <a:avLst/>
            <a:gdLst>
              <a:gd name="connsiteX0" fmla="*/ 63745 w 63745"/>
              <a:gd name="connsiteY0" fmla="*/ 287365 h 287365"/>
              <a:gd name="connsiteX1" fmla="*/ 0 w 63745"/>
              <a:gd name="connsiteY1" fmla="*/ 287365 h 287365"/>
              <a:gd name="connsiteX2" fmla="*/ 0 w 63745"/>
              <a:gd name="connsiteY2" fmla="*/ 0 h 287365"/>
              <a:gd name="connsiteX3" fmla="*/ 63745 w 63745"/>
              <a:gd name="connsiteY3" fmla="*/ 0 h 287365"/>
              <a:gd name="connsiteX4" fmla="*/ 63745 w 63745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5" h="287365">
                <a:moveTo>
                  <a:pt x="63745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5" y="0"/>
                </a:lnTo>
                <a:lnTo>
                  <a:pt x="63745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2739641" y="4232950"/>
            <a:ext cx="63743" cy="258856"/>
          </a:xfrm>
          <a:custGeom>
            <a:avLst/>
            <a:gdLst>
              <a:gd name="connsiteX0" fmla="*/ 0 w 63743"/>
              <a:gd name="connsiteY0" fmla="*/ 0 h 266700"/>
              <a:gd name="connsiteX1" fmla="*/ 63743 w 63743"/>
              <a:gd name="connsiteY1" fmla="*/ 0 h 266700"/>
              <a:gd name="connsiteX2" fmla="*/ 63743 w 63743"/>
              <a:gd name="connsiteY2" fmla="*/ 266700 h 266700"/>
              <a:gd name="connsiteX3" fmla="*/ 0 w 63743"/>
              <a:gd name="connsiteY3" fmla="*/ 266700 h 266700"/>
              <a:gd name="connsiteX4" fmla="*/ 0 w 63743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66700">
                <a:moveTo>
                  <a:pt x="0" y="0"/>
                </a:moveTo>
                <a:lnTo>
                  <a:pt x="63743" y="0"/>
                </a:lnTo>
                <a:lnTo>
                  <a:pt x="63743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2858857" y="4220621"/>
            <a:ext cx="63743" cy="278913"/>
          </a:xfrm>
          <a:custGeom>
            <a:avLst/>
            <a:gdLst>
              <a:gd name="connsiteX0" fmla="*/ 63743 w 63743"/>
              <a:gd name="connsiteY0" fmla="*/ 287365 h 287365"/>
              <a:gd name="connsiteX1" fmla="*/ 0 w 63743"/>
              <a:gd name="connsiteY1" fmla="*/ 287365 h 287365"/>
              <a:gd name="connsiteX2" fmla="*/ 0 w 63743"/>
              <a:gd name="connsiteY2" fmla="*/ 0 h 287365"/>
              <a:gd name="connsiteX3" fmla="*/ 63743 w 63743"/>
              <a:gd name="connsiteY3" fmla="*/ 0 h 287365"/>
              <a:gd name="connsiteX4" fmla="*/ 63743 w 63743"/>
              <a:gd name="connsiteY4" fmla="*/ 287365 h 287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5">
                <a:moveTo>
                  <a:pt x="63743" y="287365"/>
                </a:moveTo>
                <a:lnTo>
                  <a:pt x="0" y="287365"/>
                </a:lnTo>
                <a:lnTo>
                  <a:pt x="0" y="0"/>
                </a:lnTo>
                <a:lnTo>
                  <a:pt x="63743" y="0"/>
                </a:lnTo>
                <a:lnTo>
                  <a:pt x="63743" y="28736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2978063" y="4220618"/>
            <a:ext cx="63740" cy="278908"/>
          </a:xfrm>
          <a:custGeom>
            <a:avLst/>
            <a:gdLst>
              <a:gd name="connsiteX0" fmla="*/ 63740 w 63740"/>
              <a:gd name="connsiteY0" fmla="*/ 287360 h 287360"/>
              <a:gd name="connsiteX1" fmla="*/ 0 w 63740"/>
              <a:gd name="connsiteY1" fmla="*/ 287360 h 287360"/>
              <a:gd name="connsiteX2" fmla="*/ 0 w 63740"/>
              <a:gd name="connsiteY2" fmla="*/ 0 h 287360"/>
              <a:gd name="connsiteX3" fmla="*/ 63740 w 63740"/>
              <a:gd name="connsiteY3" fmla="*/ 0 h 287360"/>
              <a:gd name="connsiteX4" fmla="*/ 63740 w 63740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0" h="287360">
                <a:moveTo>
                  <a:pt x="63740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0" y="0"/>
                </a:lnTo>
                <a:lnTo>
                  <a:pt x="63740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3098426" y="4220618"/>
            <a:ext cx="63743" cy="278908"/>
          </a:xfrm>
          <a:custGeom>
            <a:avLst/>
            <a:gdLst>
              <a:gd name="connsiteX0" fmla="*/ 63743 w 63743"/>
              <a:gd name="connsiteY0" fmla="*/ 287360 h 287360"/>
              <a:gd name="connsiteX1" fmla="*/ 0 w 63743"/>
              <a:gd name="connsiteY1" fmla="*/ 287360 h 287360"/>
              <a:gd name="connsiteX2" fmla="*/ 0 w 63743"/>
              <a:gd name="connsiteY2" fmla="*/ 0 h 287360"/>
              <a:gd name="connsiteX3" fmla="*/ 63743 w 63743"/>
              <a:gd name="connsiteY3" fmla="*/ 0 h 287360"/>
              <a:gd name="connsiteX4" fmla="*/ 63743 w 63743"/>
              <a:gd name="connsiteY4" fmla="*/ 287360 h 287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743" h="287360">
                <a:moveTo>
                  <a:pt x="63743" y="287360"/>
                </a:moveTo>
                <a:lnTo>
                  <a:pt x="0" y="287360"/>
                </a:lnTo>
                <a:lnTo>
                  <a:pt x="0" y="0"/>
                </a:lnTo>
                <a:lnTo>
                  <a:pt x="63743" y="0"/>
                </a:lnTo>
                <a:lnTo>
                  <a:pt x="63743" y="2873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4353860" y="3221221"/>
            <a:ext cx="5054470" cy="28600"/>
          </a:xfrm>
          <a:custGeom>
            <a:avLst/>
            <a:gdLst>
              <a:gd name="connsiteX0" fmla="*/ 7366 w 5054470"/>
              <a:gd name="connsiteY0" fmla="*/ 7366 h 29467"/>
              <a:gd name="connsiteX1" fmla="*/ 5047103 w 5054470"/>
              <a:gd name="connsiteY1" fmla="*/ 7366 h 294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54470" h="29467">
                <a:moveTo>
                  <a:pt x="7366" y="7366"/>
                </a:moveTo>
                <a:lnTo>
                  <a:pt x="5047103" y="7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24" name="Freeform 3"/>
          <p:cNvSpPr/>
          <p:nvPr/>
        </p:nvSpPr>
        <p:spPr>
          <a:xfrm>
            <a:off x="0" y="225238"/>
            <a:ext cx="10058400" cy="800835"/>
          </a:xfrm>
          <a:custGeom>
            <a:avLst/>
            <a:gdLst>
              <a:gd name="connsiteX0" fmla="*/ 0 w 10058400"/>
              <a:gd name="connsiteY0" fmla="*/ 0 h 825103"/>
              <a:gd name="connsiteX1" fmla="*/ 10058400 w 10058400"/>
              <a:gd name="connsiteY1" fmla="*/ 0 h 825103"/>
              <a:gd name="connsiteX2" fmla="*/ 10058400 w 10058400"/>
              <a:gd name="connsiteY2" fmla="*/ 825103 h 825103"/>
              <a:gd name="connsiteX3" fmla="*/ 0 w 10058400"/>
              <a:gd name="connsiteY3" fmla="*/ 825103 h 825103"/>
              <a:gd name="connsiteX4" fmla="*/ 0 w 10058400"/>
              <a:gd name="connsiteY4" fmla="*/ 0 h 8251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825103">
                <a:moveTo>
                  <a:pt x="0" y="0"/>
                </a:moveTo>
                <a:lnTo>
                  <a:pt x="10058400" y="0"/>
                </a:lnTo>
                <a:lnTo>
                  <a:pt x="10058400" y="825103"/>
                </a:lnTo>
                <a:lnTo>
                  <a:pt x="0" y="825103"/>
                </a:lnTo>
                <a:lnTo>
                  <a:pt x="0" y="0"/>
                </a:lnTo>
              </a:path>
            </a:pathLst>
          </a:custGeom>
          <a:solidFill>
            <a:srgbClr val="77211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203" tIns="45100" rIns="90203" bIns="45100" rtlCol="0" anchor="ctr"/>
          <a:lstStyle/>
          <a:p>
            <a:pPr marL="0" marR="0" lvl="0" indent="0" algn="ctr" defTabSz="9020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2912"/>
            <a:ext cx="10058400" cy="734657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74801" y="4884647"/>
            <a:ext cx="1154162" cy="122485"/>
          </a:xfrm>
          <a:prstGeom prst="rect">
            <a:avLst/>
          </a:prstGeom>
          <a:noFill/>
        </p:spPr>
        <p:txBody>
          <a:bodyPr wrap="none" lIns="0" tIns="0" rIns="0" bIns="45100" rtlCol="0">
            <a:spAutoFit/>
          </a:bodyPr>
          <a:lstStyle/>
          <a:p>
            <a:pPr marL="0" marR="0" lvl="0" indent="0" defTabSz="902008" eaLnBrk="1" fontAlgn="auto" latinLnBrk="0" hangingPunct="1">
              <a:lnSpc>
                <a:spcPts val="59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F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O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U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R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T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H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 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E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D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I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T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I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O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altLang="zh-CN" sz="5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N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673101" y="582706"/>
            <a:ext cx="2459006" cy="5559871"/>
          </a:xfrm>
          <a:prstGeom prst="rect">
            <a:avLst/>
          </a:prstGeom>
          <a:noFill/>
        </p:spPr>
        <p:txBody>
          <a:bodyPr wrap="none" lIns="0" tIns="0" rIns="0" bIns="45100" rtlCol="0">
            <a:spAutoFit/>
          </a:bodyPr>
          <a:lstStyle/>
          <a:p>
            <a:pPr marL="0" marR="0" lvl="0" indent="0" defTabSz="902008" eaLnBrk="1" fontAlgn="auto" latinLnBrk="0" hangingPunct="1">
              <a:lnSpc>
                <a:spcPts val="355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751" algn="l"/>
                <a:tab pos="137806" algn="l"/>
              </a:tabLst>
              <a:defRPr/>
            </a:pPr>
            <a:r>
              <a:rPr kumimoji="0" lang="en-US" altLang="zh-CN" sz="396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Algorithms</a:t>
            </a: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414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751" algn="l"/>
                <a:tab pos="137806" algn="l"/>
              </a:tabLst>
              <a:defRPr/>
            </a:pPr>
            <a:r>
              <a:rPr kumimoji="0" lang="en-US" altLang="zh-CN" sz="176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	</a:t>
            </a:r>
            <a:r>
              <a:rPr kumimoji="0" lang="en-US" altLang="zh-CN" sz="363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Algorithms</a:t>
            </a: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128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751" algn="l"/>
                <a:tab pos="137806" algn="l"/>
              </a:tabLst>
              <a:defRPr/>
            </a:pPr>
            <a:r>
              <a:rPr kumimoji="0" lang="en-US" altLang="zh-CN" sz="176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	</a:t>
            </a:r>
            <a:endParaRPr kumimoji="0" lang="en-US" altLang="zh-CN" sz="77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</p:txBody>
      </p:sp>
      <p:sp>
        <p:nvSpPr>
          <p:cNvPr id="1026" name="TextBox 1"/>
          <p:cNvSpPr txBox="1"/>
          <p:nvPr/>
        </p:nvSpPr>
        <p:spPr>
          <a:xfrm>
            <a:off x="3466093" y="694103"/>
            <a:ext cx="6430807" cy="4887892"/>
          </a:xfrm>
          <a:prstGeom prst="rect">
            <a:avLst/>
          </a:prstGeom>
          <a:noFill/>
        </p:spPr>
        <p:txBody>
          <a:bodyPr wrap="square" lIns="0" tIns="0" rIns="0" bIns="45100" rtlCol="0">
            <a:spAutoFit/>
          </a:bodyPr>
          <a:lstStyle/>
          <a:p>
            <a:pPr marL="0" marR="0" lvl="0" indent="0" defTabSz="902008" eaLnBrk="1" fontAlgn="auto" latinLnBrk="0" hangingPunct="1">
              <a:lnSpc>
                <a:spcPts val="138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57" algn="l"/>
                <a:tab pos="62640" algn="l"/>
              </a:tabLst>
              <a:defRPr/>
            </a:pPr>
            <a:r>
              <a:rPr kumimoji="0" lang="en-US" altLang="zh-CN" sz="176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		</a:t>
            </a:r>
            <a:endParaRPr kumimoji="0" lang="en-US" altLang="zh-CN" sz="132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57" algn="l"/>
                <a:tab pos="62640" algn="l"/>
              </a:tabLst>
              <a:defRPr/>
            </a:pPr>
            <a:r>
              <a:rPr kumimoji="0" lang="en-GB" altLang="zh-CN" sz="286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18" charset="0"/>
                <a:cs typeface="Segoe UI" pitchFamily="18" charset="0"/>
              </a:rPr>
              <a:t>NEXT:</a:t>
            </a: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285750" marR="0" lvl="0" indent="-285750" defTabSz="902008" eaLnBrk="1" fontAlgn="auto" latinLnBrk="0" hangingPunct="1">
              <a:lnSpc>
                <a:spcPts val="9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76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51435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altLang="en-US" sz="24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en-US" altLang="en-US" sz="2400" i="1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*</a:t>
            </a:r>
            <a:r>
              <a:rPr kumimoji="0" lang="en-US" altLang="en-US" sz="24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search</a:t>
            </a:r>
          </a:p>
          <a:p>
            <a:pPr marL="51435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altLang="en-US" sz="24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Heuristics</a:t>
            </a:r>
          </a:p>
          <a:p>
            <a:pPr marL="51435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Local search algorithms</a:t>
            </a:r>
          </a:p>
          <a:p>
            <a:pPr marL="51435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Hill-climbing search</a:t>
            </a:r>
          </a:p>
          <a:p>
            <a:pPr marL="51435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Genetic algorithms</a:t>
            </a:r>
            <a:endParaRPr kumimoji="0" lang="en-US" altLang="zh-CN" sz="231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  <a:p>
            <a:pPr marL="0" marR="0" lvl="0" indent="0" defTabSz="902008" eaLnBrk="1" fontAlgn="auto" latinLnBrk="0" hangingPunct="1">
              <a:lnSpc>
                <a:spcPts val="36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57" algn="l"/>
                <a:tab pos="62640" algn="l"/>
              </a:tabLst>
              <a:defRPr/>
            </a:pPr>
            <a:endParaRPr kumimoji="0" lang="en-US" altLang="zh-CN" sz="231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18" charset="0"/>
              <a:cs typeface="Segoe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5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Search Problem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2209800"/>
            <a:ext cx="8549640" cy="452628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640"/>
              <a:t>Starting from a </a:t>
            </a:r>
            <a:r>
              <a:rPr lang="en-US" altLang="en-US" sz="2640">
                <a:solidFill>
                  <a:srgbClr val="FF0000"/>
                </a:solidFill>
              </a:rPr>
              <a:t>node n</a:t>
            </a:r>
            <a:r>
              <a:rPr lang="en-US" altLang="en-US" sz="2640"/>
              <a:t> find the shortest path to a goal </a:t>
            </a:r>
            <a:r>
              <a:rPr lang="en-US" altLang="en-US" sz="2640">
                <a:solidFill>
                  <a:srgbClr val="6600FF"/>
                </a:solidFill>
              </a:rPr>
              <a:t>node g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569278" y="4472940"/>
            <a:ext cx="502920" cy="33528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7711440" y="4472940"/>
            <a:ext cx="502920" cy="33528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/>
            <a:endParaRPr lang="en-US" altLang="en-US" sz="1980" kern="0">
              <a:solidFill>
                <a:srgbClr val="FF0000"/>
              </a:solidFill>
            </a:endParaRP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V="1">
            <a:off x="988377" y="3886200"/>
            <a:ext cx="838200" cy="670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988377" y="3847783"/>
            <a:ext cx="43794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1072197" y="4640580"/>
            <a:ext cx="9220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288732" y="4221480"/>
            <a:ext cx="43794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1072197" y="4724400"/>
            <a:ext cx="586740" cy="5867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1204912" y="4640580"/>
            <a:ext cx="43794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20</a:t>
            </a: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1826577" y="371856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1994218" y="447294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1658937" y="514350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V="1">
            <a:off x="2329498" y="3718560"/>
            <a:ext cx="2095500" cy="167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V="1">
            <a:off x="2497138" y="4305300"/>
            <a:ext cx="922020" cy="335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2161858" y="5227320"/>
            <a:ext cx="754380" cy="83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5699761" y="4221480"/>
            <a:ext cx="60785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6600" b="1" kern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2078038" y="5478780"/>
            <a:ext cx="75438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V="1">
            <a:off x="2245678" y="3215640"/>
            <a:ext cx="1089660" cy="502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2497138" y="4724400"/>
            <a:ext cx="1005840" cy="2514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3335338" y="304800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15" name="Oval 23"/>
          <p:cNvSpPr>
            <a:spLocks noChangeArrowheads="1"/>
          </p:cNvSpPr>
          <p:nvPr/>
        </p:nvSpPr>
        <p:spPr bwMode="auto">
          <a:xfrm>
            <a:off x="4424998" y="355092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16" name="Oval 24"/>
          <p:cNvSpPr>
            <a:spLocks noChangeArrowheads="1"/>
          </p:cNvSpPr>
          <p:nvPr/>
        </p:nvSpPr>
        <p:spPr bwMode="auto">
          <a:xfrm>
            <a:off x="3419158" y="413766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3502978" y="480822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>
            <a:off x="2916238" y="505968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19" name="Oval 27"/>
          <p:cNvSpPr>
            <a:spLocks noChangeArrowheads="1"/>
          </p:cNvSpPr>
          <p:nvPr/>
        </p:nvSpPr>
        <p:spPr bwMode="auto">
          <a:xfrm>
            <a:off x="2832418" y="573024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2263140" y="3048000"/>
            <a:ext cx="53784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20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3234055" y="3383280"/>
            <a:ext cx="53784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2766060" y="3970020"/>
            <a:ext cx="53784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2933700" y="4472940"/>
            <a:ext cx="53784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18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2346960" y="4808220"/>
            <a:ext cx="53784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2011680" y="5562600"/>
            <a:ext cx="53784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33</a:t>
            </a:r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 flipV="1">
            <a:off x="3352800" y="5562600"/>
            <a:ext cx="502920" cy="335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3268980" y="6065520"/>
            <a:ext cx="58674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>
            <a:off x="4023360" y="4975860"/>
            <a:ext cx="754380" cy="83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 flipV="1">
            <a:off x="3939540" y="4221480"/>
            <a:ext cx="502920" cy="83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>
            <a:off x="4945380" y="3802380"/>
            <a:ext cx="335280" cy="2514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 flipV="1">
            <a:off x="3855720" y="3131820"/>
            <a:ext cx="838200" cy="83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336A87-4CE3-42EA-95A1-329953B1C825}"/>
                  </a:ext>
                </a:extLst>
              </p14:cNvPr>
              <p14:cNvContentPartPr/>
              <p14:nvPr/>
            </p14:nvContentPartPr>
            <p14:xfrm>
              <a:off x="228240" y="3309120"/>
              <a:ext cx="5188320" cy="190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336A87-4CE3-42EA-95A1-329953B1C8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880" y="3299760"/>
                <a:ext cx="5207040" cy="19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049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54380" y="1706880"/>
            <a:ext cx="536236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Consider the following weighted undirected graph: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547178" y="4378643"/>
            <a:ext cx="311304" cy="3970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V="1">
            <a:off x="1899920" y="4081780"/>
            <a:ext cx="754380" cy="502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720658" y="3791903"/>
            <a:ext cx="311304" cy="397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547178" y="3372803"/>
            <a:ext cx="311304" cy="397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983740" y="3662680"/>
            <a:ext cx="670560" cy="167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2989580" y="4417060"/>
            <a:ext cx="838200" cy="9220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3810318" y="5384483"/>
            <a:ext cx="437940" cy="397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3157220" y="3997960"/>
            <a:ext cx="17602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5067618" y="3708083"/>
            <a:ext cx="437940" cy="397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18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4229418" y="2618423"/>
            <a:ext cx="437940" cy="397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22</a:t>
            </a: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V="1">
            <a:off x="2989580" y="2908300"/>
            <a:ext cx="1173480" cy="9220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 flipV="1">
            <a:off x="1983740" y="2824480"/>
            <a:ext cx="2263140" cy="5867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6660198" y="4797743"/>
            <a:ext cx="437940" cy="397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66</a:t>
            </a: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 flipV="1">
            <a:off x="4330700" y="5003800"/>
            <a:ext cx="2179320" cy="5867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5671820" y="4081780"/>
            <a:ext cx="922020" cy="7543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6744018" y="2618423"/>
            <a:ext cx="437940" cy="397032"/>
          </a:xfrm>
          <a:prstGeom prst="rect">
            <a:avLst/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20</a:t>
            </a: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4833620" y="2908300"/>
            <a:ext cx="18440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754380" y="365760"/>
            <a:ext cx="8549640" cy="1257300"/>
          </a:xfrm>
        </p:spPr>
        <p:txBody>
          <a:bodyPr/>
          <a:lstStyle/>
          <a:p>
            <a:r>
              <a:rPr lang="en-US" altLang="en-US" sz="3960"/>
              <a:t>Shortest Path</a:t>
            </a:r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2580958" y="2674303"/>
            <a:ext cx="43794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5364480" y="2461260"/>
            <a:ext cx="43794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20</a:t>
            </a:r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3604260" y="3299460"/>
            <a:ext cx="43794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16</a:t>
            </a:r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245678" y="4350703"/>
            <a:ext cx="311304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3670618" y="4602163"/>
            <a:ext cx="311304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4358640" y="3886200"/>
            <a:ext cx="311304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6118860" y="4053840"/>
            <a:ext cx="43794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24</a:t>
            </a:r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5095558" y="5440363"/>
            <a:ext cx="43794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20</a:t>
            </a:r>
          </a:p>
        </p:txBody>
      </p:sp>
      <p:sp>
        <p:nvSpPr>
          <p:cNvPr id="2077" name="Line 29"/>
          <p:cNvSpPr>
            <a:spLocks noChangeShapeType="1"/>
          </p:cNvSpPr>
          <p:nvPr/>
        </p:nvSpPr>
        <p:spPr bwMode="auto">
          <a:xfrm flipV="1">
            <a:off x="6873240" y="3131820"/>
            <a:ext cx="0" cy="15925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078" name="Text Box 30"/>
          <p:cNvSpPr txBox="1">
            <a:spLocks noChangeArrowheads="1"/>
          </p:cNvSpPr>
          <p:nvPr/>
        </p:nvSpPr>
        <p:spPr bwMode="auto">
          <a:xfrm>
            <a:off x="6939598" y="3680143"/>
            <a:ext cx="311304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2079" name="AutoShape 31"/>
          <p:cNvSpPr>
            <a:spLocks noChangeArrowheads="1"/>
          </p:cNvSpPr>
          <p:nvPr/>
        </p:nvSpPr>
        <p:spPr bwMode="auto">
          <a:xfrm>
            <a:off x="1424940" y="4975860"/>
            <a:ext cx="586740" cy="33528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080" name="AutoShape 32"/>
          <p:cNvSpPr>
            <a:spLocks noChangeArrowheads="1"/>
          </p:cNvSpPr>
          <p:nvPr/>
        </p:nvSpPr>
        <p:spPr bwMode="auto">
          <a:xfrm>
            <a:off x="7376160" y="2461260"/>
            <a:ext cx="335280" cy="67056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081" name="Text Box 33"/>
          <p:cNvSpPr txBox="1">
            <a:spLocks noChangeArrowheads="1"/>
          </p:cNvSpPr>
          <p:nvPr/>
        </p:nvSpPr>
        <p:spPr bwMode="auto">
          <a:xfrm>
            <a:off x="2245678" y="3344863"/>
            <a:ext cx="311304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9</a:t>
            </a:r>
          </a:p>
        </p:txBody>
      </p:sp>
      <p:grpSp>
        <p:nvGrpSpPr>
          <p:cNvPr id="2086" name="Group 38"/>
          <p:cNvGrpSpPr>
            <a:grpSpLocks/>
          </p:cNvGrpSpPr>
          <p:nvPr/>
        </p:nvGrpSpPr>
        <p:grpSpPr bwMode="auto">
          <a:xfrm>
            <a:off x="653098" y="5981697"/>
            <a:ext cx="5505927" cy="396399"/>
            <a:chOff x="374" y="3482"/>
            <a:chExt cx="3153" cy="227"/>
          </a:xfrm>
        </p:grpSpPr>
        <p:sp>
          <p:nvSpPr>
            <p:cNvPr id="2082" name="Text Box 34"/>
            <p:cNvSpPr txBox="1">
              <a:spLocks noChangeArrowheads="1"/>
            </p:cNvSpPr>
            <p:nvPr/>
          </p:nvSpPr>
          <p:spPr bwMode="auto">
            <a:xfrm>
              <a:off x="374" y="3482"/>
              <a:ext cx="70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5840"/>
              <a:r>
                <a:rPr lang="en-US" altLang="en-US" sz="1980" b="1" kern="0">
                  <a:solidFill>
                    <a:sysClr val="windowText" lastClr="000000"/>
                  </a:solidFill>
                </a:rPr>
                <a:t>We want:</a:t>
              </a:r>
            </a:p>
          </p:txBody>
        </p:sp>
        <p:sp>
          <p:nvSpPr>
            <p:cNvPr id="2083" name="Text Box 35"/>
            <p:cNvSpPr txBox="1">
              <a:spLocks noChangeArrowheads="1"/>
            </p:cNvSpPr>
            <p:nvPr/>
          </p:nvSpPr>
          <p:spPr bwMode="auto">
            <a:xfrm>
              <a:off x="1478" y="3482"/>
              <a:ext cx="204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5840"/>
              <a:r>
                <a:rPr lang="en-US" altLang="en-US" sz="1980" kern="0">
                  <a:solidFill>
                    <a:sysClr val="windowText" lastClr="000000"/>
                  </a:solidFill>
                </a:rPr>
                <a:t>A path 5 </a:t>
              </a:r>
              <a:r>
                <a:rPr lang="en-US" altLang="en-US" sz="1980" kern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 v1  v2  …  20</a:t>
              </a:r>
              <a:endParaRPr lang="en-US" altLang="en-US" sz="198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385922" y="6606858"/>
            <a:ext cx="90857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Such that g(20) = cost(5</a:t>
            </a:r>
            <a:r>
              <a:rPr lang="en-US" altLang="en-US" sz="1980" ker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v1) + cost(v1 v2) + … + cost ( 20) is minimum</a:t>
            </a:r>
            <a:endParaRPr lang="en-US" altLang="en-US" sz="1980" kern="0">
              <a:solidFill>
                <a:sysClr val="windowText" lastClr="000000"/>
              </a:solidFill>
            </a:endParaRPr>
          </a:p>
        </p:txBody>
      </p:sp>
      <p:grpSp>
        <p:nvGrpSpPr>
          <p:cNvPr id="2091" name="Group 43"/>
          <p:cNvGrpSpPr>
            <a:grpSpLocks/>
          </p:cNvGrpSpPr>
          <p:nvPr/>
        </p:nvGrpSpPr>
        <p:grpSpPr bwMode="auto">
          <a:xfrm>
            <a:off x="1844040" y="3048000"/>
            <a:ext cx="5029200" cy="2514600"/>
            <a:chOff x="1056" y="1680"/>
            <a:chExt cx="2880" cy="1440"/>
          </a:xfrm>
        </p:grpSpPr>
        <p:sp>
          <p:nvSpPr>
            <p:cNvPr id="2087" name="Line 39"/>
            <p:cNvSpPr>
              <a:spLocks noChangeShapeType="1"/>
            </p:cNvSpPr>
            <p:nvPr/>
          </p:nvSpPr>
          <p:spPr bwMode="auto">
            <a:xfrm flipV="1">
              <a:off x="1056" y="2208"/>
              <a:ext cx="528" cy="336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88" name="Line 40"/>
            <p:cNvSpPr>
              <a:spLocks noChangeShapeType="1"/>
            </p:cNvSpPr>
            <p:nvPr/>
          </p:nvSpPr>
          <p:spPr bwMode="auto">
            <a:xfrm>
              <a:off x="1680" y="2352"/>
              <a:ext cx="576" cy="672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89" name="Line 41"/>
            <p:cNvSpPr>
              <a:spLocks noChangeShapeType="1"/>
            </p:cNvSpPr>
            <p:nvPr/>
          </p:nvSpPr>
          <p:spPr bwMode="auto">
            <a:xfrm flipV="1">
              <a:off x="2448" y="2784"/>
              <a:ext cx="1392" cy="336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90" name="Line 42"/>
            <p:cNvSpPr>
              <a:spLocks noChangeShapeType="1"/>
            </p:cNvSpPr>
            <p:nvPr/>
          </p:nvSpPr>
          <p:spPr bwMode="auto">
            <a:xfrm flipV="1">
              <a:off x="3936" y="1680"/>
              <a:ext cx="0" cy="1056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62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Djikstra Algorithm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2209800"/>
            <a:ext cx="8549640" cy="452628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640"/>
              <a:t>Greedy algorithm: from the candidate nodes select the one that has a path with minimum cost from the </a:t>
            </a:r>
            <a:r>
              <a:rPr lang="en-US" altLang="en-US" sz="2640">
                <a:solidFill>
                  <a:srgbClr val="FF0000"/>
                </a:solidFill>
              </a:rPr>
              <a:t>starting node</a:t>
            </a:r>
          </a:p>
        </p:txBody>
      </p:sp>
      <p:sp>
        <p:nvSpPr>
          <p:cNvPr id="35859" name="Oval 19"/>
          <p:cNvSpPr>
            <a:spLocks noChangeArrowheads="1"/>
          </p:cNvSpPr>
          <p:nvPr/>
        </p:nvSpPr>
        <p:spPr bwMode="auto">
          <a:xfrm>
            <a:off x="820737" y="4724400"/>
            <a:ext cx="502920" cy="33528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7962900" y="4724400"/>
            <a:ext cx="502920" cy="33528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/>
            <a:endParaRPr lang="en-US" altLang="en-US" sz="1980" kern="0">
              <a:solidFill>
                <a:srgbClr val="FF0000"/>
              </a:solidFill>
            </a:endParaRPr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flipV="1">
            <a:off x="1239837" y="4137660"/>
            <a:ext cx="838200" cy="670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1239837" y="4099243"/>
            <a:ext cx="43794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1323657" y="4892040"/>
            <a:ext cx="9220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1540192" y="4472940"/>
            <a:ext cx="43794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1323657" y="4975860"/>
            <a:ext cx="586740" cy="5867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1456372" y="4892040"/>
            <a:ext cx="43794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20</a:t>
            </a:r>
          </a:p>
        </p:txBody>
      </p:sp>
      <p:sp>
        <p:nvSpPr>
          <p:cNvPr id="35867" name="Oval 27"/>
          <p:cNvSpPr>
            <a:spLocks noChangeArrowheads="1"/>
          </p:cNvSpPr>
          <p:nvPr/>
        </p:nvSpPr>
        <p:spPr bwMode="auto">
          <a:xfrm>
            <a:off x="2078038" y="397002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68" name="Oval 28"/>
          <p:cNvSpPr>
            <a:spLocks noChangeArrowheads="1"/>
          </p:cNvSpPr>
          <p:nvPr/>
        </p:nvSpPr>
        <p:spPr bwMode="auto">
          <a:xfrm>
            <a:off x="2245678" y="472440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69" name="Oval 29"/>
          <p:cNvSpPr>
            <a:spLocks noChangeArrowheads="1"/>
          </p:cNvSpPr>
          <p:nvPr/>
        </p:nvSpPr>
        <p:spPr bwMode="auto">
          <a:xfrm>
            <a:off x="1910398" y="539496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V="1">
            <a:off x="2580958" y="3970020"/>
            <a:ext cx="2095500" cy="167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 flipV="1">
            <a:off x="2748598" y="4556760"/>
            <a:ext cx="922020" cy="335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 flipV="1">
            <a:off x="2413318" y="5478780"/>
            <a:ext cx="754380" cy="83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5951221" y="4472940"/>
            <a:ext cx="60785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6600" b="1" kern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2329498" y="5730240"/>
            <a:ext cx="75438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 flipV="1">
            <a:off x="2497138" y="3467100"/>
            <a:ext cx="1089660" cy="502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2748598" y="4975860"/>
            <a:ext cx="1005840" cy="2514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77" name="Oval 37"/>
          <p:cNvSpPr>
            <a:spLocks noChangeArrowheads="1"/>
          </p:cNvSpPr>
          <p:nvPr/>
        </p:nvSpPr>
        <p:spPr bwMode="auto">
          <a:xfrm>
            <a:off x="3586798" y="329946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78" name="Oval 38"/>
          <p:cNvSpPr>
            <a:spLocks noChangeArrowheads="1"/>
          </p:cNvSpPr>
          <p:nvPr/>
        </p:nvSpPr>
        <p:spPr bwMode="auto">
          <a:xfrm>
            <a:off x="4676458" y="380238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79" name="Oval 39"/>
          <p:cNvSpPr>
            <a:spLocks noChangeArrowheads="1"/>
          </p:cNvSpPr>
          <p:nvPr/>
        </p:nvSpPr>
        <p:spPr bwMode="auto">
          <a:xfrm>
            <a:off x="3670618" y="438912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80" name="Oval 40"/>
          <p:cNvSpPr>
            <a:spLocks noChangeArrowheads="1"/>
          </p:cNvSpPr>
          <p:nvPr/>
        </p:nvSpPr>
        <p:spPr bwMode="auto">
          <a:xfrm>
            <a:off x="3754438" y="505968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81" name="Oval 41"/>
          <p:cNvSpPr>
            <a:spLocks noChangeArrowheads="1"/>
          </p:cNvSpPr>
          <p:nvPr/>
        </p:nvSpPr>
        <p:spPr bwMode="auto">
          <a:xfrm>
            <a:off x="3167698" y="531114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82" name="Oval 42"/>
          <p:cNvSpPr>
            <a:spLocks noChangeArrowheads="1"/>
          </p:cNvSpPr>
          <p:nvPr/>
        </p:nvSpPr>
        <p:spPr bwMode="auto">
          <a:xfrm>
            <a:off x="3083878" y="5981700"/>
            <a:ext cx="502920" cy="3352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2514600" y="3299460"/>
            <a:ext cx="53784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20</a:t>
            </a:r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3485515" y="3634740"/>
            <a:ext cx="53784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3017520" y="4221480"/>
            <a:ext cx="53784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5886" name="Text Box 46"/>
          <p:cNvSpPr txBox="1">
            <a:spLocks noChangeArrowheads="1"/>
          </p:cNvSpPr>
          <p:nvPr/>
        </p:nvSpPr>
        <p:spPr bwMode="auto">
          <a:xfrm>
            <a:off x="3185160" y="4724400"/>
            <a:ext cx="53784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18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2598420" y="5059680"/>
            <a:ext cx="53784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25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2263140" y="5814060"/>
            <a:ext cx="53784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33</a:t>
            </a:r>
          </a:p>
        </p:txBody>
      </p:sp>
      <p:sp>
        <p:nvSpPr>
          <p:cNvPr id="35889" name="Line 49"/>
          <p:cNvSpPr>
            <a:spLocks noChangeShapeType="1"/>
          </p:cNvSpPr>
          <p:nvPr/>
        </p:nvSpPr>
        <p:spPr bwMode="auto">
          <a:xfrm flipV="1">
            <a:off x="3604260" y="5814060"/>
            <a:ext cx="502920" cy="335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90" name="Line 50"/>
          <p:cNvSpPr>
            <a:spLocks noChangeShapeType="1"/>
          </p:cNvSpPr>
          <p:nvPr/>
        </p:nvSpPr>
        <p:spPr bwMode="auto">
          <a:xfrm>
            <a:off x="3520440" y="6316980"/>
            <a:ext cx="58674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91" name="Line 51"/>
          <p:cNvSpPr>
            <a:spLocks noChangeShapeType="1"/>
          </p:cNvSpPr>
          <p:nvPr/>
        </p:nvSpPr>
        <p:spPr bwMode="auto">
          <a:xfrm>
            <a:off x="4274820" y="5227320"/>
            <a:ext cx="754380" cy="83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92" name="Line 52"/>
          <p:cNvSpPr>
            <a:spLocks noChangeShapeType="1"/>
          </p:cNvSpPr>
          <p:nvPr/>
        </p:nvSpPr>
        <p:spPr bwMode="auto">
          <a:xfrm flipV="1">
            <a:off x="4191000" y="4472940"/>
            <a:ext cx="502920" cy="83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93" name="Line 53"/>
          <p:cNvSpPr>
            <a:spLocks noChangeShapeType="1"/>
          </p:cNvSpPr>
          <p:nvPr/>
        </p:nvSpPr>
        <p:spPr bwMode="auto">
          <a:xfrm>
            <a:off x="5196840" y="4053840"/>
            <a:ext cx="335280" cy="2514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35894" name="Line 54"/>
          <p:cNvSpPr>
            <a:spLocks noChangeShapeType="1"/>
          </p:cNvSpPr>
          <p:nvPr/>
        </p:nvSpPr>
        <p:spPr bwMode="auto">
          <a:xfrm flipV="1">
            <a:off x="4107180" y="3383280"/>
            <a:ext cx="838200" cy="83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grpSp>
        <p:nvGrpSpPr>
          <p:cNvPr id="35897" name="Group 57"/>
          <p:cNvGrpSpPr>
            <a:grpSpLocks/>
          </p:cNvGrpSpPr>
          <p:nvPr/>
        </p:nvGrpSpPr>
        <p:grpSpPr bwMode="auto">
          <a:xfrm>
            <a:off x="1257300" y="4053840"/>
            <a:ext cx="3436620" cy="754380"/>
            <a:chOff x="720" y="2256"/>
            <a:chExt cx="1968" cy="432"/>
          </a:xfrm>
        </p:grpSpPr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flipV="1">
              <a:off x="720" y="2352"/>
              <a:ext cx="432" cy="336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1488" y="2256"/>
              <a:ext cx="1200" cy="4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791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0" y="114300"/>
            <a:ext cx="8549640" cy="1257300"/>
          </a:xfrm>
        </p:spPr>
        <p:txBody>
          <a:bodyPr/>
          <a:lstStyle/>
          <a:p>
            <a:r>
              <a:rPr lang="en-US" altLang="en-US" sz="3960" b="1"/>
              <a:t>Example</a:t>
            </a:r>
          </a:p>
        </p:txBody>
      </p:sp>
      <p:pic>
        <p:nvPicPr>
          <p:cNvPr id="25604" name="Picture 4" descr="ruman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87780"/>
            <a:ext cx="9974580" cy="4889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6" name="AutoShape 6"/>
          <p:cNvSpPr>
            <a:spLocks noChangeArrowheads="1"/>
          </p:cNvSpPr>
          <p:nvPr/>
        </p:nvSpPr>
        <p:spPr bwMode="auto">
          <a:xfrm rot="3900402">
            <a:off x="628650" y="2335530"/>
            <a:ext cx="419100" cy="50292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 rot="21428936">
            <a:off x="4861560" y="4472940"/>
            <a:ext cx="419100" cy="50292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67640" y="6400800"/>
            <a:ext cx="615745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What does Djikstra’s algorithm will do? (minimizing g(n))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089660" y="6865303"/>
            <a:ext cx="680506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b="1" kern="0">
                <a:solidFill>
                  <a:sysClr val="windowText" lastClr="000000"/>
                </a:solidFill>
              </a:rPr>
              <a:t>Problem</a:t>
            </a:r>
            <a:r>
              <a:rPr lang="en-US" altLang="en-US" sz="1980" kern="0">
                <a:solidFill>
                  <a:sysClr val="windowText" lastClr="000000"/>
                </a:solidFill>
              </a:rPr>
              <a:t>: Visit too many nodes, some </a:t>
            </a:r>
            <a:r>
              <a:rPr lang="en-US" altLang="en-US" sz="1980" b="1" i="1" kern="0">
                <a:solidFill>
                  <a:sysClr val="windowText" lastClr="000000"/>
                </a:solidFill>
              </a:rPr>
              <a:t>clearly</a:t>
            </a:r>
            <a:r>
              <a:rPr lang="en-US" altLang="en-US" sz="1980" kern="0">
                <a:solidFill>
                  <a:sysClr val="windowText" lastClr="000000"/>
                </a:solidFill>
              </a:rPr>
              <a:t> out of the question</a:t>
            </a:r>
          </a:p>
        </p:txBody>
      </p:sp>
      <p:sp>
        <p:nvSpPr>
          <p:cNvPr id="25610" name="AutoShape 10"/>
          <p:cNvSpPr>
            <a:spLocks noChangeArrowheads="1"/>
          </p:cNvSpPr>
          <p:nvPr/>
        </p:nvSpPr>
        <p:spPr bwMode="auto">
          <a:xfrm rot="21428936">
            <a:off x="502920" y="1539240"/>
            <a:ext cx="419100" cy="50292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 rot="21428936">
            <a:off x="251460" y="3299460"/>
            <a:ext cx="419100" cy="50292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 rot="21428936">
            <a:off x="2011680" y="2545080"/>
            <a:ext cx="419100" cy="50292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5616" name="AutoShape 16"/>
          <p:cNvSpPr>
            <a:spLocks noChangeArrowheads="1"/>
          </p:cNvSpPr>
          <p:nvPr/>
        </p:nvSpPr>
        <p:spPr bwMode="auto">
          <a:xfrm rot="21428936">
            <a:off x="838200" y="952500"/>
            <a:ext cx="419100" cy="50292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grpSp>
        <p:nvGrpSpPr>
          <p:cNvPr id="25623" name="Group 23"/>
          <p:cNvGrpSpPr>
            <a:grpSpLocks/>
          </p:cNvGrpSpPr>
          <p:nvPr/>
        </p:nvGrpSpPr>
        <p:grpSpPr bwMode="auto">
          <a:xfrm>
            <a:off x="1341120" y="2712720"/>
            <a:ext cx="2766060" cy="2766060"/>
            <a:chOff x="768" y="1488"/>
            <a:chExt cx="1584" cy="1584"/>
          </a:xfrm>
        </p:grpSpPr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 rot="-171064">
              <a:off x="1392" y="1776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614" name="AutoShape 14"/>
            <p:cNvSpPr>
              <a:spLocks noChangeArrowheads="1"/>
            </p:cNvSpPr>
            <p:nvPr/>
          </p:nvSpPr>
          <p:spPr bwMode="auto">
            <a:xfrm rot="-171064">
              <a:off x="1968" y="1488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615" name="AutoShape 15"/>
            <p:cNvSpPr>
              <a:spLocks noChangeArrowheads="1"/>
            </p:cNvSpPr>
            <p:nvPr/>
          </p:nvSpPr>
          <p:spPr bwMode="auto">
            <a:xfrm rot="-171064">
              <a:off x="2112" y="2160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618" name="AutoShape 18"/>
            <p:cNvSpPr>
              <a:spLocks noChangeArrowheads="1"/>
            </p:cNvSpPr>
            <p:nvPr/>
          </p:nvSpPr>
          <p:spPr bwMode="auto">
            <a:xfrm rot="-171064">
              <a:off x="768" y="2112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619" name="AutoShape 19"/>
            <p:cNvSpPr>
              <a:spLocks noChangeArrowheads="1"/>
            </p:cNvSpPr>
            <p:nvPr/>
          </p:nvSpPr>
          <p:spPr bwMode="auto">
            <a:xfrm rot="-171064">
              <a:off x="816" y="2448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620" name="AutoShape 20"/>
            <p:cNvSpPr>
              <a:spLocks noChangeArrowheads="1"/>
            </p:cNvSpPr>
            <p:nvPr/>
          </p:nvSpPr>
          <p:spPr bwMode="auto">
            <a:xfrm rot="-171064">
              <a:off x="816" y="2784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6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4380" y="449580"/>
            <a:ext cx="8549640" cy="1257300"/>
          </a:xfrm>
        </p:spPr>
        <p:txBody>
          <a:bodyPr/>
          <a:lstStyle/>
          <a:p>
            <a:r>
              <a:rPr lang="en-US" altLang="en-US" sz="3960" b="1"/>
              <a:t>Complexity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04558" y="1706880"/>
            <a:ext cx="3897221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>
              <a:buFontTx/>
              <a:buChar char="•"/>
            </a:pPr>
            <a:r>
              <a:rPr lang="en-US" altLang="en-US" sz="1980" kern="0">
                <a:solidFill>
                  <a:sysClr val="windowText" lastClr="000000"/>
                </a:solidFill>
              </a:rPr>
              <a:t> Actual complexity is O(|E|log</a:t>
            </a:r>
            <a:r>
              <a:rPr lang="en-US" altLang="en-US" sz="1980" kern="0" baseline="-25000">
                <a:solidFill>
                  <a:sysClr val="windowText" lastClr="000000"/>
                </a:solidFill>
              </a:rPr>
              <a:t>2 </a:t>
            </a:r>
            <a:r>
              <a:rPr lang="en-US" altLang="en-US" sz="1980" kern="0">
                <a:solidFill>
                  <a:sysClr val="windowText" lastClr="000000"/>
                </a:solidFill>
              </a:rPr>
              <a:t>|E|)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922020" y="2377440"/>
            <a:ext cx="1635384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>
              <a:buFontTx/>
              <a:buChar char="•"/>
            </a:pPr>
            <a:r>
              <a:rPr lang="en-US" altLang="en-US" sz="1980" kern="0">
                <a:solidFill>
                  <a:sysClr val="windowText" lastClr="000000"/>
                </a:solidFill>
              </a:rPr>
              <a:t> Is this good?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1630998" y="2751138"/>
            <a:ext cx="635285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5840"/>
            <a:r>
              <a:rPr lang="en-US" altLang="en-US" sz="1980" kern="0">
                <a:solidFill>
                  <a:sysClr val="windowText" lastClr="000000"/>
                </a:solidFill>
              </a:rPr>
              <a:t>Actually it is bad for very large graphs!</a:t>
            </a:r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5196840" y="3550920"/>
            <a:ext cx="502920" cy="25146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5840"/>
            <a:endParaRPr lang="en-US" altLang="en-US" sz="1980" kern="0">
              <a:solidFill>
                <a:sysClr val="windowText" lastClr="000000"/>
              </a:solidFill>
            </a:endParaRPr>
          </a:p>
        </p:txBody>
      </p:sp>
      <p:grpSp>
        <p:nvGrpSpPr>
          <p:cNvPr id="13356" name="Group 44"/>
          <p:cNvGrpSpPr>
            <a:grpSpLocks/>
          </p:cNvGrpSpPr>
          <p:nvPr/>
        </p:nvGrpSpPr>
        <p:grpSpPr bwMode="auto">
          <a:xfrm>
            <a:off x="4274820" y="3718560"/>
            <a:ext cx="2514600" cy="754380"/>
            <a:chOff x="3600" y="2928"/>
            <a:chExt cx="1440" cy="432"/>
          </a:xfrm>
        </p:grpSpPr>
        <p:sp>
          <p:nvSpPr>
            <p:cNvPr id="13338" name="Oval 26"/>
            <p:cNvSpPr>
              <a:spLocks noChangeArrowheads="1"/>
            </p:cNvSpPr>
            <p:nvPr/>
          </p:nvSpPr>
          <p:spPr bwMode="auto">
            <a:xfrm>
              <a:off x="3600" y="3216"/>
              <a:ext cx="288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39" name="Oval 27"/>
            <p:cNvSpPr>
              <a:spLocks noChangeArrowheads="1"/>
            </p:cNvSpPr>
            <p:nvPr/>
          </p:nvSpPr>
          <p:spPr bwMode="auto">
            <a:xfrm>
              <a:off x="4032" y="3216"/>
              <a:ext cx="288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40" name="Oval 28"/>
            <p:cNvSpPr>
              <a:spLocks noChangeArrowheads="1"/>
            </p:cNvSpPr>
            <p:nvPr/>
          </p:nvSpPr>
          <p:spPr bwMode="auto">
            <a:xfrm>
              <a:off x="4752" y="3216"/>
              <a:ext cx="288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41" name="Oval 29"/>
            <p:cNvSpPr>
              <a:spLocks noChangeArrowheads="1"/>
            </p:cNvSpPr>
            <p:nvPr/>
          </p:nvSpPr>
          <p:spPr bwMode="auto">
            <a:xfrm>
              <a:off x="4416" y="3216"/>
              <a:ext cx="288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42" name="Line 30"/>
            <p:cNvSpPr>
              <a:spLocks noChangeShapeType="1"/>
            </p:cNvSpPr>
            <p:nvPr/>
          </p:nvSpPr>
          <p:spPr bwMode="auto">
            <a:xfrm flipH="1">
              <a:off x="3840" y="297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 flipH="1">
              <a:off x="4176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4368" y="297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>
              <a:off x="4416" y="29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357" name="Group 45"/>
          <p:cNvGrpSpPr>
            <a:grpSpLocks/>
          </p:cNvGrpSpPr>
          <p:nvPr/>
        </p:nvGrpSpPr>
        <p:grpSpPr bwMode="auto">
          <a:xfrm>
            <a:off x="2849880" y="3837305"/>
            <a:ext cx="4274820" cy="701993"/>
            <a:chOff x="2832" y="2794"/>
            <a:chExt cx="2448" cy="402"/>
          </a:xfrm>
        </p:grpSpPr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>
              <a:off x="3168" y="3072"/>
              <a:ext cx="21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47" name="Text Box 35"/>
            <p:cNvSpPr txBox="1">
              <a:spLocks noChangeArrowheads="1"/>
            </p:cNvSpPr>
            <p:nvPr/>
          </p:nvSpPr>
          <p:spPr bwMode="auto">
            <a:xfrm>
              <a:off x="2832" y="2794"/>
              <a:ext cx="922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1005840"/>
              <a:r>
                <a:rPr lang="en-US" altLang="en-US" sz="1980" kern="0">
                  <a:solidFill>
                    <a:sysClr val="windowText" lastClr="000000"/>
                  </a:solidFill>
                </a:rPr>
                <a:t>Branching factor: b</a:t>
              </a:r>
            </a:p>
          </p:txBody>
        </p:sp>
      </p:grpSp>
      <p:grpSp>
        <p:nvGrpSpPr>
          <p:cNvPr id="13361" name="Group 49"/>
          <p:cNvGrpSpPr>
            <a:grpSpLocks/>
          </p:cNvGrpSpPr>
          <p:nvPr/>
        </p:nvGrpSpPr>
        <p:grpSpPr bwMode="auto">
          <a:xfrm>
            <a:off x="3688080" y="4518343"/>
            <a:ext cx="3017520" cy="1211898"/>
            <a:chOff x="3264" y="3386"/>
            <a:chExt cx="1728" cy="694"/>
          </a:xfrm>
        </p:grpSpPr>
        <p:sp>
          <p:nvSpPr>
            <p:cNvPr id="13348" name="Text Box 36"/>
            <p:cNvSpPr txBox="1">
              <a:spLocks noChangeArrowheads="1"/>
            </p:cNvSpPr>
            <p:nvPr/>
          </p:nvSpPr>
          <p:spPr bwMode="auto">
            <a:xfrm>
              <a:off x="3782" y="3386"/>
              <a:ext cx="28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5840"/>
              <a:r>
                <a:rPr lang="en-US" altLang="en-US" sz="1980" kern="0">
                  <a:solidFill>
                    <a:sysClr val="windowText" lastClr="000000"/>
                  </a:solidFill>
                </a:rPr>
                <a:t>….</a:t>
              </a:r>
            </a:p>
          </p:txBody>
        </p:sp>
        <p:grpSp>
          <p:nvGrpSpPr>
            <p:cNvPr id="13360" name="Group 48"/>
            <p:cNvGrpSpPr>
              <a:grpSpLocks/>
            </p:cNvGrpSpPr>
            <p:nvPr/>
          </p:nvGrpSpPr>
          <p:grpSpPr bwMode="auto">
            <a:xfrm>
              <a:off x="3264" y="3792"/>
              <a:ext cx="1728" cy="288"/>
              <a:chOff x="3264" y="3792"/>
              <a:chExt cx="1728" cy="288"/>
            </a:xfrm>
          </p:grpSpPr>
          <p:sp>
            <p:nvSpPr>
              <p:cNvPr id="13349" name="Oval 37"/>
              <p:cNvSpPr>
                <a:spLocks noChangeArrowheads="1"/>
              </p:cNvSpPr>
              <p:nvPr/>
            </p:nvSpPr>
            <p:spPr bwMode="auto">
              <a:xfrm>
                <a:off x="3264" y="3936"/>
                <a:ext cx="288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05840"/>
                <a:endParaRPr lang="en-US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50" name="Oval 38"/>
              <p:cNvSpPr>
                <a:spLocks noChangeArrowheads="1"/>
              </p:cNvSpPr>
              <p:nvPr/>
            </p:nvSpPr>
            <p:spPr bwMode="auto">
              <a:xfrm>
                <a:off x="3696" y="3936"/>
                <a:ext cx="288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05840"/>
                <a:endParaRPr lang="en-US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51" name="Oval 39"/>
              <p:cNvSpPr>
                <a:spLocks noChangeArrowheads="1"/>
              </p:cNvSpPr>
              <p:nvPr/>
            </p:nvSpPr>
            <p:spPr bwMode="auto">
              <a:xfrm>
                <a:off x="4704" y="3936"/>
                <a:ext cx="288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05840"/>
                <a:endParaRPr lang="en-US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52" name="Oval 40"/>
              <p:cNvSpPr>
                <a:spLocks noChangeArrowheads="1"/>
              </p:cNvSpPr>
              <p:nvPr/>
            </p:nvSpPr>
            <p:spPr bwMode="auto">
              <a:xfrm>
                <a:off x="4368" y="3936"/>
                <a:ext cx="288" cy="144"/>
              </a:xfrm>
              <a:prstGeom prst="ellipse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05840"/>
                <a:endParaRPr lang="en-US" sz="198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53" name="Text Box 41"/>
              <p:cNvSpPr txBox="1">
                <a:spLocks noChangeArrowheads="1"/>
              </p:cNvSpPr>
              <p:nvPr/>
            </p:nvSpPr>
            <p:spPr bwMode="auto">
              <a:xfrm>
                <a:off x="4012" y="3792"/>
                <a:ext cx="28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005840"/>
                <a:r>
                  <a:rPr lang="en-US" altLang="en-US" sz="1980" kern="0">
                    <a:solidFill>
                      <a:sysClr val="windowText" lastClr="000000"/>
                    </a:solidFill>
                  </a:rPr>
                  <a:t>….</a:t>
                </a:r>
              </a:p>
            </p:txBody>
          </p:sp>
        </p:grpSp>
      </p:grpSp>
      <p:grpSp>
        <p:nvGrpSpPr>
          <p:cNvPr id="13359" name="Group 47"/>
          <p:cNvGrpSpPr>
            <a:grpSpLocks/>
          </p:cNvGrpSpPr>
          <p:nvPr/>
        </p:nvGrpSpPr>
        <p:grpSpPr bwMode="auto">
          <a:xfrm>
            <a:off x="834708" y="5356540"/>
            <a:ext cx="6373813" cy="396399"/>
            <a:chOff x="1630" y="3866"/>
            <a:chExt cx="3650" cy="227"/>
          </a:xfrm>
        </p:grpSpPr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3168" y="4032"/>
              <a:ext cx="21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05840"/>
              <a:endParaRPr lang="en-US" sz="198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55" name="Text Box 43"/>
            <p:cNvSpPr txBox="1">
              <a:spLocks noChangeArrowheads="1"/>
            </p:cNvSpPr>
            <p:nvPr/>
          </p:nvSpPr>
          <p:spPr bwMode="auto">
            <a:xfrm>
              <a:off x="1630" y="3866"/>
              <a:ext cx="114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5840"/>
              <a:r>
                <a:rPr lang="en-US" altLang="en-US" sz="1980" kern="0">
                  <a:solidFill>
                    <a:sysClr val="windowText" lastClr="000000"/>
                  </a:solidFill>
                </a:rPr>
                <a:t># nodes = b</a:t>
              </a:r>
              <a:r>
                <a:rPr lang="en-US" altLang="en-US" sz="1980" kern="0" baseline="30000">
                  <a:solidFill>
                    <a:sysClr val="windowText" lastClr="000000"/>
                  </a:solidFill>
                </a:rPr>
                <a:t>(# levels)</a:t>
              </a:r>
            </a:p>
          </p:txBody>
        </p:sp>
      </p:grp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1239838" y="6400800"/>
            <a:ext cx="5626861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b="1" kern="0">
                <a:solidFill>
                  <a:sysClr val="windowText" lastClr="000000"/>
                </a:solidFill>
              </a:rPr>
              <a:t>Another Example</a:t>
            </a:r>
            <a:r>
              <a:rPr lang="en-US" altLang="en-US" sz="1980" kern="0">
                <a:solidFill>
                  <a:sysClr val="windowText" lastClr="000000"/>
                </a:solidFill>
              </a:rPr>
              <a:t>: think of the search space in chess</a:t>
            </a:r>
          </a:p>
        </p:txBody>
      </p:sp>
    </p:spTree>
    <p:extLst>
      <p:ext uri="{BB962C8B-B14F-4D97-AF65-F5344CB8AC3E}">
        <p14:creationId xmlns:p14="http://schemas.microsoft.com/office/powerpoint/2010/main" val="162269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3" grpId="0"/>
      <p:bldP spid="13334" grpId="0"/>
      <p:bldP spid="133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Better Solution: Make a ‘hunch”!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40"/>
              <a:t>Use </a:t>
            </a:r>
            <a:r>
              <a:rPr lang="en-US" altLang="en-US" sz="2640" b="1" i="1"/>
              <a:t>heuristics</a:t>
            </a:r>
            <a:r>
              <a:rPr lang="en-US" altLang="en-US" sz="2640"/>
              <a:t> to guide the search</a:t>
            </a:r>
          </a:p>
          <a:p>
            <a:pPr lvl="1"/>
            <a:r>
              <a:rPr lang="en-US" altLang="en-US" sz="2640" b="1"/>
              <a:t>Heuristic</a:t>
            </a:r>
            <a:r>
              <a:rPr lang="en-US" altLang="en-US" sz="2640"/>
              <a:t>: estimation or “hunch” of how to search for a solution</a:t>
            </a:r>
          </a:p>
          <a:p>
            <a:r>
              <a:rPr lang="en-US" altLang="en-US" sz="2640"/>
              <a:t>We define a heuristic function:</a:t>
            </a:r>
          </a:p>
          <a:p>
            <a:pPr lvl="1">
              <a:buFontTx/>
              <a:buNone/>
            </a:pPr>
            <a:r>
              <a:rPr lang="en-US" altLang="en-US" sz="2640"/>
              <a:t>   h(n) = “estimate of the cost of the cheapest path from the </a:t>
            </a:r>
            <a:r>
              <a:rPr lang="en-US" altLang="en-US" sz="2640">
                <a:solidFill>
                  <a:srgbClr val="FF0000"/>
                </a:solidFill>
              </a:rPr>
              <a:t>starting node</a:t>
            </a:r>
            <a:r>
              <a:rPr lang="en-US" altLang="en-US" sz="2640"/>
              <a:t> to the </a:t>
            </a:r>
            <a:r>
              <a:rPr lang="en-US" altLang="en-US" sz="2640">
                <a:solidFill>
                  <a:schemeClr val="accent2"/>
                </a:solidFill>
              </a:rPr>
              <a:t>goal node</a:t>
            </a:r>
            <a:r>
              <a:rPr lang="en-US" altLang="en-US" sz="264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77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0" y="114300"/>
            <a:ext cx="8549640" cy="1257300"/>
          </a:xfrm>
        </p:spPr>
        <p:txBody>
          <a:bodyPr/>
          <a:lstStyle/>
          <a:p>
            <a:r>
              <a:rPr lang="en-US" altLang="en-US" sz="3960" b="1"/>
              <a:t>Lets Try A Heuristic</a:t>
            </a:r>
          </a:p>
        </p:txBody>
      </p:sp>
      <p:pic>
        <p:nvPicPr>
          <p:cNvPr id="27651" name="Picture 3" descr="ruman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87780"/>
            <a:ext cx="9974580" cy="4889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2" name="AutoShape 4"/>
          <p:cNvSpPr>
            <a:spLocks noChangeArrowheads="1"/>
          </p:cNvSpPr>
          <p:nvPr/>
        </p:nvSpPr>
        <p:spPr bwMode="auto">
          <a:xfrm rot="3900402">
            <a:off x="628650" y="2335530"/>
            <a:ext cx="419100" cy="50292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 rot="21428936">
            <a:off x="4861560" y="4472940"/>
            <a:ext cx="419100" cy="50292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67641" y="6400800"/>
            <a:ext cx="6668813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b="1" kern="0">
                <a:solidFill>
                  <a:sysClr val="windowText" lastClr="000000"/>
                </a:solidFill>
              </a:rPr>
              <a:t>Heuristic</a:t>
            </a:r>
            <a:r>
              <a:rPr lang="en-US" altLang="en-US" sz="1980" kern="0">
                <a:solidFill>
                  <a:sysClr val="windowText" lastClr="000000"/>
                </a:solidFill>
              </a:rPr>
              <a:t>: minimize h(n) = “Euclidean distance to destination” 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70560" y="6865303"/>
            <a:ext cx="724268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5840"/>
            <a:r>
              <a:rPr lang="en-US" altLang="en-US" sz="1980" b="1" kern="0">
                <a:solidFill>
                  <a:sysClr val="windowText" lastClr="000000"/>
                </a:solidFill>
              </a:rPr>
              <a:t>Problem</a:t>
            </a:r>
            <a:r>
              <a:rPr lang="en-US" altLang="en-US" sz="1980" kern="0">
                <a:solidFill>
                  <a:sysClr val="windowText" lastClr="000000"/>
                </a:solidFill>
              </a:rPr>
              <a:t>: not optimal (through Rimmici Viicea and Pitesti is shorter)</a:t>
            </a:r>
          </a:p>
        </p:txBody>
      </p:sp>
      <p:sp>
        <p:nvSpPr>
          <p:cNvPr id="27660" name="AutoShape 12"/>
          <p:cNvSpPr>
            <a:spLocks noChangeArrowheads="1"/>
          </p:cNvSpPr>
          <p:nvPr/>
        </p:nvSpPr>
        <p:spPr bwMode="auto">
          <a:xfrm rot="21428936">
            <a:off x="2011680" y="2545080"/>
            <a:ext cx="419100" cy="50292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p:sp>
        <p:nvSpPr>
          <p:cNvPr id="27662" name="AutoShape 14"/>
          <p:cNvSpPr>
            <a:spLocks noChangeArrowheads="1"/>
          </p:cNvSpPr>
          <p:nvPr/>
        </p:nvSpPr>
        <p:spPr bwMode="auto">
          <a:xfrm rot="21428936">
            <a:off x="3436620" y="2712720"/>
            <a:ext cx="419100" cy="50292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defTabSz="1005840"/>
            <a:endParaRPr lang="en-US" sz="1980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B4E36C-4E32-40BB-8647-DA473EF63341}"/>
                  </a:ext>
                </a:extLst>
              </p14:cNvPr>
              <p14:cNvContentPartPr/>
              <p14:nvPr/>
            </p14:nvContentPartPr>
            <p14:xfrm>
              <a:off x="2612880" y="988920"/>
              <a:ext cx="5644800" cy="626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B4E36C-4E32-40BB-8647-DA473EF633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3520" y="979560"/>
                <a:ext cx="566352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49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27655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1143</Words>
  <Application>Microsoft Office PowerPoint</Application>
  <PresentationFormat>Custom</PresentationFormat>
  <Paragraphs>439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等线</vt:lpstr>
      <vt:lpstr>新細明體</vt:lpstr>
      <vt:lpstr>宋体</vt:lpstr>
      <vt:lpstr>Arial</vt:lpstr>
      <vt:lpstr>Calibri</vt:lpstr>
      <vt:lpstr>Gill Sans MT</vt:lpstr>
      <vt:lpstr>Segoe UI</vt:lpstr>
      <vt:lpstr>Times New Roman</vt:lpstr>
      <vt:lpstr>Trebuchet MS</vt:lpstr>
      <vt:lpstr>Verdana</vt:lpstr>
      <vt:lpstr>Wingdings</vt:lpstr>
      <vt:lpstr>Gallery</vt:lpstr>
      <vt:lpstr>Office Theme</vt:lpstr>
      <vt:lpstr>Default Design</vt:lpstr>
      <vt:lpstr>1_Default Design</vt:lpstr>
      <vt:lpstr>PowerPoint Presentation</vt:lpstr>
      <vt:lpstr>PowerPoint Presentation</vt:lpstr>
      <vt:lpstr>The Search Problem</vt:lpstr>
      <vt:lpstr>Shortest Path</vt:lpstr>
      <vt:lpstr>Djikstra Algorithm</vt:lpstr>
      <vt:lpstr>Example</vt:lpstr>
      <vt:lpstr>Complexity</vt:lpstr>
      <vt:lpstr>Better Solution: Make a ‘hunch”!</vt:lpstr>
      <vt:lpstr>Lets Try A Heuristic</vt:lpstr>
      <vt:lpstr>The A* Search</vt:lpstr>
      <vt:lpstr>A*</vt:lpstr>
      <vt:lpstr>Example</vt:lpstr>
      <vt:lpstr>Properties of A*</vt:lpstr>
      <vt:lpstr>Admissible Heuristics</vt:lpstr>
      <vt:lpstr>PowerPoint Presentation</vt:lpstr>
      <vt:lpstr>How to Create Admissible Heuristics</vt:lpstr>
      <vt:lpstr>Further examples for admissible heuristics</vt:lpstr>
      <vt:lpstr>Example: Admissible Heuristics in 8-Puzzle Game</vt:lpstr>
      <vt:lpstr>Using A* in Planning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Epaminondas</dc:creator>
  <cp:lastModifiedBy>Epaminondas Kapetanios</cp:lastModifiedBy>
  <cp:revision>121</cp:revision>
  <dcterms:created xsi:type="dcterms:W3CDTF">2006-08-16T00:00:00Z</dcterms:created>
  <dcterms:modified xsi:type="dcterms:W3CDTF">2019-01-10T14:09:30Z</dcterms:modified>
</cp:coreProperties>
</file>