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png" ContentType="image/pn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</p:sldIdLst>
  <p:sldSz cx="4610100" cy="3460750"/>
  <p:notesSz cx="4610100" cy="34607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59814"/>
            <a:ext cx="4419498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333B2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8457" y="527239"/>
            <a:ext cx="3893184" cy="746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Relationship Id="rId6" Type="http://schemas.openxmlformats.org/officeDocument/2006/relationships/image" Target="../media/image59.png"/><Relationship Id="rId7" Type="http://schemas.openxmlformats.org/officeDocument/2006/relationships/image" Target="../media/image60.png"/><Relationship Id="rId8" Type="http://schemas.openxmlformats.org/officeDocument/2006/relationships/image" Target="../media/image61.png"/><Relationship Id="rId9" Type="http://schemas.openxmlformats.org/officeDocument/2006/relationships/image" Target="../media/image62.png"/><Relationship Id="rId10" Type="http://schemas.openxmlformats.org/officeDocument/2006/relationships/image" Target="../media/image63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4.png"/><Relationship Id="rId3" Type="http://schemas.openxmlformats.org/officeDocument/2006/relationships/image" Target="../media/image65.png"/><Relationship Id="rId4" Type="http://schemas.openxmlformats.org/officeDocument/2006/relationships/image" Target="../media/image66.png"/><Relationship Id="rId5" Type="http://schemas.openxmlformats.org/officeDocument/2006/relationships/image" Target="../media/image67.png"/><Relationship Id="rId6" Type="http://schemas.openxmlformats.org/officeDocument/2006/relationships/image" Target="../media/image68.png"/><Relationship Id="rId7" Type="http://schemas.openxmlformats.org/officeDocument/2006/relationships/image" Target="../media/image69.png"/><Relationship Id="rId8" Type="http://schemas.openxmlformats.org/officeDocument/2006/relationships/image" Target="../media/image70.png"/><Relationship Id="rId9" Type="http://schemas.openxmlformats.org/officeDocument/2006/relationships/image" Target="../media/image71.png"/><Relationship Id="rId10" Type="http://schemas.openxmlformats.org/officeDocument/2006/relationships/image" Target="../media/image72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3.png"/><Relationship Id="rId3" Type="http://schemas.openxmlformats.org/officeDocument/2006/relationships/image" Target="../media/image74.png"/><Relationship Id="rId4" Type="http://schemas.openxmlformats.org/officeDocument/2006/relationships/image" Target="../media/image75.png"/><Relationship Id="rId5" Type="http://schemas.openxmlformats.org/officeDocument/2006/relationships/image" Target="../media/image76.png"/><Relationship Id="rId6" Type="http://schemas.openxmlformats.org/officeDocument/2006/relationships/image" Target="../media/image77.png"/><Relationship Id="rId7" Type="http://schemas.openxmlformats.org/officeDocument/2006/relationships/image" Target="../media/image78.png"/><Relationship Id="rId8" Type="http://schemas.openxmlformats.org/officeDocument/2006/relationships/image" Target="../media/image79.png"/><Relationship Id="rId9" Type="http://schemas.openxmlformats.org/officeDocument/2006/relationships/image" Target="../media/image80.png"/><Relationship Id="rId10" Type="http://schemas.openxmlformats.org/officeDocument/2006/relationships/image" Target="../media/image81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2.png"/><Relationship Id="rId3" Type="http://schemas.openxmlformats.org/officeDocument/2006/relationships/image" Target="../media/image83.png"/><Relationship Id="rId4" Type="http://schemas.openxmlformats.org/officeDocument/2006/relationships/image" Target="../media/image84.png"/><Relationship Id="rId5" Type="http://schemas.openxmlformats.org/officeDocument/2006/relationships/image" Target="../media/image85.png"/><Relationship Id="rId6" Type="http://schemas.openxmlformats.org/officeDocument/2006/relationships/image" Target="../media/image86.png"/><Relationship Id="rId7" Type="http://schemas.openxmlformats.org/officeDocument/2006/relationships/image" Target="../media/image87.png"/><Relationship Id="rId8" Type="http://schemas.openxmlformats.org/officeDocument/2006/relationships/image" Target="../media/image88.png"/><Relationship Id="rId9" Type="http://schemas.openxmlformats.org/officeDocument/2006/relationships/image" Target="../media/image89.png"/><Relationship Id="rId10" Type="http://schemas.openxmlformats.org/officeDocument/2006/relationships/image" Target="../media/image90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1.png"/><Relationship Id="rId3" Type="http://schemas.openxmlformats.org/officeDocument/2006/relationships/image" Target="../media/image92.png"/><Relationship Id="rId4" Type="http://schemas.openxmlformats.org/officeDocument/2006/relationships/image" Target="../media/image93.png"/><Relationship Id="rId5" Type="http://schemas.openxmlformats.org/officeDocument/2006/relationships/image" Target="../media/image94.png"/><Relationship Id="rId6" Type="http://schemas.openxmlformats.org/officeDocument/2006/relationships/image" Target="../media/image95.png"/><Relationship Id="rId7" Type="http://schemas.openxmlformats.org/officeDocument/2006/relationships/image" Target="../media/image96.png"/><Relationship Id="rId8" Type="http://schemas.openxmlformats.org/officeDocument/2006/relationships/image" Target="../media/image97.png"/><Relationship Id="rId9" Type="http://schemas.openxmlformats.org/officeDocument/2006/relationships/image" Target="../media/image98.png"/><Relationship Id="rId10" Type="http://schemas.openxmlformats.org/officeDocument/2006/relationships/image" Target="../media/image99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0.png"/><Relationship Id="rId3" Type="http://schemas.openxmlformats.org/officeDocument/2006/relationships/image" Target="../media/image101.png"/><Relationship Id="rId4" Type="http://schemas.openxmlformats.org/officeDocument/2006/relationships/image" Target="../media/image102.png"/><Relationship Id="rId5" Type="http://schemas.openxmlformats.org/officeDocument/2006/relationships/image" Target="../media/image103.png"/><Relationship Id="rId6" Type="http://schemas.openxmlformats.org/officeDocument/2006/relationships/image" Target="../media/image104.png"/><Relationship Id="rId7" Type="http://schemas.openxmlformats.org/officeDocument/2006/relationships/image" Target="../media/image105.png"/><Relationship Id="rId8" Type="http://schemas.openxmlformats.org/officeDocument/2006/relationships/image" Target="../media/image106.png"/><Relationship Id="rId9" Type="http://schemas.openxmlformats.org/officeDocument/2006/relationships/image" Target="../media/image107.png"/><Relationship Id="rId10" Type="http://schemas.openxmlformats.org/officeDocument/2006/relationships/image" Target="../media/image108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9.png"/><Relationship Id="rId3" Type="http://schemas.openxmlformats.org/officeDocument/2006/relationships/image" Target="../media/image110.png"/><Relationship Id="rId4" Type="http://schemas.openxmlformats.org/officeDocument/2006/relationships/image" Target="../media/image111.png"/><Relationship Id="rId5" Type="http://schemas.openxmlformats.org/officeDocument/2006/relationships/image" Target="../media/image112.png"/><Relationship Id="rId6" Type="http://schemas.openxmlformats.org/officeDocument/2006/relationships/image" Target="../media/image113.png"/><Relationship Id="rId7" Type="http://schemas.openxmlformats.org/officeDocument/2006/relationships/image" Target="../media/image114.png"/><Relationship Id="rId8" Type="http://schemas.openxmlformats.org/officeDocument/2006/relationships/image" Target="../media/image115.png"/><Relationship Id="rId9" Type="http://schemas.openxmlformats.org/officeDocument/2006/relationships/image" Target="../media/image116.png"/><Relationship Id="rId10" Type="http://schemas.openxmlformats.org/officeDocument/2006/relationships/image" Target="../media/image117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8.png"/><Relationship Id="rId3" Type="http://schemas.openxmlformats.org/officeDocument/2006/relationships/image" Target="../media/image119.png"/><Relationship Id="rId4" Type="http://schemas.openxmlformats.org/officeDocument/2006/relationships/image" Target="../media/image120.png"/><Relationship Id="rId5" Type="http://schemas.openxmlformats.org/officeDocument/2006/relationships/image" Target="../media/image121.png"/><Relationship Id="rId6" Type="http://schemas.openxmlformats.org/officeDocument/2006/relationships/image" Target="../media/image122.png"/><Relationship Id="rId7" Type="http://schemas.openxmlformats.org/officeDocument/2006/relationships/image" Target="../media/image123.png"/><Relationship Id="rId8" Type="http://schemas.openxmlformats.org/officeDocument/2006/relationships/image" Target="../media/image124.png"/><Relationship Id="rId9" Type="http://schemas.openxmlformats.org/officeDocument/2006/relationships/image" Target="../media/image125.png"/><Relationship Id="rId10" Type="http://schemas.openxmlformats.org/officeDocument/2006/relationships/image" Target="../media/image126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7.png"/><Relationship Id="rId3" Type="http://schemas.openxmlformats.org/officeDocument/2006/relationships/image" Target="../media/image128.png"/><Relationship Id="rId4" Type="http://schemas.openxmlformats.org/officeDocument/2006/relationships/image" Target="../media/image129.png"/><Relationship Id="rId5" Type="http://schemas.openxmlformats.org/officeDocument/2006/relationships/image" Target="../media/image130.png"/><Relationship Id="rId6" Type="http://schemas.openxmlformats.org/officeDocument/2006/relationships/image" Target="../media/image131.png"/><Relationship Id="rId7" Type="http://schemas.openxmlformats.org/officeDocument/2006/relationships/image" Target="../media/image132.png"/><Relationship Id="rId8" Type="http://schemas.openxmlformats.org/officeDocument/2006/relationships/image" Target="../media/image133.png"/><Relationship Id="rId9" Type="http://schemas.openxmlformats.org/officeDocument/2006/relationships/image" Target="../media/image134.png"/><Relationship Id="rId10" Type="http://schemas.openxmlformats.org/officeDocument/2006/relationships/image" Target="../media/image135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6.png"/><Relationship Id="rId3" Type="http://schemas.openxmlformats.org/officeDocument/2006/relationships/image" Target="../media/image137.png"/><Relationship Id="rId4" Type="http://schemas.openxmlformats.org/officeDocument/2006/relationships/image" Target="../media/image138.png"/><Relationship Id="rId5" Type="http://schemas.openxmlformats.org/officeDocument/2006/relationships/image" Target="../media/image139.png"/><Relationship Id="rId6" Type="http://schemas.openxmlformats.org/officeDocument/2006/relationships/image" Target="../media/image140.png"/><Relationship Id="rId7" Type="http://schemas.openxmlformats.org/officeDocument/2006/relationships/image" Target="../media/image141.png"/><Relationship Id="rId8" Type="http://schemas.openxmlformats.org/officeDocument/2006/relationships/image" Target="../media/image142.png"/><Relationship Id="rId9" Type="http://schemas.openxmlformats.org/officeDocument/2006/relationships/image" Target="../media/image143.png"/><Relationship Id="rId10" Type="http://schemas.openxmlformats.org/officeDocument/2006/relationships/image" Target="../media/image144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5.png"/><Relationship Id="rId3" Type="http://schemas.openxmlformats.org/officeDocument/2006/relationships/image" Target="../media/image146.png"/><Relationship Id="rId4" Type="http://schemas.openxmlformats.org/officeDocument/2006/relationships/image" Target="../media/image147.png"/><Relationship Id="rId5" Type="http://schemas.openxmlformats.org/officeDocument/2006/relationships/image" Target="../media/image148.png"/><Relationship Id="rId6" Type="http://schemas.openxmlformats.org/officeDocument/2006/relationships/image" Target="../media/image149.png"/><Relationship Id="rId7" Type="http://schemas.openxmlformats.org/officeDocument/2006/relationships/image" Target="../media/image150.png"/><Relationship Id="rId8" Type="http://schemas.openxmlformats.org/officeDocument/2006/relationships/image" Target="../media/image151.png"/><Relationship Id="rId9" Type="http://schemas.openxmlformats.org/officeDocument/2006/relationships/image" Target="../media/image152.png"/><Relationship Id="rId10" Type="http://schemas.openxmlformats.org/officeDocument/2006/relationships/image" Target="../media/image153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4.png"/><Relationship Id="rId3" Type="http://schemas.openxmlformats.org/officeDocument/2006/relationships/image" Target="../media/image155.png"/><Relationship Id="rId4" Type="http://schemas.openxmlformats.org/officeDocument/2006/relationships/image" Target="../media/image156.png"/><Relationship Id="rId5" Type="http://schemas.openxmlformats.org/officeDocument/2006/relationships/image" Target="../media/image157.png"/><Relationship Id="rId6" Type="http://schemas.openxmlformats.org/officeDocument/2006/relationships/image" Target="../media/image158.png"/><Relationship Id="rId7" Type="http://schemas.openxmlformats.org/officeDocument/2006/relationships/image" Target="../media/image159.png"/><Relationship Id="rId8" Type="http://schemas.openxmlformats.org/officeDocument/2006/relationships/image" Target="../media/image160.png"/><Relationship Id="rId9" Type="http://schemas.openxmlformats.org/officeDocument/2006/relationships/image" Target="../media/image161.png"/><Relationship Id="rId10" Type="http://schemas.openxmlformats.org/officeDocument/2006/relationships/image" Target="../media/image162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3.png"/><Relationship Id="rId3" Type="http://schemas.openxmlformats.org/officeDocument/2006/relationships/image" Target="../media/image164.png"/><Relationship Id="rId4" Type="http://schemas.openxmlformats.org/officeDocument/2006/relationships/image" Target="../media/image165.png"/><Relationship Id="rId5" Type="http://schemas.openxmlformats.org/officeDocument/2006/relationships/image" Target="../media/image166.png"/><Relationship Id="rId6" Type="http://schemas.openxmlformats.org/officeDocument/2006/relationships/image" Target="../media/image167.png"/><Relationship Id="rId7" Type="http://schemas.openxmlformats.org/officeDocument/2006/relationships/image" Target="../media/image168.png"/><Relationship Id="rId8" Type="http://schemas.openxmlformats.org/officeDocument/2006/relationships/image" Target="../media/image169.png"/><Relationship Id="rId9" Type="http://schemas.openxmlformats.org/officeDocument/2006/relationships/image" Target="../media/image170.png"/><Relationship Id="rId10" Type="http://schemas.openxmlformats.org/officeDocument/2006/relationships/image" Target="../media/image171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2.png"/><Relationship Id="rId3" Type="http://schemas.openxmlformats.org/officeDocument/2006/relationships/image" Target="../media/image173.png"/><Relationship Id="rId4" Type="http://schemas.openxmlformats.org/officeDocument/2006/relationships/image" Target="../media/image174.png"/><Relationship Id="rId5" Type="http://schemas.openxmlformats.org/officeDocument/2006/relationships/image" Target="../media/image175.png"/><Relationship Id="rId6" Type="http://schemas.openxmlformats.org/officeDocument/2006/relationships/image" Target="../media/image176.png"/><Relationship Id="rId7" Type="http://schemas.openxmlformats.org/officeDocument/2006/relationships/image" Target="../media/image177.png"/><Relationship Id="rId8" Type="http://schemas.openxmlformats.org/officeDocument/2006/relationships/image" Target="../media/image178.png"/><Relationship Id="rId9" Type="http://schemas.openxmlformats.org/officeDocument/2006/relationships/image" Target="../media/image179.png"/><Relationship Id="rId10" Type="http://schemas.openxmlformats.org/officeDocument/2006/relationships/image" Target="../media/image180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1.png"/><Relationship Id="rId3" Type="http://schemas.openxmlformats.org/officeDocument/2006/relationships/image" Target="../media/image182.png"/><Relationship Id="rId4" Type="http://schemas.openxmlformats.org/officeDocument/2006/relationships/image" Target="../media/image183.png"/><Relationship Id="rId5" Type="http://schemas.openxmlformats.org/officeDocument/2006/relationships/image" Target="../media/image184.png"/><Relationship Id="rId6" Type="http://schemas.openxmlformats.org/officeDocument/2006/relationships/image" Target="../media/image185.png"/><Relationship Id="rId7" Type="http://schemas.openxmlformats.org/officeDocument/2006/relationships/image" Target="../media/image186.png"/><Relationship Id="rId8" Type="http://schemas.openxmlformats.org/officeDocument/2006/relationships/image" Target="../media/image187.png"/><Relationship Id="rId9" Type="http://schemas.openxmlformats.org/officeDocument/2006/relationships/image" Target="../media/image188.png"/><Relationship Id="rId10" Type="http://schemas.openxmlformats.org/officeDocument/2006/relationships/image" Target="../media/image189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0.png"/><Relationship Id="rId3" Type="http://schemas.openxmlformats.org/officeDocument/2006/relationships/image" Target="../media/image191.png"/><Relationship Id="rId4" Type="http://schemas.openxmlformats.org/officeDocument/2006/relationships/image" Target="../media/image192.png"/><Relationship Id="rId5" Type="http://schemas.openxmlformats.org/officeDocument/2006/relationships/image" Target="../media/image193.png"/><Relationship Id="rId6" Type="http://schemas.openxmlformats.org/officeDocument/2006/relationships/image" Target="../media/image194.png"/><Relationship Id="rId7" Type="http://schemas.openxmlformats.org/officeDocument/2006/relationships/image" Target="../media/image195.png"/><Relationship Id="rId8" Type="http://schemas.openxmlformats.org/officeDocument/2006/relationships/image" Target="../media/image196.png"/><Relationship Id="rId9" Type="http://schemas.openxmlformats.org/officeDocument/2006/relationships/image" Target="../media/image197.png"/><Relationship Id="rId10" Type="http://schemas.openxmlformats.org/officeDocument/2006/relationships/image" Target="../media/image198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9.png"/><Relationship Id="rId3" Type="http://schemas.openxmlformats.org/officeDocument/2006/relationships/image" Target="../media/image200.png"/><Relationship Id="rId4" Type="http://schemas.openxmlformats.org/officeDocument/2006/relationships/image" Target="../media/image201.png"/><Relationship Id="rId5" Type="http://schemas.openxmlformats.org/officeDocument/2006/relationships/image" Target="../media/image202.png"/><Relationship Id="rId6" Type="http://schemas.openxmlformats.org/officeDocument/2006/relationships/image" Target="../media/image203.png"/><Relationship Id="rId7" Type="http://schemas.openxmlformats.org/officeDocument/2006/relationships/image" Target="../media/image204.png"/><Relationship Id="rId8" Type="http://schemas.openxmlformats.org/officeDocument/2006/relationships/image" Target="../media/image205.png"/><Relationship Id="rId9" Type="http://schemas.openxmlformats.org/officeDocument/2006/relationships/image" Target="../media/image206.png"/><Relationship Id="rId10" Type="http://schemas.openxmlformats.org/officeDocument/2006/relationships/image" Target="../media/image207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8.png"/><Relationship Id="rId3" Type="http://schemas.openxmlformats.org/officeDocument/2006/relationships/image" Target="../media/image209.png"/><Relationship Id="rId4" Type="http://schemas.openxmlformats.org/officeDocument/2006/relationships/image" Target="../media/image210.png"/><Relationship Id="rId5" Type="http://schemas.openxmlformats.org/officeDocument/2006/relationships/image" Target="../media/image211.png"/><Relationship Id="rId6" Type="http://schemas.openxmlformats.org/officeDocument/2006/relationships/image" Target="../media/image212.png"/><Relationship Id="rId7" Type="http://schemas.openxmlformats.org/officeDocument/2006/relationships/image" Target="../media/image213.png"/><Relationship Id="rId8" Type="http://schemas.openxmlformats.org/officeDocument/2006/relationships/image" Target="../media/image214.png"/><Relationship Id="rId9" Type="http://schemas.openxmlformats.org/officeDocument/2006/relationships/image" Target="../media/image215.png"/><Relationship Id="rId10" Type="http://schemas.openxmlformats.org/officeDocument/2006/relationships/image" Target="../media/image216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7.png"/><Relationship Id="rId3" Type="http://schemas.openxmlformats.org/officeDocument/2006/relationships/image" Target="../media/image218.png"/><Relationship Id="rId4" Type="http://schemas.openxmlformats.org/officeDocument/2006/relationships/image" Target="../media/image219.png"/><Relationship Id="rId5" Type="http://schemas.openxmlformats.org/officeDocument/2006/relationships/image" Target="../media/image220.png"/><Relationship Id="rId6" Type="http://schemas.openxmlformats.org/officeDocument/2006/relationships/image" Target="../media/image221.png"/><Relationship Id="rId7" Type="http://schemas.openxmlformats.org/officeDocument/2006/relationships/image" Target="../media/image222.png"/><Relationship Id="rId8" Type="http://schemas.openxmlformats.org/officeDocument/2006/relationships/image" Target="../media/image223.png"/><Relationship Id="rId9" Type="http://schemas.openxmlformats.org/officeDocument/2006/relationships/image" Target="../media/image224.png"/><Relationship Id="rId10" Type="http://schemas.openxmlformats.org/officeDocument/2006/relationships/image" Target="../media/image225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6.png"/><Relationship Id="rId3" Type="http://schemas.openxmlformats.org/officeDocument/2006/relationships/image" Target="../media/image227.png"/><Relationship Id="rId4" Type="http://schemas.openxmlformats.org/officeDocument/2006/relationships/image" Target="../media/image228.png"/><Relationship Id="rId5" Type="http://schemas.openxmlformats.org/officeDocument/2006/relationships/image" Target="../media/image229.png"/><Relationship Id="rId6" Type="http://schemas.openxmlformats.org/officeDocument/2006/relationships/image" Target="../media/image230.png"/><Relationship Id="rId7" Type="http://schemas.openxmlformats.org/officeDocument/2006/relationships/image" Target="../media/image231.png"/><Relationship Id="rId8" Type="http://schemas.openxmlformats.org/officeDocument/2006/relationships/image" Target="../media/image232.png"/><Relationship Id="rId9" Type="http://schemas.openxmlformats.org/officeDocument/2006/relationships/image" Target="../media/image233.png"/><Relationship Id="rId10" Type="http://schemas.openxmlformats.org/officeDocument/2006/relationships/image" Target="../media/image234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5.png"/><Relationship Id="rId3" Type="http://schemas.openxmlformats.org/officeDocument/2006/relationships/image" Target="../media/image236.png"/><Relationship Id="rId4" Type="http://schemas.openxmlformats.org/officeDocument/2006/relationships/image" Target="../media/image237.png"/><Relationship Id="rId5" Type="http://schemas.openxmlformats.org/officeDocument/2006/relationships/image" Target="../media/image238.png"/><Relationship Id="rId6" Type="http://schemas.openxmlformats.org/officeDocument/2006/relationships/image" Target="../media/image239.png"/><Relationship Id="rId7" Type="http://schemas.openxmlformats.org/officeDocument/2006/relationships/image" Target="../media/image240.png"/><Relationship Id="rId8" Type="http://schemas.openxmlformats.org/officeDocument/2006/relationships/image" Target="../media/image241.png"/><Relationship Id="rId9" Type="http://schemas.openxmlformats.org/officeDocument/2006/relationships/image" Target="../media/image242.png"/><Relationship Id="rId10" Type="http://schemas.openxmlformats.org/officeDocument/2006/relationships/image" Target="../media/image243.pn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4.png"/><Relationship Id="rId3" Type="http://schemas.openxmlformats.org/officeDocument/2006/relationships/image" Target="../media/image245.png"/><Relationship Id="rId4" Type="http://schemas.openxmlformats.org/officeDocument/2006/relationships/image" Target="../media/image246.png"/><Relationship Id="rId5" Type="http://schemas.openxmlformats.org/officeDocument/2006/relationships/image" Target="../media/image247.png"/><Relationship Id="rId6" Type="http://schemas.openxmlformats.org/officeDocument/2006/relationships/image" Target="../media/image248.png"/><Relationship Id="rId7" Type="http://schemas.openxmlformats.org/officeDocument/2006/relationships/image" Target="../media/image249.png"/><Relationship Id="rId8" Type="http://schemas.openxmlformats.org/officeDocument/2006/relationships/image" Target="../media/image250.png"/><Relationship Id="rId9" Type="http://schemas.openxmlformats.org/officeDocument/2006/relationships/image" Target="../media/image251.png"/><Relationship Id="rId10" Type="http://schemas.openxmlformats.org/officeDocument/2006/relationships/image" Target="../media/image252.pn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3.png"/><Relationship Id="rId3" Type="http://schemas.openxmlformats.org/officeDocument/2006/relationships/image" Target="../media/image254.png"/><Relationship Id="rId4" Type="http://schemas.openxmlformats.org/officeDocument/2006/relationships/image" Target="../media/image255.png"/><Relationship Id="rId5" Type="http://schemas.openxmlformats.org/officeDocument/2006/relationships/image" Target="../media/image256.png"/><Relationship Id="rId6" Type="http://schemas.openxmlformats.org/officeDocument/2006/relationships/image" Target="../media/image257.png"/><Relationship Id="rId7" Type="http://schemas.openxmlformats.org/officeDocument/2006/relationships/image" Target="../media/image258.png"/><Relationship Id="rId8" Type="http://schemas.openxmlformats.org/officeDocument/2006/relationships/image" Target="../media/image259.png"/><Relationship Id="rId9" Type="http://schemas.openxmlformats.org/officeDocument/2006/relationships/image" Target="../media/image260.png"/><Relationship Id="rId10" Type="http://schemas.openxmlformats.org/officeDocument/2006/relationships/image" Target="../media/image261.pn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2.png"/><Relationship Id="rId3" Type="http://schemas.openxmlformats.org/officeDocument/2006/relationships/image" Target="../media/image263.png"/><Relationship Id="rId4" Type="http://schemas.openxmlformats.org/officeDocument/2006/relationships/image" Target="../media/image264.png"/><Relationship Id="rId5" Type="http://schemas.openxmlformats.org/officeDocument/2006/relationships/image" Target="../media/image265.png"/><Relationship Id="rId6" Type="http://schemas.openxmlformats.org/officeDocument/2006/relationships/image" Target="../media/image266.png"/><Relationship Id="rId7" Type="http://schemas.openxmlformats.org/officeDocument/2006/relationships/image" Target="../media/image267.png"/><Relationship Id="rId8" Type="http://schemas.openxmlformats.org/officeDocument/2006/relationships/image" Target="../media/image268.png"/><Relationship Id="rId9" Type="http://schemas.openxmlformats.org/officeDocument/2006/relationships/image" Target="../media/image269.png"/><Relationship Id="rId10" Type="http://schemas.openxmlformats.org/officeDocument/2006/relationships/image" Target="../media/image270.pn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1.png"/><Relationship Id="rId3" Type="http://schemas.openxmlformats.org/officeDocument/2006/relationships/image" Target="../media/image272.png"/><Relationship Id="rId4" Type="http://schemas.openxmlformats.org/officeDocument/2006/relationships/image" Target="../media/image273.png"/><Relationship Id="rId5" Type="http://schemas.openxmlformats.org/officeDocument/2006/relationships/image" Target="../media/image274.png"/><Relationship Id="rId6" Type="http://schemas.openxmlformats.org/officeDocument/2006/relationships/image" Target="../media/image275.png"/><Relationship Id="rId7" Type="http://schemas.openxmlformats.org/officeDocument/2006/relationships/image" Target="../media/image276.png"/><Relationship Id="rId8" Type="http://schemas.openxmlformats.org/officeDocument/2006/relationships/image" Target="../media/image277.png"/><Relationship Id="rId9" Type="http://schemas.openxmlformats.org/officeDocument/2006/relationships/image" Target="../media/image278.png"/><Relationship Id="rId10" Type="http://schemas.openxmlformats.org/officeDocument/2006/relationships/image" Target="../media/image279.pn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0.png"/><Relationship Id="rId3" Type="http://schemas.openxmlformats.org/officeDocument/2006/relationships/image" Target="../media/image281.png"/><Relationship Id="rId4" Type="http://schemas.openxmlformats.org/officeDocument/2006/relationships/image" Target="../media/image282.png"/><Relationship Id="rId5" Type="http://schemas.openxmlformats.org/officeDocument/2006/relationships/image" Target="../media/image283.png"/><Relationship Id="rId6" Type="http://schemas.openxmlformats.org/officeDocument/2006/relationships/image" Target="../media/image284.png"/><Relationship Id="rId7" Type="http://schemas.openxmlformats.org/officeDocument/2006/relationships/image" Target="../media/image285.png"/><Relationship Id="rId8" Type="http://schemas.openxmlformats.org/officeDocument/2006/relationships/image" Target="../media/image286.png"/><Relationship Id="rId9" Type="http://schemas.openxmlformats.org/officeDocument/2006/relationships/image" Target="../media/image287.png"/><Relationship Id="rId10" Type="http://schemas.openxmlformats.org/officeDocument/2006/relationships/image" Target="../media/image288.pn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9.png"/><Relationship Id="rId3" Type="http://schemas.openxmlformats.org/officeDocument/2006/relationships/image" Target="../media/image290.png"/><Relationship Id="rId4" Type="http://schemas.openxmlformats.org/officeDocument/2006/relationships/image" Target="../media/image291.png"/><Relationship Id="rId5" Type="http://schemas.openxmlformats.org/officeDocument/2006/relationships/image" Target="../media/image292.png"/><Relationship Id="rId6" Type="http://schemas.openxmlformats.org/officeDocument/2006/relationships/image" Target="../media/image293.png"/><Relationship Id="rId7" Type="http://schemas.openxmlformats.org/officeDocument/2006/relationships/image" Target="../media/image294.png"/><Relationship Id="rId8" Type="http://schemas.openxmlformats.org/officeDocument/2006/relationships/image" Target="../media/image295.png"/><Relationship Id="rId9" Type="http://schemas.openxmlformats.org/officeDocument/2006/relationships/image" Target="../media/image296.png"/><Relationship Id="rId10" Type="http://schemas.openxmlformats.org/officeDocument/2006/relationships/image" Target="../media/image297.pn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8.png"/><Relationship Id="rId3" Type="http://schemas.openxmlformats.org/officeDocument/2006/relationships/image" Target="../media/image299.png"/><Relationship Id="rId4" Type="http://schemas.openxmlformats.org/officeDocument/2006/relationships/image" Target="../media/image300.png"/><Relationship Id="rId5" Type="http://schemas.openxmlformats.org/officeDocument/2006/relationships/image" Target="../media/image301.png"/><Relationship Id="rId6" Type="http://schemas.openxmlformats.org/officeDocument/2006/relationships/image" Target="../media/image302.png"/><Relationship Id="rId7" Type="http://schemas.openxmlformats.org/officeDocument/2006/relationships/image" Target="../media/image303.png"/><Relationship Id="rId8" Type="http://schemas.openxmlformats.org/officeDocument/2006/relationships/image" Target="../media/image304.png"/><Relationship Id="rId9" Type="http://schemas.openxmlformats.org/officeDocument/2006/relationships/image" Target="../media/image305.png"/><Relationship Id="rId10" Type="http://schemas.openxmlformats.org/officeDocument/2006/relationships/image" Target="../media/image306.pn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7.png"/><Relationship Id="rId3" Type="http://schemas.openxmlformats.org/officeDocument/2006/relationships/image" Target="../media/image308.png"/><Relationship Id="rId4" Type="http://schemas.openxmlformats.org/officeDocument/2006/relationships/image" Target="../media/image309.png"/><Relationship Id="rId5" Type="http://schemas.openxmlformats.org/officeDocument/2006/relationships/image" Target="../media/image310.png"/><Relationship Id="rId6" Type="http://schemas.openxmlformats.org/officeDocument/2006/relationships/image" Target="../media/image311.png"/><Relationship Id="rId7" Type="http://schemas.openxmlformats.org/officeDocument/2006/relationships/image" Target="../media/image312.png"/><Relationship Id="rId8" Type="http://schemas.openxmlformats.org/officeDocument/2006/relationships/image" Target="../media/image313.png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4.png"/><Relationship Id="rId3" Type="http://schemas.openxmlformats.org/officeDocument/2006/relationships/image" Target="../media/image315.png"/><Relationship Id="rId4" Type="http://schemas.openxmlformats.org/officeDocument/2006/relationships/image" Target="../media/image316.png"/><Relationship Id="rId5" Type="http://schemas.openxmlformats.org/officeDocument/2006/relationships/image" Target="../media/image317.png"/><Relationship Id="rId6" Type="http://schemas.openxmlformats.org/officeDocument/2006/relationships/image" Target="../media/image318.png"/><Relationship Id="rId7" Type="http://schemas.openxmlformats.org/officeDocument/2006/relationships/image" Target="../media/image319.png"/><Relationship Id="rId8" Type="http://schemas.openxmlformats.org/officeDocument/2006/relationships/image" Target="../media/image320.png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1.png"/><Relationship Id="rId3" Type="http://schemas.openxmlformats.org/officeDocument/2006/relationships/image" Target="../media/image322.png"/><Relationship Id="rId4" Type="http://schemas.openxmlformats.org/officeDocument/2006/relationships/image" Target="../media/image323.png"/><Relationship Id="rId5" Type="http://schemas.openxmlformats.org/officeDocument/2006/relationships/image" Target="../media/image324.png"/><Relationship Id="rId6" Type="http://schemas.openxmlformats.org/officeDocument/2006/relationships/image" Target="../media/image325.png"/><Relationship Id="rId7" Type="http://schemas.openxmlformats.org/officeDocument/2006/relationships/image" Target="../media/image326.png"/><Relationship Id="rId8" Type="http://schemas.openxmlformats.org/officeDocument/2006/relationships/image" Target="../media/image327.png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8.png"/><Relationship Id="rId3" Type="http://schemas.openxmlformats.org/officeDocument/2006/relationships/image" Target="../media/image329.png"/><Relationship Id="rId4" Type="http://schemas.openxmlformats.org/officeDocument/2006/relationships/image" Target="../media/image330.png"/><Relationship Id="rId5" Type="http://schemas.openxmlformats.org/officeDocument/2006/relationships/image" Target="../media/image331.png"/><Relationship Id="rId6" Type="http://schemas.openxmlformats.org/officeDocument/2006/relationships/image" Target="../media/image332.png"/><Relationship Id="rId7" Type="http://schemas.openxmlformats.org/officeDocument/2006/relationships/image" Target="../media/image333.png"/><Relationship Id="rId8" Type="http://schemas.openxmlformats.org/officeDocument/2006/relationships/image" Target="../media/image334.png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5.png"/><Relationship Id="rId3" Type="http://schemas.openxmlformats.org/officeDocument/2006/relationships/image" Target="../media/image336.png"/><Relationship Id="rId4" Type="http://schemas.openxmlformats.org/officeDocument/2006/relationships/image" Target="../media/image337.png"/><Relationship Id="rId5" Type="http://schemas.openxmlformats.org/officeDocument/2006/relationships/image" Target="../media/image338.png"/><Relationship Id="rId6" Type="http://schemas.openxmlformats.org/officeDocument/2006/relationships/image" Target="../media/image339.png"/><Relationship Id="rId7" Type="http://schemas.openxmlformats.org/officeDocument/2006/relationships/image" Target="../media/image340.png"/><Relationship Id="rId8" Type="http://schemas.openxmlformats.org/officeDocument/2006/relationships/image" Target="../media/image341.png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2.png"/><Relationship Id="rId3" Type="http://schemas.openxmlformats.org/officeDocument/2006/relationships/image" Target="../media/image343.png"/><Relationship Id="rId4" Type="http://schemas.openxmlformats.org/officeDocument/2006/relationships/image" Target="../media/image344.png"/><Relationship Id="rId5" Type="http://schemas.openxmlformats.org/officeDocument/2006/relationships/image" Target="../media/image345.png"/><Relationship Id="rId6" Type="http://schemas.openxmlformats.org/officeDocument/2006/relationships/image" Target="../media/image346.png"/><Relationship Id="rId7" Type="http://schemas.openxmlformats.org/officeDocument/2006/relationships/image" Target="../media/image347.png"/><Relationship Id="rId8" Type="http://schemas.openxmlformats.org/officeDocument/2006/relationships/image" Target="../media/image348.png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9.png"/><Relationship Id="rId3" Type="http://schemas.openxmlformats.org/officeDocument/2006/relationships/image" Target="../media/image350.png"/><Relationship Id="rId4" Type="http://schemas.openxmlformats.org/officeDocument/2006/relationships/image" Target="../media/image351.png"/><Relationship Id="rId5" Type="http://schemas.openxmlformats.org/officeDocument/2006/relationships/image" Target="../media/image352.png"/><Relationship Id="rId6" Type="http://schemas.openxmlformats.org/officeDocument/2006/relationships/image" Target="../media/image353.png"/><Relationship Id="rId7" Type="http://schemas.openxmlformats.org/officeDocument/2006/relationships/image" Target="../media/image354.png"/><Relationship Id="rId8" Type="http://schemas.openxmlformats.org/officeDocument/2006/relationships/image" Target="../media/image355.png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6.png"/><Relationship Id="rId3" Type="http://schemas.openxmlformats.org/officeDocument/2006/relationships/image" Target="../media/image357.png"/><Relationship Id="rId4" Type="http://schemas.openxmlformats.org/officeDocument/2006/relationships/image" Target="../media/image358.png"/><Relationship Id="rId5" Type="http://schemas.openxmlformats.org/officeDocument/2006/relationships/image" Target="../media/image359.png"/><Relationship Id="rId6" Type="http://schemas.openxmlformats.org/officeDocument/2006/relationships/image" Target="../media/image360.png"/><Relationship Id="rId7" Type="http://schemas.openxmlformats.org/officeDocument/2006/relationships/image" Target="../media/image361.png"/><Relationship Id="rId8" Type="http://schemas.openxmlformats.org/officeDocument/2006/relationships/image" Target="../media/image362.png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3.png"/><Relationship Id="rId3" Type="http://schemas.openxmlformats.org/officeDocument/2006/relationships/image" Target="../media/image364.png"/><Relationship Id="rId4" Type="http://schemas.openxmlformats.org/officeDocument/2006/relationships/image" Target="../media/image365.png"/><Relationship Id="rId5" Type="http://schemas.openxmlformats.org/officeDocument/2006/relationships/image" Target="../media/image366.png"/><Relationship Id="rId6" Type="http://schemas.openxmlformats.org/officeDocument/2006/relationships/image" Target="../media/image367.png"/><Relationship Id="rId7" Type="http://schemas.openxmlformats.org/officeDocument/2006/relationships/image" Target="../media/image368.png"/><Relationship Id="rId8" Type="http://schemas.openxmlformats.org/officeDocument/2006/relationships/image" Target="../media/image369.png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0.png"/><Relationship Id="rId3" Type="http://schemas.openxmlformats.org/officeDocument/2006/relationships/image" Target="../media/image371.png"/><Relationship Id="rId4" Type="http://schemas.openxmlformats.org/officeDocument/2006/relationships/image" Target="../media/image372.png"/><Relationship Id="rId5" Type="http://schemas.openxmlformats.org/officeDocument/2006/relationships/image" Target="../media/image373.png"/><Relationship Id="rId6" Type="http://schemas.openxmlformats.org/officeDocument/2006/relationships/image" Target="../media/image374.png"/><Relationship Id="rId7" Type="http://schemas.openxmlformats.org/officeDocument/2006/relationships/image" Target="../media/image375.png"/><Relationship Id="rId8" Type="http://schemas.openxmlformats.org/officeDocument/2006/relationships/image" Target="../media/image376.png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7.png"/><Relationship Id="rId3" Type="http://schemas.openxmlformats.org/officeDocument/2006/relationships/image" Target="../media/image378.png"/><Relationship Id="rId4" Type="http://schemas.openxmlformats.org/officeDocument/2006/relationships/image" Target="../media/image379.png"/><Relationship Id="rId5" Type="http://schemas.openxmlformats.org/officeDocument/2006/relationships/image" Target="../media/image380.png"/><Relationship Id="rId6" Type="http://schemas.openxmlformats.org/officeDocument/2006/relationships/image" Target="../media/image381.png"/><Relationship Id="rId7" Type="http://schemas.openxmlformats.org/officeDocument/2006/relationships/image" Target="../media/image382.png"/><Relationship Id="rId8" Type="http://schemas.openxmlformats.org/officeDocument/2006/relationships/image" Target="../media/image383.png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4.png"/><Relationship Id="rId3" Type="http://schemas.openxmlformats.org/officeDocument/2006/relationships/image" Target="../media/image385.png"/><Relationship Id="rId4" Type="http://schemas.openxmlformats.org/officeDocument/2006/relationships/image" Target="../media/image386.png"/><Relationship Id="rId5" Type="http://schemas.openxmlformats.org/officeDocument/2006/relationships/image" Target="../media/image387.png"/><Relationship Id="rId6" Type="http://schemas.openxmlformats.org/officeDocument/2006/relationships/image" Target="../media/image388.png"/><Relationship Id="rId7" Type="http://schemas.openxmlformats.org/officeDocument/2006/relationships/image" Target="../media/image389.png"/><Relationship Id="rId8" Type="http://schemas.openxmlformats.org/officeDocument/2006/relationships/image" Target="../media/image390.png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1.png"/><Relationship Id="rId3" Type="http://schemas.openxmlformats.org/officeDocument/2006/relationships/image" Target="../media/image392.png"/><Relationship Id="rId4" Type="http://schemas.openxmlformats.org/officeDocument/2006/relationships/image" Target="../media/image393.png"/><Relationship Id="rId5" Type="http://schemas.openxmlformats.org/officeDocument/2006/relationships/image" Target="../media/image394.png"/><Relationship Id="rId6" Type="http://schemas.openxmlformats.org/officeDocument/2006/relationships/image" Target="../media/image395.png"/><Relationship Id="rId7" Type="http://schemas.openxmlformats.org/officeDocument/2006/relationships/image" Target="../media/image396.png"/><Relationship Id="rId8" Type="http://schemas.openxmlformats.org/officeDocument/2006/relationships/image" Target="../media/image397.png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8.png"/><Relationship Id="rId3" Type="http://schemas.openxmlformats.org/officeDocument/2006/relationships/image" Target="../media/image399.png"/><Relationship Id="rId4" Type="http://schemas.openxmlformats.org/officeDocument/2006/relationships/image" Target="../media/image400.png"/><Relationship Id="rId5" Type="http://schemas.openxmlformats.org/officeDocument/2006/relationships/image" Target="../media/image401.png"/><Relationship Id="rId6" Type="http://schemas.openxmlformats.org/officeDocument/2006/relationships/image" Target="../media/image402.png"/><Relationship Id="rId7" Type="http://schemas.openxmlformats.org/officeDocument/2006/relationships/image" Target="../media/image403.png"/><Relationship Id="rId8" Type="http://schemas.openxmlformats.org/officeDocument/2006/relationships/image" Target="../media/image404.png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5.png"/><Relationship Id="rId3" Type="http://schemas.openxmlformats.org/officeDocument/2006/relationships/image" Target="../media/image406.png"/><Relationship Id="rId4" Type="http://schemas.openxmlformats.org/officeDocument/2006/relationships/image" Target="../media/image407.png"/><Relationship Id="rId5" Type="http://schemas.openxmlformats.org/officeDocument/2006/relationships/image" Target="../media/image408.png"/><Relationship Id="rId6" Type="http://schemas.openxmlformats.org/officeDocument/2006/relationships/image" Target="../media/image409.png"/><Relationship Id="rId7" Type="http://schemas.openxmlformats.org/officeDocument/2006/relationships/image" Target="../media/image410.png"/><Relationship Id="rId8" Type="http://schemas.openxmlformats.org/officeDocument/2006/relationships/image" Target="../media/image411.png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2.png"/><Relationship Id="rId3" Type="http://schemas.openxmlformats.org/officeDocument/2006/relationships/image" Target="../media/image413.png"/><Relationship Id="rId4" Type="http://schemas.openxmlformats.org/officeDocument/2006/relationships/image" Target="../media/image414.png"/><Relationship Id="rId5" Type="http://schemas.openxmlformats.org/officeDocument/2006/relationships/image" Target="../media/image415.png"/><Relationship Id="rId6" Type="http://schemas.openxmlformats.org/officeDocument/2006/relationships/image" Target="../media/image416.png"/><Relationship Id="rId7" Type="http://schemas.openxmlformats.org/officeDocument/2006/relationships/image" Target="../media/image417.png"/><Relationship Id="rId8" Type="http://schemas.openxmlformats.org/officeDocument/2006/relationships/image" Target="../media/image418.png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Relationship Id="rId10" Type="http://schemas.openxmlformats.org/officeDocument/2006/relationships/image" Target="../media/image27.png"/></Relationships>
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Relationship Id="rId9" Type="http://schemas.openxmlformats.org/officeDocument/2006/relationships/image" Target="../media/image35.png"/><Relationship Id="rId10" Type="http://schemas.openxmlformats.org/officeDocument/2006/relationships/image" Target="../media/image36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Relationship Id="rId9" Type="http://schemas.openxmlformats.org/officeDocument/2006/relationships/image" Target="../media/image44.png"/><Relationship Id="rId10" Type="http://schemas.openxmlformats.org/officeDocument/2006/relationships/image" Target="../media/image45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Relationship Id="rId8" Type="http://schemas.openxmlformats.org/officeDocument/2006/relationships/image" Target="../media/image52.png"/><Relationship Id="rId9" Type="http://schemas.openxmlformats.org/officeDocument/2006/relationships/image" Target="../media/image53.png"/><Relationship Id="rId10" Type="http://schemas.openxmlformats.org/officeDocument/2006/relationships/image" Target="../media/image54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0712" y="998598"/>
            <a:ext cx="306705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5" b="1">
                <a:latin typeface="Arial"/>
                <a:cs typeface="Arial"/>
              </a:rPr>
              <a:t>5SENG001W </a:t>
            </a:r>
            <a:r>
              <a:rPr dirty="0" spc="5" b="1">
                <a:latin typeface="Arial"/>
                <a:cs typeface="Arial"/>
              </a:rPr>
              <a:t>- </a:t>
            </a:r>
            <a:r>
              <a:rPr dirty="0" spc="10" b="1">
                <a:latin typeface="Arial"/>
                <a:cs typeface="Arial"/>
              </a:rPr>
              <a:t>Algorithms, </a:t>
            </a:r>
            <a:r>
              <a:rPr dirty="0" spc="0" b="1">
                <a:latin typeface="Arial"/>
                <a:cs typeface="Arial"/>
              </a:rPr>
              <a:t>Week</a:t>
            </a:r>
            <a:r>
              <a:rPr dirty="0" spc="-45" b="1">
                <a:latin typeface="Arial"/>
                <a:cs typeface="Arial"/>
              </a:rPr>
              <a:t> </a:t>
            </a:r>
            <a:r>
              <a:rPr dirty="0" spc="10" b="1">
                <a:latin typeface="Arial"/>
                <a:cs typeface="Arial"/>
              </a:rPr>
              <a:t>10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85721" y="1535136"/>
            <a:ext cx="1236980" cy="7518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latin typeface="Arial"/>
                <a:cs typeface="Arial"/>
              </a:rPr>
              <a:t>Dr. </a:t>
            </a:r>
            <a:r>
              <a:rPr dirty="0" sz="1100" spc="-5">
                <a:latin typeface="Arial"/>
                <a:cs typeface="Arial"/>
              </a:rPr>
              <a:t>Klaus</a:t>
            </a:r>
            <a:r>
              <a:rPr dirty="0" sz="1100" spc="4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Draeger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100" spc="-15">
                <a:latin typeface="Arial"/>
                <a:cs typeface="Arial"/>
              </a:rPr>
              <a:t>November </a:t>
            </a:r>
            <a:r>
              <a:rPr dirty="0" sz="1100" spc="-5">
                <a:latin typeface="Arial"/>
                <a:cs typeface="Arial"/>
              </a:rPr>
              <a:t>19,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2021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14"/>
            <a:ext cx="210312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0"/>
              <a:t>Recap: </a:t>
            </a:r>
            <a:r>
              <a:rPr dirty="0" spc="5"/>
              <a:t>Depth-first</a:t>
            </a:r>
            <a:r>
              <a:rPr dirty="0" spc="65"/>
              <a:t> </a:t>
            </a:r>
            <a:r>
              <a:rPr dirty="0" spc="10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357" y="748244"/>
            <a:ext cx="374904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5">
                <a:latin typeface="Arial"/>
                <a:cs typeface="Arial"/>
              </a:rPr>
              <a:t>In depth-first search, </a:t>
            </a:r>
            <a:r>
              <a:rPr dirty="0" sz="1100" spc="-15">
                <a:latin typeface="Arial"/>
                <a:cs typeface="Arial"/>
              </a:rPr>
              <a:t>we </a:t>
            </a:r>
            <a:r>
              <a:rPr dirty="0" sz="1100" spc="-10">
                <a:latin typeface="Arial"/>
                <a:cs typeface="Arial"/>
              </a:rPr>
              <a:t>recursively </a:t>
            </a:r>
            <a:r>
              <a:rPr dirty="0" sz="1100" spc="-15">
                <a:latin typeface="Arial"/>
                <a:cs typeface="Arial"/>
              </a:rPr>
              <a:t>follow </a:t>
            </a:r>
            <a:r>
              <a:rPr dirty="0" sz="1100" spc="-5">
                <a:latin typeface="Arial"/>
                <a:cs typeface="Arial"/>
              </a:rPr>
              <a:t>outgoing</a:t>
            </a:r>
            <a:r>
              <a:rPr dirty="0" sz="1100" spc="-8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edges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16091" y="1071034"/>
            <a:ext cx="196198" cy="1961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16091" y="1431039"/>
            <a:ext cx="196198" cy="1961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878569" y="1460797"/>
            <a:ext cx="635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16091" y="1791043"/>
            <a:ext cx="196198" cy="1961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878569" y="1100803"/>
            <a:ext cx="57848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1770" algn="l"/>
              </a:tabLst>
            </a:pPr>
            <a:r>
              <a:rPr dirty="0" sz="600" spc="-5" i="1">
                <a:solidFill>
                  <a:srgbClr val="7F7F7F"/>
                </a:solidFill>
                <a:latin typeface="Arial"/>
                <a:cs typeface="Arial"/>
              </a:rPr>
              <a:t>v</a:t>
            </a:r>
            <a:r>
              <a:rPr dirty="0" sz="600" spc="-5" i="1">
                <a:solidFill>
                  <a:srgbClr val="7F7F7F"/>
                </a:solidFill>
                <a:latin typeface="Arial"/>
                <a:cs typeface="Arial"/>
              </a:rPr>
              <a:t>	</a:t>
            </a:r>
            <a:r>
              <a:rPr dirty="0" sz="600" spc="-5">
                <a:latin typeface="Arial"/>
                <a:cs typeface="Arial"/>
              </a:rPr>
              <a:t>un</a:t>
            </a:r>
            <a:r>
              <a:rPr dirty="0" sz="600" spc="-25">
                <a:latin typeface="Arial"/>
                <a:cs typeface="Arial"/>
              </a:rPr>
              <a:t>e</a:t>
            </a:r>
            <a:r>
              <a:rPr dirty="0" sz="600" spc="-5">
                <a:latin typeface="Arial"/>
                <a:cs typeface="Arial"/>
              </a:rPr>
              <a:t>xplored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58172" y="1467134"/>
            <a:ext cx="2406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visited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78569" y="1820804"/>
            <a:ext cx="6502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1770" algn="l"/>
              </a:tabLst>
            </a:pPr>
            <a:r>
              <a:rPr dirty="0" sz="600" spc="-5" i="1">
                <a:latin typeface="Arial"/>
                <a:cs typeface="Arial"/>
              </a:rPr>
              <a:t>v	</a:t>
            </a:r>
            <a:r>
              <a:rPr dirty="0" sz="600" spc="-5">
                <a:latin typeface="Arial"/>
                <a:cs typeface="Arial"/>
              </a:rPr>
              <a:t>fully</a:t>
            </a:r>
            <a:r>
              <a:rPr dirty="0" sz="600" spc="-5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explored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37091" y="1772070"/>
            <a:ext cx="234144" cy="2341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01738" y="1811342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0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1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97096" y="1052061"/>
            <a:ext cx="234144" cy="2341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061732" y="1091341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2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06515" y="1278364"/>
            <a:ext cx="253365" cy="506095"/>
          </a:xfrm>
          <a:custGeom>
            <a:avLst/>
            <a:gdLst/>
            <a:ahLst/>
            <a:cxnLst/>
            <a:rect l="l" t="t" r="r" b="b"/>
            <a:pathLst>
              <a:path w="253365" h="506094">
                <a:moveTo>
                  <a:pt x="0" y="506072"/>
                </a:moveTo>
                <a:lnTo>
                  <a:pt x="253038" y="0"/>
                </a:lnTo>
              </a:path>
            </a:pathLst>
          </a:custGeom>
          <a:ln w="5060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021758" y="1276102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09" h="37465">
                <a:moveTo>
                  <a:pt x="0" y="9958"/>
                </a:moveTo>
                <a:lnTo>
                  <a:pt x="12739" y="11160"/>
                </a:lnTo>
                <a:lnTo>
                  <a:pt x="23382" y="9448"/>
                </a:lnTo>
                <a:lnTo>
                  <a:pt x="32065" y="5501"/>
                </a:lnTo>
                <a:lnTo>
                  <a:pt x="38926" y="0"/>
                </a:lnTo>
                <a:lnTo>
                  <a:pt x="38642" y="8790"/>
                </a:lnTo>
                <a:lnTo>
                  <a:pt x="40695" y="18104"/>
                </a:lnTo>
                <a:lnTo>
                  <a:pt x="45711" y="27645"/>
                </a:lnTo>
                <a:lnTo>
                  <a:pt x="54316" y="37116"/>
                </a:lnTo>
              </a:path>
            </a:pathLst>
          </a:custGeom>
          <a:ln w="5060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717105" y="2492079"/>
            <a:ext cx="234144" cy="2341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781733" y="2531331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4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166519" y="1273838"/>
            <a:ext cx="613410" cy="1226185"/>
          </a:xfrm>
          <a:custGeom>
            <a:avLst/>
            <a:gdLst/>
            <a:ahLst/>
            <a:cxnLst/>
            <a:rect l="l" t="t" r="r" b="b"/>
            <a:pathLst>
              <a:path w="613410" h="1226185">
                <a:moveTo>
                  <a:pt x="0" y="0"/>
                </a:moveTo>
                <a:lnTo>
                  <a:pt x="613042" y="1226081"/>
                </a:lnTo>
              </a:path>
            </a:pathLst>
          </a:custGeom>
          <a:ln w="5060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741767" y="2465067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10" h="37464">
                <a:moveTo>
                  <a:pt x="54316" y="0"/>
                </a:moveTo>
                <a:lnTo>
                  <a:pt x="45711" y="9470"/>
                </a:lnTo>
                <a:lnTo>
                  <a:pt x="40695" y="19011"/>
                </a:lnTo>
                <a:lnTo>
                  <a:pt x="38642" y="28325"/>
                </a:lnTo>
                <a:lnTo>
                  <a:pt x="38926" y="37116"/>
                </a:lnTo>
                <a:lnTo>
                  <a:pt x="32065" y="31614"/>
                </a:lnTo>
                <a:lnTo>
                  <a:pt x="23382" y="27667"/>
                </a:lnTo>
                <a:lnTo>
                  <a:pt x="12739" y="25955"/>
                </a:lnTo>
                <a:lnTo>
                  <a:pt x="0" y="27157"/>
                </a:lnTo>
              </a:path>
            </a:pathLst>
          </a:custGeom>
          <a:ln w="5060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076510" y="1771471"/>
            <a:ext cx="235342" cy="23534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2141727" y="1810695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6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886529" y="1998909"/>
            <a:ext cx="253365" cy="506095"/>
          </a:xfrm>
          <a:custGeom>
            <a:avLst/>
            <a:gdLst/>
            <a:ahLst/>
            <a:cxnLst/>
            <a:rect l="l" t="t" r="r" b="b"/>
            <a:pathLst>
              <a:path w="253364" h="506094">
                <a:moveTo>
                  <a:pt x="0" y="505536"/>
                </a:moveTo>
                <a:lnTo>
                  <a:pt x="25277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101504" y="1996646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10" h="37464">
                <a:moveTo>
                  <a:pt x="0" y="9958"/>
                </a:moveTo>
                <a:lnTo>
                  <a:pt x="12739" y="11160"/>
                </a:lnTo>
                <a:lnTo>
                  <a:pt x="23382" y="9448"/>
                </a:lnTo>
                <a:lnTo>
                  <a:pt x="32065" y="5501"/>
                </a:lnTo>
                <a:lnTo>
                  <a:pt x="38926" y="0"/>
                </a:lnTo>
                <a:lnTo>
                  <a:pt x="38642" y="8790"/>
                </a:lnTo>
                <a:lnTo>
                  <a:pt x="40695" y="18104"/>
                </a:lnTo>
                <a:lnTo>
                  <a:pt x="45711" y="27645"/>
                </a:lnTo>
                <a:lnTo>
                  <a:pt x="54316" y="37116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717698" y="1052654"/>
            <a:ext cx="232958" cy="2329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781733" y="1091760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5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888526" y="1277834"/>
            <a:ext cx="253365" cy="506095"/>
          </a:xfrm>
          <a:custGeom>
            <a:avLst/>
            <a:gdLst/>
            <a:ahLst/>
            <a:cxnLst/>
            <a:rect l="l" t="t" r="r" b="b"/>
            <a:pathLst>
              <a:path w="253364" h="506094">
                <a:moveTo>
                  <a:pt x="253035" y="506067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872005" y="1275571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10" h="37465">
                <a:moveTo>
                  <a:pt x="0" y="37116"/>
                </a:moveTo>
                <a:lnTo>
                  <a:pt x="8605" y="27645"/>
                </a:lnTo>
                <a:lnTo>
                  <a:pt x="13621" y="18104"/>
                </a:lnTo>
                <a:lnTo>
                  <a:pt x="15674" y="8790"/>
                </a:lnTo>
                <a:lnTo>
                  <a:pt x="15389" y="0"/>
                </a:lnTo>
                <a:lnTo>
                  <a:pt x="22251" y="5501"/>
                </a:lnTo>
                <a:lnTo>
                  <a:pt x="30934" y="9448"/>
                </a:lnTo>
                <a:lnTo>
                  <a:pt x="41577" y="11160"/>
                </a:lnTo>
                <a:lnTo>
                  <a:pt x="54316" y="9958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996497" y="2491480"/>
            <a:ext cx="235342" cy="23534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1061732" y="2530683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7F7F7F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7F7F7F"/>
                </a:solidFill>
                <a:latin typeface="Arial"/>
                <a:cs typeface="Arial"/>
              </a:rPr>
              <a:t>3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236900" y="2609151"/>
            <a:ext cx="480695" cy="0"/>
          </a:xfrm>
          <a:custGeom>
            <a:avLst/>
            <a:gdLst/>
            <a:ahLst/>
            <a:cxnLst/>
            <a:rect l="l" t="t" r="r" b="b"/>
            <a:pathLst>
              <a:path w="480694" h="0">
                <a:moveTo>
                  <a:pt x="480204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234370" y="2578785"/>
            <a:ext cx="26670" cy="60960"/>
          </a:xfrm>
          <a:custGeom>
            <a:avLst/>
            <a:gdLst/>
            <a:ahLst/>
            <a:cxnLst/>
            <a:rect l="l" t="t" r="r" b="b"/>
            <a:pathLst>
              <a:path w="26669" h="60960">
                <a:moveTo>
                  <a:pt x="26317" y="60732"/>
                </a:moveTo>
                <a:lnTo>
                  <a:pt x="21694" y="48799"/>
                </a:lnTo>
                <a:lnTo>
                  <a:pt x="15403" y="40045"/>
                </a:lnTo>
                <a:lnTo>
                  <a:pt x="7990" y="34043"/>
                </a:lnTo>
                <a:lnTo>
                  <a:pt x="0" y="30366"/>
                </a:lnTo>
                <a:lnTo>
                  <a:pt x="7990" y="26689"/>
                </a:lnTo>
                <a:lnTo>
                  <a:pt x="15403" y="20687"/>
                </a:lnTo>
                <a:lnTo>
                  <a:pt x="21694" y="11933"/>
                </a:lnTo>
                <a:lnTo>
                  <a:pt x="26317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06515" y="1993847"/>
            <a:ext cx="253365" cy="506095"/>
          </a:xfrm>
          <a:custGeom>
            <a:avLst/>
            <a:gdLst/>
            <a:ahLst/>
            <a:cxnLst/>
            <a:rect l="l" t="t" r="r" b="b"/>
            <a:pathLst>
              <a:path w="253365" h="506094">
                <a:moveTo>
                  <a:pt x="0" y="0"/>
                </a:moveTo>
                <a:lnTo>
                  <a:pt x="252770" y="505536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021490" y="2464531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09" h="37464">
                <a:moveTo>
                  <a:pt x="54316" y="0"/>
                </a:moveTo>
                <a:lnTo>
                  <a:pt x="45711" y="9470"/>
                </a:lnTo>
                <a:lnTo>
                  <a:pt x="40695" y="19011"/>
                </a:lnTo>
                <a:lnTo>
                  <a:pt x="38642" y="28325"/>
                </a:lnTo>
                <a:lnTo>
                  <a:pt x="38926" y="37116"/>
                </a:lnTo>
                <a:lnTo>
                  <a:pt x="32065" y="31614"/>
                </a:lnTo>
                <a:lnTo>
                  <a:pt x="23382" y="27667"/>
                </a:lnTo>
                <a:lnTo>
                  <a:pt x="12739" y="25955"/>
                </a:lnTo>
                <a:lnTo>
                  <a:pt x="0" y="27157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231240" y="1169133"/>
            <a:ext cx="481965" cy="0"/>
          </a:xfrm>
          <a:custGeom>
            <a:avLst/>
            <a:gdLst/>
            <a:ahLst/>
            <a:cxnLst/>
            <a:rect l="l" t="t" r="r" b="b"/>
            <a:pathLst>
              <a:path w="481964" h="0">
                <a:moveTo>
                  <a:pt x="0" y="0"/>
                </a:moveTo>
                <a:lnTo>
                  <a:pt x="481396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688850" y="1138767"/>
            <a:ext cx="26670" cy="60960"/>
          </a:xfrm>
          <a:custGeom>
            <a:avLst/>
            <a:gdLst/>
            <a:ahLst/>
            <a:cxnLst/>
            <a:rect l="l" t="t" r="r" b="b"/>
            <a:pathLst>
              <a:path w="26669" h="60959">
                <a:moveTo>
                  <a:pt x="0" y="0"/>
                </a:moveTo>
                <a:lnTo>
                  <a:pt x="4622" y="11933"/>
                </a:lnTo>
                <a:lnTo>
                  <a:pt x="10913" y="20687"/>
                </a:lnTo>
                <a:lnTo>
                  <a:pt x="18327" y="26689"/>
                </a:lnTo>
                <a:lnTo>
                  <a:pt x="26317" y="30366"/>
                </a:lnTo>
                <a:lnTo>
                  <a:pt x="18327" y="34043"/>
                </a:lnTo>
                <a:lnTo>
                  <a:pt x="10913" y="40045"/>
                </a:lnTo>
                <a:lnTo>
                  <a:pt x="4622" y="48799"/>
                </a:lnTo>
                <a:lnTo>
                  <a:pt x="0" y="60732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114168" y="1291266"/>
            <a:ext cx="0" cy="1200785"/>
          </a:xfrm>
          <a:custGeom>
            <a:avLst/>
            <a:gdLst/>
            <a:ahLst/>
            <a:cxnLst/>
            <a:rect l="l" t="t" r="r" b="b"/>
            <a:pathLst>
              <a:path w="0" h="1200785">
                <a:moveTo>
                  <a:pt x="0" y="1200213"/>
                </a:move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083802" y="1288736"/>
            <a:ext cx="60960" cy="26670"/>
          </a:xfrm>
          <a:custGeom>
            <a:avLst/>
            <a:gdLst/>
            <a:ahLst/>
            <a:cxnLst/>
            <a:rect l="l" t="t" r="r" b="b"/>
            <a:pathLst>
              <a:path w="60959" h="26669">
                <a:moveTo>
                  <a:pt x="0" y="26317"/>
                </a:moveTo>
                <a:lnTo>
                  <a:pt x="11933" y="21694"/>
                </a:lnTo>
                <a:lnTo>
                  <a:pt x="20687" y="15403"/>
                </a:lnTo>
                <a:lnTo>
                  <a:pt x="26689" y="7990"/>
                </a:lnTo>
                <a:lnTo>
                  <a:pt x="30366" y="0"/>
                </a:lnTo>
                <a:lnTo>
                  <a:pt x="34043" y="7990"/>
                </a:lnTo>
                <a:lnTo>
                  <a:pt x="40045" y="15403"/>
                </a:lnTo>
                <a:lnTo>
                  <a:pt x="48799" y="21694"/>
                </a:lnTo>
                <a:lnTo>
                  <a:pt x="60732" y="26317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834177" y="1285612"/>
            <a:ext cx="0" cy="1201420"/>
          </a:xfrm>
          <a:custGeom>
            <a:avLst/>
            <a:gdLst/>
            <a:ahLst/>
            <a:cxnLst/>
            <a:rect l="l" t="t" r="r" b="b"/>
            <a:pathLst>
              <a:path w="0" h="1201420">
                <a:moveTo>
                  <a:pt x="0" y="0"/>
                </a:moveTo>
                <a:lnTo>
                  <a:pt x="0" y="1201405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803811" y="2463231"/>
            <a:ext cx="60960" cy="26670"/>
          </a:xfrm>
          <a:custGeom>
            <a:avLst/>
            <a:gdLst/>
            <a:ahLst/>
            <a:cxnLst/>
            <a:rect l="l" t="t" r="r" b="b"/>
            <a:pathLst>
              <a:path w="60960" h="26669">
                <a:moveTo>
                  <a:pt x="60732" y="0"/>
                </a:moveTo>
                <a:lnTo>
                  <a:pt x="48799" y="4622"/>
                </a:lnTo>
                <a:lnTo>
                  <a:pt x="40045" y="10913"/>
                </a:lnTo>
                <a:lnTo>
                  <a:pt x="34043" y="18327"/>
                </a:lnTo>
                <a:lnTo>
                  <a:pt x="30366" y="26317"/>
                </a:lnTo>
                <a:lnTo>
                  <a:pt x="26689" y="18327"/>
                </a:lnTo>
                <a:lnTo>
                  <a:pt x="20687" y="10913"/>
                </a:lnTo>
                <a:lnTo>
                  <a:pt x="11933" y="4622"/>
                </a:ln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14"/>
            <a:ext cx="210312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0"/>
              <a:t>Recap: </a:t>
            </a:r>
            <a:r>
              <a:rPr dirty="0" spc="5"/>
              <a:t>Depth-first</a:t>
            </a:r>
            <a:r>
              <a:rPr dirty="0" spc="65"/>
              <a:t> </a:t>
            </a:r>
            <a:r>
              <a:rPr dirty="0" spc="10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357" y="748244"/>
            <a:ext cx="374904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5">
                <a:latin typeface="Arial"/>
                <a:cs typeface="Arial"/>
              </a:rPr>
              <a:t>In depth-first search, </a:t>
            </a:r>
            <a:r>
              <a:rPr dirty="0" sz="1100" spc="-15">
                <a:latin typeface="Arial"/>
                <a:cs typeface="Arial"/>
              </a:rPr>
              <a:t>we </a:t>
            </a:r>
            <a:r>
              <a:rPr dirty="0" sz="1100" spc="-10">
                <a:latin typeface="Arial"/>
                <a:cs typeface="Arial"/>
              </a:rPr>
              <a:t>recursively </a:t>
            </a:r>
            <a:r>
              <a:rPr dirty="0" sz="1100" spc="-15">
                <a:latin typeface="Arial"/>
                <a:cs typeface="Arial"/>
              </a:rPr>
              <a:t>follow </a:t>
            </a:r>
            <a:r>
              <a:rPr dirty="0" sz="1100" spc="-5">
                <a:latin typeface="Arial"/>
                <a:cs typeface="Arial"/>
              </a:rPr>
              <a:t>outgoing</a:t>
            </a:r>
            <a:r>
              <a:rPr dirty="0" sz="1100" spc="-8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edges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16091" y="1071034"/>
            <a:ext cx="196198" cy="1961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16091" y="1431039"/>
            <a:ext cx="196198" cy="1961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878569" y="1460797"/>
            <a:ext cx="635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16091" y="1791043"/>
            <a:ext cx="196198" cy="1961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878569" y="1100803"/>
            <a:ext cx="57848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1770" algn="l"/>
              </a:tabLst>
            </a:pPr>
            <a:r>
              <a:rPr dirty="0" sz="600" spc="-5" i="1">
                <a:solidFill>
                  <a:srgbClr val="7F7F7F"/>
                </a:solidFill>
                <a:latin typeface="Arial"/>
                <a:cs typeface="Arial"/>
              </a:rPr>
              <a:t>v</a:t>
            </a:r>
            <a:r>
              <a:rPr dirty="0" sz="600" spc="-5" i="1">
                <a:solidFill>
                  <a:srgbClr val="7F7F7F"/>
                </a:solidFill>
                <a:latin typeface="Arial"/>
                <a:cs typeface="Arial"/>
              </a:rPr>
              <a:t>	</a:t>
            </a:r>
            <a:r>
              <a:rPr dirty="0" sz="600" spc="-5">
                <a:latin typeface="Arial"/>
                <a:cs typeface="Arial"/>
              </a:rPr>
              <a:t>un</a:t>
            </a:r>
            <a:r>
              <a:rPr dirty="0" sz="600" spc="-25">
                <a:latin typeface="Arial"/>
                <a:cs typeface="Arial"/>
              </a:rPr>
              <a:t>e</a:t>
            </a:r>
            <a:r>
              <a:rPr dirty="0" sz="600" spc="-5">
                <a:latin typeface="Arial"/>
                <a:cs typeface="Arial"/>
              </a:rPr>
              <a:t>xplored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58172" y="1467134"/>
            <a:ext cx="2406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visited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78569" y="1820804"/>
            <a:ext cx="6502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1770" algn="l"/>
              </a:tabLst>
            </a:pPr>
            <a:r>
              <a:rPr dirty="0" sz="600" spc="-5" i="1">
                <a:latin typeface="Arial"/>
                <a:cs typeface="Arial"/>
              </a:rPr>
              <a:t>v	</a:t>
            </a:r>
            <a:r>
              <a:rPr dirty="0" sz="600" spc="-5">
                <a:latin typeface="Arial"/>
                <a:cs typeface="Arial"/>
              </a:rPr>
              <a:t>fully</a:t>
            </a:r>
            <a:r>
              <a:rPr dirty="0" sz="600" spc="-5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explored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37091" y="1772070"/>
            <a:ext cx="234144" cy="2341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01738" y="1811342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0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1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97096" y="1052061"/>
            <a:ext cx="234144" cy="2341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061732" y="1091341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2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06515" y="1278364"/>
            <a:ext cx="253365" cy="506095"/>
          </a:xfrm>
          <a:custGeom>
            <a:avLst/>
            <a:gdLst/>
            <a:ahLst/>
            <a:cxnLst/>
            <a:rect l="l" t="t" r="r" b="b"/>
            <a:pathLst>
              <a:path w="253365" h="506094">
                <a:moveTo>
                  <a:pt x="0" y="506072"/>
                </a:moveTo>
                <a:lnTo>
                  <a:pt x="253038" y="0"/>
                </a:lnTo>
              </a:path>
            </a:pathLst>
          </a:custGeom>
          <a:ln w="5060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021758" y="1276102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09" h="37465">
                <a:moveTo>
                  <a:pt x="0" y="9958"/>
                </a:moveTo>
                <a:lnTo>
                  <a:pt x="12739" y="11160"/>
                </a:lnTo>
                <a:lnTo>
                  <a:pt x="23382" y="9448"/>
                </a:lnTo>
                <a:lnTo>
                  <a:pt x="32065" y="5501"/>
                </a:lnTo>
                <a:lnTo>
                  <a:pt x="38926" y="0"/>
                </a:lnTo>
                <a:lnTo>
                  <a:pt x="38642" y="8790"/>
                </a:lnTo>
                <a:lnTo>
                  <a:pt x="40695" y="18104"/>
                </a:lnTo>
                <a:lnTo>
                  <a:pt x="45711" y="27645"/>
                </a:lnTo>
                <a:lnTo>
                  <a:pt x="54316" y="37116"/>
                </a:lnTo>
              </a:path>
            </a:pathLst>
          </a:custGeom>
          <a:ln w="5060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717105" y="2492079"/>
            <a:ext cx="234144" cy="2341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781733" y="2531331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4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166519" y="1273838"/>
            <a:ext cx="613410" cy="1226185"/>
          </a:xfrm>
          <a:custGeom>
            <a:avLst/>
            <a:gdLst/>
            <a:ahLst/>
            <a:cxnLst/>
            <a:rect l="l" t="t" r="r" b="b"/>
            <a:pathLst>
              <a:path w="613410" h="1226185">
                <a:moveTo>
                  <a:pt x="0" y="0"/>
                </a:moveTo>
                <a:lnTo>
                  <a:pt x="613042" y="1226081"/>
                </a:lnTo>
              </a:path>
            </a:pathLst>
          </a:custGeom>
          <a:ln w="5060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741767" y="2465067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10" h="37464">
                <a:moveTo>
                  <a:pt x="54316" y="0"/>
                </a:moveTo>
                <a:lnTo>
                  <a:pt x="45711" y="9470"/>
                </a:lnTo>
                <a:lnTo>
                  <a:pt x="40695" y="19011"/>
                </a:lnTo>
                <a:lnTo>
                  <a:pt x="38642" y="28325"/>
                </a:lnTo>
                <a:lnTo>
                  <a:pt x="38926" y="37116"/>
                </a:lnTo>
                <a:lnTo>
                  <a:pt x="32065" y="31614"/>
                </a:lnTo>
                <a:lnTo>
                  <a:pt x="23382" y="27667"/>
                </a:lnTo>
                <a:lnTo>
                  <a:pt x="12739" y="25955"/>
                </a:lnTo>
                <a:lnTo>
                  <a:pt x="0" y="27157"/>
                </a:lnTo>
              </a:path>
            </a:pathLst>
          </a:custGeom>
          <a:ln w="5060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076510" y="1771471"/>
            <a:ext cx="235342" cy="23534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2141727" y="1810695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6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886529" y="1998909"/>
            <a:ext cx="253365" cy="506095"/>
          </a:xfrm>
          <a:custGeom>
            <a:avLst/>
            <a:gdLst/>
            <a:ahLst/>
            <a:cxnLst/>
            <a:rect l="l" t="t" r="r" b="b"/>
            <a:pathLst>
              <a:path w="253364" h="506094">
                <a:moveTo>
                  <a:pt x="0" y="505536"/>
                </a:moveTo>
                <a:lnTo>
                  <a:pt x="25277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101504" y="1996646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10" h="37464">
                <a:moveTo>
                  <a:pt x="0" y="9958"/>
                </a:moveTo>
                <a:lnTo>
                  <a:pt x="12739" y="11160"/>
                </a:lnTo>
                <a:lnTo>
                  <a:pt x="23382" y="9448"/>
                </a:lnTo>
                <a:lnTo>
                  <a:pt x="32065" y="5501"/>
                </a:lnTo>
                <a:lnTo>
                  <a:pt x="38926" y="0"/>
                </a:lnTo>
                <a:lnTo>
                  <a:pt x="38642" y="8790"/>
                </a:lnTo>
                <a:lnTo>
                  <a:pt x="40695" y="18104"/>
                </a:lnTo>
                <a:lnTo>
                  <a:pt x="45711" y="27645"/>
                </a:lnTo>
                <a:lnTo>
                  <a:pt x="54316" y="37116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717698" y="1052654"/>
            <a:ext cx="232958" cy="2329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781733" y="1091760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5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888526" y="1277834"/>
            <a:ext cx="253365" cy="506095"/>
          </a:xfrm>
          <a:custGeom>
            <a:avLst/>
            <a:gdLst/>
            <a:ahLst/>
            <a:cxnLst/>
            <a:rect l="l" t="t" r="r" b="b"/>
            <a:pathLst>
              <a:path w="253364" h="506094">
                <a:moveTo>
                  <a:pt x="253035" y="506067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872005" y="1275571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10" h="37465">
                <a:moveTo>
                  <a:pt x="0" y="37116"/>
                </a:moveTo>
                <a:lnTo>
                  <a:pt x="8605" y="27645"/>
                </a:lnTo>
                <a:lnTo>
                  <a:pt x="13621" y="18104"/>
                </a:lnTo>
                <a:lnTo>
                  <a:pt x="15674" y="8790"/>
                </a:lnTo>
                <a:lnTo>
                  <a:pt x="15389" y="0"/>
                </a:lnTo>
                <a:lnTo>
                  <a:pt x="22251" y="5501"/>
                </a:lnTo>
                <a:lnTo>
                  <a:pt x="30934" y="9448"/>
                </a:lnTo>
                <a:lnTo>
                  <a:pt x="41577" y="11160"/>
                </a:lnTo>
                <a:lnTo>
                  <a:pt x="54316" y="9958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996497" y="2491480"/>
            <a:ext cx="235342" cy="23534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1061732" y="2530683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3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236900" y="2609151"/>
            <a:ext cx="480695" cy="0"/>
          </a:xfrm>
          <a:custGeom>
            <a:avLst/>
            <a:gdLst/>
            <a:ahLst/>
            <a:cxnLst/>
            <a:rect l="l" t="t" r="r" b="b"/>
            <a:pathLst>
              <a:path w="480694" h="0">
                <a:moveTo>
                  <a:pt x="480204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234370" y="2578785"/>
            <a:ext cx="26670" cy="60960"/>
          </a:xfrm>
          <a:custGeom>
            <a:avLst/>
            <a:gdLst/>
            <a:ahLst/>
            <a:cxnLst/>
            <a:rect l="l" t="t" r="r" b="b"/>
            <a:pathLst>
              <a:path w="26669" h="60960">
                <a:moveTo>
                  <a:pt x="26317" y="60732"/>
                </a:moveTo>
                <a:lnTo>
                  <a:pt x="21694" y="48799"/>
                </a:lnTo>
                <a:lnTo>
                  <a:pt x="15403" y="40045"/>
                </a:lnTo>
                <a:lnTo>
                  <a:pt x="7990" y="34043"/>
                </a:lnTo>
                <a:lnTo>
                  <a:pt x="0" y="30366"/>
                </a:lnTo>
                <a:lnTo>
                  <a:pt x="7990" y="26689"/>
                </a:lnTo>
                <a:lnTo>
                  <a:pt x="15403" y="20687"/>
                </a:lnTo>
                <a:lnTo>
                  <a:pt x="21694" y="11933"/>
                </a:lnTo>
                <a:lnTo>
                  <a:pt x="26317" y="0"/>
                </a:lnTo>
              </a:path>
            </a:pathLst>
          </a:custGeom>
          <a:ln w="5060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06515" y="1993847"/>
            <a:ext cx="253365" cy="506095"/>
          </a:xfrm>
          <a:custGeom>
            <a:avLst/>
            <a:gdLst/>
            <a:ahLst/>
            <a:cxnLst/>
            <a:rect l="l" t="t" r="r" b="b"/>
            <a:pathLst>
              <a:path w="253365" h="506094">
                <a:moveTo>
                  <a:pt x="0" y="0"/>
                </a:moveTo>
                <a:lnTo>
                  <a:pt x="252770" y="505536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021490" y="2464531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09" h="37464">
                <a:moveTo>
                  <a:pt x="54316" y="0"/>
                </a:moveTo>
                <a:lnTo>
                  <a:pt x="45711" y="9470"/>
                </a:lnTo>
                <a:lnTo>
                  <a:pt x="40695" y="19011"/>
                </a:lnTo>
                <a:lnTo>
                  <a:pt x="38642" y="28325"/>
                </a:lnTo>
                <a:lnTo>
                  <a:pt x="38926" y="37116"/>
                </a:lnTo>
                <a:lnTo>
                  <a:pt x="32065" y="31614"/>
                </a:lnTo>
                <a:lnTo>
                  <a:pt x="23382" y="27667"/>
                </a:lnTo>
                <a:lnTo>
                  <a:pt x="12739" y="25955"/>
                </a:lnTo>
                <a:lnTo>
                  <a:pt x="0" y="27157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231240" y="1169133"/>
            <a:ext cx="481965" cy="0"/>
          </a:xfrm>
          <a:custGeom>
            <a:avLst/>
            <a:gdLst/>
            <a:ahLst/>
            <a:cxnLst/>
            <a:rect l="l" t="t" r="r" b="b"/>
            <a:pathLst>
              <a:path w="481964" h="0">
                <a:moveTo>
                  <a:pt x="0" y="0"/>
                </a:moveTo>
                <a:lnTo>
                  <a:pt x="481396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688850" y="1138767"/>
            <a:ext cx="26670" cy="60960"/>
          </a:xfrm>
          <a:custGeom>
            <a:avLst/>
            <a:gdLst/>
            <a:ahLst/>
            <a:cxnLst/>
            <a:rect l="l" t="t" r="r" b="b"/>
            <a:pathLst>
              <a:path w="26669" h="60959">
                <a:moveTo>
                  <a:pt x="0" y="0"/>
                </a:moveTo>
                <a:lnTo>
                  <a:pt x="4622" y="11933"/>
                </a:lnTo>
                <a:lnTo>
                  <a:pt x="10913" y="20687"/>
                </a:lnTo>
                <a:lnTo>
                  <a:pt x="18327" y="26689"/>
                </a:lnTo>
                <a:lnTo>
                  <a:pt x="26317" y="30366"/>
                </a:lnTo>
                <a:lnTo>
                  <a:pt x="18327" y="34043"/>
                </a:lnTo>
                <a:lnTo>
                  <a:pt x="10913" y="40045"/>
                </a:lnTo>
                <a:lnTo>
                  <a:pt x="4622" y="48799"/>
                </a:lnTo>
                <a:lnTo>
                  <a:pt x="0" y="60732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114168" y="1291266"/>
            <a:ext cx="0" cy="1200785"/>
          </a:xfrm>
          <a:custGeom>
            <a:avLst/>
            <a:gdLst/>
            <a:ahLst/>
            <a:cxnLst/>
            <a:rect l="l" t="t" r="r" b="b"/>
            <a:pathLst>
              <a:path w="0" h="1200785">
                <a:moveTo>
                  <a:pt x="0" y="1200213"/>
                </a:move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083802" y="1288736"/>
            <a:ext cx="60960" cy="26670"/>
          </a:xfrm>
          <a:custGeom>
            <a:avLst/>
            <a:gdLst/>
            <a:ahLst/>
            <a:cxnLst/>
            <a:rect l="l" t="t" r="r" b="b"/>
            <a:pathLst>
              <a:path w="60959" h="26669">
                <a:moveTo>
                  <a:pt x="0" y="26317"/>
                </a:moveTo>
                <a:lnTo>
                  <a:pt x="11933" y="21694"/>
                </a:lnTo>
                <a:lnTo>
                  <a:pt x="20687" y="15403"/>
                </a:lnTo>
                <a:lnTo>
                  <a:pt x="26689" y="7990"/>
                </a:lnTo>
                <a:lnTo>
                  <a:pt x="30366" y="0"/>
                </a:lnTo>
                <a:lnTo>
                  <a:pt x="34043" y="7990"/>
                </a:lnTo>
                <a:lnTo>
                  <a:pt x="40045" y="15403"/>
                </a:lnTo>
                <a:lnTo>
                  <a:pt x="48799" y="21694"/>
                </a:lnTo>
                <a:lnTo>
                  <a:pt x="60732" y="26317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834177" y="1285612"/>
            <a:ext cx="0" cy="1201420"/>
          </a:xfrm>
          <a:custGeom>
            <a:avLst/>
            <a:gdLst/>
            <a:ahLst/>
            <a:cxnLst/>
            <a:rect l="l" t="t" r="r" b="b"/>
            <a:pathLst>
              <a:path w="0" h="1201420">
                <a:moveTo>
                  <a:pt x="0" y="0"/>
                </a:moveTo>
                <a:lnTo>
                  <a:pt x="0" y="1201405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803811" y="2463231"/>
            <a:ext cx="60960" cy="26670"/>
          </a:xfrm>
          <a:custGeom>
            <a:avLst/>
            <a:gdLst/>
            <a:ahLst/>
            <a:cxnLst/>
            <a:rect l="l" t="t" r="r" b="b"/>
            <a:pathLst>
              <a:path w="60960" h="26669">
                <a:moveTo>
                  <a:pt x="60732" y="0"/>
                </a:moveTo>
                <a:lnTo>
                  <a:pt x="48799" y="4622"/>
                </a:lnTo>
                <a:lnTo>
                  <a:pt x="40045" y="10913"/>
                </a:lnTo>
                <a:lnTo>
                  <a:pt x="34043" y="18327"/>
                </a:lnTo>
                <a:lnTo>
                  <a:pt x="30366" y="26317"/>
                </a:lnTo>
                <a:lnTo>
                  <a:pt x="26689" y="18327"/>
                </a:lnTo>
                <a:lnTo>
                  <a:pt x="20687" y="10913"/>
                </a:lnTo>
                <a:lnTo>
                  <a:pt x="11933" y="4622"/>
                </a:ln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14"/>
            <a:ext cx="210312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0"/>
              <a:t>Recap: </a:t>
            </a:r>
            <a:r>
              <a:rPr dirty="0" spc="5"/>
              <a:t>Depth-first</a:t>
            </a:r>
            <a:r>
              <a:rPr dirty="0" spc="65"/>
              <a:t> </a:t>
            </a:r>
            <a:r>
              <a:rPr dirty="0" spc="10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357" y="748244"/>
            <a:ext cx="374904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5">
                <a:latin typeface="Arial"/>
                <a:cs typeface="Arial"/>
              </a:rPr>
              <a:t>In depth-first search, </a:t>
            </a:r>
            <a:r>
              <a:rPr dirty="0" sz="1100" spc="-15">
                <a:latin typeface="Arial"/>
                <a:cs typeface="Arial"/>
              </a:rPr>
              <a:t>we </a:t>
            </a:r>
            <a:r>
              <a:rPr dirty="0" sz="1100" spc="-10">
                <a:latin typeface="Arial"/>
                <a:cs typeface="Arial"/>
              </a:rPr>
              <a:t>recursively </a:t>
            </a:r>
            <a:r>
              <a:rPr dirty="0" sz="1100" spc="-15">
                <a:latin typeface="Arial"/>
                <a:cs typeface="Arial"/>
              </a:rPr>
              <a:t>follow </a:t>
            </a:r>
            <a:r>
              <a:rPr dirty="0" sz="1100" spc="-5">
                <a:latin typeface="Arial"/>
                <a:cs typeface="Arial"/>
              </a:rPr>
              <a:t>outgoing</a:t>
            </a:r>
            <a:r>
              <a:rPr dirty="0" sz="1100" spc="-8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edges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16091" y="1071034"/>
            <a:ext cx="196198" cy="1961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16091" y="1431039"/>
            <a:ext cx="196198" cy="1961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878569" y="1460797"/>
            <a:ext cx="635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16091" y="1791043"/>
            <a:ext cx="196198" cy="1961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878569" y="1100803"/>
            <a:ext cx="57848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1770" algn="l"/>
              </a:tabLst>
            </a:pPr>
            <a:r>
              <a:rPr dirty="0" sz="600" spc="-5" i="1">
                <a:solidFill>
                  <a:srgbClr val="7F7F7F"/>
                </a:solidFill>
                <a:latin typeface="Arial"/>
                <a:cs typeface="Arial"/>
              </a:rPr>
              <a:t>v</a:t>
            </a:r>
            <a:r>
              <a:rPr dirty="0" sz="600" spc="-5" i="1">
                <a:solidFill>
                  <a:srgbClr val="7F7F7F"/>
                </a:solidFill>
                <a:latin typeface="Arial"/>
                <a:cs typeface="Arial"/>
              </a:rPr>
              <a:t>	</a:t>
            </a:r>
            <a:r>
              <a:rPr dirty="0" sz="600" spc="-5">
                <a:latin typeface="Arial"/>
                <a:cs typeface="Arial"/>
              </a:rPr>
              <a:t>un</a:t>
            </a:r>
            <a:r>
              <a:rPr dirty="0" sz="600" spc="-25">
                <a:latin typeface="Arial"/>
                <a:cs typeface="Arial"/>
              </a:rPr>
              <a:t>e</a:t>
            </a:r>
            <a:r>
              <a:rPr dirty="0" sz="600" spc="-5">
                <a:latin typeface="Arial"/>
                <a:cs typeface="Arial"/>
              </a:rPr>
              <a:t>xplored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58172" y="1467134"/>
            <a:ext cx="2406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visited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78569" y="1820804"/>
            <a:ext cx="6502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1770" algn="l"/>
              </a:tabLst>
            </a:pPr>
            <a:r>
              <a:rPr dirty="0" sz="600" spc="-5" i="1">
                <a:latin typeface="Arial"/>
                <a:cs typeface="Arial"/>
              </a:rPr>
              <a:t>v	</a:t>
            </a:r>
            <a:r>
              <a:rPr dirty="0" sz="600" spc="-5">
                <a:latin typeface="Arial"/>
                <a:cs typeface="Arial"/>
              </a:rPr>
              <a:t>fully</a:t>
            </a:r>
            <a:r>
              <a:rPr dirty="0" sz="600" spc="-5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explored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37091" y="1772070"/>
            <a:ext cx="234144" cy="2341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01738" y="1811342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0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1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97096" y="1052061"/>
            <a:ext cx="234144" cy="2341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061732" y="1091341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2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06515" y="1278364"/>
            <a:ext cx="253365" cy="506095"/>
          </a:xfrm>
          <a:custGeom>
            <a:avLst/>
            <a:gdLst/>
            <a:ahLst/>
            <a:cxnLst/>
            <a:rect l="l" t="t" r="r" b="b"/>
            <a:pathLst>
              <a:path w="253365" h="506094">
                <a:moveTo>
                  <a:pt x="0" y="506072"/>
                </a:moveTo>
                <a:lnTo>
                  <a:pt x="253038" y="0"/>
                </a:lnTo>
              </a:path>
            </a:pathLst>
          </a:custGeom>
          <a:ln w="5060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021758" y="1276102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09" h="37465">
                <a:moveTo>
                  <a:pt x="0" y="9958"/>
                </a:moveTo>
                <a:lnTo>
                  <a:pt x="12739" y="11160"/>
                </a:lnTo>
                <a:lnTo>
                  <a:pt x="23382" y="9448"/>
                </a:lnTo>
                <a:lnTo>
                  <a:pt x="32065" y="5501"/>
                </a:lnTo>
                <a:lnTo>
                  <a:pt x="38926" y="0"/>
                </a:lnTo>
                <a:lnTo>
                  <a:pt x="38642" y="8790"/>
                </a:lnTo>
                <a:lnTo>
                  <a:pt x="40695" y="18104"/>
                </a:lnTo>
                <a:lnTo>
                  <a:pt x="45711" y="27645"/>
                </a:lnTo>
                <a:lnTo>
                  <a:pt x="54316" y="37116"/>
                </a:lnTo>
              </a:path>
            </a:pathLst>
          </a:custGeom>
          <a:ln w="5060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717105" y="2492079"/>
            <a:ext cx="234144" cy="2341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781733" y="2531331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4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166519" y="1273838"/>
            <a:ext cx="613410" cy="1226185"/>
          </a:xfrm>
          <a:custGeom>
            <a:avLst/>
            <a:gdLst/>
            <a:ahLst/>
            <a:cxnLst/>
            <a:rect l="l" t="t" r="r" b="b"/>
            <a:pathLst>
              <a:path w="613410" h="1226185">
                <a:moveTo>
                  <a:pt x="0" y="0"/>
                </a:moveTo>
                <a:lnTo>
                  <a:pt x="613042" y="1226081"/>
                </a:lnTo>
              </a:path>
            </a:pathLst>
          </a:custGeom>
          <a:ln w="5060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741767" y="2465067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10" h="37464">
                <a:moveTo>
                  <a:pt x="54316" y="0"/>
                </a:moveTo>
                <a:lnTo>
                  <a:pt x="45711" y="9470"/>
                </a:lnTo>
                <a:lnTo>
                  <a:pt x="40695" y="19011"/>
                </a:lnTo>
                <a:lnTo>
                  <a:pt x="38642" y="28325"/>
                </a:lnTo>
                <a:lnTo>
                  <a:pt x="38926" y="37116"/>
                </a:lnTo>
                <a:lnTo>
                  <a:pt x="32065" y="31614"/>
                </a:lnTo>
                <a:lnTo>
                  <a:pt x="23382" y="27667"/>
                </a:lnTo>
                <a:lnTo>
                  <a:pt x="12739" y="25955"/>
                </a:lnTo>
                <a:lnTo>
                  <a:pt x="0" y="27157"/>
                </a:lnTo>
              </a:path>
            </a:pathLst>
          </a:custGeom>
          <a:ln w="5060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076510" y="1771471"/>
            <a:ext cx="235342" cy="23534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2141727" y="1810695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6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886529" y="1998909"/>
            <a:ext cx="253365" cy="506095"/>
          </a:xfrm>
          <a:custGeom>
            <a:avLst/>
            <a:gdLst/>
            <a:ahLst/>
            <a:cxnLst/>
            <a:rect l="l" t="t" r="r" b="b"/>
            <a:pathLst>
              <a:path w="253364" h="506094">
                <a:moveTo>
                  <a:pt x="0" y="505536"/>
                </a:moveTo>
                <a:lnTo>
                  <a:pt x="25277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101504" y="1996646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10" h="37464">
                <a:moveTo>
                  <a:pt x="0" y="9958"/>
                </a:moveTo>
                <a:lnTo>
                  <a:pt x="12739" y="11160"/>
                </a:lnTo>
                <a:lnTo>
                  <a:pt x="23382" y="9448"/>
                </a:lnTo>
                <a:lnTo>
                  <a:pt x="32065" y="5501"/>
                </a:lnTo>
                <a:lnTo>
                  <a:pt x="38926" y="0"/>
                </a:lnTo>
                <a:lnTo>
                  <a:pt x="38642" y="8790"/>
                </a:lnTo>
                <a:lnTo>
                  <a:pt x="40695" y="18104"/>
                </a:lnTo>
                <a:lnTo>
                  <a:pt x="45711" y="27645"/>
                </a:lnTo>
                <a:lnTo>
                  <a:pt x="54316" y="37116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717698" y="1052654"/>
            <a:ext cx="232958" cy="2329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781733" y="1091760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5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888526" y="1277834"/>
            <a:ext cx="253365" cy="506095"/>
          </a:xfrm>
          <a:custGeom>
            <a:avLst/>
            <a:gdLst/>
            <a:ahLst/>
            <a:cxnLst/>
            <a:rect l="l" t="t" r="r" b="b"/>
            <a:pathLst>
              <a:path w="253364" h="506094">
                <a:moveTo>
                  <a:pt x="253035" y="506067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872005" y="1275571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10" h="37465">
                <a:moveTo>
                  <a:pt x="0" y="37116"/>
                </a:moveTo>
                <a:lnTo>
                  <a:pt x="8605" y="27645"/>
                </a:lnTo>
                <a:lnTo>
                  <a:pt x="13621" y="18104"/>
                </a:lnTo>
                <a:lnTo>
                  <a:pt x="15674" y="8790"/>
                </a:lnTo>
                <a:lnTo>
                  <a:pt x="15389" y="0"/>
                </a:lnTo>
                <a:lnTo>
                  <a:pt x="22251" y="5501"/>
                </a:lnTo>
                <a:lnTo>
                  <a:pt x="30934" y="9448"/>
                </a:lnTo>
                <a:lnTo>
                  <a:pt x="41577" y="11160"/>
                </a:lnTo>
                <a:lnTo>
                  <a:pt x="54316" y="9958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996497" y="2491480"/>
            <a:ext cx="235342" cy="23534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1061732" y="2530683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3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236900" y="2609151"/>
            <a:ext cx="480695" cy="0"/>
          </a:xfrm>
          <a:custGeom>
            <a:avLst/>
            <a:gdLst/>
            <a:ahLst/>
            <a:cxnLst/>
            <a:rect l="l" t="t" r="r" b="b"/>
            <a:pathLst>
              <a:path w="480694" h="0">
                <a:moveTo>
                  <a:pt x="480204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234370" y="2578785"/>
            <a:ext cx="26670" cy="60960"/>
          </a:xfrm>
          <a:custGeom>
            <a:avLst/>
            <a:gdLst/>
            <a:ahLst/>
            <a:cxnLst/>
            <a:rect l="l" t="t" r="r" b="b"/>
            <a:pathLst>
              <a:path w="26669" h="60960">
                <a:moveTo>
                  <a:pt x="26317" y="60732"/>
                </a:moveTo>
                <a:lnTo>
                  <a:pt x="21694" y="48799"/>
                </a:lnTo>
                <a:lnTo>
                  <a:pt x="15403" y="40045"/>
                </a:lnTo>
                <a:lnTo>
                  <a:pt x="7990" y="34043"/>
                </a:lnTo>
                <a:lnTo>
                  <a:pt x="0" y="30366"/>
                </a:lnTo>
                <a:lnTo>
                  <a:pt x="7990" y="26689"/>
                </a:lnTo>
                <a:lnTo>
                  <a:pt x="15403" y="20687"/>
                </a:lnTo>
                <a:lnTo>
                  <a:pt x="21694" y="11933"/>
                </a:lnTo>
                <a:lnTo>
                  <a:pt x="26317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06515" y="1993847"/>
            <a:ext cx="253365" cy="506095"/>
          </a:xfrm>
          <a:custGeom>
            <a:avLst/>
            <a:gdLst/>
            <a:ahLst/>
            <a:cxnLst/>
            <a:rect l="l" t="t" r="r" b="b"/>
            <a:pathLst>
              <a:path w="253365" h="506094">
                <a:moveTo>
                  <a:pt x="0" y="0"/>
                </a:moveTo>
                <a:lnTo>
                  <a:pt x="252770" y="505536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021490" y="2464531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09" h="37464">
                <a:moveTo>
                  <a:pt x="54316" y="0"/>
                </a:moveTo>
                <a:lnTo>
                  <a:pt x="45711" y="9470"/>
                </a:lnTo>
                <a:lnTo>
                  <a:pt x="40695" y="19011"/>
                </a:lnTo>
                <a:lnTo>
                  <a:pt x="38642" y="28325"/>
                </a:lnTo>
                <a:lnTo>
                  <a:pt x="38926" y="37116"/>
                </a:lnTo>
                <a:lnTo>
                  <a:pt x="32065" y="31614"/>
                </a:lnTo>
                <a:lnTo>
                  <a:pt x="23382" y="27667"/>
                </a:lnTo>
                <a:lnTo>
                  <a:pt x="12739" y="25955"/>
                </a:lnTo>
                <a:lnTo>
                  <a:pt x="0" y="27157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231240" y="1169133"/>
            <a:ext cx="481965" cy="0"/>
          </a:xfrm>
          <a:custGeom>
            <a:avLst/>
            <a:gdLst/>
            <a:ahLst/>
            <a:cxnLst/>
            <a:rect l="l" t="t" r="r" b="b"/>
            <a:pathLst>
              <a:path w="481964" h="0">
                <a:moveTo>
                  <a:pt x="0" y="0"/>
                </a:moveTo>
                <a:lnTo>
                  <a:pt x="481396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688850" y="1138767"/>
            <a:ext cx="26670" cy="60960"/>
          </a:xfrm>
          <a:custGeom>
            <a:avLst/>
            <a:gdLst/>
            <a:ahLst/>
            <a:cxnLst/>
            <a:rect l="l" t="t" r="r" b="b"/>
            <a:pathLst>
              <a:path w="26669" h="60959">
                <a:moveTo>
                  <a:pt x="0" y="0"/>
                </a:moveTo>
                <a:lnTo>
                  <a:pt x="4622" y="11933"/>
                </a:lnTo>
                <a:lnTo>
                  <a:pt x="10913" y="20687"/>
                </a:lnTo>
                <a:lnTo>
                  <a:pt x="18327" y="26689"/>
                </a:lnTo>
                <a:lnTo>
                  <a:pt x="26317" y="30366"/>
                </a:lnTo>
                <a:lnTo>
                  <a:pt x="18327" y="34043"/>
                </a:lnTo>
                <a:lnTo>
                  <a:pt x="10913" y="40045"/>
                </a:lnTo>
                <a:lnTo>
                  <a:pt x="4622" y="48799"/>
                </a:lnTo>
                <a:lnTo>
                  <a:pt x="0" y="60732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114168" y="1291266"/>
            <a:ext cx="0" cy="1200785"/>
          </a:xfrm>
          <a:custGeom>
            <a:avLst/>
            <a:gdLst/>
            <a:ahLst/>
            <a:cxnLst/>
            <a:rect l="l" t="t" r="r" b="b"/>
            <a:pathLst>
              <a:path w="0" h="1200785">
                <a:moveTo>
                  <a:pt x="0" y="1200213"/>
                </a:move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083802" y="1288736"/>
            <a:ext cx="60960" cy="26670"/>
          </a:xfrm>
          <a:custGeom>
            <a:avLst/>
            <a:gdLst/>
            <a:ahLst/>
            <a:cxnLst/>
            <a:rect l="l" t="t" r="r" b="b"/>
            <a:pathLst>
              <a:path w="60959" h="26669">
                <a:moveTo>
                  <a:pt x="0" y="26317"/>
                </a:moveTo>
                <a:lnTo>
                  <a:pt x="11933" y="21694"/>
                </a:lnTo>
                <a:lnTo>
                  <a:pt x="20687" y="15403"/>
                </a:lnTo>
                <a:lnTo>
                  <a:pt x="26689" y="7990"/>
                </a:lnTo>
                <a:lnTo>
                  <a:pt x="30366" y="0"/>
                </a:lnTo>
                <a:lnTo>
                  <a:pt x="34043" y="7990"/>
                </a:lnTo>
                <a:lnTo>
                  <a:pt x="40045" y="15403"/>
                </a:lnTo>
                <a:lnTo>
                  <a:pt x="48799" y="21694"/>
                </a:lnTo>
                <a:lnTo>
                  <a:pt x="60732" y="26317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834177" y="1285612"/>
            <a:ext cx="0" cy="1201420"/>
          </a:xfrm>
          <a:custGeom>
            <a:avLst/>
            <a:gdLst/>
            <a:ahLst/>
            <a:cxnLst/>
            <a:rect l="l" t="t" r="r" b="b"/>
            <a:pathLst>
              <a:path w="0" h="1201420">
                <a:moveTo>
                  <a:pt x="0" y="0"/>
                </a:moveTo>
                <a:lnTo>
                  <a:pt x="0" y="1201405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803811" y="2463231"/>
            <a:ext cx="60960" cy="26670"/>
          </a:xfrm>
          <a:custGeom>
            <a:avLst/>
            <a:gdLst/>
            <a:ahLst/>
            <a:cxnLst/>
            <a:rect l="l" t="t" r="r" b="b"/>
            <a:pathLst>
              <a:path w="60960" h="26669">
                <a:moveTo>
                  <a:pt x="60732" y="0"/>
                </a:moveTo>
                <a:lnTo>
                  <a:pt x="48799" y="4622"/>
                </a:lnTo>
                <a:lnTo>
                  <a:pt x="40045" y="10913"/>
                </a:lnTo>
                <a:lnTo>
                  <a:pt x="34043" y="18327"/>
                </a:lnTo>
                <a:lnTo>
                  <a:pt x="30366" y="26317"/>
                </a:lnTo>
                <a:lnTo>
                  <a:pt x="26689" y="18327"/>
                </a:lnTo>
                <a:lnTo>
                  <a:pt x="20687" y="10913"/>
                </a:lnTo>
                <a:lnTo>
                  <a:pt x="11933" y="4622"/>
                </a:ln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14"/>
            <a:ext cx="210312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0"/>
              <a:t>Recap: </a:t>
            </a:r>
            <a:r>
              <a:rPr dirty="0" spc="5"/>
              <a:t>Depth-first</a:t>
            </a:r>
            <a:r>
              <a:rPr dirty="0" spc="65"/>
              <a:t> </a:t>
            </a:r>
            <a:r>
              <a:rPr dirty="0" spc="10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357" y="748244"/>
            <a:ext cx="374904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5">
                <a:latin typeface="Arial"/>
                <a:cs typeface="Arial"/>
              </a:rPr>
              <a:t>In depth-first search, </a:t>
            </a:r>
            <a:r>
              <a:rPr dirty="0" sz="1100" spc="-15">
                <a:latin typeface="Arial"/>
                <a:cs typeface="Arial"/>
              </a:rPr>
              <a:t>we </a:t>
            </a:r>
            <a:r>
              <a:rPr dirty="0" sz="1100" spc="-10">
                <a:latin typeface="Arial"/>
                <a:cs typeface="Arial"/>
              </a:rPr>
              <a:t>recursively </a:t>
            </a:r>
            <a:r>
              <a:rPr dirty="0" sz="1100" spc="-15">
                <a:latin typeface="Arial"/>
                <a:cs typeface="Arial"/>
              </a:rPr>
              <a:t>follow </a:t>
            </a:r>
            <a:r>
              <a:rPr dirty="0" sz="1100" spc="-5">
                <a:latin typeface="Arial"/>
                <a:cs typeface="Arial"/>
              </a:rPr>
              <a:t>outgoing</a:t>
            </a:r>
            <a:r>
              <a:rPr dirty="0" sz="1100" spc="-8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edges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16091" y="1071034"/>
            <a:ext cx="196198" cy="1961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16091" y="1431039"/>
            <a:ext cx="196198" cy="1961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878569" y="1460797"/>
            <a:ext cx="635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16091" y="1791043"/>
            <a:ext cx="196198" cy="1961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878569" y="1100803"/>
            <a:ext cx="57848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1770" algn="l"/>
              </a:tabLst>
            </a:pPr>
            <a:r>
              <a:rPr dirty="0" sz="600" spc="-5" i="1">
                <a:solidFill>
                  <a:srgbClr val="7F7F7F"/>
                </a:solidFill>
                <a:latin typeface="Arial"/>
                <a:cs typeface="Arial"/>
              </a:rPr>
              <a:t>v</a:t>
            </a:r>
            <a:r>
              <a:rPr dirty="0" sz="600" spc="-5" i="1">
                <a:solidFill>
                  <a:srgbClr val="7F7F7F"/>
                </a:solidFill>
                <a:latin typeface="Arial"/>
                <a:cs typeface="Arial"/>
              </a:rPr>
              <a:t>	</a:t>
            </a:r>
            <a:r>
              <a:rPr dirty="0" sz="600" spc="-5">
                <a:latin typeface="Arial"/>
                <a:cs typeface="Arial"/>
              </a:rPr>
              <a:t>un</a:t>
            </a:r>
            <a:r>
              <a:rPr dirty="0" sz="600" spc="-25">
                <a:latin typeface="Arial"/>
                <a:cs typeface="Arial"/>
              </a:rPr>
              <a:t>e</a:t>
            </a:r>
            <a:r>
              <a:rPr dirty="0" sz="600" spc="-5">
                <a:latin typeface="Arial"/>
                <a:cs typeface="Arial"/>
              </a:rPr>
              <a:t>xplored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58172" y="1467134"/>
            <a:ext cx="2406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visited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78569" y="1820804"/>
            <a:ext cx="6502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1770" algn="l"/>
              </a:tabLst>
            </a:pPr>
            <a:r>
              <a:rPr dirty="0" sz="600" spc="-5" i="1">
                <a:latin typeface="Arial"/>
                <a:cs typeface="Arial"/>
              </a:rPr>
              <a:t>v	</a:t>
            </a:r>
            <a:r>
              <a:rPr dirty="0" sz="600" spc="-5">
                <a:latin typeface="Arial"/>
                <a:cs typeface="Arial"/>
              </a:rPr>
              <a:t>fully</a:t>
            </a:r>
            <a:r>
              <a:rPr dirty="0" sz="600" spc="-5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explored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37091" y="1772070"/>
            <a:ext cx="234144" cy="2341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01738" y="1811342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0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1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97096" y="1052061"/>
            <a:ext cx="234144" cy="2341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061732" y="1091341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2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06515" y="1278364"/>
            <a:ext cx="253365" cy="506095"/>
          </a:xfrm>
          <a:custGeom>
            <a:avLst/>
            <a:gdLst/>
            <a:ahLst/>
            <a:cxnLst/>
            <a:rect l="l" t="t" r="r" b="b"/>
            <a:pathLst>
              <a:path w="253365" h="506094">
                <a:moveTo>
                  <a:pt x="0" y="506072"/>
                </a:moveTo>
                <a:lnTo>
                  <a:pt x="253038" y="0"/>
                </a:lnTo>
              </a:path>
            </a:pathLst>
          </a:custGeom>
          <a:ln w="5060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021758" y="1276102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09" h="37465">
                <a:moveTo>
                  <a:pt x="0" y="9958"/>
                </a:moveTo>
                <a:lnTo>
                  <a:pt x="12739" y="11160"/>
                </a:lnTo>
                <a:lnTo>
                  <a:pt x="23382" y="9448"/>
                </a:lnTo>
                <a:lnTo>
                  <a:pt x="32065" y="5501"/>
                </a:lnTo>
                <a:lnTo>
                  <a:pt x="38926" y="0"/>
                </a:lnTo>
                <a:lnTo>
                  <a:pt x="38642" y="8790"/>
                </a:lnTo>
                <a:lnTo>
                  <a:pt x="40695" y="18104"/>
                </a:lnTo>
                <a:lnTo>
                  <a:pt x="45711" y="27645"/>
                </a:lnTo>
                <a:lnTo>
                  <a:pt x="54316" y="37116"/>
                </a:lnTo>
              </a:path>
            </a:pathLst>
          </a:custGeom>
          <a:ln w="5060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717105" y="2492079"/>
            <a:ext cx="234144" cy="2341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781733" y="2531331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4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166519" y="1273838"/>
            <a:ext cx="613410" cy="1226185"/>
          </a:xfrm>
          <a:custGeom>
            <a:avLst/>
            <a:gdLst/>
            <a:ahLst/>
            <a:cxnLst/>
            <a:rect l="l" t="t" r="r" b="b"/>
            <a:pathLst>
              <a:path w="613410" h="1226185">
                <a:moveTo>
                  <a:pt x="0" y="0"/>
                </a:moveTo>
                <a:lnTo>
                  <a:pt x="613042" y="1226081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741767" y="2465067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10" h="37464">
                <a:moveTo>
                  <a:pt x="54316" y="0"/>
                </a:moveTo>
                <a:lnTo>
                  <a:pt x="45711" y="9470"/>
                </a:lnTo>
                <a:lnTo>
                  <a:pt x="40695" y="19011"/>
                </a:lnTo>
                <a:lnTo>
                  <a:pt x="38642" y="28325"/>
                </a:lnTo>
                <a:lnTo>
                  <a:pt x="38926" y="37116"/>
                </a:lnTo>
                <a:lnTo>
                  <a:pt x="32065" y="31614"/>
                </a:lnTo>
                <a:lnTo>
                  <a:pt x="23382" y="27667"/>
                </a:lnTo>
                <a:lnTo>
                  <a:pt x="12739" y="25955"/>
                </a:lnTo>
                <a:lnTo>
                  <a:pt x="0" y="27157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076510" y="1771471"/>
            <a:ext cx="235342" cy="23534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2141727" y="1810695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6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886529" y="1998909"/>
            <a:ext cx="253365" cy="506095"/>
          </a:xfrm>
          <a:custGeom>
            <a:avLst/>
            <a:gdLst/>
            <a:ahLst/>
            <a:cxnLst/>
            <a:rect l="l" t="t" r="r" b="b"/>
            <a:pathLst>
              <a:path w="253364" h="506094">
                <a:moveTo>
                  <a:pt x="0" y="505536"/>
                </a:moveTo>
                <a:lnTo>
                  <a:pt x="25277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101504" y="1996646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10" h="37464">
                <a:moveTo>
                  <a:pt x="0" y="9958"/>
                </a:moveTo>
                <a:lnTo>
                  <a:pt x="12739" y="11160"/>
                </a:lnTo>
                <a:lnTo>
                  <a:pt x="23382" y="9448"/>
                </a:lnTo>
                <a:lnTo>
                  <a:pt x="32065" y="5501"/>
                </a:lnTo>
                <a:lnTo>
                  <a:pt x="38926" y="0"/>
                </a:lnTo>
                <a:lnTo>
                  <a:pt x="38642" y="8790"/>
                </a:lnTo>
                <a:lnTo>
                  <a:pt x="40695" y="18104"/>
                </a:lnTo>
                <a:lnTo>
                  <a:pt x="45711" y="27645"/>
                </a:lnTo>
                <a:lnTo>
                  <a:pt x="54316" y="37116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717698" y="1052654"/>
            <a:ext cx="232958" cy="2329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781733" y="1091760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5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888526" y="1277834"/>
            <a:ext cx="253365" cy="506095"/>
          </a:xfrm>
          <a:custGeom>
            <a:avLst/>
            <a:gdLst/>
            <a:ahLst/>
            <a:cxnLst/>
            <a:rect l="l" t="t" r="r" b="b"/>
            <a:pathLst>
              <a:path w="253364" h="506094">
                <a:moveTo>
                  <a:pt x="253035" y="506067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872005" y="1275571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10" h="37465">
                <a:moveTo>
                  <a:pt x="0" y="37116"/>
                </a:moveTo>
                <a:lnTo>
                  <a:pt x="8605" y="27645"/>
                </a:lnTo>
                <a:lnTo>
                  <a:pt x="13621" y="18104"/>
                </a:lnTo>
                <a:lnTo>
                  <a:pt x="15674" y="8790"/>
                </a:lnTo>
                <a:lnTo>
                  <a:pt x="15389" y="0"/>
                </a:lnTo>
                <a:lnTo>
                  <a:pt x="22251" y="5501"/>
                </a:lnTo>
                <a:lnTo>
                  <a:pt x="30934" y="9448"/>
                </a:lnTo>
                <a:lnTo>
                  <a:pt x="41577" y="11160"/>
                </a:lnTo>
                <a:lnTo>
                  <a:pt x="54316" y="9958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996497" y="2491480"/>
            <a:ext cx="235342" cy="23534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1061732" y="2530683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3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236900" y="2609151"/>
            <a:ext cx="480695" cy="0"/>
          </a:xfrm>
          <a:custGeom>
            <a:avLst/>
            <a:gdLst/>
            <a:ahLst/>
            <a:cxnLst/>
            <a:rect l="l" t="t" r="r" b="b"/>
            <a:pathLst>
              <a:path w="480694" h="0">
                <a:moveTo>
                  <a:pt x="480204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234370" y="2578785"/>
            <a:ext cx="26670" cy="60960"/>
          </a:xfrm>
          <a:custGeom>
            <a:avLst/>
            <a:gdLst/>
            <a:ahLst/>
            <a:cxnLst/>
            <a:rect l="l" t="t" r="r" b="b"/>
            <a:pathLst>
              <a:path w="26669" h="60960">
                <a:moveTo>
                  <a:pt x="26317" y="60732"/>
                </a:moveTo>
                <a:lnTo>
                  <a:pt x="21694" y="48799"/>
                </a:lnTo>
                <a:lnTo>
                  <a:pt x="15403" y="40045"/>
                </a:lnTo>
                <a:lnTo>
                  <a:pt x="7990" y="34043"/>
                </a:lnTo>
                <a:lnTo>
                  <a:pt x="0" y="30366"/>
                </a:lnTo>
                <a:lnTo>
                  <a:pt x="7990" y="26689"/>
                </a:lnTo>
                <a:lnTo>
                  <a:pt x="15403" y="20687"/>
                </a:lnTo>
                <a:lnTo>
                  <a:pt x="21694" y="11933"/>
                </a:lnTo>
                <a:lnTo>
                  <a:pt x="26317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06515" y="1993847"/>
            <a:ext cx="253365" cy="506095"/>
          </a:xfrm>
          <a:custGeom>
            <a:avLst/>
            <a:gdLst/>
            <a:ahLst/>
            <a:cxnLst/>
            <a:rect l="l" t="t" r="r" b="b"/>
            <a:pathLst>
              <a:path w="253365" h="506094">
                <a:moveTo>
                  <a:pt x="0" y="0"/>
                </a:moveTo>
                <a:lnTo>
                  <a:pt x="252770" y="505536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021490" y="2464531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09" h="37464">
                <a:moveTo>
                  <a:pt x="54316" y="0"/>
                </a:moveTo>
                <a:lnTo>
                  <a:pt x="45711" y="9470"/>
                </a:lnTo>
                <a:lnTo>
                  <a:pt x="40695" y="19011"/>
                </a:lnTo>
                <a:lnTo>
                  <a:pt x="38642" y="28325"/>
                </a:lnTo>
                <a:lnTo>
                  <a:pt x="38926" y="37116"/>
                </a:lnTo>
                <a:lnTo>
                  <a:pt x="32065" y="31614"/>
                </a:lnTo>
                <a:lnTo>
                  <a:pt x="23382" y="27667"/>
                </a:lnTo>
                <a:lnTo>
                  <a:pt x="12739" y="25955"/>
                </a:lnTo>
                <a:lnTo>
                  <a:pt x="0" y="27157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231240" y="1169133"/>
            <a:ext cx="481965" cy="0"/>
          </a:xfrm>
          <a:custGeom>
            <a:avLst/>
            <a:gdLst/>
            <a:ahLst/>
            <a:cxnLst/>
            <a:rect l="l" t="t" r="r" b="b"/>
            <a:pathLst>
              <a:path w="481964" h="0">
                <a:moveTo>
                  <a:pt x="0" y="0"/>
                </a:moveTo>
                <a:lnTo>
                  <a:pt x="481396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688850" y="1138767"/>
            <a:ext cx="26670" cy="60960"/>
          </a:xfrm>
          <a:custGeom>
            <a:avLst/>
            <a:gdLst/>
            <a:ahLst/>
            <a:cxnLst/>
            <a:rect l="l" t="t" r="r" b="b"/>
            <a:pathLst>
              <a:path w="26669" h="60959">
                <a:moveTo>
                  <a:pt x="0" y="0"/>
                </a:moveTo>
                <a:lnTo>
                  <a:pt x="4622" y="11933"/>
                </a:lnTo>
                <a:lnTo>
                  <a:pt x="10913" y="20687"/>
                </a:lnTo>
                <a:lnTo>
                  <a:pt x="18327" y="26689"/>
                </a:lnTo>
                <a:lnTo>
                  <a:pt x="26317" y="30366"/>
                </a:lnTo>
                <a:lnTo>
                  <a:pt x="18327" y="34043"/>
                </a:lnTo>
                <a:lnTo>
                  <a:pt x="10913" y="40045"/>
                </a:lnTo>
                <a:lnTo>
                  <a:pt x="4622" y="48799"/>
                </a:lnTo>
                <a:lnTo>
                  <a:pt x="0" y="60732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114168" y="1291266"/>
            <a:ext cx="0" cy="1200785"/>
          </a:xfrm>
          <a:custGeom>
            <a:avLst/>
            <a:gdLst/>
            <a:ahLst/>
            <a:cxnLst/>
            <a:rect l="l" t="t" r="r" b="b"/>
            <a:pathLst>
              <a:path w="0" h="1200785">
                <a:moveTo>
                  <a:pt x="0" y="1200213"/>
                </a:move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083802" y="1288736"/>
            <a:ext cx="60960" cy="26670"/>
          </a:xfrm>
          <a:custGeom>
            <a:avLst/>
            <a:gdLst/>
            <a:ahLst/>
            <a:cxnLst/>
            <a:rect l="l" t="t" r="r" b="b"/>
            <a:pathLst>
              <a:path w="60959" h="26669">
                <a:moveTo>
                  <a:pt x="0" y="26317"/>
                </a:moveTo>
                <a:lnTo>
                  <a:pt x="11933" y="21694"/>
                </a:lnTo>
                <a:lnTo>
                  <a:pt x="20687" y="15403"/>
                </a:lnTo>
                <a:lnTo>
                  <a:pt x="26689" y="7990"/>
                </a:lnTo>
                <a:lnTo>
                  <a:pt x="30366" y="0"/>
                </a:lnTo>
                <a:lnTo>
                  <a:pt x="34043" y="7990"/>
                </a:lnTo>
                <a:lnTo>
                  <a:pt x="40045" y="15403"/>
                </a:lnTo>
                <a:lnTo>
                  <a:pt x="48799" y="21694"/>
                </a:lnTo>
                <a:lnTo>
                  <a:pt x="60732" y="26317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834177" y="1285612"/>
            <a:ext cx="0" cy="1201420"/>
          </a:xfrm>
          <a:custGeom>
            <a:avLst/>
            <a:gdLst/>
            <a:ahLst/>
            <a:cxnLst/>
            <a:rect l="l" t="t" r="r" b="b"/>
            <a:pathLst>
              <a:path w="0" h="1201420">
                <a:moveTo>
                  <a:pt x="0" y="0"/>
                </a:moveTo>
                <a:lnTo>
                  <a:pt x="0" y="1201405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803811" y="2463231"/>
            <a:ext cx="60960" cy="26670"/>
          </a:xfrm>
          <a:custGeom>
            <a:avLst/>
            <a:gdLst/>
            <a:ahLst/>
            <a:cxnLst/>
            <a:rect l="l" t="t" r="r" b="b"/>
            <a:pathLst>
              <a:path w="60960" h="26669">
                <a:moveTo>
                  <a:pt x="60732" y="0"/>
                </a:moveTo>
                <a:lnTo>
                  <a:pt x="48799" y="4622"/>
                </a:lnTo>
                <a:lnTo>
                  <a:pt x="40045" y="10913"/>
                </a:lnTo>
                <a:lnTo>
                  <a:pt x="34043" y="18327"/>
                </a:lnTo>
                <a:lnTo>
                  <a:pt x="30366" y="26317"/>
                </a:lnTo>
                <a:lnTo>
                  <a:pt x="26689" y="18327"/>
                </a:lnTo>
                <a:lnTo>
                  <a:pt x="20687" y="10913"/>
                </a:lnTo>
                <a:lnTo>
                  <a:pt x="11933" y="4622"/>
                </a:ln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14"/>
            <a:ext cx="210312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0"/>
              <a:t>Recap: </a:t>
            </a:r>
            <a:r>
              <a:rPr dirty="0" spc="5"/>
              <a:t>Depth-first</a:t>
            </a:r>
            <a:r>
              <a:rPr dirty="0" spc="65"/>
              <a:t> </a:t>
            </a:r>
            <a:r>
              <a:rPr dirty="0" spc="10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357" y="748244"/>
            <a:ext cx="374904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5">
                <a:latin typeface="Arial"/>
                <a:cs typeface="Arial"/>
              </a:rPr>
              <a:t>In depth-first search, </a:t>
            </a:r>
            <a:r>
              <a:rPr dirty="0" sz="1100" spc="-15">
                <a:latin typeface="Arial"/>
                <a:cs typeface="Arial"/>
              </a:rPr>
              <a:t>we </a:t>
            </a:r>
            <a:r>
              <a:rPr dirty="0" sz="1100" spc="-10">
                <a:latin typeface="Arial"/>
                <a:cs typeface="Arial"/>
              </a:rPr>
              <a:t>recursively </a:t>
            </a:r>
            <a:r>
              <a:rPr dirty="0" sz="1100" spc="-15">
                <a:latin typeface="Arial"/>
                <a:cs typeface="Arial"/>
              </a:rPr>
              <a:t>follow </a:t>
            </a:r>
            <a:r>
              <a:rPr dirty="0" sz="1100" spc="-5">
                <a:latin typeface="Arial"/>
                <a:cs typeface="Arial"/>
              </a:rPr>
              <a:t>outgoing</a:t>
            </a:r>
            <a:r>
              <a:rPr dirty="0" sz="1100" spc="-8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edges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16091" y="1071034"/>
            <a:ext cx="196198" cy="1961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16091" y="1431039"/>
            <a:ext cx="196198" cy="1961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878569" y="1460797"/>
            <a:ext cx="635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16091" y="1791043"/>
            <a:ext cx="196198" cy="1961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878569" y="1100803"/>
            <a:ext cx="57848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1770" algn="l"/>
              </a:tabLst>
            </a:pPr>
            <a:r>
              <a:rPr dirty="0" sz="600" spc="-5" i="1">
                <a:solidFill>
                  <a:srgbClr val="7F7F7F"/>
                </a:solidFill>
                <a:latin typeface="Arial"/>
                <a:cs typeface="Arial"/>
              </a:rPr>
              <a:t>v</a:t>
            </a:r>
            <a:r>
              <a:rPr dirty="0" sz="600" spc="-5" i="1">
                <a:solidFill>
                  <a:srgbClr val="7F7F7F"/>
                </a:solidFill>
                <a:latin typeface="Arial"/>
                <a:cs typeface="Arial"/>
              </a:rPr>
              <a:t>	</a:t>
            </a:r>
            <a:r>
              <a:rPr dirty="0" sz="600" spc="-5">
                <a:latin typeface="Arial"/>
                <a:cs typeface="Arial"/>
              </a:rPr>
              <a:t>un</a:t>
            </a:r>
            <a:r>
              <a:rPr dirty="0" sz="600" spc="-25">
                <a:latin typeface="Arial"/>
                <a:cs typeface="Arial"/>
              </a:rPr>
              <a:t>e</a:t>
            </a:r>
            <a:r>
              <a:rPr dirty="0" sz="600" spc="-5">
                <a:latin typeface="Arial"/>
                <a:cs typeface="Arial"/>
              </a:rPr>
              <a:t>xplored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58172" y="1467134"/>
            <a:ext cx="2406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visited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78569" y="1820804"/>
            <a:ext cx="6502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1770" algn="l"/>
              </a:tabLst>
            </a:pPr>
            <a:r>
              <a:rPr dirty="0" sz="600" spc="-5" i="1">
                <a:latin typeface="Arial"/>
                <a:cs typeface="Arial"/>
              </a:rPr>
              <a:t>v	</a:t>
            </a:r>
            <a:r>
              <a:rPr dirty="0" sz="600" spc="-5">
                <a:latin typeface="Arial"/>
                <a:cs typeface="Arial"/>
              </a:rPr>
              <a:t>fully</a:t>
            </a:r>
            <a:r>
              <a:rPr dirty="0" sz="600" spc="-5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explored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37091" y="1772070"/>
            <a:ext cx="234144" cy="2341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01738" y="1811342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0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1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97096" y="1052061"/>
            <a:ext cx="234144" cy="2341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061732" y="1091341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2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06515" y="1278364"/>
            <a:ext cx="253365" cy="506095"/>
          </a:xfrm>
          <a:custGeom>
            <a:avLst/>
            <a:gdLst/>
            <a:ahLst/>
            <a:cxnLst/>
            <a:rect l="l" t="t" r="r" b="b"/>
            <a:pathLst>
              <a:path w="253365" h="506094">
                <a:moveTo>
                  <a:pt x="0" y="506072"/>
                </a:moveTo>
                <a:lnTo>
                  <a:pt x="253038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021758" y="1276102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09" h="37465">
                <a:moveTo>
                  <a:pt x="0" y="9958"/>
                </a:moveTo>
                <a:lnTo>
                  <a:pt x="12739" y="11160"/>
                </a:lnTo>
                <a:lnTo>
                  <a:pt x="23382" y="9448"/>
                </a:lnTo>
                <a:lnTo>
                  <a:pt x="32065" y="5501"/>
                </a:lnTo>
                <a:lnTo>
                  <a:pt x="38926" y="0"/>
                </a:lnTo>
                <a:lnTo>
                  <a:pt x="38642" y="8790"/>
                </a:lnTo>
                <a:lnTo>
                  <a:pt x="40695" y="18104"/>
                </a:lnTo>
                <a:lnTo>
                  <a:pt x="45711" y="27645"/>
                </a:lnTo>
                <a:lnTo>
                  <a:pt x="54316" y="37116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717105" y="2492079"/>
            <a:ext cx="234144" cy="2341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781733" y="2531331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4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166519" y="1273838"/>
            <a:ext cx="613410" cy="1226185"/>
          </a:xfrm>
          <a:custGeom>
            <a:avLst/>
            <a:gdLst/>
            <a:ahLst/>
            <a:cxnLst/>
            <a:rect l="l" t="t" r="r" b="b"/>
            <a:pathLst>
              <a:path w="613410" h="1226185">
                <a:moveTo>
                  <a:pt x="0" y="0"/>
                </a:moveTo>
                <a:lnTo>
                  <a:pt x="613042" y="1226081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741767" y="2465067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10" h="37464">
                <a:moveTo>
                  <a:pt x="54316" y="0"/>
                </a:moveTo>
                <a:lnTo>
                  <a:pt x="45711" y="9470"/>
                </a:lnTo>
                <a:lnTo>
                  <a:pt x="40695" y="19011"/>
                </a:lnTo>
                <a:lnTo>
                  <a:pt x="38642" y="28325"/>
                </a:lnTo>
                <a:lnTo>
                  <a:pt x="38926" y="37116"/>
                </a:lnTo>
                <a:lnTo>
                  <a:pt x="32065" y="31614"/>
                </a:lnTo>
                <a:lnTo>
                  <a:pt x="23382" y="27667"/>
                </a:lnTo>
                <a:lnTo>
                  <a:pt x="12739" y="25955"/>
                </a:lnTo>
                <a:lnTo>
                  <a:pt x="0" y="27157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076510" y="1771471"/>
            <a:ext cx="235342" cy="23534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2141727" y="1810695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6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886529" y="1998909"/>
            <a:ext cx="253365" cy="506095"/>
          </a:xfrm>
          <a:custGeom>
            <a:avLst/>
            <a:gdLst/>
            <a:ahLst/>
            <a:cxnLst/>
            <a:rect l="l" t="t" r="r" b="b"/>
            <a:pathLst>
              <a:path w="253364" h="506094">
                <a:moveTo>
                  <a:pt x="0" y="505536"/>
                </a:moveTo>
                <a:lnTo>
                  <a:pt x="25277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101504" y="1996646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10" h="37464">
                <a:moveTo>
                  <a:pt x="0" y="9958"/>
                </a:moveTo>
                <a:lnTo>
                  <a:pt x="12739" y="11160"/>
                </a:lnTo>
                <a:lnTo>
                  <a:pt x="23382" y="9448"/>
                </a:lnTo>
                <a:lnTo>
                  <a:pt x="32065" y="5501"/>
                </a:lnTo>
                <a:lnTo>
                  <a:pt x="38926" y="0"/>
                </a:lnTo>
                <a:lnTo>
                  <a:pt x="38642" y="8790"/>
                </a:lnTo>
                <a:lnTo>
                  <a:pt x="40695" y="18104"/>
                </a:lnTo>
                <a:lnTo>
                  <a:pt x="45711" y="27645"/>
                </a:lnTo>
                <a:lnTo>
                  <a:pt x="54316" y="37116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717698" y="1052654"/>
            <a:ext cx="232958" cy="2329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781733" y="1091760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5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888526" y="1277834"/>
            <a:ext cx="253365" cy="506095"/>
          </a:xfrm>
          <a:custGeom>
            <a:avLst/>
            <a:gdLst/>
            <a:ahLst/>
            <a:cxnLst/>
            <a:rect l="l" t="t" r="r" b="b"/>
            <a:pathLst>
              <a:path w="253364" h="506094">
                <a:moveTo>
                  <a:pt x="253035" y="506067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872005" y="1275571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10" h="37465">
                <a:moveTo>
                  <a:pt x="0" y="37116"/>
                </a:moveTo>
                <a:lnTo>
                  <a:pt x="8605" y="27645"/>
                </a:lnTo>
                <a:lnTo>
                  <a:pt x="13621" y="18104"/>
                </a:lnTo>
                <a:lnTo>
                  <a:pt x="15674" y="8790"/>
                </a:lnTo>
                <a:lnTo>
                  <a:pt x="15389" y="0"/>
                </a:lnTo>
                <a:lnTo>
                  <a:pt x="22251" y="5501"/>
                </a:lnTo>
                <a:lnTo>
                  <a:pt x="30934" y="9448"/>
                </a:lnTo>
                <a:lnTo>
                  <a:pt x="41577" y="11160"/>
                </a:lnTo>
                <a:lnTo>
                  <a:pt x="54316" y="9958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996497" y="2491480"/>
            <a:ext cx="235342" cy="23534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1061732" y="2530683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3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236900" y="2609151"/>
            <a:ext cx="480695" cy="0"/>
          </a:xfrm>
          <a:custGeom>
            <a:avLst/>
            <a:gdLst/>
            <a:ahLst/>
            <a:cxnLst/>
            <a:rect l="l" t="t" r="r" b="b"/>
            <a:pathLst>
              <a:path w="480694" h="0">
                <a:moveTo>
                  <a:pt x="480204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234370" y="2578785"/>
            <a:ext cx="26670" cy="60960"/>
          </a:xfrm>
          <a:custGeom>
            <a:avLst/>
            <a:gdLst/>
            <a:ahLst/>
            <a:cxnLst/>
            <a:rect l="l" t="t" r="r" b="b"/>
            <a:pathLst>
              <a:path w="26669" h="60960">
                <a:moveTo>
                  <a:pt x="26317" y="60732"/>
                </a:moveTo>
                <a:lnTo>
                  <a:pt x="21694" y="48799"/>
                </a:lnTo>
                <a:lnTo>
                  <a:pt x="15403" y="40045"/>
                </a:lnTo>
                <a:lnTo>
                  <a:pt x="7990" y="34043"/>
                </a:lnTo>
                <a:lnTo>
                  <a:pt x="0" y="30366"/>
                </a:lnTo>
                <a:lnTo>
                  <a:pt x="7990" y="26689"/>
                </a:lnTo>
                <a:lnTo>
                  <a:pt x="15403" y="20687"/>
                </a:lnTo>
                <a:lnTo>
                  <a:pt x="21694" y="11933"/>
                </a:lnTo>
                <a:lnTo>
                  <a:pt x="26317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06515" y="1993847"/>
            <a:ext cx="253365" cy="506095"/>
          </a:xfrm>
          <a:custGeom>
            <a:avLst/>
            <a:gdLst/>
            <a:ahLst/>
            <a:cxnLst/>
            <a:rect l="l" t="t" r="r" b="b"/>
            <a:pathLst>
              <a:path w="253365" h="506094">
                <a:moveTo>
                  <a:pt x="0" y="0"/>
                </a:moveTo>
                <a:lnTo>
                  <a:pt x="252770" y="505536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021490" y="2464531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09" h="37464">
                <a:moveTo>
                  <a:pt x="54316" y="0"/>
                </a:moveTo>
                <a:lnTo>
                  <a:pt x="45711" y="9470"/>
                </a:lnTo>
                <a:lnTo>
                  <a:pt x="40695" y="19011"/>
                </a:lnTo>
                <a:lnTo>
                  <a:pt x="38642" y="28325"/>
                </a:lnTo>
                <a:lnTo>
                  <a:pt x="38926" y="37116"/>
                </a:lnTo>
                <a:lnTo>
                  <a:pt x="32065" y="31614"/>
                </a:lnTo>
                <a:lnTo>
                  <a:pt x="23382" y="27667"/>
                </a:lnTo>
                <a:lnTo>
                  <a:pt x="12739" y="25955"/>
                </a:lnTo>
                <a:lnTo>
                  <a:pt x="0" y="27157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231240" y="1169133"/>
            <a:ext cx="481965" cy="0"/>
          </a:xfrm>
          <a:custGeom>
            <a:avLst/>
            <a:gdLst/>
            <a:ahLst/>
            <a:cxnLst/>
            <a:rect l="l" t="t" r="r" b="b"/>
            <a:pathLst>
              <a:path w="481964" h="0">
                <a:moveTo>
                  <a:pt x="0" y="0"/>
                </a:moveTo>
                <a:lnTo>
                  <a:pt x="481396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688850" y="1138767"/>
            <a:ext cx="26670" cy="60960"/>
          </a:xfrm>
          <a:custGeom>
            <a:avLst/>
            <a:gdLst/>
            <a:ahLst/>
            <a:cxnLst/>
            <a:rect l="l" t="t" r="r" b="b"/>
            <a:pathLst>
              <a:path w="26669" h="60959">
                <a:moveTo>
                  <a:pt x="0" y="0"/>
                </a:moveTo>
                <a:lnTo>
                  <a:pt x="4622" y="11933"/>
                </a:lnTo>
                <a:lnTo>
                  <a:pt x="10913" y="20687"/>
                </a:lnTo>
                <a:lnTo>
                  <a:pt x="18327" y="26689"/>
                </a:lnTo>
                <a:lnTo>
                  <a:pt x="26317" y="30366"/>
                </a:lnTo>
                <a:lnTo>
                  <a:pt x="18327" y="34043"/>
                </a:lnTo>
                <a:lnTo>
                  <a:pt x="10913" y="40045"/>
                </a:lnTo>
                <a:lnTo>
                  <a:pt x="4622" y="48799"/>
                </a:lnTo>
                <a:lnTo>
                  <a:pt x="0" y="60732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114168" y="1291266"/>
            <a:ext cx="0" cy="1200785"/>
          </a:xfrm>
          <a:custGeom>
            <a:avLst/>
            <a:gdLst/>
            <a:ahLst/>
            <a:cxnLst/>
            <a:rect l="l" t="t" r="r" b="b"/>
            <a:pathLst>
              <a:path w="0" h="1200785">
                <a:moveTo>
                  <a:pt x="0" y="1200213"/>
                </a:move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083802" y="1288736"/>
            <a:ext cx="60960" cy="26670"/>
          </a:xfrm>
          <a:custGeom>
            <a:avLst/>
            <a:gdLst/>
            <a:ahLst/>
            <a:cxnLst/>
            <a:rect l="l" t="t" r="r" b="b"/>
            <a:pathLst>
              <a:path w="60959" h="26669">
                <a:moveTo>
                  <a:pt x="0" y="26317"/>
                </a:moveTo>
                <a:lnTo>
                  <a:pt x="11933" y="21694"/>
                </a:lnTo>
                <a:lnTo>
                  <a:pt x="20687" y="15403"/>
                </a:lnTo>
                <a:lnTo>
                  <a:pt x="26689" y="7990"/>
                </a:lnTo>
                <a:lnTo>
                  <a:pt x="30366" y="0"/>
                </a:lnTo>
                <a:lnTo>
                  <a:pt x="34043" y="7990"/>
                </a:lnTo>
                <a:lnTo>
                  <a:pt x="40045" y="15403"/>
                </a:lnTo>
                <a:lnTo>
                  <a:pt x="48799" y="21694"/>
                </a:lnTo>
                <a:lnTo>
                  <a:pt x="60732" y="26317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834177" y="1285612"/>
            <a:ext cx="0" cy="1201420"/>
          </a:xfrm>
          <a:custGeom>
            <a:avLst/>
            <a:gdLst/>
            <a:ahLst/>
            <a:cxnLst/>
            <a:rect l="l" t="t" r="r" b="b"/>
            <a:pathLst>
              <a:path w="0" h="1201420">
                <a:moveTo>
                  <a:pt x="0" y="0"/>
                </a:moveTo>
                <a:lnTo>
                  <a:pt x="0" y="1201405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803811" y="2463231"/>
            <a:ext cx="60960" cy="26670"/>
          </a:xfrm>
          <a:custGeom>
            <a:avLst/>
            <a:gdLst/>
            <a:ahLst/>
            <a:cxnLst/>
            <a:rect l="l" t="t" r="r" b="b"/>
            <a:pathLst>
              <a:path w="60960" h="26669">
                <a:moveTo>
                  <a:pt x="60732" y="0"/>
                </a:moveTo>
                <a:lnTo>
                  <a:pt x="48799" y="4622"/>
                </a:lnTo>
                <a:lnTo>
                  <a:pt x="40045" y="10913"/>
                </a:lnTo>
                <a:lnTo>
                  <a:pt x="34043" y="18327"/>
                </a:lnTo>
                <a:lnTo>
                  <a:pt x="30366" y="26317"/>
                </a:lnTo>
                <a:lnTo>
                  <a:pt x="26689" y="18327"/>
                </a:lnTo>
                <a:lnTo>
                  <a:pt x="20687" y="10913"/>
                </a:lnTo>
                <a:lnTo>
                  <a:pt x="11933" y="4622"/>
                </a:ln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14"/>
            <a:ext cx="210312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0"/>
              <a:t>Recap: </a:t>
            </a:r>
            <a:r>
              <a:rPr dirty="0" spc="5"/>
              <a:t>Depth-first</a:t>
            </a:r>
            <a:r>
              <a:rPr dirty="0" spc="65"/>
              <a:t> </a:t>
            </a:r>
            <a:r>
              <a:rPr dirty="0" spc="10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357" y="748244"/>
            <a:ext cx="374904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5">
                <a:latin typeface="Arial"/>
                <a:cs typeface="Arial"/>
              </a:rPr>
              <a:t>In depth-first search, </a:t>
            </a:r>
            <a:r>
              <a:rPr dirty="0" sz="1100" spc="-15">
                <a:latin typeface="Arial"/>
                <a:cs typeface="Arial"/>
              </a:rPr>
              <a:t>we </a:t>
            </a:r>
            <a:r>
              <a:rPr dirty="0" sz="1100" spc="-10">
                <a:latin typeface="Arial"/>
                <a:cs typeface="Arial"/>
              </a:rPr>
              <a:t>recursively </a:t>
            </a:r>
            <a:r>
              <a:rPr dirty="0" sz="1100" spc="-15">
                <a:latin typeface="Arial"/>
                <a:cs typeface="Arial"/>
              </a:rPr>
              <a:t>follow </a:t>
            </a:r>
            <a:r>
              <a:rPr dirty="0" sz="1100" spc="-5">
                <a:latin typeface="Arial"/>
                <a:cs typeface="Arial"/>
              </a:rPr>
              <a:t>outgoing</a:t>
            </a:r>
            <a:r>
              <a:rPr dirty="0" sz="1100" spc="-8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edges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16091" y="1071034"/>
            <a:ext cx="196198" cy="1961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16091" y="1431039"/>
            <a:ext cx="196198" cy="1961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878569" y="1460797"/>
            <a:ext cx="635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16091" y="1791043"/>
            <a:ext cx="196198" cy="1961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878569" y="1100803"/>
            <a:ext cx="57848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1770" algn="l"/>
              </a:tabLst>
            </a:pPr>
            <a:r>
              <a:rPr dirty="0" sz="600" spc="-5" i="1">
                <a:solidFill>
                  <a:srgbClr val="7F7F7F"/>
                </a:solidFill>
                <a:latin typeface="Arial"/>
                <a:cs typeface="Arial"/>
              </a:rPr>
              <a:t>v</a:t>
            </a:r>
            <a:r>
              <a:rPr dirty="0" sz="600" spc="-5" i="1">
                <a:solidFill>
                  <a:srgbClr val="7F7F7F"/>
                </a:solidFill>
                <a:latin typeface="Arial"/>
                <a:cs typeface="Arial"/>
              </a:rPr>
              <a:t>	</a:t>
            </a:r>
            <a:r>
              <a:rPr dirty="0" sz="600" spc="-5">
                <a:latin typeface="Arial"/>
                <a:cs typeface="Arial"/>
              </a:rPr>
              <a:t>un</a:t>
            </a:r>
            <a:r>
              <a:rPr dirty="0" sz="600" spc="-25">
                <a:latin typeface="Arial"/>
                <a:cs typeface="Arial"/>
              </a:rPr>
              <a:t>e</a:t>
            </a:r>
            <a:r>
              <a:rPr dirty="0" sz="600" spc="-5">
                <a:latin typeface="Arial"/>
                <a:cs typeface="Arial"/>
              </a:rPr>
              <a:t>xplored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58172" y="1467134"/>
            <a:ext cx="2406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visited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78569" y="1820804"/>
            <a:ext cx="6502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1770" algn="l"/>
              </a:tabLst>
            </a:pPr>
            <a:r>
              <a:rPr dirty="0" sz="600" spc="-5" i="1">
                <a:latin typeface="Arial"/>
                <a:cs typeface="Arial"/>
              </a:rPr>
              <a:t>v	</a:t>
            </a:r>
            <a:r>
              <a:rPr dirty="0" sz="600" spc="-5">
                <a:latin typeface="Arial"/>
                <a:cs typeface="Arial"/>
              </a:rPr>
              <a:t>fully</a:t>
            </a:r>
            <a:r>
              <a:rPr dirty="0" sz="600" spc="-5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explored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37091" y="1772070"/>
            <a:ext cx="234144" cy="2341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01738" y="1811342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0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1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97096" y="1052061"/>
            <a:ext cx="234144" cy="2341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061732" y="1091341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2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06515" y="1278364"/>
            <a:ext cx="253365" cy="506095"/>
          </a:xfrm>
          <a:custGeom>
            <a:avLst/>
            <a:gdLst/>
            <a:ahLst/>
            <a:cxnLst/>
            <a:rect l="l" t="t" r="r" b="b"/>
            <a:pathLst>
              <a:path w="253365" h="506094">
                <a:moveTo>
                  <a:pt x="0" y="506072"/>
                </a:moveTo>
                <a:lnTo>
                  <a:pt x="253038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021758" y="1276102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09" h="37465">
                <a:moveTo>
                  <a:pt x="0" y="9958"/>
                </a:moveTo>
                <a:lnTo>
                  <a:pt x="12739" y="11160"/>
                </a:lnTo>
                <a:lnTo>
                  <a:pt x="23382" y="9448"/>
                </a:lnTo>
                <a:lnTo>
                  <a:pt x="32065" y="5501"/>
                </a:lnTo>
                <a:lnTo>
                  <a:pt x="38926" y="0"/>
                </a:lnTo>
                <a:lnTo>
                  <a:pt x="38642" y="8790"/>
                </a:lnTo>
                <a:lnTo>
                  <a:pt x="40695" y="18104"/>
                </a:lnTo>
                <a:lnTo>
                  <a:pt x="45711" y="27645"/>
                </a:lnTo>
                <a:lnTo>
                  <a:pt x="54316" y="37116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717105" y="2492079"/>
            <a:ext cx="234144" cy="2341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781733" y="2531331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4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166519" y="1273838"/>
            <a:ext cx="613410" cy="1226185"/>
          </a:xfrm>
          <a:custGeom>
            <a:avLst/>
            <a:gdLst/>
            <a:ahLst/>
            <a:cxnLst/>
            <a:rect l="l" t="t" r="r" b="b"/>
            <a:pathLst>
              <a:path w="613410" h="1226185">
                <a:moveTo>
                  <a:pt x="0" y="0"/>
                </a:moveTo>
                <a:lnTo>
                  <a:pt x="613042" y="1226081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741767" y="2465067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10" h="37464">
                <a:moveTo>
                  <a:pt x="54316" y="0"/>
                </a:moveTo>
                <a:lnTo>
                  <a:pt x="45711" y="9470"/>
                </a:lnTo>
                <a:lnTo>
                  <a:pt x="40695" y="19011"/>
                </a:lnTo>
                <a:lnTo>
                  <a:pt x="38642" y="28325"/>
                </a:lnTo>
                <a:lnTo>
                  <a:pt x="38926" y="37116"/>
                </a:lnTo>
                <a:lnTo>
                  <a:pt x="32065" y="31614"/>
                </a:lnTo>
                <a:lnTo>
                  <a:pt x="23382" y="27667"/>
                </a:lnTo>
                <a:lnTo>
                  <a:pt x="12739" y="25955"/>
                </a:lnTo>
                <a:lnTo>
                  <a:pt x="0" y="27157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076510" y="1771471"/>
            <a:ext cx="235342" cy="23534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2141727" y="1810695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6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886529" y="1998909"/>
            <a:ext cx="253365" cy="506095"/>
          </a:xfrm>
          <a:custGeom>
            <a:avLst/>
            <a:gdLst/>
            <a:ahLst/>
            <a:cxnLst/>
            <a:rect l="l" t="t" r="r" b="b"/>
            <a:pathLst>
              <a:path w="253364" h="506094">
                <a:moveTo>
                  <a:pt x="0" y="505536"/>
                </a:moveTo>
                <a:lnTo>
                  <a:pt x="25277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101504" y="1996646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10" h="37464">
                <a:moveTo>
                  <a:pt x="0" y="9958"/>
                </a:moveTo>
                <a:lnTo>
                  <a:pt x="12739" y="11160"/>
                </a:lnTo>
                <a:lnTo>
                  <a:pt x="23382" y="9448"/>
                </a:lnTo>
                <a:lnTo>
                  <a:pt x="32065" y="5501"/>
                </a:lnTo>
                <a:lnTo>
                  <a:pt x="38926" y="0"/>
                </a:lnTo>
                <a:lnTo>
                  <a:pt x="38642" y="8790"/>
                </a:lnTo>
                <a:lnTo>
                  <a:pt x="40695" y="18104"/>
                </a:lnTo>
                <a:lnTo>
                  <a:pt x="45711" y="27645"/>
                </a:lnTo>
                <a:lnTo>
                  <a:pt x="54316" y="37116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717698" y="1052654"/>
            <a:ext cx="232958" cy="2329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781733" y="1091760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5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888526" y="1277834"/>
            <a:ext cx="253365" cy="506095"/>
          </a:xfrm>
          <a:custGeom>
            <a:avLst/>
            <a:gdLst/>
            <a:ahLst/>
            <a:cxnLst/>
            <a:rect l="l" t="t" r="r" b="b"/>
            <a:pathLst>
              <a:path w="253364" h="506094">
                <a:moveTo>
                  <a:pt x="253035" y="506067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872005" y="1275571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10" h="37465">
                <a:moveTo>
                  <a:pt x="0" y="37116"/>
                </a:moveTo>
                <a:lnTo>
                  <a:pt x="8605" y="27645"/>
                </a:lnTo>
                <a:lnTo>
                  <a:pt x="13621" y="18104"/>
                </a:lnTo>
                <a:lnTo>
                  <a:pt x="15674" y="8790"/>
                </a:lnTo>
                <a:lnTo>
                  <a:pt x="15389" y="0"/>
                </a:lnTo>
                <a:lnTo>
                  <a:pt x="22251" y="5501"/>
                </a:lnTo>
                <a:lnTo>
                  <a:pt x="30934" y="9448"/>
                </a:lnTo>
                <a:lnTo>
                  <a:pt x="41577" y="11160"/>
                </a:lnTo>
                <a:lnTo>
                  <a:pt x="54316" y="9958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996497" y="2491480"/>
            <a:ext cx="235342" cy="23534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1061732" y="2530683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3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236900" y="2609151"/>
            <a:ext cx="480695" cy="0"/>
          </a:xfrm>
          <a:custGeom>
            <a:avLst/>
            <a:gdLst/>
            <a:ahLst/>
            <a:cxnLst/>
            <a:rect l="l" t="t" r="r" b="b"/>
            <a:pathLst>
              <a:path w="480694" h="0">
                <a:moveTo>
                  <a:pt x="480204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234370" y="2578785"/>
            <a:ext cx="26670" cy="60960"/>
          </a:xfrm>
          <a:custGeom>
            <a:avLst/>
            <a:gdLst/>
            <a:ahLst/>
            <a:cxnLst/>
            <a:rect l="l" t="t" r="r" b="b"/>
            <a:pathLst>
              <a:path w="26669" h="60960">
                <a:moveTo>
                  <a:pt x="26317" y="60732"/>
                </a:moveTo>
                <a:lnTo>
                  <a:pt x="21694" y="48799"/>
                </a:lnTo>
                <a:lnTo>
                  <a:pt x="15403" y="40045"/>
                </a:lnTo>
                <a:lnTo>
                  <a:pt x="7990" y="34043"/>
                </a:lnTo>
                <a:lnTo>
                  <a:pt x="0" y="30366"/>
                </a:lnTo>
                <a:lnTo>
                  <a:pt x="7990" y="26689"/>
                </a:lnTo>
                <a:lnTo>
                  <a:pt x="15403" y="20687"/>
                </a:lnTo>
                <a:lnTo>
                  <a:pt x="21694" y="11933"/>
                </a:lnTo>
                <a:lnTo>
                  <a:pt x="26317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06515" y="1993847"/>
            <a:ext cx="253365" cy="506095"/>
          </a:xfrm>
          <a:custGeom>
            <a:avLst/>
            <a:gdLst/>
            <a:ahLst/>
            <a:cxnLst/>
            <a:rect l="l" t="t" r="r" b="b"/>
            <a:pathLst>
              <a:path w="253365" h="506094">
                <a:moveTo>
                  <a:pt x="0" y="0"/>
                </a:moveTo>
                <a:lnTo>
                  <a:pt x="252770" y="505536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021490" y="2464531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09" h="37464">
                <a:moveTo>
                  <a:pt x="54316" y="0"/>
                </a:moveTo>
                <a:lnTo>
                  <a:pt x="45711" y="9470"/>
                </a:lnTo>
                <a:lnTo>
                  <a:pt x="40695" y="19011"/>
                </a:lnTo>
                <a:lnTo>
                  <a:pt x="38642" y="28325"/>
                </a:lnTo>
                <a:lnTo>
                  <a:pt x="38926" y="37116"/>
                </a:lnTo>
                <a:lnTo>
                  <a:pt x="32065" y="31614"/>
                </a:lnTo>
                <a:lnTo>
                  <a:pt x="23382" y="27667"/>
                </a:lnTo>
                <a:lnTo>
                  <a:pt x="12739" y="25955"/>
                </a:lnTo>
                <a:lnTo>
                  <a:pt x="0" y="27157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231240" y="1169133"/>
            <a:ext cx="481965" cy="0"/>
          </a:xfrm>
          <a:custGeom>
            <a:avLst/>
            <a:gdLst/>
            <a:ahLst/>
            <a:cxnLst/>
            <a:rect l="l" t="t" r="r" b="b"/>
            <a:pathLst>
              <a:path w="481964" h="0">
                <a:moveTo>
                  <a:pt x="0" y="0"/>
                </a:moveTo>
                <a:lnTo>
                  <a:pt x="481396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688850" y="1138767"/>
            <a:ext cx="26670" cy="60960"/>
          </a:xfrm>
          <a:custGeom>
            <a:avLst/>
            <a:gdLst/>
            <a:ahLst/>
            <a:cxnLst/>
            <a:rect l="l" t="t" r="r" b="b"/>
            <a:pathLst>
              <a:path w="26669" h="60959">
                <a:moveTo>
                  <a:pt x="0" y="0"/>
                </a:moveTo>
                <a:lnTo>
                  <a:pt x="4622" y="11933"/>
                </a:lnTo>
                <a:lnTo>
                  <a:pt x="10913" y="20687"/>
                </a:lnTo>
                <a:lnTo>
                  <a:pt x="18327" y="26689"/>
                </a:lnTo>
                <a:lnTo>
                  <a:pt x="26317" y="30366"/>
                </a:lnTo>
                <a:lnTo>
                  <a:pt x="18327" y="34043"/>
                </a:lnTo>
                <a:lnTo>
                  <a:pt x="10913" y="40045"/>
                </a:lnTo>
                <a:lnTo>
                  <a:pt x="4622" y="48799"/>
                </a:lnTo>
                <a:lnTo>
                  <a:pt x="0" y="60732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114168" y="1291266"/>
            <a:ext cx="0" cy="1200785"/>
          </a:xfrm>
          <a:custGeom>
            <a:avLst/>
            <a:gdLst/>
            <a:ahLst/>
            <a:cxnLst/>
            <a:rect l="l" t="t" r="r" b="b"/>
            <a:pathLst>
              <a:path w="0" h="1200785">
                <a:moveTo>
                  <a:pt x="0" y="1200213"/>
                </a:move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083802" y="1288736"/>
            <a:ext cx="60960" cy="26670"/>
          </a:xfrm>
          <a:custGeom>
            <a:avLst/>
            <a:gdLst/>
            <a:ahLst/>
            <a:cxnLst/>
            <a:rect l="l" t="t" r="r" b="b"/>
            <a:pathLst>
              <a:path w="60959" h="26669">
                <a:moveTo>
                  <a:pt x="0" y="26317"/>
                </a:moveTo>
                <a:lnTo>
                  <a:pt x="11933" y="21694"/>
                </a:lnTo>
                <a:lnTo>
                  <a:pt x="20687" y="15403"/>
                </a:lnTo>
                <a:lnTo>
                  <a:pt x="26689" y="7990"/>
                </a:lnTo>
                <a:lnTo>
                  <a:pt x="30366" y="0"/>
                </a:lnTo>
                <a:lnTo>
                  <a:pt x="34043" y="7990"/>
                </a:lnTo>
                <a:lnTo>
                  <a:pt x="40045" y="15403"/>
                </a:lnTo>
                <a:lnTo>
                  <a:pt x="48799" y="21694"/>
                </a:lnTo>
                <a:lnTo>
                  <a:pt x="60732" y="26317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834177" y="1285612"/>
            <a:ext cx="0" cy="1201420"/>
          </a:xfrm>
          <a:custGeom>
            <a:avLst/>
            <a:gdLst/>
            <a:ahLst/>
            <a:cxnLst/>
            <a:rect l="l" t="t" r="r" b="b"/>
            <a:pathLst>
              <a:path w="0" h="1201420">
                <a:moveTo>
                  <a:pt x="0" y="0"/>
                </a:moveTo>
                <a:lnTo>
                  <a:pt x="0" y="1201405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803811" y="2463231"/>
            <a:ext cx="60960" cy="26670"/>
          </a:xfrm>
          <a:custGeom>
            <a:avLst/>
            <a:gdLst/>
            <a:ahLst/>
            <a:cxnLst/>
            <a:rect l="l" t="t" r="r" b="b"/>
            <a:pathLst>
              <a:path w="60960" h="26669">
                <a:moveTo>
                  <a:pt x="60732" y="0"/>
                </a:moveTo>
                <a:lnTo>
                  <a:pt x="48799" y="4622"/>
                </a:lnTo>
                <a:lnTo>
                  <a:pt x="40045" y="10913"/>
                </a:lnTo>
                <a:lnTo>
                  <a:pt x="34043" y="18327"/>
                </a:lnTo>
                <a:lnTo>
                  <a:pt x="30366" y="26317"/>
                </a:lnTo>
                <a:lnTo>
                  <a:pt x="26689" y="18327"/>
                </a:lnTo>
                <a:lnTo>
                  <a:pt x="20687" y="10913"/>
                </a:lnTo>
                <a:lnTo>
                  <a:pt x="11933" y="4622"/>
                </a:ln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14"/>
            <a:ext cx="225552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0"/>
              <a:t>Recap: </a:t>
            </a:r>
            <a:r>
              <a:rPr dirty="0" spc="5"/>
              <a:t>Breadth-first</a:t>
            </a:r>
            <a:r>
              <a:rPr dirty="0" spc="75"/>
              <a:t> </a:t>
            </a:r>
            <a:r>
              <a:rPr dirty="0" spc="10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357" y="622069"/>
            <a:ext cx="3679825" cy="224028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5">
                <a:latin typeface="Arial"/>
                <a:cs typeface="Arial"/>
              </a:rPr>
              <a:t>In breadth-first search, </a:t>
            </a:r>
            <a:r>
              <a:rPr dirty="0" sz="1100" spc="-15">
                <a:latin typeface="Arial"/>
                <a:cs typeface="Arial"/>
              </a:rPr>
              <a:t>we </a:t>
            </a:r>
            <a:r>
              <a:rPr dirty="0" sz="1100" spc="-10">
                <a:latin typeface="Arial"/>
                <a:cs typeface="Arial"/>
              </a:rPr>
              <a:t>explore </a:t>
            </a:r>
            <a:r>
              <a:rPr dirty="0" sz="1100" spc="-5">
                <a:latin typeface="Arial"/>
                <a:cs typeface="Arial"/>
              </a:rPr>
              <a:t>the </a:t>
            </a:r>
            <a:r>
              <a:rPr dirty="0" sz="1100" spc="-15">
                <a:latin typeface="Arial"/>
                <a:cs typeface="Arial"/>
              </a:rPr>
              <a:t>graph </a:t>
            </a:r>
            <a:r>
              <a:rPr dirty="0" sz="1100" spc="-5">
                <a:latin typeface="Arial"/>
                <a:cs typeface="Arial"/>
              </a:rPr>
              <a:t>in</a:t>
            </a:r>
            <a:r>
              <a:rPr dirty="0" sz="1100" spc="-100">
                <a:latin typeface="Arial"/>
                <a:cs typeface="Arial"/>
              </a:rPr>
              <a:t> </a:t>
            </a:r>
            <a:r>
              <a:rPr dirty="0" sz="1100" spc="-15">
                <a:latin typeface="Arial"/>
                <a:cs typeface="Arial"/>
              </a:rPr>
              <a:t>"layers"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5">
                <a:latin typeface="Arial"/>
                <a:cs typeface="Arial"/>
              </a:rPr>
              <a:t>Not</a:t>
            </a:r>
            <a:r>
              <a:rPr dirty="0" sz="1100" spc="-12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recursive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  </a:t>
            </a:r>
            <a:r>
              <a:rPr dirty="0" sz="1100" spc="-25">
                <a:latin typeface="Arial"/>
                <a:cs typeface="Arial"/>
              </a:rPr>
              <a:t>We </a:t>
            </a:r>
            <a:r>
              <a:rPr dirty="0" sz="1100" spc="-5">
                <a:latin typeface="Arial"/>
                <a:cs typeface="Arial"/>
              </a:rPr>
              <a:t>maintain </a:t>
            </a:r>
            <a:r>
              <a:rPr dirty="0" sz="1100" spc="-10">
                <a:latin typeface="Arial"/>
                <a:cs typeface="Arial"/>
              </a:rPr>
              <a:t>two </a:t>
            </a:r>
            <a:r>
              <a:rPr dirty="0" sz="1100" spc="-5">
                <a:latin typeface="Arial"/>
                <a:cs typeface="Arial"/>
              </a:rPr>
              <a:t>data</a:t>
            </a:r>
            <a:r>
              <a:rPr dirty="0" sz="1100" spc="-15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structures:</a:t>
            </a:r>
            <a:endParaRPr sz="1100">
              <a:latin typeface="Arial"/>
              <a:cs typeface="Arial"/>
            </a:endParaRPr>
          </a:p>
          <a:p>
            <a:pPr marL="466725" marR="1490980" indent="-168275">
              <a:lnSpc>
                <a:spcPct val="100000"/>
              </a:lnSpc>
              <a:spcBef>
                <a:spcPts val="175"/>
              </a:spcBef>
            </a:pPr>
            <a:r>
              <a:rPr dirty="0" baseline="8333" sz="1500" spc="-172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000" spc="-5">
                <a:latin typeface="Arial"/>
                <a:cs typeface="Arial"/>
              </a:rPr>
              <a:t>The set of all visited vertices  (often called the </a:t>
            </a:r>
            <a:r>
              <a:rPr dirty="0" sz="1000" spc="-5" b="1">
                <a:latin typeface="Arial"/>
                <a:cs typeface="Arial"/>
              </a:rPr>
              <a:t>"closed</a:t>
            </a:r>
            <a:r>
              <a:rPr dirty="0" sz="1000" spc="-40" b="1">
                <a:latin typeface="Arial"/>
                <a:cs typeface="Arial"/>
              </a:rPr>
              <a:t> </a:t>
            </a:r>
            <a:r>
              <a:rPr dirty="0" sz="1000" spc="-5" b="1">
                <a:latin typeface="Arial"/>
                <a:cs typeface="Arial"/>
              </a:rPr>
              <a:t>list"</a:t>
            </a:r>
            <a:r>
              <a:rPr dirty="0" sz="1000" spc="-5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  <a:p>
            <a:pPr marL="466725" marR="99695" indent="-168275">
              <a:lnSpc>
                <a:spcPts val="1200"/>
              </a:lnSpc>
              <a:spcBef>
                <a:spcPts val="35"/>
              </a:spcBef>
            </a:pPr>
            <a:r>
              <a:rPr dirty="0" baseline="8333" sz="1500" spc="-172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000" spc="-5">
                <a:latin typeface="Arial"/>
                <a:cs typeface="Arial"/>
              </a:rPr>
              <a:t>A queue of vertices that </a:t>
            </a:r>
            <a:r>
              <a:rPr dirty="0" sz="1000" spc="-10">
                <a:latin typeface="Arial"/>
                <a:cs typeface="Arial"/>
              </a:rPr>
              <a:t>we </a:t>
            </a:r>
            <a:r>
              <a:rPr dirty="0" sz="1000" spc="-15">
                <a:latin typeface="Arial"/>
                <a:cs typeface="Arial"/>
              </a:rPr>
              <a:t>have </a:t>
            </a:r>
            <a:r>
              <a:rPr dirty="0" sz="1000" spc="-5">
                <a:latin typeface="Arial"/>
                <a:cs typeface="Arial"/>
              </a:rPr>
              <a:t>visited </a:t>
            </a:r>
            <a:r>
              <a:rPr dirty="0" sz="1000" spc="-10">
                <a:latin typeface="Arial"/>
                <a:cs typeface="Arial"/>
              </a:rPr>
              <a:t>but </a:t>
            </a:r>
            <a:r>
              <a:rPr dirty="0" sz="1000" spc="-5">
                <a:latin typeface="Arial"/>
                <a:cs typeface="Arial"/>
              </a:rPr>
              <a:t>not </a:t>
            </a:r>
            <a:r>
              <a:rPr dirty="0" sz="1000" spc="-10">
                <a:latin typeface="Arial"/>
                <a:cs typeface="Arial"/>
              </a:rPr>
              <a:t>yet </a:t>
            </a:r>
            <a:r>
              <a:rPr dirty="0" sz="1000" spc="-5">
                <a:latin typeface="Arial"/>
                <a:cs typeface="Arial"/>
              </a:rPr>
              <a:t>fully  </a:t>
            </a:r>
            <a:r>
              <a:rPr dirty="0" sz="1000" spc="-10">
                <a:latin typeface="Arial"/>
                <a:cs typeface="Arial"/>
              </a:rPr>
              <a:t>explored</a:t>
            </a:r>
            <a:endParaRPr sz="1000">
              <a:latin typeface="Arial"/>
              <a:cs typeface="Arial"/>
            </a:endParaRPr>
          </a:p>
          <a:p>
            <a:pPr marL="466725">
              <a:lnSpc>
                <a:spcPts val="1150"/>
              </a:lnSpc>
            </a:pPr>
            <a:r>
              <a:rPr dirty="0" sz="1000" spc="-5">
                <a:latin typeface="Arial"/>
                <a:cs typeface="Arial"/>
              </a:rPr>
              <a:t>(often called the </a:t>
            </a:r>
            <a:r>
              <a:rPr dirty="0" sz="1000" spc="-5" b="1">
                <a:latin typeface="Arial"/>
                <a:cs typeface="Arial"/>
              </a:rPr>
              <a:t>"open</a:t>
            </a:r>
            <a:r>
              <a:rPr dirty="0" sz="1000" spc="-10" b="1">
                <a:latin typeface="Arial"/>
                <a:cs typeface="Arial"/>
              </a:rPr>
              <a:t> </a:t>
            </a:r>
            <a:r>
              <a:rPr dirty="0" sz="1000" spc="-5" b="1">
                <a:latin typeface="Arial"/>
                <a:cs typeface="Arial"/>
              </a:rPr>
              <a:t>list"</a:t>
            </a:r>
            <a:r>
              <a:rPr dirty="0" sz="1000" spc="-5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5">
                <a:latin typeface="Arial"/>
                <a:cs typeface="Arial"/>
              </a:rPr>
              <a:t>In </a:t>
            </a:r>
            <a:r>
              <a:rPr dirty="0" sz="1100" spc="-10">
                <a:latin typeface="Arial"/>
                <a:cs typeface="Arial"/>
              </a:rPr>
              <a:t>each iteration,</a:t>
            </a:r>
            <a:r>
              <a:rPr dirty="0" sz="1100" spc="-110">
                <a:latin typeface="Arial"/>
                <a:cs typeface="Arial"/>
              </a:rPr>
              <a:t> </a:t>
            </a:r>
            <a:r>
              <a:rPr dirty="0" sz="1100" spc="-15">
                <a:latin typeface="Arial"/>
                <a:cs typeface="Arial"/>
              </a:rPr>
              <a:t>we</a:t>
            </a:r>
            <a:endParaRPr sz="1100">
              <a:latin typeface="Arial"/>
              <a:cs typeface="Arial"/>
            </a:endParaRPr>
          </a:p>
          <a:p>
            <a:pPr marL="299085">
              <a:lnSpc>
                <a:spcPts val="1200"/>
              </a:lnSpc>
              <a:spcBef>
                <a:spcPts val="170"/>
              </a:spcBef>
            </a:pPr>
            <a:r>
              <a:rPr dirty="0" baseline="8333" sz="1500" spc="-172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000" spc="-5">
                <a:latin typeface="Arial"/>
                <a:cs typeface="Arial"/>
              </a:rPr>
              <a:t>Go through the edges out of the open </a:t>
            </a:r>
            <a:r>
              <a:rPr dirty="0" sz="1000" spc="-10">
                <a:latin typeface="Arial"/>
                <a:cs typeface="Arial"/>
              </a:rPr>
              <a:t>list’s </a:t>
            </a:r>
            <a:r>
              <a:rPr dirty="0" sz="1000" spc="-5">
                <a:latin typeface="Arial"/>
                <a:cs typeface="Arial"/>
              </a:rPr>
              <a:t>front</a:t>
            </a:r>
            <a:r>
              <a:rPr dirty="0" sz="1000" spc="-3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element</a:t>
            </a:r>
            <a:endParaRPr sz="1000">
              <a:latin typeface="Arial"/>
              <a:cs typeface="Arial"/>
            </a:endParaRPr>
          </a:p>
          <a:p>
            <a:pPr marL="466725" marR="5080" indent="-168275">
              <a:lnSpc>
                <a:spcPts val="1200"/>
              </a:lnSpc>
              <a:spcBef>
                <a:spcPts val="40"/>
              </a:spcBef>
            </a:pPr>
            <a:r>
              <a:rPr dirty="0" baseline="8333" sz="1500" spc="-172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000" spc="-5">
                <a:latin typeface="Arial"/>
                <a:cs typeface="Arial"/>
              </a:rPr>
              <a:t>Enqueue those edge targets that are not in the closed list  (and add them to the closed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list)</a:t>
            </a:r>
            <a:endParaRPr sz="1000">
              <a:latin typeface="Arial"/>
              <a:cs typeface="Arial"/>
            </a:endParaRPr>
          </a:p>
          <a:p>
            <a:pPr marL="299085">
              <a:lnSpc>
                <a:spcPts val="1150"/>
              </a:lnSpc>
            </a:pPr>
            <a:r>
              <a:rPr dirty="0" baseline="8333" sz="1500" spc="-172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000" spc="-5">
                <a:latin typeface="Arial"/>
                <a:cs typeface="Arial"/>
              </a:rPr>
              <a:t>Dequeue the front element (it is </a:t>
            </a:r>
            <a:r>
              <a:rPr dirty="0" sz="1000" spc="-10">
                <a:latin typeface="Arial"/>
                <a:cs typeface="Arial"/>
              </a:rPr>
              <a:t>now </a:t>
            </a:r>
            <a:r>
              <a:rPr dirty="0" sz="1000" spc="-5">
                <a:latin typeface="Arial"/>
                <a:cs typeface="Arial"/>
              </a:rPr>
              <a:t>fully</a:t>
            </a:r>
            <a:r>
              <a:rPr dirty="0" sz="1000" spc="-3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explored)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14"/>
            <a:ext cx="225552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0"/>
              <a:t>Recap: </a:t>
            </a:r>
            <a:r>
              <a:rPr dirty="0" spc="5"/>
              <a:t>Breadth-first</a:t>
            </a:r>
            <a:r>
              <a:rPr dirty="0" spc="75"/>
              <a:t> </a:t>
            </a:r>
            <a:r>
              <a:rPr dirty="0" spc="10"/>
              <a:t>search</a:t>
            </a:r>
          </a:p>
        </p:txBody>
      </p:sp>
      <p:sp>
        <p:nvSpPr>
          <p:cNvPr id="3" name="object 3"/>
          <p:cNvSpPr/>
          <p:nvPr/>
        </p:nvSpPr>
        <p:spPr>
          <a:xfrm>
            <a:off x="2539003" y="941697"/>
            <a:ext cx="196198" cy="1961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39003" y="1301702"/>
            <a:ext cx="196198" cy="1961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601480" y="1331473"/>
            <a:ext cx="635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39003" y="1661706"/>
            <a:ext cx="196198" cy="1961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601480" y="971466"/>
            <a:ext cx="57848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1770" algn="l"/>
              </a:tabLst>
            </a:pPr>
            <a:r>
              <a:rPr dirty="0" sz="600" spc="-5" i="1">
                <a:solidFill>
                  <a:srgbClr val="7F7F7F"/>
                </a:solidFill>
                <a:latin typeface="Arial"/>
                <a:cs typeface="Arial"/>
              </a:rPr>
              <a:t>v</a:t>
            </a:r>
            <a:r>
              <a:rPr dirty="0" sz="600" spc="-5" i="1">
                <a:solidFill>
                  <a:srgbClr val="7F7F7F"/>
                </a:solidFill>
                <a:latin typeface="Arial"/>
                <a:cs typeface="Arial"/>
              </a:rPr>
              <a:t>	</a:t>
            </a:r>
            <a:r>
              <a:rPr dirty="0" sz="600" spc="-5">
                <a:latin typeface="Arial"/>
                <a:cs typeface="Arial"/>
              </a:rPr>
              <a:t>un</a:t>
            </a:r>
            <a:r>
              <a:rPr dirty="0" sz="600" spc="-25">
                <a:latin typeface="Arial"/>
                <a:cs typeface="Arial"/>
              </a:rPr>
              <a:t>e</a:t>
            </a:r>
            <a:r>
              <a:rPr dirty="0" sz="600" spc="-5">
                <a:latin typeface="Arial"/>
                <a:cs typeface="Arial"/>
              </a:rPr>
              <a:t>xplored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81071" y="1337810"/>
            <a:ext cx="2406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visited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01480" y="1691467"/>
            <a:ext cx="6502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1770" algn="l"/>
              </a:tabLst>
            </a:pPr>
            <a:r>
              <a:rPr dirty="0" sz="600" spc="-5" i="1">
                <a:latin typeface="Arial"/>
                <a:cs typeface="Arial"/>
              </a:rPr>
              <a:t>v	</a:t>
            </a:r>
            <a:r>
              <a:rPr dirty="0" sz="600" spc="-5">
                <a:latin typeface="Arial"/>
                <a:cs typeface="Arial"/>
              </a:rPr>
              <a:t>fully</a:t>
            </a:r>
            <a:r>
              <a:rPr dirty="0" sz="600" spc="-5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explored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60003" y="1642733"/>
            <a:ext cx="234144" cy="2341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24637" y="1682005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1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20007" y="922724"/>
            <a:ext cx="234144" cy="2341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784644" y="962004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7F7F7F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7F7F7F"/>
                </a:solidFill>
                <a:latin typeface="Arial"/>
                <a:cs typeface="Arial"/>
              </a:rPr>
              <a:t>2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29426" y="1149028"/>
            <a:ext cx="253365" cy="506095"/>
          </a:xfrm>
          <a:custGeom>
            <a:avLst/>
            <a:gdLst/>
            <a:ahLst/>
            <a:cxnLst/>
            <a:rect l="l" t="t" r="r" b="b"/>
            <a:pathLst>
              <a:path w="253365" h="506094">
                <a:moveTo>
                  <a:pt x="0" y="506072"/>
                </a:moveTo>
                <a:lnTo>
                  <a:pt x="253038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44670" y="1146765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09" h="37465">
                <a:moveTo>
                  <a:pt x="0" y="9958"/>
                </a:moveTo>
                <a:lnTo>
                  <a:pt x="12739" y="11160"/>
                </a:lnTo>
                <a:lnTo>
                  <a:pt x="23382" y="9448"/>
                </a:lnTo>
                <a:lnTo>
                  <a:pt x="32065" y="5501"/>
                </a:lnTo>
                <a:lnTo>
                  <a:pt x="38926" y="0"/>
                </a:lnTo>
                <a:lnTo>
                  <a:pt x="38642" y="8790"/>
                </a:lnTo>
                <a:lnTo>
                  <a:pt x="40695" y="18104"/>
                </a:lnTo>
                <a:lnTo>
                  <a:pt x="45711" y="27645"/>
                </a:lnTo>
                <a:lnTo>
                  <a:pt x="54316" y="37116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19408" y="2362143"/>
            <a:ext cx="235342" cy="23534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784644" y="2401359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7F7F7F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7F7F7F"/>
                </a:solidFill>
                <a:latin typeface="Arial"/>
                <a:cs typeface="Arial"/>
              </a:rPr>
              <a:t>3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29426" y="1864510"/>
            <a:ext cx="253365" cy="506095"/>
          </a:xfrm>
          <a:custGeom>
            <a:avLst/>
            <a:gdLst/>
            <a:ahLst/>
            <a:cxnLst/>
            <a:rect l="l" t="t" r="r" b="b"/>
            <a:pathLst>
              <a:path w="253365" h="506094">
                <a:moveTo>
                  <a:pt x="0" y="0"/>
                </a:moveTo>
                <a:lnTo>
                  <a:pt x="252770" y="505536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44402" y="2335194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09" h="37464">
                <a:moveTo>
                  <a:pt x="54316" y="0"/>
                </a:moveTo>
                <a:lnTo>
                  <a:pt x="45711" y="9470"/>
                </a:lnTo>
                <a:lnTo>
                  <a:pt x="40695" y="19011"/>
                </a:lnTo>
                <a:lnTo>
                  <a:pt x="38642" y="28325"/>
                </a:lnTo>
                <a:lnTo>
                  <a:pt x="38926" y="37116"/>
                </a:lnTo>
                <a:lnTo>
                  <a:pt x="32065" y="31614"/>
                </a:lnTo>
                <a:lnTo>
                  <a:pt x="23382" y="27667"/>
                </a:lnTo>
                <a:lnTo>
                  <a:pt x="12739" y="25955"/>
                </a:lnTo>
                <a:lnTo>
                  <a:pt x="0" y="27157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440016" y="2362742"/>
            <a:ext cx="234144" cy="234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504645" y="2402007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7F7F7F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7F7F7F"/>
                </a:solidFill>
                <a:latin typeface="Arial"/>
                <a:cs typeface="Arial"/>
              </a:rPr>
              <a:t>4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89431" y="1144501"/>
            <a:ext cx="613410" cy="1226185"/>
          </a:xfrm>
          <a:custGeom>
            <a:avLst/>
            <a:gdLst/>
            <a:ahLst/>
            <a:cxnLst/>
            <a:rect l="l" t="t" r="r" b="b"/>
            <a:pathLst>
              <a:path w="613410" h="1226185">
                <a:moveTo>
                  <a:pt x="0" y="0"/>
                </a:moveTo>
                <a:lnTo>
                  <a:pt x="613042" y="1226081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464679" y="2335730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09" h="37464">
                <a:moveTo>
                  <a:pt x="54316" y="0"/>
                </a:moveTo>
                <a:lnTo>
                  <a:pt x="45711" y="9470"/>
                </a:lnTo>
                <a:lnTo>
                  <a:pt x="40695" y="19011"/>
                </a:lnTo>
                <a:lnTo>
                  <a:pt x="38642" y="28325"/>
                </a:lnTo>
                <a:lnTo>
                  <a:pt x="38926" y="37116"/>
                </a:lnTo>
                <a:lnTo>
                  <a:pt x="32065" y="31614"/>
                </a:lnTo>
                <a:lnTo>
                  <a:pt x="23382" y="27667"/>
                </a:lnTo>
                <a:lnTo>
                  <a:pt x="12739" y="25955"/>
                </a:lnTo>
                <a:lnTo>
                  <a:pt x="0" y="27157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799421" y="1642134"/>
            <a:ext cx="235342" cy="23534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1864639" y="1681358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7F7F7F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7F7F7F"/>
                </a:solidFill>
                <a:latin typeface="Arial"/>
                <a:cs typeface="Arial"/>
              </a:rPr>
              <a:t>6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609440" y="1869573"/>
            <a:ext cx="253365" cy="506095"/>
          </a:xfrm>
          <a:custGeom>
            <a:avLst/>
            <a:gdLst/>
            <a:ahLst/>
            <a:cxnLst/>
            <a:rect l="l" t="t" r="r" b="b"/>
            <a:pathLst>
              <a:path w="253364" h="506094">
                <a:moveTo>
                  <a:pt x="0" y="505536"/>
                </a:moveTo>
                <a:lnTo>
                  <a:pt x="25277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824415" y="1867310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10" h="37464">
                <a:moveTo>
                  <a:pt x="0" y="9958"/>
                </a:moveTo>
                <a:lnTo>
                  <a:pt x="12739" y="11160"/>
                </a:lnTo>
                <a:lnTo>
                  <a:pt x="23382" y="9448"/>
                </a:lnTo>
                <a:lnTo>
                  <a:pt x="32065" y="5501"/>
                </a:lnTo>
                <a:lnTo>
                  <a:pt x="38926" y="0"/>
                </a:lnTo>
                <a:lnTo>
                  <a:pt x="38642" y="8790"/>
                </a:lnTo>
                <a:lnTo>
                  <a:pt x="40695" y="18104"/>
                </a:lnTo>
                <a:lnTo>
                  <a:pt x="45711" y="27645"/>
                </a:lnTo>
                <a:lnTo>
                  <a:pt x="54316" y="37116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440609" y="923317"/>
            <a:ext cx="232958" cy="23295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1504645" y="962436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7F7F7F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7F7F7F"/>
                </a:solidFill>
                <a:latin typeface="Arial"/>
                <a:cs typeface="Arial"/>
              </a:rPr>
              <a:t>5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954152" y="1039796"/>
            <a:ext cx="481965" cy="0"/>
          </a:xfrm>
          <a:custGeom>
            <a:avLst/>
            <a:gdLst/>
            <a:ahLst/>
            <a:cxnLst/>
            <a:rect l="l" t="t" r="r" b="b"/>
            <a:pathLst>
              <a:path w="481965" h="0">
                <a:moveTo>
                  <a:pt x="0" y="0"/>
                </a:moveTo>
                <a:lnTo>
                  <a:pt x="481396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411761" y="1009430"/>
            <a:ext cx="26670" cy="60960"/>
          </a:xfrm>
          <a:custGeom>
            <a:avLst/>
            <a:gdLst/>
            <a:ahLst/>
            <a:cxnLst/>
            <a:rect l="l" t="t" r="r" b="b"/>
            <a:pathLst>
              <a:path w="26669" h="60959">
                <a:moveTo>
                  <a:pt x="0" y="0"/>
                </a:moveTo>
                <a:lnTo>
                  <a:pt x="4622" y="11933"/>
                </a:lnTo>
                <a:lnTo>
                  <a:pt x="10913" y="20687"/>
                </a:lnTo>
                <a:lnTo>
                  <a:pt x="18327" y="26689"/>
                </a:lnTo>
                <a:lnTo>
                  <a:pt x="26317" y="30366"/>
                </a:lnTo>
                <a:lnTo>
                  <a:pt x="18327" y="34043"/>
                </a:lnTo>
                <a:lnTo>
                  <a:pt x="10913" y="40045"/>
                </a:lnTo>
                <a:lnTo>
                  <a:pt x="4622" y="48799"/>
                </a:lnTo>
                <a:lnTo>
                  <a:pt x="0" y="60732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959812" y="2479814"/>
            <a:ext cx="480695" cy="0"/>
          </a:xfrm>
          <a:custGeom>
            <a:avLst/>
            <a:gdLst/>
            <a:ahLst/>
            <a:cxnLst/>
            <a:rect l="l" t="t" r="r" b="b"/>
            <a:pathLst>
              <a:path w="480694" h="0">
                <a:moveTo>
                  <a:pt x="480204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957281" y="2449448"/>
            <a:ext cx="26670" cy="60960"/>
          </a:xfrm>
          <a:custGeom>
            <a:avLst/>
            <a:gdLst/>
            <a:ahLst/>
            <a:cxnLst/>
            <a:rect l="l" t="t" r="r" b="b"/>
            <a:pathLst>
              <a:path w="26669" h="60960">
                <a:moveTo>
                  <a:pt x="26317" y="60732"/>
                </a:moveTo>
                <a:lnTo>
                  <a:pt x="21694" y="48799"/>
                </a:lnTo>
                <a:lnTo>
                  <a:pt x="15403" y="40045"/>
                </a:lnTo>
                <a:lnTo>
                  <a:pt x="7990" y="34043"/>
                </a:lnTo>
                <a:lnTo>
                  <a:pt x="0" y="30366"/>
                </a:lnTo>
                <a:lnTo>
                  <a:pt x="7990" y="26689"/>
                </a:lnTo>
                <a:lnTo>
                  <a:pt x="15403" y="20687"/>
                </a:lnTo>
                <a:lnTo>
                  <a:pt x="21694" y="11933"/>
                </a:lnTo>
                <a:lnTo>
                  <a:pt x="26317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611438" y="1148497"/>
            <a:ext cx="253365" cy="506095"/>
          </a:xfrm>
          <a:custGeom>
            <a:avLst/>
            <a:gdLst/>
            <a:ahLst/>
            <a:cxnLst/>
            <a:rect l="l" t="t" r="r" b="b"/>
            <a:pathLst>
              <a:path w="253364" h="506094">
                <a:moveTo>
                  <a:pt x="253035" y="506067"/>
                </a:move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594916" y="1146234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10" h="37465">
                <a:moveTo>
                  <a:pt x="0" y="37116"/>
                </a:moveTo>
                <a:lnTo>
                  <a:pt x="8605" y="27645"/>
                </a:lnTo>
                <a:lnTo>
                  <a:pt x="13621" y="18104"/>
                </a:lnTo>
                <a:lnTo>
                  <a:pt x="15674" y="8790"/>
                </a:lnTo>
                <a:lnTo>
                  <a:pt x="15389" y="0"/>
                </a:lnTo>
                <a:lnTo>
                  <a:pt x="22251" y="5501"/>
                </a:lnTo>
                <a:lnTo>
                  <a:pt x="30934" y="9448"/>
                </a:lnTo>
                <a:lnTo>
                  <a:pt x="41577" y="11160"/>
                </a:lnTo>
                <a:lnTo>
                  <a:pt x="54316" y="9958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837079" y="1161930"/>
            <a:ext cx="0" cy="1200785"/>
          </a:xfrm>
          <a:custGeom>
            <a:avLst/>
            <a:gdLst/>
            <a:ahLst/>
            <a:cxnLst/>
            <a:rect l="l" t="t" r="r" b="b"/>
            <a:pathLst>
              <a:path w="0" h="1200785">
                <a:moveTo>
                  <a:pt x="0" y="1200213"/>
                </a:move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06713" y="1159399"/>
            <a:ext cx="60960" cy="26670"/>
          </a:xfrm>
          <a:custGeom>
            <a:avLst/>
            <a:gdLst/>
            <a:ahLst/>
            <a:cxnLst/>
            <a:rect l="l" t="t" r="r" b="b"/>
            <a:pathLst>
              <a:path w="60959" h="26669">
                <a:moveTo>
                  <a:pt x="0" y="26317"/>
                </a:moveTo>
                <a:lnTo>
                  <a:pt x="11933" y="21694"/>
                </a:lnTo>
                <a:lnTo>
                  <a:pt x="20687" y="15403"/>
                </a:lnTo>
                <a:lnTo>
                  <a:pt x="26689" y="7990"/>
                </a:lnTo>
                <a:lnTo>
                  <a:pt x="30366" y="0"/>
                </a:lnTo>
                <a:lnTo>
                  <a:pt x="34043" y="7990"/>
                </a:lnTo>
                <a:lnTo>
                  <a:pt x="40045" y="15403"/>
                </a:lnTo>
                <a:lnTo>
                  <a:pt x="48799" y="21694"/>
                </a:lnTo>
                <a:lnTo>
                  <a:pt x="60732" y="26317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557088" y="1156276"/>
            <a:ext cx="0" cy="1201420"/>
          </a:xfrm>
          <a:custGeom>
            <a:avLst/>
            <a:gdLst/>
            <a:ahLst/>
            <a:cxnLst/>
            <a:rect l="l" t="t" r="r" b="b"/>
            <a:pathLst>
              <a:path w="0" h="1201420">
                <a:moveTo>
                  <a:pt x="0" y="0"/>
                </a:moveTo>
                <a:lnTo>
                  <a:pt x="0" y="1201405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526722" y="2333894"/>
            <a:ext cx="60960" cy="26670"/>
          </a:xfrm>
          <a:custGeom>
            <a:avLst/>
            <a:gdLst/>
            <a:ahLst/>
            <a:cxnLst/>
            <a:rect l="l" t="t" r="r" b="b"/>
            <a:pathLst>
              <a:path w="60959" h="26669">
                <a:moveTo>
                  <a:pt x="60732" y="0"/>
                </a:moveTo>
                <a:lnTo>
                  <a:pt x="48799" y="4622"/>
                </a:lnTo>
                <a:lnTo>
                  <a:pt x="40045" y="10913"/>
                </a:lnTo>
                <a:lnTo>
                  <a:pt x="34043" y="18327"/>
                </a:lnTo>
                <a:lnTo>
                  <a:pt x="30366" y="26317"/>
                </a:lnTo>
                <a:lnTo>
                  <a:pt x="26689" y="18327"/>
                </a:lnTo>
                <a:lnTo>
                  <a:pt x="20687" y="10913"/>
                </a:lnTo>
                <a:lnTo>
                  <a:pt x="11933" y="4622"/>
                </a:ln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2673083" y="2049658"/>
            <a:ext cx="599440" cy="297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Open list: [ </a:t>
            </a: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1</a:t>
            </a:r>
            <a:r>
              <a:rPr dirty="0" baseline="-16666" sz="750" spc="12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]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dirty="0" sz="600" spc="-5">
                <a:latin typeface="Arial"/>
                <a:cs typeface="Arial"/>
              </a:rPr>
              <a:t>Closed list: </a:t>
            </a:r>
            <a:r>
              <a:rPr dirty="0" sz="600" spc="-5" i="1">
                <a:latin typeface="Verdana"/>
                <a:cs typeface="Verdana"/>
              </a:rPr>
              <a:t>{</a:t>
            </a: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1</a:t>
            </a:r>
            <a:r>
              <a:rPr dirty="0" baseline="-16666" sz="750" spc="-135">
                <a:latin typeface="Arial"/>
                <a:cs typeface="Arial"/>
              </a:rPr>
              <a:t> </a:t>
            </a:r>
            <a:r>
              <a:rPr dirty="0" sz="600" i="1">
                <a:latin typeface="Verdana"/>
                <a:cs typeface="Verdana"/>
              </a:rPr>
              <a:t>}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14"/>
            <a:ext cx="225552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0"/>
              <a:t>Recap: </a:t>
            </a:r>
            <a:r>
              <a:rPr dirty="0" spc="5"/>
              <a:t>Breadth-first</a:t>
            </a:r>
            <a:r>
              <a:rPr dirty="0" spc="75"/>
              <a:t> </a:t>
            </a:r>
            <a:r>
              <a:rPr dirty="0" spc="10"/>
              <a:t>search</a:t>
            </a:r>
          </a:p>
        </p:txBody>
      </p:sp>
      <p:sp>
        <p:nvSpPr>
          <p:cNvPr id="3" name="object 3"/>
          <p:cNvSpPr/>
          <p:nvPr/>
        </p:nvSpPr>
        <p:spPr>
          <a:xfrm>
            <a:off x="2539003" y="941697"/>
            <a:ext cx="196198" cy="1961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39003" y="1301702"/>
            <a:ext cx="196198" cy="1961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601480" y="1331473"/>
            <a:ext cx="635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39003" y="1661706"/>
            <a:ext cx="196198" cy="1961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601480" y="971466"/>
            <a:ext cx="57848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1770" algn="l"/>
              </a:tabLst>
            </a:pPr>
            <a:r>
              <a:rPr dirty="0" sz="600" spc="-5" i="1">
                <a:solidFill>
                  <a:srgbClr val="7F7F7F"/>
                </a:solidFill>
                <a:latin typeface="Arial"/>
                <a:cs typeface="Arial"/>
              </a:rPr>
              <a:t>v</a:t>
            </a:r>
            <a:r>
              <a:rPr dirty="0" sz="600" spc="-5" i="1">
                <a:solidFill>
                  <a:srgbClr val="7F7F7F"/>
                </a:solidFill>
                <a:latin typeface="Arial"/>
                <a:cs typeface="Arial"/>
              </a:rPr>
              <a:t>	</a:t>
            </a:r>
            <a:r>
              <a:rPr dirty="0" sz="600" spc="-5">
                <a:latin typeface="Arial"/>
                <a:cs typeface="Arial"/>
              </a:rPr>
              <a:t>un</a:t>
            </a:r>
            <a:r>
              <a:rPr dirty="0" sz="600" spc="-25">
                <a:latin typeface="Arial"/>
                <a:cs typeface="Arial"/>
              </a:rPr>
              <a:t>e</a:t>
            </a:r>
            <a:r>
              <a:rPr dirty="0" sz="600" spc="-5">
                <a:latin typeface="Arial"/>
                <a:cs typeface="Arial"/>
              </a:rPr>
              <a:t>xplored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81071" y="1337810"/>
            <a:ext cx="2406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visited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01480" y="1691467"/>
            <a:ext cx="6502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1770" algn="l"/>
              </a:tabLst>
            </a:pPr>
            <a:r>
              <a:rPr dirty="0" sz="600" spc="-5" i="1">
                <a:latin typeface="Arial"/>
                <a:cs typeface="Arial"/>
              </a:rPr>
              <a:t>v	</a:t>
            </a:r>
            <a:r>
              <a:rPr dirty="0" sz="600" spc="-5">
                <a:latin typeface="Arial"/>
                <a:cs typeface="Arial"/>
              </a:rPr>
              <a:t>fully</a:t>
            </a:r>
            <a:r>
              <a:rPr dirty="0" sz="600" spc="-5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explored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60003" y="1642733"/>
            <a:ext cx="234144" cy="2341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24637" y="1682005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1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20007" y="922724"/>
            <a:ext cx="234144" cy="2341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784644" y="962004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2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29426" y="1149028"/>
            <a:ext cx="253365" cy="506095"/>
          </a:xfrm>
          <a:custGeom>
            <a:avLst/>
            <a:gdLst/>
            <a:ahLst/>
            <a:cxnLst/>
            <a:rect l="l" t="t" r="r" b="b"/>
            <a:pathLst>
              <a:path w="253365" h="506094">
                <a:moveTo>
                  <a:pt x="0" y="506072"/>
                </a:moveTo>
                <a:lnTo>
                  <a:pt x="253038" y="0"/>
                </a:lnTo>
              </a:path>
            </a:pathLst>
          </a:custGeom>
          <a:ln w="5060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44670" y="1146765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09" h="37465">
                <a:moveTo>
                  <a:pt x="0" y="9958"/>
                </a:moveTo>
                <a:lnTo>
                  <a:pt x="12739" y="11160"/>
                </a:lnTo>
                <a:lnTo>
                  <a:pt x="23382" y="9448"/>
                </a:lnTo>
                <a:lnTo>
                  <a:pt x="32065" y="5501"/>
                </a:lnTo>
                <a:lnTo>
                  <a:pt x="38926" y="0"/>
                </a:lnTo>
                <a:lnTo>
                  <a:pt x="38642" y="8790"/>
                </a:lnTo>
                <a:lnTo>
                  <a:pt x="40695" y="18104"/>
                </a:lnTo>
                <a:lnTo>
                  <a:pt x="45711" y="27645"/>
                </a:lnTo>
                <a:lnTo>
                  <a:pt x="54316" y="37116"/>
                </a:lnTo>
              </a:path>
            </a:pathLst>
          </a:custGeom>
          <a:ln w="5060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19408" y="2362143"/>
            <a:ext cx="235342" cy="23534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784644" y="2401359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7F7F7F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7F7F7F"/>
                </a:solidFill>
                <a:latin typeface="Arial"/>
                <a:cs typeface="Arial"/>
              </a:rPr>
              <a:t>3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29426" y="1864510"/>
            <a:ext cx="253365" cy="506095"/>
          </a:xfrm>
          <a:custGeom>
            <a:avLst/>
            <a:gdLst/>
            <a:ahLst/>
            <a:cxnLst/>
            <a:rect l="l" t="t" r="r" b="b"/>
            <a:pathLst>
              <a:path w="253365" h="506094">
                <a:moveTo>
                  <a:pt x="0" y="0"/>
                </a:moveTo>
                <a:lnTo>
                  <a:pt x="252770" y="505536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44402" y="2335194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09" h="37464">
                <a:moveTo>
                  <a:pt x="54316" y="0"/>
                </a:moveTo>
                <a:lnTo>
                  <a:pt x="45711" y="9470"/>
                </a:lnTo>
                <a:lnTo>
                  <a:pt x="40695" y="19011"/>
                </a:lnTo>
                <a:lnTo>
                  <a:pt x="38642" y="28325"/>
                </a:lnTo>
                <a:lnTo>
                  <a:pt x="38926" y="37116"/>
                </a:lnTo>
                <a:lnTo>
                  <a:pt x="32065" y="31614"/>
                </a:lnTo>
                <a:lnTo>
                  <a:pt x="23382" y="27667"/>
                </a:lnTo>
                <a:lnTo>
                  <a:pt x="12739" y="25955"/>
                </a:lnTo>
                <a:lnTo>
                  <a:pt x="0" y="27157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440016" y="2362742"/>
            <a:ext cx="234144" cy="234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504645" y="2402007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7F7F7F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7F7F7F"/>
                </a:solidFill>
                <a:latin typeface="Arial"/>
                <a:cs typeface="Arial"/>
              </a:rPr>
              <a:t>4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89431" y="1144501"/>
            <a:ext cx="613410" cy="1226185"/>
          </a:xfrm>
          <a:custGeom>
            <a:avLst/>
            <a:gdLst/>
            <a:ahLst/>
            <a:cxnLst/>
            <a:rect l="l" t="t" r="r" b="b"/>
            <a:pathLst>
              <a:path w="613410" h="1226185">
                <a:moveTo>
                  <a:pt x="0" y="0"/>
                </a:moveTo>
                <a:lnTo>
                  <a:pt x="613042" y="1226081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464679" y="2335730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09" h="37464">
                <a:moveTo>
                  <a:pt x="54316" y="0"/>
                </a:moveTo>
                <a:lnTo>
                  <a:pt x="45711" y="9470"/>
                </a:lnTo>
                <a:lnTo>
                  <a:pt x="40695" y="19011"/>
                </a:lnTo>
                <a:lnTo>
                  <a:pt x="38642" y="28325"/>
                </a:lnTo>
                <a:lnTo>
                  <a:pt x="38926" y="37116"/>
                </a:lnTo>
                <a:lnTo>
                  <a:pt x="32065" y="31614"/>
                </a:lnTo>
                <a:lnTo>
                  <a:pt x="23382" y="27667"/>
                </a:lnTo>
                <a:lnTo>
                  <a:pt x="12739" y="25955"/>
                </a:lnTo>
                <a:lnTo>
                  <a:pt x="0" y="27157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799421" y="1642134"/>
            <a:ext cx="235342" cy="23534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1864639" y="1681358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7F7F7F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7F7F7F"/>
                </a:solidFill>
                <a:latin typeface="Arial"/>
                <a:cs typeface="Arial"/>
              </a:rPr>
              <a:t>6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609440" y="1869573"/>
            <a:ext cx="253365" cy="506095"/>
          </a:xfrm>
          <a:custGeom>
            <a:avLst/>
            <a:gdLst/>
            <a:ahLst/>
            <a:cxnLst/>
            <a:rect l="l" t="t" r="r" b="b"/>
            <a:pathLst>
              <a:path w="253364" h="506094">
                <a:moveTo>
                  <a:pt x="0" y="505536"/>
                </a:moveTo>
                <a:lnTo>
                  <a:pt x="25277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824415" y="1867310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10" h="37464">
                <a:moveTo>
                  <a:pt x="0" y="9958"/>
                </a:moveTo>
                <a:lnTo>
                  <a:pt x="12739" y="11160"/>
                </a:lnTo>
                <a:lnTo>
                  <a:pt x="23382" y="9448"/>
                </a:lnTo>
                <a:lnTo>
                  <a:pt x="32065" y="5501"/>
                </a:lnTo>
                <a:lnTo>
                  <a:pt x="38926" y="0"/>
                </a:lnTo>
                <a:lnTo>
                  <a:pt x="38642" y="8790"/>
                </a:lnTo>
                <a:lnTo>
                  <a:pt x="40695" y="18104"/>
                </a:lnTo>
                <a:lnTo>
                  <a:pt x="45711" y="27645"/>
                </a:lnTo>
                <a:lnTo>
                  <a:pt x="54316" y="37116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440609" y="923317"/>
            <a:ext cx="232958" cy="23295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1504645" y="962436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7F7F7F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7F7F7F"/>
                </a:solidFill>
                <a:latin typeface="Arial"/>
                <a:cs typeface="Arial"/>
              </a:rPr>
              <a:t>5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954152" y="1039796"/>
            <a:ext cx="481965" cy="0"/>
          </a:xfrm>
          <a:custGeom>
            <a:avLst/>
            <a:gdLst/>
            <a:ahLst/>
            <a:cxnLst/>
            <a:rect l="l" t="t" r="r" b="b"/>
            <a:pathLst>
              <a:path w="481965" h="0">
                <a:moveTo>
                  <a:pt x="0" y="0"/>
                </a:moveTo>
                <a:lnTo>
                  <a:pt x="481396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411761" y="1009430"/>
            <a:ext cx="26670" cy="60960"/>
          </a:xfrm>
          <a:custGeom>
            <a:avLst/>
            <a:gdLst/>
            <a:ahLst/>
            <a:cxnLst/>
            <a:rect l="l" t="t" r="r" b="b"/>
            <a:pathLst>
              <a:path w="26669" h="60959">
                <a:moveTo>
                  <a:pt x="0" y="0"/>
                </a:moveTo>
                <a:lnTo>
                  <a:pt x="4622" y="11933"/>
                </a:lnTo>
                <a:lnTo>
                  <a:pt x="10913" y="20687"/>
                </a:lnTo>
                <a:lnTo>
                  <a:pt x="18327" y="26689"/>
                </a:lnTo>
                <a:lnTo>
                  <a:pt x="26317" y="30366"/>
                </a:lnTo>
                <a:lnTo>
                  <a:pt x="18327" y="34043"/>
                </a:lnTo>
                <a:lnTo>
                  <a:pt x="10913" y="40045"/>
                </a:lnTo>
                <a:lnTo>
                  <a:pt x="4622" y="48799"/>
                </a:lnTo>
                <a:lnTo>
                  <a:pt x="0" y="60732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959812" y="2479814"/>
            <a:ext cx="480695" cy="0"/>
          </a:xfrm>
          <a:custGeom>
            <a:avLst/>
            <a:gdLst/>
            <a:ahLst/>
            <a:cxnLst/>
            <a:rect l="l" t="t" r="r" b="b"/>
            <a:pathLst>
              <a:path w="480694" h="0">
                <a:moveTo>
                  <a:pt x="480204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957281" y="2449448"/>
            <a:ext cx="26670" cy="60960"/>
          </a:xfrm>
          <a:custGeom>
            <a:avLst/>
            <a:gdLst/>
            <a:ahLst/>
            <a:cxnLst/>
            <a:rect l="l" t="t" r="r" b="b"/>
            <a:pathLst>
              <a:path w="26669" h="60960">
                <a:moveTo>
                  <a:pt x="26317" y="60732"/>
                </a:moveTo>
                <a:lnTo>
                  <a:pt x="21694" y="48799"/>
                </a:lnTo>
                <a:lnTo>
                  <a:pt x="15403" y="40045"/>
                </a:lnTo>
                <a:lnTo>
                  <a:pt x="7990" y="34043"/>
                </a:lnTo>
                <a:lnTo>
                  <a:pt x="0" y="30366"/>
                </a:lnTo>
                <a:lnTo>
                  <a:pt x="7990" y="26689"/>
                </a:lnTo>
                <a:lnTo>
                  <a:pt x="15403" y="20687"/>
                </a:lnTo>
                <a:lnTo>
                  <a:pt x="21694" y="11933"/>
                </a:lnTo>
                <a:lnTo>
                  <a:pt x="26317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611438" y="1148497"/>
            <a:ext cx="253365" cy="506095"/>
          </a:xfrm>
          <a:custGeom>
            <a:avLst/>
            <a:gdLst/>
            <a:ahLst/>
            <a:cxnLst/>
            <a:rect l="l" t="t" r="r" b="b"/>
            <a:pathLst>
              <a:path w="253364" h="506094">
                <a:moveTo>
                  <a:pt x="253035" y="506067"/>
                </a:move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594916" y="1146234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10" h="37465">
                <a:moveTo>
                  <a:pt x="0" y="37116"/>
                </a:moveTo>
                <a:lnTo>
                  <a:pt x="8605" y="27645"/>
                </a:lnTo>
                <a:lnTo>
                  <a:pt x="13621" y="18104"/>
                </a:lnTo>
                <a:lnTo>
                  <a:pt x="15674" y="8790"/>
                </a:lnTo>
                <a:lnTo>
                  <a:pt x="15389" y="0"/>
                </a:lnTo>
                <a:lnTo>
                  <a:pt x="22251" y="5501"/>
                </a:lnTo>
                <a:lnTo>
                  <a:pt x="30934" y="9448"/>
                </a:lnTo>
                <a:lnTo>
                  <a:pt x="41577" y="11160"/>
                </a:lnTo>
                <a:lnTo>
                  <a:pt x="54316" y="9958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837079" y="1161930"/>
            <a:ext cx="0" cy="1200785"/>
          </a:xfrm>
          <a:custGeom>
            <a:avLst/>
            <a:gdLst/>
            <a:ahLst/>
            <a:cxnLst/>
            <a:rect l="l" t="t" r="r" b="b"/>
            <a:pathLst>
              <a:path w="0" h="1200785">
                <a:moveTo>
                  <a:pt x="0" y="1200213"/>
                </a:move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06713" y="1159399"/>
            <a:ext cx="60960" cy="26670"/>
          </a:xfrm>
          <a:custGeom>
            <a:avLst/>
            <a:gdLst/>
            <a:ahLst/>
            <a:cxnLst/>
            <a:rect l="l" t="t" r="r" b="b"/>
            <a:pathLst>
              <a:path w="60959" h="26669">
                <a:moveTo>
                  <a:pt x="0" y="26317"/>
                </a:moveTo>
                <a:lnTo>
                  <a:pt x="11933" y="21694"/>
                </a:lnTo>
                <a:lnTo>
                  <a:pt x="20687" y="15403"/>
                </a:lnTo>
                <a:lnTo>
                  <a:pt x="26689" y="7990"/>
                </a:lnTo>
                <a:lnTo>
                  <a:pt x="30366" y="0"/>
                </a:lnTo>
                <a:lnTo>
                  <a:pt x="34043" y="7990"/>
                </a:lnTo>
                <a:lnTo>
                  <a:pt x="40045" y="15403"/>
                </a:lnTo>
                <a:lnTo>
                  <a:pt x="48799" y="21694"/>
                </a:lnTo>
                <a:lnTo>
                  <a:pt x="60732" y="26317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557088" y="1156276"/>
            <a:ext cx="0" cy="1201420"/>
          </a:xfrm>
          <a:custGeom>
            <a:avLst/>
            <a:gdLst/>
            <a:ahLst/>
            <a:cxnLst/>
            <a:rect l="l" t="t" r="r" b="b"/>
            <a:pathLst>
              <a:path w="0" h="1201420">
                <a:moveTo>
                  <a:pt x="0" y="0"/>
                </a:moveTo>
                <a:lnTo>
                  <a:pt x="0" y="1201405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526722" y="2333894"/>
            <a:ext cx="60960" cy="26670"/>
          </a:xfrm>
          <a:custGeom>
            <a:avLst/>
            <a:gdLst/>
            <a:ahLst/>
            <a:cxnLst/>
            <a:rect l="l" t="t" r="r" b="b"/>
            <a:pathLst>
              <a:path w="60959" h="26669">
                <a:moveTo>
                  <a:pt x="60732" y="0"/>
                </a:moveTo>
                <a:lnTo>
                  <a:pt x="48799" y="4622"/>
                </a:lnTo>
                <a:lnTo>
                  <a:pt x="40045" y="10913"/>
                </a:lnTo>
                <a:lnTo>
                  <a:pt x="34043" y="18327"/>
                </a:lnTo>
                <a:lnTo>
                  <a:pt x="30366" y="26317"/>
                </a:lnTo>
                <a:lnTo>
                  <a:pt x="26689" y="18327"/>
                </a:lnTo>
                <a:lnTo>
                  <a:pt x="20687" y="10913"/>
                </a:lnTo>
                <a:lnTo>
                  <a:pt x="11933" y="4622"/>
                </a:ln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2673083" y="2049658"/>
            <a:ext cx="723900" cy="297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Open list: [ </a:t>
            </a: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1 </a:t>
            </a:r>
            <a:r>
              <a:rPr dirty="0" sz="600" spc="0" i="1">
                <a:latin typeface="Trebuchet MS"/>
                <a:cs typeface="Trebuchet MS"/>
              </a:rPr>
              <a:t>, </a:t>
            </a: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2</a:t>
            </a:r>
            <a:r>
              <a:rPr dirty="0" baseline="-16666" sz="750" spc="-82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]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dirty="0" sz="600" spc="-5">
                <a:latin typeface="Arial"/>
                <a:cs typeface="Arial"/>
              </a:rPr>
              <a:t>Closed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list:</a:t>
            </a:r>
            <a:r>
              <a:rPr dirty="0" sz="600" spc="15">
                <a:latin typeface="Arial"/>
                <a:cs typeface="Arial"/>
              </a:rPr>
              <a:t> </a:t>
            </a:r>
            <a:r>
              <a:rPr dirty="0" sz="600" spc="-5" i="1">
                <a:latin typeface="Verdana"/>
                <a:cs typeface="Verdana"/>
              </a:rPr>
              <a:t>{</a:t>
            </a: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1</a:t>
            </a:r>
            <a:r>
              <a:rPr dirty="0" baseline="-16666" sz="750" spc="-142">
                <a:latin typeface="Arial"/>
                <a:cs typeface="Arial"/>
              </a:rPr>
              <a:t> </a:t>
            </a:r>
            <a:r>
              <a:rPr dirty="0" sz="600" spc="0" i="1">
                <a:latin typeface="Trebuchet MS"/>
                <a:cs typeface="Trebuchet MS"/>
              </a:rPr>
              <a:t>,</a:t>
            </a:r>
            <a:r>
              <a:rPr dirty="0" sz="600" spc="-65" i="1">
                <a:latin typeface="Trebuchet MS"/>
                <a:cs typeface="Trebuchet MS"/>
              </a:rPr>
              <a:t> </a:t>
            </a: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2</a:t>
            </a:r>
            <a:r>
              <a:rPr dirty="0" baseline="-16666" sz="750" spc="-142">
                <a:latin typeface="Arial"/>
                <a:cs typeface="Arial"/>
              </a:rPr>
              <a:t> </a:t>
            </a:r>
            <a:r>
              <a:rPr dirty="0" sz="600" i="1">
                <a:latin typeface="Verdana"/>
                <a:cs typeface="Verdana"/>
              </a:rPr>
              <a:t>}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14"/>
            <a:ext cx="225552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0"/>
              <a:t>Recap: </a:t>
            </a:r>
            <a:r>
              <a:rPr dirty="0" spc="5"/>
              <a:t>Breadth-first</a:t>
            </a:r>
            <a:r>
              <a:rPr dirty="0" spc="75"/>
              <a:t> </a:t>
            </a:r>
            <a:r>
              <a:rPr dirty="0" spc="10"/>
              <a:t>search</a:t>
            </a:r>
          </a:p>
        </p:txBody>
      </p:sp>
      <p:sp>
        <p:nvSpPr>
          <p:cNvPr id="3" name="object 3"/>
          <p:cNvSpPr/>
          <p:nvPr/>
        </p:nvSpPr>
        <p:spPr>
          <a:xfrm>
            <a:off x="2539003" y="941697"/>
            <a:ext cx="196198" cy="1961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39003" y="1301702"/>
            <a:ext cx="196198" cy="1961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601480" y="1331473"/>
            <a:ext cx="635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39003" y="1661706"/>
            <a:ext cx="196198" cy="1961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601480" y="971466"/>
            <a:ext cx="57848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1770" algn="l"/>
              </a:tabLst>
            </a:pPr>
            <a:r>
              <a:rPr dirty="0" sz="600" spc="-5" i="1">
                <a:solidFill>
                  <a:srgbClr val="7F7F7F"/>
                </a:solidFill>
                <a:latin typeface="Arial"/>
                <a:cs typeface="Arial"/>
              </a:rPr>
              <a:t>v</a:t>
            </a:r>
            <a:r>
              <a:rPr dirty="0" sz="600" spc="-5" i="1">
                <a:solidFill>
                  <a:srgbClr val="7F7F7F"/>
                </a:solidFill>
                <a:latin typeface="Arial"/>
                <a:cs typeface="Arial"/>
              </a:rPr>
              <a:t>	</a:t>
            </a:r>
            <a:r>
              <a:rPr dirty="0" sz="600" spc="-5">
                <a:latin typeface="Arial"/>
                <a:cs typeface="Arial"/>
              </a:rPr>
              <a:t>un</a:t>
            </a:r>
            <a:r>
              <a:rPr dirty="0" sz="600" spc="-25">
                <a:latin typeface="Arial"/>
                <a:cs typeface="Arial"/>
              </a:rPr>
              <a:t>e</a:t>
            </a:r>
            <a:r>
              <a:rPr dirty="0" sz="600" spc="-5">
                <a:latin typeface="Arial"/>
                <a:cs typeface="Arial"/>
              </a:rPr>
              <a:t>xplored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81071" y="1337810"/>
            <a:ext cx="2406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visited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01480" y="1691467"/>
            <a:ext cx="6502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1770" algn="l"/>
              </a:tabLst>
            </a:pPr>
            <a:r>
              <a:rPr dirty="0" sz="600" spc="-5" i="1">
                <a:latin typeface="Arial"/>
                <a:cs typeface="Arial"/>
              </a:rPr>
              <a:t>v	</a:t>
            </a:r>
            <a:r>
              <a:rPr dirty="0" sz="600" spc="-5">
                <a:latin typeface="Arial"/>
                <a:cs typeface="Arial"/>
              </a:rPr>
              <a:t>fully</a:t>
            </a:r>
            <a:r>
              <a:rPr dirty="0" sz="600" spc="-5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explored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60003" y="1642733"/>
            <a:ext cx="234144" cy="2341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24637" y="1682005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1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20007" y="922724"/>
            <a:ext cx="234144" cy="2341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784644" y="962004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2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29426" y="1149028"/>
            <a:ext cx="253365" cy="506095"/>
          </a:xfrm>
          <a:custGeom>
            <a:avLst/>
            <a:gdLst/>
            <a:ahLst/>
            <a:cxnLst/>
            <a:rect l="l" t="t" r="r" b="b"/>
            <a:pathLst>
              <a:path w="253365" h="506094">
                <a:moveTo>
                  <a:pt x="0" y="506072"/>
                </a:moveTo>
                <a:lnTo>
                  <a:pt x="253038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44670" y="1146765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09" h="37465">
                <a:moveTo>
                  <a:pt x="0" y="9958"/>
                </a:moveTo>
                <a:lnTo>
                  <a:pt x="12739" y="11160"/>
                </a:lnTo>
                <a:lnTo>
                  <a:pt x="23382" y="9448"/>
                </a:lnTo>
                <a:lnTo>
                  <a:pt x="32065" y="5501"/>
                </a:lnTo>
                <a:lnTo>
                  <a:pt x="38926" y="0"/>
                </a:lnTo>
                <a:lnTo>
                  <a:pt x="38642" y="8790"/>
                </a:lnTo>
                <a:lnTo>
                  <a:pt x="40695" y="18104"/>
                </a:lnTo>
                <a:lnTo>
                  <a:pt x="45711" y="27645"/>
                </a:lnTo>
                <a:lnTo>
                  <a:pt x="54316" y="37116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19408" y="2362143"/>
            <a:ext cx="235342" cy="23534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784644" y="2401359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3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29426" y="1864510"/>
            <a:ext cx="253365" cy="506095"/>
          </a:xfrm>
          <a:custGeom>
            <a:avLst/>
            <a:gdLst/>
            <a:ahLst/>
            <a:cxnLst/>
            <a:rect l="l" t="t" r="r" b="b"/>
            <a:pathLst>
              <a:path w="253365" h="506094">
                <a:moveTo>
                  <a:pt x="0" y="0"/>
                </a:moveTo>
                <a:lnTo>
                  <a:pt x="252770" y="505536"/>
                </a:lnTo>
              </a:path>
            </a:pathLst>
          </a:custGeom>
          <a:ln w="5060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44402" y="2335194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09" h="37464">
                <a:moveTo>
                  <a:pt x="54316" y="0"/>
                </a:moveTo>
                <a:lnTo>
                  <a:pt x="45711" y="9470"/>
                </a:lnTo>
                <a:lnTo>
                  <a:pt x="40695" y="19011"/>
                </a:lnTo>
                <a:lnTo>
                  <a:pt x="38642" y="28325"/>
                </a:lnTo>
                <a:lnTo>
                  <a:pt x="38926" y="37116"/>
                </a:lnTo>
                <a:lnTo>
                  <a:pt x="32065" y="31614"/>
                </a:lnTo>
                <a:lnTo>
                  <a:pt x="23382" y="27667"/>
                </a:lnTo>
                <a:lnTo>
                  <a:pt x="12739" y="25955"/>
                </a:lnTo>
                <a:lnTo>
                  <a:pt x="0" y="27157"/>
                </a:lnTo>
              </a:path>
            </a:pathLst>
          </a:custGeom>
          <a:ln w="5060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440016" y="2362742"/>
            <a:ext cx="234144" cy="234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504645" y="2402007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7F7F7F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7F7F7F"/>
                </a:solidFill>
                <a:latin typeface="Arial"/>
                <a:cs typeface="Arial"/>
              </a:rPr>
              <a:t>4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89431" y="1144501"/>
            <a:ext cx="613410" cy="1226185"/>
          </a:xfrm>
          <a:custGeom>
            <a:avLst/>
            <a:gdLst/>
            <a:ahLst/>
            <a:cxnLst/>
            <a:rect l="l" t="t" r="r" b="b"/>
            <a:pathLst>
              <a:path w="613410" h="1226185">
                <a:moveTo>
                  <a:pt x="0" y="0"/>
                </a:moveTo>
                <a:lnTo>
                  <a:pt x="613042" y="1226081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464679" y="2335730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09" h="37464">
                <a:moveTo>
                  <a:pt x="54316" y="0"/>
                </a:moveTo>
                <a:lnTo>
                  <a:pt x="45711" y="9470"/>
                </a:lnTo>
                <a:lnTo>
                  <a:pt x="40695" y="19011"/>
                </a:lnTo>
                <a:lnTo>
                  <a:pt x="38642" y="28325"/>
                </a:lnTo>
                <a:lnTo>
                  <a:pt x="38926" y="37116"/>
                </a:lnTo>
                <a:lnTo>
                  <a:pt x="32065" y="31614"/>
                </a:lnTo>
                <a:lnTo>
                  <a:pt x="23382" y="27667"/>
                </a:lnTo>
                <a:lnTo>
                  <a:pt x="12739" y="25955"/>
                </a:lnTo>
                <a:lnTo>
                  <a:pt x="0" y="27157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799421" y="1642134"/>
            <a:ext cx="235342" cy="23534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1864639" y="1681358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7F7F7F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7F7F7F"/>
                </a:solidFill>
                <a:latin typeface="Arial"/>
                <a:cs typeface="Arial"/>
              </a:rPr>
              <a:t>6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609440" y="1869573"/>
            <a:ext cx="253365" cy="506095"/>
          </a:xfrm>
          <a:custGeom>
            <a:avLst/>
            <a:gdLst/>
            <a:ahLst/>
            <a:cxnLst/>
            <a:rect l="l" t="t" r="r" b="b"/>
            <a:pathLst>
              <a:path w="253364" h="506094">
                <a:moveTo>
                  <a:pt x="0" y="505536"/>
                </a:moveTo>
                <a:lnTo>
                  <a:pt x="25277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824415" y="1867310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10" h="37464">
                <a:moveTo>
                  <a:pt x="0" y="9958"/>
                </a:moveTo>
                <a:lnTo>
                  <a:pt x="12739" y="11160"/>
                </a:lnTo>
                <a:lnTo>
                  <a:pt x="23382" y="9448"/>
                </a:lnTo>
                <a:lnTo>
                  <a:pt x="32065" y="5501"/>
                </a:lnTo>
                <a:lnTo>
                  <a:pt x="38926" y="0"/>
                </a:lnTo>
                <a:lnTo>
                  <a:pt x="38642" y="8790"/>
                </a:lnTo>
                <a:lnTo>
                  <a:pt x="40695" y="18104"/>
                </a:lnTo>
                <a:lnTo>
                  <a:pt x="45711" y="27645"/>
                </a:lnTo>
                <a:lnTo>
                  <a:pt x="54316" y="37116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440609" y="923317"/>
            <a:ext cx="232958" cy="23295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1504645" y="962436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7F7F7F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7F7F7F"/>
                </a:solidFill>
                <a:latin typeface="Arial"/>
                <a:cs typeface="Arial"/>
              </a:rPr>
              <a:t>5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954152" y="1039796"/>
            <a:ext cx="481965" cy="0"/>
          </a:xfrm>
          <a:custGeom>
            <a:avLst/>
            <a:gdLst/>
            <a:ahLst/>
            <a:cxnLst/>
            <a:rect l="l" t="t" r="r" b="b"/>
            <a:pathLst>
              <a:path w="481965" h="0">
                <a:moveTo>
                  <a:pt x="0" y="0"/>
                </a:moveTo>
                <a:lnTo>
                  <a:pt x="481396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411761" y="1009430"/>
            <a:ext cx="26670" cy="60960"/>
          </a:xfrm>
          <a:custGeom>
            <a:avLst/>
            <a:gdLst/>
            <a:ahLst/>
            <a:cxnLst/>
            <a:rect l="l" t="t" r="r" b="b"/>
            <a:pathLst>
              <a:path w="26669" h="60959">
                <a:moveTo>
                  <a:pt x="0" y="0"/>
                </a:moveTo>
                <a:lnTo>
                  <a:pt x="4622" y="11933"/>
                </a:lnTo>
                <a:lnTo>
                  <a:pt x="10913" y="20687"/>
                </a:lnTo>
                <a:lnTo>
                  <a:pt x="18327" y="26689"/>
                </a:lnTo>
                <a:lnTo>
                  <a:pt x="26317" y="30366"/>
                </a:lnTo>
                <a:lnTo>
                  <a:pt x="18327" y="34043"/>
                </a:lnTo>
                <a:lnTo>
                  <a:pt x="10913" y="40045"/>
                </a:lnTo>
                <a:lnTo>
                  <a:pt x="4622" y="48799"/>
                </a:lnTo>
                <a:lnTo>
                  <a:pt x="0" y="60732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959812" y="2479814"/>
            <a:ext cx="480695" cy="0"/>
          </a:xfrm>
          <a:custGeom>
            <a:avLst/>
            <a:gdLst/>
            <a:ahLst/>
            <a:cxnLst/>
            <a:rect l="l" t="t" r="r" b="b"/>
            <a:pathLst>
              <a:path w="480694" h="0">
                <a:moveTo>
                  <a:pt x="480204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957281" y="2449448"/>
            <a:ext cx="26670" cy="60960"/>
          </a:xfrm>
          <a:custGeom>
            <a:avLst/>
            <a:gdLst/>
            <a:ahLst/>
            <a:cxnLst/>
            <a:rect l="l" t="t" r="r" b="b"/>
            <a:pathLst>
              <a:path w="26669" h="60960">
                <a:moveTo>
                  <a:pt x="26317" y="60732"/>
                </a:moveTo>
                <a:lnTo>
                  <a:pt x="21694" y="48799"/>
                </a:lnTo>
                <a:lnTo>
                  <a:pt x="15403" y="40045"/>
                </a:lnTo>
                <a:lnTo>
                  <a:pt x="7990" y="34043"/>
                </a:lnTo>
                <a:lnTo>
                  <a:pt x="0" y="30366"/>
                </a:lnTo>
                <a:lnTo>
                  <a:pt x="7990" y="26689"/>
                </a:lnTo>
                <a:lnTo>
                  <a:pt x="15403" y="20687"/>
                </a:lnTo>
                <a:lnTo>
                  <a:pt x="21694" y="11933"/>
                </a:lnTo>
                <a:lnTo>
                  <a:pt x="26317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611438" y="1148497"/>
            <a:ext cx="253365" cy="506095"/>
          </a:xfrm>
          <a:custGeom>
            <a:avLst/>
            <a:gdLst/>
            <a:ahLst/>
            <a:cxnLst/>
            <a:rect l="l" t="t" r="r" b="b"/>
            <a:pathLst>
              <a:path w="253364" h="506094">
                <a:moveTo>
                  <a:pt x="253035" y="506067"/>
                </a:move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594916" y="1146234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10" h="37465">
                <a:moveTo>
                  <a:pt x="0" y="37116"/>
                </a:moveTo>
                <a:lnTo>
                  <a:pt x="8605" y="27645"/>
                </a:lnTo>
                <a:lnTo>
                  <a:pt x="13621" y="18104"/>
                </a:lnTo>
                <a:lnTo>
                  <a:pt x="15674" y="8790"/>
                </a:lnTo>
                <a:lnTo>
                  <a:pt x="15389" y="0"/>
                </a:lnTo>
                <a:lnTo>
                  <a:pt x="22251" y="5501"/>
                </a:lnTo>
                <a:lnTo>
                  <a:pt x="30934" y="9448"/>
                </a:lnTo>
                <a:lnTo>
                  <a:pt x="41577" y="11160"/>
                </a:lnTo>
                <a:lnTo>
                  <a:pt x="54316" y="9958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837079" y="1161930"/>
            <a:ext cx="0" cy="1200785"/>
          </a:xfrm>
          <a:custGeom>
            <a:avLst/>
            <a:gdLst/>
            <a:ahLst/>
            <a:cxnLst/>
            <a:rect l="l" t="t" r="r" b="b"/>
            <a:pathLst>
              <a:path w="0" h="1200785">
                <a:moveTo>
                  <a:pt x="0" y="1200213"/>
                </a:move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06713" y="1159399"/>
            <a:ext cx="60960" cy="26670"/>
          </a:xfrm>
          <a:custGeom>
            <a:avLst/>
            <a:gdLst/>
            <a:ahLst/>
            <a:cxnLst/>
            <a:rect l="l" t="t" r="r" b="b"/>
            <a:pathLst>
              <a:path w="60959" h="26669">
                <a:moveTo>
                  <a:pt x="0" y="26317"/>
                </a:moveTo>
                <a:lnTo>
                  <a:pt x="11933" y="21694"/>
                </a:lnTo>
                <a:lnTo>
                  <a:pt x="20687" y="15403"/>
                </a:lnTo>
                <a:lnTo>
                  <a:pt x="26689" y="7990"/>
                </a:lnTo>
                <a:lnTo>
                  <a:pt x="30366" y="0"/>
                </a:lnTo>
                <a:lnTo>
                  <a:pt x="34043" y="7990"/>
                </a:lnTo>
                <a:lnTo>
                  <a:pt x="40045" y="15403"/>
                </a:lnTo>
                <a:lnTo>
                  <a:pt x="48799" y="21694"/>
                </a:lnTo>
                <a:lnTo>
                  <a:pt x="60732" y="26317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557088" y="1156276"/>
            <a:ext cx="0" cy="1201420"/>
          </a:xfrm>
          <a:custGeom>
            <a:avLst/>
            <a:gdLst/>
            <a:ahLst/>
            <a:cxnLst/>
            <a:rect l="l" t="t" r="r" b="b"/>
            <a:pathLst>
              <a:path w="0" h="1201420">
                <a:moveTo>
                  <a:pt x="0" y="0"/>
                </a:moveTo>
                <a:lnTo>
                  <a:pt x="0" y="1201405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526722" y="2333894"/>
            <a:ext cx="60960" cy="26670"/>
          </a:xfrm>
          <a:custGeom>
            <a:avLst/>
            <a:gdLst/>
            <a:ahLst/>
            <a:cxnLst/>
            <a:rect l="l" t="t" r="r" b="b"/>
            <a:pathLst>
              <a:path w="60959" h="26669">
                <a:moveTo>
                  <a:pt x="60732" y="0"/>
                </a:moveTo>
                <a:lnTo>
                  <a:pt x="48799" y="4622"/>
                </a:lnTo>
                <a:lnTo>
                  <a:pt x="40045" y="10913"/>
                </a:lnTo>
                <a:lnTo>
                  <a:pt x="34043" y="18327"/>
                </a:lnTo>
                <a:lnTo>
                  <a:pt x="30366" y="26317"/>
                </a:lnTo>
                <a:lnTo>
                  <a:pt x="26689" y="18327"/>
                </a:lnTo>
                <a:lnTo>
                  <a:pt x="20687" y="10913"/>
                </a:lnTo>
                <a:lnTo>
                  <a:pt x="11933" y="4622"/>
                </a:ln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2673083" y="2049010"/>
            <a:ext cx="848360" cy="297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Open list: [ </a:t>
            </a: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2 </a:t>
            </a:r>
            <a:r>
              <a:rPr dirty="0" sz="600" spc="0" i="1">
                <a:latin typeface="Trebuchet MS"/>
                <a:cs typeface="Trebuchet MS"/>
              </a:rPr>
              <a:t>, </a:t>
            </a: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3</a:t>
            </a:r>
            <a:r>
              <a:rPr dirty="0" baseline="-16666" sz="750" spc="-67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]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dirty="0" sz="600" spc="-5">
                <a:latin typeface="Arial"/>
                <a:cs typeface="Arial"/>
              </a:rPr>
              <a:t>Closed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list:</a:t>
            </a:r>
            <a:r>
              <a:rPr dirty="0" sz="600" spc="25">
                <a:latin typeface="Arial"/>
                <a:cs typeface="Arial"/>
              </a:rPr>
              <a:t> </a:t>
            </a:r>
            <a:r>
              <a:rPr dirty="0" sz="600" spc="-5" i="1">
                <a:latin typeface="Verdana"/>
                <a:cs typeface="Verdana"/>
              </a:rPr>
              <a:t>{</a:t>
            </a: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1</a:t>
            </a:r>
            <a:r>
              <a:rPr dirty="0" baseline="-16666" sz="750" spc="-142">
                <a:latin typeface="Arial"/>
                <a:cs typeface="Arial"/>
              </a:rPr>
              <a:t> </a:t>
            </a:r>
            <a:r>
              <a:rPr dirty="0" sz="600" spc="0" i="1">
                <a:latin typeface="Trebuchet MS"/>
                <a:cs typeface="Trebuchet MS"/>
              </a:rPr>
              <a:t>,</a:t>
            </a:r>
            <a:r>
              <a:rPr dirty="0" sz="600" spc="-60" i="1">
                <a:latin typeface="Trebuchet MS"/>
                <a:cs typeface="Trebuchet MS"/>
              </a:rPr>
              <a:t> </a:t>
            </a: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2</a:t>
            </a:r>
            <a:r>
              <a:rPr dirty="0" baseline="-16666" sz="750" spc="-142">
                <a:latin typeface="Arial"/>
                <a:cs typeface="Arial"/>
              </a:rPr>
              <a:t> </a:t>
            </a:r>
            <a:r>
              <a:rPr dirty="0" sz="600" spc="0" i="1">
                <a:latin typeface="Trebuchet MS"/>
                <a:cs typeface="Trebuchet MS"/>
              </a:rPr>
              <a:t>,</a:t>
            </a:r>
            <a:r>
              <a:rPr dirty="0" sz="600" spc="-60" i="1">
                <a:latin typeface="Trebuchet MS"/>
                <a:cs typeface="Trebuchet MS"/>
              </a:rPr>
              <a:t> </a:t>
            </a: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3</a:t>
            </a:r>
            <a:r>
              <a:rPr dirty="0" baseline="-16666" sz="750" spc="-142">
                <a:latin typeface="Arial"/>
                <a:cs typeface="Arial"/>
              </a:rPr>
              <a:t> </a:t>
            </a:r>
            <a:r>
              <a:rPr dirty="0" sz="600" i="1">
                <a:latin typeface="Verdana"/>
                <a:cs typeface="Verdana"/>
              </a:rPr>
              <a:t>}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14"/>
            <a:ext cx="135001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5"/>
              <a:t>RECAP:</a:t>
            </a:r>
            <a:r>
              <a:rPr dirty="0" spc="-65"/>
              <a:t> </a:t>
            </a:r>
            <a:r>
              <a:rPr dirty="0" spc="10"/>
              <a:t>Graphs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357" y="703564"/>
            <a:ext cx="3144520" cy="95948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10">
                <a:latin typeface="Arial"/>
                <a:cs typeface="Arial"/>
              </a:rPr>
              <a:t>Graphs </a:t>
            </a:r>
            <a:r>
              <a:rPr dirty="0" sz="1100" spc="-5">
                <a:latin typeface="Arial"/>
                <a:cs typeface="Arial"/>
              </a:rPr>
              <a:t>consist of </a:t>
            </a:r>
            <a:r>
              <a:rPr dirty="0" sz="1100" spc="-5" b="1">
                <a:latin typeface="Arial"/>
                <a:cs typeface="Arial"/>
              </a:rPr>
              <a:t>vertices </a:t>
            </a:r>
            <a:r>
              <a:rPr dirty="0" sz="1100" spc="-5">
                <a:latin typeface="Arial"/>
                <a:cs typeface="Arial"/>
              </a:rPr>
              <a:t>connected </a:t>
            </a:r>
            <a:r>
              <a:rPr dirty="0" sz="1100" spc="-20">
                <a:latin typeface="Arial"/>
                <a:cs typeface="Arial"/>
              </a:rPr>
              <a:t>by</a:t>
            </a:r>
            <a:r>
              <a:rPr dirty="0" sz="1100" spc="-140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edges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10">
                <a:latin typeface="Arial"/>
                <a:cs typeface="Arial"/>
              </a:rPr>
              <a:t>Edges </a:t>
            </a:r>
            <a:r>
              <a:rPr dirty="0" sz="1100" spc="-5">
                <a:latin typeface="Arial"/>
                <a:cs typeface="Arial"/>
              </a:rPr>
              <a:t>can </a:t>
            </a:r>
            <a:r>
              <a:rPr dirty="0" sz="1100" spc="-10">
                <a:latin typeface="Arial"/>
                <a:cs typeface="Arial"/>
              </a:rPr>
              <a:t>be </a:t>
            </a:r>
            <a:r>
              <a:rPr dirty="0" sz="1100" spc="-5" b="1">
                <a:latin typeface="Arial"/>
                <a:cs typeface="Arial"/>
              </a:rPr>
              <a:t>directed </a:t>
            </a:r>
            <a:r>
              <a:rPr dirty="0" sz="1100" spc="-5">
                <a:latin typeface="Arial"/>
                <a:cs typeface="Arial"/>
              </a:rPr>
              <a:t>or</a:t>
            </a:r>
            <a:r>
              <a:rPr dirty="0" sz="1100" spc="-120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undirected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</a:t>
            </a:r>
            <a:r>
              <a:rPr dirty="0" baseline="5050" sz="1650" spc="-37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5">
                <a:latin typeface="Arial"/>
                <a:cs typeface="Arial"/>
              </a:rPr>
              <a:t>Representations:</a:t>
            </a:r>
            <a:endParaRPr sz="11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  <a:spcBef>
                <a:spcPts val="75"/>
              </a:spcBef>
            </a:pPr>
            <a:r>
              <a:rPr dirty="0" baseline="8333" sz="1500" spc="-172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000" spc="-5">
                <a:latin typeface="Arial"/>
                <a:cs typeface="Arial"/>
              </a:rPr>
              <a:t>Set of </a:t>
            </a:r>
            <a:r>
              <a:rPr dirty="0" sz="1000" spc="-10">
                <a:latin typeface="Arial"/>
                <a:cs typeface="Arial"/>
              </a:rPr>
              <a:t>vertex</a:t>
            </a:r>
            <a:r>
              <a:rPr dirty="0" sz="1000" spc="-7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pairs</a:t>
            </a:r>
            <a:endParaRPr sz="1000">
              <a:latin typeface="Arial"/>
              <a:cs typeface="Arial"/>
            </a:endParaRPr>
          </a:p>
          <a:p>
            <a:pPr algn="ctr" marR="102870">
              <a:lnSpc>
                <a:spcPct val="100000"/>
              </a:lnSpc>
              <a:spcBef>
                <a:spcPts val="200"/>
              </a:spcBef>
            </a:pPr>
            <a:r>
              <a:rPr dirty="0" baseline="9259" sz="1350" spc="-150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900" spc="-5">
                <a:latin typeface="Arial"/>
                <a:cs typeface="Arial"/>
              </a:rPr>
              <a:t>Ordered pairs </a:t>
            </a:r>
            <a:r>
              <a:rPr dirty="0" sz="900" spc="-15">
                <a:latin typeface="Arial"/>
                <a:cs typeface="Arial"/>
              </a:rPr>
              <a:t>for </a:t>
            </a:r>
            <a:r>
              <a:rPr dirty="0" sz="900" spc="-5">
                <a:latin typeface="Arial"/>
                <a:cs typeface="Arial"/>
              </a:rPr>
              <a:t>directed</a:t>
            </a:r>
            <a:r>
              <a:rPr dirty="0" sz="900" spc="-10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graphs: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9545" y="1692800"/>
            <a:ext cx="103759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18465" algn="l"/>
                <a:tab pos="824230" algn="l"/>
              </a:tabLst>
            </a:pPr>
            <a:r>
              <a:rPr dirty="0" sz="600" spc="-5">
                <a:latin typeface="Arial"/>
                <a:cs typeface="Arial"/>
              </a:rPr>
              <a:t>1    </a:t>
            </a:r>
            <a:r>
              <a:rPr dirty="0" sz="600" spc="9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2	1    </a:t>
            </a:r>
            <a:r>
              <a:rPr dirty="0" sz="600" spc="9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3	2</a:t>
            </a:r>
            <a:r>
              <a:rPr dirty="0" sz="600" spc="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5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8572" y="1639971"/>
            <a:ext cx="149733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40" i="1">
                <a:latin typeface="Verdana"/>
                <a:cs typeface="Verdana"/>
              </a:rPr>
              <a:t>{</a:t>
            </a:r>
            <a:r>
              <a:rPr dirty="0" sz="900" spc="-40">
                <a:latin typeface="Chiller"/>
                <a:cs typeface="Chiller"/>
              </a:rPr>
              <a:t>(</a:t>
            </a:r>
            <a:r>
              <a:rPr dirty="0" sz="900" spc="-40" i="1">
                <a:latin typeface="Arial"/>
                <a:cs typeface="Arial"/>
              </a:rPr>
              <a:t>v </a:t>
            </a:r>
            <a:r>
              <a:rPr dirty="0" sz="900" spc="0" i="1">
                <a:latin typeface="Arial"/>
                <a:cs typeface="Arial"/>
              </a:rPr>
              <a:t>, </a:t>
            </a:r>
            <a:r>
              <a:rPr dirty="0" sz="900" spc="-5" i="1">
                <a:latin typeface="Arial"/>
                <a:cs typeface="Arial"/>
              </a:rPr>
              <a:t>v </a:t>
            </a:r>
            <a:r>
              <a:rPr dirty="0" sz="900">
                <a:latin typeface="Chiller"/>
                <a:cs typeface="Chiller"/>
              </a:rPr>
              <a:t>)</a:t>
            </a:r>
            <a:r>
              <a:rPr dirty="0" sz="900" i="1">
                <a:latin typeface="Arial"/>
                <a:cs typeface="Arial"/>
              </a:rPr>
              <a:t>, </a:t>
            </a:r>
            <a:r>
              <a:rPr dirty="0" sz="900" spc="-5">
                <a:latin typeface="Chiller"/>
                <a:cs typeface="Chiller"/>
              </a:rPr>
              <a:t>(</a:t>
            </a:r>
            <a:r>
              <a:rPr dirty="0" sz="900" spc="-5" i="1">
                <a:latin typeface="Arial"/>
                <a:cs typeface="Arial"/>
              </a:rPr>
              <a:t>v </a:t>
            </a:r>
            <a:r>
              <a:rPr dirty="0" sz="900" spc="0" i="1">
                <a:latin typeface="Arial"/>
                <a:cs typeface="Arial"/>
              </a:rPr>
              <a:t>, </a:t>
            </a:r>
            <a:r>
              <a:rPr dirty="0" sz="900" spc="-5" i="1">
                <a:latin typeface="Arial"/>
                <a:cs typeface="Arial"/>
              </a:rPr>
              <a:t>v </a:t>
            </a:r>
            <a:r>
              <a:rPr dirty="0" sz="900">
                <a:latin typeface="Chiller"/>
                <a:cs typeface="Chiller"/>
              </a:rPr>
              <a:t>)</a:t>
            </a:r>
            <a:r>
              <a:rPr dirty="0" sz="900" i="1">
                <a:latin typeface="Arial"/>
                <a:cs typeface="Arial"/>
              </a:rPr>
              <a:t>, </a:t>
            </a:r>
            <a:r>
              <a:rPr dirty="0" sz="900" spc="-5">
                <a:latin typeface="Chiller"/>
                <a:cs typeface="Chiller"/>
              </a:rPr>
              <a:t>(</a:t>
            </a:r>
            <a:r>
              <a:rPr dirty="0" sz="900" spc="-5" i="1">
                <a:latin typeface="Arial"/>
                <a:cs typeface="Arial"/>
              </a:rPr>
              <a:t>v </a:t>
            </a:r>
            <a:r>
              <a:rPr dirty="0" sz="900" spc="0" i="1">
                <a:latin typeface="Arial"/>
                <a:cs typeface="Arial"/>
              </a:rPr>
              <a:t>, </a:t>
            </a:r>
            <a:r>
              <a:rPr dirty="0" sz="900" spc="-5" i="1">
                <a:latin typeface="Arial"/>
                <a:cs typeface="Arial"/>
              </a:rPr>
              <a:t>v </a:t>
            </a:r>
            <a:r>
              <a:rPr dirty="0" sz="900">
                <a:latin typeface="Chiller"/>
                <a:cs typeface="Chiller"/>
              </a:rPr>
              <a:t>)</a:t>
            </a:r>
            <a:r>
              <a:rPr dirty="0" sz="900" i="1">
                <a:latin typeface="Arial"/>
                <a:cs typeface="Arial"/>
              </a:rPr>
              <a:t>, </a:t>
            </a:r>
            <a:r>
              <a:rPr dirty="0" sz="900" spc="0" i="1">
                <a:latin typeface="Arial"/>
                <a:cs typeface="Arial"/>
              </a:rPr>
              <a:t>. .</a:t>
            </a:r>
            <a:r>
              <a:rPr dirty="0" sz="900" spc="-30" i="1">
                <a:latin typeface="Arial"/>
                <a:cs typeface="Arial"/>
              </a:rPr>
              <a:t> </a:t>
            </a:r>
            <a:r>
              <a:rPr dirty="0" sz="900" spc="-55" i="1">
                <a:latin typeface="Arial"/>
                <a:cs typeface="Arial"/>
              </a:rPr>
              <a:t>.</a:t>
            </a:r>
            <a:r>
              <a:rPr dirty="0" sz="900" spc="-55" i="1">
                <a:latin typeface="Verdana"/>
                <a:cs typeface="Verdana"/>
              </a:rPr>
              <a:t>}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0737" y="1760176"/>
            <a:ext cx="11430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100">
                <a:solidFill>
                  <a:srgbClr val="3333B2"/>
                </a:solidFill>
                <a:latin typeface="Lucida Sans Unicode"/>
                <a:cs typeface="Lucida Sans Unicode"/>
              </a:rPr>
              <a:t>►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8572" y="1779150"/>
            <a:ext cx="197548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5">
                <a:latin typeface="Arial"/>
                <a:cs typeface="Arial"/>
              </a:rPr>
              <a:t>Unordered pairs </a:t>
            </a:r>
            <a:r>
              <a:rPr dirty="0" sz="900" spc="-15">
                <a:latin typeface="Arial"/>
                <a:cs typeface="Arial"/>
              </a:rPr>
              <a:t>for </a:t>
            </a:r>
            <a:r>
              <a:rPr dirty="0" sz="900" spc="-5">
                <a:latin typeface="Arial"/>
                <a:cs typeface="Arial"/>
              </a:rPr>
              <a:t>undirected graphs: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78572" y="1918330"/>
            <a:ext cx="157543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40" i="1">
                <a:latin typeface="Verdana"/>
                <a:cs typeface="Verdana"/>
              </a:rPr>
              <a:t>{{</a:t>
            </a:r>
            <a:r>
              <a:rPr dirty="0" sz="900" spc="-40" i="1">
                <a:latin typeface="Arial"/>
                <a:cs typeface="Arial"/>
              </a:rPr>
              <a:t>v</a:t>
            </a:r>
            <a:r>
              <a:rPr dirty="0" baseline="-9259" sz="900" spc="-60">
                <a:latin typeface="Arial"/>
                <a:cs typeface="Arial"/>
              </a:rPr>
              <a:t>1</a:t>
            </a:r>
            <a:r>
              <a:rPr dirty="0" sz="900" spc="-40" i="1">
                <a:latin typeface="Arial"/>
                <a:cs typeface="Arial"/>
              </a:rPr>
              <a:t>,</a:t>
            </a:r>
            <a:r>
              <a:rPr dirty="0" sz="900" spc="-105" i="1">
                <a:latin typeface="Arial"/>
                <a:cs typeface="Arial"/>
              </a:rPr>
              <a:t> </a:t>
            </a:r>
            <a:r>
              <a:rPr dirty="0" sz="900" spc="-20" i="1">
                <a:latin typeface="Arial"/>
                <a:cs typeface="Arial"/>
              </a:rPr>
              <a:t>v</a:t>
            </a:r>
            <a:r>
              <a:rPr dirty="0" baseline="-9259" sz="900" spc="-30">
                <a:latin typeface="Arial"/>
                <a:cs typeface="Arial"/>
              </a:rPr>
              <a:t>7</a:t>
            </a:r>
            <a:r>
              <a:rPr dirty="0" sz="900" spc="-20" i="1">
                <a:latin typeface="Verdana"/>
                <a:cs typeface="Verdana"/>
              </a:rPr>
              <a:t>}</a:t>
            </a:r>
            <a:r>
              <a:rPr dirty="0" sz="900" spc="-20" i="1">
                <a:latin typeface="Arial"/>
                <a:cs typeface="Arial"/>
              </a:rPr>
              <a:t>,</a:t>
            </a:r>
            <a:r>
              <a:rPr dirty="0" sz="900" spc="-105" i="1">
                <a:latin typeface="Arial"/>
                <a:cs typeface="Arial"/>
              </a:rPr>
              <a:t> </a:t>
            </a:r>
            <a:r>
              <a:rPr dirty="0" sz="900" spc="-20" i="1">
                <a:latin typeface="Verdana"/>
                <a:cs typeface="Verdana"/>
              </a:rPr>
              <a:t>{</a:t>
            </a:r>
            <a:r>
              <a:rPr dirty="0" sz="900" spc="-20" i="1">
                <a:latin typeface="Arial"/>
                <a:cs typeface="Arial"/>
              </a:rPr>
              <a:t>v</a:t>
            </a:r>
            <a:r>
              <a:rPr dirty="0" baseline="-9259" sz="900" spc="-30">
                <a:latin typeface="Arial"/>
                <a:cs typeface="Arial"/>
              </a:rPr>
              <a:t>2</a:t>
            </a:r>
            <a:r>
              <a:rPr dirty="0" sz="900" spc="-20" i="1">
                <a:latin typeface="Arial"/>
                <a:cs typeface="Arial"/>
              </a:rPr>
              <a:t>,</a:t>
            </a:r>
            <a:r>
              <a:rPr dirty="0" sz="900" spc="-105" i="1">
                <a:latin typeface="Arial"/>
                <a:cs typeface="Arial"/>
              </a:rPr>
              <a:t> </a:t>
            </a:r>
            <a:r>
              <a:rPr dirty="0" sz="900" spc="-20" i="1">
                <a:latin typeface="Arial"/>
                <a:cs typeface="Arial"/>
              </a:rPr>
              <a:t>v</a:t>
            </a:r>
            <a:r>
              <a:rPr dirty="0" baseline="-9259" sz="900" spc="-30">
                <a:latin typeface="Arial"/>
                <a:cs typeface="Arial"/>
              </a:rPr>
              <a:t>5</a:t>
            </a:r>
            <a:r>
              <a:rPr dirty="0" sz="900" spc="-20" i="1">
                <a:latin typeface="Verdana"/>
                <a:cs typeface="Verdana"/>
              </a:rPr>
              <a:t>}</a:t>
            </a:r>
            <a:r>
              <a:rPr dirty="0" sz="900" spc="-20" i="1">
                <a:latin typeface="Arial"/>
                <a:cs typeface="Arial"/>
              </a:rPr>
              <a:t>,</a:t>
            </a:r>
            <a:r>
              <a:rPr dirty="0" sz="900" spc="-105" i="1">
                <a:latin typeface="Arial"/>
                <a:cs typeface="Arial"/>
              </a:rPr>
              <a:t> </a:t>
            </a:r>
            <a:r>
              <a:rPr dirty="0" sz="900" spc="-20" i="1">
                <a:latin typeface="Verdana"/>
                <a:cs typeface="Verdana"/>
              </a:rPr>
              <a:t>{</a:t>
            </a:r>
            <a:r>
              <a:rPr dirty="0" sz="900" spc="-20" i="1">
                <a:latin typeface="Arial"/>
                <a:cs typeface="Arial"/>
              </a:rPr>
              <a:t>v</a:t>
            </a:r>
            <a:r>
              <a:rPr dirty="0" baseline="-9259" sz="900" spc="-30">
                <a:latin typeface="Arial"/>
                <a:cs typeface="Arial"/>
              </a:rPr>
              <a:t>2</a:t>
            </a:r>
            <a:r>
              <a:rPr dirty="0" sz="900" spc="-20" i="1">
                <a:latin typeface="Arial"/>
                <a:cs typeface="Arial"/>
              </a:rPr>
              <a:t>,</a:t>
            </a:r>
            <a:r>
              <a:rPr dirty="0" sz="900" spc="-105" i="1">
                <a:latin typeface="Arial"/>
                <a:cs typeface="Arial"/>
              </a:rPr>
              <a:t> </a:t>
            </a:r>
            <a:r>
              <a:rPr dirty="0" sz="900" spc="-20" i="1">
                <a:latin typeface="Arial"/>
                <a:cs typeface="Arial"/>
              </a:rPr>
              <a:t>v</a:t>
            </a:r>
            <a:r>
              <a:rPr dirty="0" baseline="-9259" sz="900" spc="-30">
                <a:latin typeface="Arial"/>
                <a:cs typeface="Arial"/>
              </a:rPr>
              <a:t>3</a:t>
            </a:r>
            <a:r>
              <a:rPr dirty="0" sz="900" spc="-20" i="1">
                <a:latin typeface="Verdana"/>
                <a:cs typeface="Verdana"/>
              </a:rPr>
              <a:t>}</a:t>
            </a:r>
            <a:r>
              <a:rPr dirty="0" sz="900" spc="-20" i="1">
                <a:latin typeface="Arial"/>
                <a:cs typeface="Arial"/>
              </a:rPr>
              <a:t>,</a:t>
            </a:r>
            <a:r>
              <a:rPr dirty="0" sz="900" spc="-105" i="1">
                <a:latin typeface="Arial"/>
                <a:cs typeface="Arial"/>
              </a:rPr>
              <a:t> </a:t>
            </a:r>
            <a:r>
              <a:rPr dirty="0" sz="900" spc="0" i="1">
                <a:latin typeface="Arial"/>
                <a:cs typeface="Arial"/>
              </a:rPr>
              <a:t>.</a:t>
            </a:r>
            <a:r>
              <a:rPr dirty="0" sz="900" spc="-105" i="1">
                <a:latin typeface="Arial"/>
                <a:cs typeface="Arial"/>
              </a:rPr>
              <a:t> </a:t>
            </a:r>
            <a:r>
              <a:rPr dirty="0" sz="900" spc="0" i="1">
                <a:latin typeface="Arial"/>
                <a:cs typeface="Arial"/>
              </a:rPr>
              <a:t>.</a:t>
            </a:r>
            <a:r>
              <a:rPr dirty="0" sz="900" spc="-105" i="1">
                <a:latin typeface="Arial"/>
                <a:cs typeface="Arial"/>
              </a:rPr>
              <a:t> </a:t>
            </a:r>
            <a:r>
              <a:rPr dirty="0" sz="900" spc="-55" i="1">
                <a:latin typeface="Arial"/>
                <a:cs typeface="Arial"/>
              </a:rPr>
              <a:t>.</a:t>
            </a:r>
            <a:r>
              <a:rPr dirty="0" sz="900" spc="-55" i="1">
                <a:latin typeface="Verdana"/>
                <a:cs typeface="Verdana"/>
              </a:rPr>
              <a:t>}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3805" y="2051182"/>
            <a:ext cx="1238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14">
                <a:solidFill>
                  <a:srgbClr val="3333B2"/>
                </a:solidFill>
                <a:latin typeface="Lucida Sans Unicode"/>
                <a:cs typeface="Lucida Sans Unicode"/>
              </a:rPr>
              <a:t>►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1484" y="2070168"/>
            <a:ext cx="9906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Arial"/>
                <a:cs typeface="Arial"/>
              </a:rPr>
              <a:t>Adjacency</a:t>
            </a:r>
            <a:r>
              <a:rPr dirty="0" sz="1000" spc="-4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matrix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3805" y="2233637"/>
            <a:ext cx="3277870" cy="504825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299085">
              <a:lnSpc>
                <a:spcPct val="100000"/>
              </a:lnSpc>
              <a:spcBef>
                <a:spcPts val="204"/>
              </a:spcBef>
            </a:pPr>
            <a:r>
              <a:rPr dirty="0" baseline="9259" sz="1350" spc="-150">
                <a:solidFill>
                  <a:srgbClr val="3333B2"/>
                </a:solidFill>
                <a:latin typeface="Lucida Sans Unicode"/>
                <a:cs typeface="Lucida Sans Unicode"/>
              </a:rPr>
              <a:t>►</a:t>
            </a:r>
            <a:r>
              <a:rPr dirty="0" baseline="9259" sz="1350" spc="112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dirty="0" sz="900" spc="-5" b="1">
                <a:latin typeface="Courier New"/>
                <a:cs typeface="Courier New"/>
              </a:rPr>
              <a:t>a[i][j]</a:t>
            </a:r>
            <a:r>
              <a:rPr dirty="0" sz="900" spc="-295" b="1">
                <a:latin typeface="Courier New"/>
                <a:cs typeface="Courier New"/>
              </a:rPr>
              <a:t> </a:t>
            </a:r>
            <a:r>
              <a:rPr dirty="0" sz="900" spc="-5">
                <a:latin typeface="Arial"/>
                <a:cs typeface="Arial"/>
              </a:rPr>
              <a:t>is 1 if there is an edge </a:t>
            </a:r>
            <a:r>
              <a:rPr dirty="0" sz="900" spc="-5">
                <a:latin typeface="Chiller"/>
                <a:cs typeface="Chiller"/>
              </a:rPr>
              <a:t>(</a:t>
            </a:r>
            <a:r>
              <a:rPr dirty="0" sz="900" spc="-5" i="1">
                <a:latin typeface="Arial"/>
                <a:cs typeface="Arial"/>
              </a:rPr>
              <a:t>v</a:t>
            </a:r>
            <a:r>
              <a:rPr dirty="0" baseline="-9259" sz="900" spc="-7" i="1">
                <a:latin typeface="Arial"/>
                <a:cs typeface="Arial"/>
              </a:rPr>
              <a:t>i</a:t>
            </a:r>
            <a:r>
              <a:rPr dirty="0" baseline="-9259" sz="900" spc="-104" i="1">
                <a:latin typeface="Arial"/>
                <a:cs typeface="Arial"/>
              </a:rPr>
              <a:t> </a:t>
            </a:r>
            <a:r>
              <a:rPr dirty="0" sz="900" spc="0" i="1">
                <a:latin typeface="Arial"/>
                <a:cs typeface="Arial"/>
              </a:rPr>
              <a:t>,</a:t>
            </a:r>
            <a:r>
              <a:rPr dirty="0" sz="900" spc="-100" i="1">
                <a:latin typeface="Arial"/>
                <a:cs typeface="Arial"/>
              </a:rPr>
              <a:t> </a:t>
            </a:r>
            <a:r>
              <a:rPr dirty="0" sz="900" spc="-5" i="1">
                <a:latin typeface="Arial"/>
                <a:cs typeface="Arial"/>
              </a:rPr>
              <a:t>v</a:t>
            </a:r>
            <a:r>
              <a:rPr dirty="0" baseline="-9259" sz="900" spc="-7" i="1">
                <a:latin typeface="Arial"/>
                <a:cs typeface="Arial"/>
              </a:rPr>
              <a:t>j</a:t>
            </a:r>
            <a:r>
              <a:rPr dirty="0" baseline="-9259" sz="900" spc="-104" i="1">
                <a:latin typeface="Arial"/>
                <a:cs typeface="Arial"/>
              </a:rPr>
              <a:t> </a:t>
            </a:r>
            <a:r>
              <a:rPr dirty="0" sz="900" spc="-5">
                <a:latin typeface="Chiller"/>
                <a:cs typeface="Chiller"/>
              </a:rPr>
              <a:t>) </a:t>
            </a:r>
            <a:r>
              <a:rPr dirty="0" sz="900" spc="-5">
                <a:latin typeface="Arial"/>
                <a:cs typeface="Arial"/>
              </a:rPr>
              <a:t>and 0 otherwise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baseline="8333" sz="1500" spc="-172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000" spc="-5">
                <a:latin typeface="Arial"/>
                <a:cs typeface="Arial"/>
              </a:rPr>
              <a:t>Adjacency</a:t>
            </a:r>
            <a:r>
              <a:rPr dirty="0" sz="1000" spc="-7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lists</a:t>
            </a:r>
            <a:endParaRPr sz="10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  <a:spcBef>
                <a:spcPts val="195"/>
              </a:spcBef>
            </a:pPr>
            <a:r>
              <a:rPr dirty="0" baseline="9259" sz="1350" spc="-150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900" spc="-5">
                <a:latin typeface="Arial"/>
                <a:cs typeface="Arial"/>
              </a:rPr>
              <a:t>Each </a:t>
            </a:r>
            <a:r>
              <a:rPr dirty="0" sz="900" spc="-10">
                <a:latin typeface="Arial"/>
                <a:cs typeface="Arial"/>
              </a:rPr>
              <a:t>vertex </a:t>
            </a:r>
            <a:r>
              <a:rPr dirty="0" sz="900" spc="-5">
                <a:latin typeface="Arial"/>
                <a:cs typeface="Arial"/>
              </a:rPr>
              <a:t>contains a list of outgoing</a:t>
            </a:r>
            <a:r>
              <a:rPr dirty="0" sz="900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edges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14"/>
            <a:ext cx="225552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0"/>
              <a:t>Recap: </a:t>
            </a:r>
            <a:r>
              <a:rPr dirty="0" spc="5"/>
              <a:t>Breadth-first</a:t>
            </a:r>
            <a:r>
              <a:rPr dirty="0" spc="75"/>
              <a:t> </a:t>
            </a:r>
            <a:r>
              <a:rPr dirty="0" spc="10"/>
              <a:t>search</a:t>
            </a:r>
          </a:p>
        </p:txBody>
      </p:sp>
      <p:sp>
        <p:nvSpPr>
          <p:cNvPr id="3" name="object 3"/>
          <p:cNvSpPr/>
          <p:nvPr/>
        </p:nvSpPr>
        <p:spPr>
          <a:xfrm>
            <a:off x="2539003" y="941697"/>
            <a:ext cx="196198" cy="1961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39003" y="1301702"/>
            <a:ext cx="196198" cy="1961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601480" y="1331473"/>
            <a:ext cx="635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39003" y="1661706"/>
            <a:ext cx="196198" cy="1961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601480" y="971466"/>
            <a:ext cx="57848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1770" algn="l"/>
              </a:tabLst>
            </a:pPr>
            <a:r>
              <a:rPr dirty="0" sz="600" spc="-5" i="1">
                <a:solidFill>
                  <a:srgbClr val="7F7F7F"/>
                </a:solidFill>
                <a:latin typeface="Arial"/>
                <a:cs typeface="Arial"/>
              </a:rPr>
              <a:t>v</a:t>
            </a:r>
            <a:r>
              <a:rPr dirty="0" sz="600" spc="-5" i="1">
                <a:solidFill>
                  <a:srgbClr val="7F7F7F"/>
                </a:solidFill>
                <a:latin typeface="Arial"/>
                <a:cs typeface="Arial"/>
              </a:rPr>
              <a:t>	</a:t>
            </a:r>
            <a:r>
              <a:rPr dirty="0" sz="600" spc="-5">
                <a:latin typeface="Arial"/>
                <a:cs typeface="Arial"/>
              </a:rPr>
              <a:t>un</a:t>
            </a:r>
            <a:r>
              <a:rPr dirty="0" sz="600" spc="-25">
                <a:latin typeface="Arial"/>
                <a:cs typeface="Arial"/>
              </a:rPr>
              <a:t>e</a:t>
            </a:r>
            <a:r>
              <a:rPr dirty="0" sz="600" spc="-5">
                <a:latin typeface="Arial"/>
                <a:cs typeface="Arial"/>
              </a:rPr>
              <a:t>xplored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81071" y="1337810"/>
            <a:ext cx="2406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visited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01480" y="1691467"/>
            <a:ext cx="6502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1770" algn="l"/>
              </a:tabLst>
            </a:pPr>
            <a:r>
              <a:rPr dirty="0" sz="600" spc="-5" i="1">
                <a:latin typeface="Arial"/>
                <a:cs typeface="Arial"/>
              </a:rPr>
              <a:t>v	</a:t>
            </a:r>
            <a:r>
              <a:rPr dirty="0" sz="600" spc="-5">
                <a:latin typeface="Arial"/>
                <a:cs typeface="Arial"/>
              </a:rPr>
              <a:t>fully</a:t>
            </a:r>
            <a:r>
              <a:rPr dirty="0" sz="600" spc="-5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explored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60003" y="1642733"/>
            <a:ext cx="234144" cy="2341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24637" y="1682005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1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20007" y="922724"/>
            <a:ext cx="234144" cy="2341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784644" y="962004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2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29426" y="1149028"/>
            <a:ext cx="253365" cy="506095"/>
          </a:xfrm>
          <a:custGeom>
            <a:avLst/>
            <a:gdLst/>
            <a:ahLst/>
            <a:cxnLst/>
            <a:rect l="l" t="t" r="r" b="b"/>
            <a:pathLst>
              <a:path w="253365" h="506094">
                <a:moveTo>
                  <a:pt x="0" y="506072"/>
                </a:moveTo>
                <a:lnTo>
                  <a:pt x="253038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44670" y="1146765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09" h="37465">
                <a:moveTo>
                  <a:pt x="0" y="9958"/>
                </a:moveTo>
                <a:lnTo>
                  <a:pt x="12739" y="11160"/>
                </a:lnTo>
                <a:lnTo>
                  <a:pt x="23382" y="9448"/>
                </a:lnTo>
                <a:lnTo>
                  <a:pt x="32065" y="5501"/>
                </a:lnTo>
                <a:lnTo>
                  <a:pt x="38926" y="0"/>
                </a:lnTo>
                <a:lnTo>
                  <a:pt x="38642" y="8790"/>
                </a:lnTo>
                <a:lnTo>
                  <a:pt x="40695" y="18104"/>
                </a:lnTo>
                <a:lnTo>
                  <a:pt x="45711" y="27645"/>
                </a:lnTo>
                <a:lnTo>
                  <a:pt x="54316" y="37116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19408" y="2362143"/>
            <a:ext cx="235342" cy="23534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784644" y="2401359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3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29426" y="1864510"/>
            <a:ext cx="253365" cy="506095"/>
          </a:xfrm>
          <a:custGeom>
            <a:avLst/>
            <a:gdLst/>
            <a:ahLst/>
            <a:cxnLst/>
            <a:rect l="l" t="t" r="r" b="b"/>
            <a:pathLst>
              <a:path w="253365" h="506094">
                <a:moveTo>
                  <a:pt x="0" y="0"/>
                </a:moveTo>
                <a:lnTo>
                  <a:pt x="252770" y="505536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44402" y="2335194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09" h="37464">
                <a:moveTo>
                  <a:pt x="54316" y="0"/>
                </a:moveTo>
                <a:lnTo>
                  <a:pt x="45711" y="9470"/>
                </a:lnTo>
                <a:lnTo>
                  <a:pt x="40695" y="19011"/>
                </a:lnTo>
                <a:lnTo>
                  <a:pt x="38642" y="28325"/>
                </a:lnTo>
                <a:lnTo>
                  <a:pt x="38926" y="37116"/>
                </a:lnTo>
                <a:lnTo>
                  <a:pt x="32065" y="31614"/>
                </a:lnTo>
                <a:lnTo>
                  <a:pt x="23382" y="27667"/>
                </a:lnTo>
                <a:lnTo>
                  <a:pt x="12739" y="25955"/>
                </a:lnTo>
                <a:lnTo>
                  <a:pt x="0" y="27157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440016" y="2362742"/>
            <a:ext cx="234144" cy="234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504645" y="2402007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4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89431" y="1144501"/>
            <a:ext cx="613410" cy="1226185"/>
          </a:xfrm>
          <a:custGeom>
            <a:avLst/>
            <a:gdLst/>
            <a:ahLst/>
            <a:cxnLst/>
            <a:rect l="l" t="t" r="r" b="b"/>
            <a:pathLst>
              <a:path w="613410" h="1226185">
                <a:moveTo>
                  <a:pt x="0" y="0"/>
                </a:moveTo>
                <a:lnTo>
                  <a:pt x="613042" y="1226081"/>
                </a:lnTo>
              </a:path>
            </a:pathLst>
          </a:custGeom>
          <a:ln w="5060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464679" y="2335730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09" h="37464">
                <a:moveTo>
                  <a:pt x="54316" y="0"/>
                </a:moveTo>
                <a:lnTo>
                  <a:pt x="45711" y="9470"/>
                </a:lnTo>
                <a:lnTo>
                  <a:pt x="40695" y="19011"/>
                </a:lnTo>
                <a:lnTo>
                  <a:pt x="38642" y="28325"/>
                </a:lnTo>
                <a:lnTo>
                  <a:pt x="38926" y="37116"/>
                </a:lnTo>
                <a:lnTo>
                  <a:pt x="32065" y="31614"/>
                </a:lnTo>
                <a:lnTo>
                  <a:pt x="23382" y="27667"/>
                </a:lnTo>
                <a:lnTo>
                  <a:pt x="12739" y="25955"/>
                </a:lnTo>
                <a:lnTo>
                  <a:pt x="0" y="27157"/>
                </a:lnTo>
              </a:path>
            </a:pathLst>
          </a:custGeom>
          <a:ln w="5060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799421" y="1642134"/>
            <a:ext cx="235342" cy="23534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1864639" y="1681358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7F7F7F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7F7F7F"/>
                </a:solidFill>
                <a:latin typeface="Arial"/>
                <a:cs typeface="Arial"/>
              </a:rPr>
              <a:t>6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609440" y="1869573"/>
            <a:ext cx="253365" cy="506095"/>
          </a:xfrm>
          <a:custGeom>
            <a:avLst/>
            <a:gdLst/>
            <a:ahLst/>
            <a:cxnLst/>
            <a:rect l="l" t="t" r="r" b="b"/>
            <a:pathLst>
              <a:path w="253364" h="506094">
                <a:moveTo>
                  <a:pt x="0" y="505536"/>
                </a:moveTo>
                <a:lnTo>
                  <a:pt x="25277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824415" y="1867310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10" h="37464">
                <a:moveTo>
                  <a:pt x="0" y="9958"/>
                </a:moveTo>
                <a:lnTo>
                  <a:pt x="12739" y="11160"/>
                </a:lnTo>
                <a:lnTo>
                  <a:pt x="23382" y="9448"/>
                </a:lnTo>
                <a:lnTo>
                  <a:pt x="32065" y="5501"/>
                </a:lnTo>
                <a:lnTo>
                  <a:pt x="38926" y="0"/>
                </a:lnTo>
                <a:lnTo>
                  <a:pt x="38642" y="8790"/>
                </a:lnTo>
                <a:lnTo>
                  <a:pt x="40695" y="18104"/>
                </a:lnTo>
                <a:lnTo>
                  <a:pt x="45711" y="27645"/>
                </a:lnTo>
                <a:lnTo>
                  <a:pt x="54316" y="37116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440609" y="923317"/>
            <a:ext cx="232958" cy="23295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1504645" y="962436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7F7F7F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7F7F7F"/>
                </a:solidFill>
                <a:latin typeface="Arial"/>
                <a:cs typeface="Arial"/>
              </a:rPr>
              <a:t>5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954152" y="1039796"/>
            <a:ext cx="481965" cy="0"/>
          </a:xfrm>
          <a:custGeom>
            <a:avLst/>
            <a:gdLst/>
            <a:ahLst/>
            <a:cxnLst/>
            <a:rect l="l" t="t" r="r" b="b"/>
            <a:pathLst>
              <a:path w="481965" h="0">
                <a:moveTo>
                  <a:pt x="0" y="0"/>
                </a:moveTo>
                <a:lnTo>
                  <a:pt x="481396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411761" y="1009430"/>
            <a:ext cx="26670" cy="60960"/>
          </a:xfrm>
          <a:custGeom>
            <a:avLst/>
            <a:gdLst/>
            <a:ahLst/>
            <a:cxnLst/>
            <a:rect l="l" t="t" r="r" b="b"/>
            <a:pathLst>
              <a:path w="26669" h="60959">
                <a:moveTo>
                  <a:pt x="0" y="0"/>
                </a:moveTo>
                <a:lnTo>
                  <a:pt x="4622" y="11933"/>
                </a:lnTo>
                <a:lnTo>
                  <a:pt x="10913" y="20687"/>
                </a:lnTo>
                <a:lnTo>
                  <a:pt x="18327" y="26689"/>
                </a:lnTo>
                <a:lnTo>
                  <a:pt x="26317" y="30366"/>
                </a:lnTo>
                <a:lnTo>
                  <a:pt x="18327" y="34043"/>
                </a:lnTo>
                <a:lnTo>
                  <a:pt x="10913" y="40045"/>
                </a:lnTo>
                <a:lnTo>
                  <a:pt x="4622" y="48799"/>
                </a:lnTo>
                <a:lnTo>
                  <a:pt x="0" y="60732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959812" y="2479814"/>
            <a:ext cx="480695" cy="0"/>
          </a:xfrm>
          <a:custGeom>
            <a:avLst/>
            <a:gdLst/>
            <a:ahLst/>
            <a:cxnLst/>
            <a:rect l="l" t="t" r="r" b="b"/>
            <a:pathLst>
              <a:path w="480694" h="0">
                <a:moveTo>
                  <a:pt x="480204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957281" y="2449448"/>
            <a:ext cx="26670" cy="60960"/>
          </a:xfrm>
          <a:custGeom>
            <a:avLst/>
            <a:gdLst/>
            <a:ahLst/>
            <a:cxnLst/>
            <a:rect l="l" t="t" r="r" b="b"/>
            <a:pathLst>
              <a:path w="26669" h="60960">
                <a:moveTo>
                  <a:pt x="26317" y="60732"/>
                </a:moveTo>
                <a:lnTo>
                  <a:pt x="21694" y="48799"/>
                </a:lnTo>
                <a:lnTo>
                  <a:pt x="15403" y="40045"/>
                </a:lnTo>
                <a:lnTo>
                  <a:pt x="7990" y="34043"/>
                </a:lnTo>
                <a:lnTo>
                  <a:pt x="0" y="30366"/>
                </a:lnTo>
                <a:lnTo>
                  <a:pt x="7990" y="26689"/>
                </a:lnTo>
                <a:lnTo>
                  <a:pt x="15403" y="20687"/>
                </a:lnTo>
                <a:lnTo>
                  <a:pt x="21694" y="11933"/>
                </a:lnTo>
                <a:lnTo>
                  <a:pt x="26317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611438" y="1148497"/>
            <a:ext cx="253365" cy="506095"/>
          </a:xfrm>
          <a:custGeom>
            <a:avLst/>
            <a:gdLst/>
            <a:ahLst/>
            <a:cxnLst/>
            <a:rect l="l" t="t" r="r" b="b"/>
            <a:pathLst>
              <a:path w="253364" h="506094">
                <a:moveTo>
                  <a:pt x="253035" y="506067"/>
                </a:move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594916" y="1146234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10" h="37465">
                <a:moveTo>
                  <a:pt x="0" y="37116"/>
                </a:moveTo>
                <a:lnTo>
                  <a:pt x="8605" y="27645"/>
                </a:lnTo>
                <a:lnTo>
                  <a:pt x="13621" y="18104"/>
                </a:lnTo>
                <a:lnTo>
                  <a:pt x="15674" y="8790"/>
                </a:lnTo>
                <a:lnTo>
                  <a:pt x="15389" y="0"/>
                </a:lnTo>
                <a:lnTo>
                  <a:pt x="22251" y="5501"/>
                </a:lnTo>
                <a:lnTo>
                  <a:pt x="30934" y="9448"/>
                </a:lnTo>
                <a:lnTo>
                  <a:pt x="41577" y="11160"/>
                </a:lnTo>
                <a:lnTo>
                  <a:pt x="54316" y="9958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837079" y="1161930"/>
            <a:ext cx="0" cy="1200785"/>
          </a:xfrm>
          <a:custGeom>
            <a:avLst/>
            <a:gdLst/>
            <a:ahLst/>
            <a:cxnLst/>
            <a:rect l="l" t="t" r="r" b="b"/>
            <a:pathLst>
              <a:path w="0" h="1200785">
                <a:moveTo>
                  <a:pt x="0" y="1200213"/>
                </a:move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06713" y="1159399"/>
            <a:ext cx="60960" cy="26670"/>
          </a:xfrm>
          <a:custGeom>
            <a:avLst/>
            <a:gdLst/>
            <a:ahLst/>
            <a:cxnLst/>
            <a:rect l="l" t="t" r="r" b="b"/>
            <a:pathLst>
              <a:path w="60959" h="26669">
                <a:moveTo>
                  <a:pt x="0" y="26317"/>
                </a:moveTo>
                <a:lnTo>
                  <a:pt x="11933" y="21694"/>
                </a:lnTo>
                <a:lnTo>
                  <a:pt x="20687" y="15403"/>
                </a:lnTo>
                <a:lnTo>
                  <a:pt x="26689" y="7990"/>
                </a:lnTo>
                <a:lnTo>
                  <a:pt x="30366" y="0"/>
                </a:lnTo>
                <a:lnTo>
                  <a:pt x="34043" y="7990"/>
                </a:lnTo>
                <a:lnTo>
                  <a:pt x="40045" y="15403"/>
                </a:lnTo>
                <a:lnTo>
                  <a:pt x="48799" y="21694"/>
                </a:lnTo>
                <a:lnTo>
                  <a:pt x="60732" y="26317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557088" y="1156276"/>
            <a:ext cx="0" cy="1201420"/>
          </a:xfrm>
          <a:custGeom>
            <a:avLst/>
            <a:gdLst/>
            <a:ahLst/>
            <a:cxnLst/>
            <a:rect l="l" t="t" r="r" b="b"/>
            <a:pathLst>
              <a:path w="0" h="1201420">
                <a:moveTo>
                  <a:pt x="0" y="0"/>
                </a:moveTo>
                <a:lnTo>
                  <a:pt x="0" y="1201405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526722" y="2333894"/>
            <a:ext cx="60960" cy="26670"/>
          </a:xfrm>
          <a:custGeom>
            <a:avLst/>
            <a:gdLst/>
            <a:ahLst/>
            <a:cxnLst/>
            <a:rect l="l" t="t" r="r" b="b"/>
            <a:pathLst>
              <a:path w="60959" h="26669">
                <a:moveTo>
                  <a:pt x="60732" y="0"/>
                </a:moveTo>
                <a:lnTo>
                  <a:pt x="48799" y="4622"/>
                </a:lnTo>
                <a:lnTo>
                  <a:pt x="40045" y="10913"/>
                </a:lnTo>
                <a:lnTo>
                  <a:pt x="34043" y="18327"/>
                </a:lnTo>
                <a:lnTo>
                  <a:pt x="30366" y="26317"/>
                </a:lnTo>
                <a:lnTo>
                  <a:pt x="26689" y="18327"/>
                </a:lnTo>
                <a:lnTo>
                  <a:pt x="20687" y="10913"/>
                </a:lnTo>
                <a:lnTo>
                  <a:pt x="11933" y="4622"/>
                </a:ln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2673083" y="2049010"/>
            <a:ext cx="972819" cy="297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Open</a:t>
            </a:r>
            <a:r>
              <a:rPr dirty="0" sz="600" spc="-1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list:</a:t>
            </a:r>
            <a:r>
              <a:rPr dirty="0" sz="600" spc="2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[</a:t>
            </a:r>
            <a:r>
              <a:rPr dirty="0" sz="600" spc="-10">
                <a:latin typeface="Arial"/>
                <a:cs typeface="Arial"/>
              </a:rPr>
              <a:t> </a:t>
            </a: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2</a:t>
            </a:r>
            <a:r>
              <a:rPr dirty="0" baseline="-16666" sz="750" spc="-142">
                <a:latin typeface="Arial"/>
                <a:cs typeface="Arial"/>
              </a:rPr>
              <a:t> </a:t>
            </a:r>
            <a:r>
              <a:rPr dirty="0" sz="600" spc="0" i="1">
                <a:latin typeface="Trebuchet MS"/>
                <a:cs typeface="Trebuchet MS"/>
              </a:rPr>
              <a:t>,</a:t>
            </a:r>
            <a:r>
              <a:rPr dirty="0" sz="600" spc="-60" i="1">
                <a:latin typeface="Trebuchet MS"/>
                <a:cs typeface="Trebuchet MS"/>
              </a:rPr>
              <a:t> </a:t>
            </a: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3</a:t>
            </a:r>
            <a:r>
              <a:rPr dirty="0" baseline="-16666" sz="750" spc="-142">
                <a:latin typeface="Arial"/>
                <a:cs typeface="Arial"/>
              </a:rPr>
              <a:t> </a:t>
            </a:r>
            <a:r>
              <a:rPr dirty="0" sz="600" spc="0" i="1">
                <a:latin typeface="Trebuchet MS"/>
                <a:cs typeface="Trebuchet MS"/>
              </a:rPr>
              <a:t>,</a:t>
            </a:r>
            <a:r>
              <a:rPr dirty="0" sz="600" spc="-60" i="1">
                <a:latin typeface="Trebuchet MS"/>
                <a:cs typeface="Trebuchet MS"/>
              </a:rPr>
              <a:t> </a:t>
            </a: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4</a:t>
            </a:r>
            <a:r>
              <a:rPr dirty="0" baseline="-16666" sz="750" spc="97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]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dirty="0" sz="600" spc="-5">
                <a:latin typeface="Arial"/>
                <a:cs typeface="Arial"/>
              </a:rPr>
              <a:t>Closed</a:t>
            </a:r>
            <a:r>
              <a:rPr dirty="0" sz="600" spc="-1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list:</a:t>
            </a:r>
            <a:r>
              <a:rPr dirty="0" sz="600" spc="25">
                <a:latin typeface="Arial"/>
                <a:cs typeface="Arial"/>
              </a:rPr>
              <a:t> </a:t>
            </a:r>
            <a:r>
              <a:rPr dirty="0" sz="600" spc="-5" i="1">
                <a:latin typeface="Verdana"/>
                <a:cs typeface="Verdana"/>
              </a:rPr>
              <a:t>{</a:t>
            </a: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1</a:t>
            </a:r>
            <a:r>
              <a:rPr dirty="0" baseline="-16666" sz="750" spc="-142">
                <a:latin typeface="Arial"/>
                <a:cs typeface="Arial"/>
              </a:rPr>
              <a:t> </a:t>
            </a:r>
            <a:r>
              <a:rPr dirty="0" sz="600" spc="0" i="1">
                <a:latin typeface="Trebuchet MS"/>
                <a:cs typeface="Trebuchet MS"/>
              </a:rPr>
              <a:t>,</a:t>
            </a:r>
            <a:r>
              <a:rPr dirty="0" sz="600" spc="-60" i="1">
                <a:latin typeface="Trebuchet MS"/>
                <a:cs typeface="Trebuchet MS"/>
              </a:rPr>
              <a:t> </a:t>
            </a: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2</a:t>
            </a:r>
            <a:r>
              <a:rPr dirty="0" baseline="-16666" sz="750" spc="-142">
                <a:latin typeface="Arial"/>
                <a:cs typeface="Arial"/>
              </a:rPr>
              <a:t> </a:t>
            </a:r>
            <a:r>
              <a:rPr dirty="0" sz="600" spc="0" i="1">
                <a:latin typeface="Trebuchet MS"/>
                <a:cs typeface="Trebuchet MS"/>
              </a:rPr>
              <a:t>,</a:t>
            </a:r>
            <a:r>
              <a:rPr dirty="0" sz="600" spc="-60" i="1">
                <a:latin typeface="Trebuchet MS"/>
                <a:cs typeface="Trebuchet MS"/>
              </a:rPr>
              <a:t> </a:t>
            </a: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3</a:t>
            </a:r>
            <a:r>
              <a:rPr dirty="0" baseline="-16666" sz="750" spc="-142">
                <a:latin typeface="Arial"/>
                <a:cs typeface="Arial"/>
              </a:rPr>
              <a:t> </a:t>
            </a:r>
            <a:r>
              <a:rPr dirty="0" sz="600" spc="0" i="1">
                <a:latin typeface="Trebuchet MS"/>
                <a:cs typeface="Trebuchet MS"/>
              </a:rPr>
              <a:t>,</a:t>
            </a:r>
            <a:r>
              <a:rPr dirty="0" sz="600" spc="-60" i="1">
                <a:latin typeface="Trebuchet MS"/>
                <a:cs typeface="Trebuchet MS"/>
              </a:rPr>
              <a:t> </a:t>
            </a: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4</a:t>
            </a:r>
            <a:r>
              <a:rPr dirty="0" baseline="-16666" sz="750" spc="-142">
                <a:latin typeface="Arial"/>
                <a:cs typeface="Arial"/>
              </a:rPr>
              <a:t> </a:t>
            </a:r>
            <a:r>
              <a:rPr dirty="0" sz="600" i="1">
                <a:latin typeface="Verdana"/>
                <a:cs typeface="Verdana"/>
              </a:rPr>
              <a:t>}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14"/>
            <a:ext cx="225552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0"/>
              <a:t>Recap: </a:t>
            </a:r>
            <a:r>
              <a:rPr dirty="0" spc="5"/>
              <a:t>Breadth-first</a:t>
            </a:r>
            <a:r>
              <a:rPr dirty="0" spc="75"/>
              <a:t> </a:t>
            </a:r>
            <a:r>
              <a:rPr dirty="0" spc="10"/>
              <a:t>search</a:t>
            </a:r>
          </a:p>
        </p:txBody>
      </p:sp>
      <p:sp>
        <p:nvSpPr>
          <p:cNvPr id="3" name="object 3"/>
          <p:cNvSpPr/>
          <p:nvPr/>
        </p:nvSpPr>
        <p:spPr>
          <a:xfrm>
            <a:off x="2539003" y="941697"/>
            <a:ext cx="196198" cy="1961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39003" y="1301702"/>
            <a:ext cx="196198" cy="1961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601480" y="1331473"/>
            <a:ext cx="635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39003" y="1661706"/>
            <a:ext cx="196198" cy="1961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601480" y="971466"/>
            <a:ext cx="57848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1770" algn="l"/>
              </a:tabLst>
            </a:pPr>
            <a:r>
              <a:rPr dirty="0" sz="600" spc="-5" i="1">
                <a:solidFill>
                  <a:srgbClr val="7F7F7F"/>
                </a:solidFill>
                <a:latin typeface="Arial"/>
                <a:cs typeface="Arial"/>
              </a:rPr>
              <a:t>v</a:t>
            </a:r>
            <a:r>
              <a:rPr dirty="0" sz="600" spc="-5" i="1">
                <a:solidFill>
                  <a:srgbClr val="7F7F7F"/>
                </a:solidFill>
                <a:latin typeface="Arial"/>
                <a:cs typeface="Arial"/>
              </a:rPr>
              <a:t>	</a:t>
            </a:r>
            <a:r>
              <a:rPr dirty="0" sz="600" spc="-5">
                <a:latin typeface="Arial"/>
                <a:cs typeface="Arial"/>
              </a:rPr>
              <a:t>un</a:t>
            </a:r>
            <a:r>
              <a:rPr dirty="0" sz="600" spc="-25">
                <a:latin typeface="Arial"/>
                <a:cs typeface="Arial"/>
              </a:rPr>
              <a:t>e</a:t>
            </a:r>
            <a:r>
              <a:rPr dirty="0" sz="600" spc="-5">
                <a:latin typeface="Arial"/>
                <a:cs typeface="Arial"/>
              </a:rPr>
              <a:t>xplored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81071" y="1337810"/>
            <a:ext cx="2406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visited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01480" y="1691467"/>
            <a:ext cx="6502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1770" algn="l"/>
              </a:tabLst>
            </a:pPr>
            <a:r>
              <a:rPr dirty="0" sz="600" spc="-5" i="1">
                <a:latin typeface="Arial"/>
                <a:cs typeface="Arial"/>
              </a:rPr>
              <a:t>v	</a:t>
            </a:r>
            <a:r>
              <a:rPr dirty="0" sz="600" spc="-5">
                <a:latin typeface="Arial"/>
                <a:cs typeface="Arial"/>
              </a:rPr>
              <a:t>fully</a:t>
            </a:r>
            <a:r>
              <a:rPr dirty="0" sz="600" spc="-5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explored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60003" y="1642733"/>
            <a:ext cx="234144" cy="2341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24637" y="1682005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1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20007" y="922724"/>
            <a:ext cx="234144" cy="2341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784644" y="962004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2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29426" y="1149028"/>
            <a:ext cx="253365" cy="506095"/>
          </a:xfrm>
          <a:custGeom>
            <a:avLst/>
            <a:gdLst/>
            <a:ahLst/>
            <a:cxnLst/>
            <a:rect l="l" t="t" r="r" b="b"/>
            <a:pathLst>
              <a:path w="253365" h="506094">
                <a:moveTo>
                  <a:pt x="0" y="506072"/>
                </a:moveTo>
                <a:lnTo>
                  <a:pt x="253038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44670" y="1146765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09" h="37465">
                <a:moveTo>
                  <a:pt x="0" y="9958"/>
                </a:moveTo>
                <a:lnTo>
                  <a:pt x="12739" y="11160"/>
                </a:lnTo>
                <a:lnTo>
                  <a:pt x="23382" y="9448"/>
                </a:lnTo>
                <a:lnTo>
                  <a:pt x="32065" y="5501"/>
                </a:lnTo>
                <a:lnTo>
                  <a:pt x="38926" y="0"/>
                </a:lnTo>
                <a:lnTo>
                  <a:pt x="38642" y="8790"/>
                </a:lnTo>
                <a:lnTo>
                  <a:pt x="40695" y="18104"/>
                </a:lnTo>
                <a:lnTo>
                  <a:pt x="45711" y="27645"/>
                </a:lnTo>
                <a:lnTo>
                  <a:pt x="54316" y="37116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19408" y="2362143"/>
            <a:ext cx="235342" cy="23534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784644" y="2401359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3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29426" y="1864510"/>
            <a:ext cx="253365" cy="506095"/>
          </a:xfrm>
          <a:custGeom>
            <a:avLst/>
            <a:gdLst/>
            <a:ahLst/>
            <a:cxnLst/>
            <a:rect l="l" t="t" r="r" b="b"/>
            <a:pathLst>
              <a:path w="253365" h="506094">
                <a:moveTo>
                  <a:pt x="0" y="0"/>
                </a:moveTo>
                <a:lnTo>
                  <a:pt x="252770" y="505536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44402" y="2335194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09" h="37464">
                <a:moveTo>
                  <a:pt x="54316" y="0"/>
                </a:moveTo>
                <a:lnTo>
                  <a:pt x="45711" y="9470"/>
                </a:lnTo>
                <a:lnTo>
                  <a:pt x="40695" y="19011"/>
                </a:lnTo>
                <a:lnTo>
                  <a:pt x="38642" y="28325"/>
                </a:lnTo>
                <a:lnTo>
                  <a:pt x="38926" y="37116"/>
                </a:lnTo>
                <a:lnTo>
                  <a:pt x="32065" y="31614"/>
                </a:lnTo>
                <a:lnTo>
                  <a:pt x="23382" y="27667"/>
                </a:lnTo>
                <a:lnTo>
                  <a:pt x="12739" y="25955"/>
                </a:lnTo>
                <a:lnTo>
                  <a:pt x="0" y="27157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440016" y="2362742"/>
            <a:ext cx="234144" cy="234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504645" y="2402007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4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89431" y="1144501"/>
            <a:ext cx="613410" cy="1226185"/>
          </a:xfrm>
          <a:custGeom>
            <a:avLst/>
            <a:gdLst/>
            <a:ahLst/>
            <a:cxnLst/>
            <a:rect l="l" t="t" r="r" b="b"/>
            <a:pathLst>
              <a:path w="613410" h="1226185">
                <a:moveTo>
                  <a:pt x="0" y="0"/>
                </a:moveTo>
                <a:lnTo>
                  <a:pt x="613042" y="1226081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464679" y="2335730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09" h="37464">
                <a:moveTo>
                  <a:pt x="54316" y="0"/>
                </a:moveTo>
                <a:lnTo>
                  <a:pt x="45711" y="9470"/>
                </a:lnTo>
                <a:lnTo>
                  <a:pt x="40695" y="19011"/>
                </a:lnTo>
                <a:lnTo>
                  <a:pt x="38642" y="28325"/>
                </a:lnTo>
                <a:lnTo>
                  <a:pt x="38926" y="37116"/>
                </a:lnTo>
                <a:lnTo>
                  <a:pt x="32065" y="31614"/>
                </a:lnTo>
                <a:lnTo>
                  <a:pt x="23382" y="27667"/>
                </a:lnTo>
                <a:lnTo>
                  <a:pt x="12739" y="25955"/>
                </a:lnTo>
                <a:lnTo>
                  <a:pt x="0" y="27157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799421" y="1642134"/>
            <a:ext cx="235342" cy="23534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1864639" y="1681358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7F7F7F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7F7F7F"/>
                </a:solidFill>
                <a:latin typeface="Arial"/>
                <a:cs typeface="Arial"/>
              </a:rPr>
              <a:t>6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609440" y="1869573"/>
            <a:ext cx="253365" cy="506095"/>
          </a:xfrm>
          <a:custGeom>
            <a:avLst/>
            <a:gdLst/>
            <a:ahLst/>
            <a:cxnLst/>
            <a:rect l="l" t="t" r="r" b="b"/>
            <a:pathLst>
              <a:path w="253364" h="506094">
                <a:moveTo>
                  <a:pt x="0" y="505536"/>
                </a:moveTo>
                <a:lnTo>
                  <a:pt x="25277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824415" y="1867310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10" h="37464">
                <a:moveTo>
                  <a:pt x="0" y="9958"/>
                </a:moveTo>
                <a:lnTo>
                  <a:pt x="12739" y="11160"/>
                </a:lnTo>
                <a:lnTo>
                  <a:pt x="23382" y="9448"/>
                </a:lnTo>
                <a:lnTo>
                  <a:pt x="32065" y="5501"/>
                </a:lnTo>
                <a:lnTo>
                  <a:pt x="38926" y="0"/>
                </a:lnTo>
                <a:lnTo>
                  <a:pt x="38642" y="8790"/>
                </a:lnTo>
                <a:lnTo>
                  <a:pt x="40695" y="18104"/>
                </a:lnTo>
                <a:lnTo>
                  <a:pt x="45711" y="27645"/>
                </a:lnTo>
                <a:lnTo>
                  <a:pt x="54316" y="37116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440609" y="923317"/>
            <a:ext cx="232958" cy="23295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1504645" y="962436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5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954152" y="1039796"/>
            <a:ext cx="481965" cy="0"/>
          </a:xfrm>
          <a:custGeom>
            <a:avLst/>
            <a:gdLst/>
            <a:ahLst/>
            <a:cxnLst/>
            <a:rect l="l" t="t" r="r" b="b"/>
            <a:pathLst>
              <a:path w="481965" h="0">
                <a:moveTo>
                  <a:pt x="0" y="0"/>
                </a:moveTo>
                <a:lnTo>
                  <a:pt x="481396" y="0"/>
                </a:lnTo>
              </a:path>
            </a:pathLst>
          </a:custGeom>
          <a:ln w="5060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411761" y="1009430"/>
            <a:ext cx="26670" cy="60960"/>
          </a:xfrm>
          <a:custGeom>
            <a:avLst/>
            <a:gdLst/>
            <a:ahLst/>
            <a:cxnLst/>
            <a:rect l="l" t="t" r="r" b="b"/>
            <a:pathLst>
              <a:path w="26669" h="60959">
                <a:moveTo>
                  <a:pt x="0" y="0"/>
                </a:moveTo>
                <a:lnTo>
                  <a:pt x="4622" y="11933"/>
                </a:lnTo>
                <a:lnTo>
                  <a:pt x="10913" y="20687"/>
                </a:lnTo>
                <a:lnTo>
                  <a:pt x="18327" y="26689"/>
                </a:lnTo>
                <a:lnTo>
                  <a:pt x="26317" y="30366"/>
                </a:lnTo>
                <a:lnTo>
                  <a:pt x="18327" y="34043"/>
                </a:lnTo>
                <a:lnTo>
                  <a:pt x="10913" y="40045"/>
                </a:lnTo>
                <a:lnTo>
                  <a:pt x="4622" y="48799"/>
                </a:lnTo>
                <a:lnTo>
                  <a:pt x="0" y="60732"/>
                </a:lnTo>
              </a:path>
            </a:pathLst>
          </a:custGeom>
          <a:ln w="5060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959812" y="2479814"/>
            <a:ext cx="480695" cy="0"/>
          </a:xfrm>
          <a:custGeom>
            <a:avLst/>
            <a:gdLst/>
            <a:ahLst/>
            <a:cxnLst/>
            <a:rect l="l" t="t" r="r" b="b"/>
            <a:pathLst>
              <a:path w="480694" h="0">
                <a:moveTo>
                  <a:pt x="480204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957281" y="2449448"/>
            <a:ext cx="26670" cy="60960"/>
          </a:xfrm>
          <a:custGeom>
            <a:avLst/>
            <a:gdLst/>
            <a:ahLst/>
            <a:cxnLst/>
            <a:rect l="l" t="t" r="r" b="b"/>
            <a:pathLst>
              <a:path w="26669" h="60960">
                <a:moveTo>
                  <a:pt x="26317" y="60732"/>
                </a:moveTo>
                <a:lnTo>
                  <a:pt x="21694" y="48799"/>
                </a:lnTo>
                <a:lnTo>
                  <a:pt x="15403" y="40045"/>
                </a:lnTo>
                <a:lnTo>
                  <a:pt x="7990" y="34043"/>
                </a:lnTo>
                <a:lnTo>
                  <a:pt x="0" y="30366"/>
                </a:lnTo>
                <a:lnTo>
                  <a:pt x="7990" y="26689"/>
                </a:lnTo>
                <a:lnTo>
                  <a:pt x="15403" y="20687"/>
                </a:lnTo>
                <a:lnTo>
                  <a:pt x="21694" y="11933"/>
                </a:lnTo>
                <a:lnTo>
                  <a:pt x="26317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611438" y="1148497"/>
            <a:ext cx="253365" cy="506095"/>
          </a:xfrm>
          <a:custGeom>
            <a:avLst/>
            <a:gdLst/>
            <a:ahLst/>
            <a:cxnLst/>
            <a:rect l="l" t="t" r="r" b="b"/>
            <a:pathLst>
              <a:path w="253364" h="506094">
                <a:moveTo>
                  <a:pt x="253035" y="506067"/>
                </a:move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594916" y="1146234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10" h="37465">
                <a:moveTo>
                  <a:pt x="0" y="37116"/>
                </a:moveTo>
                <a:lnTo>
                  <a:pt x="8605" y="27645"/>
                </a:lnTo>
                <a:lnTo>
                  <a:pt x="13621" y="18104"/>
                </a:lnTo>
                <a:lnTo>
                  <a:pt x="15674" y="8790"/>
                </a:lnTo>
                <a:lnTo>
                  <a:pt x="15389" y="0"/>
                </a:lnTo>
                <a:lnTo>
                  <a:pt x="22251" y="5501"/>
                </a:lnTo>
                <a:lnTo>
                  <a:pt x="30934" y="9448"/>
                </a:lnTo>
                <a:lnTo>
                  <a:pt x="41577" y="11160"/>
                </a:lnTo>
                <a:lnTo>
                  <a:pt x="54316" y="9958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837079" y="1161930"/>
            <a:ext cx="0" cy="1200785"/>
          </a:xfrm>
          <a:custGeom>
            <a:avLst/>
            <a:gdLst/>
            <a:ahLst/>
            <a:cxnLst/>
            <a:rect l="l" t="t" r="r" b="b"/>
            <a:pathLst>
              <a:path w="0" h="1200785">
                <a:moveTo>
                  <a:pt x="0" y="1200213"/>
                </a:move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06713" y="1159399"/>
            <a:ext cx="60960" cy="26670"/>
          </a:xfrm>
          <a:custGeom>
            <a:avLst/>
            <a:gdLst/>
            <a:ahLst/>
            <a:cxnLst/>
            <a:rect l="l" t="t" r="r" b="b"/>
            <a:pathLst>
              <a:path w="60959" h="26669">
                <a:moveTo>
                  <a:pt x="0" y="26317"/>
                </a:moveTo>
                <a:lnTo>
                  <a:pt x="11933" y="21694"/>
                </a:lnTo>
                <a:lnTo>
                  <a:pt x="20687" y="15403"/>
                </a:lnTo>
                <a:lnTo>
                  <a:pt x="26689" y="7990"/>
                </a:lnTo>
                <a:lnTo>
                  <a:pt x="30366" y="0"/>
                </a:lnTo>
                <a:lnTo>
                  <a:pt x="34043" y="7990"/>
                </a:lnTo>
                <a:lnTo>
                  <a:pt x="40045" y="15403"/>
                </a:lnTo>
                <a:lnTo>
                  <a:pt x="48799" y="21694"/>
                </a:lnTo>
                <a:lnTo>
                  <a:pt x="60732" y="26317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557088" y="1156276"/>
            <a:ext cx="0" cy="1201420"/>
          </a:xfrm>
          <a:custGeom>
            <a:avLst/>
            <a:gdLst/>
            <a:ahLst/>
            <a:cxnLst/>
            <a:rect l="l" t="t" r="r" b="b"/>
            <a:pathLst>
              <a:path w="0" h="1201420">
                <a:moveTo>
                  <a:pt x="0" y="0"/>
                </a:moveTo>
                <a:lnTo>
                  <a:pt x="0" y="1201405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526722" y="2333894"/>
            <a:ext cx="60960" cy="26670"/>
          </a:xfrm>
          <a:custGeom>
            <a:avLst/>
            <a:gdLst/>
            <a:ahLst/>
            <a:cxnLst/>
            <a:rect l="l" t="t" r="r" b="b"/>
            <a:pathLst>
              <a:path w="60959" h="26669">
                <a:moveTo>
                  <a:pt x="60732" y="0"/>
                </a:moveTo>
                <a:lnTo>
                  <a:pt x="48799" y="4622"/>
                </a:lnTo>
                <a:lnTo>
                  <a:pt x="40045" y="10913"/>
                </a:lnTo>
                <a:lnTo>
                  <a:pt x="34043" y="18327"/>
                </a:lnTo>
                <a:lnTo>
                  <a:pt x="30366" y="26317"/>
                </a:lnTo>
                <a:lnTo>
                  <a:pt x="26689" y="18327"/>
                </a:lnTo>
                <a:lnTo>
                  <a:pt x="20687" y="10913"/>
                </a:lnTo>
                <a:lnTo>
                  <a:pt x="11933" y="4622"/>
                </a:ln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2673083" y="2049010"/>
            <a:ext cx="1097280" cy="297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Open</a:t>
            </a:r>
            <a:r>
              <a:rPr dirty="0" sz="600" spc="-1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list:</a:t>
            </a:r>
            <a:r>
              <a:rPr dirty="0" sz="600" spc="2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[</a:t>
            </a:r>
            <a:r>
              <a:rPr dirty="0" sz="600" spc="-10">
                <a:latin typeface="Arial"/>
                <a:cs typeface="Arial"/>
              </a:rPr>
              <a:t> </a:t>
            </a: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3</a:t>
            </a:r>
            <a:r>
              <a:rPr dirty="0" baseline="-16666" sz="750" spc="-142">
                <a:latin typeface="Arial"/>
                <a:cs typeface="Arial"/>
              </a:rPr>
              <a:t> </a:t>
            </a:r>
            <a:r>
              <a:rPr dirty="0" sz="600" spc="0" i="1">
                <a:latin typeface="Trebuchet MS"/>
                <a:cs typeface="Trebuchet MS"/>
              </a:rPr>
              <a:t>,</a:t>
            </a:r>
            <a:r>
              <a:rPr dirty="0" sz="600" spc="-60" i="1">
                <a:latin typeface="Trebuchet MS"/>
                <a:cs typeface="Trebuchet MS"/>
              </a:rPr>
              <a:t> </a:t>
            </a: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4</a:t>
            </a:r>
            <a:r>
              <a:rPr dirty="0" baseline="-16666" sz="750" spc="-142">
                <a:latin typeface="Arial"/>
                <a:cs typeface="Arial"/>
              </a:rPr>
              <a:t> </a:t>
            </a:r>
            <a:r>
              <a:rPr dirty="0" sz="600" spc="0" i="1">
                <a:latin typeface="Trebuchet MS"/>
                <a:cs typeface="Trebuchet MS"/>
              </a:rPr>
              <a:t>,</a:t>
            </a:r>
            <a:r>
              <a:rPr dirty="0" sz="600" spc="-60" i="1">
                <a:latin typeface="Trebuchet MS"/>
                <a:cs typeface="Trebuchet MS"/>
              </a:rPr>
              <a:t> </a:t>
            </a: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5</a:t>
            </a:r>
            <a:r>
              <a:rPr dirty="0" baseline="-16666" sz="750" spc="97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]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dirty="0" sz="600" spc="-5">
                <a:latin typeface="Arial"/>
                <a:cs typeface="Arial"/>
              </a:rPr>
              <a:t>Closed</a:t>
            </a:r>
            <a:r>
              <a:rPr dirty="0" sz="600" spc="-1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list:</a:t>
            </a:r>
            <a:r>
              <a:rPr dirty="0" sz="600" spc="25">
                <a:latin typeface="Arial"/>
                <a:cs typeface="Arial"/>
              </a:rPr>
              <a:t> </a:t>
            </a:r>
            <a:r>
              <a:rPr dirty="0" sz="600" spc="-5" i="1">
                <a:latin typeface="Verdana"/>
                <a:cs typeface="Verdana"/>
              </a:rPr>
              <a:t>{</a:t>
            </a: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1</a:t>
            </a:r>
            <a:r>
              <a:rPr dirty="0" baseline="-16666" sz="750" spc="-142">
                <a:latin typeface="Arial"/>
                <a:cs typeface="Arial"/>
              </a:rPr>
              <a:t> </a:t>
            </a:r>
            <a:r>
              <a:rPr dirty="0" sz="600" spc="0" i="1">
                <a:latin typeface="Trebuchet MS"/>
                <a:cs typeface="Trebuchet MS"/>
              </a:rPr>
              <a:t>,</a:t>
            </a:r>
            <a:r>
              <a:rPr dirty="0" sz="600" spc="-60" i="1">
                <a:latin typeface="Trebuchet MS"/>
                <a:cs typeface="Trebuchet MS"/>
              </a:rPr>
              <a:t> </a:t>
            </a: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2</a:t>
            </a:r>
            <a:r>
              <a:rPr dirty="0" baseline="-16666" sz="750" spc="-142">
                <a:latin typeface="Arial"/>
                <a:cs typeface="Arial"/>
              </a:rPr>
              <a:t> </a:t>
            </a:r>
            <a:r>
              <a:rPr dirty="0" sz="600" spc="0" i="1">
                <a:latin typeface="Trebuchet MS"/>
                <a:cs typeface="Trebuchet MS"/>
              </a:rPr>
              <a:t>,</a:t>
            </a:r>
            <a:r>
              <a:rPr dirty="0" sz="600" spc="-60" i="1">
                <a:latin typeface="Trebuchet MS"/>
                <a:cs typeface="Trebuchet MS"/>
              </a:rPr>
              <a:t> </a:t>
            </a: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3</a:t>
            </a:r>
            <a:r>
              <a:rPr dirty="0" baseline="-16666" sz="750" spc="-142">
                <a:latin typeface="Arial"/>
                <a:cs typeface="Arial"/>
              </a:rPr>
              <a:t> </a:t>
            </a:r>
            <a:r>
              <a:rPr dirty="0" sz="600" spc="0" i="1">
                <a:latin typeface="Trebuchet MS"/>
                <a:cs typeface="Trebuchet MS"/>
              </a:rPr>
              <a:t>,</a:t>
            </a:r>
            <a:r>
              <a:rPr dirty="0" sz="600" spc="-60" i="1">
                <a:latin typeface="Trebuchet MS"/>
                <a:cs typeface="Trebuchet MS"/>
              </a:rPr>
              <a:t> </a:t>
            </a: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4</a:t>
            </a:r>
            <a:r>
              <a:rPr dirty="0" baseline="-16666" sz="750" spc="-142">
                <a:latin typeface="Arial"/>
                <a:cs typeface="Arial"/>
              </a:rPr>
              <a:t> </a:t>
            </a:r>
            <a:r>
              <a:rPr dirty="0" sz="600" spc="0" i="1">
                <a:latin typeface="Trebuchet MS"/>
                <a:cs typeface="Trebuchet MS"/>
              </a:rPr>
              <a:t>,</a:t>
            </a:r>
            <a:r>
              <a:rPr dirty="0" sz="600" spc="-60" i="1">
                <a:latin typeface="Trebuchet MS"/>
                <a:cs typeface="Trebuchet MS"/>
              </a:rPr>
              <a:t> </a:t>
            </a: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5</a:t>
            </a:r>
            <a:r>
              <a:rPr dirty="0" baseline="-16666" sz="750" spc="-142">
                <a:latin typeface="Arial"/>
                <a:cs typeface="Arial"/>
              </a:rPr>
              <a:t> </a:t>
            </a:r>
            <a:r>
              <a:rPr dirty="0" sz="600" i="1">
                <a:latin typeface="Verdana"/>
                <a:cs typeface="Verdana"/>
              </a:rPr>
              <a:t>}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14"/>
            <a:ext cx="225552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0"/>
              <a:t>Recap: </a:t>
            </a:r>
            <a:r>
              <a:rPr dirty="0" spc="5"/>
              <a:t>Breadth-first</a:t>
            </a:r>
            <a:r>
              <a:rPr dirty="0" spc="75"/>
              <a:t> </a:t>
            </a:r>
            <a:r>
              <a:rPr dirty="0" spc="10"/>
              <a:t>search</a:t>
            </a:r>
          </a:p>
        </p:txBody>
      </p:sp>
      <p:sp>
        <p:nvSpPr>
          <p:cNvPr id="3" name="object 3"/>
          <p:cNvSpPr/>
          <p:nvPr/>
        </p:nvSpPr>
        <p:spPr>
          <a:xfrm>
            <a:off x="2539003" y="941697"/>
            <a:ext cx="196198" cy="1961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39003" y="1301702"/>
            <a:ext cx="196198" cy="1961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601480" y="1331473"/>
            <a:ext cx="635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39003" y="1661706"/>
            <a:ext cx="196198" cy="1961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601480" y="971466"/>
            <a:ext cx="57848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1770" algn="l"/>
              </a:tabLst>
            </a:pPr>
            <a:r>
              <a:rPr dirty="0" sz="600" spc="-5" i="1">
                <a:solidFill>
                  <a:srgbClr val="7F7F7F"/>
                </a:solidFill>
                <a:latin typeface="Arial"/>
                <a:cs typeface="Arial"/>
              </a:rPr>
              <a:t>v</a:t>
            </a:r>
            <a:r>
              <a:rPr dirty="0" sz="600" spc="-5" i="1">
                <a:solidFill>
                  <a:srgbClr val="7F7F7F"/>
                </a:solidFill>
                <a:latin typeface="Arial"/>
                <a:cs typeface="Arial"/>
              </a:rPr>
              <a:t>	</a:t>
            </a:r>
            <a:r>
              <a:rPr dirty="0" sz="600" spc="-5">
                <a:latin typeface="Arial"/>
                <a:cs typeface="Arial"/>
              </a:rPr>
              <a:t>un</a:t>
            </a:r>
            <a:r>
              <a:rPr dirty="0" sz="600" spc="-25">
                <a:latin typeface="Arial"/>
                <a:cs typeface="Arial"/>
              </a:rPr>
              <a:t>e</a:t>
            </a:r>
            <a:r>
              <a:rPr dirty="0" sz="600" spc="-5">
                <a:latin typeface="Arial"/>
                <a:cs typeface="Arial"/>
              </a:rPr>
              <a:t>xplored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81071" y="1337810"/>
            <a:ext cx="2406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visited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01480" y="1691467"/>
            <a:ext cx="6502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1770" algn="l"/>
              </a:tabLst>
            </a:pPr>
            <a:r>
              <a:rPr dirty="0" sz="600" spc="-5" i="1">
                <a:latin typeface="Arial"/>
                <a:cs typeface="Arial"/>
              </a:rPr>
              <a:t>v	</a:t>
            </a:r>
            <a:r>
              <a:rPr dirty="0" sz="600" spc="-5">
                <a:latin typeface="Arial"/>
                <a:cs typeface="Arial"/>
              </a:rPr>
              <a:t>fully</a:t>
            </a:r>
            <a:r>
              <a:rPr dirty="0" sz="600" spc="-5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explored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60003" y="1642733"/>
            <a:ext cx="234144" cy="2341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24637" y="1682005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1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20007" y="922724"/>
            <a:ext cx="234144" cy="2341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784644" y="962004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2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29426" y="1149028"/>
            <a:ext cx="253365" cy="506095"/>
          </a:xfrm>
          <a:custGeom>
            <a:avLst/>
            <a:gdLst/>
            <a:ahLst/>
            <a:cxnLst/>
            <a:rect l="l" t="t" r="r" b="b"/>
            <a:pathLst>
              <a:path w="253365" h="506094">
                <a:moveTo>
                  <a:pt x="0" y="506072"/>
                </a:moveTo>
                <a:lnTo>
                  <a:pt x="253038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44670" y="1146765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09" h="37465">
                <a:moveTo>
                  <a:pt x="0" y="9958"/>
                </a:moveTo>
                <a:lnTo>
                  <a:pt x="12739" y="11160"/>
                </a:lnTo>
                <a:lnTo>
                  <a:pt x="23382" y="9448"/>
                </a:lnTo>
                <a:lnTo>
                  <a:pt x="32065" y="5501"/>
                </a:lnTo>
                <a:lnTo>
                  <a:pt x="38926" y="0"/>
                </a:lnTo>
                <a:lnTo>
                  <a:pt x="38642" y="8790"/>
                </a:lnTo>
                <a:lnTo>
                  <a:pt x="40695" y="18104"/>
                </a:lnTo>
                <a:lnTo>
                  <a:pt x="45711" y="27645"/>
                </a:lnTo>
                <a:lnTo>
                  <a:pt x="54316" y="37116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19408" y="2362143"/>
            <a:ext cx="235342" cy="23534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784644" y="2401359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3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29426" y="1864510"/>
            <a:ext cx="253365" cy="506095"/>
          </a:xfrm>
          <a:custGeom>
            <a:avLst/>
            <a:gdLst/>
            <a:ahLst/>
            <a:cxnLst/>
            <a:rect l="l" t="t" r="r" b="b"/>
            <a:pathLst>
              <a:path w="253365" h="506094">
                <a:moveTo>
                  <a:pt x="0" y="0"/>
                </a:moveTo>
                <a:lnTo>
                  <a:pt x="252770" y="505536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44402" y="2335194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09" h="37464">
                <a:moveTo>
                  <a:pt x="54316" y="0"/>
                </a:moveTo>
                <a:lnTo>
                  <a:pt x="45711" y="9470"/>
                </a:lnTo>
                <a:lnTo>
                  <a:pt x="40695" y="19011"/>
                </a:lnTo>
                <a:lnTo>
                  <a:pt x="38642" y="28325"/>
                </a:lnTo>
                <a:lnTo>
                  <a:pt x="38926" y="37116"/>
                </a:lnTo>
                <a:lnTo>
                  <a:pt x="32065" y="31614"/>
                </a:lnTo>
                <a:lnTo>
                  <a:pt x="23382" y="27667"/>
                </a:lnTo>
                <a:lnTo>
                  <a:pt x="12739" y="25955"/>
                </a:lnTo>
                <a:lnTo>
                  <a:pt x="0" y="27157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440016" y="2362742"/>
            <a:ext cx="234144" cy="234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504645" y="2402007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4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89431" y="1144501"/>
            <a:ext cx="613410" cy="1226185"/>
          </a:xfrm>
          <a:custGeom>
            <a:avLst/>
            <a:gdLst/>
            <a:ahLst/>
            <a:cxnLst/>
            <a:rect l="l" t="t" r="r" b="b"/>
            <a:pathLst>
              <a:path w="613410" h="1226185">
                <a:moveTo>
                  <a:pt x="0" y="0"/>
                </a:moveTo>
                <a:lnTo>
                  <a:pt x="613042" y="1226081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464679" y="2335730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09" h="37464">
                <a:moveTo>
                  <a:pt x="54316" y="0"/>
                </a:moveTo>
                <a:lnTo>
                  <a:pt x="45711" y="9470"/>
                </a:lnTo>
                <a:lnTo>
                  <a:pt x="40695" y="19011"/>
                </a:lnTo>
                <a:lnTo>
                  <a:pt x="38642" y="28325"/>
                </a:lnTo>
                <a:lnTo>
                  <a:pt x="38926" y="37116"/>
                </a:lnTo>
                <a:lnTo>
                  <a:pt x="32065" y="31614"/>
                </a:lnTo>
                <a:lnTo>
                  <a:pt x="23382" y="27667"/>
                </a:lnTo>
                <a:lnTo>
                  <a:pt x="12739" y="25955"/>
                </a:lnTo>
                <a:lnTo>
                  <a:pt x="0" y="27157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799421" y="1642134"/>
            <a:ext cx="235342" cy="23534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1864639" y="1681358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7F7F7F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7F7F7F"/>
                </a:solidFill>
                <a:latin typeface="Arial"/>
                <a:cs typeface="Arial"/>
              </a:rPr>
              <a:t>6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609440" y="1869573"/>
            <a:ext cx="253365" cy="506095"/>
          </a:xfrm>
          <a:custGeom>
            <a:avLst/>
            <a:gdLst/>
            <a:ahLst/>
            <a:cxnLst/>
            <a:rect l="l" t="t" r="r" b="b"/>
            <a:pathLst>
              <a:path w="253364" h="506094">
                <a:moveTo>
                  <a:pt x="0" y="505536"/>
                </a:moveTo>
                <a:lnTo>
                  <a:pt x="25277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824415" y="1867310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10" h="37464">
                <a:moveTo>
                  <a:pt x="0" y="9958"/>
                </a:moveTo>
                <a:lnTo>
                  <a:pt x="12739" y="11160"/>
                </a:lnTo>
                <a:lnTo>
                  <a:pt x="23382" y="9448"/>
                </a:lnTo>
                <a:lnTo>
                  <a:pt x="32065" y="5501"/>
                </a:lnTo>
                <a:lnTo>
                  <a:pt x="38926" y="0"/>
                </a:lnTo>
                <a:lnTo>
                  <a:pt x="38642" y="8790"/>
                </a:lnTo>
                <a:lnTo>
                  <a:pt x="40695" y="18104"/>
                </a:lnTo>
                <a:lnTo>
                  <a:pt x="45711" y="27645"/>
                </a:lnTo>
                <a:lnTo>
                  <a:pt x="54316" y="37116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440609" y="923317"/>
            <a:ext cx="232958" cy="23295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1504645" y="962436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5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954152" y="1039796"/>
            <a:ext cx="481965" cy="0"/>
          </a:xfrm>
          <a:custGeom>
            <a:avLst/>
            <a:gdLst/>
            <a:ahLst/>
            <a:cxnLst/>
            <a:rect l="l" t="t" r="r" b="b"/>
            <a:pathLst>
              <a:path w="481965" h="0">
                <a:moveTo>
                  <a:pt x="0" y="0"/>
                </a:moveTo>
                <a:lnTo>
                  <a:pt x="481396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411761" y="1009430"/>
            <a:ext cx="26670" cy="60960"/>
          </a:xfrm>
          <a:custGeom>
            <a:avLst/>
            <a:gdLst/>
            <a:ahLst/>
            <a:cxnLst/>
            <a:rect l="l" t="t" r="r" b="b"/>
            <a:pathLst>
              <a:path w="26669" h="60959">
                <a:moveTo>
                  <a:pt x="0" y="0"/>
                </a:moveTo>
                <a:lnTo>
                  <a:pt x="4622" y="11933"/>
                </a:lnTo>
                <a:lnTo>
                  <a:pt x="10913" y="20687"/>
                </a:lnTo>
                <a:lnTo>
                  <a:pt x="18327" y="26689"/>
                </a:lnTo>
                <a:lnTo>
                  <a:pt x="26317" y="30366"/>
                </a:lnTo>
                <a:lnTo>
                  <a:pt x="18327" y="34043"/>
                </a:lnTo>
                <a:lnTo>
                  <a:pt x="10913" y="40045"/>
                </a:lnTo>
                <a:lnTo>
                  <a:pt x="4622" y="48799"/>
                </a:lnTo>
                <a:lnTo>
                  <a:pt x="0" y="6073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959812" y="2479814"/>
            <a:ext cx="480695" cy="0"/>
          </a:xfrm>
          <a:custGeom>
            <a:avLst/>
            <a:gdLst/>
            <a:ahLst/>
            <a:cxnLst/>
            <a:rect l="l" t="t" r="r" b="b"/>
            <a:pathLst>
              <a:path w="480694" h="0">
                <a:moveTo>
                  <a:pt x="480204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957281" y="2449448"/>
            <a:ext cx="26670" cy="60960"/>
          </a:xfrm>
          <a:custGeom>
            <a:avLst/>
            <a:gdLst/>
            <a:ahLst/>
            <a:cxnLst/>
            <a:rect l="l" t="t" r="r" b="b"/>
            <a:pathLst>
              <a:path w="26669" h="60960">
                <a:moveTo>
                  <a:pt x="26317" y="60732"/>
                </a:moveTo>
                <a:lnTo>
                  <a:pt x="21694" y="48799"/>
                </a:lnTo>
                <a:lnTo>
                  <a:pt x="15403" y="40045"/>
                </a:lnTo>
                <a:lnTo>
                  <a:pt x="7990" y="34043"/>
                </a:lnTo>
                <a:lnTo>
                  <a:pt x="0" y="30366"/>
                </a:lnTo>
                <a:lnTo>
                  <a:pt x="7990" y="26689"/>
                </a:lnTo>
                <a:lnTo>
                  <a:pt x="15403" y="20687"/>
                </a:lnTo>
                <a:lnTo>
                  <a:pt x="21694" y="11933"/>
                </a:lnTo>
                <a:lnTo>
                  <a:pt x="26317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611438" y="1148497"/>
            <a:ext cx="253365" cy="506095"/>
          </a:xfrm>
          <a:custGeom>
            <a:avLst/>
            <a:gdLst/>
            <a:ahLst/>
            <a:cxnLst/>
            <a:rect l="l" t="t" r="r" b="b"/>
            <a:pathLst>
              <a:path w="253364" h="506094">
                <a:moveTo>
                  <a:pt x="253035" y="506067"/>
                </a:move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594916" y="1146234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10" h="37465">
                <a:moveTo>
                  <a:pt x="0" y="37116"/>
                </a:moveTo>
                <a:lnTo>
                  <a:pt x="8605" y="27645"/>
                </a:lnTo>
                <a:lnTo>
                  <a:pt x="13621" y="18104"/>
                </a:lnTo>
                <a:lnTo>
                  <a:pt x="15674" y="8790"/>
                </a:lnTo>
                <a:lnTo>
                  <a:pt x="15389" y="0"/>
                </a:lnTo>
                <a:lnTo>
                  <a:pt x="22251" y="5501"/>
                </a:lnTo>
                <a:lnTo>
                  <a:pt x="30934" y="9448"/>
                </a:lnTo>
                <a:lnTo>
                  <a:pt x="41577" y="11160"/>
                </a:lnTo>
                <a:lnTo>
                  <a:pt x="54316" y="9958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837079" y="1161930"/>
            <a:ext cx="0" cy="1200785"/>
          </a:xfrm>
          <a:custGeom>
            <a:avLst/>
            <a:gdLst/>
            <a:ahLst/>
            <a:cxnLst/>
            <a:rect l="l" t="t" r="r" b="b"/>
            <a:pathLst>
              <a:path w="0" h="1200785">
                <a:moveTo>
                  <a:pt x="0" y="1200213"/>
                </a:move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06713" y="1159399"/>
            <a:ext cx="60960" cy="26670"/>
          </a:xfrm>
          <a:custGeom>
            <a:avLst/>
            <a:gdLst/>
            <a:ahLst/>
            <a:cxnLst/>
            <a:rect l="l" t="t" r="r" b="b"/>
            <a:pathLst>
              <a:path w="60959" h="26669">
                <a:moveTo>
                  <a:pt x="0" y="26317"/>
                </a:moveTo>
                <a:lnTo>
                  <a:pt x="11933" y="21694"/>
                </a:lnTo>
                <a:lnTo>
                  <a:pt x="20687" y="15403"/>
                </a:lnTo>
                <a:lnTo>
                  <a:pt x="26689" y="7990"/>
                </a:lnTo>
                <a:lnTo>
                  <a:pt x="30366" y="0"/>
                </a:lnTo>
                <a:lnTo>
                  <a:pt x="34043" y="7990"/>
                </a:lnTo>
                <a:lnTo>
                  <a:pt x="40045" y="15403"/>
                </a:lnTo>
                <a:lnTo>
                  <a:pt x="48799" y="21694"/>
                </a:lnTo>
                <a:lnTo>
                  <a:pt x="60732" y="26317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557088" y="1156276"/>
            <a:ext cx="0" cy="1201420"/>
          </a:xfrm>
          <a:custGeom>
            <a:avLst/>
            <a:gdLst/>
            <a:ahLst/>
            <a:cxnLst/>
            <a:rect l="l" t="t" r="r" b="b"/>
            <a:pathLst>
              <a:path w="0" h="1201420">
                <a:moveTo>
                  <a:pt x="0" y="0"/>
                </a:moveTo>
                <a:lnTo>
                  <a:pt x="0" y="1201405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526722" y="2333894"/>
            <a:ext cx="60960" cy="26670"/>
          </a:xfrm>
          <a:custGeom>
            <a:avLst/>
            <a:gdLst/>
            <a:ahLst/>
            <a:cxnLst/>
            <a:rect l="l" t="t" r="r" b="b"/>
            <a:pathLst>
              <a:path w="60959" h="26669">
                <a:moveTo>
                  <a:pt x="60732" y="0"/>
                </a:moveTo>
                <a:lnTo>
                  <a:pt x="48799" y="4622"/>
                </a:lnTo>
                <a:lnTo>
                  <a:pt x="40045" y="10913"/>
                </a:lnTo>
                <a:lnTo>
                  <a:pt x="34043" y="18327"/>
                </a:lnTo>
                <a:lnTo>
                  <a:pt x="30366" y="26317"/>
                </a:lnTo>
                <a:lnTo>
                  <a:pt x="26689" y="18327"/>
                </a:lnTo>
                <a:lnTo>
                  <a:pt x="20687" y="10913"/>
                </a:lnTo>
                <a:lnTo>
                  <a:pt x="11933" y="4622"/>
                </a:ln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2673083" y="2049658"/>
            <a:ext cx="1097280" cy="2965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Open list: [ </a:t>
            </a: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4 </a:t>
            </a:r>
            <a:r>
              <a:rPr dirty="0" sz="600" spc="0" i="1">
                <a:latin typeface="Trebuchet MS"/>
                <a:cs typeface="Trebuchet MS"/>
              </a:rPr>
              <a:t>, </a:t>
            </a: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5</a:t>
            </a:r>
            <a:r>
              <a:rPr dirty="0" baseline="-16666" sz="750" spc="-6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]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600" spc="-5">
                <a:latin typeface="Arial"/>
                <a:cs typeface="Arial"/>
              </a:rPr>
              <a:t>Closed</a:t>
            </a:r>
            <a:r>
              <a:rPr dirty="0" sz="600" spc="-1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list:</a:t>
            </a:r>
            <a:r>
              <a:rPr dirty="0" sz="600" spc="25">
                <a:latin typeface="Arial"/>
                <a:cs typeface="Arial"/>
              </a:rPr>
              <a:t> </a:t>
            </a:r>
            <a:r>
              <a:rPr dirty="0" sz="600" spc="-5" i="1">
                <a:latin typeface="Verdana"/>
                <a:cs typeface="Verdana"/>
              </a:rPr>
              <a:t>{</a:t>
            </a: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1</a:t>
            </a:r>
            <a:r>
              <a:rPr dirty="0" baseline="-16666" sz="750" spc="-142">
                <a:latin typeface="Arial"/>
                <a:cs typeface="Arial"/>
              </a:rPr>
              <a:t> </a:t>
            </a:r>
            <a:r>
              <a:rPr dirty="0" sz="600" spc="0" i="1">
                <a:latin typeface="Trebuchet MS"/>
                <a:cs typeface="Trebuchet MS"/>
              </a:rPr>
              <a:t>,</a:t>
            </a:r>
            <a:r>
              <a:rPr dirty="0" sz="600" spc="-60" i="1">
                <a:latin typeface="Trebuchet MS"/>
                <a:cs typeface="Trebuchet MS"/>
              </a:rPr>
              <a:t> </a:t>
            </a: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2</a:t>
            </a:r>
            <a:r>
              <a:rPr dirty="0" baseline="-16666" sz="750" spc="-142">
                <a:latin typeface="Arial"/>
                <a:cs typeface="Arial"/>
              </a:rPr>
              <a:t> </a:t>
            </a:r>
            <a:r>
              <a:rPr dirty="0" sz="600" spc="0" i="1">
                <a:latin typeface="Trebuchet MS"/>
                <a:cs typeface="Trebuchet MS"/>
              </a:rPr>
              <a:t>,</a:t>
            </a:r>
            <a:r>
              <a:rPr dirty="0" sz="600" spc="-60" i="1">
                <a:latin typeface="Trebuchet MS"/>
                <a:cs typeface="Trebuchet MS"/>
              </a:rPr>
              <a:t> </a:t>
            </a: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3</a:t>
            </a:r>
            <a:r>
              <a:rPr dirty="0" baseline="-16666" sz="750" spc="-142">
                <a:latin typeface="Arial"/>
                <a:cs typeface="Arial"/>
              </a:rPr>
              <a:t> </a:t>
            </a:r>
            <a:r>
              <a:rPr dirty="0" sz="600" spc="0" i="1">
                <a:latin typeface="Trebuchet MS"/>
                <a:cs typeface="Trebuchet MS"/>
              </a:rPr>
              <a:t>,</a:t>
            </a:r>
            <a:r>
              <a:rPr dirty="0" sz="600" spc="-60" i="1">
                <a:latin typeface="Trebuchet MS"/>
                <a:cs typeface="Trebuchet MS"/>
              </a:rPr>
              <a:t> </a:t>
            </a: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4</a:t>
            </a:r>
            <a:r>
              <a:rPr dirty="0" baseline="-16666" sz="750" spc="-142">
                <a:latin typeface="Arial"/>
                <a:cs typeface="Arial"/>
              </a:rPr>
              <a:t> </a:t>
            </a:r>
            <a:r>
              <a:rPr dirty="0" sz="600" spc="0" i="1">
                <a:latin typeface="Trebuchet MS"/>
                <a:cs typeface="Trebuchet MS"/>
              </a:rPr>
              <a:t>,</a:t>
            </a:r>
            <a:r>
              <a:rPr dirty="0" sz="600" spc="-60" i="1">
                <a:latin typeface="Trebuchet MS"/>
                <a:cs typeface="Trebuchet MS"/>
              </a:rPr>
              <a:t> </a:t>
            </a: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5</a:t>
            </a:r>
            <a:r>
              <a:rPr dirty="0" baseline="-16666" sz="750" spc="-142">
                <a:latin typeface="Arial"/>
                <a:cs typeface="Arial"/>
              </a:rPr>
              <a:t> </a:t>
            </a:r>
            <a:r>
              <a:rPr dirty="0" sz="600" i="1">
                <a:latin typeface="Verdana"/>
                <a:cs typeface="Verdana"/>
              </a:rPr>
              <a:t>}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14"/>
            <a:ext cx="225552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0"/>
              <a:t>Recap: </a:t>
            </a:r>
            <a:r>
              <a:rPr dirty="0" spc="5"/>
              <a:t>Breadth-first</a:t>
            </a:r>
            <a:r>
              <a:rPr dirty="0" spc="75"/>
              <a:t> </a:t>
            </a:r>
            <a:r>
              <a:rPr dirty="0" spc="10"/>
              <a:t>search</a:t>
            </a:r>
          </a:p>
        </p:txBody>
      </p:sp>
      <p:sp>
        <p:nvSpPr>
          <p:cNvPr id="3" name="object 3"/>
          <p:cNvSpPr/>
          <p:nvPr/>
        </p:nvSpPr>
        <p:spPr>
          <a:xfrm>
            <a:off x="2539003" y="941697"/>
            <a:ext cx="196198" cy="1961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39003" y="1301702"/>
            <a:ext cx="196198" cy="1961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601480" y="1331473"/>
            <a:ext cx="635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39003" y="1661706"/>
            <a:ext cx="196198" cy="1961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601480" y="971466"/>
            <a:ext cx="57848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1770" algn="l"/>
              </a:tabLst>
            </a:pPr>
            <a:r>
              <a:rPr dirty="0" sz="600" spc="-5" i="1">
                <a:solidFill>
                  <a:srgbClr val="7F7F7F"/>
                </a:solidFill>
                <a:latin typeface="Arial"/>
                <a:cs typeface="Arial"/>
              </a:rPr>
              <a:t>v</a:t>
            </a:r>
            <a:r>
              <a:rPr dirty="0" sz="600" spc="-5" i="1">
                <a:solidFill>
                  <a:srgbClr val="7F7F7F"/>
                </a:solidFill>
                <a:latin typeface="Arial"/>
                <a:cs typeface="Arial"/>
              </a:rPr>
              <a:t>	</a:t>
            </a:r>
            <a:r>
              <a:rPr dirty="0" sz="600" spc="-5">
                <a:latin typeface="Arial"/>
                <a:cs typeface="Arial"/>
              </a:rPr>
              <a:t>un</a:t>
            </a:r>
            <a:r>
              <a:rPr dirty="0" sz="600" spc="-25">
                <a:latin typeface="Arial"/>
                <a:cs typeface="Arial"/>
              </a:rPr>
              <a:t>e</a:t>
            </a:r>
            <a:r>
              <a:rPr dirty="0" sz="600" spc="-5">
                <a:latin typeface="Arial"/>
                <a:cs typeface="Arial"/>
              </a:rPr>
              <a:t>xplored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81071" y="1337810"/>
            <a:ext cx="2406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visited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01480" y="1691467"/>
            <a:ext cx="6502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1770" algn="l"/>
              </a:tabLst>
            </a:pPr>
            <a:r>
              <a:rPr dirty="0" sz="600" spc="-5" i="1">
                <a:latin typeface="Arial"/>
                <a:cs typeface="Arial"/>
              </a:rPr>
              <a:t>v	</a:t>
            </a:r>
            <a:r>
              <a:rPr dirty="0" sz="600" spc="-5">
                <a:latin typeface="Arial"/>
                <a:cs typeface="Arial"/>
              </a:rPr>
              <a:t>fully</a:t>
            </a:r>
            <a:r>
              <a:rPr dirty="0" sz="600" spc="-5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explored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60003" y="1642733"/>
            <a:ext cx="234144" cy="2341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24637" y="1682005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1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20007" y="922724"/>
            <a:ext cx="234144" cy="2341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784644" y="962004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2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29426" y="1149028"/>
            <a:ext cx="253365" cy="506095"/>
          </a:xfrm>
          <a:custGeom>
            <a:avLst/>
            <a:gdLst/>
            <a:ahLst/>
            <a:cxnLst/>
            <a:rect l="l" t="t" r="r" b="b"/>
            <a:pathLst>
              <a:path w="253365" h="506094">
                <a:moveTo>
                  <a:pt x="0" y="506072"/>
                </a:moveTo>
                <a:lnTo>
                  <a:pt x="253038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44670" y="1146765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09" h="37465">
                <a:moveTo>
                  <a:pt x="0" y="9958"/>
                </a:moveTo>
                <a:lnTo>
                  <a:pt x="12739" y="11160"/>
                </a:lnTo>
                <a:lnTo>
                  <a:pt x="23382" y="9448"/>
                </a:lnTo>
                <a:lnTo>
                  <a:pt x="32065" y="5501"/>
                </a:lnTo>
                <a:lnTo>
                  <a:pt x="38926" y="0"/>
                </a:lnTo>
                <a:lnTo>
                  <a:pt x="38642" y="8790"/>
                </a:lnTo>
                <a:lnTo>
                  <a:pt x="40695" y="18104"/>
                </a:lnTo>
                <a:lnTo>
                  <a:pt x="45711" y="27645"/>
                </a:lnTo>
                <a:lnTo>
                  <a:pt x="54316" y="37116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19408" y="2362143"/>
            <a:ext cx="235342" cy="23534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784644" y="2401359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3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29426" y="1864510"/>
            <a:ext cx="253365" cy="506095"/>
          </a:xfrm>
          <a:custGeom>
            <a:avLst/>
            <a:gdLst/>
            <a:ahLst/>
            <a:cxnLst/>
            <a:rect l="l" t="t" r="r" b="b"/>
            <a:pathLst>
              <a:path w="253365" h="506094">
                <a:moveTo>
                  <a:pt x="0" y="0"/>
                </a:moveTo>
                <a:lnTo>
                  <a:pt x="252770" y="505536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44402" y="2335194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09" h="37464">
                <a:moveTo>
                  <a:pt x="54316" y="0"/>
                </a:moveTo>
                <a:lnTo>
                  <a:pt x="45711" y="9470"/>
                </a:lnTo>
                <a:lnTo>
                  <a:pt x="40695" y="19011"/>
                </a:lnTo>
                <a:lnTo>
                  <a:pt x="38642" y="28325"/>
                </a:lnTo>
                <a:lnTo>
                  <a:pt x="38926" y="37116"/>
                </a:lnTo>
                <a:lnTo>
                  <a:pt x="32065" y="31614"/>
                </a:lnTo>
                <a:lnTo>
                  <a:pt x="23382" y="27667"/>
                </a:lnTo>
                <a:lnTo>
                  <a:pt x="12739" y="25955"/>
                </a:lnTo>
                <a:lnTo>
                  <a:pt x="0" y="27157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440016" y="2362742"/>
            <a:ext cx="234144" cy="234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504645" y="2402007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4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89431" y="1144501"/>
            <a:ext cx="613410" cy="1226185"/>
          </a:xfrm>
          <a:custGeom>
            <a:avLst/>
            <a:gdLst/>
            <a:ahLst/>
            <a:cxnLst/>
            <a:rect l="l" t="t" r="r" b="b"/>
            <a:pathLst>
              <a:path w="613410" h="1226185">
                <a:moveTo>
                  <a:pt x="0" y="0"/>
                </a:moveTo>
                <a:lnTo>
                  <a:pt x="613042" y="1226081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464679" y="2335730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09" h="37464">
                <a:moveTo>
                  <a:pt x="54316" y="0"/>
                </a:moveTo>
                <a:lnTo>
                  <a:pt x="45711" y="9470"/>
                </a:lnTo>
                <a:lnTo>
                  <a:pt x="40695" y="19011"/>
                </a:lnTo>
                <a:lnTo>
                  <a:pt x="38642" y="28325"/>
                </a:lnTo>
                <a:lnTo>
                  <a:pt x="38926" y="37116"/>
                </a:lnTo>
                <a:lnTo>
                  <a:pt x="32065" y="31614"/>
                </a:lnTo>
                <a:lnTo>
                  <a:pt x="23382" y="27667"/>
                </a:lnTo>
                <a:lnTo>
                  <a:pt x="12739" y="25955"/>
                </a:lnTo>
                <a:lnTo>
                  <a:pt x="0" y="27157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799421" y="1642134"/>
            <a:ext cx="235342" cy="23534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1864639" y="1681358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6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609440" y="1869573"/>
            <a:ext cx="253365" cy="506095"/>
          </a:xfrm>
          <a:custGeom>
            <a:avLst/>
            <a:gdLst/>
            <a:ahLst/>
            <a:cxnLst/>
            <a:rect l="l" t="t" r="r" b="b"/>
            <a:pathLst>
              <a:path w="253364" h="506094">
                <a:moveTo>
                  <a:pt x="0" y="505536"/>
                </a:moveTo>
                <a:lnTo>
                  <a:pt x="252770" y="0"/>
                </a:lnTo>
              </a:path>
            </a:pathLst>
          </a:custGeom>
          <a:ln w="5060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824415" y="1867310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10" h="37464">
                <a:moveTo>
                  <a:pt x="0" y="9958"/>
                </a:moveTo>
                <a:lnTo>
                  <a:pt x="12739" y="11160"/>
                </a:lnTo>
                <a:lnTo>
                  <a:pt x="23382" y="9448"/>
                </a:lnTo>
                <a:lnTo>
                  <a:pt x="32065" y="5501"/>
                </a:lnTo>
                <a:lnTo>
                  <a:pt x="38926" y="0"/>
                </a:lnTo>
                <a:lnTo>
                  <a:pt x="38642" y="8790"/>
                </a:lnTo>
                <a:lnTo>
                  <a:pt x="40695" y="18104"/>
                </a:lnTo>
                <a:lnTo>
                  <a:pt x="45711" y="27645"/>
                </a:lnTo>
                <a:lnTo>
                  <a:pt x="54316" y="37116"/>
                </a:lnTo>
              </a:path>
            </a:pathLst>
          </a:custGeom>
          <a:ln w="5060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440609" y="923317"/>
            <a:ext cx="232958" cy="23295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1504645" y="962436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5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954152" y="1039796"/>
            <a:ext cx="481965" cy="0"/>
          </a:xfrm>
          <a:custGeom>
            <a:avLst/>
            <a:gdLst/>
            <a:ahLst/>
            <a:cxnLst/>
            <a:rect l="l" t="t" r="r" b="b"/>
            <a:pathLst>
              <a:path w="481965" h="0">
                <a:moveTo>
                  <a:pt x="0" y="0"/>
                </a:moveTo>
                <a:lnTo>
                  <a:pt x="481396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411761" y="1009430"/>
            <a:ext cx="26670" cy="60960"/>
          </a:xfrm>
          <a:custGeom>
            <a:avLst/>
            <a:gdLst/>
            <a:ahLst/>
            <a:cxnLst/>
            <a:rect l="l" t="t" r="r" b="b"/>
            <a:pathLst>
              <a:path w="26669" h="60959">
                <a:moveTo>
                  <a:pt x="0" y="0"/>
                </a:moveTo>
                <a:lnTo>
                  <a:pt x="4622" y="11933"/>
                </a:lnTo>
                <a:lnTo>
                  <a:pt x="10913" y="20687"/>
                </a:lnTo>
                <a:lnTo>
                  <a:pt x="18327" y="26689"/>
                </a:lnTo>
                <a:lnTo>
                  <a:pt x="26317" y="30366"/>
                </a:lnTo>
                <a:lnTo>
                  <a:pt x="18327" y="34043"/>
                </a:lnTo>
                <a:lnTo>
                  <a:pt x="10913" y="40045"/>
                </a:lnTo>
                <a:lnTo>
                  <a:pt x="4622" y="48799"/>
                </a:lnTo>
                <a:lnTo>
                  <a:pt x="0" y="6073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959812" y="2479814"/>
            <a:ext cx="480695" cy="0"/>
          </a:xfrm>
          <a:custGeom>
            <a:avLst/>
            <a:gdLst/>
            <a:ahLst/>
            <a:cxnLst/>
            <a:rect l="l" t="t" r="r" b="b"/>
            <a:pathLst>
              <a:path w="480694" h="0">
                <a:moveTo>
                  <a:pt x="480204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957281" y="2449448"/>
            <a:ext cx="26670" cy="60960"/>
          </a:xfrm>
          <a:custGeom>
            <a:avLst/>
            <a:gdLst/>
            <a:ahLst/>
            <a:cxnLst/>
            <a:rect l="l" t="t" r="r" b="b"/>
            <a:pathLst>
              <a:path w="26669" h="60960">
                <a:moveTo>
                  <a:pt x="26317" y="60732"/>
                </a:moveTo>
                <a:lnTo>
                  <a:pt x="21694" y="48799"/>
                </a:lnTo>
                <a:lnTo>
                  <a:pt x="15403" y="40045"/>
                </a:lnTo>
                <a:lnTo>
                  <a:pt x="7990" y="34043"/>
                </a:lnTo>
                <a:lnTo>
                  <a:pt x="0" y="30366"/>
                </a:lnTo>
                <a:lnTo>
                  <a:pt x="7990" y="26689"/>
                </a:lnTo>
                <a:lnTo>
                  <a:pt x="15403" y="20687"/>
                </a:lnTo>
                <a:lnTo>
                  <a:pt x="21694" y="11933"/>
                </a:lnTo>
                <a:lnTo>
                  <a:pt x="26317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611438" y="1148497"/>
            <a:ext cx="253365" cy="506095"/>
          </a:xfrm>
          <a:custGeom>
            <a:avLst/>
            <a:gdLst/>
            <a:ahLst/>
            <a:cxnLst/>
            <a:rect l="l" t="t" r="r" b="b"/>
            <a:pathLst>
              <a:path w="253364" h="506094">
                <a:moveTo>
                  <a:pt x="253035" y="506067"/>
                </a:move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594916" y="1146234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10" h="37465">
                <a:moveTo>
                  <a:pt x="0" y="37116"/>
                </a:moveTo>
                <a:lnTo>
                  <a:pt x="8605" y="27645"/>
                </a:lnTo>
                <a:lnTo>
                  <a:pt x="13621" y="18104"/>
                </a:lnTo>
                <a:lnTo>
                  <a:pt x="15674" y="8790"/>
                </a:lnTo>
                <a:lnTo>
                  <a:pt x="15389" y="0"/>
                </a:lnTo>
                <a:lnTo>
                  <a:pt x="22251" y="5501"/>
                </a:lnTo>
                <a:lnTo>
                  <a:pt x="30934" y="9448"/>
                </a:lnTo>
                <a:lnTo>
                  <a:pt x="41577" y="11160"/>
                </a:lnTo>
                <a:lnTo>
                  <a:pt x="54316" y="9958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837079" y="1161930"/>
            <a:ext cx="0" cy="1200785"/>
          </a:xfrm>
          <a:custGeom>
            <a:avLst/>
            <a:gdLst/>
            <a:ahLst/>
            <a:cxnLst/>
            <a:rect l="l" t="t" r="r" b="b"/>
            <a:pathLst>
              <a:path w="0" h="1200785">
                <a:moveTo>
                  <a:pt x="0" y="1200213"/>
                </a:move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06713" y="1159399"/>
            <a:ext cx="60960" cy="26670"/>
          </a:xfrm>
          <a:custGeom>
            <a:avLst/>
            <a:gdLst/>
            <a:ahLst/>
            <a:cxnLst/>
            <a:rect l="l" t="t" r="r" b="b"/>
            <a:pathLst>
              <a:path w="60959" h="26669">
                <a:moveTo>
                  <a:pt x="0" y="26317"/>
                </a:moveTo>
                <a:lnTo>
                  <a:pt x="11933" y="21694"/>
                </a:lnTo>
                <a:lnTo>
                  <a:pt x="20687" y="15403"/>
                </a:lnTo>
                <a:lnTo>
                  <a:pt x="26689" y="7990"/>
                </a:lnTo>
                <a:lnTo>
                  <a:pt x="30366" y="0"/>
                </a:lnTo>
                <a:lnTo>
                  <a:pt x="34043" y="7990"/>
                </a:lnTo>
                <a:lnTo>
                  <a:pt x="40045" y="15403"/>
                </a:lnTo>
                <a:lnTo>
                  <a:pt x="48799" y="21694"/>
                </a:lnTo>
                <a:lnTo>
                  <a:pt x="60732" y="26317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557088" y="1156276"/>
            <a:ext cx="0" cy="1201420"/>
          </a:xfrm>
          <a:custGeom>
            <a:avLst/>
            <a:gdLst/>
            <a:ahLst/>
            <a:cxnLst/>
            <a:rect l="l" t="t" r="r" b="b"/>
            <a:pathLst>
              <a:path w="0" h="1201420">
                <a:moveTo>
                  <a:pt x="0" y="0"/>
                </a:moveTo>
                <a:lnTo>
                  <a:pt x="0" y="1201405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526722" y="2333894"/>
            <a:ext cx="60960" cy="26670"/>
          </a:xfrm>
          <a:custGeom>
            <a:avLst/>
            <a:gdLst/>
            <a:ahLst/>
            <a:cxnLst/>
            <a:rect l="l" t="t" r="r" b="b"/>
            <a:pathLst>
              <a:path w="60959" h="26669">
                <a:moveTo>
                  <a:pt x="60732" y="0"/>
                </a:moveTo>
                <a:lnTo>
                  <a:pt x="48799" y="4622"/>
                </a:lnTo>
                <a:lnTo>
                  <a:pt x="40045" y="10913"/>
                </a:lnTo>
                <a:lnTo>
                  <a:pt x="34043" y="18327"/>
                </a:lnTo>
                <a:lnTo>
                  <a:pt x="30366" y="26317"/>
                </a:lnTo>
                <a:lnTo>
                  <a:pt x="26689" y="18327"/>
                </a:lnTo>
                <a:lnTo>
                  <a:pt x="20687" y="10913"/>
                </a:lnTo>
                <a:lnTo>
                  <a:pt x="11933" y="4622"/>
                </a:ln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2673083" y="2049010"/>
            <a:ext cx="1221740" cy="297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Open list: [ </a:t>
            </a: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5 </a:t>
            </a:r>
            <a:r>
              <a:rPr dirty="0" sz="600" spc="0" i="1">
                <a:latin typeface="Trebuchet MS"/>
                <a:cs typeface="Trebuchet MS"/>
              </a:rPr>
              <a:t>, </a:t>
            </a: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6</a:t>
            </a:r>
            <a:r>
              <a:rPr dirty="0" baseline="-16666" sz="750" spc="-6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]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dirty="0" sz="600" spc="-5">
                <a:latin typeface="Arial"/>
                <a:cs typeface="Arial"/>
              </a:rPr>
              <a:t>Closed</a:t>
            </a:r>
            <a:r>
              <a:rPr dirty="0" sz="600" spc="-1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list:</a:t>
            </a:r>
            <a:r>
              <a:rPr dirty="0" sz="600" spc="25">
                <a:latin typeface="Arial"/>
                <a:cs typeface="Arial"/>
              </a:rPr>
              <a:t> </a:t>
            </a:r>
            <a:r>
              <a:rPr dirty="0" sz="600" spc="-5" i="1">
                <a:latin typeface="Verdana"/>
                <a:cs typeface="Verdana"/>
              </a:rPr>
              <a:t>{</a:t>
            </a: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1</a:t>
            </a:r>
            <a:r>
              <a:rPr dirty="0" baseline="-16666" sz="750" spc="-142">
                <a:latin typeface="Arial"/>
                <a:cs typeface="Arial"/>
              </a:rPr>
              <a:t> </a:t>
            </a:r>
            <a:r>
              <a:rPr dirty="0" sz="600" spc="0" i="1">
                <a:latin typeface="Trebuchet MS"/>
                <a:cs typeface="Trebuchet MS"/>
              </a:rPr>
              <a:t>,</a:t>
            </a:r>
            <a:r>
              <a:rPr dirty="0" sz="600" spc="-60" i="1">
                <a:latin typeface="Trebuchet MS"/>
                <a:cs typeface="Trebuchet MS"/>
              </a:rPr>
              <a:t> </a:t>
            </a: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2</a:t>
            </a:r>
            <a:r>
              <a:rPr dirty="0" baseline="-16666" sz="750" spc="-142">
                <a:latin typeface="Arial"/>
                <a:cs typeface="Arial"/>
              </a:rPr>
              <a:t> </a:t>
            </a:r>
            <a:r>
              <a:rPr dirty="0" sz="600" spc="0" i="1">
                <a:latin typeface="Trebuchet MS"/>
                <a:cs typeface="Trebuchet MS"/>
              </a:rPr>
              <a:t>,</a:t>
            </a:r>
            <a:r>
              <a:rPr dirty="0" sz="600" spc="-60" i="1">
                <a:latin typeface="Trebuchet MS"/>
                <a:cs typeface="Trebuchet MS"/>
              </a:rPr>
              <a:t> </a:t>
            </a: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3</a:t>
            </a:r>
            <a:r>
              <a:rPr dirty="0" baseline="-16666" sz="750" spc="-142">
                <a:latin typeface="Arial"/>
                <a:cs typeface="Arial"/>
              </a:rPr>
              <a:t> </a:t>
            </a:r>
            <a:r>
              <a:rPr dirty="0" sz="600" spc="0" i="1">
                <a:latin typeface="Trebuchet MS"/>
                <a:cs typeface="Trebuchet MS"/>
              </a:rPr>
              <a:t>,</a:t>
            </a:r>
            <a:r>
              <a:rPr dirty="0" sz="600" spc="-60" i="1">
                <a:latin typeface="Trebuchet MS"/>
                <a:cs typeface="Trebuchet MS"/>
              </a:rPr>
              <a:t> </a:t>
            </a: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4</a:t>
            </a:r>
            <a:r>
              <a:rPr dirty="0" baseline="-16666" sz="750" spc="-142">
                <a:latin typeface="Arial"/>
                <a:cs typeface="Arial"/>
              </a:rPr>
              <a:t> </a:t>
            </a:r>
            <a:r>
              <a:rPr dirty="0" sz="600" spc="0" i="1">
                <a:latin typeface="Trebuchet MS"/>
                <a:cs typeface="Trebuchet MS"/>
              </a:rPr>
              <a:t>,</a:t>
            </a:r>
            <a:r>
              <a:rPr dirty="0" sz="600" spc="-60" i="1">
                <a:latin typeface="Trebuchet MS"/>
                <a:cs typeface="Trebuchet MS"/>
              </a:rPr>
              <a:t> </a:t>
            </a: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5</a:t>
            </a:r>
            <a:r>
              <a:rPr dirty="0" baseline="-16666" sz="750" spc="-142">
                <a:latin typeface="Arial"/>
                <a:cs typeface="Arial"/>
              </a:rPr>
              <a:t> </a:t>
            </a:r>
            <a:r>
              <a:rPr dirty="0" sz="600" spc="0" i="1">
                <a:latin typeface="Trebuchet MS"/>
                <a:cs typeface="Trebuchet MS"/>
              </a:rPr>
              <a:t>,</a:t>
            </a:r>
            <a:r>
              <a:rPr dirty="0" sz="600" spc="-60" i="1">
                <a:latin typeface="Trebuchet MS"/>
                <a:cs typeface="Trebuchet MS"/>
              </a:rPr>
              <a:t> </a:t>
            </a: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6</a:t>
            </a:r>
            <a:r>
              <a:rPr dirty="0" baseline="-16666" sz="750" spc="-142">
                <a:latin typeface="Arial"/>
                <a:cs typeface="Arial"/>
              </a:rPr>
              <a:t> </a:t>
            </a:r>
            <a:r>
              <a:rPr dirty="0" sz="600" i="1">
                <a:latin typeface="Verdana"/>
                <a:cs typeface="Verdana"/>
              </a:rPr>
              <a:t>}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14"/>
            <a:ext cx="225552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0"/>
              <a:t>Recap: </a:t>
            </a:r>
            <a:r>
              <a:rPr dirty="0" spc="5"/>
              <a:t>Breadth-first</a:t>
            </a:r>
            <a:r>
              <a:rPr dirty="0" spc="75"/>
              <a:t> </a:t>
            </a:r>
            <a:r>
              <a:rPr dirty="0" spc="10"/>
              <a:t>search</a:t>
            </a:r>
          </a:p>
        </p:txBody>
      </p:sp>
      <p:sp>
        <p:nvSpPr>
          <p:cNvPr id="3" name="object 3"/>
          <p:cNvSpPr/>
          <p:nvPr/>
        </p:nvSpPr>
        <p:spPr>
          <a:xfrm>
            <a:off x="2539003" y="941697"/>
            <a:ext cx="196198" cy="1961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39003" y="1301702"/>
            <a:ext cx="196198" cy="1961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601480" y="1331473"/>
            <a:ext cx="635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39003" y="1661706"/>
            <a:ext cx="196198" cy="1961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601480" y="971466"/>
            <a:ext cx="57848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1770" algn="l"/>
              </a:tabLst>
            </a:pPr>
            <a:r>
              <a:rPr dirty="0" sz="600" spc="-5" i="1">
                <a:solidFill>
                  <a:srgbClr val="7F7F7F"/>
                </a:solidFill>
                <a:latin typeface="Arial"/>
                <a:cs typeface="Arial"/>
              </a:rPr>
              <a:t>v</a:t>
            </a:r>
            <a:r>
              <a:rPr dirty="0" sz="600" spc="-5" i="1">
                <a:solidFill>
                  <a:srgbClr val="7F7F7F"/>
                </a:solidFill>
                <a:latin typeface="Arial"/>
                <a:cs typeface="Arial"/>
              </a:rPr>
              <a:t>	</a:t>
            </a:r>
            <a:r>
              <a:rPr dirty="0" sz="600" spc="-5">
                <a:latin typeface="Arial"/>
                <a:cs typeface="Arial"/>
              </a:rPr>
              <a:t>un</a:t>
            </a:r>
            <a:r>
              <a:rPr dirty="0" sz="600" spc="-25">
                <a:latin typeface="Arial"/>
                <a:cs typeface="Arial"/>
              </a:rPr>
              <a:t>e</a:t>
            </a:r>
            <a:r>
              <a:rPr dirty="0" sz="600" spc="-5">
                <a:latin typeface="Arial"/>
                <a:cs typeface="Arial"/>
              </a:rPr>
              <a:t>xplored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81071" y="1337810"/>
            <a:ext cx="2406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visited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01480" y="1691467"/>
            <a:ext cx="6502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1770" algn="l"/>
              </a:tabLst>
            </a:pPr>
            <a:r>
              <a:rPr dirty="0" sz="600" spc="-5" i="1">
                <a:latin typeface="Arial"/>
                <a:cs typeface="Arial"/>
              </a:rPr>
              <a:t>v	</a:t>
            </a:r>
            <a:r>
              <a:rPr dirty="0" sz="600" spc="-5">
                <a:latin typeface="Arial"/>
                <a:cs typeface="Arial"/>
              </a:rPr>
              <a:t>fully</a:t>
            </a:r>
            <a:r>
              <a:rPr dirty="0" sz="600" spc="-5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explored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60003" y="1642733"/>
            <a:ext cx="234144" cy="2341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24637" y="1682005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1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20007" y="922724"/>
            <a:ext cx="234144" cy="2341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784644" y="962004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2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29426" y="1149028"/>
            <a:ext cx="253365" cy="506095"/>
          </a:xfrm>
          <a:custGeom>
            <a:avLst/>
            <a:gdLst/>
            <a:ahLst/>
            <a:cxnLst/>
            <a:rect l="l" t="t" r="r" b="b"/>
            <a:pathLst>
              <a:path w="253365" h="506094">
                <a:moveTo>
                  <a:pt x="0" y="506072"/>
                </a:moveTo>
                <a:lnTo>
                  <a:pt x="253038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44670" y="1146765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09" h="37465">
                <a:moveTo>
                  <a:pt x="0" y="9958"/>
                </a:moveTo>
                <a:lnTo>
                  <a:pt x="12739" y="11160"/>
                </a:lnTo>
                <a:lnTo>
                  <a:pt x="23382" y="9448"/>
                </a:lnTo>
                <a:lnTo>
                  <a:pt x="32065" y="5501"/>
                </a:lnTo>
                <a:lnTo>
                  <a:pt x="38926" y="0"/>
                </a:lnTo>
                <a:lnTo>
                  <a:pt x="38642" y="8790"/>
                </a:lnTo>
                <a:lnTo>
                  <a:pt x="40695" y="18104"/>
                </a:lnTo>
                <a:lnTo>
                  <a:pt x="45711" y="27645"/>
                </a:lnTo>
                <a:lnTo>
                  <a:pt x="54316" y="37116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19408" y="2362143"/>
            <a:ext cx="235342" cy="23534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784644" y="2401359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3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29426" y="1864510"/>
            <a:ext cx="253365" cy="506095"/>
          </a:xfrm>
          <a:custGeom>
            <a:avLst/>
            <a:gdLst/>
            <a:ahLst/>
            <a:cxnLst/>
            <a:rect l="l" t="t" r="r" b="b"/>
            <a:pathLst>
              <a:path w="253365" h="506094">
                <a:moveTo>
                  <a:pt x="0" y="0"/>
                </a:moveTo>
                <a:lnTo>
                  <a:pt x="252770" y="505536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44402" y="2335194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09" h="37464">
                <a:moveTo>
                  <a:pt x="54316" y="0"/>
                </a:moveTo>
                <a:lnTo>
                  <a:pt x="45711" y="9470"/>
                </a:lnTo>
                <a:lnTo>
                  <a:pt x="40695" y="19011"/>
                </a:lnTo>
                <a:lnTo>
                  <a:pt x="38642" y="28325"/>
                </a:lnTo>
                <a:lnTo>
                  <a:pt x="38926" y="37116"/>
                </a:lnTo>
                <a:lnTo>
                  <a:pt x="32065" y="31614"/>
                </a:lnTo>
                <a:lnTo>
                  <a:pt x="23382" y="27667"/>
                </a:lnTo>
                <a:lnTo>
                  <a:pt x="12739" y="25955"/>
                </a:lnTo>
                <a:lnTo>
                  <a:pt x="0" y="27157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440016" y="2362742"/>
            <a:ext cx="234144" cy="234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504645" y="2402007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4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89431" y="1144501"/>
            <a:ext cx="613410" cy="1226185"/>
          </a:xfrm>
          <a:custGeom>
            <a:avLst/>
            <a:gdLst/>
            <a:ahLst/>
            <a:cxnLst/>
            <a:rect l="l" t="t" r="r" b="b"/>
            <a:pathLst>
              <a:path w="613410" h="1226185">
                <a:moveTo>
                  <a:pt x="0" y="0"/>
                </a:moveTo>
                <a:lnTo>
                  <a:pt x="613042" y="1226081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464679" y="2335730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09" h="37464">
                <a:moveTo>
                  <a:pt x="54316" y="0"/>
                </a:moveTo>
                <a:lnTo>
                  <a:pt x="45711" y="9470"/>
                </a:lnTo>
                <a:lnTo>
                  <a:pt x="40695" y="19011"/>
                </a:lnTo>
                <a:lnTo>
                  <a:pt x="38642" y="28325"/>
                </a:lnTo>
                <a:lnTo>
                  <a:pt x="38926" y="37116"/>
                </a:lnTo>
                <a:lnTo>
                  <a:pt x="32065" y="31614"/>
                </a:lnTo>
                <a:lnTo>
                  <a:pt x="23382" y="27667"/>
                </a:lnTo>
                <a:lnTo>
                  <a:pt x="12739" y="25955"/>
                </a:lnTo>
                <a:lnTo>
                  <a:pt x="0" y="27157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799421" y="1642134"/>
            <a:ext cx="235342" cy="23534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1864639" y="1681358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6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609440" y="1869573"/>
            <a:ext cx="253365" cy="506095"/>
          </a:xfrm>
          <a:custGeom>
            <a:avLst/>
            <a:gdLst/>
            <a:ahLst/>
            <a:cxnLst/>
            <a:rect l="l" t="t" r="r" b="b"/>
            <a:pathLst>
              <a:path w="253364" h="506094">
                <a:moveTo>
                  <a:pt x="0" y="505536"/>
                </a:moveTo>
                <a:lnTo>
                  <a:pt x="25277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824415" y="1867310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10" h="37464">
                <a:moveTo>
                  <a:pt x="0" y="9958"/>
                </a:moveTo>
                <a:lnTo>
                  <a:pt x="12739" y="11160"/>
                </a:lnTo>
                <a:lnTo>
                  <a:pt x="23382" y="9448"/>
                </a:lnTo>
                <a:lnTo>
                  <a:pt x="32065" y="5501"/>
                </a:lnTo>
                <a:lnTo>
                  <a:pt x="38926" y="0"/>
                </a:lnTo>
                <a:lnTo>
                  <a:pt x="38642" y="8790"/>
                </a:lnTo>
                <a:lnTo>
                  <a:pt x="40695" y="18104"/>
                </a:lnTo>
                <a:lnTo>
                  <a:pt x="45711" y="27645"/>
                </a:lnTo>
                <a:lnTo>
                  <a:pt x="54316" y="37116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440609" y="923317"/>
            <a:ext cx="232958" cy="23295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1504645" y="962436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5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954152" y="1039796"/>
            <a:ext cx="481965" cy="0"/>
          </a:xfrm>
          <a:custGeom>
            <a:avLst/>
            <a:gdLst/>
            <a:ahLst/>
            <a:cxnLst/>
            <a:rect l="l" t="t" r="r" b="b"/>
            <a:pathLst>
              <a:path w="481965" h="0">
                <a:moveTo>
                  <a:pt x="0" y="0"/>
                </a:moveTo>
                <a:lnTo>
                  <a:pt x="481396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411761" y="1009430"/>
            <a:ext cx="26670" cy="60960"/>
          </a:xfrm>
          <a:custGeom>
            <a:avLst/>
            <a:gdLst/>
            <a:ahLst/>
            <a:cxnLst/>
            <a:rect l="l" t="t" r="r" b="b"/>
            <a:pathLst>
              <a:path w="26669" h="60959">
                <a:moveTo>
                  <a:pt x="0" y="0"/>
                </a:moveTo>
                <a:lnTo>
                  <a:pt x="4622" y="11933"/>
                </a:lnTo>
                <a:lnTo>
                  <a:pt x="10913" y="20687"/>
                </a:lnTo>
                <a:lnTo>
                  <a:pt x="18327" y="26689"/>
                </a:lnTo>
                <a:lnTo>
                  <a:pt x="26317" y="30366"/>
                </a:lnTo>
                <a:lnTo>
                  <a:pt x="18327" y="34043"/>
                </a:lnTo>
                <a:lnTo>
                  <a:pt x="10913" y="40045"/>
                </a:lnTo>
                <a:lnTo>
                  <a:pt x="4622" y="48799"/>
                </a:lnTo>
                <a:lnTo>
                  <a:pt x="0" y="6073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959812" y="2479814"/>
            <a:ext cx="480695" cy="0"/>
          </a:xfrm>
          <a:custGeom>
            <a:avLst/>
            <a:gdLst/>
            <a:ahLst/>
            <a:cxnLst/>
            <a:rect l="l" t="t" r="r" b="b"/>
            <a:pathLst>
              <a:path w="480694" h="0">
                <a:moveTo>
                  <a:pt x="480204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957281" y="2449448"/>
            <a:ext cx="26670" cy="60960"/>
          </a:xfrm>
          <a:custGeom>
            <a:avLst/>
            <a:gdLst/>
            <a:ahLst/>
            <a:cxnLst/>
            <a:rect l="l" t="t" r="r" b="b"/>
            <a:pathLst>
              <a:path w="26669" h="60960">
                <a:moveTo>
                  <a:pt x="26317" y="60732"/>
                </a:moveTo>
                <a:lnTo>
                  <a:pt x="21694" y="48799"/>
                </a:lnTo>
                <a:lnTo>
                  <a:pt x="15403" y="40045"/>
                </a:lnTo>
                <a:lnTo>
                  <a:pt x="7990" y="34043"/>
                </a:lnTo>
                <a:lnTo>
                  <a:pt x="0" y="30366"/>
                </a:lnTo>
                <a:lnTo>
                  <a:pt x="7990" y="26689"/>
                </a:lnTo>
                <a:lnTo>
                  <a:pt x="15403" y="20687"/>
                </a:lnTo>
                <a:lnTo>
                  <a:pt x="21694" y="11933"/>
                </a:lnTo>
                <a:lnTo>
                  <a:pt x="26317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611438" y="1148497"/>
            <a:ext cx="253365" cy="506095"/>
          </a:xfrm>
          <a:custGeom>
            <a:avLst/>
            <a:gdLst/>
            <a:ahLst/>
            <a:cxnLst/>
            <a:rect l="l" t="t" r="r" b="b"/>
            <a:pathLst>
              <a:path w="253364" h="506094">
                <a:moveTo>
                  <a:pt x="253035" y="506067"/>
                </a:move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594916" y="1146234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10" h="37465">
                <a:moveTo>
                  <a:pt x="0" y="37116"/>
                </a:moveTo>
                <a:lnTo>
                  <a:pt x="8605" y="27645"/>
                </a:lnTo>
                <a:lnTo>
                  <a:pt x="13621" y="18104"/>
                </a:lnTo>
                <a:lnTo>
                  <a:pt x="15674" y="8790"/>
                </a:lnTo>
                <a:lnTo>
                  <a:pt x="15389" y="0"/>
                </a:lnTo>
                <a:lnTo>
                  <a:pt x="22251" y="5501"/>
                </a:lnTo>
                <a:lnTo>
                  <a:pt x="30934" y="9448"/>
                </a:lnTo>
                <a:lnTo>
                  <a:pt x="41577" y="11160"/>
                </a:lnTo>
                <a:lnTo>
                  <a:pt x="54316" y="9958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837079" y="1161930"/>
            <a:ext cx="0" cy="1200785"/>
          </a:xfrm>
          <a:custGeom>
            <a:avLst/>
            <a:gdLst/>
            <a:ahLst/>
            <a:cxnLst/>
            <a:rect l="l" t="t" r="r" b="b"/>
            <a:pathLst>
              <a:path w="0" h="1200785">
                <a:moveTo>
                  <a:pt x="0" y="1200213"/>
                </a:move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06713" y="1159399"/>
            <a:ext cx="60960" cy="26670"/>
          </a:xfrm>
          <a:custGeom>
            <a:avLst/>
            <a:gdLst/>
            <a:ahLst/>
            <a:cxnLst/>
            <a:rect l="l" t="t" r="r" b="b"/>
            <a:pathLst>
              <a:path w="60959" h="26669">
                <a:moveTo>
                  <a:pt x="0" y="26317"/>
                </a:moveTo>
                <a:lnTo>
                  <a:pt x="11933" y="21694"/>
                </a:lnTo>
                <a:lnTo>
                  <a:pt x="20687" y="15403"/>
                </a:lnTo>
                <a:lnTo>
                  <a:pt x="26689" y="7990"/>
                </a:lnTo>
                <a:lnTo>
                  <a:pt x="30366" y="0"/>
                </a:lnTo>
                <a:lnTo>
                  <a:pt x="34043" y="7990"/>
                </a:lnTo>
                <a:lnTo>
                  <a:pt x="40045" y="15403"/>
                </a:lnTo>
                <a:lnTo>
                  <a:pt x="48799" y="21694"/>
                </a:lnTo>
                <a:lnTo>
                  <a:pt x="60732" y="26317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557088" y="1156276"/>
            <a:ext cx="0" cy="1201420"/>
          </a:xfrm>
          <a:custGeom>
            <a:avLst/>
            <a:gdLst/>
            <a:ahLst/>
            <a:cxnLst/>
            <a:rect l="l" t="t" r="r" b="b"/>
            <a:pathLst>
              <a:path w="0" h="1201420">
                <a:moveTo>
                  <a:pt x="0" y="0"/>
                </a:moveTo>
                <a:lnTo>
                  <a:pt x="0" y="1201405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526722" y="2333894"/>
            <a:ext cx="60960" cy="26670"/>
          </a:xfrm>
          <a:custGeom>
            <a:avLst/>
            <a:gdLst/>
            <a:ahLst/>
            <a:cxnLst/>
            <a:rect l="l" t="t" r="r" b="b"/>
            <a:pathLst>
              <a:path w="60959" h="26669">
                <a:moveTo>
                  <a:pt x="60732" y="0"/>
                </a:moveTo>
                <a:lnTo>
                  <a:pt x="48799" y="4622"/>
                </a:lnTo>
                <a:lnTo>
                  <a:pt x="40045" y="10913"/>
                </a:lnTo>
                <a:lnTo>
                  <a:pt x="34043" y="18327"/>
                </a:lnTo>
                <a:lnTo>
                  <a:pt x="30366" y="26317"/>
                </a:lnTo>
                <a:lnTo>
                  <a:pt x="26689" y="18327"/>
                </a:lnTo>
                <a:lnTo>
                  <a:pt x="20687" y="10913"/>
                </a:lnTo>
                <a:lnTo>
                  <a:pt x="11933" y="4622"/>
                </a:ln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2673083" y="2049010"/>
            <a:ext cx="1221740" cy="297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Open list: [ </a:t>
            </a: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6</a:t>
            </a:r>
            <a:r>
              <a:rPr dirty="0" baseline="-16666" sz="750" spc="15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]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dirty="0" sz="600" spc="-5">
                <a:latin typeface="Arial"/>
                <a:cs typeface="Arial"/>
              </a:rPr>
              <a:t>Closed</a:t>
            </a:r>
            <a:r>
              <a:rPr dirty="0" sz="600" spc="-1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list:</a:t>
            </a:r>
            <a:r>
              <a:rPr dirty="0" sz="600" spc="25">
                <a:latin typeface="Arial"/>
                <a:cs typeface="Arial"/>
              </a:rPr>
              <a:t> </a:t>
            </a:r>
            <a:r>
              <a:rPr dirty="0" sz="600" spc="-5" i="1">
                <a:latin typeface="Verdana"/>
                <a:cs typeface="Verdana"/>
              </a:rPr>
              <a:t>{</a:t>
            </a: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1</a:t>
            </a:r>
            <a:r>
              <a:rPr dirty="0" baseline="-16666" sz="750" spc="-142">
                <a:latin typeface="Arial"/>
                <a:cs typeface="Arial"/>
              </a:rPr>
              <a:t> </a:t>
            </a:r>
            <a:r>
              <a:rPr dirty="0" sz="600" spc="0" i="1">
                <a:latin typeface="Trebuchet MS"/>
                <a:cs typeface="Trebuchet MS"/>
              </a:rPr>
              <a:t>,</a:t>
            </a:r>
            <a:r>
              <a:rPr dirty="0" sz="600" spc="-60" i="1">
                <a:latin typeface="Trebuchet MS"/>
                <a:cs typeface="Trebuchet MS"/>
              </a:rPr>
              <a:t> </a:t>
            </a: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2</a:t>
            </a:r>
            <a:r>
              <a:rPr dirty="0" baseline="-16666" sz="750" spc="-142">
                <a:latin typeface="Arial"/>
                <a:cs typeface="Arial"/>
              </a:rPr>
              <a:t> </a:t>
            </a:r>
            <a:r>
              <a:rPr dirty="0" sz="600" spc="0" i="1">
                <a:latin typeface="Trebuchet MS"/>
                <a:cs typeface="Trebuchet MS"/>
              </a:rPr>
              <a:t>,</a:t>
            </a:r>
            <a:r>
              <a:rPr dirty="0" sz="600" spc="-60" i="1">
                <a:latin typeface="Trebuchet MS"/>
                <a:cs typeface="Trebuchet MS"/>
              </a:rPr>
              <a:t> </a:t>
            </a: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3</a:t>
            </a:r>
            <a:r>
              <a:rPr dirty="0" baseline="-16666" sz="750" spc="-142">
                <a:latin typeface="Arial"/>
                <a:cs typeface="Arial"/>
              </a:rPr>
              <a:t> </a:t>
            </a:r>
            <a:r>
              <a:rPr dirty="0" sz="600" spc="0" i="1">
                <a:latin typeface="Trebuchet MS"/>
                <a:cs typeface="Trebuchet MS"/>
              </a:rPr>
              <a:t>,</a:t>
            </a:r>
            <a:r>
              <a:rPr dirty="0" sz="600" spc="-60" i="1">
                <a:latin typeface="Trebuchet MS"/>
                <a:cs typeface="Trebuchet MS"/>
              </a:rPr>
              <a:t> </a:t>
            </a: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4</a:t>
            </a:r>
            <a:r>
              <a:rPr dirty="0" baseline="-16666" sz="750" spc="-142">
                <a:latin typeface="Arial"/>
                <a:cs typeface="Arial"/>
              </a:rPr>
              <a:t> </a:t>
            </a:r>
            <a:r>
              <a:rPr dirty="0" sz="600" spc="0" i="1">
                <a:latin typeface="Trebuchet MS"/>
                <a:cs typeface="Trebuchet MS"/>
              </a:rPr>
              <a:t>,</a:t>
            </a:r>
            <a:r>
              <a:rPr dirty="0" sz="600" spc="-60" i="1">
                <a:latin typeface="Trebuchet MS"/>
                <a:cs typeface="Trebuchet MS"/>
              </a:rPr>
              <a:t> </a:t>
            </a: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5</a:t>
            </a:r>
            <a:r>
              <a:rPr dirty="0" baseline="-16666" sz="750" spc="-142">
                <a:latin typeface="Arial"/>
                <a:cs typeface="Arial"/>
              </a:rPr>
              <a:t> </a:t>
            </a:r>
            <a:r>
              <a:rPr dirty="0" sz="600" spc="0" i="1">
                <a:latin typeface="Trebuchet MS"/>
                <a:cs typeface="Trebuchet MS"/>
              </a:rPr>
              <a:t>,</a:t>
            </a:r>
            <a:r>
              <a:rPr dirty="0" sz="600" spc="-60" i="1">
                <a:latin typeface="Trebuchet MS"/>
                <a:cs typeface="Trebuchet MS"/>
              </a:rPr>
              <a:t> </a:t>
            </a: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6</a:t>
            </a:r>
            <a:r>
              <a:rPr dirty="0" baseline="-16666" sz="750" spc="-142">
                <a:latin typeface="Arial"/>
                <a:cs typeface="Arial"/>
              </a:rPr>
              <a:t> </a:t>
            </a:r>
            <a:r>
              <a:rPr dirty="0" sz="600" i="1">
                <a:latin typeface="Verdana"/>
                <a:cs typeface="Verdana"/>
              </a:rPr>
              <a:t>}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14"/>
            <a:ext cx="225552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0"/>
              <a:t>Recap: </a:t>
            </a:r>
            <a:r>
              <a:rPr dirty="0" spc="5"/>
              <a:t>Breadth-first</a:t>
            </a:r>
            <a:r>
              <a:rPr dirty="0" spc="75"/>
              <a:t> </a:t>
            </a:r>
            <a:r>
              <a:rPr dirty="0" spc="10"/>
              <a:t>search</a:t>
            </a:r>
          </a:p>
        </p:txBody>
      </p:sp>
      <p:sp>
        <p:nvSpPr>
          <p:cNvPr id="3" name="object 3"/>
          <p:cNvSpPr/>
          <p:nvPr/>
        </p:nvSpPr>
        <p:spPr>
          <a:xfrm>
            <a:off x="2539003" y="941697"/>
            <a:ext cx="196198" cy="1961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39003" y="1301702"/>
            <a:ext cx="196198" cy="1961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601480" y="1331473"/>
            <a:ext cx="635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39003" y="1661706"/>
            <a:ext cx="196198" cy="1961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601480" y="971466"/>
            <a:ext cx="57848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1770" algn="l"/>
              </a:tabLst>
            </a:pPr>
            <a:r>
              <a:rPr dirty="0" sz="600" spc="-5" i="1">
                <a:solidFill>
                  <a:srgbClr val="7F7F7F"/>
                </a:solidFill>
                <a:latin typeface="Arial"/>
                <a:cs typeface="Arial"/>
              </a:rPr>
              <a:t>v</a:t>
            </a:r>
            <a:r>
              <a:rPr dirty="0" sz="600" spc="-5" i="1">
                <a:solidFill>
                  <a:srgbClr val="7F7F7F"/>
                </a:solidFill>
                <a:latin typeface="Arial"/>
                <a:cs typeface="Arial"/>
              </a:rPr>
              <a:t>	</a:t>
            </a:r>
            <a:r>
              <a:rPr dirty="0" sz="600" spc="-5">
                <a:latin typeface="Arial"/>
                <a:cs typeface="Arial"/>
              </a:rPr>
              <a:t>un</a:t>
            </a:r>
            <a:r>
              <a:rPr dirty="0" sz="600" spc="-25">
                <a:latin typeface="Arial"/>
                <a:cs typeface="Arial"/>
              </a:rPr>
              <a:t>e</a:t>
            </a:r>
            <a:r>
              <a:rPr dirty="0" sz="600" spc="-5">
                <a:latin typeface="Arial"/>
                <a:cs typeface="Arial"/>
              </a:rPr>
              <a:t>xplored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81071" y="1337810"/>
            <a:ext cx="2406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visited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01480" y="1691467"/>
            <a:ext cx="6502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1770" algn="l"/>
              </a:tabLst>
            </a:pPr>
            <a:r>
              <a:rPr dirty="0" sz="600" spc="-5" i="1">
                <a:latin typeface="Arial"/>
                <a:cs typeface="Arial"/>
              </a:rPr>
              <a:t>v	</a:t>
            </a:r>
            <a:r>
              <a:rPr dirty="0" sz="600" spc="-5">
                <a:latin typeface="Arial"/>
                <a:cs typeface="Arial"/>
              </a:rPr>
              <a:t>fully</a:t>
            </a:r>
            <a:r>
              <a:rPr dirty="0" sz="600" spc="-5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explored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60003" y="1642733"/>
            <a:ext cx="234144" cy="2341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24637" y="1682005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1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20007" y="922724"/>
            <a:ext cx="234144" cy="2341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784644" y="962004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2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29426" y="1149028"/>
            <a:ext cx="253365" cy="506095"/>
          </a:xfrm>
          <a:custGeom>
            <a:avLst/>
            <a:gdLst/>
            <a:ahLst/>
            <a:cxnLst/>
            <a:rect l="l" t="t" r="r" b="b"/>
            <a:pathLst>
              <a:path w="253365" h="506094">
                <a:moveTo>
                  <a:pt x="0" y="506072"/>
                </a:moveTo>
                <a:lnTo>
                  <a:pt x="253038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44670" y="1146765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09" h="37465">
                <a:moveTo>
                  <a:pt x="0" y="9958"/>
                </a:moveTo>
                <a:lnTo>
                  <a:pt x="12739" y="11160"/>
                </a:lnTo>
                <a:lnTo>
                  <a:pt x="23382" y="9448"/>
                </a:lnTo>
                <a:lnTo>
                  <a:pt x="32065" y="5501"/>
                </a:lnTo>
                <a:lnTo>
                  <a:pt x="38926" y="0"/>
                </a:lnTo>
                <a:lnTo>
                  <a:pt x="38642" y="8790"/>
                </a:lnTo>
                <a:lnTo>
                  <a:pt x="40695" y="18104"/>
                </a:lnTo>
                <a:lnTo>
                  <a:pt x="45711" y="27645"/>
                </a:lnTo>
                <a:lnTo>
                  <a:pt x="54316" y="37116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19408" y="2362143"/>
            <a:ext cx="235342" cy="23534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784644" y="2401359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3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29426" y="1864510"/>
            <a:ext cx="253365" cy="506095"/>
          </a:xfrm>
          <a:custGeom>
            <a:avLst/>
            <a:gdLst/>
            <a:ahLst/>
            <a:cxnLst/>
            <a:rect l="l" t="t" r="r" b="b"/>
            <a:pathLst>
              <a:path w="253365" h="506094">
                <a:moveTo>
                  <a:pt x="0" y="0"/>
                </a:moveTo>
                <a:lnTo>
                  <a:pt x="252770" y="505536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44402" y="2335194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09" h="37464">
                <a:moveTo>
                  <a:pt x="54316" y="0"/>
                </a:moveTo>
                <a:lnTo>
                  <a:pt x="45711" y="9470"/>
                </a:lnTo>
                <a:lnTo>
                  <a:pt x="40695" y="19011"/>
                </a:lnTo>
                <a:lnTo>
                  <a:pt x="38642" y="28325"/>
                </a:lnTo>
                <a:lnTo>
                  <a:pt x="38926" y="37116"/>
                </a:lnTo>
                <a:lnTo>
                  <a:pt x="32065" y="31614"/>
                </a:lnTo>
                <a:lnTo>
                  <a:pt x="23382" y="27667"/>
                </a:lnTo>
                <a:lnTo>
                  <a:pt x="12739" y="25955"/>
                </a:lnTo>
                <a:lnTo>
                  <a:pt x="0" y="27157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440016" y="2362742"/>
            <a:ext cx="234144" cy="234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504645" y="2402007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4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89431" y="1144501"/>
            <a:ext cx="613410" cy="1226185"/>
          </a:xfrm>
          <a:custGeom>
            <a:avLst/>
            <a:gdLst/>
            <a:ahLst/>
            <a:cxnLst/>
            <a:rect l="l" t="t" r="r" b="b"/>
            <a:pathLst>
              <a:path w="613410" h="1226185">
                <a:moveTo>
                  <a:pt x="0" y="0"/>
                </a:moveTo>
                <a:lnTo>
                  <a:pt x="613042" y="1226081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464679" y="2335730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09" h="37464">
                <a:moveTo>
                  <a:pt x="54316" y="0"/>
                </a:moveTo>
                <a:lnTo>
                  <a:pt x="45711" y="9470"/>
                </a:lnTo>
                <a:lnTo>
                  <a:pt x="40695" y="19011"/>
                </a:lnTo>
                <a:lnTo>
                  <a:pt x="38642" y="28325"/>
                </a:lnTo>
                <a:lnTo>
                  <a:pt x="38926" y="37116"/>
                </a:lnTo>
                <a:lnTo>
                  <a:pt x="32065" y="31614"/>
                </a:lnTo>
                <a:lnTo>
                  <a:pt x="23382" y="27667"/>
                </a:lnTo>
                <a:lnTo>
                  <a:pt x="12739" y="25955"/>
                </a:lnTo>
                <a:lnTo>
                  <a:pt x="0" y="27157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799421" y="1642134"/>
            <a:ext cx="235342" cy="23534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1864639" y="1681358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6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609440" y="1869573"/>
            <a:ext cx="253365" cy="506095"/>
          </a:xfrm>
          <a:custGeom>
            <a:avLst/>
            <a:gdLst/>
            <a:ahLst/>
            <a:cxnLst/>
            <a:rect l="l" t="t" r="r" b="b"/>
            <a:pathLst>
              <a:path w="253364" h="506094">
                <a:moveTo>
                  <a:pt x="0" y="505536"/>
                </a:moveTo>
                <a:lnTo>
                  <a:pt x="25277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824415" y="1867310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10" h="37464">
                <a:moveTo>
                  <a:pt x="0" y="9958"/>
                </a:moveTo>
                <a:lnTo>
                  <a:pt x="12739" y="11160"/>
                </a:lnTo>
                <a:lnTo>
                  <a:pt x="23382" y="9448"/>
                </a:lnTo>
                <a:lnTo>
                  <a:pt x="32065" y="5501"/>
                </a:lnTo>
                <a:lnTo>
                  <a:pt x="38926" y="0"/>
                </a:lnTo>
                <a:lnTo>
                  <a:pt x="38642" y="8790"/>
                </a:lnTo>
                <a:lnTo>
                  <a:pt x="40695" y="18104"/>
                </a:lnTo>
                <a:lnTo>
                  <a:pt x="45711" y="27645"/>
                </a:lnTo>
                <a:lnTo>
                  <a:pt x="54316" y="37116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440609" y="923317"/>
            <a:ext cx="232958" cy="23295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1504645" y="962436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5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954152" y="1039796"/>
            <a:ext cx="481965" cy="0"/>
          </a:xfrm>
          <a:custGeom>
            <a:avLst/>
            <a:gdLst/>
            <a:ahLst/>
            <a:cxnLst/>
            <a:rect l="l" t="t" r="r" b="b"/>
            <a:pathLst>
              <a:path w="481965" h="0">
                <a:moveTo>
                  <a:pt x="0" y="0"/>
                </a:moveTo>
                <a:lnTo>
                  <a:pt x="481396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411761" y="1009430"/>
            <a:ext cx="26670" cy="60960"/>
          </a:xfrm>
          <a:custGeom>
            <a:avLst/>
            <a:gdLst/>
            <a:ahLst/>
            <a:cxnLst/>
            <a:rect l="l" t="t" r="r" b="b"/>
            <a:pathLst>
              <a:path w="26669" h="60959">
                <a:moveTo>
                  <a:pt x="0" y="0"/>
                </a:moveTo>
                <a:lnTo>
                  <a:pt x="4622" y="11933"/>
                </a:lnTo>
                <a:lnTo>
                  <a:pt x="10913" y="20687"/>
                </a:lnTo>
                <a:lnTo>
                  <a:pt x="18327" y="26689"/>
                </a:lnTo>
                <a:lnTo>
                  <a:pt x="26317" y="30366"/>
                </a:lnTo>
                <a:lnTo>
                  <a:pt x="18327" y="34043"/>
                </a:lnTo>
                <a:lnTo>
                  <a:pt x="10913" y="40045"/>
                </a:lnTo>
                <a:lnTo>
                  <a:pt x="4622" y="48799"/>
                </a:lnTo>
                <a:lnTo>
                  <a:pt x="0" y="6073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959812" y="2479814"/>
            <a:ext cx="480695" cy="0"/>
          </a:xfrm>
          <a:custGeom>
            <a:avLst/>
            <a:gdLst/>
            <a:ahLst/>
            <a:cxnLst/>
            <a:rect l="l" t="t" r="r" b="b"/>
            <a:pathLst>
              <a:path w="480694" h="0">
                <a:moveTo>
                  <a:pt x="480204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957281" y="2449448"/>
            <a:ext cx="26670" cy="60960"/>
          </a:xfrm>
          <a:custGeom>
            <a:avLst/>
            <a:gdLst/>
            <a:ahLst/>
            <a:cxnLst/>
            <a:rect l="l" t="t" r="r" b="b"/>
            <a:pathLst>
              <a:path w="26669" h="60960">
                <a:moveTo>
                  <a:pt x="26317" y="60732"/>
                </a:moveTo>
                <a:lnTo>
                  <a:pt x="21694" y="48799"/>
                </a:lnTo>
                <a:lnTo>
                  <a:pt x="15403" y="40045"/>
                </a:lnTo>
                <a:lnTo>
                  <a:pt x="7990" y="34043"/>
                </a:lnTo>
                <a:lnTo>
                  <a:pt x="0" y="30366"/>
                </a:lnTo>
                <a:lnTo>
                  <a:pt x="7990" y="26689"/>
                </a:lnTo>
                <a:lnTo>
                  <a:pt x="15403" y="20687"/>
                </a:lnTo>
                <a:lnTo>
                  <a:pt x="21694" y="11933"/>
                </a:lnTo>
                <a:lnTo>
                  <a:pt x="26317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611438" y="1148497"/>
            <a:ext cx="253365" cy="506095"/>
          </a:xfrm>
          <a:custGeom>
            <a:avLst/>
            <a:gdLst/>
            <a:ahLst/>
            <a:cxnLst/>
            <a:rect l="l" t="t" r="r" b="b"/>
            <a:pathLst>
              <a:path w="253364" h="506094">
                <a:moveTo>
                  <a:pt x="253035" y="506067"/>
                </a:move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594916" y="1146234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10" h="37465">
                <a:moveTo>
                  <a:pt x="0" y="37116"/>
                </a:moveTo>
                <a:lnTo>
                  <a:pt x="8605" y="27645"/>
                </a:lnTo>
                <a:lnTo>
                  <a:pt x="13621" y="18104"/>
                </a:lnTo>
                <a:lnTo>
                  <a:pt x="15674" y="8790"/>
                </a:lnTo>
                <a:lnTo>
                  <a:pt x="15389" y="0"/>
                </a:lnTo>
                <a:lnTo>
                  <a:pt x="22251" y="5501"/>
                </a:lnTo>
                <a:lnTo>
                  <a:pt x="30934" y="9448"/>
                </a:lnTo>
                <a:lnTo>
                  <a:pt x="41577" y="11160"/>
                </a:lnTo>
                <a:lnTo>
                  <a:pt x="54316" y="9958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837079" y="1161930"/>
            <a:ext cx="0" cy="1200785"/>
          </a:xfrm>
          <a:custGeom>
            <a:avLst/>
            <a:gdLst/>
            <a:ahLst/>
            <a:cxnLst/>
            <a:rect l="l" t="t" r="r" b="b"/>
            <a:pathLst>
              <a:path w="0" h="1200785">
                <a:moveTo>
                  <a:pt x="0" y="1200213"/>
                </a:move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06713" y="1159399"/>
            <a:ext cx="60960" cy="26670"/>
          </a:xfrm>
          <a:custGeom>
            <a:avLst/>
            <a:gdLst/>
            <a:ahLst/>
            <a:cxnLst/>
            <a:rect l="l" t="t" r="r" b="b"/>
            <a:pathLst>
              <a:path w="60959" h="26669">
                <a:moveTo>
                  <a:pt x="0" y="26317"/>
                </a:moveTo>
                <a:lnTo>
                  <a:pt x="11933" y="21694"/>
                </a:lnTo>
                <a:lnTo>
                  <a:pt x="20687" y="15403"/>
                </a:lnTo>
                <a:lnTo>
                  <a:pt x="26689" y="7990"/>
                </a:lnTo>
                <a:lnTo>
                  <a:pt x="30366" y="0"/>
                </a:lnTo>
                <a:lnTo>
                  <a:pt x="34043" y="7990"/>
                </a:lnTo>
                <a:lnTo>
                  <a:pt x="40045" y="15403"/>
                </a:lnTo>
                <a:lnTo>
                  <a:pt x="48799" y="21694"/>
                </a:lnTo>
                <a:lnTo>
                  <a:pt x="60732" y="26317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557088" y="1156276"/>
            <a:ext cx="0" cy="1201420"/>
          </a:xfrm>
          <a:custGeom>
            <a:avLst/>
            <a:gdLst/>
            <a:ahLst/>
            <a:cxnLst/>
            <a:rect l="l" t="t" r="r" b="b"/>
            <a:pathLst>
              <a:path w="0" h="1201420">
                <a:moveTo>
                  <a:pt x="0" y="0"/>
                </a:moveTo>
                <a:lnTo>
                  <a:pt x="0" y="1201405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526722" y="2333894"/>
            <a:ext cx="60960" cy="26670"/>
          </a:xfrm>
          <a:custGeom>
            <a:avLst/>
            <a:gdLst/>
            <a:ahLst/>
            <a:cxnLst/>
            <a:rect l="l" t="t" r="r" b="b"/>
            <a:pathLst>
              <a:path w="60959" h="26669">
                <a:moveTo>
                  <a:pt x="60732" y="0"/>
                </a:moveTo>
                <a:lnTo>
                  <a:pt x="48799" y="4622"/>
                </a:lnTo>
                <a:lnTo>
                  <a:pt x="40045" y="10913"/>
                </a:lnTo>
                <a:lnTo>
                  <a:pt x="34043" y="18327"/>
                </a:lnTo>
                <a:lnTo>
                  <a:pt x="30366" y="26317"/>
                </a:lnTo>
                <a:lnTo>
                  <a:pt x="26689" y="18327"/>
                </a:lnTo>
                <a:lnTo>
                  <a:pt x="20687" y="10913"/>
                </a:lnTo>
                <a:lnTo>
                  <a:pt x="11933" y="4622"/>
                </a:ln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2673083" y="2051131"/>
            <a:ext cx="1221740" cy="2952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Open list: [</a:t>
            </a:r>
            <a:r>
              <a:rPr dirty="0" sz="600" spc="2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]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600" spc="-5">
                <a:latin typeface="Arial"/>
                <a:cs typeface="Arial"/>
              </a:rPr>
              <a:t>Closed</a:t>
            </a:r>
            <a:r>
              <a:rPr dirty="0" sz="600" spc="-1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list:</a:t>
            </a:r>
            <a:r>
              <a:rPr dirty="0" sz="600" spc="25">
                <a:latin typeface="Arial"/>
                <a:cs typeface="Arial"/>
              </a:rPr>
              <a:t> </a:t>
            </a:r>
            <a:r>
              <a:rPr dirty="0" sz="600" spc="-5" i="1">
                <a:latin typeface="Verdana"/>
                <a:cs typeface="Verdana"/>
              </a:rPr>
              <a:t>{</a:t>
            </a: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1</a:t>
            </a:r>
            <a:r>
              <a:rPr dirty="0" baseline="-16666" sz="750" spc="-142">
                <a:latin typeface="Arial"/>
                <a:cs typeface="Arial"/>
              </a:rPr>
              <a:t> </a:t>
            </a:r>
            <a:r>
              <a:rPr dirty="0" sz="600" spc="0" i="1">
                <a:latin typeface="Trebuchet MS"/>
                <a:cs typeface="Trebuchet MS"/>
              </a:rPr>
              <a:t>,</a:t>
            </a:r>
            <a:r>
              <a:rPr dirty="0" sz="600" spc="-60" i="1">
                <a:latin typeface="Trebuchet MS"/>
                <a:cs typeface="Trebuchet MS"/>
              </a:rPr>
              <a:t> </a:t>
            </a: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2</a:t>
            </a:r>
            <a:r>
              <a:rPr dirty="0" baseline="-16666" sz="750" spc="-142">
                <a:latin typeface="Arial"/>
                <a:cs typeface="Arial"/>
              </a:rPr>
              <a:t> </a:t>
            </a:r>
            <a:r>
              <a:rPr dirty="0" sz="600" spc="0" i="1">
                <a:latin typeface="Trebuchet MS"/>
                <a:cs typeface="Trebuchet MS"/>
              </a:rPr>
              <a:t>,</a:t>
            </a:r>
            <a:r>
              <a:rPr dirty="0" sz="600" spc="-60" i="1">
                <a:latin typeface="Trebuchet MS"/>
                <a:cs typeface="Trebuchet MS"/>
              </a:rPr>
              <a:t> </a:t>
            </a: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3</a:t>
            </a:r>
            <a:r>
              <a:rPr dirty="0" baseline="-16666" sz="750" spc="-142">
                <a:latin typeface="Arial"/>
                <a:cs typeface="Arial"/>
              </a:rPr>
              <a:t> </a:t>
            </a:r>
            <a:r>
              <a:rPr dirty="0" sz="600" spc="0" i="1">
                <a:latin typeface="Trebuchet MS"/>
                <a:cs typeface="Trebuchet MS"/>
              </a:rPr>
              <a:t>,</a:t>
            </a:r>
            <a:r>
              <a:rPr dirty="0" sz="600" spc="-60" i="1">
                <a:latin typeface="Trebuchet MS"/>
                <a:cs typeface="Trebuchet MS"/>
              </a:rPr>
              <a:t> </a:t>
            </a: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4</a:t>
            </a:r>
            <a:r>
              <a:rPr dirty="0" baseline="-16666" sz="750" spc="-142">
                <a:latin typeface="Arial"/>
                <a:cs typeface="Arial"/>
              </a:rPr>
              <a:t> </a:t>
            </a:r>
            <a:r>
              <a:rPr dirty="0" sz="600" spc="0" i="1">
                <a:latin typeface="Trebuchet MS"/>
                <a:cs typeface="Trebuchet MS"/>
              </a:rPr>
              <a:t>,</a:t>
            </a:r>
            <a:r>
              <a:rPr dirty="0" sz="600" spc="-60" i="1">
                <a:latin typeface="Trebuchet MS"/>
                <a:cs typeface="Trebuchet MS"/>
              </a:rPr>
              <a:t> </a:t>
            </a: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5</a:t>
            </a:r>
            <a:r>
              <a:rPr dirty="0" baseline="-16666" sz="750" spc="-142">
                <a:latin typeface="Arial"/>
                <a:cs typeface="Arial"/>
              </a:rPr>
              <a:t> </a:t>
            </a:r>
            <a:r>
              <a:rPr dirty="0" sz="600" spc="0" i="1">
                <a:latin typeface="Trebuchet MS"/>
                <a:cs typeface="Trebuchet MS"/>
              </a:rPr>
              <a:t>,</a:t>
            </a:r>
            <a:r>
              <a:rPr dirty="0" sz="600" spc="-60" i="1">
                <a:latin typeface="Trebuchet MS"/>
                <a:cs typeface="Trebuchet MS"/>
              </a:rPr>
              <a:t> </a:t>
            </a: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6</a:t>
            </a:r>
            <a:r>
              <a:rPr dirty="0" baseline="-16666" sz="750" spc="-142">
                <a:latin typeface="Arial"/>
                <a:cs typeface="Arial"/>
              </a:rPr>
              <a:t> </a:t>
            </a:r>
            <a:r>
              <a:rPr dirty="0" sz="600" i="1">
                <a:latin typeface="Verdana"/>
                <a:cs typeface="Verdana"/>
              </a:rPr>
              <a:t>}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14"/>
            <a:ext cx="284162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5"/>
              <a:t>Depth-first </a:t>
            </a:r>
            <a:r>
              <a:rPr dirty="0" spc="10"/>
              <a:t>search: </a:t>
            </a:r>
            <a:r>
              <a:rPr dirty="0" spc="0"/>
              <a:t>iterative</a:t>
            </a:r>
            <a:r>
              <a:rPr dirty="0" spc="60"/>
              <a:t> </a:t>
            </a:r>
            <a:r>
              <a:rPr dirty="0" spc="5"/>
              <a:t>version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278130" marR="5080" indent="-177165">
              <a:lnSpc>
                <a:spcPct val="102600"/>
              </a:lnSpc>
              <a:spcBef>
                <a:spcPts val="55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25"/>
              <a:t>We </a:t>
            </a:r>
            <a:r>
              <a:rPr dirty="0" sz="1100" spc="-5"/>
              <a:t>can also </a:t>
            </a:r>
            <a:r>
              <a:rPr dirty="0" sz="1100" spc="-10"/>
              <a:t>perform </a:t>
            </a:r>
            <a:r>
              <a:rPr dirty="0" sz="1100" spc="-5"/>
              <a:t>depth-first search in the </a:t>
            </a:r>
            <a:r>
              <a:rPr dirty="0" sz="1100" spc="-10"/>
              <a:t>iterative </a:t>
            </a:r>
            <a:r>
              <a:rPr dirty="0" sz="1100" spc="-5"/>
              <a:t>style  that </a:t>
            </a:r>
            <a:r>
              <a:rPr dirty="0" sz="1100" spc="-15"/>
              <a:t>we saw </a:t>
            </a:r>
            <a:r>
              <a:rPr dirty="0" sz="1100" spc="-5"/>
              <a:t>in breadth-first</a:t>
            </a:r>
            <a:r>
              <a:rPr dirty="0" sz="1100" spc="0"/>
              <a:t> </a:t>
            </a:r>
            <a:r>
              <a:rPr dirty="0" sz="1100" spc="-5"/>
              <a:t>search</a:t>
            </a:r>
            <a:endParaRPr sz="1100">
              <a:latin typeface="Lucida Sans Unicode"/>
              <a:cs typeface="Lucida Sans Unicode"/>
            </a:endParaRPr>
          </a:p>
          <a:p>
            <a:pPr marL="101600">
              <a:lnSpc>
                <a:spcPct val="100000"/>
              </a:lnSpc>
              <a:spcBef>
                <a:spcPts val="335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10"/>
              <a:t>The </a:t>
            </a:r>
            <a:r>
              <a:rPr dirty="0" sz="1100" spc="-25"/>
              <a:t>key </a:t>
            </a:r>
            <a:r>
              <a:rPr dirty="0" sz="1100" spc="-10"/>
              <a:t>change </a:t>
            </a:r>
            <a:r>
              <a:rPr dirty="0" sz="1100" spc="-5"/>
              <a:t>is organising the </a:t>
            </a:r>
            <a:r>
              <a:rPr dirty="0" sz="1100" spc="-10"/>
              <a:t>open </a:t>
            </a:r>
            <a:r>
              <a:rPr dirty="0" sz="1100" spc="-5"/>
              <a:t>list as </a:t>
            </a:r>
            <a:r>
              <a:rPr dirty="0" sz="1100" spc="-10"/>
              <a:t>a</a:t>
            </a:r>
            <a:r>
              <a:rPr dirty="0" sz="1100" spc="-80"/>
              <a:t> </a:t>
            </a:r>
            <a:r>
              <a:rPr dirty="0" sz="1100" spc="-10" b="1">
                <a:latin typeface="Arial"/>
                <a:cs typeface="Arial"/>
              </a:rPr>
              <a:t>stack</a:t>
            </a:r>
            <a:endParaRPr sz="1100">
              <a:latin typeface="Arial"/>
              <a:cs typeface="Arial"/>
            </a:endParaRPr>
          </a:p>
          <a:p>
            <a:pPr marL="278130">
              <a:lnSpc>
                <a:spcPct val="100000"/>
              </a:lnSpc>
              <a:spcBef>
                <a:spcPts val="35"/>
              </a:spcBef>
            </a:pPr>
            <a:r>
              <a:rPr dirty="0" spc="-10"/>
              <a:t>rather </a:t>
            </a:r>
            <a:r>
              <a:rPr dirty="0" spc="-5"/>
              <a:t>than </a:t>
            </a:r>
            <a:r>
              <a:rPr dirty="0" spc="-10"/>
              <a:t>a</a:t>
            </a:r>
            <a:r>
              <a:rPr dirty="0" spc="-5"/>
              <a:t> </a:t>
            </a:r>
            <a:r>
              <a:rPr dirty="0" spc="-10"/>
              <a:t>queue</a:t>
            </a:r>
          </a:p>
        </p:txBody>
      </p:sp>
      <p:sp>
        <p:nvSpPr>
          <p:cNvPr id="4" name="object 4"/>
          <p:cNvSpPr/>
          <p:nvPr/>
        </p:nvSpPr>
        <p:spPr>
          <a:xfrm>
            <a:off x="2816091" y="1402542"/>
            <a:ext cx="196198" cy="1961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16091" y="1762547"/>
            <a:ext cx="196198" cy="1961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878569" y="1792305"/>
            <a:ext cx="635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16091" y="2122551"/>
            <a:ext cx="196198" cy="1961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878569" y="1432311"/>
            <a:ext cx="57848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1770" algn="l"/>
              </a:tabLst>
            </a:pPr>
            <a:r>
              <a:rPr dirty="0" sz="600" spc="-5" i="1">
                <a:solidFill>
                  <a:srgbClr val="7F7F7F"/>
                </a:solidFill>
                <a:latin typeface="Arial"/>
                <a:cs typeface="Arial"/>
              </a:rPr>
              <a:t>v</a:t>
            </a:r>
            <a:r>
              <a:rPr dirty="0" sz="600" spc="-5" i="1">
                <a:solidFill>
                  <a:srgbClr val="7F7F7F"/>
                </a:solidFill>
                <a:latin typeface="Arial"/>
                <a:cs typeface="Arial"/>
              </a:rPr>
              <a:t>	</a:t>
            </a:r>
            <a:r>
              <a:rPr dirty="0" sz="600" spc="-5">
                <a:latin typeface="Arial"/>
                <a:cs typeface="Arial"/>
              </a:rPr>
              <a:t>un</a:t>
            </a:r>
            <a:r>
              <a:rPr dirty="0" sz="600" spc="-25">
                <a:latin typeface="Arial"/>
                <a:cs typeface="Arial"/>
              </a:rPr>
              <a:t>e</a:t>
            </a:r>
            <a:r>
              <a:rPr dirty="0" sz="600" spc="-5">
                <a:latin typeface="Arial"/>
                <a:cs typeface="Arial"/>
              </a:rPr>
              <a:t>xplored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58172" y="1798655"/>
            <a:ext cx="2406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visited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78569" y="2152312"/>
            <a:ext cx="6502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1770" algn="l"/>
              </a:tabLst>
            </a:pPr>
            <a:r>
              <a:rPr dirty="0" sz="600" spc="-5" i="1">
                <a:latin typeface="Arial"/>
                <a:cs typeface="Arial"/>
              </a:rPr>
              <a:t>v	</a:t>
            </a:r>
            <a:r>
              <a:rPr dirty="0" sz="600" spc="-5">
                <a:latin typeface="Arial"/>
                <a:cs typeface="Arial"/>
              </a:rPr>
              <a:t>fully</a:t>
            </a:r>
            <a:r>
              <a:rPr dirty="0" sz="600" spc="-5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explored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37091" y="2103578"/>
            <a:ext cx="234144" cy="2341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01738" y="2142850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0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1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97096" y="1383569"/>
            <a:ext cx="234144" cy="2341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061732" y="1422849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7F7F7F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7F7F7F"/>
                </a:solidFill>
                <a:latin typeface="Arial"/>
                <a:cs typeface="Arial"/>
              </a:rPr>
              <a:t>2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06515" y="1609873"/>
            <a:ext cx="253365" cy="506095"/>
          </a:xfrm>
          <a:custGeom>
            <a:avLst/>
            <a:gdLst/>
            <a:ahLst/>
            <a:cxnLst/>
            <a:rect l="l" t="t" r="r" b="b"/>
            <a:pathLst>
              <a:path w="253365" h="506094">
                <a:moveTo>
                  <a:pt x="0" y="506072"/>
                </a:moveTo>
                <a:lnTo>
                  <a:pt x="253038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021758" y="1607610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09" h="37464">
                <a:moveTo>
                  <a:pt x="0" y="9958"/>
                </a:moveTo>
                <a:lnTo>
                  <a:pt x="12739" y="11160"/>
                </a:lnTo>
                <a:lnTo>
                  <a:pt x="23382" y="9448"/>
                </a:lnTo>
                <a:lnTo>
                  <a:pt x="32065" y="5501"/>
                </a:lnTo>
                <a:lnTo>
                  <a:pt x="38926" y="0"/>
                </a:lnTo>
                <a:lnTo>
                  <a:pt x="38642" y="8790"/>
                </a:lnTo>
                <a:lnTo>
                  <a:pt x="40695" y="18104"/>
                </a:lnTo>
                <a:lnTo>
                  <a:pt x="45711" y="27645"/>
                </a:lnTo>
                <a:lnTo>
                  <a:pt x="54316" y="37116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717105" y="2823587"/>
            <a:ext cx="234144" cy="2341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781733" y="2862851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7F7F7F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7F7F7F"/>
                </a:solidFill>
                <a:latin typeface="Arial"/>
                <a:cs typeface="Arial"/>
              </a:rPr>
              <a:t>4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166519" y="1605346"/>
            <a:ext cx="613410" cy="1226185"/>
          </a:xfrm>
          <a:custGeom>
            <a:avLst/>
            <a:gdLst/>
            <a:ahLst/>
            <a:cxnLst/>
            <a:rect l="l" t="t" r="r" b="b"/>
            <a:pathLst>
              <a:path w="613410" h="1226185">
                <a:moveTo>
                  <a:pt x="0" y="0"/>
                </a:moveTo>
                <a:lnTo>
                  <a:pt x="613042" y="1226081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741767" y="2796575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10" h="37464">
                <a:moveTo>
                  <a:pt x="54316" y="0"/>
                </a:moveTo>
                <a:lnTo>
                  <a:pt x="45711" y="9470"/>
                </a:lnTo>
                <a:lnTo>
                  <a:pt x="40695" y="19011"/>
                </a:lnTo>
                <a:lnTo>
                  <a:pt x="38642" y="28325"/>
                </a:lnTo>
                <a:lnTo>
                  <a:pt x="38926" y="37116"/>
                </a:lnTo>
                <a:lnTo>
                  <a:pt x="32065" y="31614"/>
                </a:lnTo>
                <a:lnTo>
                  <a:pt x="23382" y="27667"/>
                </a:lnTo>
                <a:lnTo>
                  <a:pt x="12739" y="25955"/>
                </a:lnTo>
                <a:lnTo>
                  <a:pt x="0" y="27157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076510" y="2102979"/>
            <a:ext cx="235342" cy="23534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2141727" y="2142203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7F7F7F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7F7F7F"/>
                </a:solidFill>
                <a:latin typeface="Arial"/>
                <a:cs typeface="Arial"/>
              </a:rPr>
              <a:t>6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886529" y="2330418"/>
            <a:ext cx="253365" cy="506095"/>
          </a:xfrm>
          <a:custGeom>
            <a:avLst/>
            <a:gdLst/>
            <a:ahLst/>
            <a:cxnLst/>
            <a:rect l="l" t="t" r="r" b="b"/>
            <a:pathLst>
              <a:path w="253364" h="506094">
                <a:moveTo>
                  <a:pt x="0" y="505536"/>
                </a:moveTo>
                <a:lnTo>
                  <a:pt x="25277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101504" y="2328154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10" h="37464">
                <a:moveTo>
                  <a:pt x="0" y="9958"/>
                </a:moveTo>
                <a:lnTo>
                  <a:pt x="12739" y="11160"/>
                </a:lnTo>
                <a:lnTo>
                  <a:pt x="23382" y="9448"/>
                </a:lnTo>
                <a:lnTo>
                  <a:pt x="32065" y="5501"/>
                </a:lnTo>
                <a:lnTo>
                  <a:pt x="38926" y="0"/>
                </a:lnTo>
                <a:lnTo>
                  <a:pt x="38642" y="8790"/>
                </a:lnTo>
                <a:lnTo>
                  <a:pt x="40695" y="18104"/>
                </a:lnTo>
                <a:lnTo>
                  <a:pt x="45711" y="27645"/>
                </a:lnTo>
                <a:lnTo>
                  <a:pt x="54316" y="37116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717698" y="1384162"/>
            <a:ext cx="232958" cy="2329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781733" y="1423281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7F7F7F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7F7F7F"/>
                </a:solidFill>
                <a:latin typeface="Arial"/>
                <a:cs typeface="Arial"/>
              </a:rPr>
              <a:t>5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888526" y="1609342"/>
            <a:ext cx="253365" cy="506095"/>
          </a:xfrm>
          <a:custGeom>
            <a:avLst/>
            <a:gdLst/>
            <a:ahLst/>
            <a:cxnLst/>
            <a:rect l="l" t="t" r="r" b="b"/>
            <a:pathLst>
              <a:path w="253364" h="506094">
                <a:moveTo>
                  <a:pt x="253035" y="506067"/>
                </a:move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872005" y="1607079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10" h="37464">
                <a:moveTo>
                  <a:pt x="0" y="37116"/>
                </a:moveTo>
                <a:lnTo>
                  <a:pt x="8605" y="27645"/>
                </a:lnTo>
                <a:lnTo>
                  <a:pt x="13621" y="18104"/>
                </a:lnTo>
                <a:lnTo>
                  <a:pt x="15674" y="8790"/>
                </a:lnTo>
                <a:lnTo>
                  <a:pt x="15389" y="0"/>
                </a:lnTo>
                <a:lnTo>
                  <a:pt x="22251" y="5501"/>
                </a:lnTo>
                <a:lnTo>
                  <a:pt x="30934" y="9448"/>
                </a:lnTo>
                <a:lnTo>
                  <a:pt x="41577" y="11160"/>
                </a:lnTo>
                <a:lnTo>
                  <a:pt x="54316" y="9958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996497" y="2822988"/>
            <a:ext cx="235342" cy="23534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1061732" y="2862204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7F7F7F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7F7F7F"/>
                </a:solidFill>
                <a:latin typeface="Arial"/>
                <a:cs typeface="Arial"/>
              </a:rPr>
              <a:t>3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236900" y="2940659"/>
            <a:ext cx="480695" cy="0"/>
          </a:xfrm>
          <a:custGeom>
            <a:avLst/>
            <a:gdLst/>
            <a:ahLst/>
            <a:cxnLst/>
            <a:rect l="l" t="t" r="r" b="b"/>
            <a:pathLst>
              <a:path w="480694" h="0">
                <a:moveTo>
                  <a:pt x="480204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234370" y="2910293"/>
            <a:ext cx="26670" cy="60960"/>
          </a:xfrm>
          <a:custGeom>
            <a:avLst/>
            <a:gdLst/>
            <a:ahLst/>
            <a:cxnLst/>
            <a:rect l="l" t="t" r="r" b="b"/>
            <a:pathLst>
              <a:path w="26669" h="60960">
                <a:moveTo>
                  <a:pt x="26317" y="60732"/>
                </a:moveTo>
                <a:lnTo>
                  <a:pt x="21694" y="48799"/>
                </a:lnTo>
                <a:lnTo>
                  <a:pt x="15403" y="40045"/>
                </a:lnTo>
                <a:lnTo>
                  <a:pt x="7990" y="34043"/>
                </a:lnTo>
                <a:lnTo>
                  <a:pt x="0" y="30366"/>
                </a:lnTo>
                <a:lnTo>
                  <a:pt x="7990" y="26689"/>
                </a:lnTo>
                <a:lnTo>
                  <a:pt x="15403" y="20687"/>
                </a:lnTo>
                <a:lnTo>
                  <a:pt x="21694" y="11933"/>
                </a:lnTo>
                <a:lnTo>
                  <a:pt x="26317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06515" y="2325355"/>
            <a:ext cx="253365" cy="506095"/>
          </a:xfrm>
          <a:custGeom>
            <a:avLst/>
            <a:gdLst/>
            <a:ahLst/>
            <a:cxnLst/>
            <a:rect l="l" t="t" r="r" b="b"/>
            <a:pathLst>
              <a:path w="253365" h="506094">
                <a:moveTo>
                  <a:pt x="0" y="0"/>
                </a:moveTo>
                <a:lnTo>
                  <a:pt x="252770" y="505536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021490" y="2796039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09" h="37464">
                <a:moveTo>
                  <a:pt x="54316" y="0"/>
                </a:moveTo>
                <a:lnTo>
                  <a:pt x="45711" y="9470"/>
                </a:lnTo>
                <a:lnTo>
                  <a:pt x="40695" y="19011"/>
                </a:lnTo>
                <a:lnTo>
                  <a:pt x="38642" y="28325"/>
                </a:lnTo>
                <a:lnTo>
                  <a:pt x="38926" y="37116"/>
                </a:lnTo>
                <a:lnTo>
                  <a:pt x="32065" y="31614"/>
                </a:lnTo>
                <a:lnTo>
                  <a:pt x="23382" y="27667"/>
                </a:lnTo>
                <a:lnTo>
                  <a:pt x="12739" y="25955"/>
                </a:lnTo>
                <a:lnTo>
                  <a:pt x="0" y="27157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231240" y="1500641"/>
            <a:ext cx="481965" cy="0"/>
          </a:xfrm>
          <a:custGeom>
            <a:avLst/>
            <a:gdLst/>
            <a:ahLst/>
            <a:cxnLst/>
            <a:rect l="l" t="t" r="r" b="b"/>
            <a:pathLst>
              <a:path w="481964" h="0">
                <a:moveTo>
                  <a:pt x="0" y="0"/>
                </a:moveTo>
                <a:lnTo>
                  <a:pt x="481396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688850" y="1470275"/>
            <a:ext cx="26670" cy="60960"/>
          </a:xfrm>
          <a:custGeom>
            <a:avLst/>
            <a:gdLst/>
            <a:ahLst/>
            <a:cxnLst/>
            <a:rect l="l" t="t" r="r" b="b"/>
            <a:pathLst>
              <a:path w="26669" h="60959">
                <a:moveTo>
                  <a:pt x="0" y="0"/>
                </a:moveTo>
                <a:lnTo>
                  <a:pt x="4622" y="11933"/>
                </a:lnTo>
                <a:lnTo>
                  <a:pt x="10913" y="20687"/>
                </a:lnTo>
                <a:lnTo>
                  <a:pt x="18327" y="26689"/>
                </a:lnTo>
                <a:lnTo>
                  <a:pt x="26317" y="30366"/>
                </a:lnTo>
                <a:lnTo>
                  <a:pt x="18327" y="34043"/>
                </a:lnTo>
                <a:lnTo>
                  <a:pt x="10913" y="40045"/>
                </a:lnTo>
                <a:lnTo>
                  <a:pt x="4622" y="48799"/>
                </a:lnTo>
                <a:lnTo>
                  <a:pt x="0" y="60732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114168" y="1622774"/>
            <a:ext cx="0" cy="1200785"/>
          </a:xfrm>
          <a:custGeom>
            <a:avLst/>
            <a:gdLst/>
            <a:ahLst/>
            <a:cxnLst/>
            <a:rect l="l" t="t" r="r" b="b"/>
            <a:pathLst>
              <a:path w="0" h="1200785">
                <a:moveTo>
                  <a:pt x="0" y="1200213"/>
                </a:move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083802" y="1620244"/>
            <a:ext cx="60960" cy="26670"/>
          </a:xfrm>
          <a:custGeom>
            <a:avLst/>
            <a:gdLst/>
            <a:ahLst/>
            <a:cxnLst/>
            <a:rect l="l" t="t" r="r" b="b"/>
            <a:pathLst>
              <a:path w="60959" h="26669">
                <a:moveTo>
                  <a:pt x="0" y="26317"/>
                </a:moveTo>
                <a:lnTo>
                  <a:pt x="11933" y="21694"/>
                </a:lnTo>
                <a:lnTo>
                  <a:pt x="20687" y="15403"/>
                </a:lnTo>
                <a:lnTo>
                  <a:pt x="26689" y="7990"/>
                </a:lnTo>
                <a:lnTo>
                  <a:pt x="30366" y="0"/>
                </a:lnTo>
                <a:lnTo>
                  <a:pt x="34043" y="7990"/>
                </a:lnTo>
                <a:lnTo>
                  <a:pt x="40045" y="15403"/>
                </a:lnTo>
                <a:lnTo>
                  <a:pt x="48799" y="21694"/>
                </a:lnTo>
                <a:lnTo>
                  <a:pt x="60732" y="26317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834177" y="1617120"/>
            <a:ext cx="0" cy="1201420"/>
          </a:xfrm>
          <a:custGeom>
            <a:avLst/>
            <a:gdLst/>
            <a:ahLst/>
            <a:cxnLst/>
            <a:rect l="l" t="t" r="r" b="b"/>
            <a:pathLst>
              <a:path w="0" h="1201420">
                <a:moveTo>
                  <a:pt x="0" y="0"/>
                </a:moveTo>
                <a:lnTo>
                  <a:pt x="0" y="1201405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803811" y="2794739"/>
            <a:ext cx="60960" cy="26670"/>
          </a:xfrm>
          <a:custGeom>
            <a:avLst/>
            <a:gdLst/>
            <a:ahLst/>
            <a:cxnLst/>
            <a:rect l="l" t="t" r="r" b="b"/>
            <a:pathLst>
              <a:path w="60960" h="26669">
                <a:moveTo>
                  <a:pt x="60732" y="0"/>
                </a:moveTo>
                <a:lnTo>
                  <a:pt x="48799" y="4622"/>
                </a:lnTo>
                <a:lnTo>
                  <a:pt x="40045" y="10913"/>
                </a:lnTo>
                <a:lnTo>
                  <a:pt x="34043" y="18327"/>
                </a:lnTo>
                <a:lnTo>
                  <a:pt x="30366" y="26317"/>
                </a:lnTo>
                <a:lnTo>
                  <a:pt x="26689" y="18327"/>
                </a:lnTo>
                <a:lnTo>
                  <a:pt x="20687" y="10913"/>
                </a:lnTo>
                <a:lnTo>
                  <a:pt x="11933" y="4622"/>
                </a:ln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2950171" y="2510503"/>
            <a:ext cx="599440" cy="297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Open list: [ </a:t>
            </a: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1</a:t>
            </a:r>
            <a:r>
              <a:rPr dirty="0" baseline="-16666" sz="750" spc="12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]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dirty="0" sz="600" spc="-5">
                <a:latin typeface="Arial"/>
                <a:cs typeface="Arial"/>
              </a:rPr>
              <a:t>Closed list: </a:t>
            </a:r>
            <a:r>
              <a:rPr dirty="0" sz="600" spc="-5" i="1">
                <a:latin typeface="Verdana"/>
                <a:cs typeface="Verdana"/>
              </a:rPr>
              <a:t>{</a:t>
            </a: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1</a:t>
            </a:r>
            <a:r>
              <a:rPr dirty="0" baseline="-16666" sz="750" spc="-127">
                <a:latin typeface="Arial"/>
                <a:cs typeface="Arial"/>
              </a:rPr>
              <a:t> </a:t>
            </a:r>
            <a:r>
              <a:rPr dirty="0" sz="600" i="1">
                <a:latin typeface="Verdana"/>
                <a:cs typeface="Verdana"/>
              </a:rPr>
              <a:t>}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14"/>
            <a:ext cx="284162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5"/>
              <a:t>Depth-first </a:t>
            </a:r>
            <a:r>
              <a:rPr dirty="0" spc="10"/>
              <a:t>search: </a:t>
            </a:r>
            <a:r>
              <a:rPr dirty="0" spc="0"/>
              <a:t>iterative</a:t>
            </a:r>
            <a:r>
              <a:rPr dirty="0" spc="60"/>
              <a:t> </a:t>
            </a:r>
            <a:r>
              <a:rPr dirty="0" spc="5"/>
              <a:t>version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278130" marR="5080" indent="-177165">
              <a:lnSpc>
                <a:spcPct val="102600"/>
              </a:lnSpc>
              <a:spcBef>
                <a:spcPts val="55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25"/>
              <a:t>We </a:t>
            </a:r>
            <a:r>
              <a:rPr dirty="0" sz="1100" spc="-5"/>
              <a:t>can also </a:t>
            </a:r>
            <a:r>
              <a:rPr dirty="0" sz="1100" spc="-10"/>
              <a:t>perform </a:t>
            </a:r>
            <a:r>
              <a:rPr dirty="0" sz="1100" spc="-5"/>
              <a:t>depth-first search in the </a:t>
            </a:r>
            <a:r>
              <a:rPr dirty="0" sz="1100" spc="-10"/>
              <a:t>iterative </a:t>
            </a:r>
            <a:r>
              <a:rPr dirty="0" sz="1100" spc="-5"/>
              <a:t>style  that </a:t>
            </a:r>
            <a:r>
              <a:rPr dirty="0" sz="1100" spc="-15"/>
              <a:t>we saw </a:t>
            </a:r>
            <a:r>
              <a:rPr dirty="0" sz="1100" spc="-5"/>
              <a:t>in breadth-first</a:t>
            </a:r>
            <a:r>
              <a:rPr dirty="0" sz="1100" spc="0"/>
              <a:t> </a:t>
            </a:r>
            <a:r>
              <a:rPr dirty="0" sz="1100" spc="-5"/>
              <a:t>search</a:t>
            </a:r>
            <a:endParaRPr sz="1100">
              <a:latin typeface="Lucida Sans Unicode"/>
              <a:cs typeface="Lucida Sans Unicode"/>
            </a:endParaRPr>
          </a:p>
          <a:p>
            <a:pPr marL="101600">
              <a:lnSpc>
                <a:spcPct val="100000"/>
              </a:lnSpc>
              <a:spcBef>
                <a:spcPts val="335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10"/>
              <a:t>The </a:t>
            </a:r>
            <a:r>
              <a:rPr dirty="0" sz="1100" spc="-25"/>
              <a:t>key </a:t>
            </a:r>
            <a:r>
              <a:rPr dirty="0" sz="1100" spc="-10"/>
              <a:t>change </a:t>
            </a:r>
            <a:r>
              <a:rPr dirty="0" sz="1100" spc="-5"/>
              <a:t>is organising the </a:t>
            </a:r>
            <a:r>
              <a:rPr dirty="0" sz="1100" spc="-10"/>
              <a:t>open </a:t>
            </a:r>
            <a:r>
              <a:rPr dirty="0" sz="1100" spc="-5"/>
              <a:t>list as </a:t>
            </a:r>
            <a:r>
              <a:rPr dirty="0" sz="1100" spc="-10"/>
              <a:t>a</a:t>
            </a:r>
            <a:r>
              <a:rPr dirty="0" sz="1100" spc="-80"/>
              <a:t> </a:t>
            </a:r>
            <a:r>
              <a:rPr dirty="0" sz="1100" spc="-10" b="1">
                <a:latin typeface="Arial"/>
                <a:cs typeface="Arial"/>
              </a:rPr>
              <a:t>stack</a:t>
            </a:r>
            <a:endParaRPr sz="1100">
              <a:latin typeface="Arial"/>
              <a:cs typeface="Arial"/>
            </a:endParaRPr>
          </a:p>
          <a:p>
            <a:pPr marL="278130">
              <a:lnSpc>
                <a:spcPct val="100000"/>
              </a:lnSpc>
              <a:spcBef>
                <a:spcPts val="35"/>
              </a:spcBef>
            </a:pPr>
            <a:r>
              <a:rPr dirty="0" spc="-10"/>
              <a:t>rather </a:t>
            </a:r>
            <a:r>
              <a:rPr dirty="0" spc="-5"/>
              <a:t>than </a:t>
            </a:r>
            <a:r>
              <a:rPr dirty="0" spc="-10"/>
              <a:t>a</a:t>
            </a:r>
            <a:r>
              <a:rPr dirty="0" spc="-5"/>
              <a:t> </a:t>
            </a:r>
            <a:r>
              <a:rPr dirty="0" spc="-10"/>
              <a:t>queue</a:t>
            </a:r>
          </a:p>
        </p:txBody>
      </p:sp>
      <p:sp>
        <p:nvSpPr>
          <p:cNvPr id="4" name="object 4"/>
          <p:cNvSpPr/>
          <p:nvPr/>
        </p:nvSpPr>
        <p:spPr>
          <a:xfrm>
            <a:off x="2816091" y="1402542"/>
            <a:ext cx="196198" cy="1961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16091" y="1762547"/>
            <a:ext cx="196198" cy="1961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878569" y="1792305"/>
            <a:ext cx="635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16091" y="2122551"/>
            <a:ext cx="196198" cy="1961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878569" y="1432311"/>
            <a:ext cx="57848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1770" algn="l"/>
              </a:tabLst>
            </a:pPr>
            <a:r>
              <a:rPr dirty="0" sz="600" spc="-5" i="1">
                <a:solidFill>
                  <a:srgbClr val="7F7F7F"/>
                </a:solidFill>
                <a:latin typeface="Arial"/>
                <a:cs typeface="Arial"/>
              </a:rPr>
              <a:t>v</a:t>
            </a:r>
            <a:r>
              <a:rPr dirty="0" sz="600" spc="-5" i="1">
                <a:solidFill>
                  <a:srgbClr val="7F7F7F"/>
                </a:solidFill>
                <a:latin typeface="Arial"/>
                <a:cs typeface="Arial"/>
              </a:rPr>
              <a:t>	</a:t>
            </a:r>
            <a:r>
              <a:rPr dirty="0" sz="600" spc="-5">
                <a:latin typeface="Arial"/>
                <a:cs typeface="Arial"/>
              </a:rPr>
              <a:t>un</a:t>
            </a:r>
            <a:r>
              <a:rPr dirty="0" sz="600" spc="-25">
                <a:latin typeface="Arial"/>
                <a:cs typeface="Arial"/>
              </a:rPr>
              <a:t>e</a:t>
            </a:r>
            <a:r>
              <a:rPr dirty="0" sz="600" spc="-5">
                <a:latin typeface="Arial"/>
                <a:cs typeface="Arial"/>
              </a:rPr>
              <a:t>xplored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58172" y="1798655"/>
            <a:ext cx="2406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visited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78569" y="2152312"/>
            <a:ext cx="6502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1770" algn="l"/>
              </a:tabLst>
            </a:pPr>
            <a:r>
              <a:rPr dirty="0" sz="600" spc="-5" i="1">
                <a:latin typeface="Arial"/>
                <a:cs typeface="Arial"/>
              </a:rPr>
              <a:t>v	</a:t>
            </a:r>
            <a:r>
              <a:rPr dirty="0" sz="600" spc="-5">
                <a:latin typeface="Arial"/>
                <a:cs typeface="Arial"/>
              </a:rPr>
              <a:t>fully</a:t>
            </a:r>
            <a:r>
              <a:rPr dirty="0" sz="600" spc="-5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explored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37091" y="2103578"/>
            <a:ext cx="234144" cy="2341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01738" y="2142850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0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1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97096" y="1383569"/>
            <a:ext cx="234144" cy="2341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061732" y="1422849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2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06515" y="1609873"/>
            <a:ext cx="253365" cy="506095"/>
          </a:xfrm>
          <a:custGeom>
            <a:avLst/>
            <a:gdLst/>
            <a:ahLst/>
            <a:cxnLst/>
            <a:rect l="l" t="t" r="r" b="b"/>
            <a:pathLst>
              <a:path w="253365" h="506094">
                <a:moveTo>
                  <a:pt x="0" y="506072"/>
                </a:moveTo>
                <a:lnTo>
                  <a:pt x="253038" y="0"/>
                </a:lnTo>
              </a:path>
            </a:pathLst>
          </a:custGeom>
          <a:ln w="5060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021758" y="1607610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09" h="37464">
                <a:moveTo>
                  <a:pt x="0" y="9958"/>
                </a:moveTo>
                <a:lnTo>
                  <a:pt x="12739" y="11160"/>
                </a:lnTo>
                <a:lnTo>
                  <a:pt x="23382" y="9448"/>
                </a:lnTo>
                <a:lnTo>
                  <a:pt x="32065" y="5501"/>
                </a:lnTo>
                <a:lnTo>
                  <a:pt x="38926" y="0"/>
                </a:lnTo>
                <a:lnTo>
                  <a:pt x="38642" y="8790"/>
                </a:lnTo>
                <a:lnTo>
                  <a:pt x="40695" y="18104"/>
                </a:lnTo>
                <a:lnTo>
                  <a:pt x="45711" y="27645"/>
                </a:lnTo>
                <a:lnTo>
                  <a:pt x="54316" y="37116"/>
                </a:lnTo>
              </a:path>
            </a:pathLst>
          </a:custGeom>
          <a:ln w="5060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717105" y="2823587"/>
            <a:ext cx="234144" cy="2341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781733" y="2862851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7F7F7F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7F7F7F"/>
                </a:solidFill>
                <a:latin typeface="Arial"/>
                <a:cs typeface="Arial"/>
              </a:rPr>
              <a:t>4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166519" y="1605346"/>
            <a:ext cx="613410" cy="1226185"/>
          </a:xfrm>
          <a:custGeom>
            <a:avLst/>
            <a:gdLst/>
            <a:ahLst/>
            <a:cxnLst/>
            <a:rect l="l" t="t" r="r" b="b"/>
            <a:pathLst>
              <a:path w="613410" h="1226185">
                <a:moveTo>
                  <a:pt x="0" y="0"/>
                </a:moveTo>
                <a:lnTo>
                  <a:pt x="613042" y="1226081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741767" y="2796575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10" h="37464">
                <a:moveTo>
                  <a:pt x="54316" y="0"/>
                </a:moveTo>
                <a:lnTo>
                  <a:pt x="45711" y="9470"/>
                </a:lnTo>
                <a:lnTo>
                  <a:pt x="40695" y="19011"/>
                </a:lnTo>
                <a:lnTo>
                  <a:pt x="38642" y="28325"/>
                </a:lnTo>
                <a:lnTo>
                  <a:pt x="38926" y="37116"/>
                </a:lnTo>
                <a:lnTo>
                  <a:pt x="32065" y="31614"/>
                </a:lnTo>
                <a:lnTo>
                  <a:pt x="23382" y="27667"/>
                </a:lnTo>
                <a:lnTo>
                  <a:pt x="12739" y="25955"/>
                </a:lnTo>
                <a:lnTo>
                  <a:pt x="0" y="27157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076510" y="2102979"/>
            <a:ext cx="235342" cy="23534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2141727" y="2142203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7F7F7F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7F7F7F"/>
                </a:solidFill>
                <a:latin typeface="Arial"/>
                <a:cs typeface="Arial"/>
              </a:rPr>
              <a:t>6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886529" y="2330418"/>
            <a:ext cx="253365" cy="506095"/>
          </a:xfrm>
          <a:custGeom>
            <a:avLst/>
            <a:gdLst/>
            <a:ahLst/>
            <a:cxnLst/>
            <a:rect l="l" t="t" r="r" b="b"/>
            <a:pathLst>
              <a:path w="253364" h="506094">
                <a:moveTo>
                  <a:pt x="0" y="505536"/>
                </a:moveTo>
                <a:lnTo>
                  <a:pt x="25277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101504" y="2328154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10" h="37464">
                <a:moveTo>
                  <a:pt x="0" y="9958"/>
                </a:moveTo>
                <a:lnTo>
                  <a:pt x="12739" y="11160"/>
                </a:lnTo>
                <a:lnTo>
                  <a:pt x="23382" y="9448"/>
                </a:lnTo>
                <a:lnTo>
                  <a:pt x="32065" y="5501"/>
                </a:lnTo>
                <a:lnTo>
                  <a:pt x="38926" y="0"/>
                </a:lnTo>
                <a:lnTo>
                  <a:pt x="38642" y="8790"/>
                </a:lnTo>
                <a:lnTo>
                  <a:pt x="40695" y="18104"/>
                </a:lnTo>
                <a:lnTo>
                  <a:pt x="45711" y="27645"/>
                </a:lnTo>
                <a:lnTo>
                  <a:pt x="54316" y="37116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717698" y="1384162"/>
            <a:ext cx="232958" cy="2329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781733" y="1423281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7F7F7F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7F7F7F"/>
                </a:solidFill>
                <a:latin typeface="Arial"/>
                <a:cs typeface="Arial"/>
              </a:rPr>
              <a:t>5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888526" y="1609342"/>
            <a:ext cx="253365" cy="506095"/>
          </a:xfrm>
          <a:custGeom>
            <a:avLst/>
            <a:gdLst/>
            <a:ahLst/>
            <a:cxnLst/>
            <a:rect l="l" t="t" r="r" b="b"/>
            <a:pathLst>
              <a:path w="253364" h="506094">
                <a:moveTo>
                  <a:pt x="253035" y="506067"/>
                </a:move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872005" y="1607079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10" h="37464">
                <a:moveTo>
                  <a:pt x="0" y="37116"/>
                </a:moveTo>
                <a:lnTo>
                  <a:pt x="8605" y="27645"/>
                </a:lnTo>
                <a:lnTo>
                  <a:pt x="13621" y="18104"/>
                </a:lnTo>
                <a:lnTo>
                  <a:pt x="15674" y="8790"/>
                </a:lnTo>
                <a:lnTo>
                  <a:pt x="15389" y="0"/>
                </a:lnTo>
                <a:lnTo>
                  <a:pt x="22251" y="5501"/>
                </a:lnTo>
                <a:lnTo>
                  <a:pt x="30934" y="9448"/>
                </a:lnTo>
                <a:lnTo>
                  <a:pt x="41577" y="11160"/>
                </a:lnTo>
                <a:lnTo>
                  <a:pt x="54316" y="9958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996497" y="2822988"/>
            <a:ext cx="235342" cy="23534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1061732" y="2862204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7F7F7F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7F7F7F"/>
                </a:solidFill>
                <a:latin typeface="Arial"/>
                <a:cs typeface="Arial"/>
              </a:rPr>
              <a:t>3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236900" y="2940659"/>
            <a:ext cx="480695" cy="0"/>
          </a:xfrm>
          <a:custGeom>
            <a:avLst/>
            <a:gdLst/>
            <a:ahLst/>
            <a:cxnLst/>
            <a:rect l="l" t="t" r="r" b="b"/>
            <a:pathLst>
              <a:path w="480694" h="0">
                <a:moveTo>
                  <a:pt x="480204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234370" y="2910293"/>
            <a:ext cx="26670" cy="60960"/>
          </a:xfrm>
          <a:custGeom>
            <a:avLst/>
            <a:gdLst/>
            <a:ahLst/>
            <a:cxnLst/>
            <a:rect l="l" t="t" r="r" b="b"/>
            <a:pathLst>
              <a:path w="26669" h="60960">
                <a:moveTo>
                  <a:pt x="26317" y="60732"/>
                </a:moveTo>
                <a:lnTo>
                  <a:pt x="21694" y="48799"/>
                </a:lnTo>
                <a:lnTo>
                  <a:pt x="15403" y="40045"/>
                </a:lnTo>
                <a:lnTo>
                  <a:pt x="7990" y="34043"/>
                </a:lnTo>
                <a:lnTo>
                  <a:pt x="0" y="30366"/>
                </a:lnTo>
                <a:lnTo>
                  <a:pt x="7990" y="26689"/>
                </a:lnTo>
                <a:lnTo>
                  <a:pt x="15403" y="20687"/>
                </a:lnTo>
                <a:lnTo>
                  <a:pt x="21694" y="11933"/>
                </a:lnTo>
                <a:lnTo>
                  <a:pt x="26317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06515" y="2325355"/>
            <a:ext cx="253365" cy="506095"/>
          </a:xfrm>
          <a:custGeom>
            <a:avLst/>
            <a:gdLst/>
            <a:ahLst/>
            <a:cxnLst/>
            <a:rect l="l" t="t" r="r" b="b"/>
            <a:pathLst>
              <a:path w="253365" h="506094">
                <a:moveTo>
                  <a:pt x="0" y="0"/>
                </a:moveTo>
                <a:lnTo>
                  <a:pt x="252770" y="505536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021490" y="2796039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09" h="37464">
                <a:moveTo>
                  <a:pt x="54316" y="0"/>
                </a:moveTo>
                <a:lnTo>
                  <a:pt x="45711" y="9470"/>
                </a:lnTo>
                <a:lnTo>
                  <a:pt x="40695" y="19011"/>
                </a:lnTo>
                <a:lnTo>
                  <a:pt x="38642" y="28325"/>
                </a:lnTo>
                <a:lnTo>
                  <a:pt x="38926" y="37116"/>
                </a:lnTo>
                <a:lnTo>
                  <a:pt x="32065" y="31614"/>
                </a:lnTo>
                <a:lnTo>
                  <a:pt x="23382" y="27667"/>
                </a:lnTo>
                <a:lnTo>
                  <a:pt x="12739" y="25955"/>
                </a:lnTo>
                <a:lnTo>
                  <a:pt x="0" y="27157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231240" y="1500641"/>
            <a:ext cx="481965" cy="0"/>
          </a:xfrm>
          <a:custGeom>
            <a:avLst/>
            <a:gdLst/>
            <a:ahLst/>
            <a:cxnLst/>
            <a:rect l="l" t="t" r="r" b="b"/>
            <a:pathLst>
              <a:path w="481964" h="0">
                <a:moveTo>
                  <a:pt x="0" y="0"/>
                </a:moveTo>
                <a:lnTo>
                  <a:pt x="481396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688850" y="1470275"/>
            <a:ext cx="26670" cy="60960"/>
          </a:xfrm>
          <a:custGeom>
            <a:avLst/>
            <a:gdLst/>
            <a:ahLst/>
            <a:cxnLst/>
            <a:rect l="l" t="t" r="r" b="b"/>
            <a:pathLst>
              <a:path w="26669" h="60959">
                <a:moveTo>
                  <a:pt x="0" y="0"/>
                </a:moveTo>
                <a:lnTo>
                  <a:pt x="4622" y="11933"/>
                </a:lnTo>
                <a:lnTo>
                  <a:pt x="10913" y="20687"/>
                </a:lnTo>
                <a:lnTo>
                  <a:pt x="18327" y="26689"/>
                </a:lnTo>
                <a:lnTo>
                  <a:pt x="26317" y="30366"/>
                </a:lnTo>
                <a:lnTo>
                  <a:pt x="18327" y="34043"/>
                </a:lnTo>
                <a:lnTo>
                  <a:pt x="10913" y="40045"/>
                </a:lnTo>
                <a:lnTo>
                  <a:pt x="4622" y="48799"/>
                </a:lnTo>
                <a:lnTo>
                  <a:pt x="0" y="60732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114168" y="1622774"/>
            <a:ext cx="0" cy="1200785"/>
          </a:xfrm>
          <a:custGeom>
            <a:avLst/>
            <a:gdLst/>
            <a:ahLst/>
            <a:cxnLst/>
            <a:rect l="l" t="t" r="r" b="b"/>
            <a:pathLst>
              <a:path w="0" h="1200785">
                <a:moveTo>
                  <a:pt x="0" y="1200213"/>
                </a:move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083802" y="1620244"/>
            <a:ext cx="60960" cy="26670"/>
          </a:xfrm>
          <a:custGeom>
            <a:avLst/>
            <a:gdLst/>
            <a:ahLst/>
            <a:cxnLst/>
            <a:rect l="l" t="t" r="r" b="b"/>
            <a:pathLst>
              <a:path w="60959" h="26669">
                <a:moveTo>
                  <a:pt x="0" y="26317"/>
                </a:moveTo>
                <a:lnTo>
                  <a:pt x="11933" y="21694"/>
                </a:lnTo>
                <a:lnTo>
                  <a:pt x="20687" y="15403"/>
                </a:lnTo>
                <a:lnTo>
                  <a:pt x="26689" y="7990"/>
                </a:lnTo>
                <a:lnTo>
                  <a:pt x="30366" y="0"/>
                </a:lnTo>
                <a:lnTo>
                  <a:pt x="34043" y="7990"/>
                </a:lnTo>
                <a:lnTo>
                  <a:pt x="40045" y="15403"/>
                </a:lnTo>
                <a:lnTo>
                  <a:pt x="48799" y="21694"/>
                </a:lnTo>
                <a:lnTo>
                  <a:pt x="60732" y="26317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834177" y="1617120"/>
            <a:ext cx="0" cy="1201420"/>
          </a:xfrm>
          <a:custGeom>
            <a:avLst/>
            <a:gdLst/>
            <a:ahLst/>
            <a:cxnLst/>
            <a:rect l="l" t="t" r="r" b="b"/>
            <a:pathLst>
              <a:path w="0" h="1201420">
                <a:moveTo>
                  <a:pt x="0" y="0"/>
                </a:moveTo>
                <a:lnTo>
                  <a:pt x="0" y="1201405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803811" y="2794739"/>
            <a:ext cx="60960" cy="26670"/>
          </a:xfrm>
          <a:custGeom>
            <a:avLst/>
            <a:gdLst/>
            <a:ahLst/>
            <a:cxnLst/>
            <a:rect l="l" t="t" r="r" b="b"/>
            <a:pathLst>
              <a:path w="60960" h="26669">
                <a:moveTo>
                  <a:pt x="60732" y="0"/>
                </a:moveTo>
                <a:lnTo>
                  <a:pt x="48799" y="4622"/>
                </a:lnTo>
                <a:lnTo>
                  <a:pt x="40045" y="10913"/>
                </a:lnTo>
                <a:lnTo>
                  <a:pt x="34043" y="18327"/>
                </a:lnTo>
                <a:lnTo>
                  <a:pt x="30366" y="26317"/>
                </a:lnTo>
                <a:lnTo>
                  <a:pt x="26689" y="18327"/>
                </a:lnTo>
                <a:lnTo>
                  <a:pt x="20687" y="10913"/>
                </a:lnTo>
                <a:lnTo>
                  <a:pt x="11933" y="4622"/>
                </a:ln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2950171" y="2510503"/>
            <a:ext cx="723900" cy="297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Open list: [ </a:t>
            </a: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1 </a:t>
            </a:r>
            <a:r>
              <a:rPr dirty="0" sz="600" spc="0" i="1">
                <a:latin typeface="Trebuchet MS"/>
                <a:cs typeface="Trebuchet MS"/>
              </a:rPr>
              <a:t>, </a:t>
            </a: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2</a:t>
            </a:r>
            <a:r>
              <a:rPr dirty="0" baseline="-16666" sz="750" spc="-82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]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dirty="0" sz="600" spc="-5">
                <a:latin typeface="Arial"/>
                <a:cs typeface="Arial"/>
              </a:rPr>
              <a:t>Closed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list:</a:t>
            </a:r>
            <a:r>
              <a:rPr dirty="0" sz="600" spc="15">
                <a:latin typeface="Arial"/>
                <a:cs typeface="Arial"/>
              </a:rPr>
              <a:t> </a:t>
            </a:r>
            <a:r>
              <a:rPr dirty="0" sz="600" spc="-5" i="1">
                <a:latin typeface="Verdana"/>
                <a:cs typeface="Verdana"/>
              </a:rPr>
              <a:t>{</a:t>
            </a: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1</a:t>
            </a:r>
            <a:r>
              <a:rPr dirty="0" baseline="-16666" sz="750" spc="-142">
                <a:latin typeface="Arial"/>
                <a:cs typeface="Arial"/>
              </a:rPr>
              <a:t> </a:t>
            </a:r>
            <a:r>
              <a:rPr dirty="0" sz="600" spc="0" i="1">
                <a:latin typeface="Trebuchet MS"/>
                <a:cs typeface="Trebuchet MS"/>
              </a:rPr>
              <a:t>,</a:t>
            </a:r>
            <a:r>
              <a:rPr dirty="0" sz="600" spc="-65" i="1">
                <a:latin typeface="Trebuchet MS"/>
                <a:cs typeface="Trebuchet MS"/>
              </a:rPr>
              <a:t> </a:t>
            </a: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2</a:t>
            </a:r>
            <a:r>
              <a:rPr dirty="0" baseline="-16666" sz="750" spc="-142">
                <a:latin typeface="Arial"/>
                <a:cs typeface="Arial"/>
              </a:rPr>
              <a:t> </a:t>
            </a:r>
            <a:r>
              <a:rPr dirty="0" sz="600" i="1">
                <a:latin typeface="Verdana"/>
                <a:cs typeface="Verdana"/>
              </a:rPr>
              <a:t>}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14"/>
            <a:ext cx="284162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5"/>
              <a:t>Depth-first </a:t>
            </a:r>
            <a:r>
              <a:rPr dirty="0" spc="10"/>
              <a:t>search: </a:t>
            </a:r>
            <a:r>
              <a:rPr dirty="0" spc="0"/>
              <a:t>iterative</a:t>
            </a:r>
            <a:r>
              <a:rPr dirty="0" spc="60"/>
              <a:t> </a:t>
            </a:r>
            <a:r>
              <a:rPr dirty="0" spc="5"/>
              <a:t>version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278130" marR="5080" indent="-177165">
              <a:lnSpc>
                <a:spcPct val="102600"/>
              </a:lnSpc>
              <a:spcBef>
                <a:spcPts val="55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25"/>
              <a:t>We </a:t>
            </a:r>
            <a:r>
              <a:rPr dirty="0" sz="1100" spc="-5"/>
              <a:t>can also </a:t>
            </a:r>
            <a:r>
              <a:rPr dirty="0" sz="1100" spc="-10"/>
              <a:t>perform </a:t>
            </a:r>
            <a:r>
              <a:rPr dirty="0" sz="1100" spc="-5"/>
              <a:t>depth-first search in the </a:t>
            </a:r>
            <a:r>
              <a:rPr dirty="0" sz="1100" spc="-10"/>
              <a:t>iterative </a:t>
            </a:r>
            <a:r>
              <a:rPr dirty="0" sz="1100" spc="-5"/>
              <a:t>style  that </a:t>
            </a:r>
            <a:r>
              <a:rPr dirty="0" sz="1100" spc="-15"/>
              <a:t>we saw </a:t>
            </a:r>
            <a:r>
              <a:rPr dirty="0" sz="1100" spc="-5"/>
              <a:t>in breadth-first</a:t>
            </a:r>
            <a:r>
              <a:rPr dirty="0" sz="1100" spc="0"/>
              <a:t> </a:t>
            </a:r>
            <a:r>
              <a:rPr dirty="0" sz="1100" spc="-5"/>
              <a:t>search</a:t>
            </a:r>
            <a:endParaRPr sz="1100">
              <a:latin typeface="Lucida Sans Unicode"/>
              <a:cs typeface="Lucida Sans Unicode"/>
            </a:endParaRPr>
          </a:p>
          <a:p>
            <a:pPr marL="101600">
              <a:lnSpc>
                <a:spcPct val="100000"/>
              </a:lnSpc>
              <a:spcBef>
                <a:spcPts val="335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10"/>
              <a:t>The </a:t>
            </a:r>
            <a:r>
              <a:rPr dirty="0" sz="1100" spc="-25"/>
              <a:t>key </a:t>
            </a:r>
            <a:r>
              <a:rPr dirty="0" sz="1100" spc="-10"/>
              <a:t>change </a:t>
            </a:r>
            <a:r>
              <a:rPr dirty="0" sz="1100" spc="-5"/>
              <a:t>is organising the </a:t>
            </a:r>
            <a:r>
              <a:rPr dirty="0" sz="1100" spc="-10"/>
              <a:t>open </a:t>
            </a:r>
            <a:r>
              <a:rPr dirty="0" sz="1100" spc="-5"/>
              <a:t>list as </a:t>
            </a:r>
            <a:r>
              <a:rPr dirty="0" sz="1100" spc="-10"/>
              <a:t>a</a:t>
            </a:r>
            <a:r>
              <a:rPr dirty="0" sz="1100" spc="-80"/>
              <a:t> </a:t>
            </a:r>
            <a:r>
              <a:rPr dirty="0" sz="1100" spc="-10" b="1">
                <a:latin typeface="Arial"/>
                <a:cs typeface="Arial"/>
              </a:rPr>
              <a:t>stack</a:t>
            </a:r>
            <a:endParaRPr sz="1100">
              <a:latin typeface="Arial"/>
              <a:cs typeface="Arial"/>
            </a:endParaRPr>
          </a:p>
          <a:p>
            <a:pPr marL="278130">
              <a:lnSpc>
                <a:spcPct val="100000"/>
              </a:lnSpc>
              <a:spcBef>
                <a:spcPts val="35"/>
              </a:spcBef>
            </a:pPr>
            <a:r>
              <a:rPr dirty="0" spc="-10"/>
              <a:t>rather </a:t>
            </a:r>
            <a:r>
              <a:rPr dirty="0" spc="-5"/>
              <a:t>than </a:t>
            </a:r>
            <a:r>
              <a:rPr dirty="0" spc="-10"/>
              <a:t>a</a:t>
            </a:r>
            <a:r>
              <a:rPr dirty="0" spc="-5"/>
              <a:t> </a:t>
            </a:r>
            <a:r>
              <a:rPr dirty="0" spc="-10"/>
              <a:t>queue</a:t>
            </a:r>
          </a:p>
        </p:txBody>
      </p:sp>
      <p:sp>
        <p:nvSpPr>
          <p:cNvPr id="4" name="object 4"/>
          <p:cNvSpPr/>
          <p:nvPr/>
        </p:nvSpPr>
        <p:spPr>
          <a:xfrm>
            <a:off x="2816091" y="1402542"/>
            <a:ext cx="196198" cy="1961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16091" y="1762547"/>
            <a:ext cx="196198" cy="1961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878569" y="1792305"/>
            <a:ext cx="635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16091" y="2122551"/>
            <a:ext cx="196198" cy="1961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878569" y="1432311"/>
            <a:ext cx="57848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1770" algn="l"/>
              </a:tabLst>
            </a:pPr>
            <a:r>
              <a:rPr dirty="0" sz="600" spc="-5" i="1">
                <a:solidFill>
                  <a:srgbClr val="7F7F7F"/>
                </a:solidFill>
                <a:latin typeface="Arial"/>
                <a:cs typeface="Arial"/>
              </a:rPr>
              <a:t>v</a:t>
            </a:r>
            <a:r>
              <a:rPr dirty="0" sz="600" spc="-5" i="1">
                <a:solidFill>
                  <a:srgbClr val="7F7F7F"/>
                </a:solidFill>
                <a:latin typeface="Arial"/>
                <a:cs typeface="Arial"/>
              </a:rPr>
              <a:t>	</a:t>
            </a:r>
            <a:r>
              <a:rPr dirty="0" sz="600" spc="-5">
                <a:latin typeface="Arial"/>
                <a:cs typeface="Arial"/>
              </a:rPr>
              <a:t>un</a:t>
            </a:r>
            <a:r>
              <a:rPr dirty="0" sz="600" spc="-25">
                <a:latin typeface="Arial"/>
                <a:cs typeface="Arial"/>
              </a:rPr>
              <a:t>e</a:t>
            </a:r>
            <a:r>
              <a:rPr dirty="0" sz="600" spc="-5">
                <a:latin typeface="Arial"/>
                <a:cs typeface="Arial"/>
              </a:rPr>
              <a:t>xplored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58172" y="1798655"/>
            <a:ext cx="2406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visited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78569" y="2152312"/>
            <a:ext cx="6502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1770" algn="l"/>
              </a:tabLst>
            </a:pPr>
            <a:r>
              <a:rPr dirty="0" sz="600" spc="-5" i="1">
                <a:latin typeface="Arial"/>
                <a:cs typeface="Arial"/>
              </a:rPr>
              <a:t>v	</a:t>
            </a:r>
            <a:r>
              <a:rPr dirty="0" sz="600" spc="-5">
                <a:latin typeface="Arial"/>
                <a:cs typeface="Arial"/>
              </a:rPr>
              <a:t>fully</a:t>
            </a:r>
            <a:r>
              <a:rPr dirty="0" sz="600" spc="-5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explored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37091" y="2103578"/>
            <a:ext cx="234144" cy="2341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01738" y="2142850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0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1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97096" y="1383569"/>
            <a:ext cx="234144" cy="2341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061732" y="1422849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2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06515" y="1609873"/>
            <a:ext cx="253365" cy="506095"/>
          </a:xfrm>
          <a:custGeom>
            <a:avLst/>
            <a:gdLst/>
            <a:ahLst/>
            <a:cxnLst/>
            <a:rect l="l" t="t" r="r" b="b"/>
            <a:pathLst>
              <a:path w="253365" h="506094">
                <a:moveTo>
                  <a:pt x="0" y="506072"/>
                </a:moveTo>
                <a:lnTo>
                  <a:pt x="253038" y="0"/>
                </a:lnTo>
              </a:path>
            </a:pathLst>
          </a:custGeom>
          <a:ln w="5060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021758" y="1607610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09" h="37464">
                <a:moveTo>
                  <a:pt x="0" y="9958"/>
                </a:moveTo>
                <a:lnTo>
                  <a:pt x="12739" y="11160"/>
                </a:lnTo>
                <a:lnTo>
                  <a:pt x="23382" y="9448"/>
                </a:lnTo>
                <a:lnTo>
                  <a:pt x="32065" y="5501"/>
                </a:lnTo>
                <a:lnTo>
                  <a:pt x="38926" y="0"/>
                </a:lnTo>
                <a:lnTo>
                  <a:pt x="38642" y="8790"/>
                </a:lnTo>
                <a:lnTo>
                  <a:pt x="40695" y="18104"/>
                </a:lnTo>
                <a:lnTo>
                  <a:pt x="45711" y="27645"/>
                </a:lnTo>
                <a:lnTo>
                  <a:pt x="54316" y="37116"/>
                </a:lnTo>
              </a:path>
            </a:pathLst>
          </a:custGeom>
          <a:ln w="5060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717105" y="2823587"/>
            <a:ext cx="234144" cy="2341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781733" y="2862851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4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166519" y="1605346"/>
            <a:ext cx="613410" cy="1226185"/>
          </a:xfrm>
          <a:custGeom>
            <a:avLst/>
            <a:gdLst/>
            <a:ahLst/>
            <a:cxnLst/>
            <a:rect l="l" t="t" r="r" b="b"/>
            <a:pathLst>
              <a:path w="613410" h="1226185">
                <a:moveTo>
                  <a:pt x="0" y="0"/>
                </a:moveTo>
                <a:lnTo>
                  <a:pt x="613042" y="1226081"/>
                </a:lnTo>
              </a:path>
            </a:pathLst>
          </a:custGeom>
          <a:ln w="5060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741767" y="2796575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10" h="37464">
                <a:moveTo>
                  <a:pt x="54316" y="0"/>
                </a:moveTo>
                <a:lnTo>
                  <a:pt x="45711" y="9470"/>
                </a:lnTo>
                <a:lnTo>
                  <a:pt x="40695" y="19011"/>
                </a:lnTo>
                <a:lnTo>
                  <a:pt x="38642" y="28325"/>
                </a:lnTo>
                <a:lnTo>
                  <a:pt x="38926" y="37116"/>
                </a:lnTo>
                <a:lnTo>
                  <a:pt x="32065" y="31614"/>
                </a:lnTo>
                <a:lnTo>
                  <a:pt x="23382" y="27667"/>
                </a:lnTo>
                <a:lnTo>
                  <a:pt x="12739" y="25955"/>
                </a:lnTo>
                <a:lnTo>
                  <a:pt x="0" y="27157"/>
                </a:lnTo>
              </a:path>
            </a:pathLst>
          </a:custGeom>
          <a:ln w="5060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076510" y="2102979"/>
            <a:ext cx="235342" cy="23534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2141727" y="2142203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7F7F7F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7F7F7F"/>
                </a:solidFill>
                <a:latin typeface="Arial"/>
                <a:cs typeface="Arial"/>
              </a:rPr>
              <a:t>6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886529" y="2330418"/>
            <a:ext cx="253365" cy="506095"/>
          </a:xfrm>
          <a:custGeom>
            <a:avLst/>
            <a:gdLst/>
            <a:ahLst/>
            <a:cxnLst/>
            <a:rect l="l" t="t" r="r" b="b"/>
            <a:pathLst>
              <a:path w="253364" h="506094">
                <a:moveTo>
                  <a:pt x="0" y="505536"/>
                </a:moveTo>
                <a:lnTo>
                  <a:pt x="25277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101504" y="2328154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10" h="37464">
                <a:moveTo>
                  <a:pt x="0" y="9958"/>
                </a:moveTo>
                <a:lnTo>
                  <a:pt x="12739" y="11160"/>
                </a:lnTo>
                <a:lnTo>
                  <a:pt x="23382" y="9448"/>
                </a:lnTo>
                <a:lnTo>
                  <a:pt x="32065" y="5501"/>
                </a:lnTo>
                <a:lnTo>
                  <a:pt x="38926" y="0"/>
                </a:lnTo>
                <a:lnTo>
                  <a:pt x="38642" y="8790"/>
                </a:lnTo>
                <a:lnTo>
                  <a:pt x="40695" y="18104"/>
                </a:lnTo>
                <a:lnTo>
                  <a:pt x="45711" y="27645"/>
                </a:lnTo>
                <a:lnTo>
                  <a:pt x="54316" y="37116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717698" y="1384162"/>
            <a:ext cx="232958" cy="2329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781733" y="1423281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7F7F7F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7F7F7F"/>
                </a:solidFill>
                <a:latin typeface="Arial"/>
                <a:cs typeface="Arial"/>
              </a:rPr>
              <a:t>5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888526" y="1609342"/>
            <a:ext cx="253365" cy="506095"/>
          </a:xfrm>
          <a:custGeom>
            <a:avLst/>
            <a:gdLst/>
            <a:ahLst/>
            <a:cxnLst/>
            <a:rect l="l" t="t" r="r" b="b"/>
            <a:pathLst>
              <a:path w="253364" h="506094">
                <a:moveTo>
                  <a:pt x="253035" y="506067"/>
                </a:move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872005" y="1607079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10" h="37464">
                <a:moveTo>
                  <a:pt x="0" y="37116"/>
                </a:moveTo>
                <a:lnTo>
                  <a:pt x="8605" y="27645"/>
                </a:lnTo>
                <a:lnTo>
                  <a:pt x="13621" y="18104"/>
                </a:lnTo>
                <a:lnTo>
                  <a:pt x="15674" y="8790"/>
                </a:lnTo>
                <a:lnTo>
                  <a:pt x="15389" y="0"/>
                </a:lnTo>
                <a:lnTo>
                  <a:pt x="22251" y="5501"/>
                </a:lnTo>
                <a:lnTo>
                  <a:pt x="30934" y="9448"/>
                </a:lnTo>
                <a:lnTo>
                  <a:pt x="41577" y="11160"/>
                </a:lnTo>
                <a:lnTo>
                  <a:pt x="54316" y="9958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996497" y="2822988"/>
            <a:ext cx="235342" cy="23534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1061732" y="2862204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7F7F7F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7F7F7F"/>
                </a:solidFill>
                <a:latin typeface="Arial"/>
                <a:cs typeface="Arial"/>
              </a:rPr>
              <a:t>3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236900" y="2940659"/>
            <a:ext cx="480695" cy="0"/>
          </a:xfrm>
          <a:custGeom>
            <a:avLst/>
            <a:gdLst/>
            <a:ahLst/>
            <a:cxnLst/>
            <a:rect l="l" t="t" r="r" b="b"/>
            <a:pathLst>
              <a:path w="480694" h="0">
                <a:moveTo>
                  <a:pt x="480204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234370" y="2910293"/>
            <a:ext cx="26670" cy="60960"/>
          </a:xfrm>
          <a:custGeom>
            <a:avLst/>
            <a:gdLst/>
            <a:ahLst/>
            <a:cxnLst/>
            <a:rect l="l" t="t" r="r" b="b"/>
            <a:pathLst>
              <a:path w="26669" h="60960">
                <a:moveTo>
                  <a:pt x="26317" y="60732"/>
                </a:moveTo>
                <a:lnTo>
                  <a:pt x="21694" y="48799"/>
                </a:lnTo>
                <a:lnTo>
                  <a:pt x="15403" y="40045"/>
                </a:lnTo>
                <a:lnTo>
                  <a:pt x="7990" y="34043"/>
                </a:lnTo>
                <a:lnTo>
                  <a:pt x="0" y="30366"/>
                </a:lnTo>
                <a:lnTo>
                  <a:pt x="7990" y="26689"/>
                </a:lnTo>
                <a:lnTo>
                  <a:pt x="15403" y="20687"/>
                </a:lnTo>
                <a:lnTo>
                  <a:pt x="21694" y="11933"/>
                </a:lnTo>
                <a:lnTo>
                  <a:pt x="26317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06515" y="2325355"/>
            <a:ext cx="253365" cy="506095"/>
          </a:xfrm>
          <a:custGeom>
            <a:avLst/>
            <a:gdLst/>
            <a:ahLst/>
            <a:cxnLst/>
            <a:rect l="l" t="t" r="r" b="b"/>
            <a:pathLst>
              <a:path w="253365" h="506094">
                <a:moveTo>
                  <a:pt x="0" y="0"/>
                </a:moveTo>
                <a:lnTo>
                  <a:pt x="252770" y="505536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021490" y="2796039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09" h="37464">
                <a:moveTo>
                  <a:pt x="54316" y="0"/>
                </a:moveTo>
                <a:lnTo>
                  <a:pt x="45711" y="9470"/>
                </a:lnTo>
                <a:lnTo>
                  <a:pt x="40695" y="19011"/>
                </a:lnTo>
                <a:lnTo>
                  <a:pt x="38642" y="28325"/>
                </a:lnTo>
                <a:lnTo>
                  <a:pt x="38926" y="37116"/>
                </a:lnTo>
                <a:lnTo>
                  <a:pt x="32065" y="31614"/>
                </a:lnTo>
                <a:lnTo>
                  <a:pt x="23382" y="27667"/>
                </a:lnTo>
                <a:lnTo>
                  <a:pt x="12739" y="25955"/>
                </a:lnTo>
                <a:lnTo>
                  <a:pt x="0" y="27157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231240" y="1500641"/>
            <a:ext cx="481965" cy="0"/>
          </a:xfrm>
          <a:custGeom>
            <a:avLst/>
            <a:gdLst/>
            <a:ahLst/>
            <a:cxnLst/>
            <a:rect l="l" t="t" r="r" b="b"/>
            <a:pathLst>
              <a:path w="481964" h="0">
                <a:moveTo>
                  <a:pt x="0" y="0"/>
                </a:moveTo>
                <a:lnTo>
                  <a:pt x="481396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688850" y="1470275"/>
            <a:ext cx="26670" cy="60960"/>
          </a:xfrm>
          <a:custGeom>
            <a:avLst/>
            <a:gdLst/>
            <a:ahLst/>
            <a:cxnLst/>
            <a:rect l="l" t="t" r="r" b="b"/>
            <a:pathLst>
              <a:path w="26669" h="60959">
                <a:moveTo>
                  <a:pt x="0" y="0"/>
                </a:moveTo>
                <a:lnTo>
                  <a:pt x="4622" y="11933"/>
                </a:lnTo>
                <a:lnTo>
                  <a:pt x="10913" y="20687"/>
                </a:lnTo>
                <a:lnTo>
                  <a:pt x="18327" y="26689"/>
                </a:lnTo>
                <a:lnTo>
                  <a:pt x="26317" y="30366"/>
                </a:lnTo>
                <a:lnTo>
                  <a:pt x="18327" y="34043"/>
                </a:lnTo>
                <a:lnTo>
                  <a:pt x="10913" y="40045"/>
                </a:lnTo>
                <a:lnTo>
                  <a:pt x="4622" y="48799"/>
                </a:lnTo>
                <a:lnTo>
                  <a:pt x="0" y="60732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114168" y="1622774"/>
            <a:ext cx="0" cy="1200785"/>
          </a:xfrm>
          <a:custGeom>
            <a:avLst/>
            <a:gdLst/>
            <a:ahLst/>
            <a:cxnLst/>
            <a:rect l="l" t="t" r="r" b="b"/>
            <a:pathLst>
              <a:path w="0" h="1200785">
                <a:moveTo>
                  <a:pt x="0" y="1200213"/>
                </a:move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083802" y="1620244"/>
            <a:ext cx="60960" cy="26670"/>
          </a:xfrm>
          <a:custGeom>
            <a:avLst/>
            <a:gdLst/>
            <a:ahLst/>
            <a:cxnLst/>
            <a:rect l="l" t="t" r="r" b="b"/>
            <a:pathLst>
              <a:path w="60959" h="26669">
                <a:moveTo>
                  <a:pt x="0" y="26317"/>
                </a:moveTo>
                <a:lnTo>
                  <a:pt x="11933" y="21694"/>
                </a:lnTo>
                <a:lnTo>
                  <a:pt x="20687" y="15403"/>
                </a:lnTo>
                <a:lnTo>
                  <a:pt x="26689" y="7990"/>
                </a:lnTo>
                <a:lnTo>
                  <a:pt x="30366" y="0"/>
                </a:lnTo>
                <a:lnTo>
                  <a:pt x="34043" y="7990"/>
                </a:lnTo>
                <a:lnTo>
                  <a:pt x="40045" y="15403"/>
                </a:lnTo>
                <a:lnTo>
                  <a:pt x="48799" y="21694"/>
                </a:lnTo>
                <a:lnTo>
                  <a:pt x="60732" y="26317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834177" y="1617120"/>
            <a:ext cx="0" cy="1201420"/>
          </a:xfrm>
          <a:custGeom>
            <a:avLst/>
            <a:gdLst/>
            <a:ahLst/>
            <a:cxnLst/>
            <a:rect l="l" t="t" r="r" b="b"/>
            <a:pathLst>
              <a:path w="0" h="1201420">
                <a:moveTo>
                  <a:pt x="0" y="0"/>
                </a:moveTo>
                <a:lnTo>
                  <a:pt x="0" y="1201405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803811" y="2794739"/>
            <a:ext cx="60960" cy="26670"/>
          </a:xfrm>
          <a:custGeom>
            <a:avLst/>
            <a:gdLst/>
            <a:ahLst/>
            <a:cxnLst/>
            <a:rect l="l" t="t" r="r" b="b"/>
            <a:pathLst>
              <a:path w="60960" h="26669">
                <a:moveTo>
                  <a:pt x="60732" y="0"/>
                </a:moveTo>
                <a:lnTo>
                  <a:pt x="48799" y="4622"/>
                </a:lnTo>
                <a:lnTo>
                  <a:pt x="40045" y="10913"/>
                </a:lnTo>
                <a:lnTo>
                  <a:pt x="34043" y="18327"/>
                </a:lnTo>
                <a:lnTo>
                  <a:pt x="30366" y="26317"/>
                </a:lnTo>
                <a:lnTo>
                  <a:pt x="26689" y="18327"/>
                </a:lnTo>
                <a:lnTo>
                  <a:pt x="20687" y="10913"/>
                </a:lnTo>
                <a:lnTo>
                  <a:pt x="11933" y="4622"/>
                </a:ln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2950171" y="2510503"/>
            <a:ext cx="848360" cy="297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Open</a:t>
            </a:r>
            <a:r>
              <a:rPr dirty="0" sz="600" spc="-1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list:</a:t>
            </a:r>
            <a:r>
              <a:rPr dirty="0" sz="600" spc="2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[</a:t>
            </a:r>
            <a:r>
              <a:rPr dirty="0" sz="600" spc="-10">
                <a:latin typeface="Arial"/>
                <a:cs typeface="Arial"/>
              </a:rPr>
              <a:t> </a:t>
            </a: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1</a:t>
            </a:r>
            <a:r>
              <a:rPr dirty="0" baseline="-16666" sz="750" spc="-142">
                <a:latin typeface="Arial"/>
                <a:cs typeface="Arial"/>
              </a:rPr>
              <a:t> </a:t>
            </a:r>
            <a:r>
              <a:rPr dirty="0" sz="600" spc="0" i="1">
                <a:latin typeface="Trebuchet MS"/>
                <a:cs typeface="Trebuchet MS"/>
              </a:rPr>
              <a:t>,</a:t>
            </a:r>
            <a:r>
              <a:rPr dirty="0" sz="600" spc="-60" i="1">
                <a:latin typeface="Trebuchet MS"/>
                <a:cs typeface="Trebuchet MS"/>
              </a:rPr>
              <a:t> </a:t>
            </a: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2</a:t>
            </a:r>
            <a:r>
              <a:rPr dirty="0" baseline="-16666" sz="750" spc="-142">
                <a:latin typeface="Arial"/>
                <a:cs typeface="Arial"/>
              </a:rPr>
              <a:t> </a:t>
            </a:r>
            <a:r>
              <a:rPr dirty="0" sz="600" spc="0" i="1">
                <a:latin typeface="Trebuchet MS"/>
                <a:cs typeface="Trebuchet MS"/>
              </a:rPr>
              <a:t>,</a:t>
            </a:r>
            <a:r>
              <a:rPr dirty="0" sz="600" spc="-60" i="1">
                <a:latin typeface="Trebuchet MS"/>
                <a:cs typeface="Trebuchet MS"/>
              </a:rPr>
              <a:t> </a:t>
            </a: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4</a:t>
            </a:r>
            <a:r>
              <a:rPr dirty="0" baseline="-16666" sz="750" spc="97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]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dirty="0" sz="600" spc="-5">
                <a:latin typeface="Arial"/>
                <a:cs typeface="Arial"/>
              </a:rPr>
              <a:t>Closed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list:</a:t>
            </a:r>
            <a:r>
              <a:rPr dirty="0" sz="600" spc="25">
                <a:latin typeface="Arial"/>
                <a:cs typeface="Arial"/>
              </a:rPr>
              <a:t> </a:t>
            </a:r>
            <a:r>
              <a:rPr dirty="0" sz="600" spc="-5" i="1">
                <a:latin typeface="Verdana"/>
                <a:cs typeface="Verdana"/>
              </a:rPr>
              <a:t>{</a:t>
            </a: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1</a:t>
            </a:r>
            <a:r>
              <a:rPr dirty="0" baseline="-16666" sz="750" spc="-142">
                <a:latin typeface="Arial"/>
                <a:cs typeface="Arial"/>
              </a:rPr>
              <a:t> </a:t>
            </a:r>
            <a:r>
              <a:rPr dirty="0" sz="600" spc="0" i="1">
                <a:latin typeface="Trebuchet MS"/>
                <a:cs typeface="Trebuchet MS"/>
              </a:rPr>
              <a:t>,</a:t>
            </a:r>
            <a:r>
              <a:rPr dirty="0" sz="600" spc="-60" i="1">
                <a:latin typeface="Trebuchet MS"/>
                <a:cs typeface="Trebuchet MS"/>
              </a:rPr>
              <a:t> </a:t>
            </a: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2</a:t>
            </a:r>
            <a:r>
              <a:rPr dirty="0" baseline="-16666" sz="750" spc="-142">
                <a:latin typeface="Arial"/>
                <a:cs typeface="Arial"/>
              </a:rPr>
              <a:t> </a:t>
            </a:r>
            <a:r>
              <a:rPr dirty="0" sz="600" spc="0" i="1">
                <a:latin typeface="Trebuchet MS"/>
                <a:cs typeface="Trebuchet MS"/>
              </a:rPr>
              <a:t>,</a:t>
            </a:r>
            <a:r>
              <a:rPr dirty="0" sz="600" spc="-60" i="1">
                <a:latin typeface="Trebuchet MS"/>
                <a:cs typeface="Trebuchet MS"/>
              </a:rPr>
              <a:t> </a:t>
            </a: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4</a:t>
            </a:r>
            <a:r>
              <a:rPr dirty="0" baseline="-16666" sz="750" spc="-142">
                <a:latin typeface="Arial"/>
                <a:cs typeface="Arial"/>
              </a:rPr>
              <a:t> </a:t>
            </a:r>
            <a:r>
              <a:rPr dirty="0" sz="600" i="1">
                <a:latin typeface="Verdana"/>
                <a:cs typeface="Verdana"/>
              </a:rPr>
              <a:t>}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14"/>
            <a:ext cx="284162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5"/>
              <a:t>Depth-first </a:t>
            </a:r>
            <a:r>
              <a:rPr dirty="0" spc="10"/>
              <a:t>search: </a:t>
            </a:r>
            <a:r>
              <a:rPr dirty="0" spc="0"/>
              <a:t>iterative</a:t>
            </a:r>
            <a:r>
              <a:rPr dirty="0" spc="60"/>
              <a:t> </a:t>
            </a:r>
            <a:r>
              <a:rPr dirty="0" spc="5"/>
              <a:t>version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278130" marR="5080" indent="-177165">
              <a:lnSpc>
                <a:spcPct val="102600"/>
              </a:lnSpc>
              <a:spcBef>
                <a:spcPts val="55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25"/>
              <a:t>We </a:t>
            </a:r>
            <a:r>
              <a:rPr dirty="0" sz="1100" spc="-5"/>
              <a:t>can also </a:t>
            </a:r>
            <a:r>
              <a:rPr dirty="0" sz="1100" spc="-10"/>
              <a:t>perform </a:t>
            </a:r>
            <a:r>
              <a:rPr dirty="0" sz="1100" spc="-5"/>
              <a:t>depth-first search in the </a:t>
            </a:r>
            <a:r>
              <a:rPr dirty="0" sz="1100" spc="-10"/>
              <a:t>iterative </a:t>
            </a:r>
            <a:r>
              <a:rPr dirty="0" sz="1100" spc="-5"/>
              <a:t>style  that </a:t>
            </a:r>
            <a:r>
              <a:rPr dirty="0" sz="1100" spc="-15"/>
              <a:t>we saw </a:t>
            </a:r>
            <a:r>
              <a:rPr dirty="0" sz="1100" spc="-5"/>
              <a:t>in breadth-first</a:t>
            </a:r>
            <a:r>
              <a:rPr dirty="0" sz="1100" spc="0"/>
              <a:t> </a:t>
            </a:r>
            <a:r>
              <a:rPr dirty="0" sz="1100" spc="-5"/>
              <a:t>search</a:t>
            </a:r>
            <a:endParaRPr sz="1100">
              <a:latin typeface="Lucida Sans Unicode"/>
              <a:cs typeface="Lucida Sans Unicode"/>
            </a:endParaRPr>
          </a:p>
          <a:p>
            <a:pPr marL="101600">
              <a:lnSpc>
                <a:spcPct val="100000"/>
              </a:lnSpc>
              <a:spcBef>
                <a:spcPts val="335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10"/>
              <a:t>The </a:t>
            </a:r>
            <a:r>
              <a:rPr dirty="0" sz="1100" spc="-25"/>
              <a:t>key </a:t>
            </a:r>
            <a:r>
              <a:rPr dirty="0" sz="1100" spc="-10"/>
              <a:t>change </a:t>
            </a:r>
            <a:r>
              <a:rPr dirty="0" sz="1100" spc="-5"/>
              <a:t>is organising the </a:t>
            </a:r>
            <a:r>
              <a:rPr dirty="0" sz="1100" spc="-10"/>
              <a:t>open </a:t>
            </a:r>
            <a:r>
              <a:rPr dirty="0" sz="1100" spc="-5"/>
              <a:t>list as </a:t>
            </a:r>
            <a:r>
              <a:rPr dirty="0" sz="1100" spc="-10"/>
              <a:t>a</a:t>
            </a:r>
            <a:r>
              <a:rPr dirty="0" sz="1100" spc="-80"/>
              <a:t> </a:t>
            </a:r>
            <a:r>
              <a:rPr dirty="0" sz="1100" spc="-10" b="1">
                <a:latin typeface="Arial"/>
                <a:cs typeface="Arial"/>
              </a:rPr>
              <a:t>stack</a:t>
            </a:r>
            <a:endParaRPr sz="1100">
              <a:latin typeface="Arial"/>
              <a:cs typeface="Arial"/>
            </a:endParaRPr>
          </a:p>
          <a:p>
            <a:pPr marL="278130">
              <a:lnSpc>
                <a:spcPct val="100000"/>
              </a:lnSpc>
              <a:spcBef>
                <a:spcPts val="35"/>
              </a:spcBef>
            </a:pPr>
            <a:r>
              <a:rPr dirty="0" spc="-10"/>
              <a:t>rather </a:t>
            </a:r>
            <a:r>
              <a:rPr dirty="0" spc="-5"/>
              <a:t>than </a:t>
            </a:r>
            <a:r>
              <a:rPr dirty="0" spc="-10"/>
              <a:t>a</a:t>
            </a:r>
            <a:r>
              <a:rPr dirty="0" spc="-5"/>
              <a:t> </a:t>
            </a:r>
            <a:r>
              <a:rPr dirty="0" spc="-10"/>
              <a:t>queue</a:t>
            </a:r>
          </a:p>
        </p:txBody>
      </p:sp>
      <p:sp>
        <p:nvSpPr>
          <p:cNvPr id="4" name="object 4"/>
          <p:cNvSpPr/>
          <p:nvPr/>
        </p:nvSpPr>
        <p:spPr>
          <a:xfrm>
            <a:off x="2816091" y="1402542"/>
            <a:ext cx="196198" cy="1961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16091" y="1762547"/>
            <a:ext cx="196198" cy="1961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878569" y="1792305"/>
            <a:ext cx="635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16091" y="2122551"/>
            <a:ext cx="196198" cy="1961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878569" y="1432311"/>
            <a:ext cx="57848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1770" algn="l"/>
              </a:tabLst>
            </a:pPr>
            <a:r>
              <a:rPr dirty="0" sz="600" spc="-5" i="1">
                <a:solidFill>
                  <a:srgbClr val="7F7F7F"/>
                </a:solidFill>
                <a:latin typeface="Arial"/>
                <a:cs typeface="Arial"/>
              </a:rPr>
              <a:t>v</a:t>
            </a:r>
            <a:r>
              <a:rPr dirty="0" sz="600" spc="-5" i="1">
                <a:solidFill>
                  <a:srgbClr val="7F7F7F"/>
                </a:solidFill>
                <a:latin typeface="Arial"/>
                <a:cs typeface="Arial"/>
              </a:rPr>
              <a:t>	</a:t>
            </a:r>
            <a:r>
              <a:rPr dirty="0" sz="600" spc="-5">
                <a:latin typeface="Arial"/>
                <a:cs typeface="Arial"/>
              </a:rPr>
              <a:t>un</a:t>
            </a:r>
            <a:r>
              <a:rPr dirty="0" sz="600" spc="-25">
                <a:latin typeface="Arial"/>
                <a:cs typeface="Arial"/>
              </a:rPr>
              <a:t>e</a:t>
            </a:r>
            <a:r>
              <a:rPr dirty="0" sz="600" spc="-5">
                <a:latin typeface="Arial"/>
                <a:cs typeface="Arial"/>
              </a:rPr>
              <a:t>xplored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58172" y="1798655"/>
            <a:ext cx="2406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visited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78569" y="2152312"/>
            <a:ext cx="6502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1770" algn="l"/>
              </a:tabLst>
            </a:pPr>
            <a:r>
              <a:rPr dirty="0" sz="600" spc="-5" i="1">
                <a:latin typeface="Arial"/>
                <a:cs typeface="Arial"/>
              </a:rPr>
              <a:t>v	</a:t>
            </a:r>
            <a:r>
              <a:rPr dirty="0" sz="600" spc="-5">
                <a:latin typeface="Arial"/>
                <a:cs typeface="Arial"/>
              </a:rPr>
              <a:t>fully</a:t>
            </a:r>
            <a:r>
              <a:rPr dirty="0" sz="600" spc="-5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explored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37091" y="2103578"/>
            <a:ext cx="234144" cy="2341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01738" y="2142850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0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1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97096" y="1383569"/>
            <a:ext cx="234144" cy="2341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061732" y="1422849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2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06515" y="1609873"/>
            <a:ext cx="253365" cy="506095"/>
          </a:xfrm>
          <a:custGeom>
            <a:avLst/>
            <a:gdLst/>
            <a:ahLst/>
            <a:cxnLst/>
            <a:rect l="l" t="t" r="r" b="b"/>
            <a:pathLst>
              <a:path w="253365" h="506094">
                <a:moveTo>
                  <a:pt x="0" y="506072"/>
                </a:moveTo>
                <a:lnTo>
                  <a:pt x="253038" y="0"/>
                </a:lnTo>
              </a:path>
            </a:pathLst>
          </a:custGeom>
          <a:ln w="5060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021758" y="1607610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09" h="37464">
                <a:moveTo>
                  <a:pt x="0" y="9958"/>
                </a:moveTo>
                <a:lnTo>
                  <a:pt x="12739" y="11160"/>
                </a:lnTo>
                <a:lnTo>
                  <a:pt x="23382" y="9448"/>
                </a:lnTo>
                <a:lnTo>
                  <a:pt x="32065" y="5501"/>
                </a:lnTo>
                <a:lnTo>
                  <a:pt x="38926" y="0"/>
                </a:lnTo>
                <a:lnTo>
                  <a:pt x="38642" y="8790"/>
                </a:lnTo>
                <a:lnTo>
                  <a:pt x="40695" y="18104"/>
                </a:lnTo>
                <a:lnTo>
                  <a:pt x="45711" y="27645"/>
                </a:lnTo>
                <a:lnTo>
                  <a:pt x="54316" y="37116"/>
                </a:lnTo>
              </a:path>
            </a:pathLst>
          </a:custGeom>
          <a:ln w="5060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717105" y="2823587"/>
            <a:ext cx="234144" cy="2341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781733" y="2862851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4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166519" y="1605346"/>
            <a:ext cx="613410" cy="1226185"/>
          </a:xfrm>
          <a:custGeom>
            <a:avLst/>
            <a:gdLst/>
            <a:ahLst/>
            <a:cxnLst/>
            <a:rect l="l" t="t" r="r" b="b"/>
            <a:pathLst>
              <a:path w="613410" h="1226185">
                <a:moveTo>
                  <a:pt x="0" y="0"/>
                </a:moveTo>
                <a:lnTo>
                  <a:pt x="613042" y="1226081"/>
                </a:lnTo>
              </a:path>
            </a:pathLst>
          </a:custGeom>
          <a:ln w="5060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741767" y="2796575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10" h="37464">
                <a:moveTo>
                  <a:pt x="54316" y="0"/>
                </a:moveTo>
                <a:lnTo>
                  <a:pt x="45711" y="9470"/>
                </a:lnTo>
                <a:lnTo>
                  <a:pt x="40695" y="19011"/>
                </a:lnTo>
                <a:lnTo>
                  <a:pt x="38642" y="28325"/>
                </a:lnTo>
                <a:lnTo>
                  <a:pt x="38926" y="37116"/>
                </a:lnTo>
                <a:lnTo>
                  <a:pt x="32065" y="31614"/>
                </a:lnTo>
                <a:lnTo>
                  <a:pt x="23382" y="27667"/>
                </a:lnTo>
                <a:lnTo>
                  <a:pt x="12739" y="25955"/>
                </a:lnTo>
                <a:lnTo>
                  <a:pt x="0" y="27157"/>
                </a:lnTo>
              </a:path>
            </a:pathLst>
          </a:custGeom>
          <a:ln w="5060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076510" y="2102979"/>
            <a:ext cx="235342" cy="23534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2141727" y="2142203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6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886529" y="2330418"/>
            <a:ext cx="253365" cy="506095"/>
          </a:xfrm>
          <a:custGeom>
            <a:avLst/>
            <a:gdLst/>
            <a:ahLst/>
            <a:cxnLst/>
            <a:rect l="l" t="t" r="r" b="b"/>
            <a:pathLst>
              <a:path w="253364" h="506094">
                <a:moveTo>
                  <a:pt x="0" y="505536"/>
                </a:moveTo>
                <a:lnTo>
                  <a:pt x="252770" y="0"/>
                </a:lnTo>
              </a:path>
            </a:pathLst>
          </a:custGeom>
          <a:ln w="5060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101504" y="2328154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10" h="37464">
                <a:moveTo>
                  <a:pt x="0" y="9958"/>
                </a:moveTo>
                <a:lnTo>
                  <a:pt x="12739" y="11160"/>
                </a:lnTo>
                <a:lnTo>
                  <a:pt x="23382" y="9448"/>
                </a:lnTo>
                <a:lnTo>
                  <a:pt x="32065" y="5501"/>
                </a:lnTo>
                <a:lnTo>
                  <a:pt x="38926" y="0"/>
                </a:lnTo>
                <a:lnTo>
                  <a:pt x="38642" y="8790"/>
                </a:lnTo>
                <a:lnTo>
                  <a:pt x="40695" y="18104"/>
                </a:lnTo>
                <a:lnTo>
                  <a:pt x="45711" y="27645"/>
                </a:lnTo>
                <a:lnTo>
                  <a:pt x="54316" y="37116"/>
                </a:lnTo>
              </a:path>
            </a:pathLst>
          </a:custGeom>
          <a:ln w="5060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717698" y="1384162"/>
            <a:ext cx="232958" cy="2329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781733" y="1423281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7F7F7F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7F7F7F"/>
                </a:solidFill>
                <a:latin typeface="Arial"/>
                <a:cs typeface="Arial"/>
              </a:rPr>
              <a:t>5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888526" y="1609342"/>
            <a:ext cx="253365" cy="506095"/>
          </a:xfrm>
          <a:custGeom>
            <a:avLst/>
            <a:gdLst/>
            <a:ahLst/>
            <a:cxnLst/>
            <a:rect l="l" t="t" r="r" b="b"/>
            <a:pathLst>
              <a:path w="253364" h="506094">
                <a:moveTo>
                  <a:pt x="253035" y="506067"/>
                </a:move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872005" y="1607079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10" h="37464">
                <a:moveTo>
                  <a:pt x="0" y="37116"/>
                </a:moveTo>
                <a:lnTo>
                  <a:pt x="8605" y="27645"/>
                </a:lnTo>
                <a:lnTo>
                  <a:pt x="13621" y="18104"/>
                </a:lnTo>
                <a:lnTo>
                  <a:pt x="15674" y="8790"/>
                </a:lnTo>
                <a:lnTo>
                  <a:pt x="15389" y="0"/>
                </a:lnTo>
                <a:lnTo>
                  <a:pt x="22251" y="5501"/>
                </a:lnTo>
                <a:lnTo>
                  <a:pt x="30934" y="9448"/>
                </a:lnTo>
                <a:lnTo>
                  <a:pt x="41577" y="11160"/>
                </a:lnTo>
                <a:lnTo>
                  <a:pt x="54316" y="9958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996497" y="2822988"/>
            <a:ext cx="235342" cy="23534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1061732" y="2862204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7F7F7F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7F7F7F"/>
                </a:solidFill>
                <a:latin typeface="Arial"/>
                <a:cs typeface="Arial"/>
              </a:rPr>
              <a:t>3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236900" y="2940659"/>
            <a:ext cx="480695" cy="0"/>
          </a:xfrm>
          <a:custGeom>
            <a:avLst/>
            <a:gdLst/>
            <a:ahLst/>
            <a:cxnLst/>
            <a:rect l="l" t="t" r="r" b="b"/>
            <a:pathLst>
              <a:path w="480694" h="0">
                <a:moveTo>
                  <a:pt x="480204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234370" y="2910293"/>
            <a:ext cx="26670" cy="60960"/>
          </a:xfrm>
          <a:custGeom>
            <a:avLst/>
            <a:gdLst/>
            <a:ahLst/>
            <a:cxnLst/>
            <a:rect l="l" t="t" r="r" b="b"/>
            <a:pathLst>
              <a:path w="26669" h="60960">
                <a:moveTo>
                  <a:pt x="26317" y="60732"/>
                </a:moveTo>
                <a:lnTo>
                  <a:pt x="21694" y="48799"/>
                </a:lnTo>
                <a:lnTo>
                  <a:pt x="15403" y="40045"/>
                </a:lnTo>
                <a:lnTo>
                  <a:pt x="7990" y="34043"/>
                </a:lnTo>
                <a:lnTo>
                  <a:pt x="0" y="30366"/>
                </a:lnTo>
                <a:lnTo>
                  <a:pt x="7990" y="26689"/>
                </a:lnTo>
                <a:lnTo>
                  <a:pt x="15403" y="20687"/>
                </a:lnTo>
                <a:lnTo>
                  <a:pt x="21694" y="11933"/>
                </a:lnTo>
                <a:lnTo>
                  <a:pt x="26317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06515" y="2325355"/>
            <a:ext cx="253365" cy="506095"/>
          </a:xfrm>
          <a:custGeom>
            <a:avLst/>
            <a:gdLst/>
            <a:ahLst/>
            <a:cxnLst/>
            <a:rect l="l" t="t" r="r" b="b"/>
            <a:pathLst>
              <a:path w="253365" h="506094">
                <a:moveTo>
                  <a:pt x="0" y="0"/>
                </a:moveTo>
                <a:lnTo>
                  <a:pt x="252770" y="505536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021490" y="2796039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09" h="37464">
                <a:moveTo>
                  <a:pt x="54316" y="0"/>
                </a:moveTo>
                <a:lnTo>
                  <a:pt x="45711" y="9470"/>
                </a:lnTo>
                <a:lnTo>
                  <a:pt x="40695" y="19011"/>
                </a:lnTo>
                <a:lnTo>
                  <a:pt x="38642" y="28325"/>
                </a:lnTo>
                <a:lnTo>
                  <a:pt x="38926" y="37116"/>
                </a:lnTo>
                <a:lnTo>
                  <a:pt x="32065" y="31614"/>
                </a:lnTo>
                <a:lnTo>
                  <a:pt x="23382" y="27667"/>
                </a:lnTo>
                <a:lnTo>
                  <a:pt x="12739" y="25955"/>
                </a:lnTo>
                <a:lnTo>
                  <a:pt x="0" y="27157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231240" y="1500641"/>
            <a:ext cx="481965" cy="0"/>
          </a:xfrm>
          <a:custGeom>
            <a:avLst/>
            <a:gdLst/>
            <a:ahLst/>
            <a:cxnLst/>
            <a:rect l="l" t="t" r="r" b="b"/>
            <a:pathLst>
              <a:path w="481964" h="0">
                <a:moveTo>
                  <a:pt x="0" y="0"/>
                </a:moveTo>
                <a:lnTo>
                  <a:pt x="481396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688850" y="1470275"/>
            <a:ext cx="26670" cy="60960"/>
          </a:xfrm>
          <a:custGeom>
            <a:avLst/>
            <a:gdLst/>
            <a:ahLst/>
            <a:cxnLst/>
            <a:rect l="l" t="t" r="r" b="b"/>
            <a:pathLst>
              <a:path w="26669" h="60959">
                <a:moveTo>
                  <a:pt x="0" y="0"/>
                </a:moveTo>
                <a:lnTo>
                  <a:pt x="4622" y="11933"/>
                </a:lnTo>
                <a:lnTo>
                  <a:pt x="10913" y="20687"/>
                </a:lnTo>
                <a:lnTo>
                  <a:pt x="18327" y="26689"/>
                </a:lnTo>
                <a:lnTo>
                  <a:pt x="26317" y="30366"/>
                </a:lnTo>
                <a:lnTo>
                  <a:pt x="18327" y="34043"/>
                </a:lnTo>
                <a:lnTo>
                  <a:pt x="10913" y="40045"/>
                </a:lnTo>
                <a:lnTo>
                  <a:pt x="4622" y="48799"/>
                </a:lnTo>
                <a:lnTo>
                  <a:pt x="0" y="60732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114168" y="1622774"/>
            <a:ext cx="0" cy="1200785"/>
          </a:xfrm>
          <a:custGeom>
            <a:avLst/>
            <a:gdLst/>
            <a:ahLst/>
            <a:cxnLst/>
            <a:rect l="l" t="t" r="r" b="b"/>
            <a:pathLst>
              <a:path w="0" h="1200785">
                <a:moveTo>
                  <a:pt x="0" y="1200213"/>
                </a:move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083802" y="1620244"/>
            <a:ext cx="60960" cy="26670"/>
          </a:xfrm>
          <a:custGeom>
            <a:avLst/>
            <a:gdLst/>
            <a:ahLst/>
            <a:cxnLst/>
            <a:rect l="l" t="t" r="r" b="b"/>
            <a:pathLst>
              <a:path w="60959" h="26669">
                <a:moveTo>
                  <a:pt x="0" y="26317"/>
                </a:moveTo>
                <a:lnTo>
                  <a:pt x="11933" y="21694"/>
                </a:lnTo>
                <a:lnTo>
                  <a:pt x="20687" y="15403"/>
                </a:lnTo>
                <a:lnTo>
                  <a:pt x="26689" y="7990"/>
                </a:lnTo>
                <a:lnTo>
                  <a:pt x="30366" y="0"/>
                </a:lnTo>
                <a:lnTo>
                  <a:pt x="34043" y="7990"/>
                </a:lnTo>
                <a:lnTo>
                  <a:pt x="40045" y="15403"/>
                </a:lnTo>
                <a:lnTo>
                  <a:pt x="48799" y="21694"/>
                </a:lnTo>
                <a:lnTo>
                  <a:pt x="60732" y="26317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834177" y="1617120"/>
            <a:ext cx="0" cy="1201420"/>
          </a:xfrm>
          <a:custGeom>
            <a:avLst/>
            <a:gdLst/>
            <a:ahLst/>
            <a:cxnLst/>
            <a:rect l="l" t="t" r="r" b="b"/>
            <a:pathLst>
              <a:path w="0" h="1201420">
                <a:moveTo>
                  <a:pt x="0" y="0"/>
                </a:moveTo>
                <a:lnTo>
                  <a:pt x="0" y="1201405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803811" y="2794739"/>
            <a:ext cx="60960" cy="26670"/>
          </a:xfrm>
          <a:custGeom>
            <a:avLst/>
            <a:gdLst/>
            <a:ahLst/>
            <a:cxnLst/>
            <a:rect l="l" t="t" r="r" b="b"/>
            <a:pathLst>
              <a:path w="60960" h="26669">
                <a:moveTo>
                  <a:pt x="60732" y="0"/>
                </a:moveTo>
                <a:lnTo>
                  <a:pt x="48799" y="4622"/>
                </a:lnTo>
                <a:lnTo>
                  <a:pt x="40045" y="10913"/>
                </a:lnTo>
                <a:lnTo>
                  <a:pt x="34043" y="18327"/>
                </a:lnTo>
                <a:lnTo>
                  <a:pt x="30366" y="26317"/>
                </a:lnTo>
                <a:lnTo>
                  <a:pt x="26689" y="18327"/>
                </a:lnTo>
                <a:lnTo>
                  <a:pt x="20687" y="10913"/>
                </a:lnTo>
                <a:lnTo>
                  <a:pt x="11933" y="4622"/>
                </a:ln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2950171" y="2509855"/>
            <a:ext cx="972819" cy="297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Open</a:t>
            </a:r>
            <a:r>
              <a:rPr dirty="0" sz="600" spc="-1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list:</a:t>
            </a:r>
            <a:r>
              <a:rPr dirty="0" sz="600" spc="2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[</a:t>
            </a:r>
            <a:r>
              <a:rPr dirty="0" sz="600" spc="-10">
                <a:latin typeface="Arial"/>
                <a:cs typeface="Arial"/>
              </a:rPr>
              <a:t> </a:t>
            </a: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1</a:t>
            </a:r>
            <a:r>
              <a:rPr dirty="0" baseline="-16666" sz="750" spc="-142">
                <a:latin typeface="Arial"/>
                <a:cs typeface="Arial"/>
              </a:rPr>
              <a:t> </a:t>
            </a:r>
            <a:r>
              <a:rPr dirty="0" sz="600" spc="0" i="1">
                <a:latin typeface="Trebuchet MS"/>
                <a:cs typeface="Trebuchet MS"/>
              </a:rPr>
              <a:t>,</a:t>
            </a:r>
            <a:r>
              <a:rPr dirty="0" sz="600" spc="-60" i="1">
                <a:latin typeface="Trebuchet MS"/>
                <a:cs typeface="Trebuchet MS"/>
              </a:rPr>
              <a:t> </a:t>
            </a: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2</a:t>
            </a:r>
            <a:r>
              <a:rPr dirty="0" baseline="-16666" sz="750" spc="-142">
                <a:latin typeface="Arial"/>
                <a:cs typeface="Arial"/>
              </a:rPr>
              <a:t> </a:t>
            </a:r>
            <a:r>
              <a:rPr dirty="0" sz="600" spc="0" i="1">
                <a:latin typeface="Trebuchet MS"/>
                <a:cs typeface="Trebuchet MS"/>
              </a:rPr>
              <a:t>,</a:t>
            </a:r>
            <a:r>
              <a:rPr dirty="0" sz="600" spc="-60" i="1">
                <a:latin typeface="Trebuchet MS"/>
                <a:cs typeface="Trebuchet MS"/>
              </a:rPr>
              <a:t> </a:t>
            </a: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4</a:t>
            </a:r>
            <a:r>
              <a:rPr dirty="0" baseline="-16666" sz="750" spc="-142">
                <a:latin typeface="Arial"/>
                <a:cs typeface="Arial"/>
              </a:rPr>
              <a:t> </a:t>
            </a:r>
            <a:r>
              <a:rPr dirty="0" sz="600" spc="0" i="1">
                <a:latin typeface="Trebuchet MS"/>
                <a:cs typeface="Trebuchet MS"/>
              </a:rPr>
              <a:t>,</a:t>
            </a:r>
            <a:r>
              <a:rPr dirty="0" sz="600" spc="-60" i="1">
                <a:latin typeface="Trebuchet MS"/>
                <a:cs typeface="Trebuchet MS"/>
              </a:rPr>
              <a:t> </a:t>
            </a: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6</a:t>
            </a:r>
            <a:r>
              <a:rPr dirty="0" baseline="-16666" sz="750" spc="97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]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dirty="0" sz="600" spc="-5">
                <a:latin typeface="Arial"/>
                <a:cs typeface="Arial"/>
              </a:rPr>
              <a:t>Closed</a:t>
            </a:r>
            <a:r>
              <a:rPr dirty="0" sz="600" spc="-1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list:</a:t>
            </a:r>
            <a:r>
              <a:rPr dirty="0" sz="600" spc="25">
                <a:latin typeface="Arial"/>
                <a:cs typeface="Arial"/>
              </a:rPr>
              <a:t> </a:t>
            </a:r>
            <a:r>
              <a:rPr dirty="0" sz="600" spc="-5" i="1">
                <a:latin typeface="Verdana"/>
                <a:cs typeface="Verdana"/>
              </a:rPr>
              <a:t>{</a:t>
            </a: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1</a:t>
            </a:r>
            <a:r>
              <a:rPr dirty="0" baseline="-16666" sz="750" spc="-142">
                <a:latin typeface="Arial"/>
                <a:cs typeface="Arial"/>
              </a:rPr>
              <a:t> </a:t>
            </a:r>
            <a:r>
              <a:rPr dirty="0" sz="600" spc="0" i="1">
                <a:latin typeface="Trebuchet MS"/>
                <a:cs typeface="Trebuchet MS"/>
              </a:rPr>
              <a:t>,</a:t>
            </a:r>
            <a:r>
              <a:rPr dirty="0" sz="600" spc="-60" i="1">
                <a:latin typeface="Trebuchet MS"/>
                <a:cs typeface="Trebuchet MS"/>
              </a:rPr>
              <a:t> </a:t>
            </a: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2</a:t>
            </a:r>
            <a:r>
              <a:rPr dirty="0" baseline="-16666" sz="750" spc="-142">
                <a:latin typeface="Arial"/>
                <a:cs typeface="Arial"/>
              </a:rPr>
              <a:t> </a:t>
            </a:r>
            <a:r>
              <a:rPr dirty="0" sz="600" spc="0" i="1">
                <a:latin typeface="Trebuchet MS"/>
                <a:cs typeface="Trebuchet MS"/>
              </a:rPr>
              <a:t>,</a:t>
            </a:r>
            <a:r>
              <a:rPr dirty="0" sz="600" spc="-60" i="1">
                <a:latin typeface="Trebuchet MS"/>
                <a:cs typeface="Trebuchet MS"/>
              </a:rPr>
              <a:t> </a:t>
            </a: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4</a:t>
            </a:r>
            <a:r>
              <a:rPr dirty="0" baseline="-16666" sz="750" spc="-142">
                <a:latin typeface="Arial"/>
                <a:cs typeface="Arial"/>
              </a:rPr>
              <a:t> </a:t>
            </a:r>
            <a:r>
              <a:rPr dirty="0" sz="600" spc="0" i="1">
                <a:latin typeface="Trebuchet MS"/>
                <a:cs typeface="Trebuchet MS"/>
              </a:rPr>
              <a:t>,</a:t>
            </a:r>
            <a:r>
              <a:rPr dirty="0" sz="600" spc="-60" i="1">
                <a:latin typeface="Trebuchet MS"/>
                <a:cs typeface="Trebuchet MS"/>
              </a:rPr>
              <a:t> </a:t>
            </a: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6</a:t>
            </a:r>
            <a:r>
              <a:rPr dirty="0" baseline="-16666" sz="750" spc="-142">
                <a:latin typeface="Arial"/>
                <a:cs typeface="Arial"/>
              </a:rPr>
              <a:t> </a:t>
            </a:r>
            <a:r>
              <a:rPr dirty="0" sz="600" i="1">
                <a:latin typeface="Verdana"/>
                <a:cs typeface="Verdana"/>
              </a:rPr>
              <a:t>}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14"/>
            <a:ext cx="164211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0"/>
              <a:t>Searching </a:t>
            </a:r>
            <a:r>
              <a:rPr dirty="0" spc="5"/>
              <a:t>in</a:t>
            </a:r>
            <a:r>
              <a:rPr dirty="0" spc="-60"/>
              <a:t> </a:t>
            </a:r>
            <a:r>
              <a:rPr dirty="0" spc="5"/>
              <a:t>graphs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357" y="767181"/>
            <a:ext cx="3529965" cy="1902460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10">
                <a:latin typeface="Arial"/>
                <a:cs typeface="Arial"/>
              </a:rPr>
              <a:t>A common operation on graphs </a:t>
            </a:r>
            <a:r>
              <a:rPr dirty="0" sz="1100" spc="-5">
                <a:latin typeface="Arial"/>
                <a:cs typeface="Arial"/>
              </a:rPr>
              <a:t>is</a:t>
            </a:r>
            <a:r>
              <a:rPr dirty="0" sz="1100" spc="-90">
                <a:latin typeface="Arial"/>
                <a:cs typeface="Arial"/>
              </a:rPr>
              <a:t> </a:t>
            </a:r>
            <a:r>
              <a:rPr dirty="0" sz="1100" spc="-15" b="1">
                <a:latin typeface="Arial"/>
                <a:cs typeface="Arial"/>
              </a:rPr>
              <a:t>search</a:t>
            </a:r>
            <a:endParaRPr sz="1100">
              <a:latin typeface="Arial"/>
              <a:cs typeface="Arial"/>
            </a:endParaRPr>
          </a:p>
          <a:p>
            <a:pPr marL="299085">
              <a:lnSpc>
                <a:spcPts val="1200"/>
              </a:lnSpc>
              <a:spcBef>
                <a:spcPts val="175"/>
              </a:spcBef>
            </a:pPr>
            <a:r>
              <a:rPr dirty="0" baseline="8333" sz="1500" spc="-172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000" spc="-5">
                <a:latin typeface="Arial"/>
                <a:cs typeface="Arial"/>
              </a:rPr>
              <a:t>Searching </a:t>
            </a:r>
            <a:r>
              <a:rPr dirty="0" sz="1000" spc="-15">
                <a:latin typeface="Arial"/>
                <a:cs typeface="Arial"/>
              </a:rPr>
              <a:t>for </a:t>
            </a:r>
            <a:r>
              <a:rPr dirty="0" sz="1000" spc="-5">
                <a:latin typeface="Arial"/>
                <a:cs typeface="Arial"/>
              </a:rPr>
              <a:t>some </a:t>
            </a:r>
            <a:r>
              <a:rPr dirty="0" sz="1000">
                <a:latin typeface="Arial"/>
                <a:cs typeface="Arial"/>
              </a:rPr>
              <a:t>particular</a:t>
            </a:r>
            <a:r>
              <a:rPr dirty="0" sz="1000" spc="-60">
                <a:latin typeface="Arial"/>
                <a:cs typeface="Arial"/>
              </a:rPr>
              <a:t> </a:t>
            </a:r>
            <a:r>
              <a:rPr dirty="0" sz="1000" spc="-5" b="1">
                <a:latin typeface="Arial"/>
                <a:cs typeface="Arial"/>
              </a:rPr>
              <a:t>vertex</a:t>
            </a:r>
            <a:endParaRPr sz="1000">
              <a:latin typeface="Arial"/>
              <a:cs typeface="Arial"/>
            </a:endParaRPr>
          </a:p>
          <a:p>
            <a:pPr marL="299085">
              <a:lnSpc>
                <a:spcPts val="1195"/>
              </a:lnSpc>
            </a:pPr>
            <a:r>
              <a:rPr dirty="0" baseline="8333" sz="1500" spc="-172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000" spc="-5">
                <a:latin typeface="Arial"/>
                <a:cs typeface="Arial"/>
              </a:rPr>
              <a:t>Searching </a:t>
            </a:r>
            <a:r>
              <a:rPr dirty="0" sz="1000" spc="-15">
                <a:latin typeface="Arial"/>
                <a:cs typeface="Arial"/>
              </a:rPr>
              <a:t>for </a:t>
            </a:r>
            <a:r>
              <a:rPr dirty="0" sz="1000" spc="-10">
                <a:latin typeface="Arial"/>
                <a:cs typeface="Arial"/>
              </a:rPr>
              <a:t>any vertex </a:t>
            </a:r>
            <a:r>
              <a:rPr dirty="0" sz="1000" spc="-5">
                <a:latin typeface="Arial"/>
                <a:cs typeface="Arial"/>
              </a:rPr>
              <a:t>satisfying a </a:t>
            </a:r>
            <a:r>
              <a:rPr dirty="0" sz="1000" spc="-10">
                <a:latin typeface="Arial"/>
                <a:cs typeface="Arial"/>
              </a:rPr>
              <a:t>given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5" b="1">
                <a:latin typeface="Arial"/>
                <a:cs typeface="Arial"/>
              </a:rPr>
              <a:t>condition</a:t>
            </a:r>
            <a:endParaRPr sz="1000">
              <a:latin typeface="Arial"/>
              <a:cs typeface="Arial"/>
            </a:endParaRPr>
          </a:p>
          <a:p>
            <a:pPr marL="299085">
              <a:lnSpc>
                <a:spcPts val="1195"/>
              </a:lnSpc>
            </a:pPr>
            <a:r>
              <a:rPr dirty="0" baseline="8333" sz="1500" spc="-172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000" spc="-5">
                <a:latin typeface="Arial"/>
                <a:cs typeface="Arial"/>
              </a:rPr>
              <a:t>Searching </a:t>
            </a:r>
            <a:r>
              <a:rPr dirty="0" sz="1000" spc="-15">
                <a:latin typeface="Arial"/>
                <a:cs typeface="Arial"/>
              </a:rPr>
              <a:t>for </a:t>
            </a:r>
            <a:r>
              <a:rPr dirty="0" sz="1000" spc="-5">
                <a:latin typeface="Arial"/>
                <a:cs typeface="Arial"/>
              </a:rPr>
              <a:t>a </a:t>
            </a:r>
            <a:r>
              <a:rPr dirty="0" sz="1000" spc="-5" b="1">
                <a:latin typeface="Arial"/>
                <a:cs typeface="Arial"/>
              </a:rPr>
              <a:t>path </a:t>
            </a:r>
            <a:r>
              <a:rPr dirty="0" sz="1000" spc="-5">
                <a:latin typeface="Arial"/>
                <a:cs typeface="Arial"/>
              </a:rPr>
              <a:t>between </a:t>
            </a:r>
            <a:r>
              <a:rPr dirty="0" sz="1000" spc="-10">
                <a:latin typeface="Arial"/>
                <a:cs typeface="Arial"/>
              </a:rPr>
              <a:t>two</a:t>
            </a:r>
            <a:r>
              <a:rPr dirty="0" sz="1000" spc="-5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vertices</a:t>
            </a:r>
            <a:endParaRPr sz="1000">
              <a:latin typeface="Arial"/>
              <a:cs typeface="Arial"/>
            </a:endParaRPr>
          </a:p>
          <a:p>
            <a:pPr marL="299085">
              <a:lnSpc>
                <a:spcPts val="1200"/>
              </a:lnSpc>
            </a:pPr>
            <a:r>
              <a:rPr dirty="0" baseline="8333" sz="1500" spc="-172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000" spc="-5">
                <a:latin typeface="Arial"/>
                <a:cs typeface="Arial"/>
              </a:rPr>
              <a:t>Searching </a:t>
            </a:r>
            <a:r>
              <a:rPr dirty="0" sz="1000" spc="-15">
                <a:latin typeface="Arial"/>
                <a:cs typeface="Arial"/>
              </a:rPr>
              <a:t>for </a:t>
            </a:r>
            <a:r>
              <a:rPr dirty="0" sz="1000" spc="-5">
                <a:latin typeface="Arial"/>
                <a:cs typeface="Arial"/>
              </a:rPr>
              <a:t>a </a:t>
            </a:r>
            <a:r>
              <a:rPr dirty="0" sz="1000" spc="-5" b="1">
                <a:latin typeface="Arial"/>
                <a:cs typeface="Arial"/>
              </a:rPr>
              <a:t>shortest </a:t>
            </a:r>
            <a:r>
              <a:rPr dirty="0" sz="1000" spc="-5">
                <a:latin typeface="Arial"/>
                <a:cs typeface="Arial"/>
              </a:rPr>
              <a:t>path between </a:t>
            </a:r>
            <a:r>
              <a:rPr dirty="0" sz="1000" spc="-10">
                <a:latin typeface="Arial"/>
                <a:cs typeface="Arial"/>
              </a:rPr>
              <a:t>two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vertices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95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5">
                <a:latin typeface="Arial"/>
                <a:cs typeface="Arial"/>
              </a:rPr>
              <a:t>Search in </a:t>
            </a:r>
            <a:r>
              <a:rPr dirty="0" sz="1100" spc="-10">
                <a:latin typeface="Arial"/>
                <a:cs typeface="Arial"/>
              </a:rPr>
              <a:t>graphs </a:t>
            </a:r>
            <a:r>
              <a:rPr dirty="0" sz="1100" spc="-5">
                <a:latin typeface="Arial"/>
                <a:cs typeface="Arial"/>
              </a:rPr>
              <a:t>is </a:t>
            </a:r>
            <a:r>
              <a:rPr dirty="0" sz="1100" spc="-10">
                <a:latin typeface="Arial"/>
                <a:cs typeface="Arial"/>
              </a:rPr>
              <a:t>more complex </a:t>
            </a:r>
            <a:r>
              <a:rPr dirty="0" sz="1100" spc="-5">
                <a:latin typeface="Arial"/>
                <a:cs typeface="Arial"/>
              </a:rPr>
              <a:t>than in trees or</a:t>
            </a:r>
            <a:r>
              <a:rPr dirty="0" sz="1100" spc="-14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lists</a:t>
            </a:r>
            <a:endParaRPr sz="1100">
              <a:latin typeface="Arial"/>
              <a:cs typeface="Arial"/>
            </a:endParaRPr>
          </a:p>
          <a:p>
            <a:pPr marL="299085">
              <a:lnSpc>
                <a:spcPts val="1200"/>
              </a:lnSpc>
              <a:spcBef>
                <a:spcPts val="175"/>
              </a:spcBef>
            </a:pPr>
            <a:r>
              <a:rPr dirty="0" baseline="8333" sz="1500" spc="-172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000" spc="-5">
                <a:latin typeface="Arial"/>
                <a:cs typeface="Arial"/>
              </a:rPr>
              <a:t>Graphs can </a:t>
            </a:r>
            <a:r>
              <a:rPr dirty="0" sz="1000" spc="-15">
                <a:latin typeface="Arial"/>
                <a:cs typeface="Arial"/>
              </a:rPr>
              <a:t>have</a:t>
            </a:r>
            <a:r>
              <a:rPr dirty="0" sz="1000" spc="-75">
                <a:latin typeface="Arial"/>
                <a:cs typeface="Arial"/>
              </a:rPr>
              <a:t> </a:t>
            </a:r>
            <a:r>
              <a:rPr dirty="0" sz="1000" spc="-10" b="1">
                <a:latin typeface="Arial"/>
                <a:cs typeface="Arial"/>
              </a:rPr>
              <a:t>cycles</a:t>
            </a:r>
            <a:endParaRPr sz="1000">
              <a:latin typeface="Arial"/>
              <a:cs typeface="Arial"/>
            </a:endParaRPr>
          </a:p>
          <a:p>
            <a:pPr marL="299085">
              <a:lnSpc>
                <a:spcPts val="1195"/>
              </a:lnSpc>
            </a:pPr>
            <a:r>
              <a:rPr dirty="0" baseline="8333" sz="1500" spc="-172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000" spc="-10">
                <a:latin typeface="Arial"/>
                <a:cs typeface="Arial"/>
              </a:rPr>
              <a:t>Naive </a:t>
            </a:r>
            <a:r>
              <a:rPr dirty="0" sz="1000" spc="-5">
                <a:latin typeface="Arial"/>
                <a:cs typeface="Arial"/>
              </a:rPr>
              <a:t>search could get </a:t>
            </a:r>
            <a:r>
              <a:rPr dirty="0" sz="1000" spc="-10">
                <a:latin typeface="Arial"/>
                <a:cs typeface="Arial"/>
              </a:rPr>
              <a:t>stuck </a:t>
            </a:r>
            <a:r>
              <a:rPr dirty="0" sz="1000" spc="-5">
                <a:latin typeface="Arial"/>
                <a:cs typeface="Arial"/>
              </a:rPr>
              <a:t>in a</a:t>
            </a:r>
            <a:r>
              <a:rPr dirty="0" sz="1000" spc="-5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loop</a:t>
            </a:r>
            <a:endParaRPr sz="1000">
              <a:latin typeface="Arial"/>
              <a:cs typeface="Arial"/>
            </a:endParaRPr>
          </a:p>
          <a:p>
            <a:pPr marL="299085">
              <a:lnSpc>
                <a:spcPts val="1200"/>
              </a:lnSpc>
            </a:pPr>
            <a:r>
              <a:rPr dirty="0" baseline="8333" sz="1500" spc="-172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000" spc="-5">
                <a:latin typeface="Arial"/>
                <a:cs typeface="Arial"/>
              </a:rPr>
              <a:t>Need to </a:t>
            </a:r>
            <a:r>
              <a:rPr dirty="0" sz="1000" spc="-10">
                <a:latin typeface="Arial"/>
                <a:cs typeface="Arial"/>
              </a:rPr>
              <a:t>keep track </a:t>
            </a:r>
            <a:r>
              <a:rPr dirty="0" sz="1000" spc="-5">
                <a:latin typeface="Arial"/>
                <a:cs typeface="Arial"/>
              </a:rPr>
              <a:t>of visited vertices to </a:t>
            </a:r>
            <a:r>
              <a:rPr dirty="0" sz="1000" spc="-10">
                <a:latin typeface="Arial"/>
                <a:cs typeface="Arial"/>
              </a:rPr>
              <a:t>prevent</a:t>
            </a:r>
            <a:r>
              <a:rPr dirty="0" sz="1000" spc="-3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this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10">
                <a:latin typeface="Arial"/>
                <a:cs typeface="Arial"/>
              </a:rPr>
              <a:t>Previously </a:t>
            </a:r>
            <a:r>
              <a:rPr dirty="0" sz="1100" spc="-5">
                <a:latin typeface="Arial"/>
                <a:cs typeface="Arial"/>
              </a:rPr>
              <a:t>introduced: </a:t>
            </a:r>
            <a:r>
              <a:rPr dirty="0" sz="1100" spc="-10" b="1">
                <a:latin typeface="Arial"/>
                <a:cs typeface="Arial"/>
              </a:rPr>
              <a:t>depth-first </a:t>
            </a:r>
            <a:r>
              <a:rPr dirty="0" sz="1100" spc="-10">
                <a:latin typeface="Arial"/>
                <a:cs typeface="Arial"/>
              </a:rPr>
              <a:t>and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breadth-first</a:t>
            </a:r>
            <a:endParaRPr sz="1100">
              <a:latin typeface="Arial"/>
              <a:cs typeface="Arial"/>
            </a:endParaRPr>
          </a:p>
          <a:p>
            <a:pPr marL="189230">
              <a:lnSpc>
                <a:spcPct val="100000"/>
              </a:lnSpc>
              <a:spcBef>
                <a:spcPts val="35"/>
              </a:spcBef>
            </a:pPr>
            <a:r>
              <a:rPr dirty="0" sz="1100" spc="-5">
                <a:latin typeface="Arial"/>
                <a:cs typeface="Arial"/>
              </a:rPr>
              <a:t>search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14"/>
            <a:ext cx="284162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5"/>
              <a:t>Depth-first </a:t>
            </a:r>
            <a:r>
              <a:rPr dirty="0" spc="10"/>
              <a:t>search: </a:t>
            </a:r>
            <a:r>
              <a:rPr dirty="0" spc="0"/>
              <a:t>iterative</a:t>
            </a:r>
            <a:r>
              <a:rPr dirty="0" spc="60"/>
              <a:t> </a:t>
            </a:r>
            <a:r>
              <a:rPr dirty="0" spc="5"/>
              <a:t>version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278130" marR="5080" indent="-177165">
              <a:lnSpc>
                <a:spcPct val="102600"/>
              </a:lnSpc>
              <a:spcBef>
                <a:spcPts val="55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25"/>
              <a:t>We </a:t>
            </a:r>
            <a:r>
              <a:rPr dirty="0" sz="1100" spc="-5"/>
              <a:t>can also </a:t>
            </a:r>
            <a:r>
              <a:rPr dirty="0" sz="1100" spc="-10"/>
              <a:t>perform </a:t>
            </a:r>
            <a:r>
              <a:rPr dirty="0" sz="1100" spc="-5"/>
              <a:t>depth-first search in the </a:t>
            </a:r>
            <a:r>
              <a:rPr dirty="0" sz="1100" spc="-10"/>
              <a:t>iterative </a:t>
            </a:r>
            <a:r>
              <a:rPr dirty="0" sz="1100" spc="-5"/>
              <a:t>style  that </a:t>
            </a:r>
            <a:r>
              <a:rPr dirty="0" sz="1100" spc="-15"/>
              <a:t>we saw </a:t>
            </a:r>
            <a:r>
              <a:rPr dirty="0" sz="1100" spc="-5"/>
              <a:t>in breadth-first</a:t>
            </a:r>
            <a:r>
              <a:rPr dirty="0" sz="1100" spc="0"/>
              <a:t> </a:t>
            </a:r>
            <a:r>
              <a:rPr dirty="0" sz="1100" spc="-5"/>
              <a:t>search</a:t>
            </a:r>
            <a:endParaRPr sz="1100">
              <a:latin typeface="Lucida Sans Unicode"/>
              <a:cs typeface="Lucida Sans Unicode"/>
            </a:endParaRPr>
          </a:p>
          <a:p>
            <a:pPr marL="101600">
              <a:lnSpc>
                <a:spcPct val="100000"/>
              </a:lnSpc>
              <a:spcBef>
                <a:spcPts val="335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10"/>
              <a:t>The </a:t>
            </a:r>
            <a:r>
              <a:rPr dirty="0" sz="1100" spc="-25"/>
              <a:t>key </a:t>
            </a:r>
            <a:r>
              <a:rPr dirty="0" sz="1100" spc="-10"/>
              <a:t>change </a:t>
            </a:r>
            <a:r>
              <a:rPr dirty="0" sz="1100" spc="-5"/>
              <a:t>is organising the </a:t>
            </a:r>
            <a:r>
              <a:rPr dirty="0" sz="1100" spc="-10"/>
              <a:t>open </a:t>
            </a:r>
            <a:r>
              <a:rPr dirty="0" sz="1100" spc="-5"/>
              <a:t>list as </a:t>
            </a:r>
            <a:r>
              <a:rPr dirty="0" sz="1100" spc="-10"/>
              <a:t>a</a:t>
            </a:r>
            <a:r>
              <a:rPr dirty="0" sz="1100" spc="-80"/>
              <a:t> </a:t>
            </a:r>
            <a:r>
              <a:rPr dirty="0" sz="1100" spc="-10" b="1">
                <a:latin typeface="Arial"/>
                <a:cs typeface="Arial"/>
              </a:rPr>
              <a:t>stack</a:t>
            </a:r>
            <a:endParaRPr sz="1100">
              <a:latin typeface="Arial"/>
              <a:cs typeface="Arial"/>
            </a:endParaRPr>
          </a:p>
          <a:p>
            <a:pPr marL="278130">
              <a:lnSpc>
                <a:spcPct val="100000"/>
              </a:lnSpc>
              <a:spcBef>
                <a:spcPts val="35"/>
              </a:spcBef>
            </a:pPr>
            <a:r>
              <a:rPr dirty="0" spc="-10"/>
              <a:t>rather </a:t>
            </a:r>
            <a:r>
              <a:rPr dirty="0" spc="-5"/>
              <a:t>than </a:t>
            </a:r>
            <a:r>
              <a:rPr dirty="0" spc="-10"/>
              <a:t>a</a:t>
            </a:r>
            <a:r>
              <a:rPr dirty="0" spc="-5"/>
              <a:t> </a:t>
            </a:r>
            <a:r>
              <a:rPr dirty="0" spc="-10"/>
              <a:t>queue</a:t>
            </a:r>
          </a:p>
        </p:txBody>
      </p:sp>
      <p:sp>
        <p:nvSpPr>
          <p:cNvPr id="4" name="object 4"/>
          <p:cNvSpPr/>
          <p:nvPr/>
        </p:nvSpPr>
        <p:spPr>
          <a:xfrm>
            <a:off x="2816091" y="1402542"/>
            <a:ext cx="196198" cy="1961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16091" y="1762547"/>
            <a:ext cx="196198" cy="1961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878569" y="1792305"/>
            <a:ext cx="635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16091" y="2122551"/>
            <a:ext cx="196198" cy="1961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878569" y="1432311"/>
            <a:ext cx="57848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1770" algn="l"/>
              </a:tabLst>
            </a:pPr>
            <a:r>
              <a:rPr dirty="0" sz="600" spc="-5" i="1">
                <a:solidFill>
                  <a:srgbClr val="7F7F7F"/>
                </a:solidFill>
                <a:latin typeface="Arial"/>
                <a:cs typeface="Arial"/>
              </a:rPr>
              <a:t>v</a:t>
            </a:r>
            <a:r>
              <a:rPr dirty="0" sz="600" spc="-5" i="1">
                <a:solidFill>
                  <a:srgbClr val="7F7F7F"/>
                </a:solidFill>
                <a:latin typeface="Arial"/>
                <a:cs typeface="Arial"/>
              </a:rPr>
              <a:t>	</a:t>
            </a:r>
            <a:r>
              <a:rPr dirty="0" sz="600" spc="-5">
                <a:latin typeface="Arial"/>
                <a:cs typeface="Arial"/>
              </a:rPr>
              <a:t>un</a:t>
            </a:r>
            <a:r>
              <a:rPr dirty="0" sz="600" spc="-25">
                <a:latin typeface="Arial"/>
                <a:cs typeface="Arial"/>
              </a:rPr>
              <a:t>e</a:t>
            </a:r>
            <a:r>
              <a:rPr dirty="0" sz="600" spc="-5">
                <a:latin typeface="Arial"/>
                <a:cs typeface="Arial"/>
              </a:rPr>
              <a:t>xplored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58172" y="1798655"/>
            <a:ext cx="2406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visited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78569" y="2152312"/>
            <a:ext cx="6502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1770" algn="l"/>
              </a:tabLst>
            </a:pPr>
            <a:r>
              <a:rPr dirty="0" sz="600" spc="-5" i="1">
                <a:latin typeface="Arial"/>
                <a:cs typeface="Arial"/>
              </a:rPr>
              <a:t>v	</a:t>
            </a:r>
            <a:r>
              <a:rPr dirty="0" sz="600" spc="-5">
                <a:latin typeface="Arial"/>
                <a:cs typeface="Arial"/>
              </a:rPr>
              <a:t>fully</a:t>
            </a:r>
            <a:r>
              <a:rPr dirty="0" sz="600" spc="-5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explored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37091" y="2103578"/>
            <a:ext cx="234144" cy="2341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01738" y="2142850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0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1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97096" y="1383569"/>
            <a:ext cx="234144" cy="2341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061732" y="1422849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2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06515" y="1609873"/>
            <a:ext cx="253365" cy="506095"/>
          </a:xfrm>
          <a:custGeom>
            <a:avLst/>
            <a:gdLst/>
            <a:ahLst/>
            <a:cxnLst/>
            <a:rect l="l" t="t" r="r" b="b"/>
            <a:pathLst>
              <a:path w="253365" h="506094">
                <a:moveTo>
                  <a:pt x="0" y="506072"/>
                </a:moveTo>
                <a:lnTo>
                  <a:pt x="253038" y="0"/>
                </a:lnTo>
              </a:path>
            </a:pathLst>
          </a:custGeom>
          <a:ln w="5060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021758" y="1607610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09" h="37464">
                <a:moveTo>
                  <a:pt x="0" y="9958"/>
                </a:moveTo>
                <a:lnTo>
                  <a:pt x="12739" y="11160"/>
                </a:lnTo>
                <a:lnTo>
                  <a:pt x="23382" y="9448"/>
                </a:lnTo>
                <a:lnTo>
                  <a:pt x="32065" y="5501"/>
                </a:lnTo>
                <a:lnTo>
                  <a:pt x="38926" y="0"/>
                </a:lnTo>
                <a:lnTo>
                  <a:pt x="38642" y="8790"/>
                </a:lnTo>
                <a:lnTo>
                  <a:pt x="40695" y="18104"/>
                </a:lnTo>
                <a:lnTo>
                  <a:pt x="45711" y="27645"/>
                </a:lnTo>
                <a:lnTo>
                  <a:pt x="54316" y="37116"/>
                </a:lnTo>
              </a:path>
            </a:pathLst>
          </a:custGeom>
          <a:ln w="5060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717105" y="2823587"/>
            <a:ext cx="234144" cy="2341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781733" y="2862851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4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166519" y="1605346"/>
            <a:ext cx="613410" cy="1226185"/>
          </a:xfrm>
          <a:custGeom>
            <a:avLst/>
            <a:gdLst/>
            <a:ahLst/>
            <a:cxnLst/>
            <a:rect l="l" t="t" r="r" b="b"/>
            <a:pathLst>
              <a:path w="613410" h="1226185">
                <a:moveTo>
                  <a:pt x="0" y="0"/>
                </a:moveTo>
                <a:lnTo>
                  <a:pt x="613042" y="1226081"/>
                </a:lnTo>
              </a:path>
            </a:pathLst>
          </a:custGeom>
          <a:ln w="5060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741767" y="2796575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10" h="37464">
                <a:moveTo>
                  <a:pt x="54316" y="0"/>
                </a:moveTo>
                <a:lnTo>
                  <a:pt x="45711" y="9470"/>
                </a:lnTo>
                <a:lnTo>
                  <a:pt x="40695" y="19011"/>
                </a:lnTo>
                <a:lnTo>
                  <a:pt x="38642" y="28325"/>
                </a:lnTo>
                <a:lnTo>
                  <a:pt x="38926" y="37116"/>
                </a:lnTo>
                <a:lnTo>
                  <a:pt x="32065" y="31614"/>
                </a:lnTo>
                <a:lnTo>
                  <a:pt x="23382" y="27667"/>
                </a:lnTo>
                <a:lnTo>
                  <a:pt x="12739" y="25955"/>
                </a:lnTo>
                <a:lnTo>
                  <a:pt x="0" y="27157"/>
                </a:lnTo>
              </a:path>
            </a:pathLst>
          </a:custGeom>
          <a:ln w="5060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076510" y="2102979"/>
            <a:ext cx="235342" cy="23534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2141727" y="2142203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6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886529" y="2330418"/>
            <a:ext cx="253365" cy="506095"/>
          </a:xfrm>
          <a:custGeom>
            <a:avLst/>
            <a:gdLst/>
            <a:ahLst/>
            <a:cxnLst/>
            <a:rect l="l" t="t" r="r" b="b"/>
            <a:pathLst>
              <a:path w="253364" h="506094">
                <a:moveTo>
                  <a:pt x="0" y="505536"/>
                </a:moveTo>
                <a:lnTo>
                  <a:pt x="252770" y="0"/>
                </a:lnTo>
              </a:path>
            </a:pathLst>
          </a:custGeom>
          <a:ln w="5060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101504" y="2328154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10" h="37464">
                <a:moveTo>
                  <a:pt x="0" y="9958"/>
                </a:moveTo>
                <a:lnTo>
                  <a:pt x="12739" y="11160"/>
                </a:lnTo>
                <a:lnTo>
                  <a:pt x="23382" y="9448"/>
                </a:lnTo>
                <a:lnTo>
                  <a:pt x="32065" y="5501"/>
                </a:lnTo>
                <a:lnTo>
                  <a:pt x="38926" y="0"/>
                </a:lnTo>
                <a:lnTo>
                  <a:pt x="38642" y="8790"/>
                </a:lnTo>
                <a:lnTo>
                  <a:pt x="40695" y="18104"/>
                </a:lnTo>
                <a:lnTo>
                  <a:pt x="45711" y="27645"/>
                </a:lnTo>
                <a:lnTo>
                  <a:pt x="54316" y="37116"/>
                </a:lnTo>
              </a:path>
            </a:pathLst>
          </a:custGeom>
          <a:ln w="5060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717698" y="1384162"/>
            <a:ext cx="232958" cy="2329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781733" y="1423281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5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888526" y="1609342"/>
            <a:ext cx="253365" cy="506095"/>
          </a:xfrm>
          <a:custGeom>
            <a:avLst/>
            <a:gdLst/>
            <a:ahLst/>
            <a:cxnLst/>
            <a:rect l="l" t="t" r="r" b="b"/>
            <a:pathLst>
              <a:path w="253364" h="506094">
                <a:moveTo>
                  <a:pt x="253035" y="506067"/>
                </a:moveTo>
                <a:lnTo>
                  <a:pt x="0" y="0"/>
                </a:lnTo>
              </a:path>
            </a:pathLst>
          </a:custGeom>
          <a:ln w="5060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872005" y="1607079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10" h="37464">
                <a:moveTo>
                  <a:pt x="0" y="37116"/>
                </a:moveTo>
                <a:lnTo>
                  <a:pt x="8605" y="27645"/>
                </a:lnTo>
                <a:lnTo>
                  <a:pt x="13621" y="18104"/>
                </a:lnTo>
                <a:lnTo>
                  <a:pt x="15674" y="8790"/>
                </a:lnTo>
                <a:lnTo>
                  <a:pt x="15389" y="0"/>
                </a:lnTo>
                <a:lnTo>
                  <a:pt x="22251" y="5501"/>
                </a:lnTo>
                <a:lnTo>
                  <a:pt x="30934" y="9448"/>
                </a:lnTo>
                <a:lnTo>
                  <a:pt x="41577" y="11160"/>
                </a:lnTo>
                <a:lnTo>
                  <a:pt x="54316" y="9958"/>
                </a:lnTo>
              </a:path>
            </a:pathLst>
          </a:custGeom>
          <a:ln w="5060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996497" y="2822988"/>
            <a:ext cx="235342" cy="23534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1061732" y="2862204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7F7F7F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7F7F7F"/>
                </a:solidFill>
                <a:latin typeface="Arial"/>
                <a:cs typeface="Arial"/>
              </a:rPr>
              <a:t>3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236900" y="2940659"/>
            <a:ext cx="480695" cy="0"/>
          </a:xfrm>
          <a:custGeom>
            <a:avLst/>
            <a:gdLst/>
            <a:ahLst/>
            <a:cxnLst/>
            <a:rect l="l" t="t" r="r" b="b"/>
            <a:pathLst>
              <a:path w="480694" h="0">
                <a:moveTo>
                  <a:pt x="480204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234370" y="2910293"/>
            <a:ext cx="26670" cy="60960"/>
          </a:xfrm>
          <a:custGeom>
            <a:avLst/>
            <a:gdLst/>
            <a:ahLst/>
            <a:cxnLst/>
            <a:rect l="l" t="t" r="r" b="b"/>
            <a:pathLst>
              <a:path w="26669" h="60960">
                <a:moveTo>
                  <a:pt x="26317" y="60732"/>
                </a:moveTo>
                <a:lnTo>
                  <a:pt x="21694" y="48799"/>
                </a:lnTo>
                <a:lnTo>
                  <a:pt x="15403" y="40045"/>
                </a:lnTo>
                <a:lnTo>
                  <a:pt x="7990" y="34043"/>
                </a:lnTo>
                <a:lnTo>
                  <a:pt x="0" y="30366"/>
                </a:lnTo>
                <a:lnTo>
                  <a:pt x="7990" y="26689"/>
                </a:lnTo>
                <a:lnTo>
                  <a:pt x="15403" y="20687"/>
                </a:lnTo>
                <a:lnTo>
                  <a:pt x="21694" y="11933"/>
                </a:lnTo>
                <a:lnTo>
                  <a:pt x="26317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06515" y="2325355"/>
            <a:ext cx="253365" cy="506095"/>
          </a:xfrm>
          <a:custGeom>
            <a:avLst/>
            <a:gdLst/>
            <a:ahLst/>
            <a:cxnLst/>
            <a:rect l="l" t="t" r="r" b="b"/>
            <a:pathLst>
              <a:path w="253365" h="506094">
                <a:moveTo>
                  <a:pt x="0" y="0"/>
                </a:moveTo>
                <a:lnTo>
                  <a:pt x="252770" y="505536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021490" y="2796039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09" h="37464">
                <a:moveTo>
                  <a:pt x="54316" y="0"/>
                </a:moveTo>
                <a:lnTo>
                  <a:pt x="45711" y="9470"/>
                </a:lnTo>
                <a:lnTo>
                  <a:pt x="40695" y="19011"/>
                </a:lnTo>
                <a:lnTo>
                  <a:pt x="38642" y="28325"/>
                </a:lnTo>
                <a:lnTo>
                  <a:pt x="38926" y="37116"/>
                </a:lnTo>
                <a:lnTo>
                  <a:pt x="32065" y="31614"/>
                </a:lnTo>
                <a:lnTo>
                  <a:pt x="23382" y="27667"/>
                </a:lnTo>
                <a:lnTo>
                  <a:pt x="12739" y="25955"/>
                </a:lnTo>
                <a:lnTo>
                  <a:pt x="0" y="27157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231240" y="1500641"/>
            <a:ext cx="481965" cy="0"/>
          </a:xfrm>
          <a:custGeom>
            <a:avLst/>
            <a:gdLst/>
            <a:ahLst/>
            <a:cxnLst/>
            <a:rect l="l" t="t" r="r" b="b"/>
            <a:pathLst>
              <a:path w="481964" h="0">
                <a:moveTo>
                  <a:pt x="0" y="0"/>
                </a:moveTo>
                <a:lnTo>
                  <a:pt x="481396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688850" y="1470275"/>
            <a:ext cx="26670" cy="60960"/>
          </a:xfrm>
          <a:custGeom>
            <a:avLst/>
            <a:gdLst/>
            <a:ahLst/>
            <a:cxnLst/>
            <a:rect l="l" t="t" r="r" b="b"/>
            <a:pathLst>
              <a:path w="26669" h="60959">
                <a:moveTo>
                  <a:pt x="0" y="0"/>
                </a:moveTo>
                <a:lnTo>
                  <a:pt x="4622" y="11933"/>
                </a:lnTo>
                <a:lnTo>
                  <a:pt x="10913" y="20687"/>
                </a:lnTo>
                <a:lnTo>
                  <a:pt x="18327" y="26689"/>
                </a:lnTo>
                <a:lnTo>
                  <a:pt x="26317" y="30366"/>
                </a:lnTo>
                <a:lnTo>
                  <a:pt x="18327" y="34043"/>
                </a:lnTo>
                <a:lnTo>
                  <a:pt x="10913" y="40045"/>
                </a:lnTo>
                <a:lnTo>
                  <a:pt x="4622" y="48799"/>
                </a:lnTo>
                <a:lnTo>
                  <a:pt x="0" y="60732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114168" y="1622774"/>
            <a:ext cx="0" cy="1200785"/>
          </a:xfrm>
          <a:custGeom>
            <a:avLst/>
            <a:gdLst/>
            <a:ahLst/>
            <a:cxnLst/>
            <a:rect l="l" t="t" r="r" b="b"/>
            <a:pathLst>
              <a:path w="0" h="1200785">
                <a:moveTo>
                  <a:pt x="0" y="1200213"/>
                </a:move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083802" y="1620244"/>
            <a:ext cx="60960" cy="26670"/>
          </a:xfrm>
          <a:custGeom>
            <a:avLst/>
            <a:gdLst/>
            <a:ahLst/>
            <a:cxnLst/>
            <a:rect l="l" t="t" r="r" b="b"/>
            <a:pathLst>
              <a:path w="60959" h="26669">
                <a:moveTo>
                  <a:pt x="0" y="26317"/>
                </a:moveTo>
                <a:lnTo>
                  <a:pt x="11933" y="21694"/>
                </a:lnTo>
                <a:lnTo>
                  <a:pt x="20687" y="15403"/>
                </a:lnTo>
                <a:lnTo>
                  <a:pt x="26689" y="7990"/>
                </a:lnTo>
                <a:lnTo>
                  <a:pt x="30366" y="0"/>
                </a:lnTo>
                <a:lnTo>
                  <a:pt x="34043" y="7990"/>
                </a:lnTo>
                <a:lnTo>
                  <a:pt x="40045" y="15403"/>
                </a:lnTo>
                <a:lnTo>
                  <a:pt x="48799" y="21694"/>
                </a:lnTo>
                <a:lnTo>
                  <a:pt x="60732" y="26317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834177" y="1617120"/>
            <a:ext cx="0" cy="1201420"/>
          </a:xfrm>
          <a:custGeom>
            <a:avLst/>
            <a:gdLst/>
            <a:ahLst/>
            <a:cxnLst/>
            <a:rect l="l" t="t" r="r" b="b"/>
            <a:pathLst>
              <a:path w="0" h="1201420">
                <a:moveTo>
                  <a:pt x="0" y="0"/>
                </a:moveTo>
                <a:lnTo>
                  <a:pt x="0" y="1201405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803811" y="2794739"/>
            <a:ext cx="60960" cy="26670"/>
          </a:xfrm>
          <a:custGeom>
            <a:avLst/>
            <a:gdLst/>
            <a:ahLst/>
            <a:cxnLst/>
            <a:rect l="l" t="t" r="r" b="b"/>
            <a:pathLst>
              <a:path w="60960" h="26669">
                <a:moveTo>
                  <a:pt x="60732" y="0"/>
                </a:moveTo>
                <a:lnTo>
                  <a:pt x="48799" y="4622"/>
                </a:lnTo>
                <a:lnTo>
                  <a:pt x="40045" y="10913"/>
                </a:lnTo>
                <a:lnTo>
                  <a:pt x="34043" y="18327"/>
                </a:lnTo>
                <a:lnTo>
                  <a:pt x="30366" y="26317"/>
                </a:lnTo>
                <a:lnTo>
                  <a:pt x="26689" y="18327"/>
                </a:lnTo>
                <a:lnTo>
                  <a:pt x="20687" y="10913"/>
                </a:lnTo>
                <a:lnTo>
                  <a:pt x="11933" y="4622"/>
                </a:ln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2950171" y="2509855"/>
            <a:ext cx="1097280" cy="297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Open</a:t>
            </a:r>
            <a:r>
              <a:rPr dirty="0" sz="600" spc="-1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list:</a:t>
            </a:r>
            <a:r>
              <a:rPr dirty="0" sz="600" spc="2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[</a:t>
            </a:r>
            <a:r>
              <a:rPr dirty="0" sz="600" spc="-10">
                <a:latin typeface="Arial"/>
                <a:cs typeface="Arial"/>
              </a:rPr>
              <a:t> </a:t>
            </a: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1</a:t>
            </a:r>
            <a:r>
              <a:rPr dirty="0" baseline="-16666" sz="750" spc="-142">
                <a:latin typeface="Arial"/>
                <a:cs typeface="Arial"/>
              </a:rPr>
              <a:t> </a:t>
            </a:r>
            <a:r>
              <a:rPr dirty="0" sz="600" spc="0" i="1">
                <a:latin typeface="Trebuchet MS"/>
                <a:cs typeface="Trebuchet MS"/>
              </a:rPr>
              <a:t>,</a:t>
            </a:r>
            <a:r>
              <a:rPr dirty="0" sz="600" spc="-60" i="1">
                <a:latin typeface="Trebuchet MS"/>
                <a:cs typeface="Trebuchet MS"/>
              </a:rPr>
              <a:t> </a:t>
            </a: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2</a:t>
            </a:r>
            <a:r>
              <a:rPr dirty="0" baseline="-16666" sz="750" spc="-142">
                <a:latin typeface="Arial"/>
                <a:cs typeface="Arial"/>
              </a:rPr>
              <a:t> </a:t>
            </a:r>
            <a:r>
              <a:rPr dirty="0" sz="600" spc="0" i="1">
                <a:latin typeface="Trebuchet MS"/>
                <a:cs typeface="Trebuchet MS"/>
              </a:rPr>
              <a:t>,</a:t>
            </a:r>
            <a:r>
              <a:rPr dirty="0" sz="600" spc="-60" i="1">
                <a:latin typeface="Trebuchet MS"/>
                <a:cs typeface="Trebuchet MS"/>
              </a:rPr>
              <a:t> </a:t>
            </a: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4</a:t>
            </a:r>
            <a:r>
              <a:rPr dirty="0" baseline="-16666" sz="750" spc="-142">
                <a:latin typeface="Arial"/>
                <a:cs typeface="Arial"/>
              </a:rPr>
              <a:t> </a:t>
            </a:r>
            <a:r>
              <a:rPr dirty="0" sz="600" spc="0" i="1">
                <a:latin typeface="Trebuchet MS"/>
                <a:cs typeface="Trebuchet MS"/>
              </a:rPr>
              <a:t>,</a:t>
            </a:r>
            <a:r>
              <a:rPr dirty="0" sz="600" spc="-60" i="1">
                <a:latin typeface="Trebuchet MS"/>
                <a:cs typeface="Trebuchet MS"/>
              </a:rPr>
              <a:t> </a:t>
            </a: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6</a:t>
            </a:r>
            <a:r>
              <a:rPr dirty="0" baseline="-16666" sz="750" spc="-142">
                <a:latin typeface="Arial"/>
                <a:cs typeface="Arial"/>
              </a:rPr>
              <a:t> </a:t>
            </a:r>
            <a:r>
              <a:rPr dirty="0" sz="600" spc="0" i="1">
                <a:latin typeface="Trebuchet MS"/>
                <a:cs typeface="Trebuchet MS"/>
              </a:rPr>
              <a:t>,</a:t>
            </a:r>
            <a:r>
              <a:rPr dirty="0" sz="600" spc="-60" i="1">
                <a:latin typeface="Trebuchet MS"/>
                <a:cs typeface="Trebuchet MS"/>
              </a:rPr>
              <a:t> </a:t>
            </a: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5</a:t>
            </a:r>
            <a:r>
              <a:rPr dirty="0" baseline="-16666" sz="750" spc="97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]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dirty="0" sz="600" spc="-5">
                <a:latin typeface="Arial"/>
                <a:cs typeface="Arial"/>
              </a:rPr>
              <a:t>Closed</a:t>
            </a:r>
            <a:r>
              <a:rPr dirty="0" sz="600" spc="-1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list:</a:t>
            </a:r>
            <a:r>
              <a:rPr dirty="0" sz="600" spc="25">
                <a:latin typeface="Arial"/>
                <a:cs typeface="Arial"/>
              </a:rPr>
              <a:t> </a:t>
            </a:r>
            <a:r>
              <a:rPr dirty="0" sz="600" spc="-5" i="1">
                <a:latin typeface="Verdana"/>
                <a:cs typeface="Verdana"/>
              </a:rPr>
              <a:t>{</a:t>
            </a: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1</a:t>
            </a:r>
            <a:r>
              <a:rPr dirty="0" baseline="-16666" sz="750" spc="-142">
                <a:latin typeface="Arial"/>
                <a:cs typeface="Arial"/>
              </a:rPr>
              <a:t> </a:t>
            </a:r>
            <a:r>
              <a:rPr dirty="0" sz="600" spc="0" i="1">
                <a:latin typeface="Trebuchet MS"/>
                <a:cs typeface="Trebuchet MS"/>
              </a:rPr>
              <a:t>,</a:t>
            </a:r>
            <a:r>
              <a:rPr dirty="0" sz="600" spc="-60" i="1">
                <a:latin typeface="Trebuchet MS"/>
                <a:cs typeface="Trebuchet MS"/>
              </a:rPr>
              <a:t> </a:t>
            </a: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2</a:t>
            </a:r>
            <a:r>
              <a:rPr dirty="0" baseline="-16666" sz="750" spc="-142">
                <a:latin typeface="Arial"/>
                <a:cs typeface="Arial"/>
              </a:rPr>
              <a:t> </a:t>
            </a:r>
            <a:r>
              <a:rPr dirty="0" sz="600" spc="0" i="1">
                <a:latin typeface="Trebuchet MS"/>
                <a:cs typeface="Trebuchet MS"/>
              </a:rPr>
              <a:t>,</a:t>
            </a:r>
            <a:r>
              <a:rPr dirty="0" sz="600" spc="-60" i="1">
                <a:latin typeface="Trebuchet MS"/>
                <a:cs typeface="Trebuchet MS"/>
              </a:rPr>
              <a:t> </a:t>
            </a: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4</a:t>
            </a:r>
            <a:r>
              <a:rPr dirty="0" baseline="-16666" sz="750" spc="-142">
                <a:latin typeface="Arial"/>
                <a:cs typeface="Arial"/>
              </a:rPr>
              <a:t> </a:t>
            </a:r>
            <a:r>
              <a:rPr dirty="0" sz="600" spc="0" i="1">
                <a:latin typeface="Trebuchet MS"/>
                <a:cs typeface="Trebuchet MS"/>
              </a:rPr>
              <a:t>,</a:t>
            </a:r>
            <a:r>
              <a:rPr dirty="0" sz="600" spc="-60" i="1">
                <a:latin typeface="Trebuchet MS"/>
                <a:cs typeface="Trebuchet MS"/>
              </a:rPr>
              <a:t> </a:t>
            </a: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5</a:t>
            </a:r>
            <a:r>
              <a:rPr dirty="0" baseline="-16666" sz="750" spc="-142">
                <a:latin typeface="Arial"/>
                <a:cs typeface="Arial"/>
              </a:rPr>
              <a:t> </a:t>
            </a:r>
            <a:r>
              <a:rPr dirty="0" sz="600" spc="0" i="1">
                <a:latin typeface="Trebuchet MS"/>
                <a:cs typeface="Trebuchet MS"/>
              </a:rPr>
              <a:t>,</a:t>
            </a:r>
            <a:r>
              <a:rPr dirty="0" sz="600" spc="-60" i="1">
                <a:latin typeface="Trebuchet MS"/>
                <a:cs typeface="Trebuchet MS"/>
              </a:rPr>
              <a:t> </a:t>
            </a: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6</a:t>
            </a:r>
            <a:r>
              <a:rPr dirty="0" baseline="-16666" sz="750" spc="-142">
                <a:latin typeface="Arial"/>
                <a:cs typeface="Arial"/>
              </a:rPr>
              <a:t> </a:t>
            </a:r>
            <a:r>
              <a:rPr dirty="0" sz="600" i="1">
                <a:latin typeface="Verdana"/>
                <a:cs typeface="Verdana"/>
              </a:rPr>
              <a:t>}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14"/>
            <a:ext cx="284162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5"/>
              <a:t>Depth-first </a:t>
            </a:r>
            <a:r>
              <a:rPr dirty="0" spc="10"/>
              <a:t>search: </a:t>
            </a:r>
            <a:r>
              <a:rPr dirty="0" spc="0"/>
              <a:t>iterative</a:t>
            </a:r>
            <a:r>
              <a:rPr dirty="0" spc="60"/>
              <a:t> </a:t>
            </a:r>
            <a:r>
              <a:rPr dirty="0" spc="5"/>
              <a:t>version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278130" marR="5080" indent="-177165">
              <a:lnSpc>
                <a:spcPct val="102600"/>
              </a:lnSpc>
              <a:spcBef>
                <a:spcPts val="55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25"/>
              <a:t>We </a:t>
            </a:r>
            <a:r>
              <a:rPr dirty="0" sz="1100" spc="-5"/>
              <a:t>can also </a:t>
            </a:r>
            <a:r>
              <a:rPr dirty="0" sz="1100" spc="-10"/>
              <a:t>perform </a:t>
            </a:r>
            <a:r>
              <a:rPr dirty="0" sz="1100" spc="-5"/>
              <a:t>depth-first search in the </a:t>
            </a:r>
            <a:r>
              <a:rPr dirty="0" sz="1100" spc="-10"/>
              <a:t>iterative </a:t>
            </a:r>
            <a:r>
              <a:rPr dirty="0" sz="1100" spc="-5"/>
              <a:t>style  that </a:t>
            </a:r>
            <a:r>
              <a:rPr dirty="0" sz="1100" spc="-15"/>
              <a:t>we saw </a:t>
            </a:r>
            <a:r>
              <a:rPr dirty="0" sz="1100" spc="-5"/>
              <a:t>in breadth-first</a:t>
            </a:r>
            <a:r>
              <a:rPr dirty="0" sz="1100" spc="0"/>
              <a:t> </a:t>
            </a:r>
            <a:r>
              <a:rPr dirty="0" sz="1100" spc="-5"/>
              <a:t>search</a:t>
            </a:r>
            <a:endParaRPr sz="1100">
              <a:latin typeface="Lucida Sans Unicode"/>
              <a:cs typeface="Lucida Sans Unicode"/>
            </a:endParaRPr>
          </a:p>
          <a:p>
            <a:pPr marL="101600">
              <a:lnSpc>
                <a:spcPct val="100000"/>
              </a:lnSpc>
              <a:spcBef>
                <a:spcPts val="335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10"/>
              <a:t>The </a:t>
            </a:r>
            <a:r>
              <a:rPr dirty="0" sz="1100" spc="-25"/>
              <a:t>key </a:t>
            </a:r>
            <a:r>
              <a:rPr dirty="0" sz="1100" spc="-10"/>
              <a:t>change </a:t>
            </a:r>
            <a:r>
              <a:rPr dirty="0" sz="1100" spc="-5"/>
              <a:t>is organising the </a:t>
            </a:r>
            <a:r>
              <a:rPr dirty="0" sz="1100" spc="-10"/>
              <a:t>open </a:t>
            </a:r>
            <a:r>
              <a:rPr dirty="0" sz="1100" spc="-5"/>
              <a:t>list as </a:t>
            </a:r>
            <a:r>
              <a:rPr dirty="0" sz="1100" spc="-10"/>
              <a:t>a</a:t>
            </a:r>
            <a:r>
              <a:rPr dirty="0" sz="1100" spc="-80"/>
              <a:t> </a:t>
            </a:r>
            <a:r>
              <a:rPr dirty="0" sz="1100" spc="-10" b="1">
                <a:latin typeface="Arial"/>
                <a:cs typeface="Arial"/>
              </a:rPr>
              <a:t>stack</a:t>
            </a:r>
            <a:endParaRPr sz="1100">
              <a:latin typeface="Arial"/>
              <a:cs typeface="Arial"/>
            </a:endParaRPr>
          </a:p>
          <a:p>
            <a:pPr marL="278130">
              <a:lnSpc>
                <a:spcPct val="100000"/>
              </a:lnSpc>
              <a:spcBef>
                <a:spcPts val="35"/>
              </a:spcBef>
            </a:pPr>
            <a:r>
              <a:rPr dirty="0" spc="-10"/>
              <a:t>rather </a:t>
            </a:r>
            <a:r>
              <a:rPr dirty="0" spc="-5"/>
              <a:t>than </a:t>
            </a:r>
            <a:r>
              <a:rPr dirty="0" spc="-10"/>
              <a:t>a</a:t>
            </a:r>
            <a:r>
              <a:rPr dirty="0" spc="-5"/>
              <a:t> </a:t>
            </a:r>
            <a:r>
              <a:rPr dirty="0" spc="-10"/>
              <a:t>queue</a:t>
            </a:r>
          </a:p>
        </p:txBody>
      </p:sp>
      <p:sp>
        <p:nvSpPr>
          <p:cNvPr id="4" name="object 4"/>
          <p:cNvSpPr/>
          <p:nvPr/>
        </p:nvSpPr>
        <p:spPr>
          <a:xfrm>
            <a:off x="2816091" y="1402542"/>
            <a:ext cx="196198" cy="1961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16091" y="1762547"/>
            <a:ext cx="196198" cy="1961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878569" y="1792305"/>
            <a:ext cx="635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16091" y="2122551"/>
            <a:ext cx="196198" cy="1961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878569" y="1432311"/>
            <a:ext cx="57848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1770" algn="l"/>
              </a:tabLst>
            </a:pPr>
            <a:r>
              <a:rPr dirty="0" sz="600" spc="-5" i="1">
                <a:solidFill>
                  <a:srgbClr val="7F7F7F"/>
                </a:solidFill>
                <a:latin typeface="Arial"/>
                <a:cs typeface="Arial"/>
              </a:rPr>
              <a:t>v</a:t>
            </a:r>
            <a:r>
              <a:rPr dirty="0" sz="600" spc="-5" i="1">
                <a:solidFill>
                  <a:srgbClr val="7F7F7F"/>
                </a:solidFill>
                <a:latin typeface="Arial"/>
                <a:cs typeface="Arial"/>
              </a:rPr>
              <a:t>	</a:t>
            </a:r>
            <a:r>
              <a:rPr dirty="0" sz="600" spc="-5">
                <a:latin typeface="Arial"/>
                <a:cs typeface="Arial"/>
              </a:rPr>
              <a:t>un</a:t>
            </a:r>
            <a:r>
              <a:rPr dirty="0" sz="600" spc="-25">
                <a:latin typeface="Arial"/>
                <a:cs typeface="Arial"/>
              </a:rPr>
              <a:t>e</a:t>
            </a:r>
            <a:r>
              <a:rPr dirty="0" sz="600" spc="-5">
                <a:latin typeface="Arial"/>
                <a:cs typeface="Arial"/>
              </a:rPr>
              <a:t>xplored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58172" y="1798655"/>
            <a:ext cx="2406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visited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78569" y="2152312"/>
            <a:ext cx="6502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1770" algn="l"/>
              </a:tabLst>
            </a:pPr>
            <a:r>
              <a:rPr dirty="0" sz="600" spc="-5" i="1">
                <a:latin typeface="Arial"/>
                <a:cs typeface="Arial"/>
              </a:rPr>
              <a:t>v	</a:t>
            </a:r>
            <a:r>
              <a:rPr dirty="0" sz="600" spc="-5">
                <a:latin typeface="Arial"/>
                <a:cs typeface="Arial"/>
              </a:rPr>
              <a:t>fully</a:t>
            </a:r>
            <a:r>
              <a:rPr dirty="0" sz="600" spc="-5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explored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37091" y="2103578"/>
            <a:ext cx="234144" cy="2341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01738" y="2142850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0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1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97096" y="1383569"/>
            <a:ext cx="234144" cy="2341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061732" y="1422849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2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06515" y="1609873"/>
            <a:ext cx="253365" cy="506095"/>
          </a:xfrm>
          <a:custGeom>
            <a:avLst/>
            <a:gdLst/>
            <a:ahLst/>
            <a:cxnLst/>
            <a:rect l="l" t="t" r="r" b="b"/>
            <a:pathLst>
              <a:path w="253365" h="506094">
                <a:moveTo>
                  <a:pt x="0" y="506072"/>
                </a:moveTo>
                <a:lnTo>
                  <a:pt x="253038" y="0"/>
                </a:lnTo>
              </a:path>
            </a:pathLst>
          </a:custGeom>
          <a:ln w="5060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021758" y="1607610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09" h="37464">
                <a:moveTo>
                  <a:pt x="0" y="9958"/>
                </a:moveTo>
                <a:lnTo>
                  <a:pt x="12739" y="11160"/>
                </a:lnTo>
                <a:lnTo>
                  <a:pt x="23382" y="9448"/>
                </a:lnTo>
                <a:lnTo>
                  <a:pt x="32065" y="5501"/>
                </a:lnTo>
                <a:lnTo>
                  <a:pt x="38926" y="0"/>
                </a:lnTo>
                <a:lnTo>
                  <a:pt x="38642" y="8790"/>
                </a:lnTo>
                <a:lnTo>
                  <a:pt x="40695" y="18104"/>
                </a:lnTo>
                <a:lnTo>
                  <a:pt x="45711" y="27645"/>
                </a:lnTo>
                <a:lnTo>
                  <a:pt x="54316" y="37116"/>
                </a:lnTo>
              </a:path>
            </a:pathLst>
          </a:custGeom>
          <a:ln w="5060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717105" y="2823587"/>
            <a:ext cx="234144" cy="2341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781733" y="2862851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4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166519" y="1605346"/>
            <a:ext cx="613410" cy="1226185"/>
          </a:xfrm>
          <a:custGeom>
            <a:avLst/>
            <a:gdLst/>
            <a:ahLst/>
            <a:cxnLst/>
            <a:rect l="l" t="t" r="r" b="b"/>
            <a:pathLst>
              <a:path w="613410" h="1226185">
                <a:moveTo>
                  <a:pt x="0" y="0"/>
                </a:moveTo>
                <a:lnTo>
                  <a:pt x="613042" y="1226081"/>
                </a:lnTo>
              </a:path>
            </a:pathLst>
          </a:custGeom>
          <a:ln w="5060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741767" y="2796575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10" h="37464">
                <a:moveTo>
                  <a:pt x="54316" y="0"/>
                </a:moveTo>
                <a:lnTo>
                  <a:pt x="45711" y="9470"/>
                </a:lnTo>
                <a:lnTo>
                  <a:pt x="40695" y="19011"/>
                </a:lnTo>
                <a:lnTo>
                  <a:pt x="38642" y="28325"/>
                </a:lnTo>
                <a:lnTo>
                  <a:pt x="38926" y="37116"/>
                </a:lnTo>
                <a:lnTo>
                  <a:pt x="32065" y="31614"/>
                </a:lnTo>
                <a:lnTo>
                  <a:pt x="23382" y="27667"/>
                </a:lnTo>
                <a:lnTo>
                  <a:pt x="12739" y="25955"/>
                </a:lnTo>
                <a:lnTo>
                  <a:pt x="0" y="27157"/>
                </a:lnTo>
              </a:path>
            </a:pathLst>
          </a:custGeom>
          <a:ln w="5060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076510" y="2102979"/>
            <a:ext cx="235342" cy="23534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2141727" y="2142203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6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886529" y="2330418"/>
            <a:ext cx="253365" cy="506095"/>
          </a:xfrm>
          <a:custGeom>
            <a:avLst/>
            <a:gdLst/>
            <a:ahLst/>
            <a:cxnLst/>
            <a:rect l="l" t="t" r="r" b="b"/>
            <a:pathLst>
              <a:path w="253364" h="506094">
                <a:moveTo>
                  <a:pt x="0" y="505536"/>
                </a:moveTo>
                <a:lnTo>
                  <a:pt x="252770" y="0"/>
                </a:lnTo>
              </a:path>
            </a:pathLst>
          </a:custGeom>
          <a:ln w="5060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101504" y="2328154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10" h="37464">
                <a:moveTo>
                  <a:pt x="0" y="9958"/>
                </a:moveTo>
                <a:lnTo>
                  <a:pt x="12739" y="11160"/>
                </a:lnTo>
                <a:lnTo>
                  <a:pt x="23382" y="9448"/>
                </a:lnTo>
                <a:lnTo>
                  <a:pt x="32065" y="5501"/>
                </a:lnTo>
                <a:lnTo>
                  <a:pt x="38926" y="0"/>
                </a:lnTo>
                <a:lnTo>
                  <a:pt x="38642" y="8790"/>
                </a:lnTo>
                <a:lnTo>
                  <a:pt x="40695" y="18104"/>
                </a:lnTo>
                <a:lnTo>
                  <a:pt x="45711" y="27645"/>
                </a:lnTo>
                <a:lnTo>
                  <a:pt x="54316" y="37116"/>
                </a:lnTo>
              </a:path>
            </a:pathLst>
          </a:custGeom>
          <a:ln w="5060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717698" y="1384162"/>
            <a:ext cx="232958" cy="2329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781733" y="1423281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5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888526" y="1609342"/>
            <a:ext cx="253365" cy="506095"/>
          </a:xfrm>
          <a:custGeom>
            <a:avLst/>
            <a:gdLst/>
            <a:ahLst/>
            <a:cxnLst/>
            <a:rect l="l" t="t" r="r" b="b"/>
            <a:pathLst>
              <a:path w="253364" h="506094">
                <a:moveTo>
                  <a:pt x="253035" y="506067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872005" y="1607079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10" h="37464">
                <a:moveTo>
                  <a:pt x="0" y="37116"/>
                </a:moveTo>
                <a:lnTo>
                  <a:pt x="8605" y="27645"/>
                </a:lnTo>
                <a:lnTo>
                  <a:pt x="13621" y="18104"/>
                </a:lnTo>
                <a:lnTo>
                  <a:pt x="15674" y="8790"/>
                </a:lnTo>
                <a:lnTo>
                  <a:pt x="15389" y="0"/>
                </a:lnTo>
                <a:lnTo>
                  <a:pt x="22251" y="5501"/>
                </a:lnTo>
                <a:lnTo>
                  <a:pt x="30934" y="9448"/>
                </a:lnTo>
                <a:lnTo>
                  <a:pt x="41577" y="11160"/>
                </a:lnTo>
                <a:lnTo>
                  <a:pt x="54316" y="9958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996497" y="2822988"/>
            <a:ext cx="235342" cy="23534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1061732" y="2862204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7F7F7F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7F7F7F"/>
                </a:solidFill>
                <a:latin typeface="Arial"/>
                <a:cs typeface="Arial"/>
              </a:rPr>
              <a:t>3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236900" y="2940659"/>
            <a:ext cx="480695" cy="0"/>
          </a:xfrm>
          <a:custGeom>
            <a:avLst/>
            <a:gdLst/>
            <a:ahLst/>
            <a:cxnLst/>
            <a:rect l="l" t="t" r="r" b="b"/>
            <a:pathLst>
              <a:path w="480694" h="0">
                <a:moveTo>
                  <a:pt x="480204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234370" y="2910293"/>
            <a:ext cx="26670" cy="60960"/>
          </a:xfrm>
          <a:custGeom>
            <a:avLst/>
            <a:gdLst/>
            <a:ahLst/>
            <a:cxnLst/>
            <a:rect l="l" t="t" r="r" b="b"/>
            <a:pathLst>
              <a:path w="26669" h="60960">
                <a:moveTo>
                  <a:pt x="26317" y="60732"/>
                </a:moveTo>
                <a:lnTo>
                  <a:pt x="21694" y="48799"/>
                </a:lnTo>
                <a:lnTo>
                  <a:pt x="15403" y="40045"/>
                </a:lnTo>
                <a:lnTo>
                  <a:pt x="7990" y="34043"/>
                </a:lnTo>
                <a:lnTo>
                  <a:pt x="0" y="30366"/>
                </a:lnTo>
                <a:lnTo>
                  <a:pt x="7990" y="26689"/>
                </a:lnTo>
                <a:lnTo>
                  <a:pt x="15403" y="20687"/>
                </a:lnTo>
                <a:lnTo>
                  <a:pt x="21694" y="11933"/>
                </a:lnTo>
                <a:lnTo>
                  <a:pt x="26317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06515" y="2325355"/>
            <a:ext cx="253365" cy="506095"/>
          </a:xfrm>
          <a:custGeom>
            <a:avLst/>
            <a:gdLst/>
            <a:ahLst/>
            <a:cxnLst/>
            <a:rect l="l" t="t" r="r" b="b"/>
            <a:pathLst>
              <a:path w="253365" h="506094">
                <a:moveTo>
                  <a:pt x="0" y="0"/>
                </a:moveTo>
                <a:lnTo>
                  <a:pt x="252770" y="505536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021490" y="2796039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09" h="37464">
                <a:moveTo>
                  <a:pt x="54316" y="0"/>
                </a:moveTo>
                <a:lnTo>
                  <a:pt x="45711" y="9470"/>
                </a:lnTo>
                <a:lnTo>
                  <a:pt x="40695" y="19011"/>
                </a:lnTo>
                <a:lnTo>
                  <a:pt x="38642" y="28325"/>
                </a:lnTo>
                <a:lnTo>
                  <a:pt x="38926" y="37116"/>
                </a:lnTo>
                <a:lnTo>
                  <a:pt x="32065" y="31614"/>
                </a:lnTo>
                <a:lnTo>
                  <a:pt x="23382" y="27667"/>
                </a:lnTo>
                <a:lnTo>
                  <a:pt x="12739" y="25955"/>
                </a:lnTo>
                <a:lnTo>
                  <a:pt x="0" y="27157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231240" y="1500641"/>
            <a:ext cx="481965" cy="0"/>
          </a:xfrm>
          <a:custGeom>
            <a:avLst/>
            <a:gdLst/>
            <a:ahLst/>
            <a:cxnLst/>
            <a:rect l="l" t="t" r="r" b="b"/>
            <a:pathLst>
              <a:path w="481964" h="0">
                <a:moveTo>
                  <a:pt x="0" y="0"/>
                </a:moveTo>
                <a:lnTo>
                  <a:pt x="481396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688850" y="1470275"/>
            <a:ext cx="26670" cy="60960"/>
          </a:xfrm>
          <a:custGeom>
            <a:avLst/>
            <a:gdLst/>
            <a:ahLst/>
            <a:cxnLst/>
            <a:rect l="l" t="t" r="r" b="b"/>
            <a:pathLst>
              <a:path w="26669" h="60959">
                <a:moveTo>
                  <a:pt x="0" y="0"/>
                </a:moveTo>
                <a:lnTo>
                  <a:pt x="4622" y="11933"/>
                </a:lnTo>
                <a:lnTo>
                  <a:pt x="10913" y="20687"/>
                </a:lnTo>
                <a:lnTo>
                  <a:pt x="18327" y="26689"/>
                </a:lnTo>
                <a:lnTo>
                  <a:pt x="26317" y="30366"/>
                </a:lnTo>
                <a:lnTo>
                  <a:pt x="18327" y="34043"/>
                </a:lnTo>
                <a:lnTo>
                  <a:pt x="10913" y="40045"/>
                </a:lnTo>
                <a:lnTo>
                  <a:pt x="4622" y="48799"/>
                </a:lnTo>
                <a:lnTo>
                  <a:pt x="0" y="60732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114168" y="1622774"/>
            <a:ext cx="0" cy="1200785"/>
          </a:xfrm>
          <a:custGeom>
            <a:avLst/>
            <a:gdLst/>
            <a:ahLst/>
            <a:cxnLst/>
            <a:rect l="l" t="t" r="r" b="b"/>
            <a:pathLst>
              <a:path w="0" h="1200785">
                <a:moveTo>
                  <a:pt x="0" y="1200213"/>
                </a:move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083802" y="1620244"/>
            <a:ext cx="60960" cy="26670"/>
          </a:xfrm>
          <a:custGeom>
            <a:avLst/>
            <a:gdLst/>
            <a:ahLst/>
            <a:cxnLst/>
            <a:rect l="l" t="t" r="r" b="b"/>
            <a:pathLst>
              <a:path w="60959" h="26669">
                <a:moveTo>
                  <a:pt x="0" y="26317"/>
                </a:moveTo>
                <a:lnTo>
                  <a:pt x="11933" y="21694"/>
                </a:lnTo>
                <a:lnTo>
                  <a:pt x="20687" y="15403"/>
                </a:lnTo>
                <a:lnTo>
                  <a:pt x="26689" y="7990"/>
                </a:lnTo>
                <a:lnTo>
                  <a:pt x="30366" y="0"/>
                </a:lnTo>
                <a:lnTo>
                  <a:pt x="34043" y="7990"/>
                </a:lnTo>
                <a:lnTo>
                  <a:pt x="40045" y="15403"/>
                </a:lnTo>
                <a:lnTo>
                  <a:pt x="48799" y="21694"/>
                </a:lnTo>
                <a:lnTo>
                  <a:pt x="60732" y="26317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834177" y="1617120"/>
            <a:ext cx="0" cy="1201420"/>
          </a:xfrm>
          <a:custGeom>
            <a:avLst/>
            <a:gdLst/>
            <a:ahLst/>
            <a:cxnLst/>
            <a:rect l="l" t="t" r="r" b="b"/>
            <a:pathLst>
              <a:path w="0" h="1201420">
                <a:moveTo>
                  <a:pt x="0" y="0"/>
                </a:moveTo>
                <a:lnTo>
                  <a:pt x="0" y="1201405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803811" y="2794739"/>
            <a:ext cx="60960" cy="26670"/>
          </a:xfrm>
          <a:custGeom>
            <a:avLst/>
            <a:gdLst/>
            <a:ahLst/>
            <a:cxnLst/>
            <a:rect l="l" t="t" r="r" b="b"/>
            <a:pathLst>
              <a:path w="60960" h="26669">
                <a:moveTo>
                  <a:pt x="60732" y="0"/>
                </a:moveTo>
                <a:lnTo>
                  <a:pt x="48799" y="4622"/>
                </a:lnTo>
                <a:lnTo>
                  <a:pt x="40045" y="10913"/>
                </a:lnTo>
                <a:lnTo>
                  <a:pt x="34043" y="18327"/>
                </a:lnTo>
                <a:lnTo>
                  <a:pt x="30366" y="26317"/>
                </a:lnTo>
                <a:lnTo>
                  <a:pt x="26689" y="18327"/>
                </a:lnTo>
                <a:lnTo>
                  <a:pt x="20687" y="10913"/>
                </a:lnTo>
                <a:lnTo>
                  <a:pt x="11933" y="4622"/>
                </a:ln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2950171" y="2509855"/>
            <a:ext cx="1097280" cy="297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Open</a:t>
            </a:r>
            <a:r>
              <a:rPr dirty="0" sz="600" spc="-1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list:</a:t>
            </a:r>
            <a:r>
              <a:rPr dirty="0" sz="600" spc="2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[</a:t>
            </a:r>
            <a:r>
              <a:rPr dirty="0" sz="600" spc="-10">
                <a:latin typeface="Arial"/>
                <a:cs typeface="Arial"/>
              </a:rPr>
              <a:t> </a:t>
            </a: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1</a:t>
            </a:r>
            <a:r>
              <a:rPr dirty="0" baseline="-16666" sz="750" spc="-142">
                <a:latin typeface="Arial"/>
                <a:cs typeface="Arial"/>
              </a:rPr>
              <a:t> </a:t>
            </a:r>
            <a:r>
              <a:rPr dirty="0" sz="600" spc="0" i="1">
                <a:latin typeface="Trebuchet MS"/>
                <a:cs typeface="Trebuchet MS"/>
              </a:rPr>
              <a:t>,</a:t>
            </a:r>
            <a:r>
              <a:rPr dirty="0" sz="600" spc="-60" i="1">
                <a:latin typeface="Trebuchet MS"/>
                <a:cs typeface="Trebuchet MS"/>
              </a:rPr>
              <a:t> </a:t>
            </a: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2</a:t>
            </a:r>
            <a:r>
              <a:rPr dirty="0" baseline="-16666" sz="750" spc="-142">
                <a:latin typeface="Arial"/>
                <a:cs typeface="Arial"/>
              </a:rPr>
              <a:t> </a:t>
            </a:r>
            <a:r>
              <a:rPr dirty="0" sz="600" spc="0" i="1">
                <a:latin typeface="Trebuchet MS"/>
                <a:cs typeface="Trebuchet MS"/>
              </a:rPr>
              <a:t>,</a:t>
            </a:r>
            <a:r>
              <a:rPr dirty="0" sz="600" spc="-60" i="1">
                <a:latin typeface="Trebuchet MS"/>
                <a:cs typeface="Trebuchet MS"/>
              </a:rPr>
              <a:t> </a:t>
            </a: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4</a:t>
            </a:r>
            <a:r>
              <a:rPr dirty="0" baseline="-16666" sz="750" spc="-142">
                <a:latin typeface="Arial"/>
                <a:cs typeface="Arial"/>
              </a:rPr>
              <a:t> </a:t>
            </a:r>
            <a:r>
              <a:rPr dirty="0" sz="600" spc="0" i="1">
                <a:latin typeface="Trebuchet MS"/>
                <a:cs typeface="Trebuchet MS"/>
              </a:rPr>
              <a:t>,</a:t>
            </a:r>
            <a:r>
              <a:rPr dirty="0" sz="600" spc="-60" i="1">
                <a:latin typeface="Trebuchet MS"/>
                <a:cs typeface="Trebuchet MS"/>
              </a:rPr>
              <a:t> </a:t>
            </a: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6</a:t>
            </a:r>
            <a:r>
              <a:rPr dirty="0" baseline="-16666" sz="750" spc="97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]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dirty="0" sz="600" spc="-5">
                <a:latin typeface="Arial"/>
                <a:cs typeface="Arial"/>
              </a:rPr>
              <a:t>Closed</a:t>
            </a:r>
            <a:r>
              <a:rPr dirty="0" sz="600" spc="-1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list:</a:t>
            </a:r>
            <a:r>
              <a:rPr dirty="0" sz="600" spc="25">
                <a:latin typeface="Arial"/>
                <a:cs typeface="Arial"/>
              </a:rPr>
              <a:t> </a:t>
            </a:r>
            <a:r>
              <a:rPr dirty="0" sz="600" spc="-5" i="1">
                <a:latin typeface="Verdana"/>
                <a:cs typeface="Verdana"/>
              </a:rPr>
              <a:t>{</a:t>
            </a: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1</a:t>
            </a:r>
            <a:r>
              <a:rPr dirty="0" baseline="-16666" sz="750" spc="-142">
                <a:latin typeface="Arial"/>
                <a:cs typeface="Arial"/>
              </a:rPr>
              <a:t> </a:t>
            </a:r>
            <a:r>
              <a:rPr dirty="0" sz="600" spc="0" i="1">
                <a:latin typeface="Trebuchet MS"/>
                <a:cs typeface="Trebuchet MS"/>
              </a:rPr>
              <a:t>,</a:t>
            </a:r>
            <a:r>
              <a:rPr dirty="0" sz="600" spc="-60" i="1">
                <a:latin typeface="Trebuchet MS"/>
                <a:cs typeface="Trebuchet MS"/>
              </a:rPr>
              <a:t> </a:t>
            </a: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2</a:t>
            </a:r>
            <a:r>
              <a:rPr dirty="0" baseline="-16666" sz="750" spc="-142">
                <a:latin typeface="Arial"/>
                <a:cs typeface="Arial"/>
              </a:rPr>
              <a:t> </a:t>
            </a:r>
            <a:r>
              <a:rPr dirty="0" sz="600" spc="0" i="1">
                <a:latin typeface="Trebuchet MS"/>
                <a:cs typeface="Trebuchet MS"/>
              </a:rPr>
              <a:t>,</a:t>
            </a:r>
            <a:r>
              <a:rPr dirty="0" sz="600" spc="-60" i="1">
                <a:latin typeface="Trebuchet MS"/>
                <a:cs typeface="Trebuchet MS"/>
              </a:rPr>
              <a:t> </a:t>
            </a: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4</a:t>
            </a:r>
            <a:r>
              <a:rPr dirty="0" baseline="-16666" sz="750" spc="-142">
                <a:latin typeface="Arial"/>
                <a:cs typeface="Arial"/>
              </a:rPr>
              <a:t> </a:t>
            </a:r>
            <a:r>
              <a:rPr dirty="0" sz="600" spc="0" i="1">
                <a:latin typeface="Trebuchet MS"/>
                <a:cs typeface="Trebuchet MS"/>
              </a:rPr>
              <a:t>,</a:t>
            </a:r>
            <a:r>
              <a:rPr dirty="0" sz="600" spc="-60" i="1">
                <a:latin typeface="Trebuchet MS"/>
                <a:cs typeface="Trebuchet MS"/>
              </a:rPr>
              <a:t> </a:t>
            </a: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5</a:t>
            </a:r>
            <a:r>
              <a:rPr dirty="0" baseline="-16666" sz="750" spc="-142">
                <a:latin typeface="Arial"/>
                <a:cs typeface="Arial"/>
              </a:rPr>
              <a:t> </a:t>
            </a:r>
            <a:r>
              <a:rPr dirty="0" sz="600" spc="0" i="1">
                <a:latin typeface="Trebuchet MS"/>
                <a:cs typeface="Trebuchet MS"/>
              </a:rPr>
              <a:t>,</a:t>
            </a:r>
            <a:r>
              <a:rPr dirty="0" sz="600" spc="-60" i="1">
                <a:latin typeface="Trebuchet MS"/>
                <a:cs typeface="Trebuchet MS"/>
              </a:rPr>
              <a:t> </a:t>
            </a: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6</a:t>
            </a:r>
            <a:r>
              <a:rPr dirty="0" baseline="-16666" sz="750" spc="-142">
                <a:latin typeface="Arial"/>
                <a:cs typeface="Arial"/>
              </a:rPr>
              <a:t> </a:t>
            </a:r>
            <a:r>
              <a:rPr dirty="0" sz="600" i="1">
                <a:latin typeface="Verdana"/>
                <a:cs typeface="Verdana"/>
              </a:rPr>
              <a:t>}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14"/>
            <a:ext cx="284162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5"/>
              <a:t>Depth-first </a:t>
            </a:r>
            <a:r>
              <a:rPr dirty="0" spc="10"/>
              <a:t>search: </a:t>
            </a:r>
            <a:r>
              <a:rPr dirty="0" spc="0"/>
              <a:t>iterative</a:t>
            </a:r>
            <a:r>
              <a:rPr dirty="0" spc="60"/>
              <a:t> </a:t>
            </a:r>
            <a:r>
              <a:rPr dirty="0" spc="5"/>
              <a:t>version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278130" marR="5080" indent="-177165">
              <a:lnSpc>
                <a:spcPct val="102600"/>
              </a:lnSpc>
              <a:spcBef>
                <a:spcPts val="55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25"/>
              <a:t>We </a:t>
            </a:r>
            <a:r>
              <a:rPr dirty="0" sz="1100" spc="-5"/>
              <a:t>can also </a:t>
            </a:r>
            <a:r>
              <a:rPr dirty="0" sz="1100" spc="-10"/>
              <a:t>perform </a:t>
            </a:r>
            <a:r>
              <a:rPr dirty="0" sz="1100" spc="-5"/>
              <a:t>depth-first search in the </a:t>
            </a:r>
            <a:r>
              <a:rPr dirty="0" sz="1100" spc="-10"/>
              <a:t>iterative </a:t>
            </a:r>
            <a:r>
              <a:rPr dirty="0" sz="1100" spc="-5"/>
              <a:t>style  that </a:t>
            </a:r>
            <a:r>
              <a:rPr dirty="0" sz="1100" spc="-15"/>
              <a:t>we saw </a:t>
            </a:r>
            <a:r>
              <a:rPr dirty="0" sz="1100" spc="-5"/>
              <a:t>in breadth-first</a:t>
            </a:r>
            <a:r>
              <a:rPr dirty="0" sz="1100" spc="0"/>
              <a:t> </a:t>
            </a:r>
            <a:r>
              <a:rPr dirty="0" sz="1100" spc="-5"/>
              <a:t>search</a:t>
            </a:r>
            <a:endParaRPr sz="1100">
              <a:latin typeface="Lucida Sans Unicode"/>
              <a:cs typeface="Lucida Sans Unicode"/>
            </a:endParaRPr>
          </a:p>
          <a:p>
            <a:pPr marL="101600">
              <a:lnSpc>
                <a:spcPct val="100000"/>
              </a:lnSpc>
              <a:spcBef>
                <a:spcPts val="335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10"/>
              <a:t>The </a:t>
            </a:r>
            <a:r>
              <a:rPr dirty="0" sz="1100" spc="-25"/>
              <a:t>key </a:t>
            </a:r>
            <a:r>
              <a:rPr dirty="0" sz="1100" spc="-10"/>
              <a:t>change </a:t>
            </a:r>
            <a:r>
              <a:rPr dirty="0" sz="1100" spc="-5"/>
              <a:t>is organising the </a:t>
            </a:r>
            <a:r>
              <a:rPr dirty="0" sz="1100" spc="-10"/>
              <a:t>open </a:t>
            </a:r>
            <a:r>
              <a:rPr dirty="0" sz="1100" spc="-5"/>
              <a:t>list as </a:t>
            </a:r>
            <a:r>
              <a:rPr dirty="0" sz="1100" spc="-10"/>
              <a:t>a</a:t>
            </a:r>
            <a:r>
              <a:rPr dirty="0" sz="1100" spc="-80"/>
              <a:t> </a:t>
            </a:r>
            <a:r>
              <a:rPr dirty="0" sz="1100" spc="-10" b="1">
                <a:latin typeface="Arial"/>
                <a:cs typeface="Arial"/>
              </a:rPr>
              <a:t>stack</a:t>
            </a:r>
            <a:endParaRPr sz="1100">
              <a:latin typeface="Arial"/>
              <a:cs typeface="Arial"/>
            </a:endParaRPr>
          </a:p>
          <a:p>
            <a:pPr marL="278130">
              <a:lnSpc>
                <a:spcPct val="100000"/>
              </a:lnSpc>
              <a:spcBef>
                <a:spcPts val="35"/>
              </a:spcBef>
            </a:pPr>
            <a:r>
              <a:rPr dirty="0" spc="-10"/>
              <a:t>rather </a:t>
            </a:r>
            <a:r>
              <a:rPr dirty="0" spc="-5"/>
              <a:t>than </a:t>
            </a:r>
            <a:r>
              <a:rPr dirty="0" spc="-10"/>
              <a:t>a</a:t>
            </a:r>
            <a:r>
              <a:rPr dirty="0" spc="-5"/>
              <a:t> </a:t>
            </a:r>
            <a:r>
              <a:rPr dirty="0" spc="-10"/>
              <a:t>queue</a:t>
            </a:r>
          </a:p>
        </p:txBody>
      </p:sp>
      <p:sp>
        <p:nvSpPr>
          <p:cNvPr id="4" name="object 4"/>
          <p:cNvSpPr/>
          <p:nvPr/>
        </p:nvSpPr>
        <p:spPr>
          <a:xfrm>
            <a:off x="2816091" y="1402542"/>
            <a:ext cx="196198" cy="1961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16091" y="1762547"/>
            <a:ext cx="196198" cy="1961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878569" y="1792305"/>
            <a:ext cx="635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16091" y="2122551"/>
            <a:ext cx="196198" cy="1961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878569" y="1432311"/>
            <a:ext cx="57848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1770" algn="l"/>
              </a:tabLst>
            </a:pPr>
            <a:r>
              <a:rPr dirty="0" sz="600" spc="-5" i="1">
                <a:solidFill>
                  <a:srgbClr val="7F7F7F"/>
                </a:solidFill>
                <a:latin typeface="Arial"/>
                <a:cs typeface="Arial"/>
              </a:rPr>
              <a:t>v</a:t>
            </a:r>
            <a:r>
              <a:rPr dirty="0" sz="600" spc="-5" i="1">
                <a:solidFill>
                  <a:srgbClr val="7F7F7F"/>
                </a:solidFill>
                <a:latin typeface="Arial"/>
                <a:cs typeface="Arial"/>
              </a:rPr>
              <a:t>	</a:t>
            </a:r>
            <a:r>
              <a:rPr dirty="0" sz="600" spc="-5">
                <a:latin typeface="Arial"/>
                <a:cs typeface="Arial"/>
              </a:rPr>
              <a:t>un</a:t>
            </a:r>
            <a:r>
              <a:rPr dirty="0" sz="600" spc="-25">
                <a:latin typeface="Arial"/>
                <a:cs typeface="Arial"/>
              </a:rPr>
              <a:t>e</a:t>
            </a:r>
            <a:r>
              <a:rPr dirty="0" sz="600" spc="-5">
                <a:latin typeface="Arial"/>
                <a:cs typeface="Arial"/>
              </a:rPr>
              <a:t>xplored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58172" y="1798655"/>
            <a:ext cx="2406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visited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78569" y="2152312"/>
            <a:ext cx="6502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1770" algn="l"/>
              </a:tabLst>
            </a:pPr>
            <a:r>
              <a:rPr dirty="0" sz="600" spc="-5" i="1">
                <a:latin typeface="Arial"/>
                <a:cs typeface="Arial"/>
              </a:rPr>
              <a:t>v	</a:t>
            </a:r>
            <a:r>
              <a:rPr dirty="0" sz="600" spc="-5">
                <a:latin typeface="Arial"/>
                <a:cs typeface="Arial"/>
              </a:rPr>
              <a:t>fully</a:t>
            </a:r>
            <a:r>
              <a:rPr dirty="0" sz="600" spc="-5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explored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37091" y="2103578"/>
            <a:ext cx="234144" cy="2341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01738" y="2142850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0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1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97096" y="1383569"/>
            <a:ext cx="234144" cy="2341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061732" y="1422849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2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06515" y="1609873"/>
            <a:ext cx="253365" cy="506095"/>
          </a:xfrm>
          <a:custGeom>
            <a:avLst/>
            <a:gdLst/>
            <a:ahLst/>
            <a:cxnLst/>
            <a:rect l="l" t="t" r="r" b="b"/>
            <a:pathLst>
              <a:path w="253365" h="506094">
                <a:moveTo>
                  <a:pt x="0" y="506072"/>
                </a:moveTo>
                <a:lnTo>
                  <a:pt x="253038" y="0"/>
                </a:lnTo>
              </a:path>
            </a:pathLst>
          </a:custGeom>
          <a:ln w="5060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021758" y="1607610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09" h="37464">
                <a:moveTo>
                  <a:pt x="0" y="9958"/>
                </a:moveTo>
                <a:lnTo>
                  <a:pt x="12739" y="11160"/>
                </a:lnTo>
                <a:lnTo>
                  <a:pt x="23382" y="9448"/>
                </a:lnTo>
                <a:lnTo>
                  <a:pt x="32065" y="5501"/>
                </a:lnTo>
                <a:lnTo>
                  <a:pt x="38926" y="0"/>
                </a:lnTo>
                <a:lnTo>
                  <a:pt x="38642" y="8790"/>
                </a:lnTo>
                <a:lnTo>
                  <a:pt x="40695" y="18104"/>
                </a:lnTo>
                <a:lnTo>
                  <a:pt x="45711" y="27645"/>
                </a:lnTo>
                <a:lnTo>
                  <a:pt x="54316" y="37116"/>
                </a:lnTo>
              </a:path>
            </a:pathLst>
          </a:custGeom>
          <a:ln w="5060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717105" y="2823587"/>
            <a:ext cx="234144" cy="2341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781733" y="2862851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4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166519" y="1605346"/>
            <a:ext cx="613410" cy="1226185"/>
          </a:xfrm>
          <a:custGeom>
            <a:avLst/>
            <a:gdLst/>
            <a:ahLst/>
            <a:cxnLst/>
            <a:rect l="l" t="t" r="r" b="b"/>
            <a:pathLst>
              <a:path w="613410" h="1226185">
                <a:moveTo>
                  <a:pt x="0" y="0"/>
                </a:moveTo>
                <a:lnTo>
                  <a:pt x="613042" y="1226081"/>
                </a:lnTo>
              </a:path>
            </a:pathLst>
          </a:custGeom>
          <a:ln w="5060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741767" y="2796575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10" h="37464">
                <a:moveTo>
                  <a:pt x="54316" y="0"/>
                </a:moveTo>
                <a:lnTo>
                  <a:pt x="45711" y="9470"/>
                </a:lnTo>
                <a:lnTo>
                  <a:pt x="40695" y="19011"/>
                </a:lnTo>
                <a:lnTo>
                  <a:pt x="38642" y="28325"/>
                </a:lnTo>
                <a:lnTo>
                  <a:pt x="38926" y="37116"/>
                </a:lnTo>
                <a:lnTo>
                  <a:pt x="32065" y="31614"/>
                </a:lnTo>
                <a:lnTo>
                  <a:pt x="23382" y="27667"/>
                </a:lnTo>
                <a:lnTo>
                  <a:pt x="12739" y="25955"/>
                </a:lnTo>
                <a:lnTo>
                  <a:pt x="0" y="27157"/>
                </a:lnTo>
              </a:path>
            </a:pathLst>
          </a:custGeom>
          <a:ln w="5060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076510" y="2102979"/>
            <a:ext cx="235342" cy="23534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2141727" y="2142203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6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886529" y="2330418"/>
            <a:ext cx="253365" cy="506095"/>
          </a:xfrm>
          <a:custGeom>
            <a:avLst/>
            <a:gdLst/>
            <a:ahLst/>
            <a:cxnLst/>
            <a:rect l="l" t="t" r="r" b="b"/>
            <a:pathLst>
              <a:path w="253364" h="506094">
                <a:moveTo>
                  <a:pt x="0" y="505536"/>
                </a:moveTo>
                <a:lnTo>
                  <a:pt x="25277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101504" y="2328154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10" h="37464">
                <a:moveTo>
                  <a:pt x="0" y="9958"/>
                </a:moveTo>
                <a:lnTo>
                  <a:pt x="12739" y="11160"/>
                </a:lnTo>
                <a:lnTo>
                  <a:pt x="23382" y="9448"/>
                </a:lnTo>
                <a:lnTo>
                  <a:pt x="32065" y="5501"/>
                </a:lnTo>
                <a:lnTo>
                  <a:pt x="38926" y="0"/>
                </a:lnTo>
                <a:lnTo>
                  <a:pt x="38642" y="8790"/>
                </a:lnTo>
                <a:lnTo>
                  <a:pt x="40695" y="18104"/>
                </a:lnTo>
                <a:lnTo>
                  <a:pt x="45711" y="27645"/>
                </a:lnTo>
                <a:lnTo>
                  <a:pt x="54316" y="37116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717698" y="1384162"/>
            <a:ext cx="232958" cy="2329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781733" y="1423281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5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888526" y="1609342"/>
            <a:ext cx="253365" cy="506095"/>
          </a:xfrm>
          <a:custGeom>
            <a:avLst/>
            <a:gdLst/>
            <a:ahLst/>
            <a:cxnLst/>
            <a:rect l="l" t="t" r="r" b="b"/>
            <a:pathLst>
              <a:path w="253364" h="506094">
                <a:moveTo>
                  <a:pt x="253035" y="506067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872005" y="1607079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10" h="37464">
                <a:moveTo>
                  <a:pt x="0" y="37116"/>
                </a:moveTo>
                <a:lnTo>
                  <a:pt x="8605" y="27645"/>
                </a:lnTo>
                <a:lnTo>
                  <a:pt x="13621" y="18104"/>
                </a:lnTo>
                <a:lnTo>
                  <a:pt x="15674" y="8790"/>
                </a:lnTo>
                <a:lnTo>
                  <a:pt x="15389" y="0"/>
                </a:lnTo>
                <a:lnTo>
                  <a:pt x="22251" y="5501"/>
                </a:lnTo>
                <a:lnTo>
                  <a:pt x="30934" y="9448"/>
                </a:lnTo>
                <a:lnTo>
                  <a:pt x="41577" y="11160"/>
                </a:lnTo>
                <a:lnTo>
                  <a:pt x="54316" y="9958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996497" y="2822988"/>
            <a:ext cx="235342" cy="23534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1061732" y="2862204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7F7F7F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7F7F7F"/>
                </a:solidFill>
                <a:latin typeface="Arial"/>
                <a:cs typeface="Arial"/>
              </a:rPr>
              <a:t>3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236900" y="2940659"/>
            <a:ext cx="480695" cy="0"/>
          </a:xfrm>
          <a:custGeom>
            <a:avLst/>
            <a:gdLst/>
            <a:ahLst/>
            <a:cxnLst/>
            <a:rect l="l" t="t" r="r" b="b"/>
            <a:pathLst>
              <a:path w="480694" h="0">
                <a:moveTo>
                  <a:pt x="480204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234370" y="2910293"/>
            <a:ext cx="26670" cy="60960"/>
          </a:xfrm>
          <a:custGeom>
            <a:avLst/>
            <a:gdLst/>
            <a:ahLst/>
            <a:cxnLst/>
            <a:rect l="l" t="t" r="r" b="b"/>
            <a:pathLst>
              <a:path w="26669" h="60960">
                <a:moveTo>
                  <a:pt x="26317" y="60732"/>
                </a:moveTo>
                <a:lnTo>
                  <a:pt x="21694" y="48799"/>
                </a:lnTo>
                <a:lnTo>
                  <a:pt x="15403" y="40045"/>
                </a:lnTo>
                <a:lnTo>
                  <a:pt x="7990" y="34043"/>
                </a:lnTo>
                <a:lnTo>
                  <a:pt x="0" y="30366"/>
                </a:lnTo>
                <a:lnTo>
                  <a:pt x="7990" y="26689"/>
                </a:lnTo>
                <a:lnTo>
                  <a:pt x="15403" y="20687"/>
                </a:lnTo>
                <a:lnTo>
                  <a:pt x="21694" y="11933"/>
                </a:lnTo>
                <a:lnTo>
                  <a:pt x="26317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06515" y="2325355"/>
            <a:ext cx="253365" cy="506095"/>
          </a:xfrm>
          <a:custGeom>
            <a:avLst/>
            <a:gdLst/>
            <a:ahLst/>
            <a:cxnLst/>
            <a:rect l="l" t="t" r="r" b="b"/>
            <a:pathLst>
              <a:path w="253365" h="506094">
                <a:moveTo>
                  <a:pt x="0" y="0"/>
                </a:moveTo>
                <a:lnTo>
                  <a:pt x="252770" y="505536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021490" y="2796039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09" h="37464">
                <a:moveTo>
                  <a:pt x="54316" y="0"/>
                </a:moveTo>
                <a:lnTo>
                  <a:pt x="45711" y="9470"/>
                </a:lnTo>
                <a:lnTo>
                  <a:pt x="40695" y="19011"/>
                </a:lnTo>
                <a:lnTo>
                  <a:pt x="38642" y="28325"/>
                </a:lnTo>
                <a:lnTo>
                  <a:pt x="38926" y="37116"/>
                </a:lnTo>
                <a:lnTo>
                  <a:pt x="32065" y="31614"/>
                </a:lnTo>
                <a:lnTo>
                  <a:pt x="23382" y="27667"/>
                </a:lnTo>
                <a:lnTo>
                  <a:pt x="12739" y="25955"/>
                </a:lnTo>
                <a:lnTo>
                  <a:pt x="0" y="27157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231240" y="1500641"/>
            <a:ext cx="481965" cy="0"/>
          </a:xfrm>
          <a:custGeom>
            <a:avLst/>
            <a:gdLst/>
            <a:ahLst/>
            <a:cxnLst/>
            <a:rect l="l" t="t" r="r" b="b"/>
            <a:pathLst>
              <a:path w="481964" h="0">
                <a:moveTo>
                  <a:pt x="0" y="0"/>
                </a:moveTo>
                <a:lnTo>
                  <a:pt x="481396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688850" y="1470275"/>
            <a:ext cx="26670" cy="60960"/>
          </a:xfrm>
          <a:custGeom>
            <a:avLst/>
            <a:gdLst/>
            <a:ahLst/>
            <a:cxnLst/>
            <a:rect l="l" t="t" r="r" b="b"/>
            <a:pathLst>
              <a:path w="26669" h="60959">
                <a:moveTo>
                  <a:pt x="0" y="0"/>
                </a:moveTo>
                <a:lnTo>
                  <a:pt x="4622" y="11933"/>
                </a:lnTo>
                <a:lnTo>
                  <a:pt x="10913" y="20687"/>
                </a:lnTo>
                <a:lnTo>
                  <a:pt x="18327" y="26689"/>
                </a:lnTo>
                <a:lnTo>
                  <a:pt x="26317" y="30366"/>
                </a:lnTo>
                <a:lnTo>
                  <a:pt x="18327" y="34043"/>
                </a:lnTo>
                <a:lnTo>
                  <a:pt x="10913" y="40045"/>
                </a:lnTo>
                <a:lnTo>
                  <a:pt x="4622" y="48799"/>
                </a:lnTo>
                <a:lnTo>
                  <a:pt x="0" y="60732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114168" y="1622774"/>
            <a:ext cx="0" cy="1200785"/>
          </a:xfrm>
          <a:custGeom>
            <a:avLst/>
            <a:gdLst/>
            <a:ahLst/>
            <a:cxnLst/>
            <a:rect l="l" t="t" r="r" b="b"/>
            <a:pathLst>
              <a:path w="0" h="1200785">
                <a:moveTo>
                  <a:pt x="0" y="1200213"/>
                </a:move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083802" y="1620244"/>
            <a:ext cx="60960" cy="26670"/>
          </a:xfrm>
          <a:custGeom>
            <a:avLst/>
            <a:gdLst/>
            <a:ahLst/>
            <a:cxnLst/>
            <a:rect l="l" t="t" r="r" b="b"/>
            <a:pathLst>
              <a:path w="60959" h="26669">
                <a:moveTo>
                  <a:pt x="0" y="26317"/>
                </a:moveTo>
                <a:lnTo>
                  <a:pt x="11933" y="21694"/>
                </a:lnTo>
                <a:lnTo>
                  <a:pt x="20687" y="15403"/>
                </a:lnTo>
                <a:lnTo>
                  <a:pt x="26689" y="7990"/>
                </a:lnTo>
                <a:lnTo>
                  <a:pt x="30366" y="0"/>
                </a:lnTo>
                <a:lnTo>
                  <a:pt x="34043" y="7990"/>
                </a:lnTo>
                <a:lnTo>
                  <a:pt x="40045" y="15403"/>
                </a:lnTo>
                <a:lnTo>
                  <a:pt x="48799" y="21694"/>
                </a:lnTo>
                <a:lnTo>
                  <a:pt x="60732" y="26317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834177" y="1617120"/>
            <a:ext cx="0" cy="1201420"/>
          </a:xfrm>
          <a:custGeom>
            <a:avLst/>
            <a:gdLst/>
            <a:ahLst/>
            <a:cxnLst/>
            <a:rect l="l" t="t" r="r" b="b"/>
            <a:pathLst>
              <a:path w="0" h="1201420">
                <a:moveTo>
                  <a:pt x="0" y="0"/>
                </a:moveTo>
                <a:lnTo>
                  <a:pt x="0" y="1201405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803811" y="2794739"/>
            <a:ext cx="60960" cy="26670"/>
          </a:xfrm>
          <a:custGeom>
            <a:avLst/>
            <a:gdLst/>
            <a:ahLst/>
            <a:cxnLst/>
            <a:rect l="l" t="t" r="r" b="b"/>
            <a:pathLst>
              <a:path w="60960" h="26669">
                <a:moveTo>
                  <a:pt x="60732" y="0"/>
                </a:moveTo>
                <a:lnTo>
                  <a:pt x="48799" y="4622"/>
                </a:lnTo>
                <a:lnTo>
                  <a:pt x="40045" y="10913"/>
                </a:lnTo>
                <a:lnTo>
                  <a:pt x="34043" y="18327"/>
                </a:lnTo>
                <a:lnTo>
                  <a:pt x="30366" y="26317"/>
                </a:lnTo>
                <a:lnTo>
                  <a:pt x="26689" y="18327"/>
                </a:lnTo>
                <a:lnTo>
                  <a:pt x="20687" y="10913"/>
                </a:lnTo>
                <a:lnTo>
                  <a:pt x="11933" y="4622"/>
                </a:ln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2950171" y="2510503"/>
            <a:ext cx="1097280" cy="2965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Open</a:t>
            </a:r>
            <a:r>
              <a:rPr dirty="0" sz="600" spc="-1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list:</a:t>
            </a:r>
            <a:r>
              <a:rPr dirty="0" sz="600" spc="2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[</a:t>
            </a:r>
            <a:r>
              <a:rPr dirty="0" sz="600" spc="-10">
                <a:latin typeface="Arial"/>
                <a:cs typeface="Arial"/>
              </a:rPr>
              <a:t> </a:t>
            </a: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1</a:t>
            </a:r>
            <a:r>
              <a:rPr dirty="0" baseline="-16666" sz="750" spc="-142">
                <a:latin typeface="Arial"/>
                <a:cs typeface="Arial"/>
              </a:rPr>
              <a:t> </a:t>
            </a:r>
            <a:r>
              <a:rPr dirty="0" sz="600" spc="0" i="1">
                <a:latin typeface="Trebuchet MS"/>
                <a:cs typeface="Trebuchet MS"/>
              </a:rPr>
              <a:t>,</a:t>
            </a:r>
            <a:r>
              <a:rPr dirty="0" sz="600" spc="-60" i="1">
                <a:latin typeface="Trebuchet MS"/>
                <a:cs typeface="Trebuchet MS"/>
              </a:rPr>
              <a:t> </a:t>
            </a: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2</a:t>
            </a:r>
            <a:r>
              <a:rPr dirty="0" baseline="-16666" sz="750" spc="-142">
                <a:latin typeface="Arial"/>
                <a:cs typeface="Arial"/>
              </a:rPr>
              <a:t> </a:t>
            </a:r>
            <a:r>
              <a:rPr dirty="0" sz="600" spc="0" i="1">
                <a:latin typeface="Trebuchet MS"/>
                <a:cs typeface="Trebuchet MS"/>
              </a:rPr>
              <a:t>,</a:t>
            </a:r>
            <a:r>
              <a:rPr dirty="0" sz="600" spc="-60" i="1">
                <a:latin typeface="Trebuchet MS"/>
                <a:cs typeface="Trebuchet MS"/>
              </a:rPr>
              <a:t> </a:t>
            </a: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4</a:t>
            </a:r>
            <a:r>
              <a:rPr dirty="0" baseline="-16666" sz="750" spc="97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]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600" spc="-5">
                <a:latin typeface="Arial"/>
                <a:cs typeface="Arial"/>
              </a:rPr>
              <a:t>Closed</a:t>
            </a:r>
            <a:r>
              <a:rPr dirty="0" sz="600" spc="-1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list:</a:t>
            </a:r>
            <a:r>
              <a:rPr dirty="0" sz="600" spc="25">
                <a:latin typeface="Arial"/>
                <a:cs typeface="Arial"/>
              </a:rPr>
              <a:t> </a:t>
            </a:r>
            <a:r>
              <a:rPr dirty="0" sz="600" spc="-5" i="1">
                <a:latin typeface="Verdana"/>
                <a:cs typeface="Verdana"/>
              </a:rPr>
              <a:t>{</a:t>
            </a: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1</a:t>
            </a:r>
            <a:r>
              <a:rPr dirty="0" baseline="-16666" sz="750" spc="-142">
                <a:latin typeface="Arial"/>
                <a:cs typeface="Arial"/>
              </a:rPr>
              <a:t> </a:t>
            </a:r>
            <a:r>
              <a:rPr dirty="0" sz="600" spc="0" i="1">
                <a:latin typeface="Trebuchet MS"/>
                <a:cs typeface="Trebuchet MS"/>
              </a:rPr>
              <a:t>,</a:t>
            </a:r>
            <a:r>
              <a:rPr dirty="0" sz="600" spc="-60" i="1">
                <a:latin typeface="Trebuchet MS"/>
                <a:cs typeface="Trebuchet MS"/>
              </a:rPr>
              <a:t> </a:t>
            </a: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2</a:t>
            </a:r>
            <a:r>
              <a:rPr dirty="0" baseline="-16666" sz="750" spc="-142">
                <a:latin typeface="Arial"/>
                <a:cs typeface="Arial"/>
              </a:rPr>
              <a:t> </a:t>
            </a:r>
            <a:r>
              <a:rPr dirty="0" sz="600" spc="0" i="1">
                <a:latin typeface="Trebuchet MS"/>
                <a:cs typeface="Trebuchet MS"/>
              </a:rPr>
              <a:t>,</a:t>
            </a:r>
            <a:r>
              <a:rPr dirty="0" sz="600" spc="-60" i="1">
                <a:latin typeface="Trebuchet MS"/>
                <a:cs typeface="Trebuchet MS"/>
              </a:rPr>
              <a:t> </a:t>
            </a: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4</a:t>
            </a:r>
            <a:r>
              <a:rPr dirty="0" baseline="-16666" sz="750" spc="-142">
                <a:latin typeface="Arial"/>
                <a:cs typeface="Arial"/>
              </a:rPr>
              <a:t> </a:t>
            </a:r>
            <a:r>
              <a:rPr dirty="0" sz="600" spc="0" i="1">
                <a:latin typeface="Trebuchet MS"/>
                <a:cs typeface="Trebuchet MS"/>
              </a:rPr>
              <a:t>,</a:t>
            </a:r>
            <a:r>
              <a:rPr dirty="0" sz="600" spc="-60" i="1">
                <a:latin typeface="Trebuchet MS"/>
                <a:cs typeface="Trebuchet MS"/>
              </a:rPr>
              <a:t> </a:t>
            </a: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5</a:t>
            </a:r>
            <a:r>
              <a:rPr dirty="0" baseline="-16666" sz="750" spc="-142">
                <a:latin typeface="Arial"/>
                <a:cs typeface="Arial"/>
              </a:rPr>
              <a:t> </a:t>
            </a:r>
            <a:r>
              <a:rPr dirty="0" sz="600" spc="0" i="1">
                <a:latin typeface="Trebuchet MS"/>
                <a:cs typeface="Trebuchet MS"/>
              </a:rPr>
              <a:t>,</a:t>
            </a:r>
            <a:r>
              <a:rPr dirty="0" sz="600" spc="-60" i="1">
                <a:latin typeface="Trebuchet MS"/>
                <a:cs typeface="Trebuchet MS"/>
              </a:rPr>
              <a:t> </a:t>
            </a: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6</a:t>
            </a:r>
            <a:r>
              <a:rPr dirty="0" baseline="-16666" sz="750" spc="-142">
                <a:latin typeface="Arial"/>
                <a:cs typeface="Arial"/>
              </a:rPr>
              <a:t> </a:t>
            </a:r>
            <a:r>
              <a:rPr dirty="0" sz="600" i="1">
                <a:latin typeface="Verdana"/>
                <a:cs typeface="Verdana"/>
              </a:rPr>
              <a:t>}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14"/>
            <a:ext cx="284162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5"/>
              <a:t>Depth-first </a:t>
            </a:r>
            <a:r>
              <a:rPr dirty="0" spc="10"/>
              <a:t>search: </a:t>
            </a:r>
            <a:r>
              <a:rPr dirty="0" spc="0"/>
              <a:t>iterative</a:t>
            </a:r>
            <a:r>
              <a:rPr dirty="0" spc="60"/>
              <a:t> </a:t>
            </a:r>
            <a:r>
              <a:rPr dirty="0" spc="5"/>
              <a:t>version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278130" marR="5080" indent="-177165">
              <a:lnSpc>
                <a:spcPct val="102600"/>
              </a:lnSpc>
              <a:spcBef>
                <a:spcPts val="55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25"/>
              <a:t>We </a:t>
            </a:r>
            <a:r>
              <a:rPr dirty="0" sz="1100" spc="-5"/>
              <a:t>can also </a:t>
            </a:r>
            <a:r>
              <a:rPr dirty="0" sz="1100" spc="-10"/>
              <a:t>perform </a:t>
            </a:r>
            <a:r>
              <a:rPr dirty="0" sz="1100" spc="-5"/>
              <a:t>depth-first search in the </a:t>
            </a:r>
            <a:r>
              <a:rPr dirty="0" sz="1100" spc="-10"/>
              <a:t>iterative </a:t>
            </a:r>
            <a:r>
              <a:rPr dirty="0" sz="1100" spc="-5"/>
              <a:t>style  that </a:t>
            </a:r>
            <a:r>
              <a:rPr dirty="0" sz="1100" spc="-15"/>
              <a:t>we saw </a:t>
            </a:r>
            <a:r>
              <a:rPr dirty="0" sz="1100" spc="-5"/>
              <a:t>in breadth-first</a:t>
            </a:r>
            <a:r>
              <a:rPr dirty="0" sz="1100" spc="0"/>
              <a:t> </a:t>
            </a:r>
            <a:r>
              <a:rPr dirty="0" sz="1100" spc="-5"/>
              <a:t>search</a:t>
            </a:r>
            <a:endParaRPr sz="1100">
              <a:latin typeface="Lucida Sans Unicode"/>
              <a:cs typeface="Lucida Sans Unicode"/>
            </a:endParaRPr>
          </a:p>
          <a:p>
            <a:pPr marL="101600">
              <a:lnSpc>
                <a:spcPct val="100000"/>
              </a:lnSpc>
              <a:spcBef>
                <a:spcPts val="335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10"/>
              <a:t>The </a:t>
            </a:r>
            <a:r>
              <a:rPr dirty="0" sz="1100" spc="-25"/>
              <a:t>key </a:t>
            </a:r>
            <a:r>
              <a:rPr dirty="0" sz="1100" spc="-10"/>
              <a:t>change </a:t>
            </a:r>
            <a:r>
              <a:rPr dirty="0" sz="1100" spc="-5"/>
              <a:t>is organising the </a:t>
            </a:r>
            <a:r>
              <a:rPr dirty="0" sz="1100" spc="-10"/>
              <a:t>open </a:t>
            </a:r>
            <a:r>
              <a:rPr dirty="0" sz="1100" spc="-5"/>
              <a:t>list as </a:t>
            </a:r>
            <a:r>
              <a:rPr dirty="0" sz="1100" spc="-10"/>
              <a:t>a</a:t>
            </a:r>
            <a:r>
              <a:rPr dirty="0" sz="1100" spc="-80"/>
              <a:t> </a:t>
            </a:r>
            <a:r>
              <a:rPr dirty="0" sz="1100" spc="-10" b="1">
                <a:latin typeface="Arial"/>
                <a:cs typeface="Arial"/>
              </a:rPr>
              <a:t>stack</a:t>
            </a:r>
            <a:endParaRPr sz="1100">
              <a:latin typeface="Arial"/>
              <a:cs typeface="Arial"/>
            </a:endParaRPr>
          </a:p>
          <a:p>
            <a:pPr marL="278130">
              <a:lnSpc>
                <a:spcPct val="100000"/>
              </a:lnSpc>
              <a:spcBef>
                <a:spcPts val="35"/>
              </a:spcBef>
            </a:pPr>
            <a:r>
              <a:rPr dirty="0" spc="-10"/>
              <a:t>rather </a:t>
            </a:r>
            <a:r>
              <a:rPr dirty="0" spc="-5"/>
              <a:t>than </a:t>
            </a:r>
            <a:r>
              <a:rPr dirty="0" spc="-10"/>
              <a:t>a</a:t>
            </a:r>
            <a:r>
              <a:rPr dirty="0" spc="-5"/>
              <a:t> </a:t>
            </a:r>
            <a:r>
              <a:rPr dirty="0" spc="-10"/>
              <a:t>queue</a:t>
            </a:r>
          </a:p>
        </p:txBody>
      </p:sp>
      <p:sp>
        <p:nvSpPr>
          <p:cNvPr id="4" name="object 4"/>
          <p:cNvSpPr/>
          <p:nvPr/>
        </p:nvSpPr>
        <p:spPr>
          <a:xfrm>
            <a:off x="2816091" y="1402542"/>
            <a:ext cx="196198" cy="1961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16091" y="1762547"/>
            <a:ext cx="196198" cy="1961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878569" y="1792305"/>
            <a:ext cx="635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16091" y="2122551"/>
            <a:ext cx="196198" cy="1961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878569" y="1432311"/>
            <a:ext cx="57848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1770" algn="l"/>
              </a:tabLst>
            </a:pPr>
            <a:r>
              <a:rPr dirty="0" sz="600" spc="-5" i="1">
                <a:solidFill>
                  <a:srgbClr val="7F7F7F"/>
                </a:solidFill>
                <a:latin typeface="Arial"/>
                <a:cs typeface="Arial"/>
              </a:rPr>
              <a:t>v</a:t>
            </a:r>
            <a:r>
              <a:rPr dirty="0" sz="600" spc="-5" i="1">
                <a:solidFill>
                  <a:srgbClr val="7F7F7F"/>
                </a:solidFill>
                <a:latin typeface="Arial"/>
                <a:cs typeface="Arial"/>
              </a:rPr>
              <a:t>	</a:t>
            </a:r>
            <a:r>
              <a:rPr dirty="0" sz="600" spc="-5">
                <a:latin typeface="Arial"/>
                <a:cs typeface="Arial"/>
              </a:rPr>
              <a:t>un</a:t>
            </a:r>
            <a:r>
              <a:rPr dirty="0" sz="600" spc="-25">
                <a:latin typeface="Arial"/>
                <a:cs typeface="Arial"/>
              </a:rPr>
              <a:t>e</a:t>
            </a:r>
            <a:r>
              <a:rPr dirty="0" sz="600" spc="-5">
                <a:latin typeface="Arial"/>
                <a:cs typeface="Arial"/>
              </a:rPr>
              <a:t>xplored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58172" y="1798655"/>
            <a:ext cx="2406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visited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78569" y="2152312"/>
            <a:ext cx="6502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1770" algn="l"/>
              </a:tabLst>
            </a:pPr>
            <a:r>
              <a:rPr dirty="0" sz="600" spc="-5" i="1">
                <a:latin typeface="Arial"/>
                <a:cs typeface="Arial"/>
              </a:rPr>
              <a:t>v	</a:t>
            </a:r>
            <a:r>
              <a:rPr dirty="0" sz="600" spc="-5">
                <a:latin typeface="Arial"/>
                <a:cs typeface="Arial"/>
              </a:rPr>
              <a:t>fully</a:t>
            </a:r>
            <a:r>
              <a:rPr dirty="0" sz="600" spc="-5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explored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37091" y="2103578"/>
            <a:ext cx="234144" cy="2341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01738" y="2142850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0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1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97096" y="1383569"/>
            <a:ext cx="234144" cy="2341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061732" y="1422849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2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06515" y="1609873"/>
            <a:ext cx="253365" cy="506095"/>
          </a:xfrm>
          <a:custGeom>
            <a:avLst/>
            <a:gdLst/>
            <a:ahLst/>
            <a:cxnLst/>
            <a:rect l="l" t="t" r="r" b="b"/>
            <a:pathLst>
              <a:path w="253365" h="506094">
                <a:moveTo>
                  <a:pt x="0" y="506072"/>
                </a:moveTo>
                <a:lnTo>
                  <a:pt x="253038" y="0"/>
                </a:lnTo>
              </a:path>
            </a:pathLst>
          </a:custGeom>
          <a:ln w="5060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021758" y="1607610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09" h="37464">
                <a:moveTo>
                  <a:pt x="0" y="9958"/>
                </a:moveTo>
                <a:lnTo>
                  <a:pt x="12739" y="11160"/>
                </a:lnTo>
                <a:lnTo>
                  <a:pt x="23382" y="9448"/>
                </a:lnTo>
                <a:lnTo>
                  <a:pt x="32065" y="5501"/>
                </a:lnTo>
                <a:lnTo>
                  <a:pt x="38926" y="0"/>
                </a:lnTo>
                <a:lnTo>
                  <a:pt x="38642" y="8790"/>
                </a:lnTo>
                <a:lnTo>
                  <a:pt x="40695" y="18104"/>
                </a:lnTo>
                <a:lnTo>
                  <a:pt x="45711" y="27645"/>
                </a:lnTo>
                <a:lnTo>
                  <a:pt x="54316" y="37116"/>
                </a:lnTo>
              </a:path>
            </a:pathLst>
          </a:custGeom>
          <a:ln w="5060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717105" y="2823587"/>
            <a:ext cx="234144" cy="2341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781733" y="2862851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4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166519" y="1605346"/>
            <a:ext cx="613410" cy="1226185"/>
          </a:xfrm>
          <a:custGeom>
            <a:avLst/>
            <a:gdLst/>
            <a:ahLst/>
            <a:cxnLst/>
            <a:rect l="l" t="t" r="r" b="b"/>
            <a:pathLst>
              <a:path w="613410" h="1226185">
                <a:moveTo>
                  <a:pt x="0" y="0"/>
                </a:moveTo>
                <a:lnTo>
                  <a:pt x="613042" y="1226081"/>
                </a:lnTo>
              </a:path>
            </a:pathLst>
          </a:custGeom>
          <a:ln w="5060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741767" y="2796575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10" h="37464">
                <a:moveTo>
                  <a:pt x="54316" y="0"/>
                </a:moveTo>
                <a:lnTo>
                  <a:pt x="45711" y="9470"/>
                </a:lnTo>
                <a:lnTo>
                  <a:pt x="40695" y="19011"/>
                </a:lnTo>
                <a:lnTo>
                  <a:pt x="38642" y="28325"/>
                </a:lnTo>
                <a:lnTo>
                  <a:pt x="38926" y="37116"/>
                </a:lnTo>
                <a:lnTo>
                  <a:pt x="32065" y="31614"/>
                </a:lnTo>
                <a:lnTo>
                  <a:pt x="23382" y="27667"/>
                </a:lnTo>
                <a:lnTo>
                  <a:pt x="12739" y="25955"/>
                </a:lnTo>
                <a:lnTo>
                  <a:pt x="0" y="27157"/>
                </a:lnTo>
              </a:path>
            </a:pathLst>
          </a:custGeom>
          <a:ln w="5060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076510" y="2102979"/>
            <a:ext cx="235342" cy="23534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2141727" y="2142203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6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886529" y="2330418"/>
            <a:ext cx="253365" cy="506095"/>
          </a:xfrm>
          <a:custGeom>
            <a:avLst/>
            <a:gdLst/>
            <a:ahLst/>
            <a:cxnLst/>
            <a:rect l="l" t="t" r="r" b="b"/>
            <a:pathLst>
              <a:path w="253364" h="506094">
                <a:moveTo>
                  <a:pt x="0" y="505536"/>
                </a:moveTo>
                <a:lnTo>
                  <a:pt x="25277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101504" y="2328154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10" h="37464">
                <a:moveTo>
                  <a:pt x="0" y="9958"/>
                </a:moveTo>
                <a:lnTo>
                  <a:pt x="12739" y="11160"/>
                </a:lnTo>
                <a:lnTo>
                  <a:pt x="23382" y="9448"/>
                </a:lnTo>
                <a:lnTo>
                  <a:pt x="32065" y="5501"/>
                </a:lnTo>
                <a:lnTo>
                  <a:pt x="38926" y="0"/>
                </a:lnTo>
                <a:lnTo>
                  <a:pt x="38642" y="8790"/>
                </a:lnTo>
                <a:lnTo>
                  <a:pt x="40695" y="18104"/>
                </a:lnTo>
                <a:lnTo>
                  <a:pt x="45711" y="27645"/>
                </a:lnTo>
                <a:lnTo>
                  <a:pt x="54316" y="37116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717698" y="1384162"/>
            <a:ext cx="232958" cy="2329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781733" y="1423281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5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888526" y="1609342"/>
            <a:ext cx="253365" cy="506095"/>
          </a:xfrm>
          <a:custGeom>
            <a:avLst/>
            <a:gdLst/>
            <a:ahLst/>
            <a:cxnLst/>
            <a:rect l="l" t="t" r="r" b="b"/>
            <a:pathLst>
              <a:path w="253364" h="506094">
                <a:moveTo>
                  <a:pt x="253035" y="506067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872005" y="1607079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10" h="37464">
                <a:moveTo>
                  <a:pt x="0" y="37116"/>
                </a:moveTo>
                <a:lnTo>
                  <a:pt x="8605" y="27645"/>
                </a:lnTo>
                <a:lnTo>
                  <a:pt x="13621" y="18104"/>
                </a:lnTo>
                <a:lnTo>
                  <a:pt x="15674" y="8790"/>
                </a:lnTo>
                <a:lnTo>
                  <a:pt x="15389" y="0"/>
                </a:lnTo>
                <a:lnTo>
                  <a:pt x="22251" y="5501"/>
                </a:lnTo>
                <a:lnTo>
                  <a:pt x="30934" y="9448"/>
                </a:lnTo>
                <a:lnTo>
                  <a:pt x="41577" y="11160"/>
                </a:lnTo>
                <a:lnTo>
                  <a:pt x="54316" y="9958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996497" y="2822988"/>
            <a:ext cx="235342" cy="23534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1061732" y="2862204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3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236900" y="2940659"/>
            <a:ext cx="480695" cy="0"/>
          </a:xfrm>
          <a:custGeom>
            <a:avLst/>
            <a:gdLst/>
            <a:ahLst/>
            <a:cxnLst/>
            <a:rect l="l" t="t" r="r" b="b"/>
            <a:pathLst>
              <a:path w="480694" h="0">
                <a:moveTo>
                  <a:pt x="480204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234370" y="2910293"/>
            <a:ext cx="26670" cy="60960"/>
          </a:xfrm>
          <a:custGeom>
            <a:avLst/>
            <a:gdLst/>
            <a:ahLst/>
            <a:cxnLst/>
            <a:rect l="l" t="t" r="r" b="b"/>
            <a:pathLst>
              <a:path w="26669" h="60960">
                <a:moveTo>
                  <a:pt x="26317" y="60732"/>
                </a:moveTo>
                <a:lnTo>
                  <a:pt x="21694" y="48799"/>
                </a:lnTo>
                <a:lnTo>
                  <a:pt x="15403" y="40045"/>
                </a:lnTo>
                <a:lnTo>
                  <a:pt x="7990" y="34043"/>
                </a:lnTo>
                <a:lnTo>
                  <a:pt x="0" y="30366"/>
                </a:lnTo>
                <a:lnTo>
                  <a:pt x="7990" y="26689"/>
                </a:lnTo>
                <a:lnTo>
                  <a:pt x="15403" y="20687"/>
                </a:lnTo>
                <a:lnTo>
                  <a:pt x="21694" y="11933"/>
                </a:lnTo>
                <a:lnTo>
                  <a:pt x="26317" y="0"/>
                </a:lnTo>
              </a:path>
            </a:pathLst>
          </a:custGeom>
          <a:ln w="5060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06515" y="2325355"/>
            <a:ext cx="253365" cy="506095"/>
          </a:xfrm>
          <a:custGeom>
            <a:avLst/>
            <a:gdLst/>
            <a:ahLst/>
            <a:cxnLst/>
            <a:rect l="l" t="t" r="r" b="b"/>
            <a:pathLst>
              <a:path w="253365" h="506094">
                <a:moveTo>
                  <a:pt x="0" y="0"/>
                </a:moveTo>
                <a:lnTo>
                  <a:pt x="252770" y="505536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021490" y="2796039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09" h="37464">
                <a:moveTo>
                  <a:pt x="54316" y="0"/>
                </a:moveTo>
                <a:lnTo>
                  <a:pt x="45711" y="9470"/>
                </a:lnTo>
                <a:lnTo>
                  <a:pt x="40695" y="19011"/>
                </a:lnTo>
                <a:lnTo>
                  <a:pt x="38642" y="28325"/>
                </a:lnTo>
                <a:lnTo>
                  <a:pt x="38926" y="37116"/>
                </a:lnTo>
                <a:lnTo>
                  <a:pt x="32065" y="31614"/>
                </a:lnTo>
                <a:lnTo>
                  <a:pt x="23382" y="27667"/>
                </a:lnTo>
                <a:lnTo>
                  <a:pt x="12739" y="25955"/>
                </a:lnTo>
                <a:lnTo>
                  <a:pt x="0" y="27157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231240" y="1500641"/>
            <a:ext cx="481965" cy="0"/>
          </a:xfrm>
          <a:custGeom>
            <a:avLst/>
            <a:gdLst/>
            <a:ahLst/>
            <a:cxnLst/>
            <a:rect l="l" t="t" r="r" b="b"/>
            <a:pathLst>
              <a:path w="481964" h="0">
                <a:moveTo>
                  <a:pt x="0" y="0"/>
                </a:moveTo>
                <a:lnTo>
                  <a:pt x="481396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688850" y="1470275"/>
            <a:ext cx="26670" cy="60960"/>
          </a:xfrm>
          <a:custGeom>
            <a:avLst/>
            <a:gdLst/>
            <a:ahLst/>
            <a:cxnLst/>
            <a:rect l="l" t="t" r="r" b="b"/>
            <a:pathLst>
              <a:path w="26669" h="60959">
                <a:moveTo>
                  <a:pt x="0" y="0"/>
                </a:moveTo>
                <a:lnTo>
                  <a:pt x="4622" y="11933"/>
                </a:lnTo>
                <a:lnTo>
                  <a:pt x="10913" y="20687"/>
                </a:lnTo>
                <a:lnTo>
                  <a:pt x="18327" y="26689"/>
                </a:lnTo>
                <a:lnTo>
                  <a:pt x="26317" y="30366"/>
                </a:lnTo>
                <a:lnTo>
                  <a:pt x="18327" y="34043"/>
                </a:lnTo>
                <a:lnTo>
                  <a:pt x="10913" y="40045"/>
                </a:lnTo>
                <a:lnTo>
                  <a:pt x="4622" y="48799"/>
                </a:lnTo>
                <a:lnTo>
                  <a:pt x="0" y="60732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114168" y="1622774"/>
            <a:ext cx="0" cy="1200785"/>
          </a:xfrm>
          <a:custGeom>
            <a:avLst/>
            <a:gdLst/>
            <a:ahLst/>
            <a:cxnLst/>
            <a:rect l="l" t="t" r="r" b="b"/>
            <a:pathLst>
              <a:path w="0" h="1200785">
                <a:moveTo>
                  <a:pt x="0" y="1200213"/>
                </a:move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083802" y="1620244"/>
            <a:ext cx="60960" cy="26670"/>
          </a:xfrm>
          <a:custGeom>
            <a:avLst/>
            <a:gdLst/>
            <a:ahLst/>
            <a:cxnLst/>
            <a:rect l="l" t="t" r="r" b="b"/>
            <a:pathLst>
              <a:path w="60959" h="26669">
                <a:moveTo>
                  <a:pt x="0" y="26317"/>
                </a:moveTo>
                <a:lnTo>
                  <a:pt x="11933" y="21694"/>
                </a:lnTo>
                <a:lnTo>
                  <a:pt x="20687" y="15403"/>
                </a:lnTo>
                <a:lnTo>
                  <a:pt x="26689" y="7990"/>
                </a:lnTo>
                <a:lnTo>
                  <a:pt x="30366" y="0"/>
                </a:lnTo>
                <a:lnTo>
                  <a:pt x="34043" y="7990"/>
                </a:lnTo>
                <a:lnTo>
                  <a:pt x="40045" y="15403"/>
                </a:lnTo>
                <a:lnTo>
                  <a:pt x="48799" y="21694"/>
                </a:lnTo>
                <a:lnTo>
                  <a:pt x="60732" y="26317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834177" y="1617120"/>
            <a:ext cx="0" cy="1201420"/>
          </a:xfrm>
          <a:custGeom>
            <a:avLst/>
            <a:gdLst/>
            <a:ahLst/>
            <a:cxnLst/>
            <a:rect l="l" t="t" r="r" b="b"/>
            <a:pathLst>
              <a:path w="0" h="1201420">
                <a:moveTo>
                  <a:pt x="0" y="0"/>
                </a:moveTo>
                <a:lnTo>
                  <a:pt x="0" y="1201405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803811" y="2794739"/>
            <a:ext cx="60960" cy="26670"/>
          </a:xfrm>
          <a:custGeom>
            <a:avLst/>
            <a:gdLst/>
            <a:ahLst/>
            <a:cxnLst/>
            <a:rect l="l" t="t" r="r" b="b"/>
            <a:pathLst>
              <a:path w="60960" h="26669">
                <a:moveTo>
                  <a:pt x="60732" y="0"/>
                </a:moveTo>
                <a:lnTo>
                  <a:pt x="48799" y="4622"/>
                </a:lnTo>
                <a:lnTo>
                  <a:pt x="40045" y="10913"/>
                </a:lnTo>
                <a:lnTo>
                  <a:pt x="34043" y="18327"/>
                </a:lnTo>
                <a:lnTo>
                  <a:pt x="30366" y="26317"/>
                </a:lnTo>
                <a:lnTo>
                  <a:pt x="26689" y="18327"/>
                </a:lnTo>
                <a:lnTo>
                  <a:pt x="20687" y="10913"/>
                </a:lnTo>
                <a:lnTo>
                  <a:pt x="11933" y="4622"/>
                </a:ln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2950171" y="2509855"/>
            <a:ext cx="1221740" cy="297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Open</a:t>
            </a:r>
            <a:r>
              <a:rPr dirty="0" sz="600" spc="-1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list:</a:t>
            </a:r>
            <a:r>
              <a:rPr dirty="0" sz="600" spc="2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[</a:t>
            </a:r>
            <a:r>
              <a:rPr dirty="0" sz="600" spc="-10">
                <a:latin typeface="Arial"/>
                <a:cs typeface="Arial"/>
              </a:rPr>
              <a:t> </a:t>
            </a: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1</a:t>
            </a:r>
            <a:r>
              <a:rPr dirty="0" baseline="-16666" sz="750" spc="-142">
                <a:latin typeface="Arial"/>
                <a:cs typeface="Arial"/>
              </a:rPr>
              <a:t> </a:t>
            </a:r>
            <a:r>
              <a:rPr dirty="0" sz="600" spc="0" i="1">
                <a:latin typeface="Trebuchet MS"/>
                <a:cs typeface="Trebuchet MS"/>
              </a:rPr>
              <a:t>,</a:t>
            </a:r>
            <a:r>
              <a:rPr dirty="0" sz="600" spc="-60" i="1">
                <a:latin typeface="Trebuchet MS"/>
                <a:cs typeface="Trebuchet MS"/>
              </a:rPr>
              <a:t> </a:t>
            </a: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2</a:t>
            </a:r>
            <a:r>
              <a:rPr dirty="0" baseline="-16666" sz="750" spc="-142">
                <a:latin typeface="Arial"/>
                <a:cs typeface="Arial"/>
              </a:rPr>
              <a:t> </a:t>
            </a:r>
            <a:r>
              <a:rPr dirty="0" sz="600" spc="0" i="1">
                <a:latin typeface="Trebuchet MS"/>
                <a:cs typeface="Trebuchet MS"/>
              </a:rPr>
              <a:t>,</a:t>
            </a:r>
            <a:r>
              <a:rPr dirty="0" sz="600" spc="-60" i="1">
                <a:latin typeface="Trebuchet MS"/>
                <a:cs typeface="Trebuchet MS"/>
              </a:rPr>
              <a:t> </a:t>
            </a: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4</a:t>
            </a:r>
            <a:r>
              <a:rPr dirty="0" baseline="-16666" sz="750" spc="-142">
                <a:latin typeface="Arial"/>
                <a:cs typeface="Arial"/>
              </a:rPr>
              <a:t> </a:t>
            </a:r>
            <a:r>
              <a:rPr dirty="0" sz="600" spc="0" i="1">
                <a:latin typeface="Trebuchet MS"/>
                <a:cs typeface="Trebuchet MS"/>
              </a:rPr>
              <a:t>,</a:t>
            </a:r>
            <a:r>
              <a:rPr dirty="0" sz="600" spc="-60" i="1">
                <a:latin typeface="Trebuchet MS"/>
                <a:cs typeface="Trebuchet MS"/>
              </a:rPr>
              <a:t> </a:t>
            </a: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3</a:t>
            </a:r>
            <a:r>
              <a:rPr dirty="0" baseline="-16666" sz="750" spc="97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]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dirty="0" sz="600" spc="-5">
                <a:latin typeface="Arial"/>
                <a:cs typeface="Arial"/>
              </a:rPr>
              <a:t>Closed</a:t>
            </a:r>
            <a:r>
              <a:rPr dirty="0" sz="600" spc="-1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list:</a:t>
            </a:r>
            <a:r>
              <a:rPr dirty="0" sz="600" spc="25">
                <a:latin typeface="Arial"/>
                <a:cs typeface="Arial"/>
              </a:rPr>
              <a:t> </a:t>
            </a:r>
            <a:r>
              <a:rPr dirty="0" sz="600" spc="-5" i="1">
                <a:latin typeface="Verdana"/>
                <a:cs typeface="Verdana"/>
              </a:rPr>
              <a:t>{</a:t>
            </a: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1</a:t>
            </a:r>
            <a:r>
              <a:rPr dirty="0" baseline="-16666" sz="750" spc="-142">
                <a:latin typeface="Arial"/>
                <a:cs typeface="Arial"/>
              </a:rPr>
              <a:t> </a:t>
            </a:r>
            <a:r>
              <a:rPr dirty="0" sz="600" spc="0" i="1">
                <a:latin typeface="Trebuchet MS"/>
                <a:cs typeface="Trebuchet MS"/>
              </a:rPr>
              <a:t>,</a:t>
            </a:r>
            <a:r>
              <a:rPr dirty="0" sz="600" spc="-60" i="1">
                <a:latin typeface="Trebuchet MS"/>
                <a:cs typeface="Trebuchet MS"/>
              </a:rPr>
              <a:t> </a:t>
            </a: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2</a:t>
            </a:r>
            <a:r>
              <a:rPr dirty="0" baseline="-16666" sz="750" spc="-142">
                <a:latin typeface="Arial"/>
                <a:cs typeface="Arial"/>
              </a:rPr>
              <a:t> </a:t>
            </a:r>
            <a:r>
              <a:rPr dirty="0" sz="600" spc="0" i="1">
                <a:latin typeface="Trebuchet MS"/>
                <a:cs typeface="Trebuchet MS"/>
              </a:rPr>
              <a:t>,</a:t>
            </a:r>
            <a:r>
              <a:rPr dirty="0" sz="600" spc="-60" i="1">
                <a:latin typeface="Trebuchet MS"/>
                <a:cs typeface="Trebuchet MS"/>
              </a:rPr>
              <a:t> </a:t>
            </a: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3</a:t>
            </a:r>
            <a:r>
              <a:rPr dirty="0" baseline="-16666" sz="750" spc="-142">
                <a:latin typeface="Arial"/>
                <a:cs typeface="Arial"/>
              </a:rPr>
              <a:t> </a:t>
            </a:r>
            <a:r>
              <a:rPr dirty="0" sz="600" spc="0" i="1">
                <a:latin typeface="Trebuchet MS"/>
                <a:cs typeface="Trebuchet MS"/>
              </a:rPr>
              <a:t>,</a:t>
            </a:r>
            <a:r>
              <a:rPr dirty="0" sz="600" spc="-60" i="1">
                <a:latin typeface="Trebuchet MS"/>
                <a:cs typeface="Trebuchet MS"/>
              </a:rPr>
              <a:t> </a:t>
            </a: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4</a:t>
            </a:r>
            <a:r>
              <a:rPr dirty="0" baseline="-16666" sz="750" spc="-142">
                <a:latin typeface="Arial"/>
                <a:cs typeface="Arial"/>
              </a:rPr>
              <a:t> </a:t>
            </a:r>
            <a:r>
              <a:rPr dirty="0" sz="600" spc="0" i="1">
                <a:latin typeface="Trebuchet MS"/>
                <a:cs typeface="Trebuchet MS"/>
              </a:rPr>
              <a:t>,</a:t>
            </a:r>
            <a:r>
              <a:rPr dirty="0" sz="600" spc="-60" i="1">
                <a:latin typeface="Trebuchet MS"/>
                <a:cs typeface="Trebuchet MS"/>
              </a:rPr>
              <a:t> </a:t>
            </a: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5</a:t>
            </a:r>
            <a:r>
              <a:rPr dirty="0" baseline="-16666" sz="750" spc="-142">
                <a:latin typeface="Arial"/>
                <a:cs typeface="Arial"/>
              </a:rPr>
              <a:t> </a:t>
            </a:r>
            <a:r>
              <a:rPr dirty="0" sz="600" spc="0" i="1">
                <a:latin typeface="Trebuchet MS"/>
                <a:cs typeface="Trebuchet MS"/>
              </a:rPr>
              <a:t>,</a:t>
            </a:r>
            <a:r>
              <a:rPr dirty="0" sz="600" spc="-60" i="1">
                <a:latin typeface="Trebuchet MS"/>
                <a:cs typeface="Trebuchet MS"/>
              </a:rPr>
              <a:t> </a:t>
            </a: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6</a:t>
            </a:r>
            <a:r>
              <a:rPr dirty="0" baseline="-16666" sz="750" spc="-142">
                <a:latin typeface="Arial"/>
                <a:cs typeface="Arial"/>
              </a:rPr>
              <a:t> </a:t>
            </a:r>
            <a:r>
              <a:rPr dirty="0" sz="600" i="1">
                <a:latin typeface="Verdana"/>
                <a:cs typeface="Verdana"/>
              </a:rPr>
              <a:t>}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14"/>
            <a:ext cx="284162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5"/>
              <a:t>Depth-first </a:t>
            </a:r>
            <a:r>
              <a:rPr dirty="0" spc="10"/>
              <a:t>search: </a:t>
            </a:r>
            <a:r>
              <a:rPr dirty="0" spc="0"/>
              <a:t>iterative</a:t>
            </a:r>
            <a:r>
              <a:rPr dirty="0" spc="60"/>
              <a:t> </a:t>
            </a:r>
            <a:r>
              <a:rPr dirty="0" spc="5"/>
              <a:t>version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278130" marR="5080" indent="-177165">
              <a:lnSpc>
                <a:spcPct val="102600"/>
              </a:lnSpc>
              <a:spcBef>
                <a:spcPts val="55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25"/>
              <a:t>We </a:t>
            </a:r>
            <a:r>
              <a:rPr dirty="0" sz="1100" spc="-5"/>
              <a:t>can also </a:t>
            </a:r>
            <a:r>
              <a:rPr dirty="0" sz="1100" spc="-10"/>
              <a:t>perform </a:t>
            </a:r>
            <a:r>
              <a:rPr dirty="0" sz="1100" spc="-5"/>
              <a:t>depth-first search in the </a:t>
            </a:r>
            <a:r>
              <a:rPr dirty="0" sz="1100" spc="-10"/>
              <a:t>iterative </a:t>
            </a:r>
            <a:r>
              <a:rPr dirty="0" sz="1100" spc="-5"/>
              <a:t>style  that </a:t>
            </a:r>
            <a:r>
              <a:rPr dirty="0" sz="1100" spc="-15"/>
              <a:t>we saw </a:t>
            </a:r>
            <a:r>
              <a:rPr dirty="0" sz="1100" spc="-5"/>
              <a:t>in breadth-first</a:t>
            </a:r>
            <a:r>
              <a:rPr dirty="0" sz="1100" spc="0"/>
              <a:t> </a:t>
            </a:r>
            <a:r>
              <a:rPr dirty="0" sz="1100" spc="-5"/>
              <a:t>search</a:t>
            </a:r>
            <a:endParaRPr sz="1100">
              <a:latin typeface="Lucida Sans Unicode"/>
              <a:cs typeface="Lucida Sans Unicode"/>
            </a:endParaRPr>
          </a:p>
          <a:p>
            <a:pPr marL="101600">
              <a:lnSpc>
                <a:spcPct val="100000"/>
              </a:lnSpc>
              <a:spcBef>
                <a:spcPts val="335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10"/>
              <a:t>The </a:t>
            </a:r>
            <a:r>
              <a:rPr dirty="0" sz="1100" spc="-25"/>
              <a:t>key </a:t>
            </a:r>
            <a:r>
              <a:rPr dirty="0" sz="1100" spc="-10"/>
              <a:t>change </a:t>
            </a:r>
            <a:r>
              <a:rPr dirty="0" sz="1100" spc="-5"/>
              <a:t>is organising the </a:t>
            </a:r>
            <a:r>
              <a:rPr dirty="0" sz="1100" spc="-10"/>
              <a:t>open </a:t>
            </a:r>
            <a:r>
              <a:rPr dirty="0" sz="1100" spc="-5"/>
              <a:t>list as </a:t>
            </a:r>
            <a:r>
              <a:rPr dirty="0" sz="1100" spc="-10"/>
              <a:t>a</a:t>
            </a:r>
            <a:r>
              <a:rPr dirty="0" sz="1100" spc="-80"/>
              <a:t> </a:t>
            </a:r>
            <a:r>
              <a:rPr dirty="0" sz="1100" spc="-10" b="1">
                <a:latin typeface="Arial"/>
                <a:cs typeface="Arial"/>
              </a:rPr>
              <a:t>stack</a:t>
            </a:r>
            <a:endParaRPr sz="1100">
              <a:latin typeface="Arial"/>
              <a:cs typeface="Arial"/>
            </a:endParaRPr>
          </a:p>
          <a:p>
            <a:pPr marL="278130">
              <a:lnSpc>
                <a:spcPct val="100000"/>
              </a:lnSpc>
              <a:spcBef>
                <a:spcPts val="35"/>
              </a:spcBef>
            </a:pPr>
            <a:r>
              <a:rPr dirty="0" spc="-10"/>
              <a:t>rather </a:t>
            </a:r>
            <a:r>
              <a:rPr dirty="0" spc="-5"/>
              <a:t>than </a:t>
            </a:r>
            <a:r>
              <a:rPr dirty="0" spc="-10"/>
              <a:t>a</a:t>
            </a:r>
            <a:r>
              <a:rPr dirty="0" spc="-5"/>
              <a:t> </a:t>
            </a:r>
            <a:r>
              <a:rPr dirty="0" spc="-10"/>
              <a:t>queue</a:t>
            </a:r>
          </a:p>
        </p:txBody>
      </p:sp>
      <p:sp>
        <p:nvSpPr>
          <p:cNvPr id="4" name="object 4"/>
          <p:cNvSpPr/>
          <p:nvPr/>
        </p:nvSpPr>
        <p:spPr>
          <a:xfrm>
            <a:off x="2816091" y="1402542"/>
            <a:ext cx="196198" cy="1961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16091" y="1762547"/>
            <a:ext cx="196198" cy="1961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878569" y="1792305"/>
            <a:ext cx="635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16091" y="2122551"/>
            <a:ext cx="196198" cy="1961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878569" y="1432311"/>
            <a:ext cx="57848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1770" algn="l"/>
              </a:tabLst>
            </a:pPr>
            <a:r>
              <a:rPr dirty="0" sz="600" spc="-5" i="1">
                <a:solidFill>
                  <a:srgbClr val="7F7F7F"/>
                </a:solidFill>
                <a:latin typeface="Arial"/>
                <a:cs typeface="Arial"/>
              </a:rPr>
              <a:t>v</a:t>
            </a:r>
            <a:r>
              <a:rPr dirty="0" sz="600" spc="-5" i="1">
                <a:solidFill>
                  <a:srgbClr val="7F7F7F"/>
                </a:solidFill>
                <a:latin typeface="Arial"/>
                <a:cs typeface="Arial"/>
              </a:rPr>
              <a:t>	</a:t>
            </a:r>
            <a:r>
              <a:rPr dirty="0" sz="600" spc="-5">
                <a:latin typeface="Arial"/>
                <a:cs typeface="Arial"/>
              </a:rPr>
              <a:t>un</a:t>
            </a:r>
            <a:r>
              <a:rPr dirty="0" sz="600" spc="-25">
                <a:latin typeface="Arial"/>
                <a:cs typeface="Arial"/>
              </a:rPr>
              <a:t>e</a:t>
            </a:r>
            <a:r>
              <a:rPr dirty="0" sz="600" spc="-5">
                <a:latin typeface="Arial"/>
                <a:cs typeface="Arial"/>
              </a:rPr>
              <a:t>xplored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58172" y="1798655"/>
            <a:ext cx="2406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visited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78569" y="2152312"/>
            <a:ext cx="6502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1770" algn="l"/>
              </a:tabLst>
            </a:pPr>
            <a:r>
              <a:rPr dirty="0" sz="600" spc="-5" i="1">
                <a:latin typeface="Arial"/>
                <a:cs typeface="Arial"/>
              </a:rPr>
              <a:t>v	</a:t>
            </a:r>
            <a:r>
              <a:rPr dirty="0" sz="600" spc="-5">
                <a:latin typeface="Arial"/>
                <a:cs typeface="Arial"/>
              </a:rPr>
              <a:t>fully</a:t>
            </a:r>
            <a:r>
              <a:rPr dirty="0" sz="600" spc="-5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explored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37091" y="2103578"/>
            <a:ext cx="234144" cy="2341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01738" y="2142850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0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1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97096" y="1383569"/>
            <a:ext cx="234144" cy="2341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061732" y="1422849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2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06515" y="1609873"/>
            <a:ext cx="253365" cy="506095"/>
          </a:xfrm>
          <a:custGeom>
            <a:avLst/>
            <a:gdLst/>
            <a:ahLst/>
            <a:cxnLst/>
            <a:rect l="l" t="t" r="r" b="b"/>
            <a:pathLst>
              <a:path w="253365" h="506094">
                <a:moveTo>
                  <a:pt x="0" y="506072"/>
                </a:moveTo>
                <a:lnTo>
                  <a:pt x="253038" y="0"/>
                </a:lnTo>
              </a:path>
            </a:pathLst>
          </a:custGeom>
          <a:ln w="5060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021758" y="1607610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09" h="37464">
                <a:moveTo>
                  <a:pt x="0" y="9958"/>
                </a:moveTo>
                <a:lnTo>
                  <a:pt x="12739" y="11160"/>
                </a:lnTo>
                <a:lnTo>
                  <a:pt x="23382" y="9448"/>
                </a:lnTo>
                <a:lnTo>
                  <a:pt x="32065" y="5501"/>
                </a:lnTo>
                <a:lnTo>
                  <a:pt x="38926" y="0"/>
                </a:lnTo>
                <a:lnTo>
                  <a:pt x="38642" y="8790"/>
                </a:lnTo>
                <a:lnTo>
                  <a:pt x="40695" y="18104"/>
                </a:lnTo>
                <a:lnTo>
                  <a:pt x="45711" y="27645"/>
                </a:lnTo>
                <a:lnTo>
                  <a:pt x="54316" y="37116"/>
                </a:lnTo>
              </a:path>
            </a:pathLst>
          </a:custGeom>
          <a:ln w="5060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717105" y="2823587"/>
            <a:ext cx="234144" cy="2341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781733" y="2862851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4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166519" y="1605346"/>
            <a:ext cx="613410" cy="1226185"/>
          </a:xfrm>
          <a:custGeom>
            <a:avLst/>
            <a:gdLst/>
            <a:ahLst/>
            <a:cxnLst/>
            <a:rect l="l" t="t" r="r" b="b"/>
            <a:pathLst>
              <a:path w="613410" h="1226185">
                <a:moveTo>
                  <a:pt x="0" y="0"/>
                </a:moveTo>
                <a:lnTo>
                  <a:pt x="613042" y="1226081"/>
                </a:lnTo>
              </a:path>
            </a:pathLst>
          </a:custGeom>
          <a:ln w="5060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741767" y="2796575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10" h="37464">
                <a:moveTo>
                  <a:pt x="54316" y="0"/>
                </a:moveTo>
                <a:lnTo>
                  <a:pt x="45711" y="9470"/>
                </a:lnTo>
                <a:lnTo>
                  <a:pt x="40695" y="19011"/>
                </a:lnTo>
                <a:lnTo>
                  <a:pt x="38642" y="28325"/>
                </a:lnTo>
                <a:lnTo>
                  <a:pt x="38926" y="37116"/>
                </a:lnTo>
                <a:lnTo>
                  <a:pt x="32065" y="31614"/>
                </a:lnTo>
                <a:lnTo>
                  <a:pt x="23382" y="27667"/>
                </a:lnTo>
                <a:lnTo>
                  <a:pt x="12739" y="25955"/>
                </a:lnTo>
                <a:lnTo>
                  <a:pt x="0" y="27157"/>
                </a:lnTo>
              </a:path>
            </a:pathLst>
          </a:custGeom>
          <a:ln w="5060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076510" y="2102979"/>
            <a:ext cx="235342" cy="23534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2141727" y="2142203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6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886529" y="2330418"/>
            <a:ext cx="253365" cy="506095"/>
          </a:xfrm>
          <a:custGeom>
            <a:avLst/>
            <a:gdLst/>
            <a:ahLst/>
            <a:cxnLst/>
            <a:rect l="l" t="t" r="r" b="b"/>
            <a:pathLst>
              <a:path w="253364" h="506094">
                <a:moveTo>
                  <a:pt x="0" y="505536"/>
                </a:moveTo>
                <a:lnTo>
                  <a:pt x="25277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101504" y="2328154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10" h="37464">
                <a:moveTo>
                  <a:pt x="0" y="9958"/>
                </a:moveTo>
                <a:lnTo>
                  <a:pt x="12739" y="11160"/>
                </a:lnTo>
                <a:lnTo>
                  <a:pt x="23382" y="9448"/>
                </a:lnTo>
                <a:lnTo>
                  <a:pt x="32065" y="5501"/>
                </a:lnTo>
                <a:lnTo>
                  <a:pt x="38926" y="0"/>
                </a:lnTo>
                <a:lnTo>
                  <a:pt x="38642" y="8790"/>
                </a:lnTo>
                <a:lnTo>
                  <a:pt x="40695" y="18104"/>
                </a:lnTo>
                <a:lnTo>
                  <a:pt x="45711" y="27645"/>
                </a:lnTo>
                <a:lnTo>
                  <a:pt x="54316" y="37116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717698" y="1384162"/>
            <a:ext cx="232958" cy="2329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781733" y="1423281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5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888526" y="1609342"/>
            <a:ext cx="253365" cy="506095"/>
          </a:xfrm>
          <a:custGeom>
            <a:avLst/>
            <a:gdLst/>
            <a:ahLst/>
            <a:cxnLst/>
            <a:rect l="l" t="t" r="r" b="b"/>
            <a:pathLst>
              <a:path w="253364" h="506094">
                <a:moveTo>
                  <a:pt x="253035" y="506067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872005" y="1607079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10" h="37464">
                <a:moveTo>
                  <a:pt x="0" y="37116"/>
                </a:moveTo>
                <a:lnTo>
                  <a:pt x="8605" y="27645"/>
                </a:lnTo>
                <a:lnTo>
                  <a:pt x="13621" y="18104"/>
                </a:lnTo>
                <a:lnTo>
                  <a:pt x="15674" y="8790"/>
                </a:lnTo>
                <a:lnTo>
                  <a:pt x="15389" y="0"/>
                </a:lnTo>
                <a:lnTo>
                  <a:pt x="22251" y="5501"/>
                </a:lnTo>
                <a:lnTo>
                  <a:pt x="30934" y="9448"/>
                </a:lnTo>
                <a:lnTo>
                  <a:pt x="41577" y="11160"/>
                </a:lnTo>
                <a:lnTo>
                  <a:pt x="54316" y="9958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996497" y="2822988"/>
            <a:ext cx="235342" cy="23534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1061732" y="2862204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3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236900" y="2940659"/>
            <a:ext cx="480695" cy="0"/>
          </a:xfrm>
          <a:custGeom>
            <a:avLst/>
            <a:gdLst/>
            <a:ahLst/>
            <a:cxnLst/>
            <a:rect l="l" t="t" r="r" b="b"/>
            <a:pathLst>
              <a:path w="480694" h="0">
                <a:moveTo>
                  <a:pt x="480204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234370" y="2910293"/>
            <a:ext cx="26670" cy="60960"/>
          </a:xfrm>
          <a:custGeom>
            <a:avLst/>
            <a:gdLst/>
            <a:ahLst/>
            <a:cxnLst/>
            <a:rect l="l" t="t" r="r" b="b"/>
            <a:pathLst>
              <a:path w="26669" h="60960">
                <a:moveTo>
                  <a:pt x="26317" y="60732"/>
                </a:moveTo>
                <a:lnTo>
                  <a:pt x="21694" y="48799"/>
                </a:lnTo>
                <a:lnTo>
                  <a:pt x="15403" y="40045"/>
                </a:lnTo>
                <a:lnTo>
                  <a:pt x="7990" y="34043"/>
                </a:lnTo>
                <a:lnTo>
                  <a:pt x="0" y="30366"/>
                </a:lnTo>
                <a:lnTo>
                  <a:pt x="7990" y="26689"/>
                </a:lnTo>
                <a:lnTo>
                  <a:pt x="15403" y="20687"/>
                </a:lnTo>
                <a:lnTo>
                  <a:pt x="21694" y="11933"/>
                </a:lnTo>
                <a:lnTo>
                  <a:pt x="26317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06515" y="2325355"/>
            <a:ext cx="253365" cy="506095"/>
          </a:xfrm>
          <a:custGeom>
            <a:avLst/>
            <a:gdLst/>
            <a:ahLst/>
            <a:cxnLst/>
            <a:rect l="l" t="t" r="r" b="b"/>
            <a:pathLst>
              <a:path w="253365" h="506094">
                <a:moveTo>
                  <a:pt x="0" y="0"/>
                </a:moveTo>
                <a:lnTo>
                  <a:pt x="252770" y="505536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021490" y="2796039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09" h="37464">
                <a:moveTo>
                  <a:pt x="54316" y="0"/>
                </a:moveTo>
                <a:lnTo>
                  <a:pt x="45711" y="9470"/>
                </a:lnTo>
                <a:lnTo>
                  <a:pt x="40695" y="19011"/>
                </a:lnTo>
                <a:lnTo>
                  <a:pt x="38642" y="28325"/>
                </a:lnTo>
                <a:lnTo>
                  <a:pt x="38926" y="37116"/>
                </a:lnTo>
                <a:lnTo>
                  <a:pt x="32065" y="31614"/>
                </a:lnTo>
                <a:lnTo>
                  <a:pt x="23382" y="27667"/>
                </a:lnTo>
                <a:lnTo>
                  <a:pt x="12739" y="25955"/>
                </a:lnTo>
                <a:lnTo>
                  <a:pt x="0" y="27157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231240" y="1500641"/>
            <a:ext cx="481965" cy="0"/>
          </a:xfrm>
          <a:custGeom>
            <a:avLst/>
            <a:gdLst/>
            <a:ahLst/>
            <a:cxnLst/>
            <a:rect l="l" t="t" r="r" b="b"/>
            <a:pathLst>
              <a:path w="481964" h="0">
                <a:moveTo>
                  <a:pt x="0" y="0"/>
                </a:moveTo>
                <a:lnTo>
                  <a:pt x="481396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688850" y="1470275"/>
            <a:ext cx="26670" cy="60960"/>
          </a:xfrm>
          <a:custGeom>
            <a:avLst/>
            <a:gdLst/>
            <a:ahLst/>
            <a:cxnLst/>
            <a:rect l="l" t="t" r="r" b="b"/>
            <a:pathLst>
              <a:path w="26669" h="60959">
                <a:moveTo>
                  <a:pt x="0" y="0"/>
                </a:moveTo>
                <a:lnTo>
                  <a:pt x="4622" y="11933"/>
                </a:lnTo>
                <a:lnTo>
                  <a:pt x="10913" y="20687"/>
                </a:lnTo>
                <a:lnTo>
                  <a:pt x="18327" y="26689"/>
                </a:lnTo>
                <a:lnTo>
                  <a:pt x="26317" y="30366"/>
                </a:lnTo>
                <a:lnTo>
                  <a:pt x="18327" y="34043"/>
                </a:lnTo>
                <a:lnTo>
                  <a:pt x="10913" y="40045"/>
                </a:lnTo>
                <a:lnTo>
                  <a:pt x="4622" y="48799"/>
                </a:lnTo>
                <a:lnTo>
                  <a:pt x="0" y="60732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114168" y="1622774"/>
            <a:ext cx="0" cy="1200785"/>
          </a:xfrm>
          <a:custGeom>
            <a:avLst/>
            <a:gdLst/>
            <a:ahLst/>
            <a:cxnLst/>
            <a:rect l="l" t="t" r="r" b="b"/>
            <a:pathLst>
              <a:path w="0" h="1200785">
                <a:moveTo>
                  <a:pt x="0" y="1200213"/>
                </a:move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083802" y="1620244"/>
            <a:ext cx="60960" cy="26670"/>
          </a:xfrm>
          <a:custGeom>
            <a:avLst/>
            <a:gdLst/>
            <a:ahLst/>
            <a:cxnLst/>
            <a:rect l="l" t="t" r="r" b="b"/>
            <a:pathLst>
              <a:path w="60959" h="26669">
                <a:moveTo>
                  <a:pt x="0" y="26317"/>
                </a:moveTo>
                <a:lnTo>
                  <a:pt x="11933" y="21694"/>
                </a:lnTo>
                <a:lnTo>
                  <a:pt x="20687" y="15403"/>
                </a:lnTo>
                <a:lnTo>
                  <a:pt x="26689" y="7990"/>
                </a:lnTo>
                <a:lnTo>
                  <a:pt x="30366" y="0"/>
                </a:lnTo>
                <a:lnTo>
                  <a:pt x="34043" y="7990"/>
                </a:lnTo>
                <a:lnTo>
                  <a:pt x="40045" y="15403"/>
                </a:lnTo>
                <a:lnTo>
                  <a:pt x="48799" y="21694"/>
                </a:lnTo>
                <a:lnTo>
                  <a:pt x="60732" y="26317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834177" y="1617120"/>
            <a:ext cx="0" cy="1201420"/>
          </a:xfrm>
          <a:custGeom>
            <a:avLst/>
            <a:gdLst/>
            <a:ahLst/>
            <a:cxnLst/>
            <a:rect l="l" t="t" r="r" b="b"/>
            <a:pathLst>
              <a:path w="0" h="1201420">
                <a:moveTo>
                  <a:pt x="0" y="0"/>
                </a:moveTo>
                <a:lnTo>
                  <a:pt x="0" y="1201405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803811" y="2794739"/>
            <a:ext cx="60960" cy="26670"/>
          </a:xfrm>
          <a:custGeom>
            <a:avLst/>
            <a:gdLst/>
            <a:ahLst/>
            <a:cxnLst/>
            <a:rect l="l" t="t" r="r" b="b"/>
            <a:pathLst>
              <a:path w="60960" h="26669">
                <a:moveTo>
                  <a:pt x="60732" y="0"/>
                </a:moveTo>
                <a:lnTo>
                  <a:pt x="48799" y="4622"/>
                </a:lnTo>
                <a:lnTo>
                  <a:pt x="40045" y="10913"/>
                </a:lnTo>
                <a:lnTo>
                  <a:pt x="34043" y="18327"/>
                </a:lnTo>
                <a:lnTo>
                  <a:pt x="30366" y="26317"/>
                </a:lnTo>
                <a:lnTo>
                  <a:pt x="26689" y="18327"/>
                </a:lnTo>
                <a:lnTo>
                  <a:pt x="20687" y="10913"/>
                </a:lnTo>
                <a:lnTo>
                  <a:pt x="11933" y="4622"/>
                </a:ln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2950171" y="2510503"/>
            <a:ext cx="1221740" cy="2965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Open</a:t>
            </a:r>
            <a:r>
              <a:rPr dirty="0" sz="600" spc="-1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list:</a:t>
            </a:r>
            <a:r>
              <a:rPr dirty="0" sz="600" spc="2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[</a:t>
            </a:r>
            <a:r>
              <a:rPr dirty="0" sz="600" spc="-10">
                <a:latin typeface="Arial"/>
                <a:cs typeface="Arial"/>
              </a:rPr>
              <a:t> </a:t>
            </a: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1</a:t>
            </a:r>
            <a:r>
              <a:rPr dirty="0" baseline="-16666" sz="750" spc="-142">
                <a:latin typeface="Arial"/>
                <a:cs typeface="Arial"/>
              </a:rPr>
              <a:t> </a:t>
            </a:r>
            <a:r>
              <a:rPr dirty="0" sz="600" spc="0" i="1">
                <a:latin typeface="Trebuchet MS"/>
                <a:cs typeface="Trebuchet MS"/>
              </a:rPr>
              <a:t>,</a:t>
            </a:r>
            <a:r>
              <a:rPr dirty="0" sz="600" spc="-60" i="1">
                <a:latin typeface="Trebuchet MS"/>
                <a:cs typeface="Trebuchet MS"/>
              </a:rPr>
              <a:t> </a:t>
            </a: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2</a:t>
            </a:r>
            <a:r>
              <a:rPr dirty="0" baseline="-16666" sz="750" spc="-142">
                <a:latin typeface="Arial"/>
                <a:cs typeface="Arial"/>
              </a:rPr>
              <a:t> </a:t>
            </a:r>
            <a:r>
              <a:rPr dirty="0" sz="600" spc="0" i="1">
                <a:latin typeface="Trebuchet MS"/>
                <a:cs typeface="Trebuchet MS"/>
              </a:rPr>
              <a:t>,</a:t>
            </a:r>
            <a:r>
              <a:rPr dirty="0" sz="600" spc="-60" i="1">
                <a:latin typeface="Trebuchet MS"/>
                <a:cs typeface="Trebuchet MS"/>
              </a:rPr>
              <a:t> </a:t>
            </a: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4</a:t>
            </a:r>
            <a:r>
              <a:rPr dirty="0" baseline="-16666" sz="750" spc="97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]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600" spc="-5">
                <a:latin typeface="Arial"/>
                <a:cs typeface="Arial"/>
              </a:rPr>
              <a:t>Closed</a:t>
            </a:r>
            <a:r>
              <a:rPr dirty="0" sz="600" spc="-1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list:</a:t>
            </a:r>
            <a:r>
              <a:rPr dirty="0" sz="600" spc="25">
                <a:latin typeface="Arial"/>
                <a:cs typeface="Arial"/>
              </a:rPr>
              <a:t> </a:t>
            </a:r>
            <a:r>
              <a:rPr dirty="0" sz="600" spc="-5" i="1">
                <a:latin typeface="Verdana"/>
                <a:cs typeface="Verdana"/>
              </a:rPr>
              <a:t>{</a:t>
            </a: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1</a:t>
            </a:r>
            <a:r>
              <a:rPr dirty="0" baseline="-16666" sz="750" spc="-142">
                <a:latin typeface="Arial"/>
                <a:cs typeface="Arial"/>
              </a:rPr>
              <a:t> </a:t>
            </a:r>
            <a:r>
              <a:rPr dirty="0" sz="600" spc="0" i="1">
                <a:latin typeface="Trebuchet MS"/>
                <a:cs typeface="Trebuchet MS"/>
              </a:rPr>
              <a:t>,</a:t>
            </a:r>
            <a:r>
              <a:rPr dirty="0" sz="600" spc="-60" i="1">
                <a:latin typeface="Trebuchet MS"/>
                <a:cs typeface="Trebuchet MS"/>
              </a:rPr>
              <a:t> </a:t>
            </a: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2</a:t>
            </a:r>
            <a:r>
              <a:rPr dirty="0" baseline="-16666" sz="750" spc="-142">
                <a:latin typeface="Arial"/>
                <a:cs typeface="Arial"/>
              </a:rPr>
              <a:t> </a:t>
            </a:r>
            <a:r>
              <a:rPr dirty="0" sz="600" spc="0" i="1">
                <a:latin typeface="Trebuchet MS"/>
                <a:cs typeface="Trebuchet MS"/>
              </a:rPr>
              <a:t>,</a:t>
            </a:r>
            <a:r>
              <a:rPr dirty="0" sz="600" spc="-60" i="1">
                <a:latin typeface="Trebuchet MS"/>
                <a:cs typeface="Trebuchet MS"/>
              </a:rPr>
              <a:t> </a:t>
            </a: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3</a:t>
            </a:r>
            <a:r>
              <a:rPr dirty="0" baseline="-16666" sz="750" spc="-142">
                <a:latin typeface="Arial"/>
                <a:cs typeface="Arial"/>
              </a:rPr>
              <a:t> </a:t>
            </a:r>
            <a:r>
              <a:rPr dirty="0" sz="600" spc="0" i="1">
                <a:latin typeface="Trebuchet MS"/>
                <a:cs typeface="Trebuchet MS"/>
              </a:rPr>
              <a:t>,</a:t>
            </a:r>
            <a:r>
              <a:rPr dirty="0" sz="600" spc="-60" i="1">
                <a:latin typeface="Trebuchet MS"/>
                <a:cs typeface="Trebuchet MS"/>
              </a:rPr>
              <a:t> </a:t>
            </a: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4</a:t>
            </a:r>
            <a:r>
              <a:rPr dirty="0" baseline="-16666" sz="750" spc="-142">
                <a:latin typeface="Arial"/>
                <a:cs typeface="Arial"/>
              </a:rPr>
              <a:t> </a:t>
            </a:r>
            <a:r>
              <a:rPr dirty="0" sz="600" spc="0" i="1">
                <a:latin typeface="Trebuchet MS"/>
                <a:cs typeface="Trebuchet MS"/>
              </a:rPr>
              <a:t>,</a:t>
            </a:r>
            <a:r>
              <a:rPr dirty="0" sz="600" spc="-60" i="1">
                <a:latin typeface="Trebuchet MS"/>
                <a:cs typeface="Trebuchet MS"/>
              </a:rPr>
              <a:t> </a:t>
            </a: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5</a:t>
            </a:r>
            <a:r>
              <a:rPr dirty="0" baseline="-16666" sz="750" spc="-142">
                <a:latin typeface="Arial"/>
                <a:cs typeface="Arial"/>
              </a:rPr>
              <a:t> </a:t>
            </a:r>
            <a:r>
              <a:rPr dirty="0" sz="600" spc="0" i="1">
                <a:latin typeface="Trebuchet MS"/>
                <a:cs typeface="Trebuchet MS"/>
              </a:rPr>
              <a:t>,</a:t>
            </a:r>
            <a:r>
              <a:rPr dirty="0" sz="600" spc="-60" i="1">
                <a:latin typeface="Trebuchet MS"/>
                <a:cs typeface="Trebuchet MS"/>
              </a:rPr>
              <a:t> </a:t>
            </a: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6</a:t>
            </a:r>
            <a:r>
              <a:rPr dirty="0" baseline="-16666" sz="750" spc="-142">
                <a:latin typeface="Arial"/>
                <a:cs typeface="Arial"/>
              </a:rPr>
              <a:t> </a:t>
            </a:r>
            <a:r>
              <a:rPr dirty="0" sz="600" i="1">
                <a:latin typeface="Verdana"/>
                <a:cs typeface="Verdana"/>
              </a:rPr>
              <a:t>}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14"/>
            <a:ext cx="284162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5"/>
              <a:t>Depth-first </a:t>
            </a:r>
            <a:r>
              <a:rPr dirty="0" spc="10"/>
              <a:t>search: </a:t>
            </a:r>
            <a:r>
              <a:rPr dirty="0" spc="0"/>
              <a:t>iterative</a:t>
            </a:r>
            <a:r>
              <a:rPr dirty="0" spc="60"/>
              <a:t> </a:t>
            </a:r>
            <a:r>
              <a:rPr dirty="0" spc="5"/>
              <a:t>version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278130" marR="5080" indent="-177165">
              <a:lnSpc>
                <a:spcPct val="102600"/>
              </a:lnSpc>
              <a:spcBef>
                <a:spcPts val="55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25"/>
              <a:t>We </a:t>
            </a:r>
            <a:r>
              <a:rPr dirty="0" sz="1100" spc="-5"/>
              <a:t>can also </a:t>
            </a:r>
            <a:r>
              <a:rPr dirty="0" sz="1100" spc="-10"/>
              <a:t>perform </a:t>
            </a:r>
            <a:r>
              <a:rPr dirty="0" sz="1100" spc="-5"/>
              <a:t>depth-first search in the </a:t>
            </a:r>
            <a:r>
              <a:rPr dirty="0" sz="1100" spc="-10"/>
              <a:t>iterative </a:t>
            </a:r>
            <a:r>
              <a:rPr dirty="0" sz="1100" spc="-5"/>
              <a:t>style  that </a:t>
            </a:r>
            <a:r>
              <a:rPr dirty="0" sz="1100" spc="-15"/>
              <a:t>we saw </a:t>
            </a:r>
            <a:r>
              <a:rPr dirty="0" sz="1100" spc="-5"/>
              <a:t>in breadth-first</a:t>
            </a:r>
            <a:r>
              <a:rPr dirty="0" sz="1100" spc="0"/>
              <a:t> </a:t>
            </a:r>
            <a:r>
              <a:rPr dirty="0" sz="1100" spc="-5"/>
              <a:t>search</a:t>
            </a:r>
            <a:endParaRPr sz="1100">
              <a:latin typeface="Lucida Sans Unicode"/>
              <a:cs typeface="Lucida Sans Unicode"/>
            </a:endParaRPr>
          </a:p>
          <a:p>
            <a:pPr marL="101600">
              <a:lnSpc>
                <a:spcPct val="100000"/>
              </a:lnSpc>
              <a:spcBef>
                <a:spcPts val="335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10"/>
              <a:t>The </a:t>
            </a:r>
            <a:r>
              <a:rPr dirty="0" sz="1100" spc="-25"/>
              <a:t>key </a:t>
            </a:r>
            <a:r>
              <a:rPr dirty="0" sz="1100" spc="-10"/>
              <a:t>change </a:t>
            </a:r>
            <a:r>
              <a:rPr dirty="0" sz="1100" spc="-5"/>
              <a:t>is organising the </a:t>
            </a:r>
            <a:r>
              <a:rPr dirty="0" sz="1100" spc="-10"/>
              <a:t>open </a:t>
            </a:r>
            <a:r>
              <a:rPr dirty="0" sz="1100" spc="-5"/>
              <a:t>list as </a:t>
            </a:r>
            <a:r>
              <a:rPr dirty="0" sz="1100" spc="-10"/>
              <a:t>a</a:t>
            </a:r>
            <a:r>
              <a:rPr dirty="0" sz="1100" spc="-80"/>
              <a:t> </a:t>
            </a:r>
            <a:r>
              <a:rPr dirty="0" sz="1100" spc="-10" b="1">
                <a:latin typeface="Arial"/>
                <a:cs typeface="Arial"/>
              </a:rPr>
              <a:t>stack</a:t>
            </a:r>
            <a:endParaRPr sz="1100">
              <a:latin typeface="Arial"/>
              <a:cs typeface="Arial"/>
            </a:endParaRPr>
          </a:p>
          <a:p>
            <a:pPr marL="278130">
              <a:lnSpc>
                <a:spcPct val="100000"/>
              </a:lnSpc>
              <a:spcBef>
                <a:spcPts val="35"/>
              </a:spcBef>
            </a:pPr>
            <a:r>
              <a:rPr dirty="0" spc="-10"/>
              <a:t>rather </a:t>
            </a:r>
            <a:r>
              <a:rPr dirty="0" spc="-5"/>
              <a:t>than </a:t>
            </a:r>
            <a:r>
              <a:rPr dirty="0" spc="-10"/>
              <a:t>a</a:t>
            </a:r>
            <a:r>
              <a:rPr dirty="0" spc="-5"/>
              <a:t> </a:t>
            </a:r>
            <a:r>
              <a:rPr dirty="0" spc="-10"/>
              <a:t>queue</a:t>
            </a:r>
          </a:p>
        </p:txBody>
      </p:sp>
      <p:sp>
        <p:nvSpPr>
          <p:cNvPr id="4" name="object 4"/>
          <p:cNvSpPr/>
          <p:nvPr/>
        </p:nvSpPr>
        <p:spPr>
          <a:xfrm>
            <a:off x="2816091" y="1402542"/>
            <a:ext cx="196198" cy="1961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16091" y="1762547"/>
            <a:ext cx="196198" cy="1961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878569" y="1792305"/>
            <a:ext cx="635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16091" y="2122551"/>
            <a:ext cx="196198" cy="1961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878569" y="1432311"/>
            <a:ext cx="57848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1770" algn="l"/>
              </a:tabLst>
            </a:pPr>
            <a:r>
              <a:rPr dirty="0" sz="600" spc="-5" i="1">
                <a:solidFill>
                  <a:srgbClr val="7F7F7F"/>
                </a:solidFill>
                <a:latin typeface="Arial"/>
                <a:cs typeface="Arial"/>
              </a:rPr>
              <a:t>v</a:t>
            </a:r>
            <a:r>
              <a:rPr dirty="0" sz="600" spc="-5" i="1">
                <a:solidFill>
                  <a:srgbClr val="7F7F7F"/>
                </a:solidFill>
                <a:latin typeface="Arial"/>
                <a:cs typeface="Arial"/>
              </a:rPr>
              <a:t>	</a:t>
            </a:r>
            <a:r>
              <a:rPr dirty="0" sz="600" spc="-5">
                <a:latin typeface="Arial"/>
                <a:cs typeface="Arial"/>
              </a:rPr>
              <a:t>un</a:t>
            </a:r>
            <a:r>
              <a:rPr dirty="0" sz="600" spc="-25">
                <a:latin typeface="Arial"/>
                <a:cs typeface="Arial"/>
              </a:rPr>
              <a:t>e</a:t>
            </a:r>
            <a:r>
              <a:rPr dirty="0" sz="600" spc="-5">
                <a:latin typeface="Arial"/>
                <a:cs typeface="Arial"/>
              </a:rPr>
              <a:t>xplored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58172" y="1798655"/>
            <a:ext cx="2406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visited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78569" y="2152312"/>
            <a:ext cx="6502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1770" algn="l"/>
              </a:tabLst>
            </a:pPr>
            <a:r>
              <a:rPr dirty="0" sz="600" spc="-5" i="1">
                <a:latin typeface="Arial"/>
                <a:cs typeface="Arial"/>
              </a:rPr>
              <a:t>v	</a:t>
            </a:r>
            <a:r>
              <a:rPr dirty="0" sz="600" spc="-5">
                <a:latin typeface="Arial"/>
                <a:cs typeface="Arial"/>
              </a:rPr>
              <a:t>fully</a:t>
            </a:r>
            <a:r>
              <a:rPr dirty="0" sz="600" spc="-5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explored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37091" y="2103578"/>
            <a:ext cx="234144" cy="2341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01738" y="2142850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0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1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97096" y="1383569"/>
            <a:ext cx="234144" cy="2341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061732" y="1422849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2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06515" y="1609873"/>
            <a:ext cx="253365" cy="506095"/>
          </a:xfrm>
          <a:custGeom>
            <a:avLst/>
            <a:gdLst/>
            <a:ahLst/>
            <a:cxnLst/>
            <a:rect l="l" t="t" r="r" b="b"/>
            <a:pathLst>
              <a:path w="253365" h="506094">
                <a:moveTo>
                  <a:pt x="0" y="506072"/>
                </a:moveTo>
                <a:lnTo>
                  <a:pt x="253038" y="0"/>
                </a:lnTo>
              </a:path>
            </a:pathLst>
          </a:custGeom>
          <a:ln w="5060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021758" y="1607610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09" h="37464">
                <a:moveTo>
                  <a:pt x="0" y="9958"/>
                </a:moveTo>
                <a:lnTo>
                  <a:pt x="12739" y="11160"/>
                </a:lnTo>
                <a:lnTo>
                  <a:pt x="23382" y="9448"/>
                </a:lnTo>
                <a:lnTo>
                  <a:pt x="32065" y="5501"/>
                </a:lnTo>
                <a:lnTo>
                  <a:pt x="38926" y="0"/>
                </a:lnTo>
                <a:lnTo>
                  <a:pt x="38642" y="8790"/>
                </a:lnTo>
                <a:lnTo>
                  <a:pt x="40695" y="18104"/>
                </a:lnTo>
                <a:lnTo>
                  <a:pt x="45711" y="27645"/>
                </a:lnTo>
                <a:lnTo>
                  <a:pt x="54316" y="37116"/>
                </a:lnTo>
              </a:path>
            </a:pathLst>
          </a:custGeom>
          <a:ln w="5060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717105" y="2823587"/>
            <a:ext cx="234144" cy="2341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781733" y="2862851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4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166519" y="1605346"/>
            <a:ext cx="613410" cy="1226185"/>
          </a:xfrm>
          <a:custGeom>
            <a:avLst/>
            <a:gdLst/>
            <a:ahLst/>
            <a:cxnLst/>
            <a:rect l="l" t="t" r="r" b="b"/>
            <a:pathLst>
              <a:path w="613410" h="1226185">
                <a:moveTo>
                  <a:pt x="0" y="0"/>
                </a:moveTo>
                <a:lnTo>
                  <a:pt x="613042" y="1226081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741767" y="2796575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10" h="37464">
                <a:moveTo>
                  <a:pt x="54316" y="0"/>
                </a:moveTo>
                <a:lnTo>
                  <a:pt x="45711" y="9470"/>
                </a:lnTo>
                <a:lnTo>
                  <a:pt x="40695" y="19011"/>
                </a:lnTo>
                <a:lnTo>
                  <a:pt x="38642" y="28325"/>
                </a:lnTo>
                <a:lnTo>
                  <a:pt x="38926" y="37116"/>
                </a:lnTo>
                <a:lnTo>
                  <a:pt x="32065" y="31614"/>
                </a:lnTo>
                <a:lnTo>
                  <a:pt x="23382" y="27667"/>
                </a:lnTo>
                <a:lnTo>
                  <a:pt x="12739" y="25955"/>
                </a:lnTo>
                <a:lnTo>
                  <a:pt x="0" y="27157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076510" y="2102979"/>
            <a:ext cx="235342" cy="23534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2141727" y="2142203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6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886529" y="2330418"/>
            <a:ext cx="253365" cy="506095"/>
          </a:xfrm>
          <a:custGeom>
            <a:avLst/>
            <a:gdLst/>
            <a:ahLst/>
            <a:cxnLst/>
            <a:rect l="l" t="t" r="r" b="b"/>
            <a:pathLst>
              <a:path w="253364" h="506094">
                <a:moveTo>
                  <a:pt x="0" y="505536"/>
                </a:moveTo>
                <a:lnTo>
                  <a:pt x="25277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101504" y="2328154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10" h="37464">
                <a:moveTo>
                  <a:pt x="0" y="9958"/>
                </a:moveTo>
                <a:lnTo>
                  <a:pt x="12739" y="11160"/>
                </a:lnTo>
                <a:lnTo>
                  <a:pt x="23382" y="9448"/>
                </a:lnTo>
                <a:lnTo>
                  <a:pt x="32065" y="5501"/>
                </a:lnTo>
                <a:lnTo>
                  <a:pt x="38926" y="0"/>
                </a:lnTo>
                <a:lnTo>
                  <a:pt x="38642" y="8790"/>
                </a:lnTo>
                <a:lnTo>
                  <a:pt x="40695" y="18104"/>
                </a:lnTo>
                <a:lnTo>
                  <a:pt x="45711" y="27645"/>
                </a:lnTo>
                <a:lnTo>
                  <a:pt x="54316" y="37116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717698" y="1384162"/>
            <a:ext cx="232958" cy="2329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781733" y="1423281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5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888526" y="1609342"/>
            <a:ext cx="253365" cy="506095"/>
          </a:xfrm>
          <a:custGeom>
            <a:avLst/>
            <a:gdLst/>
            <a:ahLst/>
            <a:cxnLst/>
            <a:rect l="l" t="t" r="r" b="b"/>
            <a:pathLst>
              <a:path w="253364" h="506094">
                <a:moveTo>
                  <a:pt x="253035" y="506067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872005" y="1607079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10" h="37464">
                <a:moveTo>
                  <a:pt x="0" y="37116"/>
                </a:moveTo>
                <a:lnTo>
                  <a:pt x="8605" y="27645"/>
                </a:lnTo>
                <a:lnTo>
                  <a:pt x="13621" y="18104"/>
                </a:lnTo>
                <a:lnTo>
                  <a:pt x="15674" y="8790"/>
                </a:lnTo>
                <a:lnTo>
                  <a:pt x="15389" y="0"/>
                </a:lnTo>
                <a:lnTo>
                  <a:pt x="22251" y="5501"/>
                </a:lnTo>
                <a:lnTo>
                  <a:pt x="30934" y="9448"/>
                </a:lnTo>
                <a:lnTo>
                  <a:pt x="41577" y="11160"/>
                </a:lnTo>
                <a:lnTo>
                  <a:pt x="54316" y="9958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996497" y="2822988"/>
            <a:ext cx="235342" cy="23534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1061732" y="2862204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3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236900" y="2940659"/>
            <a:ext cx="480695" cy="0"/>
          </a:xfrm>
          <a:custGeom>
            <a:avLst/>
            <a:gdLst/>
            <a:ahLst/>
            <a:cxnLst/>
            <a:rect l="l" t="t" r="r" b="b"/>
            <a:pathLst>
              <a:path w="480694" h="0">
                <a:moveTo>
                  <a:pt x="480204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234370" y="2910293"/>
            <a:ext cx="26670" cy="60960"/>
          </a:xfrm>
          <a:custGeom>
            <a:avLst/>
            <a:gdLst/>
            <a:ahLst/>
            <a:cxnLst/>
            <a:rect l="l" t="t" r="r" b="b"/>
            <a:pathLst>
              <a:path w="26669" h="60960">
                <a:moveTo>
                  <a:pt x="26317" y="60732"/>
                </a:moveTo>
                <a:lnTo>
                  <a:pt x="21694" y="48799"/>
                </a:lnTo>
                <a:lnTo>
                  <a:pt x="15403" y="40045"/>
                </a:lnTo>
                <a:lnTo>
                  <a:pt x="7990" y="34043"/>
                </a:lnTo>
                <a:lnTo>
                  <a:pt x="0" y="30366"/>
                </a:lnTo>
                <a:lnTo>
                  <a:pt x="7990" y="26689"/>
                </a:lnTo>
                <a:lnTo>
                  <a:pt x="15403" y="20687"/>
                </a:lnTo>
                <a:lnTo>
                  <a:pt x="21694" y="11933"/>
                </a:lnTo>
                <a:lnTo>
                  <a:pt x="26317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06515" y="2325355"/>
            <a:ext cx="253365" cy="506095"/>
          </a:xfrm>
          <a:custGeom>
            <a:avLst/>
            <a:gdLst/>
            <a:ahLst/>
            <a:cxnLst/>
            <a:rect l="l" t="t" r="r" b="b"/>
            <a:pathLst>
              <a:path w="253365" h="506094">
                <a:moveTo>
                  <a:pt x="0" y="0"/>
                </a:moveTo>
                <a:lnTo>
                  <a:pt x="252770" y="505536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021490" y="2796039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09" h="37464">
                <a:moveTo>
                  <a:pt x="54316" y="0"/>
                </a:moveTo>
                <a:lnTo>
                  <a:pt x="45711" y="9470"/>
                </a:lnTo>
                <a:lnTo>
                  <a:pt x="40695" y="19011"/>
                </a:lnTo>
                <a:lnTo>
                  <a:pt x="38642" y="28325"/>
                </a:lnTo>
                <a:lnTo>
                  <a:pt x="38926" y="37116"/>
                </a:lnTo>
                <a:lnTo>
                  <a:pt x="32065" y="31614"/>
                </a:lnTo>
                <a:lnTo>
                  <a:pt x="23382" y="27667"/>
                </a:lnTo>
                <a:lnTo>
                  <a:pt x="12739" y="25955"/>
                </a:lnTo>
                <a:lnTo>
                  <a:pt x="0" y="27157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231240" y="1500641"/>
            <a:ext cx="481965" cy="0"/>
          </a:xfrm>
          <a:custGeom>
            <a:avLst/>
            <a:gdLst/>
            <a:ahLst/>
            <a:cxnLst/>
            <a:rect l="l" t="t" r="r" b="b"/>
            <a:pathLst>
              <a:path w="481964" h="0">
                <a:moveTo>
                  <a:pt x="0" y="0"/>
                </a:moveTo>
                <a:lnTo>
                  <a:pt x="481396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688850" y="1470275"/>
            <a:ext cx="26670" cy="60960"/>
          </a:xfrm>
          <a:custGeom>
            <a:avLst/>
            <a:gdLst/>
            <a:ahLst/>
            <a:cxnLst/>
            <a:rect l="l" t="t" r="r" b="b"/>
            <a:pathLst>
              <a:path w="26669" h="60959">
                <a:moveTo>
                  <a:pt x="0" y="0"/>
                </a:moveTo>
                <a:lnTo>
                  <a:pt x="4622" y="11933"/>
                </a:lnTo>
                <a:lnTo>
                  <a:pt x="10913" y="20687"/>
                </a:lnTo>
                <a:lnTo>
                  <a:pt x="18327" y="26689"/>
                </a:lnTo>
                <a:lnTo>
                  <a:pt x="26317" y="30366"/>
                </a:lnTo>
                <a:lnTo>
                  <a:pt x="18327" y="34043"/>
                </a:lnTo>
                <a:lnTo>
                  <a:pt x="10913" y="40045"/>
                </a:lnTo>
                <a:lnTo>
                  <a:pt x="4622" y="48799"/>
                </a:lnTo>
                <a:lnTo>
                  <a:pt x="0" y="60732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114168" y="1622774"/>
            <a:ext cx="0" cy="1200785"/>
          </a:xfrm>
          <a:custGeom>
            <a:avLst/>
            <a:gdLst/>
            <a:ahLst/>
            <a:cxnLst/>
            <a:rect l="l" t="t" r="r" b="b"/>
            <a:pathLst>
              <a:path w="0" h="1200785">
                <a:moveTo>
                  <a:pt x="0" y="1200213"/>
                </a:move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083802" y="1620244"/>
            <a:ext cx="60960" cy="26670"/>
          </a:xfrm>
          <a:custGeom>
            <a:avLst/>
            <a:gdLst/>
            <a:ahLst/>
            <a:cxnLst/>
            <a:rect l="l" t="t" r="r" b="b"/>
            <a:pathLst>
              <a:path w="60959" h="26669">
                <a:moveTo>
                  <a:pt x="0" y="26317"/>
                </a:moveTo>
                <a:lnTo>
                  <a:pt x="11933" y="21694"/>
                </a:lnTo>
                <a:lnTo>
                  <a:pt x="20687" y="15403"/>
                </a:lnTo>
                <a:lnTo>
                  <a:pt x="26689" y="7990"/>
                </a:lnTo>
                <a:lnTo>
                  <a:pt x="30366" y="0"/>
                </a:lnTo>
                <a:lnTo>
                  <a:pt x="34043" y="7990"/>
                </a:lnTo>
                <a:lnTo>
                  <a:pt x="40045" y="15403"/>
                </a:lnTo>
                <a:lnTo>
                  <a:pt x="48799" y="21694"/>
                </a:lnTo>
                <a:lnTo>
                  <a:pt x="60732" y="26317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834177" y="1617120"/>
            <a:ext cx="0" cy="1201420"/>
          </a:xfrm>
          <a:custGeom>
            <a:avLst/>
            <a:gdLst/>
            <a:ahLst/>
            <a:cxnLst/>
            <a:rect l="l" t="t" r="r" b="b"/>
            <a:pathLst>
              <a:path w="0" h="1201420">
                <a:moveTo>
                  <a:pt x="0" y="0"/>
                </a:moveTo>
                <a:lnTo>
                  <a:pt x="0" y="1201405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803811" y="2794739"/>
            <a:ext cx="60960" cy="26670"/>
          </a:xfrm>
          <a:custGeom>
            <a:avLst/>
            <a:gdLst/>
            <a:ahLst/>
            <a:cxnLst/>
            <a:rect l="l" t="t" r="r" b="b"/>
            <a:pathLst>
              <a:path w="60960" h="26669">
                <a:moveTo>
                  <a:pt x="60732" y="0"/>
                </a:moveTo>
                <a:lnTo>
                  <a:pt x="48799" y="4622"/>
                </a:lnTo>
                <a:lnTo>
                  <a:pt x="40045" y="10913"/>
                </a:lnTo>
                <a:lnTo>
                  <a:pt x="34043" y="18327"/>
                </a:lnTo>
                <a:lnTo>
                  <a:pt x="30366" y="26317"/>
                </a:lnTo>
                <a:lnTo>
                  <a:pt x="26689" y="18327"/>
                </a:lnTo>
                <a:lnTo>
                  <a:pt x="20687" y="10913"/>
                </a:lnTo>
                <a:lnTo>
                  <a:pt x="11933" y="4622"/>
                </a:ln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2950171" y="2510503"/>
            <a:ext cx="1221740" cy="2965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Open list: [ </a:t>
            </a: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1 </a:t>
            </a:r>
            <a:r>
              <a:rPr dirty="0" sz="600" spc="0" i="1">
                <a:latin typeface="Trebuchet MS"/>
                <a:cs typeface="Trebuchet MS"/>
              </a:rPr>
              <a:t>, </a:t>
            </a: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2</a:t>
            </a:r>
            <a:r>
              <a:rPr dirty="0" baseline="-16666" sz="750" spc="-6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]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600" spc="-5">
                <a:latin typeface="Arial"/>
                <a:cs typeface="Arial"/>
              </a:rPr>
              <a:t>Closed</a:t>
            </a:r>
            <a:r>
              <a:rPr dirty="0" sz="600" spc="-1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list:</a:t>
            </a:r>
            <a:r>
              <a:rPr dirty="0" sz="600" spc="25">
                <a:latin typeface="Arial"/>
                <a:cs typeface="Arial"/>
              </a:rPr>
              <a:t> </a:t>
            </a:r>
            <a:r>
              <a:rPr dirty="0" sz="600" spc="-5" i="1">
                <a:latin typeface="Verdana"/>
                <a:cs typeface="Verdana"/>
              </a:rPr>
              <a:t>{</a:t>
            </a: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1</a:t>
            </a:r>
            <a:r>
              <a:rPr dirty="0" baseline="-16666" sz="750" spc="-142">
                <a:latin typeface="Arial"/>
                <a:cs typeface="Arial"/>
              </a:rPr>
              <a:t> </a:t>
            </a:r>
            <a:r>
              <a:rPr dirty="0" sz="600" spc="0" i="1">
                <a:latin typeface="Trebuchet MS"/>
                <a:cs typeface="Trebuchet MS"/>
              </a:rPr>
              <a:t>,</a:t>
            </a:r>
            <a:r>
              <a:rPr dirty="0" sz="600" spc="-60" i="1">
                <a:latin typeface="Trebuchet MS"/>
                <a:cs typeface="Trebuchet MS"/>
              </a:rPr>
              <a:t> </a:t>
            </a: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2</a:t>
            </a:r>
            <a:r>
              <a:rPr dirty="0" baseline="-16666" sz="750" spc="-142">
                <a:latin typeface="Arial"/>
                <a:cs typeface="Arial"/>
              </a:rPr>
              <a:t> </a:t>
            </a:r>
            <a:r>
              <a:rPr dirty="0" sz="600" spc="0" i="1">
                <a:latin typeface="Trebuchet MS"/>
                <a:cs typeface="Trebuchet MS"/>
              </a:rPr>
              <a:t>,</a:t>
            </a:r>
            <a:r>
              <a:rPr dirty="0" sz="600" spc="-60" i="1">
                <a:latin typeface="Trebuchet MS"/>
                <a:cs typeface="Trebuchet MS"/>
              </a:rPr>
              <a:t> </a:t>
            </a: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3</a:t>
            </a:r>
            <a:r>
              <a:rPr dirty="0" baseline="-16666" sz="750" spc="-142">
                <a:latin typeface="Arial"/>
                <a:cs typeface="Arial"/>
              </a:rPr>
              <a:t> </a:t>
            </a:r>
            <a:r>
              <a:rPr dirty="0" sz="600" spc="0" i="1">
                <a:latin typeface="Trebuchet MS"/>
                <a:cs typeface="Trebuchet MS"/>
              </a:rPr>
              <a:t>,</a:t>
            </a:r>
            <a:r>
              <a:rPr dirty="0" sz="600" spc="-60" i="1">
                <a:latin typeface="Trebuchet MS"/>
                <a:cs typeface="Trebuchet MS"/>
              </a:rPr>
              <a:t> </a:t>
            </a: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4</a:t>
            </a:r>
            <a:r>
              <a:rPr dirty="0" baseline="-16666" sz="750" spc="-142">
                <a:latin typeface="Arial"/>
                <a:cs typeface="Arial"/>
              </a:rPr>
              <a:t> </a:t>
            </a:r>
            <a:r>
              <a:rPr dirty="0" sz="600" spc="0" i="1">
                <a:latin typeface="Trebuchet MS"/>
                <a:cs typeface="Trebuchet MS"/>
              </a:rPr>
              <a:t>,</a:t>
            </a:r>
            <a:r>
              <a:rPr dirty="0" sz="600" spc="-60" i="1">
                <a:latin typeface="Trebuchet MS"/>
                <a:cs typeface="Trebuchet MS"/>
              </a:rPr>
              <a:t> </a:t>
            </a: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5</a:t>
            </a:r>
            <a:r>
              <a:rPr dirty="0" baseline="-16666" sz="750" spc="-142">
                <a:latin typeface="Arial"/>
                <a:cs typeface="Arial"/>
              </a:rPr>
              <a:t> </a:t>
            </a:r>
            <a:r>
              <a:rPr dirty="0" sz="600" spc="0" i="1">
                <a:latin typeface="Trebuchet MS"/>
                <a:cs typeface="Trebuchet MS"/>
              </a:rPr>
              <a:t>,</a:t>
            </a:r>
            <a:r>
              <a:rPr dirty="0" sz="600" spc="-60" i="1">
                <a:latin typeface="Trebuchet MS"/>
                <a:cs typeface="Trebuchet MS"/>
              </a:rPr>
              <a:t> </a:t>
            </a: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6</a:t>
            </a:r>
            <a:r>
              <a:rPr dirty="0" baseline="-16666" sz="750" spc="-142">
                <a:latin typeface="Arial"/>
                <a:cs typeface="Arial"/>
              </a:rPr>
              <a:t> </a:t>
            </a:r>
            <a:r>
              <a:rPr dirty="0" sz="600" i="1">
                <a:latin typeface="Verdana"/>
                <a:cs typeface="Verdana"/>
              </a:rPr>
              <a:t>}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14"/>
            <a:ext cx="284162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5"/>
              <a:t>Depth-first </a:t>
            </a:r>
            <a:r>
              <a:rPr dirty="0" spc="10"/>
              <a:t>search: </a:t>
            </a:r>
            <a:r>
              <a:rPr dirty="0" spc="0"/>
              <a:t>iterative</a:t>
            </a:r>
            <a:r>
              <a:rPr dirty="0" spc="60"/>
              <a:t> </a:t>
            </a:r>
            <a:r>
              <a:rPr dirty="0" spc="5"/>
              <a:t>version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278130" marR="5080" indent="-177165">
              <a:lnSpc>
                <a:spcPct val="102600"/>
              </a:lnSpc>
              <a:spcBef>
                <a:spcPts val="55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25"/>
              <a:t>We </a:t>
            </a:r>
            <a:r>
              <a:rPr dirty="0" sz="1100" spc="-5"/>
              <a:t>can also </a:t>
            </a:r>
            <a:r>
              <a:rPr dirty="0" sz="1100" spc="-10"/>
              <a:t>perform </a:t>
            </a:r>
            <a:r>
              <a:rPr dirty="0" sz="1100" spc="-5"/>
              <a:t>depth-first search in the </a:t>
            </a:r>
            <a:r>
              <a:rPr dirty="0" sz="1100" spc="-10"/>
              <a:t>iterative </a:t>
            </a:r>
            <a:r>
              <a:rPr dirty="0" sz="1100" spc="-5"/>
              <a:t>style  that </a:t>
            </a:r>
            <a:r>
              <a:rPr dirty="0" sz="1100" spc="-15"/>
              <a:t>we saw </a:t>
            </a:r>
            <a:r>
              <a:rPr dirty="0" sz="1100" spc="-5"/>
              <a:t>in breadth-first</a:t>
            </a:r>
            <a:r>
              <a:rPr dirty="0" sz="1100" spc="0"/>
              <a:t> </a:t>
            </a:r>
            <a:r>
              <a:rPr dirty="0" sz="1100" spc="-5"/>
              <a:t>search</a:t>
            </a:r>
            <a:endParaRPr sz="1100">
              <a:latin typeface="Lucida Sans Unicode"/>
              <a:cs typeface="Lucida Sans Unicode"/>
            </a:endParaRPr>
          </a:p>
          <a:p>
            <a:pPr marL="101600">
              <a:lnSpc>
                <a:spcPct val="100000"/>
              </a:lnSpc>
              <a:spcBef>
                <a:spcPts val="335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10"/>
              <a:t>The </a:t>
            </a:r>
            <a:r>
              <a:rPr dirty="0" sz="1100" spc="-25"/>
              <a:t>key </a:t>
            </a:r>
            <a:r>
              <a:rPr dirty="0" sz="1100" spc="-10"/>
              <a:t>change </a:t>
            </a:r>
            <a:r>
              <a:rPr dirty="0" sz="1100" spc="-5"/>
              <a:t>is organising the </a:t>
            </a:r>
            <a:r>
              <a:rPr dirty="0" sz="1100" spc="-10"/>
              <a:t>open </a:t>
            </a:r>
            <a:r>
              <a:rPr dirty="0" sz="1100" spc="-5"/>
              <a:t>list as </a:t>
            </a:r>
            <a:r>
              <a:rPr dirty="0" sz="1100" spc="-10"/>
              <a:t>a</a:t>
            </a:r>
            <a:r>
              <a:rPr dirty="0" sz="1100" spc="-80"/>
              <a:t> </a:t>
            </a:r>
            <a:r>
              <a:rPr dirty="0" sz="1100" spc="-10" b="1">
                <a:latin typeface="Arial"/>
                <a:cs typeface="Arial"/>
              </a:rPr>
              <a:t>stack</a:t>
            </a:r>
            <a:endParaRPr sz="1100">
              <a:latin typeface="Arial"/>
              <a:cs typeface="Arial"/>
            </a:endParaRPr>
          </a:p>
          <a:p>
            <a:pPr marL="278130">
              <a:lnSpc>
                <a:spcPct val="100000"/>
              </a:lnSpc>
              <a:spcBef>
                <a:spcPts val="35"/>
              </a:spcBef>
            </a:pPr>
            <a:r>
              <a:rPr dirty="0" spc="-10"/>
              <a:t>rather </a:t>
            </a:r>
            <a:r>
              <a:rPr dirty="0" spc="-5"/>
              <a:t>than </a:t>
            </a:r>
            <a:r>
              <a:rPr dirty="0" spc="-10"/>
              <a:t>a</a:t>
            </a:r>
            <a:r>
              <a:rPr dirty="0" spc="-5"/>
              <a:t> </a:t>
            </a:r>
            <a:r>
              <a:rPr dirty="0" spc="-10"/>
              <a:t>queue</a:t>
            </a:r>
          </a:p>
        </p:txBody>
      </p:sp>
      <p:sp>
        <p:nvSpPr>
          <p:cNvPr id="4" name="object 4"/>
          <p:cNvSpPr/>
          <p:nvPr/>
        </p:nvSpPr>
        <p:spPr>
          <a:xfrm>
            <a:off x="2816091" y="1402542"/>
            <a:ext cx="196198" cy="1961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16091" y="1762547"/>
            <a:ext cx="196198" cy="1961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878569" y="1792305"/>
            <a:ext cx="635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16091" y="2122551"/>
            <a:ext cx="196198" cy="1961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878569" y="1432311"/>
            <a:ext cx="57848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1770" algn="l"/>
              </a:tabLst>
            </a:pPr>
            <a:r>
              <a:rPr dirty="0" sz="600" spc="-5" i="1">
                <a:solidFill>
                  <a:srgbClr val="7F7F7F"/>
                </a:solidFill>
                <a:latin typeface="Arial"/>
                <a:cs typeface="Arial"/>
              </a:rPr>
              <a:t>v</a:t>
            </a:r>
            <a:r>
              <a:rPr dirty="0" sz="600" spc="-5" i="1">
                <a:solidFill>
                  <a:srgbClr val="7F7F7F"/>
                </a:solidFill>
                <a:latin typeface="Arial"/>
                <a:cs typeface="Arial"/>
              </a:rPr>
              <a:t>	</a:t>
            </a:r>
            <a:r>
              <a:rPr dirty="0" sz="600" spc="-5">
                <a:latin typeface="Arial"/>
                <a:cs typeface="Arial"/>
              </a:rPr>
              <a:t>un</a:t>
            </a:r>
            <a:r>
              <a:rPr dirty="0" sz="600" spc="-25">
                <a:latin typeface="Arial"/>
                <a:cs typeface="Arial"/>
              </a:rPr>
              <a:t>e</a:t>
            </a:r>
            <a:r>
              <a:rPr dirty="0" sz="600" spc="-5">
                <a:latin typeface="Arial"/>
                <a:cs typeface="Arial"/>
              </a:rPr>
              <a:t>xplored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58172" y="1798655"/>
            <a:ext cx="2406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visited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78569" y="2152312"/>
            <a:ext cx="6502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1770" algn="l"/>
              </a:tabLst>
            </a:pPr>
            <a:r>
              <a:rPr dirty="0" sz="600" spc="-5" i="1">
                <a:latin typeface="Arial"/>
                <a:cs typeface="Arial"/>
              </a:rPr>
              <a:t>v	</a:t>
            </a:r>
            <a:r>
              <a:rPr dirty="0" sz="600" spc="-5">
                <a:latin typeface="Arial"/>
                <a:cs typeface="Arial"/>
              </a:rPr>
              <a:t>fully</a:t>
            </a:r>
            <a:r>
              <a:rPr dirty="0" sz="600" spc="-5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explored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37091" y="2103578"/>
            <a:ext cx="234144" cy="2341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01738" y="2142850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0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1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97096" y="1383569"/>
            <a:ext cx="234144" cy="2341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061732" y="1422849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2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06515" y="1609873"/>
            <a:ext cx="253365" cy="506095"/>
          </a:xfrm>
          <a:custGeom>
            <a:avLst/>
            <a:gdLst/>
            <a:ahLst/>
            <a:cxnLst/>
            <a:rect l="l" t="t" r="r" b="b"/>
            <a:pathLst>
              <a:path w="253365" h="506094">
                <a:moveTo>
                  <a:pt x="0" y="506072"/>
                </a:moveTo>
                <a:lnTo>
                  <a:pt x="253038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021758" y="1607610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09" h="37464">
                <a:moveTo>
                  <a:pt x="0" y="9958"/>
                </a:moveTo>
                <a:lnTo>
                  <a:pt x="12739" y="11160"/>
                </a:lnTo>
                <a:lnTo>
                  <a:pt x="23382" y="9448"/>
                </a:lnTo>
                <a:lnTo>
                  <a:pt x="32065" y="5501"/>
                </a:lnTo>
                <a:lnTo>
                  <a:pt x="38926" y="0"/>
                </a:lnTo>
                <a:lnTo>
                  <a:pt x="38642" y="8790"/>
                </a:lnTo>
                <a:lnTo>
                  <a:pt x="40695" y="18104"/>
                </a:lnTo>
                <a:lnTo>
                  <a:pt x="45711" y="27645"/>
                </a:lnTo>
                <a:lnTo>
                  <a:pt x="54316" y="37116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717105" y="2823587"/>
            <a:ext cx="234144" cy="2341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781733" y="2862851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4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166519" y="1605346"/>
            <a:ext cx="613410" cy="1226185"/>
          </a:xfrm>
          <a:custGeom>
            <a:avLst/>
            <a:gdLst/>
            <a:ahLst/>
            <a:cxnLst/>
            <a:rect l="l" t="t" r="r" b="b"/>
            <a:pathLst>
              <a:path w="613410" h="1226185">
                <a:moveTo>
                  <a:pt x="0" y="0"/>
                </a:moveTo>
                <a:lnTo>
                  <a:pt x="613042" y="1226081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741767" y="2796575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10" h="37464">
                <a:moveTo>
                  <a:pt x="54316" y="0"/>
                </a:moveTo>
                <a:lnTo>
                  <a:pt x="45711" y="9470"/>
                </a:lnTo>
                <a:lnTo>
                  <a:pt x="40695" y="19011"/>
                </a:lnTo>
                <a:lnTo>
                  <a:pt x="38642" y="28325"/>
                </a:lnTo>
                <a:lnTo>
                  <a:pt x="38926" y="37116"/>
                </a:lnTo>
                <a:lnTo>
                  <a:pt x="32065" y="31614"/>
                </a:lnTo>
                <a:lnTo>
                  <a:pt x="23382" y="27667"/>
                </a:lnTo>
                <a:lnTo>
                  <a:pt x="12739" y="25955"/>
                </a:lnTo>
                <a:lnTo>
                  <a:pt x="0" y="27157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076510" y="2102979"/>
            <a:ext cx="235342" cy="23534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2141727" y="2142203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6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886529" y="2330418"/>
            <a:ext cx="253365" cy="506095"/>
          </a:xfrm>
          <a:custGeom>
            <a:avLst/>
            <a:gdLst/>
            <a:ahLst/>
            <a:cxnLst/>
            <a:rect l="l" t="t" r="r" b="b"/>
            <a:pathLst>
              <a:path w="253364" h="506094">
                <a:moveTo>
                  <a:pt x="0" y="505536"/>
                </a:moveTo>
                <a:lnTo>
                  <a:pt x="25277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101504" y="2328154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10" h="37464">
                <a:moveTo>
                  <a:pt x="0" y="9958"/>
                </a:moveTo>
                <a:lnTo>
                  <a:pt x="12739" y="11160"/>
                </a:lnTo>
                <a:lnTo>
                  <a:pt x="23382" y="9448"/>
                </a:lnTo>
                <a:lnTo>
                  <a:pt x="32065" y="5501"/>
                </a:lnTo>
                <a:lnTo>
                  <a:pt x="38926" y="0"/>
                </a:lnTo>
                <a:lnTo>
                  <a:pt x="38642" y="8790"/>
                </a:lnTo>
                <a:lnTo>
                  <a:pt x="40695" y="18104"/>
                </a:lnTo>
                <a:lnTo>
                  <a:pt x="45711" y="27645"/>
                </a:lnTo>
                <a:lnTo>
                  <a:pt x="54316" y="37116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717698" y="1384162"/>
            <a:ext cx="232958" cy="2329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781733" y="1423281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5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888526" y="1609342"/>
            <a:ext cx="253365" cy="506095"/>
          </a:xfrm>
          <a:custGeom>
            <a:avLst/>
            <a:gdLst/>
            <a:ahLst/>
            <a:cxnLst/>
            <a:rect l="l" t="t" r="r" b="b"/>
            <a:pathLst>
              <a:path w="253364" h="506094">
                <a:moveTo>
                  <a:pt x="253035" y="506067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872005" y="1607079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10" h="37464">
                <a:moveTo>
                  <a:pt x="0" y="37116"/>
                </a:moveTo>
                <a:lnTo>
                  <a:pt x="8605" y="27645"/>
                </a:lnTo>
                <a:lnTo>
                  <a:pt x="13621" y="18104"/>
                </a:lnTo>
                <a:lnTo>
                  <a:pt x="15674" y="8790"/>
                </a:lnTo>
                <a:lnTo>
                  <a:pt x="15389" y="0"/>
                </a:lnTo>
                <a:lnTo>
                  <a:pt x="22251" y="5501"/>
                </a:lnTo>
                <a:lnTo>
                  <a:pt x="30934" y="9448"/>
                </a:lnTo>
                <a:lnTo>
                  <a:pt x="41577" y="11160"/>
                </a:lnTo>
                <a:lnTo>
                  <a:pt x="54316" y="9958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996497" y="2822988"/>
            <a:ext cx="235342" cy="23534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1061732" y="2862204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3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236900" y="2940659"/>
            <a:ext cx="480695" cy="0"/>
          </a:xfrm>
          <a:custGeom>
            <a:avLst/>
            <a:gdLst/>
            <a:ahLst/>
            <a:cxnLst/>
            <a:rect l="l" t="t" r="r" b="b"/>
            <a:pathLst>
              <a:path w="480694" h="0">
                <a:moveTo>
                  <a:pt x="480204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234370" y="2910293"/>
            <a:ext cx="26670" cy="60960"/>
          </a:xfrm>
          <a:custGeom>
            <a:avLst/>
            <a:gdLst/>
            <a:ahLst/>
            <a:cxnLst/>
            <a:rect l="l" t="t" r="r" b="b"/>
            <a:pathLst>
              <a:path w="26669" h="60960">
                <a:moveTo>
                  <a:pt x="26317" y="60732"/>
                </a:moveTo>
                <a:lnTo>
                  <a:pt x="21694" y="48799"/>
                </a:lnTo>
                <a:lnTo>
                  <a:pt x="15403" y="40045"/>
                </a:lnTo>
                <a:lnTo>
                  <a:pt x="7990" y="34043"/>
                </a:lnTo>
                <a:lnTo>
                  <a:pt x="0" y="30366"/>
                </a:lnTo>
                <a:lnTo>
                  <a:pt x="7990" y="26689"/>
                </a:lnTo>
                <a:lnTo>
                  <a:pt x="15403" y="20687"/>
                </a:lnTo>
                <a:lnTo>
                  <a:pt x="21694" y="11933"/>
                </a:lnTo>
                <a:lnTo>
                  <a:pt x="26317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06515" y="2325355"/>
            <a:ext cx="253365" cy="506095"/>
          </a:xfrm>
          <a:custGeom>
            <a:avLst/>
            <a:gdLst/>
            <a:ahLst/>
            <a:cxnLst/>
            <a:rect l="l" t="t" r="r" b="b"/>
            <a:pathLst>
              <a:path w="253365" h="506094">
                <a:moveTo>
                  <a:pt x="0" y="0"/>
                </a:moveTo>
                <a:lnTo>
                  <a:pt x="252770" y="505536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021490" y="2796039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09" h="37464">
                <a:moveTo>
                  <a:pt x="54316" y="0"/>
                </a:moveTo>
                <a:lnTo>
                  <a:pt x="45711" y="9470"/>
                </a:lnTo>
                <a:lnTo>
                  <a:pt x="40695" y="19011"/>
                </a:lnTo>
                <a:lnTo>
                  <a:pt x="38642" y="28325"/>
                </a:lnTo>
                <a:lnTo>
                  <a:pt x="38926" y="37116"/>
                </a:lnTo>
                <a:lnTo>
                  <a:pt x="32065" y="31614"/>
                </a:lnTo>
                <a:lnTo>
                  <a:pt x="23382" y="27667"/>
                </a:lnTo>
                <a:lnTo>
                  <a:pt x="12739" y="25955"/>
                </a:lnTo>
                <a:lnTo>
                  <a:pt x="0" y="27157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231240" y="1500641"/>
            <a:ext cx="481965" cy="0"/>
          </a:xfrm>
          <a:custGeom>
            <a:avLst/>
            <a:gdLst/>
            <a:ahLst/>
            <a:cxnLst/>
            <a:rect l="l" t="t" r="r" b="b"/>
            <a:pathLst>
              <a:path w="481964" h="0">
                <a:moveTo>
                  <a:pt x="0" y="0"/>
                </a:moveTo>
                <a:lnTo>
                  <a:pt x="481396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688850" y="1470275"/>
            <a:ext cx="26670" cy="60960"/>
          </a:xfrm>
          <a:custGeom>
            <a:avLst/>
            <a:gdLst/>
            <a:ahLst/>
            <a:cxnLst/>
            <a:rect l="l" t="t" r="r" b="b"/>
            <a:pathLst>
              <a:path w="26669" h="60959">
                <a:moveTo>
                  <a:pt x="0" y="0"/>
                </a:moveTo>
                <a:lnTo>
                  <a:pt x="4622" y="11933"/>
                </a:lnTo>
                <a:lnTo>
                  <a:pt x="10913" y="20687"/>
                </a:lnTo>
                <a:lnTo>
                  <a:pt x="18327" y="26689"/>
                </a:lnTo>
                <a:lnTo>
                  <a:pt x="26317" y="30366"/>
                </a:lnTo>
                <a:lnTo>
                  <a:pt x="18327" y="34043"/>
                </a:lnTo>
                <a:lnTo>
                  <a:pt x="10913" y="40045"/>
                </a:lnTo>
                <a:lnTo>
                  <a:pt x="4622" y="48799"/>
                </a:lnTo>
                <a:lnTo>
                  <a:pt x="0" y="60732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114168" y="1622774"/>
            <a:ext cx="0" cy="1200785"/>
          </a:xfrm>
          <a:custGeom>
            <a:avLst/>
            <a:gdLst/>
            <a:ahLst/>
            <a:cxnLst/>
            <a:rect l="l" t="t" r="r" b="b"/>
            <a:pathLst>
              <a:path w="0" h="1200785">
                <a:moveTo>
                  <a:pt x="0" y="1200213"/>
                </a:move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083802" y="1620244"/>
            <a:ext cx="60960" cy="26670"/>
          </a:xfrm>
          <a:custGeom>
            <a:avLst/>
            <a:gdLst/>
            <a:ahLst/>
            <a:cxnLst/>
            <a:rect l="l" t="t" r="r" b="b"/>
            <a:pathLst>
              <a:path w="60959" h="26669">
                <a:moveTo>
                  <a:pt x="0" y="26317"/>
                </a:moveTo>
                <a:lnTo>
                  <a:pt x="11933" y="21694"/>
                </a:lnTo>
                <a:lnTo>
                  <a:pt x="20687" y="15403"/>
                </a:lnTo>
                <a:lnTo>
                  <a:pt x="26689" y="7990"/>
                </a:lnTo>
                <a:lnTo>
                  <a:pt x="30366" y="0"/>
                </a:lnTo>
                <a:lnTo>
                  <a:pt x="34043" y="7990"/>
                </a:lnTo>
                <a:lnTo>
                  <a:pt x="40045" y="15403"/>
                </a:lnTo>
                <a:lnTo>
                  <a:pt x="48799" y="21694"/>
                </a:lnTo>
                <a:lnTo>
                  <a:pt x="60732" y="26317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834177" y="1617120"/>
            <a:ext cx="0" cy="1201420"/>
          </a:xfrm>
          <a:custGeom>
            <a:avLst/>
            <a:gdLst/>
            <a:ahLst/>
            <a:cxnLst/>
            <a:rect l="l" t="t" r="r" b="b"/>
            <a:pathLst>
              <a:path w="0" h="1201420">
                <a:moveTo>
                  <a:pt x="0" y="0"/>
                </a:moveTo>
                <a:lnTo>
                  <a:pt x="0" y="1201405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803811" y="2794739"/>
            <a:ext cx="60960" cy="26670"/>
          </a:xfrm>
          <a:custGeom>
            <a:avLst/>
            <a:gdLst/>
            <a:ahLst/>
            <a:cxnLst/>
            <a:rect l="l" t="t" r="r" b="b"/>
            <a:pathLst>
              <a:path w="60960" h="26669">
                <a:moveTo>
                  <a:pt x="60732" y="0"/>
                </a:moveTo>
                <a:lnTo>
                  <a:pt x="48799" y="4622"/>
                </a:lnTo>
                <a:lnTo>
                  <a:pt x="40045" y="10913"/>
                </a:lnTo>
                <a:lnTo>
                  <a:pt x="34043" y="18327"/>
                </a:lnTo>
                <a:lnTo>
                  <a:pt x="30366" y="26317"/>
                </a:lnTo>
                <a:lnTo>
                  <a:pt x="26689" y="18327"/>
                </a:lnTo>
                <a:lnTo>
                  <a:pt x="20687" y="10913"/>
                </a:lnTo>
                <a:lnTo>
                  <a:pt x="11933" y="4622"/>
                </a:ln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2950171" y="2510503"/>
            <a:ext cx="1221740" cy="2965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Open list: [ </a:t>
            </a: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1</a:t>
            </a:r>
            <a:r>
              <a:rPr dirty="0" baseline="-16666" sz="750" spc="15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]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600" spc="-5">
                <a:latin typeface="Arial"/>
                <a:cs typeface="Arial"/>
              </a:rPr>
              <a:t>Closed</a:t>
            </a:r>
            <a:r>
              <a:rPr dirty="0" sz="600" spc="-1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list:</a:t>
            </a:r>
            <a:r>
              <a:rPr dirty="0" sz="600" spc="25">
                <a:latin typeface="Arial"/>
                <a:cs typeface="Arial"/>
              </a:rPr>
              <a:t> </a:t>
            </a:r>
            <a:r>
              <a:rPr dirty="0" sz="600" spc="-5" i="1">
                <a:latin typeface="Verdana"/>
                <a:cs typeface="Verdana"/>
              </a:rPr>
              <a:t>{</a:t>
            </a: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1</a:t>
            </a:r>
            <a:r>
              <a:rPr dirty="0" baseline="-16666" sz="750" spc="-142">
                <a:latin typeface="Arial"/>
                <a:cs typeface="Arial"/>
              </a:rPr>
              <a:t> </a:t>
            </a:r>
            <a:r>
              <a:rPr dirty="0" sz="600" spc="0" i="1">
                <a:latin typeface="Trebuchet MS"/>
                <a:cs typeface="Trebuchet MS"/>
              </a:rPr>
              <a:t>,</a:t>
            </a:r>
            <a:r>
              <a:rPr dirty="0" sz="600" spc="-60" i="1">
                <a:latin typeface="Trebuchet MS"/>
                <a:cs typeface="Trebuchet MS"/>
              </a:rPr>
              <a:t> </a:t>
            </a: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2</a:t>
            </a:r>
            <a:r>
              <a:rPr dirty="0" baseline="-16666" sz="750" spc="-142">
                <a:latin typeface="Arial"/>
                <a:cs typeface="Arial"/>
              </a:rPr>
              <a:t> </a:t>
            </a:r>
            <a:r>
              <a:rPr dirty="0" sz="600" spc="0" i="1">
                <a:latin typeface="Trebuchet MS"/>
                <a:cs typeface="Trebuchet MS"/>
              </a:rPr>
              <a:t>,</a:t>
            </a:r>
            <a:r>
              <a:rPr dirty="0" sz="600" spc="-60" i="1">
                <a:latin typeface="Trebuchet MS"/>
                <a:cs typeface="Trebuchet MS"/>
              </a:rPr>
              <a:t> </a:t>
            </a: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3</a:t>
            </a:r>
            <a:r>
              <a:rPr dirty="0" baseline="-16666" sz="750" spc="-142">
                <a:latin typeface="Arial"/>
                <a:cs typeface="Arial"/>
              </a:rPr>
              <a:t> </a:t>
            </a:r>
            <a:r>
              <a:rPr dirty="0" sz="600" spc="0" i="1">
                <a:latin typeface="Trebuchet MS"/>
                <a:cs typeface="Trebuchet MS"/>
              </a:rPr>
              <a:t>,</a:t>
            </a:r>
            <a:r>
              <a:rPr dirty="0" sz="600" spc="-60" i="1">
                <a:latin typeface="Trebuchet MS"/>
                <a:cs typeface="Trebuchet MS"/>
              </a:rPr>
              <a:t> </a:t>
            </a: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4</a:t>
            </a:r>
            <a:r>
              <a:rPr dirty="0" baseline="-16666" sz="750" spc="-142">
                <a:latin typeface="Arial"/>
                <a:cs typeface="Arial"/>
              </a:rPr>
              <a:t> </a:t>
            </a:r>
            <a:r>
              <a:rPr dirty="0" sz="600" spc="0" i="1">
                <a:latin typeface="Trebuchet MS"/>
                <a:cs typeface="Trebuchet MS"/>
              </a:rPr>
              <a:t>,</a:t>
            </a:r>
            <a:r>
              <a:rPr dirty="0" sz="600" spc="-60" i="1">
                <a:latin typeface="Trebuchet MS"/>
                <a:cs typeface="Trebuchet MS"/>
              </a:rPr>
              <a:t> </a:t>
            </a: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5</a:t>
            </a:r>
            <a:r>
              <a:rPr dirty="0" baseline="-16666" sz="750" spc="-142">
                <a:latin typeface="Arial"/>
                <a:cs typeface="Arial"/>
              </a:rPr>
              <a:t> </a:t>
            </a:r>
            <a:r>
              <a:rPr dirty="0" sz="600" spc="0" i="1">
                <a:latin typeface="Trebuchet MS"/>
                <a:cs typeface="Trebuchet MS"/>
              </a:rPr>
              <a:t>,</a:t>
            </a:r>
            <a:r>
              <a:rPr dirty="0" sz="600" spc="-60" i="1">
                <a:latin typeface="Trebuchet MS"/>
                <a:cs typeface="Trebuchet MS"/>
              </a:rPr>
              <a:t> </a:t>
            </a: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6</a:t>
            </a:r>
            <a:r>
              <a:rPr dirty="0" baseline="-16666" sz="750" spc="-142">
                <a:latin typeface="Arial"/>
                <a:cs typeface="Arial"/>
              </a:rPr>
              <a:t> </a:t>
            </a:r>
            <a:r>
              <a:rPr dirty="0" sz="600" i="1">
                <a:latin typeface="Verdana"/>
                <a:cs typeface="Verdana"/>
              </a:rPr>
              <a:t>}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14"/>
            <a:ext cx="284162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5"/>
              <a:t>Depth-first </a:t>
            </a:r>
            <a:r>
              <a:rPr dirty="0" spc="10"/>
              <a:t>search: </a:t>
            </a:r>
            <a:r>
              <a:rPr dirty="0" spc="0"/>
              <a:t>iterative</a:t>
            </a:r>
            <a:r>
              <a:rPr dirty="0" spc="60"/>
              <a:t> </a:t>
            </a:r>
            <a:r>
              <a:rPr dirty="0" spc="5"/>
              <a:t>version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278130" marR="5080" indent="-177165">
              <a:lnSpc>
                <a:spcPct val="102600"/>
              </a:lnSpc>
              <a:spcBef>
                <a:spcPts val="55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25"/>
              <a:t>We </a:t>
            </a:r>
            <a:r>
              <a:rPr dirty="0" sz="1100" spc="-5"/>
              <a:t>can also </a:t>
            </a:r>
            <a:r>
              <a:rPr dirty="0" sz="1100" spc="-10"/>
              <a:t>perform </a:t>
            </a:r>
            <a:r>
              <a:rPr dirty="0" sz="1100" spc="-5"/>
              <a:t>depth-first search in the </a:t>
            </a:r>
            <a:r>
              <a:rPr dirty="0" sz="1100" spc="-10"/>
              <a:t>iterative </a:t>
            </a:r>
            <a:r>
              <a:rPr dirty="0" sz="1100" spc="-5"/>
              <a:t>style  that </a:t>
            </a:r>
            <a:r>
              <a:rPr dirty="0" sz="1100" spc="-15"/>
              <a:t>we saw </a:t>
            </a:r>
            <a:r>
              <a:rPr dirty="0" sz="1100" spc="-5"/>
              <a:t>in breadth-first</a:t>
            </a:r>
            <a:r>
              <a:rPr dirty="0" sz="1100" spc="0"/>
              <a:t> </a:t>
            </a:r>
            <a:r>
              <a:rPr dirty="0" sz="1100" spc="-5"/>
              <a:t>search</a:t>
            </a:r>
            <a:endParaRPr sz="1100">
              <a:latin typeface="Lucida Sans Unicode"/>
              <a:cs typeface="Lucida Sans Unicode"/>
            </a:endParaRPr>
          </a:p>
          <a:p>
            <a:pPr marL="101600">
              <a:lnSpc>
                <a:spcPct val="100000"/>
              </a:lnSpc>
              <a:spcBef>
                <a:spcPts val="335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10"/>
              <a:t>The </a:t>
            </a:r>
            <a:r>
              <a:rPr dirty="0" sz="1100" spc="-25"/>
              <a:t>key </a:t>
            </a:r>
            <a:r>
              <a:rPr dirty="0" sz="1100" spc="-10"/>
              <a:t>change </a:t>
            </a:r>
            <a:r>
              <a:rPr dirty="0" sz="1100" spc="-5"/>
              <a:t>is organising the </a:t>
            </a:r>
            <a:r>
              <a:rPr dirty="0" sz="1100" spc="-10"/>
              <a:t>open </a:t>
            </a:r>
            <a:r>
              <a:rPr dirty="0" sz="1100" spc="-5"/>
              <a:t>list as </a:t>
            </a:r>
            <a:r>
              <a:rPr dirty="0" sz="1100" spc="-10"/>
              <a:t>a</a:t>
            </a:r>
            <a:r>
              <a:rPr dirty="0" sz="1100" spc="-80"/>
              <a:t> </a:t>
            </a:r>
            <a:r>
              <a:rPr dirty="0" sz="1100" spc="-10" b="1">
                <a:latin typeface="Arial"/>
                <a:cs typeface="Arial"/>
              </a:rPr>
              <a:t>stack</a:t>
            </a:r>
            <a:endParaRPr sz="1100">
              <a:latin typeface="Arial"/>
              <a:cs typeface="Arial"/>
            </a:endParaRPr>
          </a:p>
          <a:p>
            <a:pPr marL="278130">
              <a:lnSpc>
                <a:spcPct val="100000"/>
              </a:lnSpc>
              <a:spcBef>
                <a:spcPts val="35"/>
              </a:spcBef>
            </a:pPr>
            <a:r>
              <a:rPr dirty="0" spc="-10"/>
              <a:t>rather </a:t>
            </a:r>
            <a:r>
              <a:rPr dirty="0" spc="-5"/>
              <a:t>than </a:t>
            </a:r>
            <a:r>
              <a:rPr dirty="0" spc="-10"/>
              <a:t>a</a:t>
            </a:r>
            <a:r>
              <a:rPr dirty="0" spc="-5"/>
              <a:t> </a:t>
            </a:r>
            <a:r>
              <a:rPr dirty="0" spc="-10"/>
              <a:t>queue</a:t>
            </a:r>
          </a:p>
        </p:txBody>
      </p:sp>
      <p:sp>
        <p:nvSpPr>
          <p:cNvPr id="4" name="object 4"/>
          <p:cNvSpPr/>
          <p:nvPr/>
        </p:nvSpPr>
        <p:spPr>
          <a:xfrm>
            <a:off x="2816091" y="1402542"/>
            <a:ext cx="196198" cy="1961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16091" y="1762547"/>
            <a:ext cx="196198" cy="1961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878569" y="1792305"/>
            <a:ext cx="635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16091" y="2122551"/>
            <a:ext cx="196198" cy="1961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878569" y="1432311"/>
            <a:ext cx="57848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1770" algn="l"/>
              </a:tabLst>
            </a:pPr>
            <a:r>
              <a:rPr dirty="0" sz="600" spc="-5" i="1">
                <a:solidFill>
                  <a:srgbClr val="7F7F7F"/>
                </a:solidFill>
                <a:latin typeface="Arial"/>
                <a:cs typeface="Arial"/>
              </a:rPr>
              <a:t>v</a:t>
            </a:r>
            <a:r>
              <a:rPr dirty="0" sz="600" spc="-5" i="1">
                <a:solidFill>
                  <a:srgbClr val="7F7F7F"/>
                </a:solidFill>
                <a:latin typeface="Arial"/>
                <a:cs typeface="Arial"/>
              </a:rPr>
              <a:t>	</a:t>
            </a:r>
            <a:r>
              <a:rPr dirty="0" sz="600" spc="-5">
                <a:latin typeface="Arial"/>
                <a:cs typeface="Arial"/>
              </a:rPr>
              <a:t>un</a:t>
            </a:r>
            <a:r>
              <a:rPr dirty="0" sz="600" spc="-25">
                <a:latin typeface="Arial"/>
                <a:cs typeface="Arial"/>
              </a:rPr>
              <a:t>e</a:t>
            </a:r>
            <a:r>
              <a:rPr dirty="0" sz="600" spc="-5">
                <a:latin typeface="Arial"/>
                <a:cs typeface="Arial"/>
              </a:rPr>
              <a:t>xplored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58172" y="1798655"/>
            <a:ext cx="2406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visited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78569" y="2152312"/>
            <a:ext cx="6502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1770" algn="l"/>
              </a:tabLst>
            </a:pPr>
            <a:r>
              <a:rPr dirty="0" sz="600" spc="-5" i="1">
                <a:latin typeface="Arial"/>
                <a:cs typeface="Arial"/>
              </a:rPr>
              <a:t>v	</a:t>
            </a:r>
            <a:r>
              <a:rPr dirty="0" sz="600" spc="-5">
                <a:latin typeface="Arial"/>
                <a:cs typeface="Arial"/>
              </a:rPr>
              <a:t>fully</a:t>
            </a:r>
            <a:r>
              <a:rPr dirty="0" sz="600" spc="-5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explored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37091" y="2103578"/>
            <a:ext cx="234144" cy="2341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01738" y="2142850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0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1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97096" y="1383569"/>
            <a:ext cx="234144" cy="2341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061732" y="1422849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2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06515" y="1609873"/>
            <a:ext cx="253365" cy="506095"/>
          </a:xfrm>
          <a:custGeom>
            <a:avLst/>
            <a:gdLst/>
            <a:ahLst/>
            <a:cxnLst/>
            <a:rect l="l" t="t" r="r" b="b"/>
            <a:pathLst>
              <a:path w="253365" h="506094">
                <a:moveTo>
                  <a:pt x="0" y="506072"/>
                </a:moveTo>
                <a:lnTo>
                  <a:pt x="253038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021758" y="1607610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09" h="37464">
                <a:moveTo>
                  <a:pt x="0" y="9958"/>
                </a:moveTo>
                <a:lnTo>
                  <a:pt x="12739" y="11160"/>
                </a:lnTo>
                <a:lnTo>
                  <a:pt x="23382" y="9448"/>
                </a:lnTo>
                <a:lnTo>
                  <a:pt x="32065" y="5501"/>
                </a:lnTo>
                <a:lnTo>
                  <a:pt x="38926" y="0"/>
                </a:lnTo>
                <a:lnTo>
                  <a:pt x="38642" y="8790"/>
                </a:lnTo>
                <a:lnTo>
                  <a:pt x="40695" y="18104"/>
                </a:lnTo>
                <a:lnTo>
                  <a:pt x="45711" y="27645"/>
                </a:lnTo>
                <a:lnTo>
                  <a:pt x="54316" y="37116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717105" y="2823587"/>
            <a:ext cx="234144" cy="2341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781733" y="2862851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4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166519" y="1605346"/>
            <a:ext cx="613410" cy="1226185"/>
          </a:xfrm>
          <a:custGeom>
            <a:avLst/>
            <a:gdLst/>
            <a:ahLst/>
            <a:cxnLst/>
            <a:rect l="l" t="t" r="r" b="b"/>
            <a:pathLst>
              <a:path w="613410" h="1226185">
                <a:moveTo>
                  <a:pt x="0" y="0"/>
                </a:moveTo>
                <a:lnTo>
                  <a:pt x="613042" y="1226081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741767" y="2796575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10" h="37464">
                <a:moveTo>
                  <a:pt x="54316" y="0"/>
                </a:moveTo>
                <a:lnTo>
                  <a:pt x="45711" y="9470"/>
                </a:lnTo>
                <a:lnTo>
                  <a:pt x="40695" y="19011"/>
                </a:lnTo>
                <a:lnTo>
                  <a:pt x="38642" y="28325"/>
                </a:lnTo>
                <a:lnTo>
                  <a:pt x="38926" y="37116"/>
                </a:lnTo>
                <a:lnTo>
                  <a:pt x="32065" y="31614"/>
                </a:lnTo>
                <a:lnTo>
                  <a:pt x="23382" y="27667"/>
                </a:lnTo>
                <a:lnTo>
                  <a:pt x="12739" y="25955"/>
                </a:lnTo>
                <a:lnTo>
                  <a:pt x="0" y="27157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076510" y="2102979"/>
            <a:ext cx="235342" cy="23534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2141727" y="2142203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6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886529" y="2330418"/>
            <a:ext cx="253365" cy="506095"/>
          </a:xfrm>
          <a:custGeom>
            <a:avLst/>
            <a:gdLst/>
            <a:ahLst/>
            <a:cxnLst/>
            <a:rect l="l" t="t" r="r" b="b"/>
            <a:pathLst>
              <a:path w="253364" h="506094">
                <a:moveTo>
                  <a:pt x="0" y="505536"/>
                </a:moveTo>
                <a:lnTo>
                  <a:pt x="25277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101504" y="2328154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10" h="37464">
                <a:moveTo>
                  <a:pt x="0" y="9958"/>
                </a:moveTo>
                <a:lnTo>
                  <a:pt x="12739" y="11160"/>
                </a:lnTo>
                <a:lnTo>
                  <a:pt x="23382" y="9448"/>
                </a:lnTo>
                <a:lnTo>
                  <a:pt x="32065" y="5501"/>
                </a:lnTo>
                <a:lnTo>
                  <a:pt x="38926" y="0"/>
                </a:lnTo>
                <a:lnTo>
                  <a:pt x="38642" y="8790"/>
                </a:lnTo>
                <a:lnTo>
                  <a:pt x="40695" y="18104"/>
                </a:lnTo>
                <a:lnTo>
                  <a:pt x="45711" y="27645"/>
                </a:lnTo>
                <a:lnTo>
                  <a:pt x="54316" y="37116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717698" y="1384162"/>
            <a:ext cx="232958" cy="2329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781733" y="1423281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5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888526" y="1609342"/>
            <a:ext cx="253365" cy="506095"/>
          </a:xfrm>
          <a:custGeom>
            <a:avLst/>
            <a:gdLst/>
            <a:ahLst/>
            <a:cxnLst/>
            <a:rect l="l" t="t" r="r" b="b"/>
            <a:pathLst>
              <a:path w="253364" h="506094">
                <a:moveTo>
                  <a:pt x="253035" y="506067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872005" y="1607079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10" h="37464">
                <a:moveTo>
                  <a:pt x="0" y="37116"/>
                </a:moveTo>
                <a:lnTo>
                  <a:pt x="8605" y="27645"/>
                </a:lnTo>
                <a:lnTo>
                  <a:pt x="13621" y="18104"/>
                </a:lnTo>
                <a:lnTo>
                  <a:pt x="15674" y="8790"/>
                </a:lnTo>
                <a:lnTo>
                  <a:pt x="15389" y="0"/>
                </a:lnTo>
                <a:lnTo>
                  <a:pt x="22251" y="5501"/>
                </a:lnTo>
                <a:lnTo>
                  <a:pt x="30934" y="9448"/>
                </a:lnTo>
                <a:lnTo>
                  <a:pt x="41577" y="11160"/>
                </a:lnTo>
                <a:lnTo>
                  <a:pt x="54316" y="9958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996497" y="2822988"/>
            <a:ext cx="235342" cy="23534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1061732" y="2862204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3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236900" y="2940659"/>
            <a:ext cx="480695" cy="0"/>
          </a:xfrm>
          <a:custGeom>
            <a:avLst/>
            <a:gdLst/>
            <a:ahLst/>
            <a:cxnLst/>
            <a:rect l="l" t="t" r="r" b="b"/>
            <a:pathLst>
              <a:path w="480694" h="0">
                <a:moveTo>
                  <a:pt x="480204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234370" y="2910293"/>
            <a:ext cx="26670" cy="60960"/>
          </a:xfrm>
          <a:custGeom>
            <a:avLst/>
            <a:gdLst/>
            <a:ahLst/>
            <a:cxnLst/>
            <a:rect l="l" t="t" r="r" b="b"/>
            <a:pathLst>
              <a:path w="26669" h="60960">
                <a:moveTo>
                  <a:pt x="26317" y="60732"/>
                </a:moveTo>
                <a:lnTo>
                  <a:pt x="21694" y="48799"/>
                </a:lnTo>
                <a:lnTo>
                  <a:pt x="15403" y="40045"/>
                </a:lnTo>
                <a:lnTo>
                  <a:pt x="7990" y="34043"/>
                </a:lnTo>
                <a:lnTo>
                  <a:pt x="0" y="30366"/>
                </a:lnTo>
                <a:lnTo>
                  <a:pt x="7990" y="26689"/>
                </a:lnTo>
                <a:lnTo>
                  <a:pt x="15403" y="20687"/>
                </a:lnTo>
                <a:lnTo>
                  <a:pt x="21694" y="11933"/>
                </a:lnTo>
                <a:lnTo>
                  <a:pt x="26317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06515" y="2325355"/>
            <a:ext cx="253365" cy="506095"/>
          </a:xfrm>
          <a:custGeom>
            <a:avLst/>
            <a:gdLst/>
            <a:ahLst/>
            <a:cxnLst/>
            <a:rect l="l" t="t" r="r" b="b"/>
            <a:pathLst>
              <a:path w="253365" h="506094">
                <a:moveTo>
                  <a:pt x="0" y="0"/>
                </a:moveTo>
                <a:lnTo>
                  <a:pt x="252770" y="505536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021490" y="2796039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09" h="37464">
                <a:moveTo>
                  <a:pt x="54316" y="0"/>
                </a:moveTo>
                <a:lnTo>
                  <a:pt x="45711" y="9470"/>
                </a:lnTo>
                <a:lnTo>
                  <a:pt x="40695" y="19011"/>
                </a:lnTo>
                <a:lnTo>
                  <a:pt x="38642" y="28325"/>
                </a:lnTo>
                <a:lnTo>
                  <a:pt x="38926" y="37116"/>
                </a:lnTo>
                <a:lnTo>
                  <a:pt x="32065" y="31614"/>
                </a:lnTo>
                <a:lnTo>
                  <a:pt x="23382" y="27667"/>
                </a:lnTo>
                <a:lnTo>
                  <a:pt x="12739" y="25955"/>
                </a:lnTo>
                <a:lnTo>
                  <a:pt x="0" y="27157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231240" y="1500641"/>
            <a:ext cx="481965" cy="0"/>
          </a:xfrm>
          <a:custGeom>
            <a:avLst/>
            <a:gdLst/>
            <a:ahLst/>
            <a:cxnLst/>
            <a:rect l="l" t="t" r="r" b="b"/>
            <a:pathLst>
              <a:path w="481964" h="0">
                <a:moveTo>
                  <a:pt x="0" y="0"/>
                </a:moveTo>
                <a:lnTo>
                  <a:pt x="481396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688850" y="1470275"/>
            <a:ext cx="26670" cy="60960"/>
          </a:xfrm>
          <a:custGeom>
            <a:avLst/>
            <a:gdLst/>
            <a:ahLst/>
            <a:cxnLst/>
            <a:rect l="l" t="t" r="r" b="b"/>
            <a:pathLst>
              <a:path w="26669" h="60959">
                <a:moveTo>
                  <a:pt x="0" y="0"/>
                </a:moveTo>
                <a:lnTo>
                  <a:pt x="4622" y="11933"/>
                </a:lnTo>
                <a:lnTo>
                  <a:pt x="10913" y="20687"/>
                </a:lnTo>
                <a:lnTo>
                  <a:pt x="18327" y="26689"/>
                </a:lnTo>
                <a:lnTo>
                  <a:pt x="26317" y="30366"/>
                </a:lnTo>
                <a:lnTo>
                  <a:pt x="18327" y="34043"/>
                </a:lnTo>
                <a:lnTo>
                  <a:pt x="10913" y="40045"/>
                </a:lnTo>
                <a:lnTo>
                  <a:pt x="4622" y="48799"/>
                </a:lnTo>
                <a:lnTo>
                  <a:pt x="0" y="60732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114168" y="1622774"/>
            <a:ext cx="0" cy="1200785"/>
          </a:xfrm>
          <a:custGeom>
            <a:avLst/>
            <a:gdLst/>
            <a:ahLst/>
            <a:cxnLst/>
            <a:rect l="l" t="t" r="r" b="b"/>
            <a:pathLst>
              <a:path w="0" h="1200785">
                <a:moveTo>
                  <a:pt x="0" y="1200213"/>
                </a:move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083802" y="1620244"/>
            <a:ext cx="60960" cy="26670"/>
          </a:xfrm>
          <a:custGeom>
            <a:avLst/>
            <a:gdLst/>
            <a:ahLst/>
            <a:cxnLst/>
            <a:rect l="l" t="t" r="r" b="b"/>
            <a:pathLst>
              <a:path w="60959" h="26669">
                <a:moveTo>
                  <a:pt x="0" y="26317"/>
                </a:moveTo>
                <a:lnTo>
                  <a:pt x="11933" y="21694"/>
                </a:lnTo>
                <a:lnTo>
                  <a:pt x="20687" y="15403"/>
                </a:lnTo>
                <a:lnTo>
                  <a:pt x="26689" y="7990"/>
                </a:lnTo>
                <a:lnTo>
                  <a:pt x="30366" y="0"/>
                </a:lnTo>
                <a:lnTo>
                  <a:pt x="34043" y="7990"/>
                </a:lnTo>
                <a:lnTo>
                  <a:pt x="40045" y="15403"/>
                </a:lnTo>
                <a:lnTo>
                  <a:pt x="48799" y="21694"/>
                </a:lnTo>
                <a:lnTo>
                  <a:pt x="60732" y="26317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834177" y="1617120"/>
            <a:ext cx="0" cy="1201420"/>
          </a:xfrm>
          <a:custGeom>
            <a:avLst/>
            <a:gdLst/>
            <a:ahLst/>
            <a:cxnLst/>
            <a:rect l="l" t="t" r="r" b="b"/>
            <a:pathLst>
              <a:path w="0" h="1201420">
                <a:moveTo>
                  <a:pt x="0" y="0"/>
                </a:moveTo>
                <a:lnTo>
                  <a:pt x="0" y="1201405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803811" y="2794739"/>
            <a:ext cx="60960" cy="26670"/>
          </a:xfrm>
          <a:custGeom>
            <a:avLst/>
            <a:gdLst/>
            <a:ahLst/>
            <a:cxnLst/>
            <a:rect l="l" t="t" r="r" b="b"/>
            <a:pathLst>
              <a:path w="60960" h="26669">
                <a:moveTo>
                  <a:pt x="60732" y="0"/>
                </a:moveTo>
                <a:lnTo>
                  <a:pt x="48799" y="4622"/>
                </a:lnTo>
                <a:lnTo>
                  <a:pt x="40045" y="10913"/>
                </a:lnTo>
                <a:lnTo>
                  <a:pt x="34043" y="18327"/>
                </a:lnTo>
                <a:lnTo>
                  <a:pt x="30366" y="26317"/>
                </a:lnTo>
                <a:lnTo>
                  <a:pt x="26689" y="18327"/>
                </a:lnTo>
                <a:lnTo>
                  <a:pt x="20687" y="10913"/>
                </a:lnTo>
                <a:lnTo>
                  <a:pt x="11933" y="4622"/>
                </a:ln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2950171" y="2511976"/>
            <a:ext cx="1221740" cy="2952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Open list: [</a:t>
            </a:r>
            <a:r>
              <a:rPr dirty="0" sz="600" spc="2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]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600" spc="-5">
                <a:latin typeface="Arial"/>
                <a:cs typeface="Arial"/>
              </a:rPr>
              <a:t>Closed</a:t>
            </a:r>
            <a:r>
              <a:rPr dirty="0" sz="600" spc="-1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list:</a:t>
            </a:r>
            <a:r>
              <a:rPr dirty="0" sz="600" spc="25">
                <a:latin typeface="Arial"/>
                <a:cs typeface="Arial"/>
              </a:rPr>
              <a:t> </a:t>
            </a:r>
            <a:r>
              <a:rPr dirty="0" sz="600" spc="-5" i="1">
                <a:latin typeface="Verdana"/>
                <a:cs typeface="Verdana"/>
              </a:rPr>
              <a:t>{</a:t>
            </a: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1</a:t>
            </a:r>
            <a:r>
              <a:rPr dirty="0" baseline="-16666" sz="750" spc="-142">
                <a:latin typeface="Arial"/>
                <a:cs typeface="Arial"/>
              </a:rPr>
              <a:t> </a:t>
            </a:r>
            <a:r>
              <a:rPr dirty="0" sz="600" spc="0" i="1">
                <a:latin typeface="Trebuchet MS"/>
                <a:cs typeface="Trebuchet MS"/>
              </a:rPr>
              <a:t>,</a:t>
            </a:r>
            <a:r>
              <a:rPr dirty="0" sz="600" spc="-60" i="1">
                <a:latin typeface="Trebuchet MS"/>
                <a:cs typeface="Trebuchet MS"/>
              </a:rPr>
              <a:t> </a:t>
            </a: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2</a:t>
            </a:r>
            <a:r>
              <a:rPr dirty="0" baseline="-16666" sz="750" spc="-142">
                <a:latin typeface="Arial"/>
                <a:cs typeface="Arial"/>
              </a:rPr>
              <a:t> </a:t>
            </a:r>
            <a:r>
              <a:rPr dirty="0" sz="600" spc="0" i="1">
                <a:latin typeface="Trebuchet MS"/>
                <a:cs typeface="Trebuchet MS"/>
              </a:rPr>
              <a:t>,</a:t>
            </a:r>
            <a:r>
              <a:rPr dirty="0" sz="600" spc="-60" i="1">
                <a:latin typeface="Trebuchet MS"/>
                <a:cs typeface="Trebuchet MS"/>
              </a:rPr>
              <a:t> </a:t>
            </a: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3</a:t>
            </a:r>
            <a:r>
              <a:rPr dirty="0" baseline="-16666" sz="750" spc="-142">
                <a:latin typeface="Arial"/>
                <a:cs typeface="Arial"/>
              </a:rPr>
              <a:t> </a:t>
            </a:r>
            <a:r>
              <a:rPr dirty="0" sz="600" spc="0" i="1">
                <a:latin typeface="Trebuchet MS"/>
                <a:cs typeface="Trebuchet MS"/>
              </a:rPr>
              <a:t>,</a:t>
            </a:r>
            <a:r>
              <a:rPr dirty="0" sz="600" spc="-60" i="1">
                <a:latin typeface="Trebuchet MS"/>
                <a:cs typeface="Trebuchet MS"/>
              </a:rPr>
              <a:t> </a:t>
            </a: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4</a:t>
            </a:r>
            <a:r>
              <a:rPr dirty="0" baseline="-16666" sz="750" spc="-142">
                <a:latin typeface="Arial"/>
                <a:cs typeface="Arial"/>
              </a:rPr>
              <a:t> </a:t>
            </a:r>
            <a:r>
              <a:rPr dirty="0" sz="600" spc="0" i="1">
                <a:latin typeface="Trebuchet MS"/>
                <a:cs typeface="Trebuchet MS"/>
              </a:rPr>
              <a:t>,</a:t>
            </a:r>
            <a:r>
              <a:rPr dirty="0" sz="600" spc="-60" i="1">
                <a:latin typeface="Trebuchet MS"/>
                <a:cs typeface="Trebuchet MS"/>
              </a:rPr>
              <a:t> </a:t>
            </a: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5</a:t>
            </a:r>
            <a:r>
              <a:rPr dirty="0" baseline="-16666" sz="750" spc="-142">
                <a:latin typeface="Arial"/>
                <a:cs typeface="Arial"/>
              </a:rPr>
              <a:t> </a:t>
            </a:r>
            <a:r>
              <a:rPr dirty="0" sz="600" spc="0" i="1">
                <a:latin typeface="Trebuchet MS"/>
                <a:cs typeface="Trebuchet MS"/>
              </a:rPr>
              <a:t>,</a:t>
            </a:r>
            <a:r>
              <a:rPr dirty="0" sz="600" spc="-60" i="1">
                <a:latin typeface="Trebuchet MS"/>
                <a:cs typeface="Trebuchet MS"/>
              </a:rPr>
              <a:t> </a:t>
            </a: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6</a:t>
            </a:r>
            <a:r>
              <a:rPr dirty="0" baseline="-16666" sz="750" spc="-142">
                <a:latin typeface="Arial"/>
                <a:cs typeface="Arial"/>
              </a:rPr>
              <a:t> </a:t>
            </a:r>
            <a:r>
              <a:rPr dirty="0" sz="600" i="1">
                <a:latin typeface="Verdana"/>
                <a:cs typeface="Verdana"/>
              </a:rPr>
              <a:t>}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14"/>
            <a:ext cx="284162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5"/>
              <a:t>Depth-first </a:t>
            </a:r>
            <a:r>
              <a:rPr dirty="0" spc="10"/>
              <a:t>search: </a:t>
            </a:r>
            <a:r>
              <a:rPr dirty="0" spc="0"/>
              <a:t>iterative</a:t>
            </a:r>
            <a:r>
              <a:rPr dirty="0" spc="60"/>
              <a:t> </a:t>
            </a:r>
            <a:r>
              <a:rPr dirty="0" spc="5"/>
              <a:t>version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357" y="355624"/>
            <a:ext cx="2891155" cy="53594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89230" marR="5080" indent="-177165">
              <a:lnSpc>
                <a:spcPct val="102600"/>
              </a:lnSpc>
              <a:spcBef>
                <a:spcPts val="55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10">
                <a:latin typeface="Arial"/>
                <a:cs typeface="Arial"/>
              </a:rPr>
              <a:t>The iterative version </a:t>
            </a:r>
            <a:r>
              <a:rPr dirty="0" sz="1100" spc="-5">
                <a:latin typeface="Arial"/>
                <a:cs typeface="Arial"/>
              </a:rPr>
              <a:t>of </a:t>
            </a:r>
            <a:r>
              <a:rPr dirty="0" sz="1100" spc="-10">
                <a:latin typeface="Arial"/>
                <a:cs typeface="Arial"/>
              </a:rPr>
              <a:t>DFS </a:t>
            </a:r>
            <a:r>
              <a:rPr dirty="0" sz="1100" spc="-5">
                <a:latin typeface="Arial"/>
                <a:cs typeface="Arial"/>
              </a:rPr>
              <a:t>looks </a:t>
            </a:r>
            <a:r>
              <a:rPr dirty="0" sz="1100" spc="-10">
                <a:latin typeface="Arial"/>
                <a:cs typeface="Arial"/>
              </a:rPr>
              <a:t>like </a:t>
            </a:r>
            <a:r>
              <a:rPr dirty="0" sz="1100" spc="-5">
                <a:latin typeface="Arial"/>
                <a:cs typeface="Arial"/>
              </a:rPr>
              <a:t>this  (assuming </a:t>
            </a:r>
            <a:r>
              <a:rPr dirty="0" sz="1100" spc="-20">
                <a:latin typeface="Arial"/>
                <a:cs typeface="Arial"/>
              </a:rPr>
              <a:t>for </a:t>
            </a:r>
            <a:r>
              <a:rPr dirty="0" sz="1100" spc="-5">
                <a:latin typeface="Arial"/>
                <a:cs typeface="Arial"/>
              </a:rPr>
              <a:t>simplicity that </a:t>
            </a:r>
            <a:r>
              <a:rPr dirty="0" sz="1100" spc="-20">
                <a:latin typeface="Arial"/>
                <a:cs typeface="Arial"/>
              </a:rPr>
              <a:t>Vertex </a:t>
            </a:r>
            <a:r>
              <a:rPr dirty="0" sz="1100" spc="-5">
                <a:latin typeface="Arial"/>
                <a:cs typeface="Arial"/>
              </a:rPr>
              <a:t>contains  </a:t>
            </a:r>
            <a:r>
              <a:rPr dirty="0" sz="1100" spc="-10" b="1">
                <a:latin typeface="Courier New"/>
                <a:cs typeface="Courier New"/>
              </a:rPr>
              <a:t>List&lt;Vertex&gt; adjacencyList;</a:t>
            </a:r>
            <a:r>
              <a:rPr dirty="0" sz="1100" spc="-1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7095" y="942124"/>
            <a:ext cx="2166620" cy="0"/>
          </a:xfrm>
          <a:custGeom>
            <a:avLst/>
            <a:gdLst/>
            <a:ahLst/>
            <a:cxnLst/>
            <a:rect l="l" t="t" r="r" b="b"/>
            <a:pathLst>
              <a:path w="2166620" h="0">
                <a:moveTo>
                  <a:pt x="0" y="0"/>
                </a:moveTo>
                <a:lnTo>
                  <a:pt x="2166569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24395" y="955997"/>
            <a:ext cx="2576195" cy="153416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41605">
              <a:lnSpc>
                <a:spcPts val="700"/>
              </a:lnSpc>
              <a:spcBef>
                <a:spcPts val="135"/>
              </a:spcBef>
            </a:pPr>
            <a:r>
              <a:rPr dirty="0" sz="600" spc="-5" b="1">
                <a:solidFill>
                  <a:srgbClr val="3F3F3F"/>
                </a:solidFill>
                <a:latin typeface="Courier New"/>
                <a:cs typeface="Courier New"/>
              </a:rPr>
              <a:t>// Try to find an edge v-&gt;w with w not yet visited  </a:t>
            </a:r>
            <a:r>
              <a:rPr dirty="0" sz="600" spc="-5" b="1">
                <a:solidFill>
                  <a:srgbClr val="0000FF"/>
                </a:solidFill>
                <a:latin typeface="Courier New"/>
                <a:cs typeface="Courier New"/>
              </a:rPr>
              <a:t>public </a:t>
            </a:r>
            <a:r>
              <a:rPr dirty="0" sz="600" spc="-5" b="1">
                <a:latin typeface="Courier New"/>
                <a:cs typeface="Courier New"/>
              </a:rPr>
              <a:t>Vertex findSuccessor(Vertex v, Set&lt;Vertex&gt;</a:t>
            </a:r>
            <a:r>
              <a:rPr dirty="0" sz="600" spc="60" b="1">
                <a:latin typeface="Courier New"/>
                <a:cs typeface="Courier New"/>
              </a:rPr>
              <a:t> </a:t>
            </a:r>
            <a:r>
              <a:rPr dirty="0" sz="600" spc="-5" b="1">
                <a:latin typeface="Courier New"/>
                <a:cs typeface="Courier New"/>
              </a:rPr>
              <a:t>c){</a:t>
            </a:r>
            <a:endParaRPr sz="600">
              <a:latin typeface="Courier New"/>
              <a:cs typeface="Courier New"/>
            </a:endParaRPr>
          </a:p>
          <a:p>
            <a:pPr marL="149225">
              <a:lnSpc>
                <a:spcPts val="665"/>
              </a:lnSpc>
            </a:pPr>
            <a:r>
              <a:rPr dirty="0" sz="600" spc="-5" b="1">
                <a:solidFill>
                  <a:srgbClr val="0000FF"/>
                </a:solidFill>
                <a:latin typeface="Courier New"/>
                <a:cs typeface="Courier New"/>
              </a:rPr>
              <a:t>for</a:t>
            </a:r>
            <a:r>
              <a:rPr dirty="0" sz="600" spc="-5" b="1">
                <a:latin typeface="Courier New"/>
                <a:cs typeface="Courier New"/>
              </a:rPr>
              <a:t>(Vertex w : v.adjacencyList)</a:t>
            </a:r>
            <a:endParaRPr sz="600">
              <a:latin typeface="Courier New"/>
              <a:cs typeface="Courier New"/>
            </a:endParaRPr>
          </a:p>
          <a:p>
            <a:pPr marL="422275" marR="506095" indent="-137160">
              <a:lnSpc>
                <a:spcPts val="700"/>
              </a:lnSpc>
              <a:spcBef>
                <a:spcPts val="30"/>
              </a:spcBef>
            </a:pPr>
            <a:r>
              <a:rPr dirty="0" sz="600" spc="-5" b="1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dirty="0" sz="600" spc="-5" b="1">
                <a:latin typeface="Courier New"/>
                <a:cs typeface="Courier New"/>
              </a:rPr>
              <a:t>(! c.contains(w)) </a:t>
            </a:r>
            <a:r>
              <a:rPr dirty="0" sz="600" spc="-5" b="1">
                <a:solidFill>
                  <a:srgbClr val="3F3F3F"/>
                </a:solidFill>
                <a:latin typeface="Courier New"/>
                <a:cs typeface="Courier New"/>
              </a:rPr>
              <a:t>// not yet visited  </a:t>
            </a:r>
            <a:r>
              <a:rPr dirty="0" sz="600" spc="-5" b="1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dirty="0" sz="600" spc="-10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600" spc="-5" b="1">
                <a:latin typeface="Courier New"/>
                <a:cs typeface="Courier New"/>
              </a:rPr>
              <a:t>w;</a:t>
            </a:r>
            <a:endParaRPr sz="600">
              <a:latin typeface="Courier New"/>
              <a:cs typeface="Courier New"/>
            </a:endParaRPr>
          </a:p>
          <a:p>
            <a:pPr marL="149225">
              <a:lnSpc>
                <a:spcPts val="665"/>
              </a:lnSpc>
            </a:pPr>
            <a:r>
              <a:rPr dirty="0" sz="600" spc="-5" b="1">
                <a:solidFill>
                  <a:srgbClr val="0000FF"/>
                </a:solidFill>
                <a:latin typeface="Courier New"/>
                <a:cs typeface="Courier New"/>
              </a:rPr>
              <a:t>return null</a:t>
            </a:r>
            <a:r>
              <a:rPr dirty="0" sz="600" spc="-5" b="1">
                <a:latin typeface="Courier New"/>
                <a:cs typeface="Courier New"/>
              </a:rPr>
              <a:t>; </a:t>
            </a:r>
            <a:r>
              <a:rPr dirty="0" sz="600" spc="-5" b="1">
                <a:solidFill>
                  <a:srgbClr val="3F3F3F"/>
                </a:solidFill>
                <a:latin typeface="Courier New"/>
                <a:cs typeface="Courier New"/>
              </a:rPr>
              <a:t>// no suitable edge</a:t>
            </a:r>
            <a:endParaRPr sz="600">
              <a:latin typeface="Courier New"/>
              <a:cs typeface="Courier New"/>
            </a:endParaRPr>
          </a:p>
          <a:p>
            <a:pPr marL="12700">
              <a:lnSpc>
                <a:spcPts val="710"/>
              </a:lnSpc>
            </a:pPr>
            <a:r>
              <a:rPr dirty="0" sz="600" spc="-5" b="1">
                <a:latin typeface="Courier New"/>
                <a:cs typeface="Courier New"/>
              </a:rPr>
              <a:t>}</a:t>
            </a:r>
            <a:endParaRPr sz="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550">
              <a:latin typeface="Times New Roman"/>
              <a:cs typeface="Times New Roman"/>
            </a:endParaRPr>
          </a:p>
          <a:p>
            <a:pPr marL="12700">
              <a:lnSpc>
                <a:spcPts val="710"/>
              </a:lnSpc>
            </a:pPr>
            <a:r>
              <a:rPr dirty="0" sz="600" spc="-5" b="1">
                <a:solidFill>
                  <a:srgbClr val="0000FF"/>
                </a:solidFill>
                <a:latin typeface="Courier New"/>
                <a:cs typeface="Courier New"/>
              </a:rPr>
              <a:t>public void </a:t>
            </a:r>
            <a:r>
              <a:rPr dirty="0" sz="600" spc="-5" b="1">
                <a:latin typeface="Courier New"/>
                <a:cs typeface="Courier New"/>
              </a:rPr>
              <a:t>DFS(Vertex source){</a:t>
            </a:r>
            <a:endParaRPr sz="600">
              <a:latin typeface="Courier New"/>
              <a:cs typeface="Courier New"/>
            </a:endParaRPr>
          </a:p>
          <a:p>
            <a:pPr marL="149225" marR="506095">
              <a:lnSpc>
                <a:spcPts val="700"/>
              </a:lnSpc>
              <a:spcBef>
                <a:spcPts val="30"/>
              </a:spcBef>
            </a:pPr>
            <a:r>
              <a:rPr dirty="0" sz="600" spc="-5" b="1">
                <a:solidFill>
                  <a:srgbClr val="3F3F3F"/>
                </a:solidFill>
                <a:latin typeface="Courier New"/>
                <a:cs typeface="Courier New"/>
              </a:rPr>
              <a:t>// Set up open and closed list  </a:t>
            </a:r>
            <a:r>
              <a:rPr dirty="0" sz="600" spc="-5" b="1">
                <a:latin typeface="Courier New"/>
                <a:cs typeface="Courier New"/>
              </a:rPr>
              <a:t>Stack&lt;Vertex&gt; o = </a:t>
            </a:r>
            <a:r>
              <a:rPr dirty="0" sz="600" spc="-5" b="1">
                <a:solidFill>
                  <a:srgbClr val="0000FF"/>
                </a:solidFill>
                <a:latin typeface="Courier New"/>
                <a:cs typeface="Courier New"/>
              </a:rPr>
              <a:t>new </a:t>
            </a:r>
            <a:r>
              <a:rPr dirty="0" sz="600" spc="-5" b="1">
                <a:latin typeface="Courier New"/>
                <a:cs typeface="Courier New"/>
              </a:rPr>
              <a:t>Stack&lt;Vertex&gt;();  HashSet&lt;Vertex&gt; c = </a:t>
            </a:r>
            <a:r>
              <a:rPr dirty="0" sz="600" spc="-5" b="1">
                <a:solidFill>
                  <a:srgbClr val="0000FF"/>
                </a:solidFill>
                <a:latin typeface="Courier New"/>
                <a:cs typeface="Courier New"/>
              </a:rPr>
              <a:t>new </a:t>
            </a:r>
            <a:r>
              <a:rPr dirty="0" sz="600" spc="-5" b="1">
                <a:latin typeface="Courier New"/>
                <a:cs typeface="Courier New"/>
              </a:rPr>
              <a:t>HashSet&lt;Vertex&gt;();  o.push(source);</a:t>
            </a:r>
            <a:endParaRPr sz="600">
              <a:latin typeface="Courier New"/>
              <a:cs typeface="Courier New"/>
            </a:endParaRPr>
          </a:p>
          <a:p>
            <a:pPr marL="149225">
              <a:lnSpc>
                <a:spcPts val="660"/>
              </a:lnSpc>
            </a:pPr>
            <a:r>
              <a:rPr dirty="0" sz="600" spc="-5" b="1">
                <a:latin typeface="Courier New"/>
                <a:cs typeface="Courier New"/>
              </a:rPr>
              <a:t>c.add(source);</a:t>
            </a:r>
            <a:endParaRPr sz="600">
              <a:latin typeface="Courier New"/>
              <a:cs typeface="Courier New"/>
            </a:endParaRPr>
          </a:p>
          <a:p>
            <a:pPr marL="149225">
              <a:lnSpc>
                <a:spcPts val="695"/>
              </a:lnSpc>
            </a:pPr>
            <a:r>
              <a:rPr dirty="0" sz="600" spc="-5" b="1">
                <a:solidFill>
                  <a:srgbClr val="0000FF"/>
                </a:solidFill>
                <a:latin typeface="Courier New"/>
                <a:cs typeface="Courier New"/>
              </a:rPr>
              <a:t>while</a:t>
            </a:r>
            <a:r>
              <a:rPr dirty="0" sz="600" spc="-5" b="1">
                <a:latin typeface="Courier New"/>
                <a:cs typeface="Courier New"/>
              </a:rPr>
              <a:t>(!o.empty()){</a:t>
            </a:r>
            <a:endParaRPr sz="600">
              <a:latin typeface="Courier New"/>
              <a:cs typeface="Courier New"/>
            </a:endParaRPr>
          </a:p>
          <a:p>
            <a:pPr marL="285750" marR="5080">
              <a:lnSpc>
                <a:spcPts val="700"/>
              </a:lnSpc>
              <a:spcBef>
                <a:spcPts val="30"/>
              </a:spcBef>
            </a:pPr>
            <a:r>
              <a:rPr dirty="0" sz="600" spc="-5" b="1">
                <a:latin typeface="Courier New"/>
                <a:cs typeface="Courier New"/>
              </a:rPr>
              <a:t>Vertex v = o.peek(); </a:t>
            </a:r>
            <a:r>
              <a:rPr dirty="0" sz="600" spc="-5" b="1">
                <a:solidFill>
                  <a:srgbClr val="3F3F3F"/>
                </a:solidFill>
                <a:latin typeface="Courier New"/>
                <a:cs typeface="Courier New"/>
              </a:rPr>
              <a:t>// vertex on top of the stack  </a:t>
            </a:r>
            <a:r>
              <a:rPr dirty="0" sz="600" spc="-5" b="1">
                <a:latin typeface="Courier New"/>
                <a:cs typeface="Courier New"/>
              </a:rPr>
              <a:t>Vertex w = findSuccessor(v,</a:t>
            </a:r>
            <a:r>
              <a:rPr dirty="0" sz="600" spc="-10" b="1">
                <a:latin typeface="Courier New"/>
                <a:cs typeface="Courier New"/>
              </a:rPr>
              <a:t> </a:t>
            </a:r>
            <a:r>
              <a:rPr dirty="0" sz="600" spc="-5" b="1">
                <a:latin typeface="Courier New"/>
                <a:cs typeface="Courier New"/>
              </a:rPr>
              <a:t>c);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54222" y="2461646"/>
            <a:ext cx="14833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b="1">
                <a:solidFill>
                  <a:srgbClr val="3F3F3F"/>
                </a:solidFill>
                <a:latin typeface="Courier New"/>
                <a:cs typeface="Courier New"/>
              </a:rPr>
              <a:t>// push w onto o and add it to</a:t>
            </a:r>
            <a:r>
              <a:rPr dirty="0" sz="600" spc="-25" b="1">
                <a:solidFill>
                  <a:srgbClr val="3F3F3F"/>
                </a:solidFill>
                <a:latin typeface="Courier New"/>
                <a:cs typeface="Courier New"/>
              </a:rPr>
              <a:t> </a:t>
            </a:r>
            <a:r>
              <a:rPr dirty="0" sz="600" spc="-5" b="1">
                <a:solidFill>
                  <a:srgbClr val="3F3F3F"/>
                </a:solidFill>
                <a:latin typeface="Courier New"/>
                <a:cs typeface="Courier New"/>
              </a:rPr>
              <a:t>c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7686" y="2461646"/>
            <a:ext cx="663575" cy="3822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ts val="710"/>
              </a:lnSpc>
              <a:spcBef>
                <a:spcPts val="95"/>
              </a:spcBef>
            </a:pPr>
            <a:r>
              <a:rPr dirty="0" sz="600" spc="-5" b="1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dirty="0" sz="600" spc="-5" b="1">
                <a:latin typeface="Courier New"/>
                <a:cs typeface="Courier New"/>
              </a:rPr>
              <a:t>(w !=</a:t>
            </a:r>
            <a:r>
              <a:rPr dirty="0" sz="600" spc="-55" b="1">
                <a:latin typeface="Courier New"/>
                <a:cs typeface="Courier New"/>
              </a:rPr>
              <a:t> </a:t>
            </a:r>
            <a:r>
              <a:rPr dirty="0" sz="600" spc="-5" b="1">
                <a:solidFill>
                  <a:srgbClr val="0000FF"/>
                </a:solidFill>
                <a:latin typeface="Courier New"/>
                <a:cs typeface="Courier New"/>
              </a:rPr>
              <a:t>null</a:t>
            </a:r>
            <a:r>
              <a:rPr dirty="0" sz="600" spc="-5" b="1">
                <a:latin typeface="Courier New"/>
                <a:cs typeface="Courier New"/>
              </a:rPr>
              <a:t>){</a:t>
            </a:r>
            <a:endParaRPr sz="600">
              <a:latin typeface="Courier New"/>
              <a:cs typeface="Courier New"/>
            </a:endParaRPr>
          </a:p>
          <a:p>
            <a:pPr algn="ctr" marL="90805">
              <a:lnSpc>
                <a:spcPts val="695"/>
              </a:lnSpc>
            </a:pPr>
            <a:r>
              <a:rPr dirty="0" sz="600" spc="-5" b="1">
                <a:latin typeface="Courier New"/>
                <a:cs typeface="Courier New"/>
              </a:rPr>
              <a:t>o.push(w);</a:t>
            </a:r>
            <a:endParaRPr sz="600">
              <a:latin typeface="Courier New"/>
              <a:cs typeface="Courier New"/>
            </a:endParaRPr>
          </a:p>
          <a:p>
            <a:pPr algn="ctr" marL="45085">
              <a:lnSpc>
                <a:spcPts val="695"/>
              </a:lnSpc>
            </a:pPr>
            <a:r>
              <a:rPr dirty="0" sz="600" spc="-5" b="1">
                <a:latin typeface="Courier New"/>
                <a:cs typeface="Courier New"/>
              </a:rPr>
              <a:t>c.add(w);</a:t>
            </a:r>
            <a:endParaRPr sz="600">
              <a:latin typeface="Courier New"/>
              <a:cs typeface="Courier New"/>
            </a:endParaRPr>
          </a:p>
          <a:p>
            <a:pPr marL="12700">
              <a:lnSpc>
                <a:spcPts val="710"/>
              </a:lnSpc>
            </a:pPr>
            <a:r>
              <a:rPr dirty="0" sz="600" spc="-5" b="1">
                <a:latin typeface="Courier New"/>
                <a:cs typeface="Courier New"/>
              </a:rPr>
              <a:t>}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4395" y="2815912"/>
            <a:ext cx="2120900" cy="3822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422275" marR="5080" indent="-137160">
              <a:lnSpc>
                <a:spcPts val="700"/>
              </a:lnSpc>
              <a:spcBef>
                <a:spcPts val="135"/>
              </a:spcBef>
              <a:tabLst>
                <a:tab pos="650240" algn="l"/>
              </a:tabLst>
            </a:pPr>
            <a:r>
              <a:rPr dirty="0" sz="600" spc="-5" b="1">
                <a:solidFill>
                  <a:srgbClr val="0000FF"/>
                </a:solidFill>
                <a:latin typeface="Courier New"/>
                <a:cs typeface="Courier New"/>
              </a:rPr>
              <a:t>else	</a:t>
            </a:r>
            <a:r>
              <a:rPr dirty="0" sz="600" spc="-5" b="1">
                <a:solidFill>
                  <a:srgbClr val="3F3F3F"/>
                </a:solidFill>
                <a:latin typeface="Courier New"/>
                <a:cs typeface="Courier New"/>
              </a:rPr>
              <a:t>// v is a dead end; pop it off o  </a:t>
            </a:r>
            <a:r>
              <a:rPr dirty="0" sz="600" spc="-5" b="1">
                <a:latin typeface="Courier New"/>
                <a:cs typeface="Courier New"/>
              </a:rPr>
              <a:t>o.pop();</a:t>
            </a:r>
            <a:endParaRPr sz="600">
              <a:latin typeface="Courier New"/>
              <a:cs typeface="Courier New"/>
            </a:endParaRPr>
          </a:p>
          <a:p>
            <a:pPr marL="149225">
              <a:lnSpc>
                <a:spcPts val="665"/>
              </a:lnSpc>
            </a:pPr>
            <a:r>
              <a:rPr dirty="0" sz="600" spc="-5" b="1">
                <a:latin typeface="Courier New"/>
                <a:cs typeface="Courier New"/>
              </a:rPr>
              <a:t>}</a:t>
            </a:r>
            <a:endParaRPr sz="600">
              <a:latin typeface="Courier New"/>
              <a:cs typeface="Courier New"/>
            </a:endParaRPr>
          </a:p>
          <a:p>
            <a:pPr marL="12700">
              <a:lnSpc>
                <a:spcPts val="710"/>
              </a:lnSpc>
            </a:pPr>
            <a:r>
              <a:rPr dirty="0" sz="600" spc="-5" b="1">
                <a:latin typeface="Courier New"/>
                <a:cs typeface="Courier New"/>
              </a:rPr>
              <a:t>}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37095" y="3237293"/>
            <a:ext cx="2166620" cy="0"/>
          </a:xfrm>
          <a:custGeom>
            <a:avLst/>
            <a:gdLst/>
            <a:ahLst/>
            <a:cxnLst/>
            <a:rect l="l" t="t" r="r" b="b"/>
            <a:pathLst>
              <a:path w="2166620" h="0">
                <a:moveTo>
                  <a:pt x="0" y="0"/>
                </a:moveTo>
                <a:lnTo>
                  <a:pt x="2166569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14"/>
            <a:ext cx="226504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0"/>
              <a:t>Aside: </a:t>
            </a:r>
            <a:r>
              <a:rPr dirty="0" spc="5"/>
              <a:t>eliminating</a:t>
            </a:r>
            <a:r>
              <a:rPr dirty="0" spc="50"/>
              <a:t> </a:t>
            </a:r>
            <a:r>
              <a:rPr dirty="0" spc="10"/>
              <a:t>recursion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357" y="732166"/>
            <a:ext cx="3813810" cy="74612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89230" marR="5080" indent="-177165">
              <a:lnSpc>
                <a:spcPct val="102600"/>
              </a:lnSpc>
              <a:spcBef>
                <a:spcPts val="55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5">
                <a:latin typeface="Arial"/>
                <a:cs typeface="Arial"/>
              </a:rPr>
              <a:t>This </a:t>
            </a:r>
            <a:r>
              <a:rPr dirty="0" sz="1100" spc="-10">
                <a:latin typeface="Arial"/>
                <a:cs typeface="Arial"/>
              </a:rPr>
              <a:t>iterative version </a:t>
            </a:r>
            <a:r>
              <a:rPr dirty="0" sz="1100" spc="-5">
                <a:latin typeface="Arial"/>
                <a:cs typeface="Arial"/>
              </a:rPr>
              <a:t>is </a:t>
            </a:r>
            <a:r>
              <a:rPr dirty="0" sz="1100" spc="-10">
                <a:latin typeface="Arial"/>
                <a:cs typeface="Arial"/>
              </a:rPr>
              <a:t>an </a:t>
            </a:r>
            <a:r>
              <a:rPr dirty="0" sz="1100" spc="-15">
                <a:latin typeface="Arial"/>
                <a:cs typeface="Arial"/>
              </a:rPr>
              <a:t>example </a:t>
            </a:r>
            <a:r>
              <a:rPr dirty="0" sz="1100" spc="-5">
                <a:latin typeface="Arial"/>
                <a:cs typeface="Arial"/>
              </a:rPr>
              <a:t>of </a:t>
            </a:r>
            <a:r>
              <a:rPr dirty="0" sz="1100" spc="-10">
                <a:latin typeface="Arial"/>
                <a:cs typeface="Arial"/>
              </a:rPr>
              <a:t>a more general </a:t>
            </a:r>
            <a:r>
              <a:rPr dirty="0" sz="1100" spc="-5">
                <a:latin typeface="Arial"/>
                <a:cs typeface="Arial"/>
              </a:rPr>
              <a:t>idea:  </a:t>
            </a:r>
            <a:r>
              <a:rPr dirty="0" sz="1100" spc="-25">
                <a:latin typeface="Arial"/>
                <a:cs typeface="Arial"/>
              </a:rPr>
              <a:t>We </a:t>
            </a:r>
            <a:r>
              <a:rPr dirty="0" sz="1100" spc="-5">
                <a:latin typeface="Arial"/>
                <a:cs typeface="Arial"/>
              </a:rPr>
              <a:t>can get rid of recursion </a:t>
            </a:r>
            <a:r>
              <a:rPr dirty="0" sz="1100" spc="-20">
                <a:latin typeface="Arial"/>
                <a:cs typeface="Arial"/>
              </a:rPr>
              <a:t>by </a:t>
            </a:r>
            <a:r>
              <a:rPr dirty="0" sz="1100" spc="-5">
                <a:latin typeface="Arial"/>
                <a:cs typeface="Arial"/>
              </a:rPr>
              <a:t>using </a:t>
            </a:r>
            <a:r>
              <a:rPr dirty="0" sz="1100" spc="-10">
                <a:latin typeface="Arial"/>
                <a:cs typeface="Arial"/>
              </a:rPr>
              <a:t>a stack </a:t>
            </a:r>
            <a:r>
              <a:rPr dirty="0" sz="1100" spc="-5">
                <a:latin typeface="Arial"/>
                <a:cs typeface="Arial"/>
              </a:rPr>
              <a:t>(to store  pending</a:t>
            </a:r>
            <a:r>
              <a:rPr dirty="0" sz="1100" spc="-10">
                <a:latin typeface="Arial"/>
                <a:cs typeface="Arial"/>
              </a:rPr>
              <a:t> branches)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5">
                <a:latin typeface="Arial"/>
                <a:cs typeface="Arial"/>
              </a:rPr>
              <a:t>Example: pre-order </a:t>
            </a:r>
            <a:r>
              <a:rPr dirty="0" sz="1100" spc="-15">
                <a:latin typeface="Arial"/>
                <a:cs typeface="Arial"/>
              </a:rPr>
              <a:t>traversal </a:t>
            </a:r>
            <a:r>
              <a:rPr dirty="0" sz="1100" spc="-5">
                <a:latin typeface="Arial"/>
                <a:cs typeface="Arial"/>
              </a:rPr>
              <a:t>in </a:t>
            </a: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tree looks </a:t>
            </a:r>
            <a:r>
              <a:rPr dirty="0" sz="1100" spc="-10">
                <a:latin typeface="Arial"/>
                <a:cs typeface="Arial"/>
              </a:rPr>
              <a:t>like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this: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7095" y="1528699"/>
            <a:ext cx="2166620" cy="0"/>
          </a:xfrm>
          <a:custGeom>
            <a:avLst/>
            <a:gdLst/>
            <a:ahLst/>
            <a:cxnLst/>
            <a:rect l="l" t="t" r="r" b="b"/>
            <a:pathLst>
              <a:path w="2166620" h="0">
                <a:moveTo>
                  <a:pt x="0" y="0"/>
                </a:moveTo>
                <a:lnTo>
                  <a:pt x="2166569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24395" y="1542559"/>
            <a:ext cx="1938655" cy="10909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94310" marR="915669" indent="-182245">
              <a:lnSpc>
                <a:spcPts val="700"/>
              </a:lnSpc>
              <a:spcBef>
                <a:spcPts val="135"/>
              </a:spcBef>
            </a:pPr>
            <a:r>
              <a:rPr dirty="0" sz="600" spc="-5" b="1">
                <a:solidFill>
                  <a:srgbClr val="0000FF"/>
                </a:solidFill>
                <a:latin typeface="Courier New"/>
                <a:cs typeface="Courier New"/>
              </a:rPr>
              <a:t>public class</a:t>
            </a:r>
            <a:r>
              <a:rPr dirty="0" sz="600" spc="-35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600" spc="-5" b="1">
                <a:latin typeface="Courier New"/>
                <a:cs typeface="Courier New"/>
              </a:rPr>
              <a:t>TreeNode{  </a:t>
            </a:r>
            <a:r>
              <a:rPr dirty="0" sz="600" spc="-5" b="1">
                <a:solidFill>
                  <a:srgbClr val="0000FF"/>
                </a:solidFill>
                <a:latin typeface="Courier New"/>
                <a:cs typeface="Courier New"/>
              </a:rPr>
              <a:t>public int</a:t>
            </a:r>
            <a:r>
              <a:rPr dirty="0" sz="600" spc="-30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600" spc="-5" b="1">
                <a:latin typeface="Courier New"/>
                <a:cs typeface="Courier New"/>
              </a:rPr>
              <a:t>data;</a:t>
            </a:r>
            <a:endParaRPr sz="600">
              <a:latin typeface="Courier New"/>
              <a:cs typeface="Courier New"/>
            </a:endParaRPr>
          </a:p>
          <a:p>
            <a:pPr marL="194310">
              <a:lnSpc>
                <a:spcPts val="665"/>
              </a:lnSpc>
            </a:pPr>
            <a:r>
              <a:rPr dirty="0" sz="600" spc="-5" b="1">
                <a:solidFill>
                  <a:srgbClr val="0000FF"/>
                </a:solidFill>
                <a:latin typeface="Courier New"/>
                <a:cs typeface="Courier New"/>
              </a:rPr>
              <a:t>public </a:t>
            </a:r>
            <a:r>
              <a:rPr dirty="0" sz="600" spc="-5" b="1">
                <a:latin typeface="Courier New"/>
                <a:cs typeface="Courier New"/>
              </a:rPr>
              <a:t>TreeNode leftChild,</a:t>
            </a:r>
            <a:r>
              <a:rPr dirty="0" sz="600" spc="10" b="1">
                <a:latin typeface="Courier New"/>
                <a:cs typeface="Courier New"/>
              </a:rPr>
              <a:t> </a:t>
            </a:r>
            <a:r>
              <a:rPr dirty="0" sz="600" spc="-5" b="1">
                <a:latin typeface="Courier New"/>
                <a:cs typeface="Courier New"/>
              </a:rPr>
              <a:t>rightChild;</a:t>
            </a:r>
            <a:endParaRPr sz="600">
              <a:latin typeface="Courier New"/>
              <a:cs typeface="Courier New"/>
            </a:endParaRPr>
          </a:p>
          <a:p>
            <a:pPr marL="12700">
              <a:lnSpc>
                <a:spcPts val="710"/>
              </a:lnSpc>
            </a:pPr>
            <a:r>
              <a:rPr dirty="0" sz="600" spc="-5" b="1">
                <a:latin typeface="Courier New"/>
                <a:cs typeface="Courier New"/>
              </a:rPr>
              <a:t>}</a:t>
            </a:r>
            <a:endParaRPr sz="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600">
              <a:latin typeface="Times New Roman"/>
              <a:cs typeface="Times New Roman"/>
            </a:endParaRPr>
          </a:p>
          <a:p>
            <a:pPr marL="194310" marR="414655" indent="-182245">
              <a:lnSpc>
                <a:spcPts val="700"/>
              </a:lnSpc>
            </a:pPr>
            <a:r>
              <a:rPr dirty="0" sz="600" spc="-5" b="1">
                <a:solidFill>
                  <a:srgbClr val="0000FF"/>
                </a:solidFill>
                <a:latin typeface="Courier New"/>
                <a:cs typeface="Courier New"/>
              </a:rPr>
              <a:t>public void </a:t>
            </a:r>
            <a:r>
              <a:rPr dirty="0" sz="600" spc="-5" b="1">
                <a:latin typeface="Courier New"/>
                <a:cs typeface="Courier New"/>
              </a:rPr>
              <a:t>preOrder(TreeNode n){  </a:t>
            </a:r>
            <a:r>
              <a:rPr dirty="0" sz="600" spc="-5" b="1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dirty="0" sz="600" spc="-5" b="1">
                <a:latin typeface="Courier New"/>
                <a:cs typeface="Courier New"/>
              </a:rPr>
              <a:t>(n !=</a:t>
            </a:r>
            <a:r>
              <a:rPr dirty="0" sz="600" spc="-15" b="1">
                <a:latin typeface="Courier New"/>
                <a:cs typeface="Courier New"/>
              </a:rPr>
              <a:t> </a:t>
            </a:r>
            <a:r>
              <a:rPr dirty="0" sz="600" spc="-5" b="1">
                <a:solidFill>
                  <a:srgbClr val="0000FF"/>
                </a:solidFill>
                <a:latin typeface="Courier New"/>
                <a:cs typeface="Courier New"/>
              </a:rPr>
              <a:t>null</a:t>
            </a:r>
            <a:r>
              <a:rPr dirty="0" sz="600" spc="-5" b="1">
                <a:latin typeface="Courier New"/>
                <a:cs typeface="Courier New"/>
              </a:rPr>
              <a:t>){</a:t>
            </a:r>
            <a:endParaRPr sz="600">
              <a:latin typeface="Courier New"/>
              <a:cs typeface="Courier New"/>
            </a:endParaRPr>
          </a:p>
          <a:p>
            <a:pPr marL="376555">
              <a:lnSpc>
                <a:spcPts val="665"/>
              </a:lnSpc>
            </a:pPr>
            <a:r>
              <a:rPr dirty="0" sz="600" spc="-5" b="1">
                <a:latin typeface="Courier New"/>
                <a:cs typeface="Courier New"/>
              </a:rPr>
              <a:t>System.out.println(n.data);</a:t>
            </a:r>
            <a:endParaRPr sz="600">
              <a:latin typeface="Courier New"/>
              <a:cs typeface="Courier New"/>
            </a:endParaRPr>
          </a:p>
          <a:p>
            <a:pPr marL="376555" marR="506095">
              <a:lnSpc>
                <a:spcPts val="700"/>
              </a:lnSpc>
              <a:spcBef>
                <a:spcPts val="30"/>
              </a:spcBef>
            </a:pPr>
            <a:r>
              <a:rPr dirty="0" sz="600" spc="-5" b="1">
                <a:latin typeface="Courier New"/>
                <a:cs typeface="Courier New"/>
              </a:rPr>
              <a:t>preOrder(n.leftChild);  </a:t>
            </a:r>
            <a:r>
              <a:rPr dirty="0" sz="600" spc="-5" b="1">
                <a:latin typeface="Courier New"/>
                <a:cs typeface="Courier New"/>
              </a:rPr>
              <a:t>preOrder(n.rightChild);</a:t>
            </a:r>
            <a:endParaRPr sz="600">
              <a:latin typeface="Courier New"/>
              <a:cs typeface="Courier New"/>
            </a:endParaRPr>
          </a:p>
          <a:p>
            <a:pPr marL="194310">
              <a:lnSpc>
                <a:spcPts val="665"/>
              </a:lnSpc>
            </a:pPr>
            <a:r>
              <a:rPr dirty="0" sz="600" spc="-5" b="1">
                <a:latin typeface="Courier New"/>
                <a:cs typeface="Courier New"/>
              </a:rPr>
              <a:t>}</a:t>
            </a:r>
            <a:endParaRPr sz="600">
              <a:latin typeface="Courier New"/>
              <a:cs typeface="Courier New"/>
            </a:endParaRPr>
          </a:p>
          <a:p>
            <a:pPr marL="12700">
              <a:lnSpc>
                <a:spcPts val="710"/>
              </a:lnSpc>
            </a:pPr>
            <a:r>
              <a:rPr dirty="0" sz="600" spc="-5" b="1">
                <a:latin typeface="Courier New"/>
                <a:cs typeface="Courier New"/>
              </a:rPr>
              <a:t>}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37095" y="2672486"/>
            <a:ext cx="2166620" cy="0"/>
          </a:xfrm>
          <a:custGeom>
            <a:avLst/>
            <a:gdLst/>
            <a:ahLst/>
            <a:cxnLst/>
            <a:rect l="l" t="t" r="r" b="b"/>
            <a:pathLst>
              <a:path w="2166620" h="0">
                <a:moveTo>
                  <a:pt x="0" y="0"/>
                </a:moveTo>
                <a:lnTo>
                  <a:pt x="2166569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14"/>
            <a:ext cx="210312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0"/>
              <a:t>Recap: </a:t>
            </a:r>
            <a:r>
              <a:rPr dirty="0" spc="5"/>
              <a:t>Depth-first</a:t>
            </a:r>
            <a:r>
              <a:rPr dirty="0" spc="65"/>
              <a:t> </a:t>
            </a:r>
            <a:r>
              <a:rPr dirty="0" spc="10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357" y="748244"/>
            <a:ext cx="374904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5">
                <a:latin typeface="Arial"/>
                <a:cs typeface="Arial"/>
              </a:rPr>
              <a:t>In depth-first search, </a:t>
            </a:r>
            <a:r>
              <a:rPr dirty="0" sz="1100" spc="-15">
                <a:latin typeface="Arial"/>
                <a:cs typeface="Arial"/>
              </a:rPr>
              <a:t>we </a:t>
            </a:r>
            <a:r>
              <a:rPr dirty="0" sz="1100" spc="-10">
                <a:latin typeface="Arial"/>
                <a:cs typeface="Arial"/>
              </a:rPr>
              <a:t>recursively </a:t>
            </a:r>
            <a:r>
              <a:rPr dirty="0" sz="1100" spc="-15">
                <a:latin typeface="Arial"/>
                <a:cs typeface="Arial"/>
              </a:rPr>
              <a:t>follow </a:t>
            </a:r>
            <a:r>
              <a:rPr dirty="0" sz="1100" spc="-5">
                <a:latin typeface="Arial"/>
                <a:cs typeface="Arial"/>
              </a:rPr>
              <a:t>outgoing</a:t>
            </a:r>
            <a:r>
              <a:rPr dirty="0" sz="1100" spc="-8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edges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16091" y="1071034"/>
            <a:ext cx="196198" cy="1961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16091" y="1431039"/>
            <a:ext cx="196198" cy="1961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878569" y="1460797"/>
            <a:ext cx="635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16091" y="1791043"/>
            <a:ext cx="196198" cy="1961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878569" y="1100803"/>
            <a:ext cx="57848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1770" algn="l"/>
              </a:tabLst>
            </a:pPr>
            <a:r>
              <a:rPr dirty="0" sz="600" spc="-5" i="1">
                <a:solidFill>
                  <a:srgbClr val="7F7F7F"/>
                </a:solidFill>
                <a:latin typeface="Arial"/>
                <a:cs typeface="Arial"/>
              </a:rPr>
              <a:t>v</a:t>
            </a:r>
            <a:r>
              <a:rPr dirty="0" sz="600" spc="-5" i="1">
                <a:solidFill>
                  <a:srgbClr val="7F7F7F"/>
                </a:solidFill>
                <a:latin typeface="Arial"/>
                <a:cs typeface="Arial"/>
              </a:rPr>
              <a:t>	</a:t>
            </a:r>
            <a:r>
              <a:rPr dirty="0" sz="600" spc="-5">
                <a:latin typeface="Arial"/>
                <a:cs typeface="Arial"/>
              </a:rPr>
              <a:t>un</a:t>
            </a:r>
            <a:r>
              <a:rPr dirty="0" sz="600" spc="-25">
                <a:latin typeface="Arial"/>
                <a:cs typeface="Arial"/>
              </a:rPr>
              <a:t>e</a:t>
            </a:r>
            <a:r>
              <a:rPr dirty="0" sz="600" spc="-5">
                <a:latin typeface="Arial"/>
                <a:cs typeface="Arial"/>
              </a:rPr>
              <a:t>xplored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58172" y="1467134"/>
            <a:ext cx="2406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visited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78569" y="1820804"/>
            <a:ext cx="6502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1770" algn="l"/>
              </a:tabLst>
            </a:pPr>
            <a:r>
              <a:rPr dirty="0" sz="600" spc="-5" i="1">
                <a:latin typeface="Arial"/>
                <a:cs typeface="Arial"/>
              </a:rPr>
              <a:t>v	</a:t>
            </a:r>
            <a:r>
              <a:rPr dirty="0" sz="600" spc="-5">
                <a:latin typeface="Arial"/>
                <a:cs typeface="Arial"/>
              </a:rPr>
              <a:t>fully</a:t>
            </a:r>
            <a:r>
              <a:rPr dirty="0" sz="600" spc="-5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explored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37091" y="1772070"/>
            <a:ext cx="234144" cy="2341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01738" y="1811342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0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1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97096" y="1052061"/>
            <a:ext cx="234144" cy="2341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061732" y="1091341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7F7F7F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7F7F7F"/>
                </a:solidFill>
                <a:latin typeface="Arial"/>
                <a:cs typeface="Arial"/>
              </a:rPr>
              <a:t>2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06515" y="1278364"/>
            <a:ext cx="253365" cy="506095"/>
          </a:xfrm>
          <a:custGeom>
            <a:avLst/>
            <a:gdLst/>
            <a:ahLst/>
            <a:cxnLst/>
            <a:rect l="l" t="t" r="r" b="b"/>
            <a:pathLst>
              <a:path w="253365" h="506094">
                <a:moveTo>
                  <a:pt x="0" y="506072"/>
                </a:moveTo>
                <a:lnTo>
                  <a:pt x="253038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021758" y="1276102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09" h="37465">
                <a:moveTo>
                  <a:pt x="0" y="9958"/>
                </a:moveTo>
                <a:lnTo>
                  <a:pt x="12739" y="11160"/>
                </a:lnTo>
                <a:lnTo>
                  <a:pt x="23382" y="9448"/>
                </a:lnTo>
                <a:lnTo>
                  <a:pt x="32065" y="5501"/>
                </a:lnTo>
                <a:lnTo>
                  <a:pt x="38926" y="0"/>
                </a:lnTo>
                <a:lnTo>
                  <a:pt x="38642" y="8790"/>
                </a:lnTo>
                <a:lnTo>
                  <a:pt x="40695" y="18104"/>
                </a:lnTo>
                <a:lnTo>
                  <a:pt x="45711" y="27645"/>
                </a:lnTo>
                <a:lnTo>
                  <a:pt x="54316" y="37116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717105" y="2492079"/>
            <a:ext cx="234144" cy="2341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781733" y="2531331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7F7F7F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7F7F7F"/>
                </a:solidFill>
                <a:latin typeface="Arial"/>
                <a:cs typeface="Arial"/>
              </a:rPr>
              <a:t>4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166519" y="1273838"/>
            <a:ext cx="613410" cy="1226185"/>
          </a:xfrm>
          <a:custGeom>
            <a:avLst/>
            <a:gdLst/>
            <a:ahLst/>
            <a:cxnLst/>
            <a:rect l="l" t="t" r="r" b="b"/>
            <a:pathLst>
              <a:path w="613410" h="1226185">
                <a:moveTo>
                  <a:pt x="0" y="0"/>
                </a:moveTo>
                <a:lnTo>
                  <a:pt x="613042" y="1226081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741767" y="2465067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10" h="37464">
                <a:moveTo>
                  <a:pt x="54316" y="0"/>
                </a:moveTo>
                <a:lnTo>
                  <a:pt x="45711" y="9470"/>
                </a:lnTo>
                <a:lnTo>
                  <a:pt x="40695" y="19011"/>
                </a:lnTo>
                <a:lnTo>
                  <a:pt x="38642" y="28325"/>
                </a:lnTo>
                <a:lnTo>
                  <a:pt x="38926" y="37116"/>
                </a:lnTo>
                <a:lnTo>
                  <a:pt x="32065" y="31614"/>
                </a:lnTo>
                <a:lnTo>
                  <a:pt x="23382" y="27667"/>
                </a:lnTo>
                <a:lnTo>
                  <a:pt x="12739" y="25955"/>
                </a:lnTo>
                <a:lnTo>
                  <a:pt x="0" y="27157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076510" y="1771471"/>
            <a:ext cx="235342" cy="23534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2141727" y="1810695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7F7F7F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7F7F7F"/>
                </a:solidFill>
                <a:latin typeface="Arial"/>
                <a:cs typeface="Arial"/>
              </a:rPr>
              <a:t>6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886529" y="1998909"/>
            <a:ext cx="253365" cy="506095"/>
          </a:xfrm>
          <a:custGeom>
            <a:avLst/>
            <a:gdLst/>
            <a:ahLst/>
            <a:cxnLst/>
            <a:rect l="l" t="t" r="r" b="b"/>
            <a:pathLst>
              <a:path w="253364" h="506094">
                <a:moveTo>
                  <a:pt x="0" y="505536"/>
                </a:moveTo>
                <a:lnTo>
                  <a:pt x="25277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101504" y="1996646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10" h="37464">
                <a:moveTo>
                  <a:pt x="0" y="9958"/>
                </a:moveTo>
                <a:lnTo>
                  <a:pt x="12739" y="11160"/>
                </a:lnTo>
                <a:lnTo>
                  <a:pt x="23382" y="9448"/>
                </a:lnTo>
                <a:lnTo>
                  <a:pt x="32065" y="5501"/>
                </a:lnTo>
                <a:lnTo>
                  <a:pt x="38926" y="0"/>
                </a:lnTo>
                <a:lnTo>
                  <a:pt x="38642" y="8790"/>
                </a:lnTo>
                <a:lnTo>
                  <a:pt x="40695" y="18104"/>
                </a:lnTo>
                <a:lnTo>
                  <a:pt x="45711" y="27645"/>
                </a:lnTo>
                <a:lnTo>
                  <a:pt x="54316" y="37116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717698" y="1052654"/>
            <a:ext cx="232958" cy="2329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781733" y="1091760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7F7F7F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7F7F7F"/>
                </a:solidFill>
                <a:latin typeface="Arial"/>
                <a:cs typeface="Arial"/>
              </a:rPr>
              <a:t>5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888526" y="1277834"/>
            <a:ext cx="253365" cy="506095"/>
          </a:xfrm>
          <a:custGeom>
            <a:avLst/>
            <a:gdLst/>
            <a:ahLst/>
            <a:cxnLst/>
            <a:rect l="l" t="t" r="r" b="b"/>
            <a:pathLst>
              <a:path w="253364" h="506094">
                <a:moveTo>
                  <a:pt x="253035" y="506067"/>
                </a:move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872005" y="1275571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10" h="37465">
                <a:moveTo>
                  <a:pt x="0" y="37116"/>
                </a:moveTo>
                <a:lnTo>
                  <a:pt x="8605" y="27645"/>
                </a:lnTo>
                <a:lnTo>
                  <a:pt x="13621" y="18104"/>
                </a:lnTo>
                <a:lnTo>
                  <a:pt x="15674" y="8790"/>
                </a:lnTo>
                <a:lnTo>
                  <a:pt x="15389" y="0"/>
                </a:lnTo>
                <a:lnTo>
                  <a:pt x="22251" y="5501"/>
                </a:lnTo>
                <a:lnTo>
                  <a:pt x="30934" y="9448"/>
                </a:lnTo>
                <a:lnTo>
                  <a:pt x="41577" y="11160"/>
                </a:lnTo>
                <a:lnTo>
                  <a:pt x="54316" y="9958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996497" y="2491480"/>
            <a:ext cx="235342" cy="23534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1061732" y="2530683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7F7F7F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7F7F7F"/>
                </a:solidFill>
                <a:latin typeface="Arial"/>
                <a:cs typeface="Arial"/>
              </a:rPr>
              <a:t>3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236900" y="2609151"/>
            <a:ext cx="480695" cy="0"/>
          </a:xfrm>
          <a:custGeom>
            <a:avLst/>
            <a:gdLst/>
            <a:ahLst/>
            <a:cxnLst/>
            <a:rect l="l" t="t" r="r" b="b"/>
            <a:pathLst>
              <a:path w="480694" h="0">
                <a:moveTo>
                  <a:pt x="480204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234370" y="2578785"/>
            <a:ext cx="26670" cy="60960"/>
          </a:xfrm>
          <a:custGeom>
            <a:avLst/>
            <a:gdLst/>
            <a:ahLst/>
            <a:cxnLst/>
            <a:rect l="l" t="t" r="r" b="b"/>
            <a:pathLst>
              <a:path w="26669" h="60960">
                <a:moveTo>
                  <a:pt x="26317" y="60732"/>
                </a:moveTo>
                <a:lnTo>
                  <a:pt x="21694" y="48799"/>
                </a:lnTo>
                <a:lnTo>
                  <a:pt x="15403" y="40045"/>
                </a:lnTo>
                <a:lnTo>
                  <a:pt x="7990" y="34043"/>
                </a:lnTo>
                <a:lnTo>
                  <a:pt x="0" y="30366"/>
                </a:lnTo>
                <a:lnTo>
                  <a:pt x="7990" y="26689"/>
                </a:lnTo>
                <a:lnTo>
                  <a:pt x="15403" y="20687"/>
                </a:lnTo>
                <a:lnTo>
                  <a:pt x="21694" y="11933"/>
                </a:lnTo>
                <a:lnTo>
                  <a:pt x="26317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06515" y="1993847"/>
            <a:ext cx="253365" cy="506095"/>
          </a:xfrm>
          <a:custGeom>
            <a:avLst/>
            <a:gdLst/>
            <a:ahLst/>
            <a:cxnLst/>
            <a:rect l="l" t="t" r="r" b="b"/>
            <a:pathLst>
              <a:path w="253365" h="506094">
                <a:moveTo>
                  <a:pt x="0" y="0"/>
                </a:moveTo>
                <a:lnTo>
                  <a:pt x="252770" y="505536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021490" y="2464531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09" h="37464">
                <a:moveTo>
                  <a:pt x="54316" y="0"/>
                </a:moveTo>
                <a:lnTo>
                  <a:pt x="45711" y="9470"/>
                </a:lnTo>
                <a:lnTo>
                  <a:pt x="40695" y="19011"/>
                </a:lnTo>
                <a:lnTo>
                  <a:pt x="38642" y="28325"/>
                </a:lnTo>
                <a:lnTo>
                  <a:pt x="38926" y="37116"/>
                </a:lnTo>
                <a:lnTo>
                  <a:pt x="32065" y="31614"/>
                </a:lnTo>
                <a:lnTo>
                  <a:pt x="23382" y="27667"/>
                </a:lnTo>
                <a:lnTo>
                  <a:pt x="12739" y="25955"/>
                </a:lnTo>
                <a:lnTo>
                  <a:pt x="0" y="27157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231240" y="1169133"/>
            <a:ext cx="481965" cy="0"/>
          </a:xfrm>
          <a:custGeom>
            <a:avLst/>
            <a:gdLst/>
            <a:ahLst/>
            <a:cxnLst/>
            <a:rect l="l" t="t" r="r" b="b"/>
            <a:pathLst>
              <a:path w="481964" h="0">
                <a:moveTo>
                  <a:pt x="0" y="0"/>
                </a:moveTo>
                <a:lnTo>
                  <a:pt x="481396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688850" y="1138767"/>
            <a:ext cx="26670" cy="60960"/>
          </a:xfrm>
          <a:custGeom>
            <a:avLst/>
            <a:gdLst/>
            <a:ahLst/>
            <a:cxnLst/>
            <a:rect l="l" t="t" r="r" b="b"/>
            <a:pathLst>
              <a:path w="26669" h="60959">
                <a:moveTo>
                  <a:pt x="0" y="0"/>
                </a:moveTo>
                <a:lnTo>
                  <a:pt x="4622" y="11933"/>
                </a:lnTo>
                <a:lnTo>
                  <a:pt x="10913" y="20687"/>
                </a:lnTo>
                <a:lnTo>
                  <a:pt x="18327" y="26689"/>
                </a:lnTo>
                <a:lnTo>
                  <a:pt x="26317" y="30366"/>
                </a:lnTo>
                <a:lnTo>
                  <a:pt x="18327" y="34043"/>
                </a:lnTo>
                <a:lnTo>
                  <a:pt x="10913" y="40045"/>
                </a:lnTo>
                <a:lnTo>
                  <a:pt x="4622" y="48799"/>
                </a:lnTo>
                <a:lnTo>
                  <a:pt x="0" y="60732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114168" y="1291266"/>
            <a:ext cx="0" cy="1200785"/>
          </a:xfrm>
          <a:custGeom>
            <a:avLst/>
            <a:gdLst/>
            <a:ahLst/>
            <a:cxnLst/>
            <a:rect l="l" t="t" r="r" b="b"/>
            <a:pathLst>
              <a:path w="0" h="1200785">
                <a:moveTo>
                  <a:pt x="0" y="1200213"/>
                </a:move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083802" y="1288736"/>
            <a:ext cx="60960" cy="26670"/>
          </a:xfrm>
          <a:custGeom>
            <a:avLst/>
            <a:gdLst/>
            <a:ahLst/>
            <a:cxnLst/>
            <a:rect l="l" t="t" r="r" b="b"/>
            <a:pathLst>
              <a:path w="60959" h="26669">
                <a:moveTo>
                  <a:pt x="0" y="26317"/>
                </a:moveTo>
                <a:lnTo>
                  <a:pt x="11933" y="21694"/>
                </a:lnTo>
                <a:lnTo>
                  <a:pt x="20687" y="15403"/>
                </a:lnTo>
                <a:lnTo>
                  <a:pt x="26689" y="7990"/>
                </a:lnTo>
                <a:lnTo>
                  <a:pt x="30366" y="0"/>
                </a:lnTo>
                <a:lnTo>
                  <a:pt x="34043" y="7990"/>
                </a:lnTo>
                <a:lnTo>
                  <a:pt x="40045" y="15403"/>
                </a:lnTo>
                <a:lnTo>
                  <a:pt x="48799" y="21694"/>
                </a:lnTo>
                <a:lnTo>
                  <a:pt x="60732" y="26317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834177" y="1285612"/>
            <a:ext cx="0" cy="1201420"/>
          </a:xfrm>
          <a:custGeom>
            <a:avLst/>
            <a:gdLst/>
            <a:ahLst/>
            <a:cxnLst/>
            <a:rect l="l" t="t" r="r" b="b"/>
            <a:pathLst>
              <a:path w="0" h="1201420">
                <a:moveTo>
                  <a:pt x="0" y="0"/>
                </a:moveTo>
                <a:lnTo>
                  <a:pt x="0" y="1201405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803811" y="2463231"/>
            <a:ext cx="60960" cy="26670"/>
          </a:xfrm>
          <a:custGeom>
            <a:avLst/>
            <a:gdLst/>
            <a:ahLst/>
            <a:cxnLst/>
            <a:rect l="l" t="t" r="r" b="b"/>
            <a:pathLst>
              <a:path w="60960" h="26669">
                <a:moveTo>
                  <a:pt x="60732" y="0"/>
                </a:moveTo>
                <a:lnTo>
                  <a:pt x="48799" y="4622"/>
                </a:lnTo>
                <a:lnTo>
                  <a:pt x="40045" y="10913"/>
                </a:lnTo>
                <a:lnTo>
                  <a:pt x="34043" y="18327"/>
                </a:lnTo>
                <a:lnTo>
                  <a:pt x="30366" y="26317"/>
                </a:lnTo>
                <a:lnTo>
                  <a:pt x="26689" y="18327"/>
                </a:lnTo>
                <a:lnTo>
                  <a:pt x="20687" y="10913"/>
                </a:lnTo>
                <a:lnTo>
                  <a:pt x="11933" y="4622"/>
                </a:ln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14"/>
            <a:ext cx="226504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0"/>
              <a:t>Aside: </a:t>
            </a:r>
            <a:r>
              <a:rPr dirty="0" spc="5"/>
              <a:t>eliminating</a:t>
            </a:r>
            <a:r>
              <a:rPr dirty="0" spc="50"/>
              <a:t> </a:t>
            </a:r>
            <a:r>
              <a:rPr dirty="0" spc="10"/>
              <a:t>recursion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357" y="441133"/>
            <a:ext cx="3357879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89230" marR="5080" indent="-177165">
              <a:lnSpc>
                <a:spcPct val="102600"/>
              </a:lnSpc>
              <a:spcBef>
                <a:spcPts val="55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5">
                <a:latin typeface="Arial"/>
                <a:cs typeface="Arial"/>
              </a:rPr>
              <a:t>Example: </a:t>
            </a:r>
            <a:r>
              <a:rPr dirty="0" sz="1100" spc="-10">
                <a:latin typeface="Arial"/>
                <a:cs typeface="Arial"/>
              </a:rPr>
              <a:t>an </a:t>
            </a:r>
            <a:r>
              <a:rPr dirty="0" sz="1100" spc="-5" b="1">
                <a:latin typeface="Arial"/>
                <a:cs typeface="Arial"/>
              </a:rPr>
              <a:t>iterative </a:t>
            </a:r>
            <a:r>
              <a:rPr dirty="0" sz="1100" spc="-10">
                <a:latin typeface="Arial"/>
                <a:cs typeface="Arial"/>
              </a:rPr>
              <a:t>version </a:t>
            </a:r>
            <a:r>
              <a:rPr dirty="0" sz="1100" spc="-5">
                <a:latin typeface="Arial"/>
                <a:cs typeface="Arial"/>
              </a:rPr>
              <a:t>of pre-order </a:t>
            </a:r>
            <a:r>
              <a:rPr dirty="0" sz="1100" spc="-15">
                <a:latin typeface="Arial"/>
                <a:cs typeface="Arial"/>
              </a:rPr>
              <a:t>traversal  </a:t>
            </a:r>
            <a:r>
              <a:rPr dirty="0" sz="1100" spc="-5">
                <a:latin typeface="Arial"/>
                <a:cs typeface="Arial"/>
              </a:rPr>
              <a:t>(using</a:t>
            </a:r>
            <a:r>
              <a:rPr dirty="0" sz="1100" spc="-10">
                <a:latin typeface="Arial"/>
                <a:cs typeface="Arial"/>
              </a:rPr>
              <a:t> java.util.Stack)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7095" y="855548"/>
            <a:ext cx="2166620" cy="0"/>
          </a:xfrm>
          <a:custGeom>
            <a:avLst/>
            <a:gdLst/>
            <a:ahLst/>
            <a:cxnLst/>
            <a:rect l="l" t="t" r="r" b="b"/>
            <a:pathLst>
              <a:path w="2166620" h="0">
                <a:moveTo>
                  <a:pt x="0" y="0"/>
                </a:moveTo>
                <a:lnTo>
                  <a:pt x="2166569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24395" y="869421"/>
            <a:ext cx="3168650" cy="16224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94310" marR="2145665" indent="-182245">
              <a:lnSpc>
                <a:spcPts val="700"/>
              </a:lnSpc>
              <a:spcBef>
                <a:spcPts val="135"/>
              </a:spcBef>
            </a:pPr>
            <a:r>
              <a:rPr dirty="0" sz="600" spc="-5" b="1">
                <a:solidFill>
                  <a:srgbClr val="0000FF"/>
                </a:solidFill>
                <a:latin typeface="Courier New"/>
                <a:cs typeface="Courier New"/>
              </a:rPr>
              <a:t>public class</a:t>
            </a:r>
            <a:r>
              <a:rPr dirty="0" sz="600" spc="-35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600" spc="-5" b="1">
                <a:latin typeface="Courier New"/>
                <a:cs typeface="Courier New"/>
              </a:rPr>
              <a:t>TreeNode{  </a:t>
            </a:r>
            <a:r>
              <a:rPr dirty="0" sz="600" spc="-5" b="1">
                <a:solidFill>
                  <a:srgbClr val="0000FF"/>
                </a:solidFill>
                <a:latin typeface="Courier New"/>
                <a:cs typeface="Courier New"/>
              </a:rPr>
              <a:t>public int</a:t>
            </a:r>
            <a:r>
              <a:rPr dirty="0" sz="600" spc="-30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600" spc="-5" b="1">
                <a:latin typeface="Courier New"/>
                <a:cs typeface="Courier New"/>
              </a:rPr>
              <a:t>data;</a:t>
            </a:r>
            <a:endParaRPr sz="600">
              <a:latin typeface="Courier New"/>
              <a:cs typeface="Courier New"/>
            </a:endParaRPr>
          </a:p>
          <a:p>
            <a:pPr marL="194310">
              <a:lnSpc>
                <a:spcPts val="665"/>
              </a:lnSpc>
            </a:pPr>
            <a:r>
              <a:rPr dirty="0" sz="600" spc="-5" b="1">
                <a:solidFill>
                  <a:srgbClr val="0000FF"/>
                </a:solidFill>
                <a:latin typeface="Courier New"/>
                <a:cs typeface="Courier New"/>
              </a:rPr>
              <a:t>public </a:t>
            </a:r>
            <a:r>
              <a:rPr dirty="0" sz="600" spc="-5" b="1">
                <a:latin typeface="Courier New"/>
                <a:cs typeface="Courier New"/>
              </a:rPr>
              <a:t>TreeNode leftChild, rightChild;</a:t>
            </a:r>
            <a:endParaRPr sz="600">
              <a:latin typeface="Courier New"/>
              <a:cs typeface="Courier New"/>
            </a:endParaRPr>
          </a:p>
          <a:p>
            <a:pPr marL="12700">
              <a:lnSpc>
                <a:spcPts val="710"/>
              </a:lnSpc>
            </a:pPr>
            <a:r>
              <a:rPr dirty="0" sz="600" spc="-5" b="1">
                <a:latin typeface="Courier New"/>
                <a:cs typeface="Courier New"/>
              </a:rPr>
              <a:t>}</a:t>
            </a:r>
            <a:endParaRPr sz="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600">
              <a:latin typeface="Times New Roman"/>
              <a:cs typeface="Times New Roman"/>
            </a:endParaRPr>
          </a:p>
          <a:p>
            <a:pPr marL="194310" marR="1052195" indent="-182245">
              <a:lnSpc>
                <a:spcPts val="700"/>
              </a:lnSpc>
            </a:pPr>
            <a:r>
              <a:rPr dirty="0" sz="600" spc="-5" b="1">
                <a:solidFill>
                  <a:srgbClr val="0000FF"/>
                </a:solidFill>
                <a:latin typeface="Courier New"/>
                <a:cs typeface="Courier New"/>
              </a:rPr>
              <a:t>public void </a:t>
            </a:r>
            <a:r>
              <a:rPr dirty="0" sz="600" spc="-5" b="1">
                <a:latin typeface="Courier New"/>
                <a:cs typeface="Courier New"/>
              </a:rPr>
              <a:t>preOrder(TreeNode t){  Stack&lt;TreeNode&gt; s = </a:t>
            </a:r>
            <a:r>
              <a:rPr dirty="0" sz="600" spc="-5" b="1">
                <a:solidFill>
                  <a:srgbClr val="0000FF"/>
                </a:solidFill>
                <a:latin typeface="Courier New"/>
                <a:cs typeface="Courier New"/>
              </a:rPr>
              <a:t>new </a:t>
            </a:r>
            <a:r>
              <a:rPr dirty="0" sz="600" spc="-5" b="1">
                <a:latin typeface="Courier New"/>
                <a:cs typeface="Courier New"/>
              </a:rPr>
              <a:t>Stack&lt;TreeNode&gt;();  s.push(t);</a:t>
            </a:r>
            <a:endParaRPr sz="600">
              <a:latin typeface="Courier New"/>
              <a:cs typeface="Courier New"/>
            </a:endParaRPr>
          </a:p>
          <a:p>
            <a:pPr marL="194310">
              <a:lnSpc>
                <a:spcPts val="660"/>
              </a:lnSpc>
            </a:pPr>
            <a:r>
              <a:rPr dirty="0" sz="600" spc="-5" b="1">
                <a:solidFill>
                  <a:srgbClr val="0000FF"/>
                </a:solidFill>
                <a:latin typeface="Courier New"/>
                <a:cs typeface="Courier New"/>
              </a:rPr>
              <a:t>while</a:t>
            </a:r>
            <a:r>
              <a:rPr dirty="0" sz="600" spc="-5" b="1">
                <a:latin typeface="Courier New"/>
                <a:cs typeface="Courier New"/>
              </a:rPr>
              <a:t>(!s.empty()){</a:t>
            </a:r>
            <a:endParaRPr sz="600">
              <a:latin typeface="Courier New"/>
              <a:cs typeface="Courier New"/>
            </a:endParaRPr>
          </a:p>
          <a:p>
            <a:pPr marL="376555" marR="1370965">
              <a:lnSpc>
                <a:spcPts val="700"/>
              </a:lnSpc>
              <a:spcBef>
                <a:spcPts val="30"/>
              </a:spcBef>
            </a:pPr>
            <a:r>
              <a:rPr dirty="0" sz="600" spc="-5" b="1">
                <a:solidFill>
                  <a:srgbClr val="3F3F3F"/>
                </a:solidFill>
                <a:latin typeface="Courier New"/>
                <a:cs typeface="Courier New"/>
              </a:rPr>
              <a:t>// pop top branch off the stack  </a:t>
            </a:r>
            <a:r>
              <a:rPr dirty="0" sz="600" spc="-5" b="1">
                <a:latin typeface="Courier New"/>
                <a:cs typeface="Courier New"/>
              </a:rPr>
              <a:t>t =</a:t>
            </a:r>
            <a:r>
              <a:rPr dirty="0" sz="600" spc="-15" b="1">
                <a:latin typeface="Courier New"/>
                <a:cs typeface="Courier New"/>
              </a:rPr>
              <a:t> </a:t>
            </a:r>
            <a:r>
              <a:rPr dirty="0" sz="600" spc="-5" b="1">
                <a:latin typeface="Courier New"/>
                <a:cs typeface="Courier New"/>
              </a:rPr>
              <a:t>s.pop();</a:t>
            </a:r>
            <a:endParaRPr sz="600">
              <a:latin typeface="Courier New"/>
              <a:cs typeface="Courier New"/>
            </a:endParaRPr>
          </a:p>
          <a:p>
            <a:pPr marL="376555">
              <a:lnSpc>
                <a:spcPts val="665"/>
              </a:lnSpc>
            </a:pPr>
            <a:r>
              <a:rPr dirty="0" sz="600" spc="-5" b="1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dirty="0" sz="600" spc="-5" b="1">
                <a:latin typeface="Courier New"/>
                <a:cs typeface="Courier New"/>
              </a:rPr>
              <a:t>(t != </a:t>
            </a:r>
            <a:r>
              <a:rPr dirty="0" sz="600" spc="-5" b="1">
                <a:solidFill>
                  <a:srgbClr val="0000FF"/>
                </a:solidFill>
                <a:latin typeface="Courier New"/>
                <a:cs typeface="Courier New"/>
              </a:rPr>
              <a:t>null</a:t>
            </a:r>
            <a:r>
              <a:rPr dirty="0" sz="600" spc="-5" b="1">
                <a:latin typeface="Courier New"/>
                <a:cs typeface="Courier New"/>
              </a:rPr>
              <a:t>){ </a:t>
            </a:r>
            <a:r>
              <a:rPr dirty="0" sz="600" spc="-5" b="1">
                <a:solidFill>
                  <a:srgbClr val="3F3F3F"/>
                </a:solidFill>
                <a:latin typeface="Courier New"/>
                <a:cs typeface="Courier New"/>
              </a:rPr>
              <a:t>// output data and push children on the</a:t>
            </a:r>
            <a:r>
              <a:rPr dirty="0" sz="600" spc="65" b="1">
                <a:solidFill>
                  <a:srgbClr val="3F3F3F"/>
                </a:solidFill>
                <a:latin typeface="Courier New"/>
                <a:cs typeface="Courier New"/>
              </a:rPr>
              <a:t> </a:t>
            </a:r>
            <a:r>
              <a:rPr dirty="0" sz="600" spc="-5" b="1">
                <a:solidFill>
                  <a:srgbClr val="3F3F3F"/>
                </a:solidFill>
                <a:latin typeface="Courier New"/>
                <a:cs typeface="Courier New"/>
              </a:rPr>
              <a:t>stack</a:t>
            </a:r>
            <a:endParaRPr sz="600">
              <a:latin typeface="Courier New"/>
              <a:cs typeface="Courier New"/>
            </a:endParaRPr>
          </a:p>
          <a:p>
            <a:pPr marL="558800" marR="1370965">
              <a:lnSpc>
                <a:spcPts val="700"/>
              </a:lnSpc>
              <a:spcBef>
                <a:spcPts val="30"/>
              </a:spcBef>
            </a:pPr>
            <a:r>
              <a:rPr dirty="0" sz="600" spc="-5" b="1">
                <a:latin typeface="Courier New"/>
                <a:cs typeface="Courier New"/>
              </a:rPr>
              <a:t>System.out.println(t.data);  s.push(t.rightChild);  s.push(t.leftChild);</a:t>
            </a:r>
            <a:endParaRPr sz="600">
              <a:latin typeface="Courier New"/>
              <a:cs typeface="Courier New"/>
            </a:endParaRPr>
          </a:p>
          <a:p>
            <a:pPr marL="376555">
              <a:lnSpc>
                <a:spcPts val="660"/>
              </a:lnSpc>
            </a:pPr>
            <a:r>
              <a:rPr dirty="0" sz="600" spc="-5" b="1">
                <a:latin typeface="Courier New"/>
                <a:cs typeface="Courier New"/>
              </a:rPr>
              <a:t>}</a:t>
            </a:r>
            <a:endParaRPr sz="600">
              <a:latin typeface="Courier New"/>
              <a:cs typeface="Courier New"/>
            </a:endParaRPr>
          </a:p>
          <a:p>
            <a:pPr marL="194310">
              <a:lnSpc>
                <a:spcPts val="695"/>
              </a:lnSpc>
            </a:pPr>
            <a:r>
              <a:rPr dirty="0" sz="600" spc="-5" b="1">
                <a:latin typeface="Courier New"/>
                <a:cs typeface="Courier New"/>
              </a:rPr>
              <a:t>}</a:t>
            </a:r>
            <a:endParaRPr sz="600">
              <a:latin typeface="Courier New"/>
              <a:cs typeface="Courier New"/>
            </a:endParaRPr>
          </a:p>
          <a:p>
            <a:pPr marL="12700">
              <a:lnSpc>
                <a:spcPts val="710"/>
              </a:lnSpc>
            </a:pPr>
            <a:r>
              <a:rPr dirty="0" sz="600" spc="-5" b="1">
                <a:latin typeface="Courier New"/>
                <a:cs typeface="Courier New"/>
              </a:rPr>
              <a:t>}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37095" y="2530754"/>
            <a:ext cx="2166620" cy="0"/>
          </a:xfrm>
          <a:custGeom>
            <a:avLst/>
            <a:gdLst/>
            <a:ahLst/>
            <a:cxnLst/>
            <a:rect l="l" t="t" r="r" b="b"/>
            <a:pathLst>
              <a:path w="2166620" h="0">
                <a:moveTo>
                  <a:pt x="0" y="0"/>
                </a:moveTo>
                <a:lnTo>
                  <a:pt x="2166569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47357" y="2624961"/>
            <a:ext cx="3449954" cy="57404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89230" marR="75565" indent="-177165">
              <a:lnSpc>
                <a:spcPct val="102600"/>
              </a:lnSpc>
              <a:spcBef>
                <a:spcPts val="55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5">
                <a:latin typeface="Arial"/>
                <a:cs typeface="Arial"/>
              </a:rPr>
              <a:t>This </a:t>
            </a:r>
            <a:r>
              <a:rPr dirty="0" sz="1100" spc="-10">
                <a:latin typeface="Arial"/>
                <a:cs typeface="Arial"/>
              </a:rPr>
              <a:t>code </a:t>
            </a:r>
            <a:r>
              <a:rPr dirty="0" sz="1100" spc="-5">
                <a:latin typeface="Arial"/>
                <a:cs typeface="Arial"/>
              </a:rPr>
              <a:t>could still </a:t>
            </a:r>
            <a:r>
              <a:rPr dirty="0" sz="1100" spc="-10">
                <a:latin typeface="Arial"/>
                <a:cs typeface="Arial"/>
              </a:rPr>
              <a:t>be </a:t>
            </a:r>
            <a:r>
              <a:rPr dirty="0" sz="1100" spc="-15">
                <a:latin typeface="Arial"/>
                <a:cs typeface="Arial"/>
              </a:rPr>
              <a:t>improved </a:t>
            </a:r>
            <a:r>
              <a:rPr dirty="0" sz="1100" spc="-10">
                <a:latin typeface="Arial"/>
                <a:cs typeface="Arial"/>
              </a:rPr>
              <a:t>(some </a:t>
            </a:r>
            <a:r>
              <a:rPr dirty="0" sz="1100" spc="-5">
                <a:latin typeface="Arial"/>
                <a:cs typeface="Arial"/>
              </a:rPr>
              <a:t>vertices get  </a:t>
            </a:r>
            <a:r>
              <a:rPr dirty="0" sz="1100" spc="-10">
                <a:latin typeface="Arial"/>
                <a:cs typeface="Arial"/>
              </a:rPr>
              <a:t>pushed and </a:t>
            </a:r>
            <a:r>
              <a:rPr dirty="0" sz="1100" spc="-5">
                <a:latin typeface="Arial"/>
                <a:cs typeface="Arial"/>
              </a:rPr>
              <a:t>then immediately popped)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5">
                <a:latin typeface="Arial"/>
                <a:cs typeface="Arial"/>
              </a:rPr>
              <a:t>Think about </a:t>
            </a:r>
            <a:r>
              <a:rPr dirty="0" sz="1100" spc="-15">
                <a:latin typeface="Arial"/>
                <a:cs typeface="Arial"/>
              </a:rPr>
              <a:t>how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10">
                <a:latin typeface="Arial"/>
                <a:cs typeface="Arial"/>
              </a:rPr>
              <a:t>do </a:t>
            </a:r>
            <a:r>
              <a:rPr dirty="0" sz="1100" spc="-5">
                <a:latin typeface="Arial"/>
                <a:cs typeface="Arial"/>
              </a:rPr>
              <a:t>this with in-order or</a:t>
            </a:r>
            <a:r>
              <a:rPr dirty="0" sz="1100" spc="-14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post-order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14"/>
            <a:ext cx="266319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5"/>
              <a:t>Depth-first </a:t>
            </a:r>
            <a:r>
              <a:rPr dirty="0" spc="10"/>
              <a:t>search </a:t>
            </a:r>
            <a:r>
              <a:rPr dirty="0" spc="-5"/>
              <a:t>for</a:t>
            </a:r>
            <a:r>
              <a:rPr dirty="0" spc="-35"/>
              <a:t> </a:t>
            </a:r>
            <a:r>
              <a:rPr dirty="0" spc="10"/>
              <a:t>pathfinding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357" y="514907"/>
            <a:ext cx="3765550" cy="57404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89230" marR="5080" indent="-177165">
              <a:lnSpc>
                <a:spcPct val="102600"/>
              </a:lnSpc>
              <a:spcBef>
                <a:spcPts val="55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5">
                <a:latin typeface="Arial"/>
                <a:cs typeface="Arial"/>
              </a:rPr>
              <a:t>Depth-first search can </a:t>
            </a:r>
            <a:r>
              <a:rPr dirty="0" sz="1100" spc="-10">
                <a:latin typeface="Arial"/>
                <a:cs typeface="Arial"/>
              </a:rPr>
              <a:t>be used </a:t>
            </a:r>
            <a:r>
              <a:rPr dirty="0" sz="1100" spc="-5">
                <a:latin typeface="Arial"/>
                <a:cs typeface="Arial"/>
              </a:rPr>
              <a:t>to find </a:t>
            </a: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5" b="1">
                <a:latin typeface="Arial"/>
                <a:cs typeface="Arial"/>
              </a:rPr>
              <a:t>path </a:t>
            </a:r>
            <a:r>
              <a:rPr dirty="0" sz="1100" spc="-10">
                <a:latin typeface="Arial"/>
                <a:cs typeface="Arial"/>
              </a:rPr>
              <a:t>between two  </a:t>
            </a:r>
            <a:r>
              <a:rPr dirty="0" sz="1100" spc="-15">
                <a:latin typeface="Arial"/>
                <a:cs typeface="Arial"/>
              </a:rPr>
              <a:t>given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vertices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10">
                <a:latin typeface="Arial"/>
                <a:cs typeface="Arial"/>
              </a:rPr>
              <a:t>Suppose </a:t>
            </a:r>
            <a:r>
              <a:rPr dirty="0" sz="1100" spc="-15">
                <a:latin typeface="Arial"/>
                <a:cs typeface="Arial"/>
              </a:rPr>
              <a:t>we </a:t>
            </a:r>
            <a:r>
              <a:rPr dirty="0" sz="1100" spc="-10">
                <a:latin typeface="Arial"/>
                <a:cs typeface="Arial"/>
              </a:rPr>
              <a:t>want </a:t>
            </a:r>
            <a:r>
              <a:rPr dirty="0" sz="1100" spc="-5">
                <a:latin typeface="Arial"/>
                <a:cs typeface="Arial"/>
              </a:rPr>
              <a:t>to get from </a:t>
            </a:r>
            <a:r>
              <a:rPr dirty="0" sz="1100" spc="-5" i="1">
                <a:latin typeface="Arial"/>
                <a:cs typeface="Arial"/>
              </a:rPr>
              <a:t>v</a:t>
            </a:r>
            <a:r>
              <a:rPr dirty="0" baseline="-13888" sz="1200" spc="-7">
                <a:latin typeface="Arial"/>
                <a:cs typeface="Arial"/>
              </a:rPr>
              <a:t>1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5" i="1">
                <a:latin typeface="Arial"/>
                <a:cs typeface="Arial"/>
              </a:rPr>
              <a:t>v</a:t>
            </a:r>
            <a:r>
              <a:rPr dirty="0" baseline="-13888" sz="1200" spc="7">
                <a:latin typeface="Arial"/>
                <a:cs typeface="Arial"/>
              </a:rPr>
              <a:t>6</a:t>
            </a:r>
            <a:r>
              <a:rPr dirty="0" sz="1100" spc="5">
                <a:latin typeface="Arial"/>
                <a:cs typeface="Arial"/>
              </a:rPr>
              <a:t>, </a:t>
            </a:r>
            <a:r>
              <a:rPr dirty="0" sz="1100" spc="-5">
                <a:latin typeface="Arial"/>
                <a:cs typeface="Arial"/>
              </a:rPr>
              <a:t>then at this</a:t>
            </a:r>
            <a:r>
              <a:rPr dirty="0" sz="1100" spc="-2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point: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16091" y="1219802"/>
            <a:ext cx="196198" cy="1961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16091" y="1579806"/>
            <a:ext cx="196198" cy="1961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16091" y="1939811"/>
            <a:ext cx="196198" cy="1961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878569" y="1249570"/>
            <a:ext cx="57848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1770" algn="l"/>
              </a:tabLst>
            </a:pPr>
            <a:r>
              <a:rPr dirty="0" sz="600" spc="-5" i="1">
                <a:solidFill>
                  <a:srgbClr val="7F7F7F"/>
                </a:solidFill>
                <a:latin typeface="Arial"/>
                <a:cs typeface="Arial"/>
              </a:rPr>
              <a:t>v</a:t>
            </a:r>
            <a:r>
              <a:rPr dirty="0" sz="600" spc="-5" i="1">
                <a:solidFill>
                  <a:srgbClr val="7F7F7F"/>
                </a:solidFill>
                <a:latin typeface="Arial"/>
                <a:cs typeface="Arial"/>
              </a:rPr>
              <a:t>	</a:t>
            </a:r>
            <a:r>
              <a:rPr dirty="0" sz="600" spc="-5">
                <a:latin typeface="Arial"/>
                <a:cs typeface="Arial"/>
              </a:rPr>
              <a:t>un</a:t>
            </a:r>
            <a:r>
              <a:rPr dirty="0" sz="600" spc="-25">
                <a:latin typeface="Arial"/>
                <a:cs typeface="Arial"/>
              </a:rPr>
              <a:t>e</a:t>
            </a:r>
            <a:r>
              <a:rPr dirty="0" sz="600" spc="-5">
                <a:latin typeface="Arial"/>
                <a:cs typeface="Arial"/>
              </a:rPr>
              <a:t>xplored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78569" y="1615902"/>
            <a:ext cx="42037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1770" algn="l"/>
              </a:tabLst>
            </a:pPr>
            <a:r>
              <a:rPr dirty="0" baseline="4629" sz="900" spc="-7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4629" sz="900" spc="-7" i="1">
                <a:solidFill>
                  <a:srgbClr val="00FF00"/>
                </a:solidFill>
                <a:latin typeface="Arial"/>
                <a:cs typeface="Arial"/>
              </a:rPr>
              <a:t>	</a:t>
            </a:r>
            <a:r>
              <a:rPr dirty="0" sz="600" spc="-5">
                <a:latin typeface="Arial"/>
                <a:cs typeface="Arial"/>
              </a:rPr>
              <a:t>visited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78569" y="1969572"/>
            <a:ext cx="6502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1770" algn="l"/>
              </a:tabLst>
            </a:pPr>
            <a:r>
              <a:rPr dirty="0" sz="600" spc="-5" i="1">
                <a:latin typeface="Arial"/>
                <a:cs typeface="Arial"/>
              </a:rPr>
              <a:t>v	</a:t>
            </a:r>
            <a:r>
              <a:rPr dirty="0" sz="600" spc="-5">
                <a:latin typeface="Arial"/>
                <a:cs typeface="Arial"/>
              </a:rPr>
              <a:t>fully</a:t>
            </a:r>
            <a:r>
              <a:rPr dirty="0" sz="600" spc="-5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explored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37091" y="1920838"/>
            <a:ext cx="234144" cy="2341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01738" y="1960110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0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1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97096" y="1200829"/>
            <a:ext cx="234144" cy="2341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061732" y="1240109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2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06515" y="1427132"/>
            <a:ext cx="253365" cy="506095"/>
          </a:xfrm>
          <a:custGeom>
            <a:avLst/>
            <a:gdLst/>
            <a:ahLst/>
            <a:cxnLst/>
            <a:rect l="l" t="t" r="r" b="b"/>
            <a:pathLst>
              <a:path w="253365" h="506094">
                <a:moveTo>
                  <a:pt x="0" y="506072"/>
                </a:moveTo>
                <a:lnTo>
                  <a:pt x="253038" y="0"/>
                </a:lnTo>
              </a:path>
            </a:pathLst>
          </a:custGeom>
          <a:ln w="5060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021758" y="1424870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09" h="37465">
                <a:moveTo>
                  <a:pt x="0" y="9958"/>
                </a:moveTo>
                <a:lnTo>
                  <a:pt x="12739" y="11160"/>
                </a:lnTo>
                <a:lnTo>
                  <a:pt x="23382" y="9448"/>
                </a:lnTo>
                <a:lnTo>
                  <a:pt x="32065" y="5501"/>
                </a:lnTo>
                <a:lnTo>
                  <a:pt x="38926" y="0"/>
                </a:lnTo>
                <a:lnTo>
                  <a:pt x="38642" y="8790"/>
                </a:lnTo>
                <a:lnTo>
                  <a:pt x="40695" y="18104"/>
                </a:lnTo>
                <a:lnTo>
                  <a:pt x="45711" y="27645"/>
                </a:lnTo>
                <a:lnTo>
                  <a:pt x="54316" y="37116"/>
                </a:lnTo>
              </a:path>
            </a:pathLst>
          </a:custGeom>
          <a:ln w="5060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717105" y="2640847"/>
            <a:ext cx="234144" cy="2341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166519" y="1422606"/>
            <a:ext cx="613410" cy="1226185"/>
          </a:xfrm>
          <a:custGeom>
            <a:avLst/>
            <a:gdLst/>
            <a:ahLst/>
            <a:cxnLst/>
            <a:rect l="l" t="t" r="r" b="b"/>
            <a:pathLst>
              <a:path w="613410" h="1226185">
                <a:moveTo>
                  <a:pt x="0" y="0"/>
                </a:moveTo>
                <a:lnTo>
                  <a:pt x="613042" y="1226081"/>
                </a:lnTo>
              </a:path>
            </a:pathLst>
          </a:custGeom>
          <a:ln w="5060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741767" y="2613835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10" h="37464">
                <a:moveTo>
                  <a:pt x="54316" y="0"/>
                </a:moveTo>
                <a:lnTo>
                  <a:pt x="45711" y="9470"/>
                </a:lnTo>
                <a:lnTo>
                  <a:pt x="40695" y="19011"/>
                </a:lnTo>
                <a:lnTo>
                  <a:pt x="38642" y="28325"/>
                </a:lnTo>
                <a:lnTo>
                  <a:pt x="38926" y="37116"/>
                </a:lnTo>
                <a:lnTo>
                  <a:pt x="32065" y="31614"/>
                </a:lnTo>
                <a:lnTo>
                  <a:pt x="23382" y="27667"/>
                </a:lnTo>
                <a:lnTo>
                  <a:pt x="12739" y="25955"/>
                </a:lnTo>
                <a:lnTo>
                  <a:pt x="0" y="27157"/>
                </a:lnTo>
              </a:path>
            </a:pathLst>
          </a:custGeom>
          <a:ln w="5060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076510" y="1920238"/>
            <a:ext cx="235342" cy="23534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2141727" y="1959462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6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886529" y="2147677"/>
            <a:ext cx="253365" cy="506095"/>
          </a:xfrm>
          <a:custGeom>
            <a:avLst/>
            <a:gdLst/>
            <a:ahLst/>
            <a:cxnLst/>
            <a:rect l="l" t="t" r="r" b="b"/>
            <a:pathLst>
              <a:path w="253364" h="506094">
                <a:moveTo>
                  <a:pt x="0" y="505536"/>
                </a:moveTo>
                <a:lnTo>
                  <a:pt x="252770" y="0"/>
                </a:lnTo>
              </a:path>
            </a:pathLst>
          </a:custGeom>
          <a:ln w="5060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101504" y="2145414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10" h="37464">
                <a:moveTo>
                  <a:pt x="0" y="9958"/>
                </a:moveTo>
                <a:lnTo>
                  <a:pt x="12739" y="11160"/>
                </a:lnTo>
                <a:lnTo>
                  <a:pt x="23382" y="9448"/>
                </a:lnTo>
                <a:lnTo>
                  <a:pt x="32065" y="5501"/>
                </a:lnTo>
                <a:lnTo>
                  <a:pt x="38926" y="0"/>
                </a:lnTo>
                <a:lnTo>
                  <a:pt x="38642" y="8790"/>
                </a:lnTo>
                <a:lnTo>
                  <a:pt x="40695" y="18104"/>
                </a:lnTo>
                <a:lnTo>
                  <a:pt x="45711" y="27645"/>
                </a:lnTo>
                <a:lnTo>
                  <a:pt x="54316" y="37116"/>
                </a:lnTo>
              </a:path>
            </a:pathLst>
          </a:custGeom>
          <a:ln w="5060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717698" y="1201422"/>
            <a:ext cx="232958" cy="2329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1781733" y="1240528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7F7F7F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7F7F7F"/>
                </a:solidFill>
                <a:latin typeface="Arial"/>
                <a:cs typeface="Arial"/>
              </a:rPr>
              <a:t>5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888526" y="1426602"/>
            <a:ext cx="253365" cy="506095"/>
          </a:xfrm>
          <a:custGeom>
            <a:avLst/>
            <a:gdLst/>
            <a:ahLst/>
            <a:cxnLst/>
            <a:rect l="l" t="t" r="r" b="b"/>
            <a:pathLst>
              <a:path w="253364" h="506094">
                <a:moveTo>
                  <a:pt x="253035" y="506067"/>
                </a:move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872005" y="1424339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10" h="37465">
                <a:moveTo>
                  <a:pt x="0" y="37116"/>
                </a:moveTo>
                <a:lnTo>
                  <a:pt x="8605" y="27645"/>
                </a:lnTo>
                <a:lnTo>
                  <a:pt x="13621" y="18104"/>
                </a:lnTo>
                <a:lnTo>
                  <a:pt x="15674" y="8790"/>
                </a:lnTo>
                <a:lnTo>
                  <a:pt x="15389" y="0"/>
                </a:lnTo>
                <a:lnTo>
                  <a:pt x="22251" y="5501"/>
                </a:lnTo>
                <a:lnTo>
                  <a:pt x="30934" y="9448"/>
                </a:lnTo>
                <a:lnTo>
                  <a:pt x="41577" y="11160"/>
                </a:lnTo>
                <a:lnTo>
                  <a:pt x="54316" y="9958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996497" y="2640248"/>
            <a:ext cx="235342" cy="23534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236900" y="2757919"/>
            <a:ext cx="480695" cy="0"/>
          </a:xfrm>
          <a:custGeom>
            <a:avLst/>
            <a:gdLst/>
            <a:ahLst/>
            <a:cxnLst/>
            <a:rect l="l" t="t" r="r" b="b"/>
            <a:pathLst>
              <a:path w="480694" h="0">
                <a:moveTo>
                  <a:pt x="480204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234370" y="2727553"/>
            <a:ext cx="26670" cy="60960"/>
          </a:xfrm>
          <a:custGeom>
            <a:avLst/>
            <a:gdLst/>
            <a:ahLst/>
            <a:cxnLst/>
            <a:rect l="l" t="t" r="r" b="b"/>
            <a:pathLst>
              <a:path w="26669" h="60960">
                <a:moveTo>
                  <a:pt x="26317" y="60732"/>
                </a:moveTo>
                <a:lnTo>
                  <a:pt x="21694" y="48799"/>
                </a:lnTo>
                <a:lnTo>
                  <a:pt x="15403" y="40045"/>
                </a:lnTo>
                <a:lnTo>
                  <a:pt x="7990" y="34043"/>
                </a:lnTo>
                <a:lnTo>
                  <a:pt x="0" y="30366"/>
                </a:lnTo>
                <a:lnTo>
                  <a:pt x="7990" y="26689"/>
                </a:lnTo>
                <a:lnTo>
                  <a:pt x="15403" y="20687"/>
                </a:lnTo>
                <a:lnTo>
                  <a:pt x="21694" y="11933"/>
                </a:lnTo>
                <a:lnTo>
                  <a:pt x="26317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806515" y="2142615"/>
            <a:ext cx="253365" cy="506095"/>
          </a:xfrm>
          <a:custGeom>
            <a:avLst/>
            <a:gdLst/>
            <a:ahLst/>
            <a:cxnLst/>
            <a:rect l="l" t="t" r="r" b="b"/>
            <a:pathLst>
              <a:path w="253365" h="506094">
                <a:moveTo>
                  <a:pt x="0" y="0"/>
                </a:moveTo>
                <a:lnTo>
                  <a:pt x="252770" y="505536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021490" y="2613299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09" h="37464">
                <a:moveTo>
                  <a:pt x="54316" y="0"/>
                </a:moveTo>
                <a:lnTo>
                  <a:pt x="45711" y="9470"/>
                </a:lnTo>
                <a:lnTo>
                  <a:pt x="40695" y="19011"/>
                </a:lnTo>
                <a:lnTo>
                  <a:pt x="38642" y="28325"/>
                </a:lnTo>
                <a:lnTo>
                  <a:pt x="38926" y="37116"/>
                </a:lnTo>
                <a:lnTo>
                  <a:pt x="32065" y="31614"/>
                </a:lnTo>
                <a:lnTo>
                  <a:pt x="23382" y="27667"/>
                </a:lnTo>
                <a:lnTo>
                  <a:pt x="12739" y="25955"/>
                </a:lnTo>
                <a:lnTo>
                  <a:pt x="0" y="27157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231240" y="1317901"/>
            <a:ext cx="481965" cy="0"/>
          </a:xfrm>
          <a:custGeom>
            <a:avLst/>
            <a:gdLst/>
            <a:ahLst/>
            <a:cxnLst/>
            <a:rect l="l" t="t" r="r" b="b"/>
            <a:pathLst>
              <a:path w="481964" h="0">
                <a:moveTo>
                  <a:pt x="0" y="0"/>
                </a:moveTo>
                <a:lnTo>
                  <a:pt x="481396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688850" y="1287535"/>
            <a:ext cx="26670" cy="60960"/>
          </a:xfrm>
          <a:custGeom>
            <a:avLst/>
            <a:gdLst/>
            <a:ahLst/>
            <a:cxnLst/>
            <a:rect l="l" t="t" r="r" b="b"/>
            <a:pathLst>
              <a:path w="26669" h="60959">
                <a:moveTo>
                  <a:pt x="0" y="0"/>
                </a:moveTo>
                <a:lnTo>
                  <a:pt x="4622" y="11933"/>
                </a:lnTo>
                <a:lnTo>
                  <a:pt x="10913" y="20687"/>
                </a:lnTo>
                <a:lnTo>
                  <a:pt x="18327" y="26689"/>
                </a:lnTo>
                <a:lnTo>
                  <a:pt x="26317" y="30366"/>
                </a:lnTo>
                <a:lnTo>
                  <a:pt x="18327" y="34043"/>
                </a:lnTo>
                <a:lnTo>
                  <a:pt x="10913" y="40045"/>
                </a:lnTo>
                <a:lnTo>
                  <a:pt x="4622" y="48799"/>
                </a:lnTo>
                <a:lnTo>
                  <a:pt x="0" y="60732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114168" y="1440034"/>
            <a:ext cx="0" cy="1200785"/>
          </a:xfrm>
          <a:custGeom>
            <a:avLst/>
            <a:gdLst/>
            <a:ahLst/>
            <a:cxnLst/>
            <a:rect l="l" t="t" r="r" b="b"/>
            <a:pathLst>
              <a:path w="0" h="1200785">
                <a:moveTo>
                  <a:pt x="0" y="1200213"/>
                </a:move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083802" y="1437504"/>
            <a:ext cx="60960" cy="26670"/>
          </a:xfrm>
          <a:custGeom>
            <a:avLst/>
            <a:gdLst/>
            <a:ahLst/>
            <a:cxnLst/>
            <a:rect l="l" t="t" r="r" b="b"/>
            <a:pathLst>
              <a:path w="60959" h="26669">
                <a:moveTo>
                  <a:pt x="0" y="26317"/>
                </a:moveTo>
                <a:lnTo>
                  <a:pt x="11933" y="21694"/>
                </a:lnTo>
                <a:lnTo>
                  <a:pt x="20687" y="15403"/>
                </a:lnTo>
                <a:lnTo>
                  <a:pt x="26689" y="7990"/>
                </a:lnTo>
                <a:lnTo>
                  <a:pt x="30366" y="0"/>
                </a:lnTo>
                <a:lnTo>
                  <a:pt x="34043" y="7990"/>
                </a:lnTo>
                <a:lnTo>
                  <a:pt x="40045" y="15403"/>
                </a:lnTo>
                <a:lnTo>
                  <a:pt x="48799" y="21694"/>
                </a:lnTo>
                <a:lnTo>
                  <a:pt x="60732" y="26317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834177" y="1434380"/>
            <a:ext cx="0" cy="1201420"/>
          </a:xfrm>
          <a:custGeom>
            <a:avLst/>
            <a:gdLst/>
            <a:ahLst/>
            <a:cxnLst/>
            <a:rect l="l" t="t" r="r" b="b"/>
            <a:pathLst>
              <a:path w="0" h="1201420">
                <a:moveTo>
                  <a:pt x="0" y="0"/>
                </a:moveTo>
                <a:lnTo>
                  <a:pt x="0" y="1201405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803811" y="2611999"/>
            <a:ext cx="60960" cy="26670"/>
          </a:xfrm>
          <a:custGeom>
            <a:avLst/>
            <a:gdLst/>
            <a:ahLst/>
            <a:cxnLst/>
            <a:rect l="l" t="t" r="r" b="b"/>
            <a:pathLst>
              <a:path w="60960" h="26669">
                <a:moveTo>
                  <a:pt x="60732" y="0"/>
                </a:moveTo>
                <a:lnTo>
                  <a:pt x="48799" y="4622"/>
                </a:lnTo>
                <a:lnTo>
                  <a:pt x="40045" y="10913"/>
                </a:lnTo>
                <a:lnTo>
                  <a:pt x="34043" y="18327"/>
                </a:lnTo>
                <a:lnTo>
                  <a:pt x="30366" y="26317"/>
                </a:lnTo>
                <a:lnTo>
                  <a:pt x="26689" y="18327"/>
                </a:lnTo>
                <a:lnTo>
                  <a:pt x="20687" y="10913"/>
                </a:lnTo>
                <a:lnTo>
                  <a:pt x="11933" y="4622"/>
                </a:ln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624395" y="2327102"/>
            <a:ext cx="3286125" cy="7613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55244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Open</a:t>
            </a:r>
            <a:r>
              <a:rPr dirty="0" sz="600" spc="-1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list:</a:t>
            </a:r>
            <a:r>
              <a:rPr dirty="0" sz="600" spc="2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[</a:t>
            </a:r>
            <a:r>
              <a:rPr dirty="0" sz="600" spc="-10">
                <a:latin typeface="Arial"/>
                <a:cs typeface="Arial"/>
              </a:rPr>
              <a:t> </a:t>
            </a: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1</a:t>
            </a:r>
            <a:r>
              <a:rPr dirty="0" baseline="-16666" sz="750" spc="-142">
                <a:latin typeface="Arial"/>
                <a:cs typeface="Arial"/>
              </a:rPr>
              <a:t> </a:t>
            </a:r>
            <a:r>
              <a:rPr dirty="0" sz="600" spc="0" i="1">
                <a:latin typeface="Trebuchet MS"/>
                <a:cs typeface="Trebuchet MS"/>
              </a:rPr>
              <a:t>,</a:t>
            </a:r>
            <a:r>
              <a:rPr dirty="0" sz="600" spc="-60" i="1">
                <a:latin typeface="Trebuchet MS"/>
                <a:cs typeface="Trebuchet MS"/>
              </a:rPr>
              <a:t> </a:t>
            </a: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2</a:t>
            </a:r>
            <a:r>
              <a:rPr dirty="0" baseline="-16666" sz="750" spc="-142">
                <a:latin typeface="Arial"/>
                <a:cs typeface="Arial"/>
              </a:rPr>
              <a:t> </a:t>
            </a:r>
            <a:r>
              <a:rPr dirty="0" sz="600" spc="0" i="1">
                <a:latin typeface="Trebuchet MS"/>
                <a:cs typeface="Trebuchet MS"/>
              </a:rPr>
              <a:t>,</a:t>
            </a:r>
            <a:r>
              <a:rPr dirty="0" sz="600" spc="-60" i="1">
                <a:latin typeface="Trebuchet MS"/>
                <a:cs typeface="Trebuchet MS"/>
              </a:rPr>
              <a:t> </a:t>
            </a: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4</a:t>
            </a:r>
            <a:r>
              <a:rPr dirty="0" baseline="-16666" sz="750" spc="-142">
                <a:latin typeface="Arial"/>
                <a:cs typeface="Arial"/>
              </a:rPr>
              <a:t> </a:t>
            </a:r>
            <a:r>
              <a:rPr dirty="0" sz="600" spc="0" i="1">
                <a:latin typeface="Trebuchet MS"/>
                <a:cs typeface="Trebuchet MS"/>
              </a:rPr>
              <a:t>,</a:t>
            </a:r>
            <a:r>
              <a:rPr dirty="0" sz="600" spc="-60" i="1">
                <a:latin typeface="Trebuchet MS"/>
                <a:cs typeface="Trebuchet MS"/>
              </a:rPr>
              <a:t> </a:t>
            </a: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6</a:t>
            </a:r>
            <a:r>
              <a:rPr dirty="0" baseline="-16666" sz="750" spc="97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]</a:t>
            </a:r>
            <a:endParaRPr sz="60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  <a:spcBef>
                <a:spcPts val="700"/>
              </a:spcBef>
            </a:pPr>
            <a:r>
              <a:rPr dirty="0" sz="600" spc="-5">
                <a:latin typeface="Arial"/>
                <a:cs typeface="Arial"/>
              </a:rPr>
              <a:t>Closed</a:t>
            </a:r>
            <a:r>
              <a:rPr dirty="0" sz="600" spc="-1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list:</a:t>
            </a:r>
            <a:r>
              <a:rPr dirty="0" sz="600" spc="2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[</a:t>
            </a:r>
            <a:r>
              <a:rPr dirty="0" sz="600" spc="-10">
                <a:latin typeface="Arial"/>
                <a:cs typeface="Arial"/>
              </a:rPr>
              <a:t> </a:t>
            </a: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1</a:t>
            </a:r>
            <a:r>
              <a:rPr dirty="0" baseline="-16666" sz="750" spc="-142">
                <a:latin typeface="Arial"/>
                <a:cs typeface="Arial"/>
              </a:rPr>
              <a:t> </a:t>
            </a:r>
            <a:r>
              <a:rPr dirty="0" sz="600" spc="0" i="1">
                <a:latin typeface="Trebuchet MS"/>
                <a:cs typeface="Trebuchet MS"/>
              </a:rPr>
              <a:t>,</a:t>
            </a:r>
            <a:r>
              <a:rPr dirty="0" sz="600" spc="-60" i="1">
                <a:latin typeface="Trebuchet MS"/>
                <a:cs typeface="Trebuchet MS"/>
              </a:rPr>
              <a:t> </a:t>
            </a: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2</a:t>
            </a:r>
            <a:r>
              <a:rPr dirty="0" baseline="-16666" sz="750" spc="-142">
                <a:latin typeface="Arial"/>
                <a:cs typeface="Arial"/>
              </a:rPr>
              <a:t> </a:t>
            </a:r>
            <a:r>
              <a:rPr dirty="0" sz="600" spc="0" i="1">
                <a:latin typeface="Trebuchet MS"/>
                <a:cs typeface="Trebuchet MS"/>
              </a:rPr>
              <a:t>,</a:t>
            </a:r>
            <a:r>
              <a:rPr dirty="0" sz="600" spc="-60" i="1">
                <a:latin typeface="Trebuchet MS"/>
                <a:cs typeface="Trebuchet MS"/>
              </a:rPr>
              <a:t> </a:t>
            </a: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4</a:t>
            </a:r>
            <a:r>
              <a:rPr dirty="0" baseline="-16666" sz="750" spc="-142">
                <a:latin typeface="Arial"/>
                <a:cs typeface="Arial"/>
              </a:rPr>
              <a:t> </a:t>
            </a:r>
            <a:r>
              <a:rPr dirty="0" sz="600" spc="0" i="1">
                <a:latin typeface="Trebuchet MS"/>
                <a:cs typeface="Trebuchet MS"/>
              </a:rPr>
              <a:t>,</a:t>
            </a:r>
            <a:r>
              <a:rPr dirty="0" sz="600" spc="-60" i="1">
                <a:latin typeface="Trebuchet MS"/>
                <a:cs typeface="Trebuchet MS"/>
              </a:rPr>
              <a:t> </a:t>
            </a: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6</a:t>
            </a:r>
            <a:r>
              <a:rPr dirty="0" baseline="-16666" sz="750" spc="97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]</a:t>
            </a:r>
            <a:endParaRPr sz="600">
              <a:latin typeface="Arial"/>
              <a:cs typeface="Arial"/>
            </a:endParaRPr>
          </a:p>
          <a:p>
            <a:pPr marL="449580">
              <a:lnSpc>
                <a:spcPct val="100000"/>
              </a:lnSpc>
              <a:spcBef>
                <a:spcPts val="640"/>
              </a:spcBef>
              <a:tabLst>
                <a:tab pos="1169670" algn="l"/>
              </a:tabLst>
            </a:pPr>
            <a:r>
              <a:rPr dirty="0" sz="600" spc="-5" i="1">
                <a:solidFill>
                  <a:srgbClr val="7F7F7F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7F7F7F"/>
                </a:solidFill>
                <a:latin typeface="Arial"/>
                <a:cs typeface="Arial"/>
              </a:rPr>
              <a:t>3	</a:t>
            </a: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4</a:t>
            </a:r>
            <a:endParaRPr baseline="-16666" sz="7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100" spc="-5">
                <a:latin typeface="Arial"/>
                <a:cs typeface="Arial"/>
              </a:rPr>
              <a:t>the </a:t>
            </a:r>
            <a:r>
              <a:rPr dirty="0" sz="1100" spc="-10">
                <a:latin typeface="Arial"/>
                <a:cs typeface="Arial"/>
              </a:rPr>
              <a:t>open </a:t>
            </a:r>
            <a:r>
              <a:rPr dirty="0" sz="1100" spc="-5">
                <a:latin typeface="Arial"/>
                <a:cs typeface="Arial"/>
              </a:rPr>
              <a:t>list contains </a:t>
            </a: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path that </a:t>
            </a:r>
            <a:r>
              <a:rPr dirty="0" sz="1100" spc="-15">
                <a:latin typeface="Arial"/>
                <a:cs typeface="Arial"/>
              </a:rPr>
              <a:t>we </a:t>
            </a:r>
            <a:r>
              <a:rPr dirty="0" sz="1100" spc="-5">
                <a:latin typeface="Arial"/>
                <a:cs typeface="Arial"/>
              </a:rPr>
              <a:t>can use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14"/>
            <a:ext cx="120777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5"/>
              <a:t>Shortest</a:t>
            </a:r>
            <a:r>
              <a:rPr dirty="0" spc="-50"/>
              <a:t> </a:t>
            </a:r>
            <a:r>
              <a:rPr dirty="0" spc="10"/>
              <a:t>paths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357" y="450035"/>
            <a:ext cx="31680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25">
                <a:latin typeface="Arial"/>
                <a:cs typeface="Arial"/>
              </a:rPr>
              <a:t>We </a:t>
            </a:r>
            <a:r>
              <a:rPr dirty="0" sz="1100" spc="-5">
                <a:latin typeface="Arial"/>
                <a:cs typeface="Arial"/>
              </a:rPr>
              <a:t>often </a:t>
            </a:r>
            <a:r>
              <a:rPr dirty="0" sz="1100" spc="-10">
                <a:latin typeface="Arial"/>
                <a:cs typeface="Arial"/>
              </a:rPr>
              <a:t>want </a:t>
            </a:r>
            <a:r>
              <a:rPr dirty="0" sz="1100" spc="-5">
                <a:latin typeface="Arial"/>
                <a:cs typeface="Arial"/>
              </a:rPr>
              <a:t>to find </a:t>
            </a: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5" b="1">
                <a:latin typeface="Arial"/>
                <a:cs typeface="Arial"/>
              </a:rPr>
              <a:t>shortest </a:t>
            </a:r>
            <a:r>
              <a:rPr dirty="0" sz="1100" spc="-5">
                <a:latin typeface="Arial"/>
                <a:cs typeface="Arial"/>
              </a:rPr>
              <a:t>path from </a:t>
            </a:r>
            <a:r>
              <a:rPr dirty="0" sz="1100" spc="-5" i="1">
                <a:latin typeface="Arial"/>
                <a:cs typeface="Arial"/>
              </a:rPr>
              <a:t>s </a:t>
            </a:r>
            <a:r>
              <a:rPr dirty="0" sz="1100" spc="-5">
                <a:latin typeface="Arial"/>
                <a:cs typeface="Arial"/>
              </a:rPr>
              <a:t>to</a:t>
            </a:r>
            <a:r>
              <a:rPr dirty="0" sz="1100" spc="-100">
                <a:latin typeface="Arial"/>
                <a:cs typeface="Arial"/>
              </a:rPr>
              <a:t> </a:t>
            </a:r>
            <a:r>
              <a:rPr dirty="0" sz="1100" spc="-5" i="1">
                <a:latin typeface="Arial"/>
                <a:cs typeface="Arial"/>
              </a:rPr>
              <a:t>t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7357" y="660068"/>
            <a:ext cx="27432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5">
                <a:latin typeface="Arial"/>
                <a:cs typeface="Arial"/>
              </a:rPr>
              <a:t>Consider the </a:t>
            </a:r>
            <a:r>
              <a:rPr dirty="0" sz="1100" spc="-15">
                <a:latin typeface="Arial"/>
                <a:cs typeface="Arial"/>
              </a:rPr>
              <a:t>graph </a:t>
            </a:r>
            <a:r>
              <a:rPr dirty="0" sz="1100" spc="-5">
                <a:latin typeface="Arial"/>
                <a:cs typeface="Arial"/>
              </a:rPr>
              <a:t>with adjacency</a:t>
            </a:r>
            <a:r>
              <a:rPr dirty="0" sz="1100" spc="-14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matrix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4395" y="1474729"/>
            <a:ext cx="1365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155">
                <a:latin typeface="Arial"/>
                <a:cs typeface="Arial"/>
              </a:rPr>
              <a:t>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395" y="1555704"/>
            <a:ext cx="1365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155">
                <a:latin typeface="Arial"/>
                <a:cs typeface="Arial"/>
              </a:rPr>
              <a:t>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1974" y="821860"/>
            <a:ext cx="8832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Arial"/>
                <a:cs typeface="Arial"/>
              </a:rPr>
              <a:t>1 0 0 0</a:t>
            </a:r>
            <a:r>
              <a:rPr dirty="0" sz="1000" spc="5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4395" y="720628"/>
            <a:ext cx="14986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04290" algn="l"/>
              </a:tabLst>
            </a:pPr>
            <a:r>
              <a:rPr dirty="0" sz="1000" spc="150">
                <a:latin typeface="Arial"/>
                <a:cs typeface="Arial"/>
              </a:rPr>
              <a:t></a:t>
            </a:r>
            <a:r>
              <a:rPr dirty="0" baseline="-44444" sz="1500" spc="-7">
                <a:latin typeface="Arial"/>
                <a:cs typeface="Arial"/>
              </a:rPr>
              <a:t>0</a:t>
            </a:r>
            <a:r>
              <a:rPr dirty="0" baseline="-44444" sz="1500">
                <a:latin typeface="Arial"/>
                <a:cs typeface="Arial"/>
              </a:rPr>
              <a:t>	</a:t>
            </a:r>
            <a:r>
              <a:rPr dirty="0" baseline="-44444" sz="1500" spc="-187">
                <a:latin typeface="Arial"/>
                <a:cs typeface="Arial"/>
              </a:rPr>
              <a:t>0</a:t>
            </a:r>
            <a:r>
              <a:rPr dirty="0" sz="1000" spc="40">
                <a:latin typeface="Arial"/>
                <a:cs typeface="Arial"/>
              </a:rPr>
              <a:t>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86686" y="1474729"/>
            <a:ext cx="1365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155">
                <a:latin typeface="Arial"/>
                <a:cs typeface="Arial"/>
              </a:rPr>
              <a:t>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86686" y="1555704"/>
            <a:ext cx="1365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155">
                <a:latin typeface="Arial"/>
                <a:cs typeface="Arial"/>
              </a:rPr>
              <a:t>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37089" y="2938774"/>
            <a:ext cx="235342" cy="2353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02335" y="2977990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0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37688" y="2291364"/>
            <a:ext cx="234144" cy="234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02335" y="2330645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1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177695" y="1931360"/>
            <a:ext cx="234144" cy="2341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624395" y="973688"/>
            <a:ext cx="1498600" cy="11137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ts val="1200"/>
              </a:lnSpc>
              <a:spcBef>
                <a:spcPts val="95"/>
              </a:spcBef>
            </a:pPr>
            <a:r>
              <a:rPr dirty="0" sz="1000" spc="-5">
                <a:latin typeface="Arial"/>
                <a:cs typeface="Arial"/>
              </a:rPr>
              <a:t>1 0 1 0 0 1</a:t>
            </a:r>
            <a:r>
              <a:rPr dirty="0" sz="1000" spc="13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ts val="1195"/>
              </a:lnSpc>
            </a:pPr>
            <a:r>
              <a:rPr dirty="0" baseline="-19444" sz="1500" spc="-284">
                <a:latin typeface="Arial"/>
                <a:cs typeface="Arial"/>
              </a:rPr>
              <a:t></a:t>
            </a:r>
            <a:r>
              <a:rPr dirty="0" baseline="47222" sz="1500" spc="-284">
                <a:latin typeface="Arial"/>
                <a:cs typeface="Arial"/>
              </a:rPr>
              <a:t></a:t>
            </a:r>
            <a:r>
              <a:rPr dirty="0" sz="1000" spc="-190">
                <a:latin typeface="Arial"/>
                <a:cs typeface="Arial"/>
              </a:rPr>
              <a:t>0 </a:t>
            </a:r>
            <a:r>
              <a:rPr dirty="0" sz="1000" spc="-5">
                <a:latin typeface="Arial"/>
                <a:cs typeface="Arial"/>
              </a:rPr>
              <a:t>1 0 1 0 1</a:t>
            </a:r>
            <a:r>
              <a:rPr dirty="0" sz="1000" spc="0">
                <a:latin typeface="Arial"/>
                <a:cs typeface="Arial"/>
              </a:rPr>
              <a:t> </a:t>
            </a:r>
            <a:r>
              <a:rPr dirty="0" sz="1000" spc="-500">
                <a:latin typeface="Arial"/>
                <a:cs typeface="Arial"/>
              </a:rPr>
              <a:t>0</a:t>
            </a:r>
            <a:r>
              <a:rPr dirty="0" baseline="-19444" sz="1500" spc="-750">
                <a:latin typeface="Arial"/>
                <a:cs typeface="Arial"/>
              </a:rPr>
              <a:t></a:t>
            </a:r>
            <a:r>
              <a:rPr dirty="0" baseline="47222" sz="1500" spc="-750">
                <a:latin typeface="Arial"/>
                <a:cs typeface="Arial"/>
              </a:rPr>
              <a:t></a:t>
            </a:r>
            <a:endParaRPr baseline="47222" sz="1500">
              <a:latin typeface="Arial"/>
              <a:cs typeface="Arial"/>
            </a:endParaRPr>
          </a:p>
          <a:p>
            <a:pPr algn="ctr">
              <a:lnSpc>
                <a:spcPts val="1195"/>
              </a:lnSpc>
            </a:pPr>
            <a:r>
              <a:rPr dirty="0" sz="1000" spc="-5">
                <a:latin typeface="Arial"/>
                <a:cs typeface="Arial"/>
              </a:rPr>
              <a:t>0 0 1 0 1 1</a:t>
            </a:r>
            <a:r>
              <a:rPr dirty="0" sz="1000" spc="13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ts val="1195"/>
              </a:lnSpc>
            </a:pPr>
            <a:r>
              <a:rPr dirty="0" baseline="47222" sz="1500" spc="112">
                <a:latin typeface="Arial"/>
                <a:cs typeface="Arial"/>
              </a:rPr>
              <a:t></a:t>
            </a:r>
            <a:r>
              <a:rPr dirty="0" sz="1000" spc="75">
                <a:latin typeface="Arial"/>
                <a:cs typeface="Arial"/>
              </a:rPr>
              <a:t>0 </a:t>
            </a:r>
            <a:r>
              <a:rPr dirty="0" sz="1000" spc="-5">
                <a:latin typeface="Arial"/>
                <a:cs typeface="Arial"/>
              </a:rPr>
              <a:t>0 0 1 0 1</a:t>
            </a:r>
            <a:r>
              <a:rPr dirty="0" sz="1000" spc="160">
                <a:latin typeface="Arial"/>
                <a:cs typeface="Arial"/>
              </a:rPr>
              <a:t> </a:t>
            </a:r>
            <a:r>
              <a:rPr dirty="0" sz="1000" spc="-120">
                <a:latin typeface="Arial"/>
                <a:cs typeface="Arial"/>
              </a:rPr>
              <a:t>1</a:t>
            </a:r>
            <a:r>
              <a:rPr dirty="0" baseline="47222" sz="1500" spc="-179">
                <a:latin typeface="Arial"/>
                <a:cs typeface="Arial"/>
              </a:rPr>
              <a:t></a:t>
            </a:r>
            <a:endParaRPr baseline="47222" sz="1500">
              <a:latin typeface="Arial"/>
              <a:cs typeface="Arial"/>
            </a:endParaRPr>
          </a:p>
          <a:p>
            <a:pPr algn="ctr">
              <a:lnSpc>
                <a:spcPts val="1195"/>
              </a:lnSpc>
            </a:pPr>
            <a:r>
              <a:rPr dirty="0" sz="1000" spc="-5">
                <a:latin typeface="Arial"/>
                <a:cs typeface="Arial"/>
              </a:rPr>
              <a:t>1    1    1    1    1    0</a:t>
            </a:r>
            <a:r>
              <a:rPr dirty="0" sz="1000" spc="12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ts val="1200"/>
              </a:lnSpc>
            </a:pPr>
            <a:r>
              <a:rPr dirty="0" sz="1000" spc="-5">
                <a:latin typeface="Arial"/>
                <a:cs typeface="Arial"/>
              </a:rPr>
              <a:t>0    0    0    0    1    1</a:t>
            </a:r>
            <a:r>
              <a:rPr dirty="0" sz="1000" spc="12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  <a:p>
            <a:pPr algn="ctr" marR="156210">
              <a:lnSpc>
                <a:spcPct val="100000"/>
              </a:lnSpc>
              <a:spcBef>
                <a:spcPts val="67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2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897105" y="1930760"/>
            <a:ext cx="235342" cy="2353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962327" y="1969991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3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437711" y="2291364"/>
            <a:ext cx="234144" cy="2341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2502331" y="2330645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4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538292" y="2939966"/>
            <a:ext cx="232958" cy="23295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602333" y="2979069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5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437111" y="2938774"/>
            <a:ext cx="235342" cy="23534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2502331" y="2977990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6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54761" y="2525508"/>
            <a:ext cx="0" cy="413384"/>
          </a:xfrm>
          <a:custGeom>
            <a:avLst/>
            <a:gdLst/>
            <a:ahLst/>
            <a:cxnLst/>
            <a:rect l="l" t="t" r="r" b="b"/>
            <a:pathLst>
              <a:path w="0" h="413385">
                <a:moveTo>
                  <a:pt x="0" y="413265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852166" y="2113368"/>
            <a:ext cx="345440" cy="230504"/>
          </a:xfrm>
          <a:custGeom>
            <a:avLst/>
            <a:gdLst/>
            <a:ahLst/>
            <a:cxnLst/>
            <a:rect l="l" t="t" r="r" b="b"/>
            <a:pathLst>
              <a:path w="345440" h="230505">
                <a:moveTo>
                  <a:pt x="0" y="230131"/>
                </a:moveTo>
                <a:lnTo>
                  <a:pt x="345195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411839" y="2048432"/>
            <a:ext cx="485775" cy="0"/>
          </a:xfrm>
          <a:custGeom>
            <a:avLst/>
            <a:gdLst/>
            <a:ahLst/>
            <a:cxnLst/>
            <a:rect l="l" t="t" r="r" b="b"/>
            <a:pathLst>
              <a:path w="485775" h="0">
                <a:moveTo>
                  <a:pt x="0" y="0"/>
                </a:moveTo>
                <a:lnTo>
                  <a:pt x="485265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112681" y="2113701"/>
            <a:ext cx="344805" cy="229870"/>
          </a:xfrm>
          <a:custGeom>
            <a:avLst/>
            <a:gdLst/>
            <a:ahLst/>
            <a:cxnLst/>
            <a:rect l="l" t="t" r="r" b="b"/>
            <a:pathLst>
              <a:path w="344805" h="229869">
                <a:moveTo>
                  <a:pt x="0" y="0"/>
                </a:moveTo>
                <a:lnTo>
                  <a:pt x="344696" y="229798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554783" y="2525508"/>
            <a:ext cx="0" cy="413384"/>
          </a:xfrm>
          <a:custGeom>
            <a:avLst/>
            <a:gdLst/>
            <a:ahLst/>
            <a:cxnLst/>
            <a:rect l="l" t="t" r="r" b="b"/>
            <a:pathLst>
              <a:path w="0" h="413385">
                <a:moveTo>
                  <a:pt x="0" y="0"/>
                </a:moveTo>
                <a:lnTo>
                  <a:pt x="0" y="413265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872432" y="3056445"/>
            <a:ext cx="666115" cy="0"/>
          </a:xfrm>
          <a:custGeom>
            <a:avLst/>
            <a:gdLst/>
            <a:ahLst/>
            <a:cxnLst/>
            <a:rect l="l" t="t" r="r" b="b"/>
            <a:pathLst>
              <a:path w="666115" h="0">
                <a:moveTo>
                  <a:pt x="0" y="0"/>
                </a:moveTo>
                <a:lnTo>
                  <a:pt x="66586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849764" y="2476838"/>
            <a:ext cx="710565" cy="511809"/>
          </a:xfrm>
          <a:custGeom>
            <a:avLst/>
            <a:gdLst/>
            <a:ahLst/>
            <a:cxnLst/>
            <a:rect l="l" t="t" r="r" b="b"/>
            <a:pathLst>
              <a:path w="710565" h="511810">
                <a:moveTo>
                  <a:pt x="0" y="0"/>
                </a:moveTo>
                <a:lnTo>
                  <a:pt x="710486" y="511551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334141" y="2158678"/>
            <a:ext cx="281940" cy="788670"/>
          </a:xfrm>
          <a:custGeom>
            <a:avLst/>
            <a:gdLst/>
            <a:ahLst/>
            <a:cxnLst/>
            <a:rect l="l" t="t" r="r" b="b"/>
            <a:pathLst>
              <a:path w="281940" h="788669">
                <a:moveTo>
                  <a:pt x="0" y="0"/>
                </a:moveTo>
                <a:lnTo>
                  <a:pt x="281456" y="788079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693946" y="2159243"/>
            <a:ext cx="281305" cy="788035"/>
          </a:xfrm>
          <a:custGeom>
            <a:avLst/>
            <a:gdLst/>
            <a:ahLst/>
            <a:cxnLst/>
            <a:rect l="l" t="t" r="r" b="b"/>
            <a:pathLst>
              <a:path w="281305" h="788035">
                <a:moveTo>
                  <a:pt x="281255" y="0"/>
                </a:moveTo>
                <a:lnTo>
                  <a:pt x="0" y="787514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749294" y="2476838"/>
            <a:ext cx="710565" cy="511809"/>
          </a:xfrm>
          <a:custGeom>
            <a:avLst/>
            <a:gdLst/>
            <a:ahLst/>
            <a:cxnLst/>
            <a:rect l="l" t="t" r="r" b="b"/>
            <a:pathLst>
              <a:path w="710564" h="511810">
                <a:moveTo>
                  <a:pt x="710486" y="0"/>
                </a:moveTo>
                <a:lnTo>
                  <a:pt x="0" y="511551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771251" y="3056445"/>
            <a:ext cx="666115" cy="0"/>
          </a:xfrm>
          <a:custGeom>
            <a:avLst/>
            <a:gdLst/>
            <a:ahLst/>
            <a:cxnLst/>
            <a:rect l="l" t="t" r="r" b="b"/>
            <a:pathLst>
              <a:path w="666114" h="0">
                <a:moveTo>
                  <a:pt x="0" y="0"/>
                </a:moveTo>
                <a:lnTo>
                  <a:pt x="66586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14"/>
            <a:ext cx="207327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0"/>
              <a:t>Attempt </a:t>
            </a:r>
            <a:r>
              <a:rPr dirty="0" spc="5"/>
              <a:t>1: </a:t>
            </a:r>
            <a:r>
              <a:rPr dirty="0" spc="10"/>
              <a:t>Standard</a:t>
            </a:r>
            <a:r>
              <a:rPr dirty="0" spc="35"/>
              <a:t> </a:t>
            </a:r>
            <a:r>
              <a:rPr dirty="0" spc="15"/>
              <a:t>DFS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357" y="739405"/>
            <a:ext cx="2482215" cy="57404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89230" marR="232410" indent="-177165">
              <a:lnSpc>
                <a:spcPct val="102600"/>
              </a:lnSpc>
              <a:spcBef>
                <a:spcPts val="55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10">
                <a:latin typeface="Arial"/>
                <a:cs typeface="Arial"/>
              </a:rPr>
              <a:t>DFS </a:t>
            </a:r>
            <a:r>
              <a:rPr dirty="0" sz="1100" spc="-5">
                <a:latin typeface="Arial"/>
                <a:cs typeface="Arial"/>
              </a:rPr>
              <a:t>will find </a:t>
            </a: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path (if </a:t>
            </a:r>
            <a:r>
              <a:rPr dirty="0" sz="1100" spc="-10">
                <a:latin typeface="Arial"/>
                <a:cs typeface="Arial"/>
              </a:rPr>
              <a:t>one exists)  </a:t>
            </a:r>
            <a:r>
              <a:rPr dirty="0" sz="1100" spc="-15">
                <a:latin typeface="Arial"/>
                <a:cs typeface="Arial"/>
              </a:rPr>
              <a:t>but </a:t>
            </a:r>
            <a:r>
              <a:rPr dirty="0" sz="1100" spc="-5">
                <a:latin typeface="Arial"/>
                <a:cs typeface="Arial"/>
              </a:rPr>
              <a:t>it </a:t>
            </a:r>
            <a:r>
              <a:rPr dirty="0" sz="1100" spc="-20">
                <a:latin typeface="Arial"/>
                <a:cs typeface="Arial"/>
              </a:rPr>
              <a:t>may </a:t>
            </a:r>
            <a:r>
              <a:rPr dirty="0" sz="1100" spc="-5">
                <a:latin typeface="Arial"/>
                <a:cs typeface="Arial"/>
              </a:rPr>
              <a:t>not </a:t>
            </a:r>
            <a:r>
              <a:rPr dirty="0" sz="1100" spc="-10">
                <a:latin typeface="Arial"/>
                <a:cs typeface="Arial"/>
              </a:rPr>
              <a:t>be a </a:t>
            </a:r>
            <a:r>
              <a:rPr dirty="0" sz="1100" spc="-5" b="1">
                <a:latin typeface="Arial"/>
                <a:cs typeface="Arial"/>
              </a:rPr>
              <a:t>shortest </a:t>
            </a:r>
            <a:r>
              <a:rPr dirty="0" sz="1100" spc="-5">
                <a:latin typeface="Arial"/>
                <a:cs typeface="Arial"/>
              </a:rPr>
              <a:t>path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10">
                <a:latin typeface="Arial"/>
                <a:cs typeface="Arial"/>
              </a:rPr>
              <a:t>Suppose </a:t>
            </a:r>
            <a:r>
              <a:rPr dirty="0" sz="1100" spc="-15">
                <a:latin typeface="Arial"/>
                <a:cs typeface="Arial"/>
              </a:rPr>
              <a:t>we </a:t>
            </a:r>
            <a:r>
              <a:rPr dirty="0" sz="1100" spc="-10">
                <a:latin typeface="Arial"/>
                <a:cs typeface="Arial"/>
              </a:rPr>
              <a:t>want </a:t>
            </a:r>
            <a:r>
              <a:rPr dirty="0" sz="1100" spc="-5">
                <a:latin typeface="Arial"/>
                <a:cs typeface="Arial"/>
              </a:rPr>
              <a:t>to get from </a:t>
            </a:r>
            <a:r>
              <a:rPr dirty="0" sz="1100" spc="-5" i="1">
                <a:latin typeface="Arial"/>
                <a:cs typeface="Arial"/>
              </a:rPr>
              <a:t>v</a:t>
            </a:r>
            <a:r>
              <a:rPr dirty="0" baseline="-13888" sz="1200" spc="-7">
                <a:latin typeface="Arial"/>
                <a:cs typeface="Arial"/>
              </a:rPr>
              <a:t>0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5" i="1">
                <a:latin typeface="Arial"/>
                <a:cs typeface="Arial"/>
              </a:rPr>
              <a:t>v</a:t>
            </a:r>
            <a:r>
              <a:rPr dirty="0" baseline="-13888" sz="1200" spc="-7">
                <a:latin typeface="Arial"/>
                <a:cs typeface="Arial"/>
              </a:rPr>
              <a:t>6</a:t>
            </a:r>
            <a:endParaRPr baseline="-13888"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7089" y="2504738"/>
            <a:ext cx="235342" cy="2353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02335" y="2543954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0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38292" y="2505931"/>
            <a:ext cx="232958" cy="2329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602333" y="2545034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5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37688" y="1857329"/>
            <a:ext cx="234144" cy="2341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02335" y="1896597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1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54761" y="2091473"/>
            <a:ext cx="0" cy="413384"/>
          </a:xfrm>
          <a:custGeom>
            <a:avLst/>
            <a:gdLst/>
            <a:ahLst/>
            <a:cxnLst/>
            <a:rect l="l" t="t" r="r" b="b"/>
            <a:pathLst>
              <a:path w="0" h="413385">
                <a:moveTo>
                  <a:pt x="0" y="413265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177695" y="1497324"/>
            <a:ext cx="234144" cy="2341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242326" y="1536603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2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52166" y="1679333"/>
            <a:ext cx="345440" cy="230504"/>
          </a:xfrm>
          <a:custGeom>
            <a:avLst/>
            <a:gdLst/>
            <a:ahLst/>
            <a:cxnLst/>
            <a:rect l="l" t="t" r="r" b="b"/>
            <a:pathLst>
              <a:path w="345440" h="230505">
                <a:moveTo>
                  <a:pt x="0" y="230131"/>
                </a:moveTo>
                <a:lnTo>
                  <a:pt x="345195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897105" y="1496725"/>
            <a:ext cx="235342" cy="23534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962327" y="1535955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3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411839" y="1614396"/>
            <a:ext cx="485775" cy="0"/>
          </a:xfrm>
          <a:custGeom>
            <a:avLst/>
            <a:gdLst/>
            <a:ahLst/>
            <a:cxnLst/>
            <a:rect l="l" t="t" r="r" b="b"/>
            <a:pathLst>
              <a:path w="485775" h="0">
                <a:moveTo>
                  <a:pt x="0" y="0"/>
                </a:moveTo>
                <a:lnTo>
                  <a:pt x="485265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437711" y="1857329"/>
            <a:ext cx="234144" cy="2341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2502331" y="1896597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4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112681" y="1679666"/>
            <a:ext cx="344805" cy="229870"/>
          </a:xfrm>
          <a:custGeom>
            <a:avLst/>
            <a:gdLst/>
            <a:ahLst/>
            <a:cxnLst/>
            <a:rect l="l" t="t" r="r" b="b"/>
            <a:pathLst>
              <a:path w="344805" h="229869">
                <a:moveTo>
                  <a:pt x="0" y="0"/>
                </a:moveTo>
                <a:lnTo>
                  <a:pt x="344696" y="229798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437111" y="2504738"/>
            <a:ext cx="235342" cy="23534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2502331" y="2543954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6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554783" y="2091473"/>
            <a:ext cx="0" cy="413384"/>
          </a:xfrm>
          <a:custGeom>
            <a:avLst/>
            <a:gdLst/>
            <a:ahLst/>
            <a:cxnLst/>
            <a:rect l="l" t="t" r="r" b="b"/>
            <a:pathLst>
              <a:path w="0" h="413385">
                <a:moveTo>
                  <a:pt x="0" y="0"/>
                </a:moveTo>
                <a:lnTo>
                  <a:pt x="0" y="413265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72432" y="2622410"/>
            <a:ext cx="666115" cy="0"/>
          </a:xfrm>
          <a:custGeom>
            <a:avLst/>
            <a:gdLst/>
            <a:ahLst/>
            <a:cxnLst/>
            <a:rect l="l" t="t" r="r" b="b"/>
            <a:pathLst>
              <a:path w="666115" h="0">
                <a:moveTo>
                  <a:pt x="0" y="0"/>
                </a:moveTo>
                <a:lnTo>
                  <a:pt x="66586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49764" y="2042803"/>
            <a:ext cx="710565" cy="511809"/>
          </a:xfrm>
          <a:custGeom>
            <a:avLst/>
            <a:gdLst/>
            <a:ahLst/>
            <a:cxnLst/>
            <a:rect l="l" t="t" r="r" b="b"/>
            <a:pathLst>
              <a:path w="710565" h="511810">
                <a:moveTo>
                  <a:pt x="0" y="0"/>
                </a:moveTo>
                <a:lnTo>
                  <a:pt x="710486" y="511551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334141" y="1724643"/>
            <a:ext cx="281940" cy="788670"/>
          </a:xfrm>
          <a:custGeom>
            <a:avLst/>
            <a:gdLst/>
            <a:ahLst/>
            <a:cxnLst/>
            <a:rect l="l" t="t" r="r" b="b"/>
            <a:pathLst>
              <a:path w="281940" h="788669">
                <a:moveTo>
                  <a:pt x="0" y="0"/>
                </a:moveTo>
                <a:lnTo>
                  <a:pt x="281456" y="788079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693946" y="1725207"/>
            <a:ext cx="281305" cy="788035"/>
          </a:xfrm>
          <a:custGeom>
            <a:avLst/>
            <a:gdLst/>
            <a:ahLst/>
            <a:cxnLst/>
            <a:rect l="l" t="t" r="r" b="b"/>
            <a:pathLst>
              <a:path w="281305" h="788035">
                <a:moveTo>
                  <a:pt x="281255" y="0"/>
                </a:moveTo>
                <a:lnTo>
                  <a:pt x="0" y="787514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749294" y="2042803"/>
            <a:ext cx="710565" cy="511809"/>
          </a:xfrm>
          <a:custGeom>
            <a:avLst/>
            <a:gdLst/>
            <a:ahLst/>
            <a:cxnLst/>
            <a:rect l="l" t="t" r="r" b="b"/>
            <a:pathLst>
              <a:path w="710564" h="511810">
                <a:moveTo>
                  <a:pt x="710486" y="0"/>
                </a:moveTo>
                <a:lnTo>
                  <a:pt x="0" y="511551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771251" y="2622410"/>
            <a:ext cx="666115" cy="0"/>
          </a:xfrm>
          <a:custGeom>
            <a:avLst/>
            <a:gdLst/>
            <a:ahLst/>
            <a:cxnLst/>
            <a:rect l="l" t="t" r="r" b="b"/>
            <a:pathLst>
              <a:path w="666114" h="0">
                <a:moveTo>
                  <a:pt x="0" y="0"/>
                </a:moveTo>
                <a:lnTo>
                  <a:pt x="66586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14"/>
            <a:ext cx="207327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0"/>
              <a:t>Attempt </a:t>
            </a:r>
            <a:r>
              <a:rPr dirty="0" spc="5"/>
              <a:t>1: </a:t>
            </a:r>
            <a:r>
              <a:rPr dirty="0" spc="10"/>
              <a:t>Standard</a:t>
            </a:r>
            <a:r>
              <a:rPr dirty="0" spc="35"/>
              <a:t> </a:t>
            </a:r>
            <a:r>
              <a:rPr dirty="0" spc="15"/>
              <a:t>DFS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357" y="739405"/>
            <a:ext cx="2482215" cy="57404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89230" marR="232410" indent="-177165">
              <a:lnSpc>
                <a:spcPct val="102600"/>
              </a:lnSpc>
              <a:spcBef>
                <a:spcPts val="55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10">
                <a:latin typeface="Arial"/>
                <a:cs typeface="Arial"/>
              </a:rPr>
              <a:t>DFS </a:t>
            </a:r>
            <a:r>
              <a:rPr dirty="0" sz="1100" spc="-5">
                <a:latin typeface="Arial"/>
                <a:cs typeface="Arial"/>
              </a:rPr>
              <a:t>will find </a:t>
            </a: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path (if </a:t>
            </a:r>
            <a:r>
              <a:rPr dirty="0" sz="1100" spc="-10">
                <a:latin typeface="Arial"/>
                <a:cs typeface="Arial"/>
              </a:rPr>
              <a:t>one exists)  </a:t>
            </a:r>
            <a:r>
              <a:rPr dirty="0" sz="1100" spc="-15">
                <a:latin typeface="Arial"/>
                <a:cs typeface="Arial"/>
              </a:rPr>
              <a:t>but </a:t>
            </a:r>
            <a:r>
              <a:rPr dirty="0" sz="1100" spc="-5">
                <a:latin typeface="Arial"/>
                <a:cs typeface="Arial"/>
              </a:rPr>
              <a:t>it </a:t>
            </a:r>
            <a:r>
              <a:rPr dirty="0" sz="1100" spc="-20">
                <a:latin typeface="Arial"/>
                <a:cs typeface="Arial"/>
              </a:rPr>
              <a:t>may </a:t>
            </a:r>
            <a:r>
              <a:rPr dirty="0" sz="1100" spc="-5">
                <a:latin typeface="Arial"/>
                <a:cs typeface="Arial"/>
              </a:rPr>
              <a:t>not </a:t>
            </a:r>
            <a:r>
              <a:rPr dirty="0" sz="1100" spc="-10">
                <a:latin typeface="Arial"/>
                <a:cs typeface="Arial"/>
              </a:rPr>
              <a:t>be a </a:t>
            </a:r>
            <a:r>
              <a:rPr dirty="0" sz="1100" spc="-5" b="1">
                <a:latin typeface="Arial"/>
                <a:cs typeface="Arial"/>
              </a:rPr>
              <a:t>shortest </a:t>
            </a:r>
            <a:r>
              <a:rPr dirty="0" sz="1100" spc="-5">
                <a:latin typeface="Arial"/>
                <a:cs typeface="Arial"/>
              </a:rPr>
              <a:t>path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10">
                <a:latin typeface="Arial"/>
                <a:cs typeface="Arial"/>
              </a:rPr>
              <a:t>Suppose </a:t>
            </a:r>
            <a:r>
              <a:rPr dirty="0" sz="1100" spc="-15">
                <a:latin typeface="Arial"/>
                <a:cs typeface="Arial"/>
              </a:rPr>
              <a:t>we </a:t>
            </a:r>
            <a:r>
              <a:rPr dirty="0" sz="1100" spc="-10">
                <a:latin typeface="Arial"/>
                <a:cs typeface="Arial"/>
              </a:rPr>
              <a:t>want </a:t>
            </a:r>
            <a:r>
              <a:rPr dirty="0" sz="1100" spc="-5">
                <a:latin typeface="Arial"/>
                <a:cs typeface="Arial"/>
              </a:rPr>
              <a:t>to get from </a:t>
            </a:r>
            <a:r>
              <a:rPr dirty="0" sz="1100" spc="-5" i="1">
                <a:latin typeface="Arial"/>
                <a:cs typeface="Arial"/>
              </a:rPr>
              <a:t>v</a:t>
            </a:r>
            <a:r>
              <a:rPr dirty="0" baseline="-13888" sz="1200" spc="-7">
                <a:latin typeface="Arial"/>
                <a:cs typeface="Arial"/>
              </a:rPr>
              <a:t>0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5" i="1">
                <a:latin typeface="Arial"/>
                <a:cs typeface="Arial"/>
              </a:rPr>
              <a:t>v</a:t>
            </a:r>
            <a:r>
              <a:rPr dirty="0" baseline="-13888" sz="1200" spc="-7">
                <a:latin typeface="Arial"/>
                <a:cs typeface="Arial"/>
              </a:rPr>
              <a:t>6</a:t>
            </a:r>
            <a:endParaRPr baseline="-13888"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7089" y="2504738"/>
            <a:ext cx="235342" cy="2353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02335" y="2543954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0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38292" y="2505931"/>
            <a:ext cx="232958" cy="2329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602333" y="2545034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5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37688" y="1857329"/>
            <a:ext cx="234144" cy="2341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02335" y="1896597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1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54761" y="2091473"/>
            <a:ext cx="0" cy="413384"/>
          </a:xfrm>
          <a:custGeom>
            <a:avLst/>
            <a:gdLst/>
            <a:ahLst/>
            <a:cxnLst/>
            <a:rect l="l" t="t" r="r" b="b"/>
            <a:pathLst>
              <a:path w="0" h="413385">
                <a:moveTo>
                  <a:pt x="0" y="413265"/>
                </a:moveTo>
                <a:lnTo>
                  <a:pt x="0" y="0"/>
                </a:lnTo>
              </a:path>
            </a:pathLst>
          </a:custGeom>
          <a:ln w="5060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177695" y="1497324"/>
            <a:ext cx="234144" cy="2341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242326" y="1536603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2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52166" y="1679333"/>
            <a:ext cx="345440" cy="230504"/>
          </a:xfrm>
          <a:custGeom>
            <a:avLst/>
            <a:gdLst/>
            <a:ahLst/>
            <a:cxnLst/>
            <a:rect l="l" t="t" r="r" b="b"/>
            <a:pathLst>
              <a:path w="345440" h="230505">
                <a:moveTo>
                  <a:pt x="0" y="230131"/>
                </a:moveTo>
                <a:lnTo>
                  <a:pt x="345195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897105" y="1496725"/>
            <a:ext cx="235342" cy="23534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962327" y="1535955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3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411839" y="1614396"/>
            <a:ext cx="485775" cy="0"/>
          </a:xfrm>
          <a:custGeom>
            <a:avLst/>
            <a:gdLst/>
            <a:ahLst/>
            <a:cxnLst/>
            <a:rect l="l" t="t" r="r" b="b"/>
            <a:pathLst>
              <a:path w="485775" h="0">
                <a:moveTo>
                  <a:pt x="0" y="0"/>
                </a:moveTo>
                <a:lnTo>
                  <a:pt x="485265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437711" y="1857329"/>
            <a:ext cx="234144" cy="2341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2502331" y="1896597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4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112681" y="1679666"/>
            <a:ext cx="344805" cy="229870"/>
          </a:xfrm>
          <a:custGeom>
            <a:avLst/>
            <a:gdLst/>
            <a:ahLst/>
            <a:cxnLst/>
            <a:rect l="l" t="t" r="r" b="b"/>
            <a:pathLst>
              <a:path w="344805" h="229869">
                <a:moveTo>
                  <a:pt x="0" y="0"/>
                </a:moveTo>
                <a:lnTo>
                  <a:pt x="344696" y="229798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437111" y="2504738"/>
            <a:ext cx="235342" cy="23534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2502331" y="2543954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6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554783" y="2091473"/>
            <a:ext cx="0" cy="413384"/>
          </a:xfrm>
          <a:custGeom>
            <a:avLst/>
            <a:gdLst/>
            <a:ahLst/>
            <a:cxnLst/>
            <a:rect l="l" t="t" r="r" b="b"/>
            <a:pathLst>
              <a:path w="0" h="413385">
                <a:moveTo>
                  <a:pt x="0" y="0"/>
                </a:moveTo>
                <a:lnTo>
                  <a:pt x="0" y="413265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72432" y="2622410"/>
            <a:ext cx="666115" cy="0"/>
          </a:xfrm>
          <a:custGeom>
            <a:avLst/>
            <a:gdLst/>
            <a:ahLst/>
            <a:cxnLst/>
            <a:rect l="l" t="t" r="r" b="b"/>
            <a:pathLst>
              <a:path w="666115" h="0">
                <a:moveTo>
                  <a:pt x="0" y="0"/>
                </a:moveTo>
                <a:lnTo>
                  <a:pt x="66586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49764" y="2042803"/>
            <a:ext cx="710565" cy="511809"/>
          </a:xfrm>
          <a:custGeom>
            <a:avLst/>
            <a:gdLst/>
            <a:ahLst/>
            <a:cxnLst/>
            <a:rect l="l" t="t" r="r" b="b"/>
            <a:pathLst>
              <a:path w="710565" h="511810">
                <a:moveTo>
                  <a:pt x="0" y="0"/>
                </a:moveTo>
                <a:lnTo>
                  <a:pt x="710486" y="511551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334141" y="1724643"/>
            <a:ext cx="281940" cy="788670"/>
          </a:xfrm>
          <a:custGeom>
            <a:avLst/>
            <a:gdLst/>
            <a:ahLst/>
            <a:cxnLst/>
            <a:rect l="l" t="t" r="r" b="b"/>
            <a:pathLst>
              <a:path w="281940" h="788669">
                <a:moveTo>
                  <a:pt x="0" y="0"/>
                </a:moveTo>
                <a:lnTo>
                  <a:pt x="281456" y="788079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693946" y="1725207"/>
            <a:ext cx="281305" cy="788035"/>
          </a:xfrm>
          <a:custGeom>
            <a:avLst/>
            <a:gdLst/>
            <a:ahLst/>
            <a:cxnLst/>
            <a:rect l="l" t="t" r="r" b="b"/>
            <a:pathLst>
              <a:path w="281305" h="788035">
                <a:moveTo>
                  <a:pt x="281255" y="0"/>
                </a:moveTo>
                <a:lnTo>
                  <a:pt x="0" y="787514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749294" y="2042803"/>
            <a:ext cx="710565" cy="511809"/>
          </a:xfrm>
          <a:custGeom>
            <a:avLst/>
            <a:gdLst/>
            <a:ahLst/>
            <a:cxnLst/>
            <a:rect l="l" t="t" r="r" b="b"/>
            <a:pathLst>
              <a:path w="710564" h="511810">
                <a:moveTo>
                  <a:pt x="710486" y="0"/>
                </a:moveTo>
                <a:lnTo>
                  <a:pt x="0" y="511551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771251" y="2622410"/>
            <a:ext cx="666115" cy="0"/>
          </a:xfrm>
          <a:custGeom>
            <a:avLst/>
            <a:gdLst/>
            <a:ahLst/>
            <a:cxnLst/>
            <a:rect l="l" t="t" r="r" b="b"/>
            <a:pathLst>
              <a:path w="666114" h="0">
                <a:moveTo>
                  <a:pt x="0" y="0"/>
                </a:moveTo>
                <a:lnTo>
                  <a:pt x="66586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14"/>
            <a:ext cx="207327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0"/>
              <a:t>Attempt </a:t>
            </a:r>
            <a:r>
              <a:rPr dirty="0" spc="5"/>
              <a:t>1: </a:t>
            </a:r>
            <a:r>
              <a:rPr dirty="0" spc="10"/>
              <a:t>Standard</a:t>
            </a:r>
            <a:r>
              <a:rPr dirty="0" spc="35"/>
              <a:t> </a:t>
            </a:r>
            <a:r>
              <a:rPr dirty="0" spc="15"/>
              <a:t>DFS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357" y="739405"/>
            <a:ext cx="2482215" cy="57404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89230" marR="232410" indent="-177165">
              <a:lnSpc>
                <a:spcPct val="102600"/>
              </a:lnSpc>
              <a:spcBef>
                <a:spcPts val="55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10">
                <a:latin typeface="Arial"/>
                <a:cs typeface="Arial"/>
              </a:rPr>
              <a:t>DFS </a:t>
            </a:r>
            <a:r>
              <a:rPr dirty="0" sz="1100" spc="-5">
                <a:latin typeface="Arial"/>
                <a:cs typeface="Arial"/>
              </a:rPr>
              <a:t>will find </a:t>
            </a: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path (if </a:t>
            </a:r>
            <a:r>
              <a:rPr dirty="0" sz="1100" spc="-10">
                <a:latin typeface="Arial"/>
                <a:cs typeface="Arial"/>
              </a:rPr>
              <a:t>one exists)  </a:t>
            </a:r>
            <a:r>
              <a:rPr dirty="0" sz="1100" spc="-15">
                <a:latin typeface="Arial"/>
                <a:cs typeface="Arial"/>
              </a:rPr>
              <a:t>but </a:t>
            </a:r>
            <a:r>
              <a:rPr dirty="0" sz="1100" spc="-5">
                <a:latin typeface="Arial"/>
                <a:cs typeface="Arial"/>
              </a:rPr>
              <a:t>it </a:t>
            </a:r>
            <a:r>
              <a:rPr dirty="0" sz="1100" spc="-20">
                <a:latin typeface="Arial"/>
                <a:cs typeface="Arial"/>
              </a:rPr>
              <a:t>may </a:t>
            </a:r>
            <a:r>
              <a:rPr dirty="0" sz="1100" spc="-5">
                <a:latin typeface="Arial"/>
                <a:cs typeface="Arial"/>
              </a:rPr>
              <a:t>not </a:t>
            </a:r>
            <a:r>
              <a:rPr dirty="0" sz="1100" spc="-10">
                <a:latin typeface="Arial"/>
                <a:cs typeface="Arial"/>
              </a:rPr>
              <a:t>be a </a:t>
            </a:r>
            <a:r>
              <a:rPr dirty="0" sz="1100" spc="-5" b="1">
                <a:latin typeface="Arial"/>
                <a:cs typeface="Arial"/>
              </a:rPr>
              <a:t>shortest </a:t>
            </a:r>
            <a:r>
              <a:rPr dirty="0" sz="1100" spc="-5">
                <a:latin typeface="Arial"/>
                <a:cs typeface="Arial"/>
              </a:rPr>
              <a:t>path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10">
                <a:latin typeface="Arial"/>
                <a:cs typeface="Arial"/>
              </a:rPr>
              <a:t>Suppose </a:t>
            </a:r>
            <a:r>
              <a:rPr dirty="0" sz="1100" spc="-15">
                <a:latin typeface="Arial"/>
                <a:cs typeface="Arial"/>
              </a:rPr>
              <a:t>we </a:t>
            </a:r>
            <a:r>
              <a:rPr dirty="0" sz="1100" spc="-10">
                <a:latin typeface="Arial"/>
                <a:cs typeface="Arial"/>
              </a:rPr>
              <a:t>want </a:t>
            </a:r>
            <a:r>
              <a:rPr dirty="0" sz="1100" spc="-5">
                <a:latin typeface="Arial"/>
                <a:cs typeface="Arial"/>
              </a:rPr>
              <a:t>to get from </a:t>
            </a:r>
            <a:r>
              <a:rPr dirty="0" sz="1100" spc="-5" i="1">
                <a:latin typeface="Arial"/>
                <a:cs typeface="Arial"/>
              </a:rPr>
              <a:t>v</a:t>
            </a:r>
            <a:r>
              <a:rPr dirty="0" baseline="-13888" sz="1200" spc="-7">
                <a:latin typeface="Arial"/>
                <a:cs typeface="Arial"/>
              </a:rPr>
              <a:t>0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5" i="1">
                <a:latin typeface="Arial"/>
                <a:cs typeface="Arial"/>
              </a:rPr>
              <a:t>v</a:t>
            </a:r>
            <a:r>
              <a:rPr dirty="0" baseline="-13888" sz="1200" spc="-7">
                <a:latin typeface="Arial"/>
                <a:cs typeface="Arial"/>
              </a:rPr>
              <a:t>6</a:t>
            </a:r>
            <a:endParaRPr baseline="-13888"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7089" y="2504738"/>
            <a:ext cx="235342" cy="2353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02335" y="2543954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0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38292" y="2505931"/>
            <a:ext cx="232958" cy="2329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602333" y="2545034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5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37688" y="1857329"/>
            <a:ext cx="234144" cy="2341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02335" y="1896597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1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54761" y="2091473"/>
            <a:ext cx="0" cy="413384"/>
          </a:xfrm>
          <a:custGeom>
            <a:avLst/>
            <a:gdLst/>
            <a:ahLst/>
            <a:cxnLst/>
            <a:rect l="l" t="t" r="r" b="b"/>
            <a:pathLst>
              <a:path w="0" h="413385">
                <a:moveTo>
                  <a:pt x="0" y="413265"/>
                </a:moveTo>
                <a:lnTo>
                  <a:pt x="0" y="0"/>
                </a:lnTo>
              </a:path>
            </a:pathLst>
          </a:custGeom>
          <a:ln w="5060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177695" y="1497324"/>
            <a:ext cx="234144" cy="2341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242326" y="1536603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2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52166" y="1679333"/>
            <a:ext cx="345440" cy="230504"/>
          </a:xfrm>
          <a:custGeom>
            <a:avLst/>
            <a:gdLst/>
            <a:ahLst/>
            <a:cxnLst/>
            <a:rect l="l" t="t" r="r" b="b"/>
            <a:pathLst>
              <a:path w="345440" h="230505">
                <a:moveTo>
                  <a:pt x="0" y="230131"/>
                </a:moveTo>
                <a:lnTo>
                  <a:pt x="345195" y="0"/>
                </a:lnTo>
              </a:path>
            </a:pathLst>
          </a:custGeom>
          <a:ln w="5060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897105" y="1496725"/>
            <a:ext cx="235342" cy="23534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962327" y="1535955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3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411839" y="1614396"/>
            <a:ext cx="485775" cy="0"/>
          </a:xfrm>
          <a:custGeom>
            <a:avLst/>
            <a:gdLst/>
            <a:ahLst/>
            <a:cxnLst/>
            <a:rect l="l" t="t" r="r" b="b"/>
            <a:pathLst>
              <a:path w="485775" h="0">
                <a:moveTo>
                  <a:pt x="0" y="0"/>
                </a:moveTo>
                <a:lnTo>
                  <a:pt x="485265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437711" y="1857329"/>
            <a:ext cx="234144" cy="2341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2502331" y="1896597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4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112681" y="1679666"/>
            <a:ext cx="344805" cy="229870"/>
          </a:xfrm>
          <a:custGeom>
            <a:avLst/>
            <a:gdLst/>
            <a:ahLst/>
            <a:cxnLst/>
            <a:rect l="l" t="t" r="r" b="b"/>
            <a:pathLst>
              <a:path w="344805" h="229869">
                <a:moveTo>
                  <a:pt x="0" y="0"/>
                </a:moveTo>
                <a:lnTo>
                  <a:pt x="344696" y="229798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437111" y="2504738"/>
            <a:ext cx="235342" cy="23534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2502331" y="2543954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6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554783" y="2091473"/>
            <a:ext cx="0" cy="413384"/>
          </a:xfrm>
          <a:custGeom>
            <a:avLst/>
            <a:gdLst/>
            <a:ahLst/>
            <a:cxnLst/>
            <a:rect l="l" t="t" r="r" b="b"/>
            <a:pathLst>
              <a:path w="0" h="413385">
                <a:moveTo>
                  <a:pt x="0" y="0"/>
                </a:moveTo>
                <a:lnTo>
                  <a:pt x="0" y="413265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72432" y="2622410"/>
            <a:ext cx="666115" cy="0"/>
          </a:xfrm>
          <a:custGeom>
            <a:avLst/>
            <a:gdLst/>
            <a:ahLst/>
            <a:cxnLst/>
            <a:rect l="l" t="t" r="r" b="b"/>
            <a:pathLst>
              <a:path w="666115" h="0">
                <a:moveTo>
                  <a:pt x="0" y="0"/>
                </a:moveTo>
                <a:lnTo>
                  <a:pt x="66586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49764" y="2042803"/>
            <a:ext cx="710565" cy="511809"/>
          </a:xfrm>
          <a:custGeom>
            <a:avLst/>
            <a:gdLst/>
            <a:ahLst/>
            <a:cxnLst/>
            <a:rect l="l" t="t" r="r" b="b"/>
            <a:pathLst>
              <a:path w="710565" h="511810">
                <a:moveTo>
                  <a:pt x="0" y="0"/>
                </a:moveTo>
                <a:lnTo>
                  <a:pt x="710486" y="511551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334141" y="1724643"/>
            <a:ext cx="281940" cy="788670"/>
          </a:xfrm>
          <a:custGeom>
            <a:avLst/>
            <a:gdLst/>
            <a:ahLst/>
            <a:cxnLst/>
            <a:rect l="l" t="t" r="r" b="b"/>
            <a:pathLst>
              <a:path w="281940" h="788669">
                <a:moveTo>
                  <a:pt x="0" y="0"/>
                </a:moveTo>
                <a:lnTo>
                  <a:pt x="281456" y="788079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693946" y="1725207"/>
            <a:ext cx="281305" cy="788035"/>
          </a:xfrm>
          <a:custGeom>
            <a:avLst/>
            <a:gdLst/>
            <a:ahLst/>
            <a:cxnLst/>
            <a:rect l="l" t="t" r="r" b="b"/>
            <a:pathLst>
              <a:path w="281305" h="788035">
                <a:moveTo>
                  <a:pt x="281255" y="0"/>
                </a:moveTo>
                <a:lnTo>
                  <a:pt x="0" y="787514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749294" y="2042803"/>
            <a:ext cx="710565" cy="511809"/>
          </a:xfrm>
          <a:custGeom>
            <a:avLst/>
            <a:gdLst/>
            <a:ahLst/>
            <a:cxnLst/>
            <a:rect l="l" t="t" r="r" b="b"/>
            <a:pathLst>
              <a:path w="710564" h="511810">
                <a:moveTo>
                  <a:pt x="710486" y="0"/>
                </a:moveTo>
                <a:lnTo>
                  <a:pt x="0" y="511551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771251" y="2622410"/>
            <a:ext cx="666115" cy="0"/>
          </a:xfrm>
          <a:custGeom>
            <a:avLst/>
            <a:gdLst/>
            <a:ahLst/>
            <a:cxnLst/>
            <a:rect l="l" t="t" r="r" b="b"/>
            <a:pathLst>
              <a:path w="666114" h="0">
                <a:moveTo>
                  <a:pt x="0" y="0"/>
                </a:moveTo>
                <a:lnTo>
                  <a:pt x="66586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14"/>
            <a:ext cx="207327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0"/>
              <a:t>Attempt </a:t>
            </a:r>
            <a:r>
              <a:rPr dirty="0" spc="5"/>
              <a:t>1: </a:t>
            </a:r>
            <a:r>
              <a:rPr dirty="0" spc="10"/>
              <a:t>Standard</a:t>
            </a:r>
            <a:r>
              <a:rPr dirty="0" spc="35"/>
              <a:t> </a:t>
            </a:r>
            <a:r>
              <a:rPr dirty="0" spc="15"/>
              <a:t>DFS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357" y="739405"/>
            <a:ext cx="2482215" cy="57404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89230" marR="232410" indent="-177165">
              <a:lnSpc>
                <a:spcPct val="102600"/>
              </a:lnSpc>
              <a:spcBef>
                <a:spcPts val="55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10">
                <a:latin typeface="Arial"/>
                <a:cs typeface="Arial"/>
              </a:rPr>
              <a:t>DFS </a:t>
            </a:r>
            <a:r>
              <a:rPr dirty="0" sz="1100" spc="-5">
                <a:latin typeface="Arial"/>
                <a:cs typeface="Arial"/>
              </a:rPr>
              <a:t>will find </a:t>
            </a: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path (if </a:t>
            </a:r>
            <a:r>
              <a:rPr dirty="0" sz="1100" spc="-10">
                <a:latin typeface="Arial"/>
                <a:cs typeface="Arial"/>
              </a:rPr>
              <a:t>one exists)  </a:t>
            </a:r>
            <a:r>
              <a:rPr dirty="0" sz="1100" spc="-15">
                <a:latin typeface="Arial"/>
                <a:cs typeface="Arial"/>
              </a:rPr>
              <a:t>but </a:t>
            </a:r>
            <a:r>
              <a:rPr dirty="0" sz="1100" spc="-5">
                <a:latin typeface="Arial"/>
                <a:cs typeface="Arial"/>
              </a:rPr>
              <a:t>it </a:t>
            </a:r>
            <a:r>
              <a:rPr dirty="0" sz="1100" spc="-20">
                <a:latin typeface="Arial"/>
                <a:cs typeface="Arial"/>
              </a:rPr>
              <a:t>may </a:t>
            </a:r>
            <a:r>
              <a:rPr dirty="0" sz="1100" spc="-5">
                <a:latin typeface="Arial"/>
                <a:cs typeface="Arial"/>
              </a:rPr>
              <a:t>not </a:t>
            </a:r>
            <a:r>
              <a:rPr dirty="0" sz="1100" spc="-10">
                <a:latin typeface="Arial"/>
                <a:cs typeface="Arial"/>
              </a:rPr>
              <a:t>be a </a:t>
            </a:r>
            <a:r>
              <a:rPr dirty="0" sz="1100" spc="-5" b="1">
                <a:latin typeface="Arial"/>
                <a:cs typeface="Arial"/>
              </a:rPr>
              <a:t>shortest </a:t>
            </a:r>
            <a:r>
              <a:rPr dirty="0" sz="1100" spc="-5">
                <a:latin typeface="Arial"/>
                <a:cs typeface="Arial"/>
              </a:rPr>
              <a:t>path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10">
                <a:latin typeface="Arial"/>
                <a:cs typeface="Arial"/>
              </a:rPr>
              <a:t>Suppose </a:t>
            </a:r>
            <a:r>
              <a:rPr dirty="0" sz="1100" spc="-15">
                <a:latin typeface="Arial"/>
                <a:cs typeface="Arial"/>
              </a:rPr>
              <a:t>we </a:t>
            </a:r>
            <a:r>
              <a:rPr dirty="0" sz="1100" spc="-10">
                <a:latin typeface="Arial"/>
                <a:cs typeface="Arial"/>
              </a:rPr>
              <a:t>want </a:t>
            </a:r>
            <a:r>
              <a:rPr dirty="0" sz="1100" spc="-5">
                <a:latin typeface="Arial"/>
                <a:cs typeface="Arial"/>
              </a:rPr>
              <a:t>to get from </a:t>
            </a:r>
            <a:r>
              <a:rPr dirty="0" sz="1100" spc="-5" i="1">
                <a:latin typeface="Arial"/>
                <a:cs typeface="Arial"/>
              </a:rPr>
              <a:t>v</a:t>
            </a:r>
            <a:r>
              <a:rPr dirty="0" baseline="-13888" sz="1200" spc="-7">
                <a:latin typeface="Arial"/>
                <a:cs typeface="Arial"/>
              </a:rPr>
              <a:t>0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5" i="1">
                <a:latin typeface="Arial"/>
                <a:cs typeface="Arial"/>
              </a:rPr>
              <a:t>v</a:t>
            </a:r>
            <a:r>
              <a:rPr dirty="0" baseline="-13888" sz="1200" spc="-7">
                <a:latin typeface="Arial"/>
                <a:cs typeface="Arial"/>
              </a:rPr>
              <a:t>6</a:t>
            </a:r>
            <a:endParaRPr baseline="-13888"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7089" y="2504738"/>
            <a:ext cx="235342" cy="2353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02335" y="2543954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0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38292" y="2505931"/>
            <a:ext cx="232958" cy="2329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602333" y="2545034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5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37688" y="1857329"/>
            <a:ext cx="234144" cy="2341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02335" y="1896597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1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54761" y="2091473"/>
            <a:ext cx="0" cy="413384"/>
          </a:xfrm>
          <a:custGeom>
            <a:avLst/>
            <a:gdLst/>
            <a:ahLst/>
            <a:cxnLst/>
            <a:rect l="l" t="t" r="r" b="b"/>
            <a:pathLst>
              <a:path w="0" h="413385">
                <a:moveTo>
                  <a:pt x="0" y="413265"/>
                </a:moveTo>
                <a:lnTo>
                  <a:pt x="0" y="0"/>
                </a:lnTo>
              </a:path>
            </a:pathLst>
          </a:custGeom>
          <a:ln w="5060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177695" y="1497324"/>
            <a:ext cx="234144" cy="2341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242326" y="1536603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2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52166" y="1679333"/>
            <a:ext cx="345440" cy="230504"/>
          </a:xfrm>
          <a:custGeom>
            <a:avLst/>
            <a:gdLst/>
            <a:ahLst/>
            <a:cxnLst/>
            <a:rect l="l" t="t" r="r" b="b"/>
            <a:pathLst>
              <a:path w="345440" h="230505">
                <a:moveTo>
                  <a:pt x="0" y="230131"/>
                </a:moveTo>
                <a:lnTo>
                  <a:pt x="345195" y="0"/>
                </a:lnTo>
              </a:path>
            </a:pathLst>
          </a:custGeom>
          <a:ln w="5060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897105" y="1496725"/>
            <a:ext cx="235342" cy="23534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962327" y="1535955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3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411839" y="1614396"/>
            <a:ext cx="485775" cy="0"/>
          </a:xfrm>
          <a:custGeom>
            <a:avLst/>
            <a:gdLst/>
            <a:ahLst/>
            <a:cxnLst/>
            <a:rect l="l" t="t" r="r" b="b"/>
            <a:pathLst>
              <a:path w="485775" h="0">
                <a:moveTo>
                  <a:pt x="0" y="0"/>
                </a:moveTo>
                <a:lnTo>
                  <a:pt x="485265" y="0"/>
                </a:lnTo>
              </a:path>
            </a:pathLst>
          </a:custGeom>
          <a:ln w="5060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437711" y="1857329"/>
            <a:ext cx="234144" cy="2341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2502331" y="1896597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4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112681" y="1679666"/>
            <a:ext cx="344805" cy="229870"/>
          </a:xfrm>
          <a:custGeom>
            <a:avLst/>
            <a:gdLst/>
            <a:ahLst/>
            <a:cxnLst/>
            <a:rect l="l" t="t" r="r" b="b"/>
            <a:pathLst>
              <a:path w="344805" h="229869">
                <a:moveTo>
                  <a:pt x="0" y="0"/>
                </a:moveTo>
                <a:lnTo>
                  <a:pt x="344696" y="229798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437111" y="2504738"/>
            <a:ext cx="235342" cy="23534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2502331" y="2543954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6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554783" y="2091473"/>
            <a:ext cx="0" cy="413384"/>
          </a:xfrm>
          <a:custGeom>
            <a:avLst/>
            <a:gdLst/>
            <a:ahLst/>
            <a:cxnLst/>
            <a:rect l="l" t="t" r="r" b="b"/>
            <a:pathLst>
              <a:path w="0" h="413385">
                <a:moveTo>
                  <a:pt x="0" y="0"/>
                </a:moveTo>
                <a:lnTo>
                  <a:pt x="0" y="413265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72432" y="2622410"/>
            <a:ext cx="666115" cy="0"/>
          </a:xfrm>
          <a:custGeom>
            <a:avLst/>
            <a:gdLst/>
            <a:ahLst/>
            <a:cxnLst/>
            <a:rect l="l" t="t" r="r" b="b"/>
            <a:pathLst>
              <a:path w="666115" h="0">
                <a:moveTo>
                  <a:pt x="0" y="0"/>
                </a:moveTo>
                <a:lnTo>
                  <a:pt x="66586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49764" y="2042803"/>
            <a:ext cx="710565" cy="511809"/>
          </a:xfrm>
          <a:custGeom>
            <a:avLst/>
            <a:gdLst/>
            <a:ahLst/>
            <a:cxnLst/>
            <a:rect l="l" t="t" r="r" b="b"/>
            <a:pathLst>
              <a:path w="710565" h="511810">
                <a:moveTo>
                  <a:pt x="0" y="0"/>
                </a:moveTo>
                <a:lnTo>
                  <a:pt x="710486" y="511551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334141" y="1724643"/>
            <a:ext cx="281940" cy="788670"/>
          </a:xfrm>
          <a:custGeom>
            <a:avLst/>
            <a:gdLst/>
            <a:ahLst/>
            <a:cxnLst/>
            <a:rect l="l" t="t" r="r" b="b"/>
            <a:pathLst>
              <a:path w="281940" h="788669">
                <a:moveTo>
                  <a:pt x="0" y="0"/>
                </a:moveTo>
                <a:lnTo>
                  <a:pt x="281456" y="788079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693946" y="1725207"/>
            <a:ext cx="281305" cy="788035"/>
          </a:xfrm>
          <a:custGeom>
            <a:avLst/>
            <a:gdLst/>
            <a:ahLst/>
            <a:cxnLst/>
            <a:rect l="l" t="t" r="r" b="b"/>
            <a:pathLst>
              <a:path w="281305" h="788035">
                <a:moveTo>
                  <a:pt x="281255" y="0"/>
                </a:moveTo>
                <a:lnTo>
                  <a:pt x="0" y="787514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749294" y="2042803"/>
            <a:ext cx="710565" cy="511809"/>
          </a:xfrm>
          <a:custGeom>
            <a:avLst/>
            <a:gdLst/>
            <a:ahLst/>
            <a:cxnLst/>
            <a:rect l="l" t="t" r="r" b="b"/>
            <a:pathLst>
              <a:path w="710564" h="511810">
                <a:moveTo>
                  <a:pt x="710486" y="0"/>
                </a:moveTo>
                <a:lnTo>
                  <a:pt x="0" y="511551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771251" y="2622410"/>
            <a:ext cx="666115" cy="0"/>
          </a:xfrm>
          <a:custGeom>
            <a:avLst/>
            <a:gdLst/>
            <a:ahLst/>
            <a:cxnLst/>
            <a:rect l="l" t="t" r="r" b="b"/>
            <a:pathLst>
              <a:path w="666114" h="0">
                <a:moveTo>
                  <a:pt x="0" y="0"/>
                </a:moveTo>
                <a:lnTo>
                  <a:pt x="66586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14"/>
            <a:ext cx="207327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0"/>
              <a:t>Attempt </a:t>
            </a:r>
            <a:r>
              <a:rPr dirty="0" spc="5"/>
              <a:t>1: </a:t>
            </a:r>
            <a:r>
              <a:rPr dirty="0" spc="10"/>
              <a:t>Standard</a:t>
            </a:r>
            <a:r>
              <a:rPr dirty="0" spc="35"/>
              <a:t> </a:t>
            </a:r>
            <a:r>
              <a:rPr dirty="0" spc="15"/>
              <a:t>DFS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357" y="739405"/>
            <a:ext cx="2482215" cy="57404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89230" marR="232410" indent="-177165">
              <a:lnSpc>
                <a:spcPct val="102600"/>
              </a:lnSpc>
              <a:spcBef>
                <a:spcPts val="55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10">
                <a:latin typeface="Arial"/>
                <a:cs typeface="Arial"/>
              </a:rPr>
              <a:t>DFS </a:t>
            </a:r>
            <a:r>
              <a:rPr dirty="0" sz="1100" spc="-5">
                <a:latin typeface="Arial"/>
                <a:cs typeface="Arial"/>
              </a:rPr>
              <a:t>will find </a:t>
            </a: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path (if </a:t>
            </a:r>
            <a:r>
              <a:rPr dirty="0" sz="1100" spc="-10">
                <a:latin typeface="Arial"/>
                <a:cs typeface="Arial"/>
              </a:rPr>
              <a:t>one exists)  </a:t>
            </a:r>
            <a:r>
              <a:rPr dirty="0" sz="1100" spc="-15">
                <a:latin typeface="Arial"/>
                <a:cs typeface="Arial"/>
              </a:rPr>
              <a:t>but </a:t>
            </a:r>
            <a:r>
              <a:rPr dirty="0" sz="1100" spc="-5">
                <a:latin typeface="Arial"/>
                <a:cs typeface="Arial"/>
              </a:rPr>
              <a:t>it </a:t>
            </a:r>
            <a:r>
              <a:rPr dirty="0" sz="1100" spc="-20">
                <a:latin typeface="Arial"/>
                <a:cs typeface="Arial"/>
              </a:rPr>
              <a:t>may </a:t>
            </a:r>
            <a:r>
              <a:rPr dirty="0" sz="1100" spc="-5">
                <a:latin typeface="Arial"/>
                <a:cs typeface="Arial"/>
              </a:rPr>
              <a:t>not </a:t>
            </a:r>
            <a:r>
              <a:rPr dirty="0" sz="1100" spc="-10">
                <a:latin typeface="Arial"/>
                <a:cs typeface="Arial"/>
              </a:rPr>
              <a:t>be a </a:t>
            </a:r>
            <a:r>
              <a:rPr dirty="0" sz="1100" spc="-5" b="1">
                <a:latin typeface="Arial"/>
                <a:cs typeface="Arial"/>
              </a:rPr>
              <a:t>shortest </a:t>
            </a:r>
            <a:r>
              <a:rPr dirty="0" sz="1100" spc="-5">
                <a:latin typeface="Arial"/>
                <a:cs typeface="Arial"/>
              </a:rPr>
              <a:t>path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10">
                <a:latin typeface="Arial"/>
                <a:cs typeface="Arial"/>
              </a:rPr>
              <a:t>Suppose </a:t>
            </a:r>
            <a:r>
              <a:rPr dirty="0" sz="1100" spc="-15">
                <a:latin typeface="Arial"/>
                <a:cs typeface="Arial"/>
              </a:rPr>
              <a:t>we </a:t>
            </a:r>
            <a:r>
              <a:rPr dirty="0" sz="1100" spc="-10">
                <a:latin typeface="Arial"/>
                <a:cs typeface="Arial"/>
              </a:rPr>
              <a:t>want </a:t>
            </a:r>
            <a:r>
              <a:rPr dirty="0" sz="1100" spc="-5">
                <a:latin typeface="Arial"/>
                <a:cs typeface="Arial"/>
              </a:rPr>
              <a:t>to get from </a:t>
            </a:r>
            <a:r>
              <a:rPr dirty="0" sz="1100" spc="-5" i="1">
                <a:latin typeface="Arial"/>
                <a:cs typeface="Arial"/>
              </a:rPr>
              <a:t>v</a:t>
            </a:r>
            <a:r>
              <a:rPr dirty="0" baseline="-13888" sz="1200" spc="-7">
                <a:latin typeface="Arial"/>
                <a:cs typeface="Arial"/>
              </a:rPr>
              <a:t>0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5" i="1">
                <a:latin typeface="Arial"/>
                <a:cs typeface="Arial"/>
              </a:rPr>
              <a:t>v</a:t>
            </a:r>
            <a:r>
              <a:rPr dirty="0" baseline="-13888" sz="1200" spc="-7">
                <a:latin typeface="Arial"/>
                <a:cs typeface="Arial"/>
              </a:rPr>
              <a:t>6</a:t>
            </a:r>
            <a:endParaRPr baseline="-13888"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7089" y="2504738"/>
            <a:ext cx="235342" cy="2353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02335" y="2543954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0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38292" y="2505931"/>
            <a:ext cx="232958" cy="2329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602333" y="2545034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5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37688" y="1857329"/>
            <a:ext cx="234144" cy="2341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02335" y="1896597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1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54761" y="2091473"/>
            <a:ext cx="0" cy="413384"/>
          </a:xfrm>
          <a:custGeom>
            <a:avLst/>
            <a:gdLst/>
            <a:ahLst/>
            <a:cxnLst/>
            <a:rect l="l" t="t" r="r" b="b"/>
            <a:pathLst>
              <a:path w="0" h="413385">
                <a:moveTo>
                  <a:pt x="0" y="413265"/>
                </a:moveTo>
                <a:lnTo>
                  <a:pt x="0" y="0"/>
                </a:lnTo>
              </a:path>
            </a:pathLst>
          </a:custGeom>
          <a:ln w="5060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177695" y="1497324"/>
            <a:ext cx="234144" cy="2341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242326" y="1536603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2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52166" y="1679333"/>
            <a:ext cx="345440" cy="230504"/>
          </a:xfrm>
          <a:custGeom>
            <a:avLst/>
            <a:gdLst/>
            <a:ahLst/>
            <a:cxnLst/>
            <a:rect l="l" t="t" r="r" b="b"/>
            <a:pathLst>
              <a:path w="345440" h="230505">
                <a:moveTo>
                  <a:pt x="0" y="230131"/>
                </a:moveTo>
                <a:lnTo>
                  <a:pt x="345195" y="0"/>
                </a:lnTo>
              </a:path>
            </a:pathLst>
          </a:custGeom>
          <a:ln w="5060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897105" y="1496725"/>
            <a:ext cx="235342" cy="23534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962327" y="1535955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3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411839" y="1614396"/>
            <a:ext cx="485775" cy="0"/>
          </a:xfrm>
          <a:custGeom>
            <a:avLst/>
            <a:gdLst/>
            <a:ahLst/>
            <a:cxnLst/>
            <a:rect l="l" t="t" r="r" b="b"/>
            <a:pathLst>
              <a:path w="485775" h="0">
                <a:moveTo>
                  <a:pt x="0" y="0"/>
                </a:moveTo>
                <a:lnTo>
                  <a:pt x="485265" y="0"/>
                </a:lnTo>
              </a:path>
            </a:pathLst>
          </a:custGeom>
          <a:ln w="5060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437711" y="1857329"/>
            <a:ext cx="234144" cy="2341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2502331" y="1896597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4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112681" y="1679666"/>
            <a:ext cx="344805" cy="229870"/>
          </a:xfrm>
          <a:custGeom>
            <a:avLst/>
            <a:gdLst/>
            <a:ahLst/>
            <a:cxnLst/>
            <a:rect l="l" t="t" r="r" b="b"/>
            <a:pathLst>
              <a:path w="344805" h="229869">
                <a:moveTo>
                  <a:pt x="0" y="0"/>
                </a:moveTo>
                <a:lnTo>
                  <a:pt x="344696" y="229798"/>
                </a:lnTo>
              </a:path>
            </a:pathLst>
          </a:custGeom>
          <a:ln w="5060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437111" y="2504738"/>
            <a:ext cx="235342" cy="23534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2502331" y="2543954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6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554783" y="2091473"/>
            <a:ext cx="0" cy="413384"/>
          </a:xfrm>
          <a:custGeom>
            <a:avLst/>
            <a:gdLst/>
            <a:ahLst/>
            <a:cxnLst/>
            <a:rect l="l" t="t" r="r" b="b"/>
            <a:pathLst>
              <a:path w="0" h="413385">
                <a:moveTo>
                  <a:pt x="0" y="0"/>
                </a:moveTo>
                <a:lnTo>
                  <a:pt x="0" y="413265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72432" y="2622410"/>
            <a:ext cx="666115" cy="0"/>
          </a:xfrm>
          <a:custGeom>
            <a:avLst/>
            <a:gdLst/>
            <a:ahLst/>
            <a:cxnLst/>
            <a:rect l="l" t="t" r="r" b="b"/>
            <a:pathLst>
              <a:path w="666115" h="0">
                <a:moveTo>
                  <a:pt x="0" y="0"/>
                </a:moveTo>
                <a:lnTo>
                  <a:pt x="66586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49764" y="2042803"/>
            <a:ext cx="710565" cy="511809"/>
          </a:xfrm>
          <a:custGeom>
            <a:avLst/>
            <a:gdLst/>
            <a:ahLst/>
            <a:cxnLst/>
            <a:rect l="l" t="t" r="r" b="b"/>
            <a:pathLst>
              <a:path w="710565" h="511810">
                <a:moveTo>
                  <a:pt x="0" y="0"/>
                </a:moveTo>
                <a:lnTo>
                  <a:pt x="710486" y="511551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334141" y="1724643"/>
            <a:ext cx="281940" cy="788670"/>
          </a:xfrm>
          <a:custGeom>
            <a:avLst/>
            <a:gdLst/>
            <a:ahLst/>
            <a:cxnLst/>
            <a:rect l="l" t="t" r="r" b="b"/>
            <a:pathLst>
              <a:path w="281940" h="788669">
                <a:moveTo>
                  <a:pt x="0" y="0"/>
                </a:moveTo>
                <a:lnTo>
                  <a:pt x="281456" y="788079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693946" y="1725207"/>
            <a:ext cx="281305" cy="788035"/>
          </a:xfrm>
          <a:custGeom>
            <a:avLst/>
            <a:gdLst/>
            <a:ahLst/>
            <a:cxnLst/>
            <a:rect l="l" t="t" r="r" b="b"/>
            <a:pathLst>
              <a:path w="281305" h="788035">
                <a:moveTo>
                  <a:pt x="281255" y="0"/>
                </a:moveTo>
                <a:lnTo>
                  <a:pt x="0" y="787514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749294" y="2042803"/>
            <a:ext cx="710565" cy="511809"/>
          </a:xfrm>
          <a:custGeom>
            <a:avLst/>
            <a:gdLst/>
            <a:ahLst/>
            <a:cxnLst/>
            <a:rect l="l" t="t" r="r" b="b"/>
            <a:pathLst>
              <a:path w="710564" h="511810">
                <a:moveTo>
                  <a:pt x="710486" y="0"/>
                </a:moveTo>
                <a:lnTo>
                  <a:pt x="0" y="511551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771251" y="2622410"/>
            <a:ext cx="666115" cy="0"/>
          </a:xfrm>
          <a:custGeom>
            <a:avLst/>
            <a:gdLst/>
            <a:ahLst/>
            <a:cxnLst/>
            <a:rect l="l" t="t" r="r" b="b"/>
            <a:pathLst>
              <a:path w="666114" h="0">
                <a:moveTo>
                  <a:pt x="0" y="0"/>
                </a:moveTo>
                <a:lnTo>
                  <a:pt x="66586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14"/>
            <a:ext cx="207327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0"/>
              <a:t>Attempt </a:t>
            </a:r>
            <a:r>
              <a:rPr dirty="0" spc="5"/>
              <a:t>1: </a:t>
            </a:r>
            <a:r>
              <a:rPr dirty="0" spc="10"/>
              <a:t>Standard</a:t>
            </a:r>
            <a:r>
              <a:rPr dirty="0" spc="35"/>
              <a:t> </a:t>
            </a:r>
            <a:r>
              <a:rPr dirty="0" spc="15"/>
              <a:t>DFS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357" y="739405"/>
            <a:ext cx="2482215" cy="57404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89230" marR="232410" indent="-177165">
              <a:lnSpc>
                <a:spcPct val="102600"/>
              </a:lnSpc>
              <a:spcBef>
                <a:spcPts val="55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10">
                <a:latin typeface="Arial"/>
                <a:cs typeface="Arial"/>
              </a:rPr>
              <a:t>DFS </a:t>
            </a:r>
            <a:r>
              <a:rPr dirty="0" sz="1100" spc="-5">
                <a:latin typeface="Arial"/>
                <a:cs typeface="Arial"/>
              </a:rPr>
              <a:t>will find </a:t>
            </a: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path (if </a:t>
            </a:r>
            <a:r>
              <a:rPr dirty="0" sz="1100" spc="-10">
                <a:latin typeface="Arial"/>
                <a:cs typeface="Arial"/>
              </a:rPr>
              <a:t>one exists)  </a:t>
            </a:r>
            <a:r>
              <a:rPr dirty="0" sz="1100" spc="-15">
                <a:latin typeface="Arial"/>
                <a:cs typeface="Arial"/>
              </a:rPr>
              <a:t>but </a:t>
            </a:r>
            <a:r>
              <a:rPr dirty="0" sz="1100" spc="-5">
                <a:latin typeface="Arial"/>
                <a:cs typeface="Arial"/>
              </a:rPr>
              <a:t>it </a:t>
            </a:r>
            <a:r>
              <a:rPr dirty="0" sz="1100" spc="-20">
                <a:latin typeface="Arial"/>
                <a:cs typeface="Arial"/>
              </a:rPr>
              <a:t>may </a:t>
            </a:r>
            <a:r>
              <a:rPr dirty="0" sz="1100" spc="-5">
                <a:latin typeface="Arial"/>
                <a:cs typeface="Arial"/>
              </a:rPr>
              <a:t>not </a:t>
            </a:r>
            <a:r>
              <a:rPr dirty="0" sz="1100" spc="-10">
                <a:latin typeface="Arial"/>
                <a:cs typeface="Arial"/>
              </a:rPr>
              <a:t>be a </a:t>
            </a:r>
            <a:r>
              <a:rPr dirty="0" sz="1100" spc="-5" b="1">
                <a:latin typeface="Arial"/>
                <a:cs typeface="Arial"/>
              </a:rPr>
              <a:t>shortest </a:t>
            </a:r>
            <a:r>
              <a:rPr dirty="0" sz="1100" spc="-5">
                <a:latin typeface="Arial"/>
                <a:cs typeface="Arial"/>
              </a:rPr>
              <a:t>path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10">
                <a:latin typeface="Arial"/>
                <a:cs typeface="Arial"/>
              </a:rPr>
              <a:t>Suppose </a:t>
            </a:r>
            <a:r>
              <a:rPr dirty="0" sz="1100" spc="-15">
                <a:latin typeface="Arial"/>
                <a:cs typeface="Arial"/>
              </a:rPr>
              <a:t>we </a:t>
            </a:r>
            <a:r>
              <a:rPr dirty="0" sz="1100" spc="-10">
                <a:latin typeface="Arial"/>
                <a:cs typeface="Arial"/>
              </a:rPr>
              <a:t>want </a:t>
            </a:r>
            <a:r>
              <a:rPr dirty="0" sz="1100" spc="-5">
                <a:latin typeface="Arial"/>
                <a:cs typeface="Arial"/>
              </a:rPr>
              <a:t>to get from </a:t>
            </a:r>
            <a:r>
              <a:rPr dirty="0" sz="1100" spc="-5" i="1">
                <a:latin typeface="Arial"/>
                <a:cs typeface="Arial"/>
              </a:rPr>
              <a:t>v</a:t>
            </a:r>
            <a:r>
              <a:rPr dirty="0" baseline="-13888" sz="1200" spc="-7">
                <a:latin typeface="Arial"/>
                <a:cs typeface="Arial"/>
              </a:rPr>
              <a:t>0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5" i="1">
                <a:latin typeface="Arial"/>
                <a:cs typeface="Arial"/>
              </a:rPr>
              <a:t>v</a:t>
            </a:r>
            <a:r>
              <a:rPr dirty="0" baseline="-13888" sz="1200" spc="-7">
                <a:latin typeface="Arial"/>
                <a:cs typeface="Arial"/>
              </a:rPr>
              <a:t>6</a:t>
            </a:r>
            <a:endParaRPr baseline="-13888"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7089" y="2504738"/>
            <a:ext cx="235342" cy="2353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02335" y="2543954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0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38292" y="2505931"/>
            <a:ext cx="232958" cy="2329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602333" y="2545034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5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37688" y="1857329"/>
            <a:ext cx="234144" cy="2341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02335" y="1896597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1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54761" y="2091473"/>
            <a:ext cx="0" cy="413384"/>
          </a:xfrm>
          <a:custGeom>
            <a:avLst/>
            <a:gdLst/>
            <a:ahLst/>
            <a:cxnLst/>
            <a:rect l="l" t="t" r="r" b="b"/>
            <a:pathLst>
              <a:path w="0" h="413385">
                <a:moveTo>
                  <a:pt x="0" y="413265"/>
                </a:moveTo>
                <a:lnTo>
                  <a:pt x="0" y="0"/>
                </a:lnTo>
              </a:path>
            </a:pathLst>
          </a:custGeom>
          <a:ln w="5060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177695" y="1497324"/>
            <a:ext cx="234144" cy="2341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242326" y="1536603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2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52166" y="1679333"/>
            <a:ext cx="345440" cy="230504"/>
          </a:xfrm>
          <a:custGeom>
            <a:avLst/>
            <a:gdLst/>
            <a:ahLst/>
            <a:cxnLst/>
            <a:rect l="l" t="t" r="r" b="b"/>
            <a:pathLst>
              <a:path w="345440" h="230505">
                <a:moveTo>
                  <a:pt x="0" y="230131"/>
                </a:moveTo>
                <a:lnTo>
                  <a:pt x="345195" y="0"/>
                </a:lnTo>
              </a:path>
            </a:pathLst>
          </a:custGeom>
          <a:ln w="5060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897105" y="1496725"/>
            <a:ext cx="235342" cy="23534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962327" y="1535955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3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411839" y="1614396"/>
            <a:ext cx="485775" cy="0"/>
          </a:xfrm>
          <a:custGeom>
            <a:avLst/>
            <a:gdLst/>
            <a:ahLst/>
            <a:cxnLst/>
            <a:rect l="l" t="t" r="r" b="b"/>
            <a:pathLst>
              <a:path w="485775" h="0">
                <a:moveTo>
                  <a:pt x="0" y="0"/>
                </a:moveTo>
                <a:lnTo>
                  <a:pt x="485265" y="0"/>
                </a:lnTo>
              </a:path>
            </a:pathLst>
          </a:custGeom>
          <a:ln w="5060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437711" y="1857329"/>
            <a:ext cx="234144" cy="2341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2502331" y="1896597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4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112681" y="1679666"/>
            <a:ext cx="344805" cy="229870"/>
          </a:xfrm>
          <a:custGeom>
            <a:avLst/>
            <a:gdLst/>
            <a:ahLst/>
            <a:cxnLst/>
            <a:rect l="l" t="t" r="r" b="b"/>
            <a:pathLst>
              <a:path w="344805" h="229869">
                <a:moveTo>
                  <a:pt x="0" y="0"/>
                </a:moveTo>
                <a:lnTo>
                  <a:pt x="344696" y="229798"/>
                </a:lnTo>
              </a:path>
            </a:pathLst>
          </a:custGeom>
          <a:ln w="5060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437111" y="2504738"/>
            <a:ext cx="235342" cy="23534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2502331" y="2543954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6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554783" y="2091473"/>
            <a:ext cx="0" cy="413384"/>
          </a:xfrm>
          <a:custGeom>
            <a:avLst/>
            <a:gdLst/>
            <a:ahLst/>
            <a:cxnLst/>
            <a:rect l="l" t="t" r="r" b="b"/>
            <a:pathLst>
              <a:path w="0" h="413385">
                <a:moveTo>
                  <a:pt x="0" y="0"/>
                </a:moveTo>
                <a:lnTo>
                  <a:pt x="0" y="413265"/>
                </a:lnTo>
              </a:path>
            </a:pathLst>
          </a:custGeom>
          <a:ln w="5060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72432" y="2622410"/>
            <a:ext cx="666115" cy="0"/>
          </a:xfrm>
          <a:custGeom>
            <a:avLst/>
            <a:gdLst/>
            <a:ahLst/>
            <a:cxnLst/>
            <a:rect l="l" t="t" r="r" b="b"/>
            <a:pathLst>
              <a:path w="666115" h="0">
                <a:moveTo>
                  <a:pt x="0" y="0"/>
                </a:moveTo>
                <a:lnTo>
                  <a:pt x="66586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49764" y="2042803"/>
            <a:ext cx="710565" cy="511809"/>
          </a:xfrm>
          <a:custGeom>
            <a:avLst/>
            <a:gdLst/>
            <a:ahLst/>
            <a:cxnLst/>
            <a:rect l="l" t="t" r="r" b="b"/>
            <a:pathLst>
              <a:path w="710565" h="511810">
                <a:moveTo>
                  <a:pt x="0" y="0"/>
                </a:moveTo>
                <a:lnTo>
                  <a:pt x="710486" y="511551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334141" y="1724643"/>
            <a:ext cx="281940" cy="788670"/>
          </a:xfrm>
          <a:custGeom>
            <a:avLst/>
            <a:gdLst/>
            <a:ahLst/>
            <a:cxnLst/>
            <a:rect l="l" t="t" r="r" b="b"/>
            <a:pathLst>
              <a:path w="281940" h="788669">
                <a:moveTo>
                  <a:pt x="0" y="0"/>
                </a:moveTo>
                <a:lnTo>
                  <a:pt x="281456" y="788079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693946" y="1725207"/>
            <a:ext cx="281305" cy="788035"/>
          </a:xfrm>
          <a:custGeom>
            <a:avLst/>
            <a:gdLst/>
            <a:ahLst/>
            <a:cxnLst/>
            <a:rect l="l" t="t" r="r" b="b"/>
            <a:pathLst>
              <a:path w="281305" h="788035">
                <a:moveTo>
                  <a:pt x="281255" y="0"/>
                </a:moveTo>
                <a:lnTo>
                  <a:pt x="0" y="787514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749294" y="2042803"/>
            <a:ext cx="710565" cy="511809"/>
          </a:xfrm>
          <a:custGeom>
            <a:avLst/>
            <a:gdLst/>
            <a:ahLst/>
            <a:cxnLst/>
            <a:rect l="l" t="t" r="r" b="b"/>
            <a:pathLst>
              <a:path w="710564" h="511810">
                <a:moveTo>
                  <a:pt x="710486" y="0"/>
                </a:moveTo>
                <a:lnTo>
                  <a:pt x="0" y="511551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771251" y="2622410"/>
            <a:ext cx="666115" cy="0"/>
          </a:xfrm>
          <a:custGeom>
            <a:avLst/>
            <a:gdLst/>
            <a:ahLst/>
            <a:cxnLst/>
            <a:rect l="l" t="t" r="r" b="b"/>
            <a:pathLst>
              <a:path w="666114" h="0">
                <a:moveTo>
                  <a:pt x="0" y="0"/>
                </a:moveTo>
                <a:lnTo>
                  <a:pt x="66586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14"/>
            <a:ext cx="207327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0"/>
              <a:t>Attempt </a:t>
            </a:r>
            <a:r>
              <a:rPr dirty="0" spc="5"/>
              <a:t>1: </a:t>
            </a:r>
            <a:r>
              <a:rPr dirty="0" spc="10"/>
              <a:t>Standard</a:t>
            </a:r>
            <a:r>
              <a:rPr dirty="0" spc="35"/>
              <a:t> </a:t>
            </a:r>
            <a:r>
              <a:rPr dirty="0" spc="15"/>
              <a:t>DFS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357" y="782191"/>
            <a:ext cx="3807460" cy="193040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89230" marR="1557655" indent="-177165">
              <a:lnSpc>
                <a:spcPct val="102699"/>
              </a:lnSpc>
              <a:spcBef>
                <a:spcPts val="55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10">
                <a:latin typeface="Arial"/>
                <a:cs typeface="Arial"/>
              </a:rPr>
              <a:t>DFS </a:t>
            </a:r>
            <a:r>
              <a:rPr dirty="0" sz="1100" spc="-5">
                <a:latin typeface="Arial"/>
                <a:cs typeface="Arial"/>
              </a:rPr>
              <a:t>will find </a:t>
            </a: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path (if </a:t>
            </a:r>
            <a:r>
              <a:rPr dirty="0" sz="1100" spc="-10">
                <a:latin typeface="Arial"/>
                <a:cs typeface="Arial"/>
              </a:rPr>
              <a:t>one exists)  </a:t>
            </a:r>
            <a:r>
              <a:rPr dirty="0" sz="1100" spc="-15">
                <a:latin typeface="Arial"/>
                <a:cs typeface="Arial"/>
              </a:rPr>
              <a:t>but </a:t>
            </a:r>
            <a:r>
              <a:rPr dirty="0" sz="1100" spc="-5">
                <a:latin typeface="Arial"/>
                <a:cs typeface="Arial"/>
              </a:rPr>
              <a:t>it </a:t>
            </a:r>
            <a:r>
              <a:rPr dirty="0" sz="1100" spc="-20">
                <a:latin typeface="Arial"/>
                <a:cs typeface="Arial"/>
              </a:rPr>
              <a:t>may </a:t>
            </a:r>
            <a:r>
              <a:rPr dirty="0" sz="1100" spc="-5">
                <a:latin typeface="Arial"/>
                <a:cs typeface="Arial"/>
              </a:rPr>
              <a:t>not </a:t>
            </a:r>
            <a:r>
              <a:rPr dirty="0" sz="1100" spc="-10">
                <a:latin typeface="Arial"/>
                <a:cs typeface="Arial"/>
              </a:rPr>
              <a:t>be a </a:t>
            </a:r>
            <a:r>
              <a:rPr dirty="0" sz="1100" spc="-5" b="1">
                <a:latin typeface="Arial"/>
                <a:cs typeface="Arial"/>
              </a:rPr>
              <a:t>shortest </a:t>
            </a:r>
            <a:r>
              <a:rPr dirty="0" sz="1100" spc="-5">
                <a:latin typeface="Arial"/>
                <a:cs typeface="Arial"/>
              </a:rPr>
              <a:t>path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25">
                <a:latin typeface="Arial"/>
                <a:cs typeface="Arial"/>
              </a:rPr>
              <a:t>We </a:t>
            </a:r>
            <a:r>
              <a:rPr dirty="0" sz="1100" spc="-5">
                <a:latin typeface="Arial"/>
                <a:cs typeface="Arial"/>
              </a:rPr>
              <a:t>could </a:t>
            </a:r>
            <a:r>
              <a:rPr dirty="0" sz="1100" spc="0">
                <a:latin typeface="Arial"/>
                <a:cs typeface="Arial"/>
              </a:rPr>
              <a:t>try </a:t>
            </a:r>
            <a:r>
              <a:rPr dirty="0" sz="1100" spc="-5">
                <a:latin typeface="Arial"/>
                <a:cs typeface="Arial"/>
              </a:rPr>
              <a:t>to fix</a:t>
            </a:r>
            <a:r>
              <a:rPr dirty="0" sz="1100" spc="-114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this:</a:t>
            </a:r>
            <a:endParaRPr sz="1100">
              <a:latin typeface="Arial"/>
              <a:cs typeface="Arial"/>
            </a:endParaRPr>
          </a:p>
          <a:p>
            <a:pPr marL="466725" marR="364490" indent="-168275">
              <a:lnSpc>
                <a:spcPts val="1100"/>
              </a:lnSpc>
              <a:spcBef>
                <a:spcPts val="195"/>
              </a:spcBef>
            </a:pPr>
            <a:r>
              <a:rPr dirty="0" baseline="8333" sz="1500" spc="-172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000" spc="-15">
                <a:latin typeface="Arial"/>
                <a:cs typeface="Arial"/>
              </a:rPr>
              <a:t>For </a:t>
            </a:r>
            <a:r>
              <a:rPr dirty="0" sz="1000" spc="-5">
                <a:latin typeface="Arial"/>
                <a:cs typeface="Arial"/>
              </a:rPr>
              <a:t>each visited </a:t>
            </a:r>
            <a:r>
              <a:rPr dirty="0" sz="1000" spc="-10">
                <a:latin typeface="Arial"/>
                <a:cs typeface="Arial"/>
              </a:rPr>
              <a:t>vertex </a:t>
            </a:r>
            <a:r>
              <a:rPr dirty="0" sz="1000" spc="-5" i="1">
                <a:latin typeface="Arial"/>
                <a:cs typeface="Arial"/>
              </a:rPr>
              <a:t>v </a:t>
            </a:r>
            <a:r>
              <a:rPr dirty="0" sz="1000" spc="-5">
                <a:latin typeface="Arial"/>
                <a:cs typeface="Arial"/>
              </a:rPr>
              <a:t>, remember the length of the  </a:t>
            </a:r>
            <a:r>
              <a:rPr dirty="0" sz="1000">
                <a:latin typeface="Arial"/>
                <a:cs typeface="Arial"/>
              </a:rPr>
              <a:t>shortest </a:t>
            </a:r>
            <a:r>
              <a:rPr dirty="0" sz="1000" spc="-10">
                <a:latin typeface="Arial"/>
                <a:cs typeface="Arial"/>
              </a:rPr>
              <a:t>known </a:t>
            </a:r>
            <a:r>
              <a:rPr dirty="0" sz="1000" spc="-5">
                <a:latin typeface="Arial"/>
                <a:cs typeface="Arial"/>
              </a:rPr>
              <a:t>path from </a:t>
            </a:r>
            <a:r>
              <a:rPr dirty="0" sz="1000" spc="-5" i="1">
                <a:latin typeface="Arial"/>
                <a:cs typeface="Arial"/>
              </a:rPr>
              <a:t>s </a:t>
            </a:r>
            <a:r>
              <a:rPr dirty="0" sz="1000" spc="-5">
                <a:latin typeface="Arial"/>
                <a:cs typeface="Arial"/>
              </a:rPr>
              <a:t>to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 spc="-5" i="1">
                <a:latin typeface="Arial"/>
                <a:cs typeface="Arial"/>
              </a:rPr>
              <a:t>v</a:t>
            </a:r>
            <a:endParaRPr sz="1000">
              <a:latin typeface="Arial"/>
              <a:cs typeface="Arial"/>
            </a:endParaRPr>
          </a:p>
          <a:p>
            <a:pPr marL="585470">
              <a:lnSpc>
                <a:spcPct val="100000"/>
              </a:lnSpc>
              <a:spcBef>
                <a:spcPts val="170"/>
              </a:spcBef>
            </a:pPr>
            <a:r>
              <a:rPr dirty="0" baseline="9259" sz="1350" spc="-150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900" spc="-5">
                <a:latin typeface="Arial"/>
                <a:cs typeface="Arial"/>
              </a:rPr>
              <a:t>This will be needed </a:t>
            </a:r>
            <a:r>
              <a:rPr dirty="0" sz="900" spc="-15">
                <a:latin typeface="Arial"/>
                <a:cs typeface="Arial"/>
              </a:rPr>
              <a:t>for </a:t>
            </a:r>
            <a:r>
              <a:rPr dirty="0" sz="900" spc="-5">
                <a:latin typeface="Arial"/>
                <a:cs typeface="Arial"/>
              </a:rPr>
              <a:t>other algorithms,</a:t>
            </a:r>
            <a:r>
              <a:rPr dirty="0" sz="900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too</a:t>
            </a:r>
            <a:endParaRPr sz="900">
              <a:latin typeface="Arial"/>
              <a:cs typeface="Arial"/>
            </a:endParaRPr>
          </a:p>
          <a:p>
            <a:pPr marL="743585" marR="5080" indent="-158115">
              <a:lnSpc>
                <a:spcPct val="101499"/>
              </a:lnSpc>
            </a:pPr>
            <a:r>
              <a:rPr dirty="0" baseline="9259" sz="1350" spc="-150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900" spc="-5">
                <a:latin typeface="Arial"/>
                <a:cs typeface="Arial"/>
              </a:rPr>
              <a:t>It boils </a:t>
            </a:r>
            <a:r>
              <a:rPr dirty="0" sz="900" spc="-10">
                <a:latin typeface="Arial"/>
                <a:cs typeface="Arial"/>
              </a:rPr>
              <a:t>down </a:t>
            </a:r>
            <a:r>
              <a:rPr dirty="0" sz="900" spc="-5">
                <a:latin typeface="Arial"/>
                <a:cs typeface="Arial"/>
              </a:rPr>
              <a:t>to making the closed list a </a:t>
            </a:r>
            <a:r>
              <a:rPr dirty="0" sz="900" spc="-5" b="1">
                <a:latin typeface="Arial"/>
                <a:cs typeface="Arial"/>
              </a:rPr>
              <a:t>map </a:t>
            </a:r>
            <a:r>
              <a:rPr dirty="0" sz="900" spc="-5">
                <a:latin typeface="Arial"/>
                <a:cs typeface="Arial"/>
              </a:rPr>
              <a:t>from vertices to  distances</a:t>
            </a:r>
            <a:endParaRPr sz="900">
              <a:latin typeface="Arial"/>
              <a:cs typeface="Arial"/>
            </a:endParaRPr>
          </a:p>
          <a:p>
            <a:pPr marL="466725" marR="254000" indent="-168275">
              <a:lnSpc>
                <a:spcPct val="100000"/>
              </a:lnSpc>
              <a:spcBef>
                <a:spcPts val="215"/>
              </a:spcBef>
            </a:pPr>
            <a:r>
              <a:rPr dirty="0" baseline="8333" sz="1500" spc="-172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000" spc="-5">
                <a:latin typeface="Arial"/>
                <a:cs typeface="Arial"/>
              </a:rPr>
              <a:t>Allow </a:t>
            </a:r>
            <a:r>
              <a:rPr dirty="0" sz="1000" spc="-5" b="1">
                <a:latin typeface="Arial"/>
                <a:cs typeface="Arial"/>
              </a:rPr>
              <a:t>re-evaluating </a:t>
            </a:r>
            <a:r>
              <a:rPr dirty="0" sz="1000" spc="-5">
                <a:latin typeface="Arial"/>
                <a:cs typeface="Arial"/>
              </a:rPr>
              <a:t>a </a:t>
            </a:r>
            <a:r>
              <a:rPr dirty="0" sz="1000" spc="-10">
                <a:latin typeface="Arial"/>
                <a:cs typeface="Arial"/>
              </a:rPr>
              <a:t>vertex </a:t>
            </a:r>
            <a:r>
              <a:rPr dirty="0" sz="1000" spc="-5" i="1">
                <a:latin typeface="Arial"/>
                <a:cs typeface="Arial"/>
              </a:rPr>
              <a:t>v </a:t>
            </a:r>
            <a:r>
              <a:rPr dirty="0" sz="1000" spc="-5">
                <a:latin typeface="Arial"/>
                <a:cs typeface="Arial"/>
              </a:rPr>
              <a:t>if </a:t>
            </a:r>
            <a:r>
              <a:rPr dirty="0" sz="1000" spc="-10">
                <a:latin typeface="Arial"/>
                <a:cs typeface="Arial"/>
              </a:rPr>
              <a:t>we </a:t>
            </a:r>
            <a:r>
              <a:rPr dirty="0" sz="1000" spc="-5">
                <a:latin typeface="Arial"/>
                <a:cs typeface="Arial"/>
              </a:rPr>
              <a:t>find a </a:t>
            </a:r>
            <a:r>
              <a:rPr dirty="0" sz="1000" spc="-25">
                <a:latin typeface="Arial"/>
                <a:cs typeface="Arial"/>
              </a:rPr>
              <a:t>new, </a:t>
            </a:r>
            <a:r>
              <a:rPr dirty="0" sz="1000">
                <a:latin typeface="Arial"/>
                <a:cs typeface="Arial"/>
              </a:rPr>
              <a:t>shorter  </a:t>
            </a:r>
            <a:r>
              <a:rPr dirty="0" sz="1000" spc="-5">
                <a:latin typeface="Arial"/>
                <a:cs typeface="Arial"/>
              </a:rPr>
              <a:t>path from </a:t>
            </a:r>
            <a:r>
              <a:rPr dirty="0" sz="1000" spc="-5" i="1">
                <a:latin typeface="Arial"/>
                <a:cs typeface="Arial"/>
              </a:rPr>
              <a:t>s </a:t>
            </a:r>
            <a:r>
              <a:rPr dirty="0" sz="1000" spc="-5">
                <a:latin typeface="Arial"/>
                <a:cs typeface="Arial"/>
              </a:rPr>
              <a:t>to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 spc="-5" i="1">
                <a:latin typeface="Arial"/>
                <a:cs typeface="Arial"/>
              </a:rPr>
              <a:t>v</a:t>
            </a:r>
            <a:endParaRPr sz="1000">
              <a:latin typeface="Arial"/>
              <a:cs typeface="Arial"/>
            </a:endParaRPr>
          </a:p>
          <a:p>
            <a:pPr marL="466725" marR="457834" indent="-168275">
              <a:lnSpc>
                <a:spcPts val="1200"/>
              </a:lnSpc>
              <a:spcBef>
                <a:spcPts val="30"/>
              </a:spcBef>
            </a:pPr>
            <a:r>
              <a:rPr dirty="0" baseline="8333" sz="1500" spc="-172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000" spc="-5">
                <a:latin typeface="Arial"/>
                <a:cs typeface="Arial"/>
              </a:rPr>
              <a:t>This will increase the complexity because </a:t>
            </a:r>
            <a:r>
              <a:rPr dirty="0" sz="1000" spc="-5" i="1">
                <a:latin typeface="Arial"/>
                <a:cs typeface="Arial"/>
              </a:rPr>
              <a:t>v </a:t>
            </a:r>
            <a:r>
              <a:rPr dirty="0" sz="1000" spc="-15">
                <a:latin typeface="Arial"/>
                <a:cs typeface="Arial"/>
              </a:rPr>
              <a:t>may </a:t>
            </a:r>
            <a:r>
              <a:rPr dirty="0" sz="1000" spc="-5">
                <a:latin typeface="Arial"/>
                <a:cs typeface="Arial"/>
              </a:rPr>
              <a:t>be  </a:t>
            </a:r>
            <a:r>
              <a:rPr dirty="0" sz="1000" spc="-10">
                <a:latin typeface="Arial"/>
                <a:cs typeface="Arial"/>
              </a:rPr>
              <a:t>re-evaluated </a:t>
            </a:r>
            <a:r>
              <a:rPr dirty="0" sz="1000" spc="-5">
                <a:latin typeface="Arial"/>
                <a:cs typeface="Arial"/>
              </a:rPr>
              <a:t>numerous times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14"/>
            <a:ext cx="210312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0"/>
              <a:t>Recap: </a:t>
            </a:r>
            <a:r>
              <a:rPr dirty="0" spc="5"/>
              <a:t>Depth-first</a:t>
            </a:r>
            <a:r>
              <a:rPr dirty="0" spc="65"/>
              <a:t> </a:t>
            </a:r>
            <a:r>
              <a:rPr dirty="0" spc="10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357" y="748244"/>
            <a:ext cx="374904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5">
                <a:latin typeface="Arial"/>
                <a:cs typeface="Arial"/>
              </a:rPr>
              <a:t>In depth-first search, </a:t>
            </a:r>
            <a:r>
              <a:rPr dirty="0" sz="1100" spc="-15">
                <a:latin typeface="Arial"/>
                <a:cs typeface="Arial"/>
              </a:rPr>
              <a:t>we </a:t>
            </a:r>
            <a:r>
              <a:rPr dirty="0" sz="1100" spc="-10">
                <a:latin typeface="Arial"/>
                <a:cs typeface="Arial"/>
              </a:rPr>
              <a:t>recursively </a:t>
            </a:r>
            <a:r>
              <a:rPr dirty="0" sz="1100" spc="-15">
                <a:latin typeface="Arial"/>
                <a:cs typeface="Arial"/>
              </a:rPr>
              <a:t>follow </a:t>
            </a:r>
            <a:r>
              <a:rPr dirty="0" sz="1100" spc="-5">
                <a:latin typeface="Arial"/>
                <a:cs typeface="Arial"/>
              </a:rPr>
              <a:t>outgoing</a:t>
            </a:r>
            <a:r>
              <a:rPr dirty="0" sz="1100" spc="-8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edges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16091" y="1071034"/>
            <a:ext cx="196198" cy="1961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16091" y="1431039"/>
            <a:ext cx="196198" cy="1961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878569" y="1460797"/>
            <a:ext cx="635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16091" y="1791043"/>
            <a:ext cx="196198" cy="1961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878569" y="1100803"/>
            <a:ext cx="57848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1770" algn="l"/>
              </a:tabLst>
            </a:pPr>
            <a:r>
              <a:rPr dirty="0" sz="600" spc="-5" i="1">
                <a:solidFill>
                  <a:srgbClr val="7F7F7F"/>
                </a:solidFill>
                <a:latin typeface="Arial"/>
                <a:cs typeface="Arial"/>
              </a:rPr>
              <a:t>v</a:t>
            </a:r>
            <a:r>
              <a:rPr dirty="0" sz="600" spc="-5" i="1">
                <a:solidFill>
                  <a:srgbClr val="7F7F7F"/>
                </a:solidFill>
                <a:latin typeface="Arial"/>
                <a:cs typeface="Arial"/>
              </a:rPr>
              <a:t>	</a:t>
            </a:r>
            <a:r>
              <a:rPr dirty="0" sz="600" spc="-5">
                <a:latin typeface="Arial"/>
                <a:cs typeface="Arial"/>
              </a:rPr>
              <a:t>un</a:t>
            </a:r>
            <a:r>
              <a:rPr dirty="0" sz="600" spc="-25">
                <a:latin typeface="Arial"/>
                <a:cs typeface="Arial"/>
              </a:rPr>
              <a:t>e</a:t>
            </a:r>
            <a:r>
              <a:rPr dirty="0" sz="600" spc="-5">
                <a:latin typeface="Arial"/>
                <a:cs typeface="Arial"/>
              </a:rPr>
              <a:t>xplored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58172" y="1467134"/>
            <a:ext cx="2406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visited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78569" y="1820804"/>
            <a:ext cx="6502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1770" algn="l"/>
              </a:tabLst>
            </a:pPr>
            <a:r>
              <a:rPr dirty="0" sz="600" spc="-5" i="1">
                <a:latin typeface="Arial"/>
                <a:cs typeface="Arial"/>
              </a:rPr>
              <a:t>v	</a:t>
            </a:r>
            <a:r>
              <a:rPr dirty="0" sz="600" spc="-5">
                <a:latin typeface="Arial"/>
                <a:cs typeface="Arial"/>
              </a:rPr>
              <a:t>fully</a:t>
            </a:r>
            <a:r>
              <a:rPr dirty="0" sz="600" spc="-5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explored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37091" y="1772070"/>
            <a:ext cx="234144" cy="2341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01738" y="1811342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0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1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97096" y="1052061"/>
            <a:ext cx="234144" cy="2341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061732" y="1091341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2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06515" y="1278364"/>
            <a:ext cx="253365" cy="506095"/>
          </a:xfrm>
          <a:custGeom>
            <a:avLst/>
            <a:gdLst/>
            <a:ahLst/>
            <a:cxnLst/>
            <a:rect l="l" t="t" r="r" b="b"/>
            <a:pathLst>
              <a:path w="253365" h="506094">
                <a:moveTo>
                  <a:pt x="0" y="506072"/>
                </a:moveTo>
                <a:lnTo>
                  <a:pt x="253038" y="0"/>
                </a:lnTo>
              </a:path>
            </a:pathLst>
          </a:custGeom>
          <a:ln w="5060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021758" y="1276102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09" h="37465">
                <a:moveTo>
                  <a:pt x="0" y="9958"/>
                </a:moveTo>
                <a:lnTo>
                  <a:pt x="12739" y="11160"/>
                </a:lnTo>
                <a:lnTo>
                  <a:pt x="23382" y="9448"/>
                </a:lnTo>
                <a:lnTo>
                  <a:pt x="32065" y="5501"/>
                </a:lnTo>
                <a:lnTo>
                  <a:pt x="38926" y="0"/>
                </a:lnTo>
                <a:lnTo>
                  <a:pt x="38642" y="8790"/>
                </a:lnTo>
                <a:lnTo>
                  <a:pt x="40695" y="18104"/>
                </a:lnTo>
                <a:lnTo>
                  <a:pt x="45711" y="27645"/>
                </a:lnTo>
                <a:lnTo>
                  <a:pt x="54316" y="37116"/>
                </a:lnTo>
              </a:path>
            </a:pathLst>
          </a:custGeom>
          <a:ln w="5060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717105" y="2492079"/>
            <a:ext cx="234144" cy="2341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781733" y="2531331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7F7F7F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7F7F7F"/>
                </a:solidFill>
                <a:latin typeface="Arial"/>
                <a:cs typeface="Arial"/>
              </a:rPr>
              <a:t>4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166519" y="1273838"/>
            <a:ext cx="613410" cy="1226185"/>
          </a:xfrm>
          <a:custGeom>
            <a:avLst/>
            <a:gdLst/>
            <a:ahLst/>
            <a:cxnLst/>
            <a:rect l="l" t="t" r="r" b="b"/>
            <a:pathLst>
              <a:path w="613410" h="1226185">
                <a:moveTo>
                  <a:pt x="0" y="0"/>
                </a:moveTo>
                <a:lnTo>
                  <a:pt x="613042" y="1226081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741767" y="2465067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10" h="37464">
                <a:moveTo>
                  <a:pt x="54316" y="0"/>
                </a:moveTo>
                <a:lnTo>
                  <a:pt x="45711" y="9470"/>
                </a:lnTo>
                <a:lnTo>
                  <a:pt x="40695" y="19011"/>
                </a:lnTo>
                <a:lnTo>
                  <a:pt x="38642" y="28325"/>
                </a:lnTo>
                <a:lnTo>
                  <a:pt x="38926" y="37116"/>
                </a:lnTo>
                <a:lnTo>
                  <a:pt x="32065" y="31614"/>
                </a:lnTo>
                <a:lnTo>
                  <a:pt x="23382" y="27667"/>
                </a:lnTo>
                <a:lnTo>
                  <a:pt x="12739" y="25955"/>
                </a:lnTo>
                <a:lnTo>
                  <a:pt x="0" y="27157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076510" y="1771471"/>
            <a:ext cx="235342" cy="23534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2141727" y="1810695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7F7F7F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7F7F7F"/>
                </a:solidFill>
                <a:latin typeface="Arial"/>
                <a:cs typeface="Arial"/>
              </a:rPr>
              <a:t>6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886529" y="1998909"/>
            <a:ext cx="253365" cy="506095"/>
          </a:xfrm>
          <a:custGeom>
            <a:avLst/>
            <a:gdLst/>
            <a:ahLst/>
            <a:cxnLst/>
            <a:rect l="l" t="t" r="r" b="b"/>
            <a:pathLst>
              <a:path w="253364" h="506094">
                <a:moveTo>
                  <a:pt x="0" y="505536"/>
                </a:moveTo>
                <a:lnTo>
                  <a:pt x="25277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101504" y="1996646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10" h="37464">
                <a:moveTo>
                  <a:pt x="0" y="9958"/>
                </a:moveTo>
                <a:lnTo>
                  <a:pt x="12739" y="11160"/>
                </a:lnTo>
                <a:lnTo>
                  <a:pt x="23382" y="9448"/>
                </a:lnTo>
                <a:lnTo>
                  <a:pt x="32065" y="5501"/>
                </a:lnTo>
                <a:lnTo>
                  <a:pt x="38926" y="0"/>
                </a:lnTo>
                <a:lnTo>
                  <a:pt x="38642" y="8790"/>
                </a:lnTo>
                <a:lnTo>
                  <a:pt x="40695" y="18104"/>
                </a:lnTo>
                <a:lnTo>
                  <a:pt x="45711" y="27645"/>
                </a:lnTo>
                <a:lnTo>
                  <a:pt x="54316" y="37116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717698" y="1052654"/>
            <a:ext cx="232958" cy="2329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781733" y="1091760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7F7F7F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7F7F7F"/>
                </a:solidFill>
                <a:latin typeface="Arial"/>
                <a:cs typeface="Arial"/>
              </a:rPr>
              <a:t>5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888526" y="1277834"/>
            <a:ext cx="253365" cy="506095"/>
          </a:xfrm>
          <a:custGeom>
            <a:avLst/>
            <a:gdLst/>
            <a:ahLst/>
            <a:cxnLst/>
            <a:rect l="l" t="t" r="r" b="b"/>
            <a:pathLst>
              <a:path w="253364" h="506094">
                <a:moveTo>
                  <a:pt x="253035" y="506067"/>
                </a:move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872005" y="1275571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10" h="37465">
                <a:moveTo>
                  <a:pt x="0" y="37116"/>
                </a:moveTo>
                <a:lnTo>
                  <a:pt x="8605" y="27645"/>
                </a:lnTo>
                <a:lnTo>
                  <a:pt x="13621" y="18104"/>
                </a:lnTo>
                <a:lnTo>
                  <a:pt x="15674" y="8790"/>
                </a:lnTo>
                <a:lnTo>
                  <a:pt x="15389" y="0"/>
                </a:lnTo>
                <a:lnTo>
                  <a:pt x="22251" y="5501"/>
                </a:lnTo>
                <a:lnTo>
                  <a:pt x="30934" y="9448"/>
                </a:lnTo>
                <a:lnTo>
                  <a:pt x="41577" y="11160"/>
                </a:lnTo>
                <a:lnTo>
                  <a:pt x="54316" y="9958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996497" y="2491480"/>
            <a:ext cx="235342" cy="23534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1061732" y="2530683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7F7F7F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7F7F7F"/>
                </a:solidFill>
                <a:latin typeface="Arial"/>
                <a:cs typeface="Arial"/>
              </a:rPr>
              <a:t>3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236900" y="2609151"/>
            <a:ext cx="480695" cy="0"/>
          </a:xfrm>
          <a:custGeom>
            <a:avLst/>
            <a:gdLst/>
            <a:ahLst/>
            <a:cxnLst/>
            <a:rect l="l" t="t" r="r" b="b"/>
            <a:pathLst>
              <a:path w="480694" h="0">
                <a:moveTo>
                  <a:pt x="480204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234370" y="2578785"/>
            <a:ext cx="26670" cy="60960"/>
          </a:xfrm>
          <a:custGeom>
            <a:avLst/>
            <a:gdLst/>
            <a:ahLst/>
            <a:cxnLst/>
            <a:rect l="l" t="t" r="r" b="b"/>
            <a:pathLst>
              <a:path w="26669" h="60960">
                <a:moveTo>
                  <a:pt x="26317" y="60732"/>
                </a:moveTo>
                <a:lnTo>
                  <a:pt x="21694" y="48799"/>
                </a:lnTo>
                <a:lnTo>
                  <a:pt x="15403" y="40045"/>
                </a:lnTo>
                <a:lnTo>
                  <a:pt x="7990" y="34043"/>
                </a:lnTo>
                <a:lnTo>
                  <a:pt x="0" y="30366"/>
                </a:lnTo>
                <a:lnTo>
                  <a:pt x="7990" y="26689"/>
                </a:lnTo>
                <a:lnTo>
                  <a:pt x="15403" y="20687"/>
                </a:lnTo>
                <a:lnTo>
                  <a:pt x="21694" y="11933"/>
                </a:lnTo>
                <a:lnTo>
                  <a:pt x="26317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06515" y="1993847"/>
            <a:ext cx="253365" cy="506095"/>
          </a:xfrm>
          <a:custGeom>
            <a:avLst/>
            <a:gdLst/>
            <a:ahLst/>
            <a:cxnLst/>
            <a:rect l="l" t="t" r="r" b="b"/>
            <a:pathLst>
              <a:path w="253365" h="506094">
                <a:moveTo>
                  <a:pt x="0" y="0"/>
                </a:moveTo>
                <a:lnTo>
                  <a:pt x="252770" y="505536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021490" y="2464531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09" h="37464">
                <a:moveTo>
                  <a:pt x="54316" y="0"/>
                </a:moveTo>
                <a:lnTo>
                  <a:pt x="45711" y="9470"/>
                </a:lnTo>
                <a:lnTo>
                  <a:pt x="40695" y="19011"/>
                </a:lnTo>
                <a:lnTo>
                  <a:pt x="38642" y="28325"/>
                </a:lnTo>
                <a:lnTo>
                  <a:pt x="38926" y="37116"/>
                </a:lnTo>
                <a:lnTo>
                  <a:pt x="32065" y="31614"/>
                </a:lnTo>
                <a:lnTo>
                  <a:pt x="23382" y="27667"/>
                </a:lnTo>
                <a:lnTo>
                  <a:pt x="12739" y="25955"/>
                </a:lnTo>
                <a:lnTo>
                  <a:pt x="0" y="27157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231240" y="1169133"/>
            <a:ext cx="481965" cy="0"/>
          </a:xfrm>
          <a:custGeom>
            <a:avLst/>
            <a:gdLst/>
            <a:ahLst/>
            <a:cxnLst/>
            <a:rect l="l" t="t" r="r" b="b"/>
            <a:pathLst>
              <a:path w="481964" h="0">
                <a:moveTo>
                  <a:pt x="0" y="0"/>
                </a:moveTo>
                <a:lnTo>
                  <a:pt x="481396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688850" y="1138767"/>
            <a:ext cx="26670" cy="60960"/>
          </a:xfrm>
          <a:custGeom>
            <a:avLst/>
            <a:gdLst/>
            <a:ahLst/>
            <a:cxnLst/>
            <a:rect l="l" t="t" r="r" b="b"/>
            <a:pathLst>
              <a:path w="26669" h="60959">
                <a:moveTo>
                  <a:pt x="0" y="0"/>
                </a:moveTo>
                <a:lnTo>
                  <a:pt x="4622" y="11933"/>
                </a:lnTo>
                <a:lnTo>
                  <a:pt x="10913" y="20687"/>
                </a:lnTo>
                <a:lnTo>
                  <a:pt x="18327" y="26689"/>
                </a:lnTo>
                <a:lnTo>
                  <a:pt x="26317" y="30366"/>
                </a:lnTo>
                <a:lnTo>
                  <a:pt x="18327" y="34043"/>
                </a:lnTo>
                <a:lnTo>
                  <a:pt x="10913" y="40045"/>
                </a:lnTo>
                <a:lnTo>
                  <a:pt x="4622" y="48799"/>
                </a:lnTo>
                <a:lnTo>
                  <a:pt x="0" y="60732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114168" y="1291266"/>
            <a:ext cx="0" cy="1200785"/>
          </a:xfrm>
          <a:custGeom>
            <a:avLst/>
            <a:gdLst/>
            <a:ahLst/>
            <a:cxnLst/>
            <a:rect l="l" t="t" r="r" b="b"/>
            <a:pathLst>
              <a:path w="0" h="1200785">
                <a:moveTo>
                  <a:pt x="0" y="1200213"/>
                </a:move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083802" y="1288736"/>
            <a:ext cx="60960" cy="26670"/>
          </a:xfrm>
          <a:custGeom>
            <a:avLst/>
            <a:gdLst/>
            <a:ahLst/>
            <a:cxnLst/>
            <a:rect l="l" t="t" r="r" b="b"/>
            <a:pathLst>
              <a:path w="60959" h="26669">
                <a:moveTo>
                  <a:pt x="0" y="26317"/>
                </a:moveTo>
                <a:lnTo>
                  <a:pt x="11933" y="21694"/>
                </a:lnTo>
                <a:lnTo>
                  <a:pt x="20687" y="15403"/>
                </a:lnTo>
                <a:lnTo>
                  <a:pt x="26689" y="7990"/>
                </a:lnTo>
                <a:lnTo>
                  <a:pt x="30366" y="0"/>
                </a:lnTo>
                <a:lnTo>
                  <a:pt x="34043" y="7990"/>
                </a:lnTo>
                <a:lnTo>
                  <a:pt x="40045" y="15403"/>
                </a:lnTo>
                <a:lnTo>
                  <a:pt x="48799" y="21694"/>
                </a:lnTo>
                <a:lnTo>
                  <a:pt x="60732" y="26317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834177" y="1285612"/>
            <a:ext cx="0" cy="1201420"/>
          </a:xfrm>
          <a:custGeom>
            <a:avLst/>
            <a:gdLst/>
            <a:ahLst/>
            <a:cxnLst/>
            <a:rect l="l" t="t" r="r" b="b"/>
            <a:pathLst>
              <a:path w="0" h="1201420">
                <a:moveTo>
                  <a:pt x="0" y="0"/>
                </a:moveTo>
                <a:lnTo>
                  <a:pt x="0" y="1201405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803811" y="2463231"/>
            <a:ext cx="60960" cy="26670"/>
          </a:xfrm>
          <a:custGeom>
            <a:avLst/>
            <a:gdLst/>
            <a:ahLst/>
            <a:cxnLst/>
            <a:rect l="l" t="t" r="r" b="b"/>
            <a:pathLst>
              <a:path w="60960" h="26669">
                <a:moveTo>
                  <a:pt x="60732" y="0"/>
                </a:moveTo>
                <a:lnTo>
                  <a:pt x="48799" y="4622"/>
                </a:lnTo>
                <a:lnTo>
                  <a:pt x="40045" y="10913"/>
                </a:lnTo>
                <a:lnTo>
                  <a:pt x="34043" y="18327"/>
                </a:lnTo>
                <a:lnTo>
                  <a:pt x="30366" y="26317"/>
                </a:lnTo>
                <a:lnTo>
                  <a:pt x="26689" y="18327"/>
                </a:lnTo>
                <a:lnTo>
                  <a:pt x="20687" y="10913"/>
                </a:lnTo>
                <a:lnTo>
                  <a:pt x="11933" y="4622"/>
                </a:ln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14"/>
            <a:ext cx="250825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0"/>
              <a:t>Attempt </a:t>
            </a:r>
            <a:r>
              <a:rPr dirty="0" spc="5"/>
              <a:t>2: Breadth-first</a:t>
            </a:r>
            <a:r>
              <a:rPr dirty="0" spc="75"/>
              <a:t> </a:t>
            </a:r>
            <a:r>
              <a:rPr dirty="0" spc="10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357" y="361566"/>
            <a:ext cx="3440429" cy="65595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5">
                <a:latin typeface="Arial"/>
                <a:cs typeface="Arial"/>
              </a:rPr>
              <a:t>Recall that </a:t>
            </a:r>
            <a:r>
              <a:rPr dirty="0" sz="1100" spc="-10">
                <a:latin typeface="Arial"/>
                <a:cs typeface="Arial"/>
              </a:rPr>
              <a:t>BFS advances </a:t>
            </a:r>
            <a:r>
              <a:rPr dirty="0" sz="1100" spc="-5">
                <a:latin typeface="Arial"/>
                <a:cs typeface="Arial"/>
              </a:rPr>
              <a:t>in</a:t>
            </a:r>
            <a:r>
              <a:rPr dirty="0" sz="1100" spc="-110">
                <a:latin typeface="Arial"/>
                <a:cs typeface="Arial"/>
              </a:rPr>
              <a:t> </a:t>
            </a:r>
            <a:r>
              <a:rPr dirty="0" sz="1100" spc="-15">
                <a:latin typeface="Arial"/>
                <a:cs typeface="Arial"/>
              </a:rPr>
              <a:t>"layers"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10">
                <a:latin typeface="Arial"/>
                <a:cs typeface="Arial"/>
              </a:rPr>
              <a:t>Open </a:t>
            </a:r>
            <a:r>
              <a:rPr dirty="0" sz="1100" spc="-5">
                <a:latin typeface="Arial"/>
                <a:cs typeface="Arial"/>
              </a:rPr>
              <a:t>list is organised as </a:t>
            </a:r>
            <a:r>
              <a:rPr dirty="0" sz="1100" spc="-10">
                <a:latin typeface="Arial"/>
                <a:cs typeface="Arial"/>
              </a:rPr>
              <a:t>a queue rather </a:t>
            </a:r>
            <a:r>
              <a:rPr dirty="0" sz="1100" spc="-5">
                <a:latin typeface="Arial"/>
                <a:cs typeface="Arial"/>
              </a:rPr>
              <a:t>than </a:t>
            </a:r>
            <a:r>
              <a:rPr dirty="0" sz="1100" spc="-10">
                <a:latin typeface="Arial"/>
                <a:cs typeface="Arial"/>
              </a:rPr>
              <a:t>a</a:t>
            </a:r>
            <a:r>
              <a:rPr dirty="0" sz="1100" spc="-9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stack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10">
                <a:latin typeface="Arial"/>
                <a:cs typeface="Arial"/>
              </a:rPr>
              <a:t>On </a:t>
            </a:r>
            <a:r>
              <a:rPr dirty="0" sz="1100" spc="-5">
                <a:latin typeface="Arial"/>
                <a:cs typeface="Arial"/>
              </a:rPr>
              <a:t>the</a:t>
            </a:r>
            <a:r>
              <a:rPr dirty="0" sz="1100" spc="-114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example: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7089" y="2206974"/>
            <a:ext cx="235342" cy="2353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02335" y="2246190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0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37688" y="1559565"/>
            <a:ext cx="234144" cy="234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02335" y="1598833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1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54761" y="1793709"/>
            <a:ext cx="0" cy="413384"/>
          </a:xfrm>
          <a:custGeom>
            <a:avLst/>
            <a:gdLst/>
            <a:ahLst/>
            <a:cxnLst/>
            <a:rect l="l" t="t" r="r" b="b"/>
            <a:pathLst>
              <a:path w="0" h="413385">
                <a:moveTo>
                  <a:pt x="0" y="413265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177695" y="1199560"/>
            <a:ext cx="234144" cy="2341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242326" y="1238839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2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52166" y="1381569"/>
            <a:ext cx="345440" cy="230504"/>
          </a:xfrm>
          <a:custGeom>
            <a:avLst/>
            <a:gdLst/>
            <a:ahLst/>
            <a:cxnLst/>
            <a:rect l="l" t="t" r="r" b="b"/>
            <a:pathLst>
              <a:path w="345440" h="230505">
                <a:moveTo>
                  <a:pt x="0" y="230131"/>
                </a:moveTo>
                <a:lnTo>
                  <a:pt x="345195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897105" y="1198961"/>
            <a:ext cx="235342" cy="2353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962327" y="1238191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3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411839" y="1316632"/>
            <a:ext cx="485775" cy="0"/>
          </a:xfrm>
          <a:custGeom>
            <a:avLst/>
            <a:gdLst/>
            <a:ahLst/>
            <a:cxnLst/>
            <a:rect l="l" t="t" r="r" b="b"/>
            <a:pathLst>
              <a:path w="485775" h="0">
                <a:moveTo>
                  <a:pt x="0" y="0"/>
                </a:moveTo>
                <a:lnTo>
                  <a:pt x="485265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437711" y="1559565"/>
            <a:ext cx="234144" cy="2341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502331" y="1598833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4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112681" y="1381901"/>
            <a:ext cx="344805" cy="229870"/>
          </a:xfrm>
          <a:custGeom>
            <a:avLst/>
            <a:gdLst/>
            <a:ahLst/>
            <a:cxnLst/>
            <a:rect l="l" t="t" r="r" b="b"/>
            <a:pathLst>
              <a:path w="344805" h="229869">
                <a:moveTo>
                  <a:pt x="0" y="0"/>
                </a:moveTo>
                <a:lnTo>
                  <a:pt x="344696" y="229798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538292" y="2208167"/>
            <a:ext cx="232958" cy="23295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602333" y="2247270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5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72432" y="2324646"/>
            <a:ext cx="666115" cy="0"/>
          </a:xfrm>
          <a:custGeom>
            <a:avLst/>
            <a:gdLst/>
            <a:ahLst/>
            <a:cxnLst/>
            <a:rect l="l" t="t" r="r" b="b"/>
            <a:pathLst>
              <a:path w="666115" h="0">
                <a:moveTo>
                  <a:pt x="0" y="0"/>
                </a:moveTo>
                <a:lnTo>
                  <a:pt x="66586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437111" y="2206974"/>
            <a:ext cx="235342" cy="23534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2502331" y="2246190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6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49764" y="1745039"/>
            <a:ext cx="710565" cy="511809"/>
          </a:xfrm>
          <a:custGeom>
            <a:avLst/>
            <a:gdLst/>
            <a:ahLst/>
            <a:cxnLst/>
            <a:rect l="l" t="t" r="r" b="b"/>
            <a:pathLst>
              <a:path w="710565" h="511810">
                <a:moveTo>
                  <a:pt x="0" y="0"/>
                </a:moveTo>
                <a:lnTo>
                  <a:pt x="710486" y="511551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334141" y="1426879"/>
            <a:ext cx="281940" cy="788670"/>
          </a:xfrm>
          <a:custGeom>
            <a:avLst/>
            <a:gdLst/>
            <a:ahLst/>
            <a:cxnLst/>
            <a:rect l="l" t="t" r="r" b="b"/>
            <a:pathLst>
              <a:path w="281940" h="788669">
                <a:moveTo>
                  <a:pt x="0" y="0"/>
                </a:moveTo>
                <a:lnTo>
                  <a:pt x="281456" y="788079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693946" y="1427443"/>
            <a:ext cx="281305" cy="788035"/>
          </a:xfrm>
          <a:custGeom>
            <a:avLst/>
            <a:gdLst/>
            <a:ahLst/>
            <a:cxnLst/>
            <a:rect l="l" t="t" r="r" b="b"/>
            <a:pathLst>
              <a:path w="281305" h="788035">
                <a:moveTo>
                  <a:pt x="281255" y="0"/>
                </a:moveTo>
                <a:lnTo>
                  <a:pt x="0" y="787514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749294" y="1745039"/>
            <a:ext cx="710565" cy="511809"/>
          </a:xfrm>
          <a:custGeom>
            <a:avLst/>
            <a:gdLst/>
            <a:ahLst/>
            <a:cxnLst/>
            <a:rect l="l" t="t" r="r" b="b"/>
            <a:pathLst>
              <a:path w="710564" h="511810">
                <a:moveTo>
                  <a:pt x="710486" y="0"/>
                </a:moveTo>
                <a:lnTo>
                  <a:pt x="0" y="511551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554783" y="1793709"/>
            <a:ext cx="0" cy="413384"/>
          </a:xfrm>
          <a:custGeom>
            <a:avLst/>
            <a:gdLst/>
            <a:ahLst/>
            <a:cxnLst/>
            <a:rect l="l" t="t" r="r" b="b"/>
            <a:pathLst>
              <a:path w="0" h="413385">
                <a:moveTo>
                  <a:pt x="0" y="0"/>
                </a:moveTo>
                <a:lnTo>
                  <a:pt x="0" y="413265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771251" y="2324646"/>
            <a:ext cx="666115" cy="0"/>
          </a:xfrm>
          <a:custGeom>
            <a:avLst/>
            <a:gdLst/>
            <a:ahLst/>
            <a:cxnLst/>
            <a:rect l="l" t="t" r="r" b="b"/>
            <a:pathLst>
              <a:path w="666114" h="0">
                <a:moveTo>
                  <a:pt x="0" y="0"/>
                </a:moveTo>
                <a:lnTo>
                  <a:pt x="66586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447357" y="2501098"/>
            <a:ext cx="880110" cy="746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10">
                <a:latin typeface="Arial"/>
                <a:cs typeface="Arial"/>
              </a:rPr>
              <a:t>Open</a:t>
            </a:r>
            <a:r>
              <a:rPr dirty="0" sz="1100" spc="-15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list:</a:t>
            </a:r>
            <a:endParaRPr sz="1100">
              <a:latin typeface="Arial"/>
              <a:cs typeface="Arial"/>
            </a:endParaRPr>
          </a:p>
          <a:p>
            <a:pPr marL="189230">
              <a:lnSpc>
                <a:spcPct val="100000"/>
              </a:lnSpc>
              <a:spcBef>
                <a:spcPts val="35"/>
              </a:spcBef>
            </a:pPr>
            <a:r>
              <a:rPr dirty="0" sz="1100" spc="-10" i="1">
                <a:latin typeface="Arial"/>
                <a:cs typeface="Arial"/>
              </a:rPr>
              <a:t>v</a:t>
            </a:r>
            <a:r>
              <a:rPr dirty="0" baseline="-13888" sz="1200" spc="-15">
                <a:latin typeface="Arial"/>
                <a:cs typeface="Arial"/>
              </a:rPr>
              <a:t>0</a:t>
            </a:r>
            <a:endParaRPr baseline="-13888"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34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5">
                <a:latin typeface="Arial"/>
                <a:cs typeface="Arial"/>
              </a:rPr>
              <a:t>Closed</a:t>
            </a:r>
            <a:r>
              <a:rPr dirty="0" sz="1100" spc="2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list:</a:t>
            </a:r>
            <a:endParaRPr sz="1100">
              <a:latin typeface="Arial"/>
              <a:cs typeface="Arial"/>
            </a:endParaRPr>
          </a:p>
          <a:p>
            <a:pPr marL="189230">
              <a:lnSpc>
                <a:spcPct val="100000"/>
              </a:lnSpc>
              <a:spcBef>
                <a:spcPts val="35"/>
              </a:spcBef>
            </a:pPr>
            <a:r>
              <a:rPr dirty="0" sz="1100" spc="50" i="1">
                <a:latin typeface="Arial"/>
                <a:cs typeface="Arial"/>
              </a:rPr>
              <a:t>{v</a:t>
            </a:r>
            <a:r>
              <a:rPr dirty="0" baseline="-13888" sz="1200" spc="75">
                <a:latin typeface="Arial"/>
                <a:cs typeface="Arial"/>
              </a:rPr>
              <a:t>0</a:t>
            </a:r>
            <a:r>
              <a:rPr dirty="0" baseline="-13888" sz="1200" spc="157">
                <a:latin typeface="Arial"/>
                <a:cs typeface="Arial"/>
              </a:rPr>
              <a:t> </a:t>
            </a:r>
            <a:r>
              <a:rPr dirty="0" sz="1100" spc="-315" i="1">
                <a:latin typeface="Arial"/>
                <a:cs typeface="Arial"/>
              </a:rPr>
              <a:t>1→</a:t>
            </a:r>
            <a:r>
              <a:rPr dirty="0" sz="1100" spc="-20" i="1">
                <a:latin typeface="Arial"/>
                <a:cs typeface="Arial"/>
              </a:rPr>
              <a:t> </a:t>
            </a:r>
            <a:r>
              <a:rPr dirty="0" sz="1100" spc="75">
                <a:latin typeface="Arial"/>
                <a:cs typeface="Arial"/>
              </a:rPr>
              <a:t>0</a:t>
            </a:r>
            <a:r>
              <a:rPr dirty="0" sz="1100" spc="75" i="1">
                <a:latin typeface="Arial"/>
                <a:cs typeface="Arial"/>
              </a:rPr>
              <a:t>}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14"/>
            <a:ext cx="250825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0"/>
              <a:t>Attempt </a:t>
            </a:r>
            <a:r>
              <a:rPr dirty="0" spc="5"/>
              <a:t>2: Breadth-first</a:t>
            </a:r>
            <a:r>
              <a:rPr dirty="0" spc="75"/>
              <a:t> </a:t>
            </a:r>
            <a:r>
              <a:rPr dirty="0" spc="10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357" y="361566"/>
            <a:ext cx="3440429" cy="65595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5">
                <a:latin typeface="Arial"/>
                <a:cs typeface="Arial"/>
              </a:rPr>
              <a:t>Recall that </a:t>
            </a:r>
            <a:r>
              <a:rPr dirty="0" sz="1100" spc="-10">
                <a:latin typeface="Arial"/>
                <a:cs typeface="Arial"/>
              </a:rPr>
              <a:t>BFS advances </a:t>
            </a:r>
            <a:r>
              <a:rPr dirty="0" sz="1100" spc="-5">
                <a:latin typeface="Arial"/>
                <a:cs typeface="Arial"/>
              </a:rPr>
              <a:t>in</a:t>
            </a:r>
            <a:r>
              <a:rPr dirty="0" sz="1100" spc="-110">
                <a:latin typeface="Arial"/>
                <a:cs typeface="Arial"/>
              </a:rPr>
              <a:t> </a:t>
            </a:r>
            <a:r>
              <a:rPr dirty="0" sz="1100" spc="-15">
                <a:latin typeface="Arial"/>
                <a:cs typeface="Arial"/>
              </a:rPr>
              <a:t>"layers"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10">
                <a:latin typeface="Arial"/>
                <a:cs typeface="Arial"/>
              </a:rPr>
              <a:t>Open </a:t>
            </a:r>
            <a:r>
              <a:rPr dirty="0" sz="1100" spc="-5">
                <a:latin typeface="Arial"/>
                <a:cs typeface="Arial"/>
              </a:rPr>
              <a:t>list is organised as </a:t>
            </a:r>
            <a:r>
              <a:rPr dirty="0" sz="1100" spc="-10">
                <a:latin typeface="Arial"/>
                <a:cs typeface="Arial"/>
              </a:rPr>
              <a:t>a queue rather </a:t>
            </a:r>
            <a:r>
              <a:rPr dirty="0" sz="1100" spc="-5">
                <a:latin typeface="Arial"/>
                <a:cs typeface="Arial"/>
              </a:rPr>
              <a:t>than </a:t>
            </a:r>
            <a:r>
              <a:rPr dirty="0" sz="1100" spc="-10">
                <a:latin typeface="Arial"/>
                <a:cs typeface="Arial"/>
              </a:rPr>
              <a:t>a</a:t>
            </a:r>
            <a:r>
              <a:rPr dirty="0" sz="1100" spc="-9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stack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10">
                <a:latin typeface="Arial"/>
                <a:cs typeface="Arial"/>
              </a:rPr>
              <a:t>On </a:t>
            </a:r>
            <a:r>
              <a:rPr dirty="0" sz="1100" spc="-5">
                <a:latin typeface="Arial"/>
                <a:cs typeface="Arial"/>
              </a:rPr>
              <a:t>the</a:t>
            </a:r>
            <a:r>
              <a:rPr dirty="0" sz="1100" spc="-114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example: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7089" y="2206974"/>
            <a:ext cx="235342" cy="2353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02335" y="2246190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0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37688" y="1559565"/>
            <a:ext cx="234144" cy="234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02335" y="1598833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1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54761" y="1793709"/>
            <a:ext cx="0" cy="413384"/>
          </a:xfrm>
          <a:custGeom>
            <a:avLst/>
            <a:gdLst/>
            <a:ahLst/>
            <a:cxnLst/>
            <a:rect l="l" t="t" r="r" b="b"/>
            <a:pathLst>
              <a:path w="0" h="413385">
                <a:moveTo>
                  <a:pt x="0" y="413265"/>
                </a:moveTo>
                <a:lnTo>
                  <a:pt x="0" y="0"/>
                </a:lnTo>
              </a:path>
            </a:pathLst>
          </a:custGeom>
          <a:ln w="5060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177695" y="1199560"/>
            <a:ext cx="234144" cy="2341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242326" y="1238839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2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52166" y="1381569"/>
            <a:ext cx="345440" cy="230504"/>
          </a:xfrm>
          <a:custGeom>
            <a:avLst/>
            <a:gdLst/>
            <a:ahLst/>
            <a:cxnLst/>
            <a:rect l="l" t="t" r="r" b="b"/>
            <a:pathLst>
              <a:path w="345440" h="230505">
                <a:moveTo>
                  <a:pt x="0" y="230131"/>
                </a:moveTo>
                <a:lnTo>
                  <a:pt x="345195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897105" y="1198961"/>
            <a:ext cx="235342" cy="2353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962327" y="1238191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3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411839" y="1316632"/>
            <a:ext cx="485775" cy="0"/>
          </a:xfrm>
          <a:custGeom>
            <a:avLst/>
            <a:gdLst/>
            <a:ahLst/>
            <a:cxnLst/>
            <a:rect l="l" t="t" r="r" b="b"/>
            <a:pathLst>
              <a:path w="485775" h="0">
                <a:moveTo>
                  <a:pt x="0" y="0"/>
                </a:moveTo>
                <a:lnTo>
                  <a:pt x="485265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437711" y="1559565"/>
            <a:ext cx="234144" cy="2341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502331" y="1598833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4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112681" y="1381901"/>
            <a:ext cx="344805" cy="229870"/>
          </a:xfrm>
          <a:custGeom>
            <a:avLst/>
            <a:gdLst/>
            <a:ahLst/>
            <a:cxnLst/>
            <a:rect l="l" t="t" r="r" b="b"/>
            <a:pathLst>
              <a:path w="344805" h="229869">
                <a:moveTo>
                  <a:pt x="0" y="0"/>
                </a:moveTo>
                <a:lnTo>
                  <a:pt x="344696" y="229798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538292" y="2208167"/>
            <a:ext cx="232958" cy="23295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602333" y="2247270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5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72432" y="2324646"/>
            <a:ext cx="666115" cy="0"/>
          </a:xfrm>
          <a:custGeom>
            <a:avLst/>
            <a:gdLst/>
            <a:ahLst/>
            <a:cxnLst/>
            <a:rect l="l" t="t" r="r" b="b"/>
            <a:pathLst>
              <a:path w="666115" h="0">
                <a:moveTo>
                  <a:pt x="0" y="0"/>
                </a:moveTo>
                <a:lnTo>
                  <a:pt x="66586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437111" y="2206974"/>
            <a:ext cx="235342" cy="23534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2502331" y="2246190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6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49764" y="1745039"/>
            <a:ext cx="710565" cy="511809"/>
          </a:xfrm>
          <a:custGeom>
            <a:avLst/>
            <a:gdLst/>
            <a:ahLst/>
            <a:cxnLst/>
            <a:rect l="l" t="t" r="r" b="b"/>
            <a:pathLst>
              <a:path w="710565" h="511810">
                <a:moveTo>
                  <a:pt x="0" y="0"/>
                </a:moveTo>
                <a:lnTo>
                  <a:pt x="710486" y="511551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334141" y="1426879"/>
            <a:ext cx="281940" cy="788670"/>
          </a:xfrm>
          <a:custGeom>
            <a:avLst/>
            <a:gdLst/>
            <a:ahLst/>
            <a:cxnLst/>
            <a:rect l="l" t="t" r="r" b="b"/>
            <a:pathLst>
              <a:path w="281940" h="788669">
                <a:moveTo>
                  <a:pt x="0" y="0"/>
                </a:moveTo>
                <a:lnTo>
                  <a:pt x="281456" y="788079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693946" y="1427443"/>
            <a:ext cx="281305" cy="788035"/>
          </a:xfrm>
          <a:custGeom>
            <a:avLst/>
            <a:gdLst/>
            <a:ahLst/>
            <a:cxnLst/>
            <a:rect l="l" t="t" r="r" b="b"/>
            <a:pathLst>
              <a:path w="281305" h="788035">
                <a:moveTo>
                  <a:pt x="281255" y="0"/>
                </a:moveTo>
                <a:lnTo>
                  <a:pt x="0" y="787514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749294" y="1745039"/>
            <a:ext cx="710565" cy="511809"/>
          </a:xfrm>
          <a:custGeom>
            <a:avLst/>
            <a:gdLst/>
            <a:ahLst/>
            <a:cxnLst/>
            <a:rect l="l" t="t" r="r" b="b"/>
            <a:pathLst>
              <a:path w="710564" h="511810">
                <a:moveTo>
                  <a:pt x="710486" y="0"/>
                </a:moveTo>
                <a:lnTo>
                  <a:pt x="0" y="511551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554783" y="1793709"/>
            <a:ext cx="0" cy="413384"/>
          </a:xfrm>
          <a:custGeom>
            <a:avLst/>
            <a:gdLst/>
            <a:ahLst/>
            <a:cxnLst/>
            <a:rect l="l" t="t" r="r" b="b"/>
            <a:pathLst>
              <a:path w="0" h="413385">
                <a:moveTo>
                  <a:pt x="0" y="0"/>
                </a:moveTo>
                <a:lnTo>
                  <a:pt x="0" y="413265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771251" y="2324646"/>
            <a:ext cx="666115" cy="0"/>
          </a:xfrm>
          <a:custGeom>
            <a:avLst/>
            <a:gdLst/>
            <a:ahLst/>
            <a:cxnLst/>
            <a:rect l="l" t="t" r="r" b="b"/>
            <a:pathLst>
              <a:path w="666114" h="0">
                <a:moveTo>
                  <a:pt x="0" y="0"/>
                </a:moveTo>
                <a:lnTo>
                  <a:pt x="66586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447357" y="2501098"/>
            <a:ext cx="1251585" cy="746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R="455930">
              <a:lnSpc>
                <a:spcPct val="100000"/>
              </a:lnSpc>
              <a:spcBef>
                <a:spcPts val="90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10">
                <a:latin typeface="Arial"/>
                <a:cs typeface="Arial"/>
              </a:rPr>
              <a:t>Open</a:t>
            </a:r>
            <a:r>
              <a:rPr dirty="0" sz="1100" spc="-17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list:</a:t>
            </a:r>
            <a:endParaRPr sz="1100">
              <a:latin typeface="Arial"/>
              <a:cs typeface="Arial"/>
            </a:endParaRPr>
          </a:p>
          <a:p>
            <a:pPr marL="189230">
              <a:lnSpc>
                <a:spcPct val="100000"/>
              </a:lnSpc>
              <a:spcBef>
                <a:spcPts val="35"/>
              </a:spcBef>
            </a:pPr>
            <a:r>
              <a:rPr dirty="0" sz="1100" spc="-10" i="1">
                <a:latin typeface="Arial"/>
                <a:cs typeface="Arial"/>
              </a:rPr>
              <a:t>v</a:t>
            </a:r>
            <a:r>
              <a:rPr dirty="0" baseline="-13888" sz="1200" spc="-15">
                <a:latin typeface="Arial"/>
                <a:cs typeface="Arial"/>
              </a:rPr>
              <a:t>0</a:t>
            </a:r>
            <a:r>
              <a:rPr dirty="0" baseline="-13888" sz="1200" spc="172">
                <a:latin typeface="Arial"/>
                <a:cs typeface="Arial"/>
              </a:rPr>
              <a:t> </a:t>
            </a:r>
            <a:r>
              <a:rPr dirty="0" sz="1100" spc="-5" i="1">
                <a:latin typeface="Arial"/>
                <a:cs typeface="Arial"/>
              </a:rPr>
              <a:t>v</a:t>
            </a:r>
            <a:r>
              <a:rPr dirty="0" baseline="-13888" sz="1200" spc="-7">
                <a:latin typeface="Arial"/>
                <a:cs typeface="Arial"/>
              </a:rPr>
              <a:t>1</a:t>
            </a:r>
            <a:endParaRPr baseline="-13888"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5">
                <a:latin typeface="Arial"/>
                <a:cs typeface="Arial"/>
              </a:rPr>
              <a:t>Closed</a:t>
            </a:r>
            <a:r>
              <a:rPr dirty="0" sz="1100" spc="-13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list:</a:t>
            </a:r>
            <a:endParaRPr sz="1100">
              <a:latin typeface="Arial"/>
              <a:cs typeface="Arial"/>
            </a:endParaRPr>
          </a:p>
          <a:p>
            <a:pPr marL="189230">
              <a:lnSpc>
                <a:spcPct val="100000"/>
              </a:lnSpc>
              <a:spcBef>
                <a:spcPts val="35"/>
              </a:spcBef>
            </a:pPr>
            <a:r>
              <a:rPr dirty="0" sz="1100" spc="50" i="1">
                <a:latin typeface="Arial"/>
                <a:cs typeface="Arial"/>
              </a:rPr>
              <a:t>{v</a:t>
            </a:r>
            <a:r>
              <a:rPr dirty="0" baseline="-13888" sz="1200" spc="75">
                <a:latin typeface="Arial"/>
                <a:cs typeface="Arial"/>
              </a:rPr>
              <a:t>0 </a:t>
            </a:r>
            <a:r>
              <a:rPr dirty="0" sz="1100" spc="-315" i="1">
                <a:latin typeface="Arial"/>
                <a:cs typeface="Arial"/>
              </a:rPr>
              <a:t>1→</a:t>
            </a:r>
            <a:r>
              <a:rPr dirty="0" sz="1100" spc="-20" i="1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0</a:t>
            </a:r>
            <a:r>
              <a:rPr dirty="0" sz="1100" spc="-10" i="1">
                <a:latin typeface="Arial"/>
                <a:cs typeface="Arial"/>
              </a:rPr>
              <a:t>, v</a:t>
            </a:r>
            <a:r>
              <a:rPr dirty="0" baseline="-13888" sz="1200" spc="-15">
                <a:latin typeface="Arial"/>
                <a:cs typeface="Arial"/>
              </a:rPr>
              <a:t>1</a:t>
            </a:r>
            <a:r>
              <a:rPr dirty="0" baseline="-13888" sz="1200" spc="75">
                <a:latin typeface="Arial"/>
                <a:cs typeface="Arial"/>
              </a:rPr>
              <a:t> </a:t>
            </a:r>
            <a:r>
              <a:rPr dirty="0" sz="1100" spc="-315" i="1">
                <a:latin typeface="Arial"/>
                <a:cs typeface="Arial"/>
              </a:rPr>
              <a:t>1→</a:t>
            </a:r>
            <a:r>
              <a:rPr dirty="0" sz="1100" spc="-20" i="1">
                <a:latin typeface="Arial"/>
                <a:cs typeface="Arial"/>
              </a:rPr>
              <a:t> </a:t>
            </a:r>
            <a:r>
              <a:rPr dirty="0" sz="1100" spc="80">
                <a:latin typeface="Arial"/>
                <a:cs typeface="Arial"/>
              </a:rPr>
              <a:t>1</a:t>
            </a:r>
            <a:r>
              <a:rPr dirty="0" sz="1100" spc="80" i="1">
                <a:latin typeface="Arial"/>
                <a:cs typeface="Arial"/>
              </a:rPr>
              <a:t>}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14"/>
            <a:ext cx="250825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0"/>
              <a:t>Attempt </a:t>
            </a:r>
            <a:r>
              <a:rPr dirty="0" spc="5"/>
              <a:t>2: Breadth-first</a:t>
            </a:r>
            <a:r>
              <a:rPr dirty="0" spc="75"/>
              <a:t> </a:t>
            </a:r>
            <a:r>
              <a:rPr dirty="0" spc="10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357" y="361566"/>
            <a:ext cx="3440429" cy="65595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5">
                <a:latin typeface="Arial"/>
                <a:cs typeface="Arial"/>
              </a:rPr>
              <a:t>Recall that </a:t>
            </a:r>
            <a:r>
              <a:rPr dirty="0" sz="1100" spc="-10">
                <a:latin typeface="Arial"/>
                <a:cs typeface="Arial"/>
              </a:rPr>
              <a:t>BFS advances </a:t>
            </a:r>
            <a:r>
              <a:rPr dirty="0" sz="1100" spc="-5">
                <a:latin typeface="Arial"/>
                <a:cs typeface="Arial"/>
              </a:rPr>
              <a:t>in</a:t>
            </a:r>
            <a:r>
              <a:rPr dirty="0" sz="1100" spc="-110">
                <a:latin typeface="Arial"/>
                <a:cs typeface="Arial"/>
              </a:rPr>
              <a:t> </a:t>
            </a:r>
            <a:r>
              <a:rPr dirty="0" sz="1100" spc="-15">
                <a:latin typeface="Arial"/>
                <a:cs typeface="Arial"/>
              </a:rPr>
              <a:t>"layers"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10">
                <a:latin typeface="Arial"/>
                <a:cs typeface="Arial"/>
              </a:rPr>
              <a:t>Open </a:t>
            </a:r>
            <a:r>
              <a:rPr dirty="0" sz="1100" spc="-5">
                <a:latin typeface="Arial"/>
                <a:cs typeface="Arial"/>
              </a:rPr>
              <a:t>list is organised as </a:t>
            </a:r>
            <a:r>
              <a:rPr dirty="0" sz="1100" spc="-10">
                <a:latin typeface="Arial"/>
                <a:cs typeface="Arial"/>
              </a:rPr>
              <a:t>a queue rather </a:t>
            </a:r>
            <a:r>
              <a:rPr dirty="0" sz="1100" spc="-5">
                <a:latin typeface="Arial"/>
                <a:cs typeface="Arial"/>
              </a:rPr>
              <a:t>than </a:t>
            </a:r>
            <a:r>
              <a:rPr dirty="0" sz="1100" spc="-10">
                <a:latin typeface="Arial"/>
                <a:cs typeface="Arial"/>
              </a:rPr>
              <a:t>a</a:t>
            </a:r>
            <a:r>
              <a:rPr dirty="0" sz="1100" spc="-9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stack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10">
                <a:latin typeface="Arial"/>
                <a:cs typeface="Arial"/>
              </a:rPr>
              <a:t>On </a:t>
            </a:r>
            <a:r>
              <a:rPr dirty="0" sz="1100" spc="-5">
                <a:latin typeface="Arial"/>
                <a:cs typeface="Arial"/>
              </a:rPr>
              <a:t>the</a:t>
            </a:r>
            <a:r>
              <a:rPr dirty="0" sz="1100" spc="-114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example: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7089" y="2206974"/>
            <a:ext cx="235342" cy="2353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02335" y="2246190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0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37688" y="1559565"/>
            <a:ext cx="234144" cy="234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02335" y="1598833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1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54761" y="1793709"/>
            <a:ext cx="0" cy="413384"/>
          </a:xfrm>
          <a:custGeom>
            <a:avLst/>
            <a:gdLst/>
            <a:ahLst/>
            <a:cxnLst/>
            <a:rect l="l" t="t" r="r" b="b"/>
            <a:pathLst>
              <a:path w="0" h="413385">
                <a:moveTo>
                  <a:pt x="0" y="413265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177695" y="1199560"/>
            <a:ext cx="234144" cy="2341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242326" y="1238839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2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52166" y="1381569"/>
            <a:ext cx="345440" cy="230504"/>
          </a:xfrm>
          <a:custGeom>
            <a:avLst/>
            <a:gdLst/>
            <a:ahLst/>
            <a:cxnLst/>
            <a:rect l="l" t="t" r="r" b="b"/>
            <a:pathLst>
              <a:path w="345440" h="230505">
                <a:moveTo>
                  <a:pt x="0" y="230131"/>
                </a:moveTo>
                <a:lnTo>
                  <a:pt x="345195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897105" y="1198961"/>
            <a:ext cx="235342" cy="2353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962327" y="1238191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3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411839" y="1316632"/>
            <a:ext cx="485775" cy="0"/>
          </a:xfrm>
          <a:custGeom>
            <a:avLst/>
            <a:gdLst/>
            <a:ahLst/>
            <a:cxnLst/>
            <a:rect l="l" t="t" r="r" b="b"/>
            <a:pathLst>
              <a:path w="485775" h="0">
                <a:moveTo>
                  <a:pt x="0" y="0"/>
                </a:moveTo>
                <a:lnTo>
                  <a:pt x="485265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437711" y="1559565"/>
            <a:ext cx="234144" cy="2341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502331" y="1598833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4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112681" y="1381901"/>
            <a:ext cx="344805" cy="229870"/>
          </a:xfrm>
          <a:custGeom>
            <a:avLst/>
            <a:gdLst/>
            <a:ahLst/>
            <a:cxnLst/>
            <a:rect l="l" t="t" r="r" b="b"/>
            <a:pathLst>
              <a:path w="344805" h="229869">
                <a:moveTo>
                  <a:pt x="0" y="0"/>
                </a:moveTo>
                <a:lnTo>
                  <a:pt x="344696" y="229798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538292" y="2208167"/>
            <a:ext cx="232958" cy="23295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602333" y="2247270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5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72432" y="2324646"/>
            <a:ext cx="666115" cy="0"/>
          </a:xfrm>
          <a:custGeom>
            <a:avLst/>
            <a:gdLst/>
            <a:ahLst/>
            <a:cxnLst/>
            <a:rect l="l" t="t" r="r" b="b"/>
            <a:pathLst>
              <a:path w="666115" h="0">
                <a:moveTo>
                  <a:pt x="0" y="0"/>
                </a:moveTo>
                <a:lnTo>
                  <a:pt x="665860" y="0"/>
                </a:lnTo>
              </a:path>
            </a:pathLst>
          </a:custGeom>
          <a:ln w="5060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437111" y="2206974"/>
            <a:ext cx="235342" cy="23534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2502331" y="2246190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6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49764" y="1745039"/>
            <a:ext cx="710565" cy="511809"/>
          </a:xfrm>
          <a:custGeom>
            <a:avLst/>
            <a:gdLst/>
            <a:ahLst/>
            <a:cxnLst/>
            <a:rect l="l" t="t" r="r" b="b"/>
            <a:pathLst>
              <a:path w="710565" h="511810">
                <a:moveTo>
                  <a:pt x="0" y="0"/>
                </a:moveTo>
                <a:lnTo>
                  <a:pt x="710486" y="511551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334141" y="1426879"/>
            <a:ext cx="281940" cy="788670"/>
          </a:xfrm>
          <a:custGeom>
            <a:avLst/>
            <a:gdLst/>
            <a:ahLst/>
            <a:cxnLst/>
            <a:rect l="l" t="t" r="r" b="b"/>
            <a:pathLst>
              <a:path w="281940" h="788669">
                <a:moveTo>
                  <a:pt x="0" y="0"/>
                </a:moveTo>
                <a:lnTo>
                  <a:pt x="281456" y="788079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693946" y="1427443"/>
            <a:ext cx="281305" cy="788035"/>
          </a:xfrm>
          <a:custGeom>
            <a:avLst/>
            <a:gdLst/>
            <a:ahLst/>
            <a:cxnLst/>
            <a:rect l="l" t="t" r="r" b="b"/>
            <a:pathLst>
              <a:path w="281305" h="788035">
                <a:moveTo>
                  <a:pt x="281255" y="0"/>
                </a:moveTo>
                <a:lnTo>
                  <a:pt x="0" y="787514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749294" y="1745039"/>
            <a:ext cx="710565" cy="511809"/>
          </a:xfrm>
          <a:custGeom>
            <a:avLst/>
            <a:gdLst/>
            <a:ahLst/>
            <a:cxnLst/>
            <a:rect l="l" t="t" r="r" b="b"/>
            <a:pathLst>
              <a:path w="710564" h="511810">
                <a:moveTo>
                  <a:pt x="710486" y="0"/>
                </a:moveTo>
                <a:lnTo>
                  <a:pt x="0" y="511551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554783" y="1793709"/>
            <a:ext cx="0" cy="413384"/>
          </a:xfrm>
          <a:custGeom>
            <a:avLst/>
            <a:gdLst/>
            <a:ahLst/>
            <a:cxnLst/>
            <a:rect l="l" t="t" r="r" b="b"/>
            <a:pathLst>
              <a:path w="0" h="413385">
                <a:moveTo>
                  <a:pt x="0" y="0"/>
                </a:moveTo>
                <a:lnTo>
                  <a:pt x="0" y="413265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771251" y="2324646"/>
            <a:ext cx="666115" cy="0"/>
          </a:xfrm>
          <a:custGeom>
            <a:avLst/>
            <a:gdLst/>
            <a:ahLst/>
            <a:cxnLst/>
            <a:rect l="l" t="t" r="r" b="b"/>
            <a:pathLst>
              <a:path w="666114" h="0">
                <a:moveTo>
                  <a:pt x="0" y="0"/>
                </a:moveTo>
                <a:lnTo>
                  <a:pt x="66586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447357" y="2501098"/>
            <a:ext cx="1737995" cy="746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R="941705">
              <a:lnSpc>
                <a:spcPct val="100000"/>
              </a:lnSpc>
              <a:spcBef>
                <a:spcPts val="90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10">
                <a:latin typeface="Arial"/>
                <a:cs typeface="Arial"/>
              </a:rPr>
              <a:t>Open</a:t>
            </a:r>
            <a:r>
              <a:rPr dirty="0" sz="1100" spc="-17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list:</a:t>
            </a:r>
            <a:endParaRPr sz="1100">
              <a:latin typeface="Arial"/>
              <a:cs typeface="Arial"/>
            </a:endParaRPr>
          </a:p>
          <a:p>
            <a:pPr algn="ctr" marR="883919">
              <a:lnSpc>
                <a:spcPct val="100000"/>
              </a:lnSpc>
              <a:spcBef>
                <a:spcPts val="35"/>
              </a:spcBef>
            </a:pPr>
            <a:r>
              <a:rPr dirty="0" sz="1100" spc="-10" i="1">
                <a:latin typeface="Arial"/>
                <a:cs typeface="Arial"/>
              </a:rPr>
              <a:t>v</a:t>
            </a:r>
            <a:r>
              <a:rPr dirty="0" baseline="-13888" sz="1200" spc="-15">
                <a:latin typeface="Arial"/>
                <a:cs typeface="Arial"/>
              </a:rPr>
              <a:t>0 </a:t>
            </a:r>
            <a:r>
              <a:rPr dirty="0" sz="1100" spc="-5" i="1">
                <a:latin typeface="Arial"/>
                <a:cs typeface="Arial"/>
              </a:rPr>
              <a:t>v</a:t>
            </a:r>
            <a:r>
              <a:rPr dirty="0" baseline="-13888" sz="1200" spc="-7">
                <a:latin typeface="Arial"/>
                <a:cs typeface="Arial"/>
              </a:rPr>
              <a:t>1</a:t>
            </a:r>
            <a:r>
              <a:rPr dirty="0" baseline="-13888" sz="1200" spc="37">
                <a:latin typeface="Arial"/>
                <a:cs typeface="Arial"/>
              </a:rPr>
              <a:t> </a:t>
            </a:r>
            <a:r>
              <a:rPr dirty="0" sz="1100" spc="-10" i="1">
                <a:latin typeface="Arial"/>
                <a:cs typeface="Arial"/>
              </a:rPr>
              <a:t>v</a:t>
            </a:r>
            <a:r>
              <a:rPr dirty="0" baseline="-10416" sz="1200" spc="-15">
                <a:latin typeface="Arial"/>
                <a:cs typeface="Arial"/>
              </a:rPr>
              <a:t>5</a:t>
            </a:r>
            <a:endParaRPr baseline="-10416" sz="1200">
              <a:latin typeface="Arial"/>
              <a:cs typeface="Arial"/>
            </a:endParaRPr>
          </a:p>
          <a:p>
            <a:pPr algn="ctr" marR="849630">
              <a:lnSpc>
                <a:spcPct val="100000"/>
              </a:lnSpc>
              <a:spcBef>
                <a:spcPts val="334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5">
                <a:latin typeface="Arial"/>
                <a:cs typeface="Arial"/>
              </a:rPr>
              <a:t>Closed</a:t>
            </a:r>
            <a:r>
              <a:rPr dirty="0" sz="1100" spc="2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list:</a:t>
            </a:r>
            <a:endParaRPr sz="1100">
              <a:latin typeface="Arial"/>
              <a:cs typeface="Arial"/>
            </a:endParaRPr>
          </a:p>
          <a:p>
            <a:pPr marL="189230">
              <a:lnSpc>
                <a:spcPct val="100000"/>
              </a:lnSpc>
              <a:spcBef>
                <a:spcPts val="35"/>
              </a:spcBef>
            </a:pPr>
            <a:r>
              <a:rPr dirty="0" sz="1100" spc="50" i="1">
                <a:latin typeface="Arial"/>
                <a:cs typeface="Arial"/>
              </a:rPr>
              <a:t>{v</a:t>
            </a:r>
            <a:r>
              <a:rPr dirty="0" baseline="-13888" sz="1200" spc="75">
                <a:latin typeface="Arial"/>
                <a:cs typeface="Arial"/>
              </a:rPr>
              <a:t>0 </a:t>
            </a:r>
            <a:r>
              <a:rPr dirty="0" sz="1100" spc="-315" i="1">
                <a:latin typeface="Arial"/>
                <a:cs typeface="Arial"/>
              </a:rPr>
              <a:t>1→</a:t>
            </a:r>
            <a:r>
              <a:rPr dirty="0" sz="1100" spc="-15" i="1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0</a:t>
            </a:r>
            <a:r>
              <a:rPr dirty="0" sz="1100" spc="-10" i="1">
                <a:latin typeface="Arial"/>
                <a:cs typeface="Arial"/>
              </a:rPr>
              <a:t>, v</a:t>
            </a:r>
            <a:r>
              <a:rPr dirty="0" baseline="-13888" sz="1200" spc="-15">
                <a:latin typeface="Arial"/>
                <a:cs typeface="Arial"/>
              </a:rPr>
              <a:t>1 </a:t>
            </a:r>
            <a:r>
              <a:rPr dirty="0" sz="1100" spc="-315" i="1">
                <a:latin typeface="Arial"/>
                <a:cs typeface="Arial"/>
              </a:rPr>
              <a:t>1→</a:t>
            </a:r>
            <a:r>
              <a:rPr dirty="0" sz="1100" spc="-15" i="1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1</a:t>
            </a:r>
            <a:r>
              <a:rPr dirty="0" sz="1100" spc="-5" i="1">
                <a:latin typeface="Arial"/>
                <a:cs typeface="Arial"/>
              </a:rPr>
              <a:t>, v</a:t>
            </a:r>
            <a:r>
              <a:rPr dirty="0" baseline="-10416" sz="1200" spc="-7">
                <a:latin typeface="Arial"/>
                <a:cs typeface="Arial"/>
              </a:rPr>
              <a:t>5</a:t>
            </a:r>
            <a:r>
              <a:rPr dirty="0" baseline="-10416" sz="1200" spc="112">
                <a:latin typeface="Arial"/>
                <a:cs typeface="Arial"/>
              </a:rPr>
              <a:t> </a:t>
            </a:r>
            <a:r>
              <a:rPr dirty="0" sz="1100" spc="-315" i="1">
                <a:latin typeface="Arial"/>
                <a:cs typeface="Arial"/>
              </a:rPr>
              <a:t>1→</a:t>
            </a:r>
            <a:r>
              <a:rPr dirty="0" sz="1100" spc="-15" i="1">
                <a:latin typeface="Arial"/>
                <a:cs typeface="Arial"/>
              </a:rPr>
              <a:t> </a:t>
            </a:r>
            <a:r>
              <a:rPr dirty="0" sz="1100" spc="75">
                <a:latin typeface="Arial"/>
                <a:cs typeface="Arial"/>
              </a:rPr>
              <a:t>1</a:t>
            </a:r>
            <a:r>
              <a:rPr dirty="0" sz="1100" spc="75" i="1">
                <a:latin typeface="Arial"/>
                <a:cs typeface="Arial"/>
              </a:rPr>
              <a:t>}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14"/>
            <a:ext cx="250825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0"/>
              <a:t>Attempt </a:t>
            </a:r>
            <a:r>
              <a:rPr dirty="0" spc="5"/>
              <a:t>2: Breadth-first</a:t>
            </a:r>
            <a:r>
              <a:rPr dirty="0" spc="75"/>
              <a:t> </a:t>
            </a:r>
            <a:r>
              <a:rPr dirty="0" spc="10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357" y="361566"/>
            <a:ext cx="3440429" cy="65595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5">
                <a:latin typeface="Arial"/>
                <a:cs typeface="Arial"/>
              </a:rPr>
              <a:t>Recall that </a:t>
            </a:r>
            <a:r>
              <a:rPr dirty="0" sz="1100" spc="-10">
                <a:latin typeface="Arial"/>
                <a:cs typeface="Arial"/>
              </a:rPr>
              <a:t>BFS advances </a:t>
            </a:r>
            <a:r>
              <a:rPr dirty="0" sz="1100" spc="-5">
                <a:latin typeface="Arial"/>
                <a:cs typeface="Arial"/>
              </a:rPr>
              <a:t>in</a:t>
            </a:r>
            <a:r>
              <a:rPr dirty="0" sz="1100" spc="-110">
                <a:latin typeface="Arial"/>
                <a:cs typeface="Arial"/>
              </a:rPr>
              <a:t> </a:t>
            </a:r>
            <a:r>
              <a:rPr dirty="0" sz="1100" spc="-15">
                <a:latin typeface="Arial"/>
                <a:cs typeface="Arial"/>
              </a:rPr>
              <a:t>"layers"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10">
                <a:latin typeface="Arial"/>
                <a:cs typeface="Arial"/>
              </a:rPr>
              <a:t>Open </a:t>
            </a:r>
            <a:r>
              <a:rPr dirty="0" sz="1100" spc="-5">
                <a:latin typeface="Arial"/>
                <a:cs typeface="Arial"/>
              </a:rPr>
              <a:t>list is organised as </a:t>
            </a:r>
            <a:r>
              <a:rPr dirty="0" sz="1100" spc="-10">
                <a:latin typeface="Arial"/>
                <a:cs typeface="Arial"/>
              </a:rPr>
              <a:t>a queue rather </a:t>
            </a:r>
            <a:r>
              <a:rPr dirty="0" sz="1100" spc="-5">
                <a:latin typeface="Arial"/>
                <a:cs typeface="Arial"/>
              </a:rPr>
              <a:t>than </a:t>
            </a:r>
            <a:r>
              <a:rPr dirty="0" sz="1100" spc="-10">
                <a:latin typeface="Arial"/>
                <a:cs typeface="Arial"/>
              </a:rPr>
              <a:t>a</a:t>
            </a:r>
            <a:r>
              <a:rPr dirty="0" sz="1100" spc="-9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stack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10">
                <a:latin typeface="Arial"/>
                <a:cs typeface="Arial"/>
              </a:rPr>
              <a:t>On </a:t>
            </a:r>
            <a:r>
              <a:rPr dirty="0" sz="1100" spc="-5">
                <a:latin typeface="Arial"/>
                <a:cs typeface="Arial"/>
              </a:rPr>
              <a:t>the</a:t>
            </a:r>
            <a:r>
              <a:rPr dirty="0" sz="1100" spc="-114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example: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7089" y="2206974"/>
            <a:ext cx="235342" cy="2353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02335" y="2246190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0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37688" y="1559565"/>
            <a:ext cx="234144" cy="234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02335" y="1598833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1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54761" y="1793709"/>
            <a:ext cx="0" cy="413384"/>
          </a:xfrm>
          <a:custGeom>
            <a:avLst/>
            <a:gdLst/>
            <a:ahLst/>
            <a:cxnLst/>
            <a:rect l="l" t="t" r="r" b="b"/>
            <a:pathLst>
              <a:path w="0" h="413385">
                <a:moveTo>
                  <a:pt x="0" y="413265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177695" y="1199560"/>
            <a:ext cx="234144" cy="2341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242326" y="1238839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2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52166" y="1381569"/>
            <a:ext cx="345440" cy="230504"/>
          </a:xfrm>
          <a:custGeom>
            <a:avLst/>
            <a:gdLst/>
            <a:ahLst/>
            <a:cxnLst/>
            <a:rect l="l" t="t" r="r" b="b"/>
            <a:pathLst>
              <a:path w="345440" h="230505">
                <a:moveTo>
                  <a:pt x="0" y="230131"/>
                </a:moveTo>
                <a:lnTo>
                  <a:pt x="345195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897105" y="1198961"/>
            <a:ext cx="235342" cy="2353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962327" y="1238191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3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411839" y="1316632"/>
            <a:ext cx="485775" cy="0"/>
          </a:xfrm>
          <a:custGeom>
            <a:avLst/>
            <a:gdLst/>
            <a:ahLst/>
            <a:cxnLst/>
            <a:rect l="l" t="t" r="r" b="b"/>
            <a:pathLst>
              <a:path w="485775" h="0">
                <a:moveTo>
                  <a:pt x="0" y="0"/>
                </a:moveTo>
                <a:lnTo>
                  <a:pt x="485265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437711" y="1559565"/>
            <a:ext cx="234144" cy="2341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502331" y="1598833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4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112681" y="1381901"/>
            <a:ext cx="344805" cy="229870"/>
          </a:xfrm>
          <a:custGeom>
            <a:avLst/>
            <a:gdLst/>
            <a:ahLst/>
            <a:cxnLst/>
            <a:rect l="l" t="t" r="r" b="b"/>
            <a:pathLst>
              <a:path w="344805" h="229869">
                <a:moveTo>
                  <a:pt x="0" y="0"/>
                </a:moveTo>
                <a:lnTo>
                  <a:pt x="344696" y="229798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538292" y="2208167"/>
            <a:ext cx="232958" cy="23295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602333" y="2247270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5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72432" y="2324646"/>
            <a:ext cx="666115" cy="0"/>
          </a:xfrm>
          <a:custGeom>
            <a:avLst/>
            <a:gdLst/>
            <a:ahLst/>
            <a:cxnLst/>
            <a:rect l="l" t="t" r="r" b="b"/>
            <a:pathLst>
              <a:path w="666115" h="0">
                <a:moveTo>
                  <a:pt x="0" y="0"/>
                </a:moveTo>
                <a:lnTo>
                  <a:pt x="66586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437111" y="2206974"/>
            <a:ext cx="235342" cy="23534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2502331" y="2246190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6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49764" y="1745039"/>
            <a:ext cx="710565" cy="511809"/>
          </a:xfrm>
          <a:custGeom>
            <a:avLst/>
            <a:gdLst/>
            <a:ahLst/>
            <a:cxnLst/>
            <a:rect l="l" t="t" r="r" b="b"/>
            <a:pathLst>
              <a:path w="710565" h="511810">
                <a:moveTo>
                  <a:pt x="0" y="0"/>
                </a:moveTo>
                <a:lnTo>
                  <a:pt x="710486" y="511551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334141" y="1426879"/>
            <a:ext cx="281940" cy="788670"/>
          </a:xfrm>
          <a:custGeom>
            <a:avLst/>
            <a:gdLst/>
            <a:ahLst/>
            <a:cxnLst/>
            <a:rect l="l" t="t" r="r" b="b"/>
            <a:pathLst>
              <a:path w="281940" h="788669">
                <a:moveTo>
                  <a:pt x="0" y="0"/>
                </a:moveTo>
                <a:lnTo>
                  <a:pt x="281456" y="788079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693946" y="1427443"/>
            <a:ext cx="281305" cy="788035"/>
          </a:xfrm>
          <a:custGeom>
            <a:avLst/>
            <a:gdLst/>
            <a:ahLst/>
            <a:cxnLst/>
            <a:rect l="l" t="t" r="r" b="b"/>
            <a:pathLst>
              <a:path w="281305" h="788035">
                <a:moveTo>
                  <a:pt x="281255" y="0"/>
                </a:moveTo>
                <a:lnTo>
                  <a:pt x="0" y="787514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749294" y="1745039"/>
            <a:ext cx="710565" cy="511809"/>
          </a:xfrm>
          <a:custGeom>
            <a:avLst/>
            <a:gdLst/>
            <a:ahLst/>
            <a:cxnLst/>
            <a:rect l="l" t="t" r="r" b="b"/>
            <a:pathLst>
              <a:path w="710564" h="511810">
                <a:moveTo>
                  <a:pt x="710486" y="0"/>
                </a:moveTo>
                <a:lnTo>
                  <a:pt x="0" y="511551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554783" y="1793709"/>
            <a:ext cx="0" cy="413384"/>
          </a:xfrm>
          <a:custGeom>
            <a:avLst/>
            <a:gdLst/>
            <a:ahLst/>
            <a:cxnLst/>
            <a:rect l="l" t="t" r="r" b="b"/>
            <a:pathLst>
              <a:path w="0" h="413385">
                <a:moveTo>
                  <a:pt x="0" y="0"/>
                </a:moveTo>
                <a:lnTo>
                  <a:pt x="0" y="413265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771251" y="2324646"/>
            <a:ext cx="666115" cy="0"/>
          </a:xfrm>
          <a:custGeom>
            <a:avLst/>
            <a:gdLst/>
            <a:ahLst/>
            <a:cxnLst/>
            <a:rect l="l" t="t" r="r" b="b"/>
            <a:pathLst>
              <a:path w="666114" h="0">
                <a:moveTo>
                  <a:pt x="0" y="0"/>
                </a:moveTo>
                <a:lnTo>
                  <a:pt x="66586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447357" y="2501098"/>
            <a:ext cx="1737995" cy="746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R="941705">
              <a:lnSpc>
                <a:spcPct val="100000"/>
              </a:lnSpc>
              <a:spcBef>
                <a:spcPts val="90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10">
                <a:latin typeface="Arial"/>
                <a:cs typeface="Arial"/>
              </a:rPr>
              <a:t>Open</a:t>
            </a:r>
            <a:r>
              <a:rPr dirty="0" sz="1100" spc="-17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list:</a:t>
            </a:r>
            <a:endParaRPr sz="1100">
              <a:latin typeface="Arial"/>
              <a:cs typeface="Arial"/>
            </a:endParaRPr>
          </a:p>
          <a:p>
            <a:pPr marL="189230">
              <a:lnSpc>
                <a:spcPct val="100000"/>
              </a:lnSpc>
              <a:spcBef>
                <a:spcPts val="35"/>
              </a:spcBef>
            </a:pPr>
            <a:r>
              <a:rPr dirty="0" sz="1100" spc="-10" i="1">
                <a:latin typeface="Arial"/>
                <a:cs typeface="Arial"/>
              </a:rPr>
              <a:t>v</a:t>
            </a:r>
            <a:r>
              <a:rPr dirty="0" baseline="-13888" sz="1200" spc="-15">
                <a:latin typeface="Arial"/>
                <a:cs typeface="Arial"/>
              </a:rPr>
              <a:t>1</a:t>
            </a:r>
            <a:r>
              <a:rPr dirty="0" baseline="-13888" sz="1200" spc="172">
                <a:latin typeface="Arial"/>
                <a:cs typeface="Arial"/>
              </a:rPr>
              <a:t> </a:t>
            </a:r>
            <a:r>
              <a:rPr dirty="0" sz="1100" spc="-5" i="1">
                <a:latin typeface="Arial"/>
                <a:cs typeface="Arial"/>
              </a:rPr>
              <a:t>v</a:t>
            </a:r>
            <a:r>
              <a:rPr dirty="0" baseline="-10416" sz="1200" spc="-7">
                <a:latin typeface="Arial"/>
                <a:cs typeface="Arial"/>
              </a:rPr>
              <a:t>5</a:t>
            </a:r>
            <a:endParaRPr baseline="-10416"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5">
                <a:latin typeface="Arial"/>
                <a:cs typeface="Arial"/>
              </a:rPr>
              <a:t>Closed</a:t>
            </a:r>
            <a:r>
              <a:rPr dirty="0" sz="1100" spc="-12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list:</a:t>
            </a:r>
            <a:endParaRPr sz="1100">
              <a:latin typeface="Arial"/>
              <a:cs typeface="Arial"/>
            </a:endParaRPr>
          </a:p>
          <a:p>
            <a:pPr marL="189230">
              <a:lnSpc>
                <a:spcPct val="100000"/>
              </a:lnSpc>
              <a:spcBef>
                <a:spcPts val="35"/>
              </a:spcBef>
            </a:pPr>
            <a:r>
              <a:rPr dirty="0" sz="1100" spc="50" i="1">
                <a:latin typeface="Arial"/>
                <a:cs typeface="Arial"/>
              </a:rPr>
              <a:t>{v</a:t>
            </a:r>
            <a:r>
              <a:rPr dirty="0" baseline="-13888" sz="1200" spc="75">
                <a:latin typeface="Arial"/>
                <a:cs typeface="Arial"/>
              </a:rPr>
              <a:t>0 </a:t>
            </a:r>
            <a:r>
              <a:rPr dirty="0" sz="1100" spc="-315" i="1">
                <a:latin typeface="Arial"/>
                <a:cs typeface="Arial"/>
              </a:rPr>
              <a:t>1→</a:t>
            </a:r>
            <a:r>
              <a:rPr dirty="0" sz="1100" spc="-15" i="1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0</a:t>
            </a:r>
            <a:r>
              <a:rPr dirty="0" sz="1100" spc="-10" i="1">
                <a:latin typeface="Arial"/>
                <a:cs typeface="Arial"/>
              </a:rPr>
              <a:t>, v</a:t>
            </a:r>
            <a:r>
              <a:rPr dirty="0" baseline="-13888" sz="1200" spc="-15">
                <a:latin typeface="Arial"/>
                <a:cs typeface="Arial"/>
              </a:rPr>
              <a:t>1 </a:t>
            </a:r>
            <a:r>
              <a:rPr dirty="0" sz="1100" spc="-315" i="1">
                <a:latin typeface="Arial"/>
                <a:cs typeface="Arial"/>
              </a:rPr>
              <a:t>1→</a:t>
            </a:r>
            <a:r>
              <a:rPr dirty="0" sz="1100" spc="-15" i="1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1</a:t>
            </a:r>
            <a:r>
              <a:rPr dirty="0" sz="1100" spc="-5" i="1">
                <a:latin typeface="Arial"/>
                <a:cs typeface="Arial"/>
              </a:rPr>
              <a:t>, v</a:t>
            </a:r>
            <a:r>
              <a:rPr dirty="0" baseline="-10416" sz="1200" spc="-7">
                <a:latin typeface="Arial"/>
                <a:cs typeface="Arial"/>
              </a:rPr>
              <a:t>5</a:t>
            </a:r>
            <a:r>
              <a:rPr dirty="0" baseline="-10416" sz="1200" spc="112">
                <a:latin typeface="Arial"/>
                <a:cs typeface="Arial"/>
              </a:rPr>
              <a:t> </a:t>
            </a:r>
            <a:r>
              <a:rPr dirty="0" sz="1100" spc="-315" i="1">
                <a:latin typeface="Arial"/>
                <a:cs typeface="Arial"/>
              </a:rPr>
              <a:t>1→</a:t>
            </a:r>
            <a:r>
              <a:rPr dirty="0" sz="1100" spc="-15" i="1">
                <a:latin typeface="Arial"/>
                <a:cs typeface="Arial"/>
              </a:rPr>
              <a:t> </a:t>
            </a:r>
            <a:r>
              <a:rPr dirty="0" sz="1100" spc="75">
                <a:latin typeface="Arial"/>
                <a:cs typeface="Arial"/>
              </a:rPr>
              <a:t>1</a:t>
            </a:r>
            <a:r>
              <a:rPr dirty="0" sz="1100" spc="75" i="1">
                <a:latin typeface="Arial"/>
                <a:cs typeface="Arial"/>
              </a:rPr>
              <a:t>}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14"/>
            <a:ext cx="250825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0"/>
              <a:t>Attempt </a:t>
            </a:r>
            <a:r>
              <a:rPr dirty="0" spc="5"/>
              <a:t>2: Breadth-first</a:t>
            </a:r>
            <a:r>
              <a:rPr dirty="0" spc="75"/>
              <a:t> </a:t>
            </a:r>
            <a:r>
              <a:rPr dirty="0" spc="10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357" y="361566"/>
            <a:ext cx="3440429" cy="65595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5">
                <a:latin typeface="Arial"/>
                <a:cs typeface="Arial"/>
              </a:rPr>
              <a:t>Recall that </a:t>
            </a:r>
            <a:r>
              <a:rPr dirty="0" sz="1100" spc="-10">
                <a:latin typeface="Arial"/>
                <a:cs typeface="Arial"/>
              </a:rPr>
              <a:t>BFS advances </a:t>
            </a:r>
            <a:r>
              <a:rPr dirty="0" sz="1100" spc="-5">
                <a:latin typeface="Arial"/>
                <a:cs typeface="Arial"/>
              </a:rPr>
              <a:t>in</a:t>
            </a:r>
            <a:r>
              <a:rPr dirty="0" sz="1100" spc="-110">
                <a:latin typeface="Arial"/>
                <a:cs typeface="Arial"/>
              </a:rPr>
              <a:t> </a:t>
            </a:r>
            <a:r>
              <a:rPr dirty="0" sz="1100" spc="-15">
                <a:latin typeface="Arial"/>
                <a:cs typeface="Arial"/>
              </a:rPr>
              <a:t>"layers"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10">
                <a:latin typeface="Arial"/>
                <a:cs typeface="Arial"/>
              </a:rPr>
              <a:t>Open </a:t>
            </a:r>
            <a:r>
              <a:rPr dirty="0" sz="1100" spc="-5">
                <a:latin typeface="Arial"/>
                <a:cs typeface="Arial"/>
              </a:rPr>
              <a:t>list is organised as </a:t>
            </a:r>
            <a:r>
              <a:rPr dirty="0" sz="1100" spc="-10">
                <a:latin typeface="Arial"/>
                <a:cs typeface="Arial"/>
              </a:rPr>
              <a:t>a queue rather </a:t>
            </a:r>
            <a:r>
              <a:rPr dirty="0" sz="1100" spc="-5">
                <a:latin typeface="Arial"/>
                <a:cs typeface="Arial"/>
              </a:rPr>
              <a:t>than </a:t>
            </a:r>
            <a:r>
              <a:rPr dirty="0" sz="1100" spc="-10">
                <a:latin typeface="Arial"/>
                <a:cs typeface="Arial"/>
              </a:rPr>
              <a:t>a</a:t>
            </a:r>
            <a:r>
              <a:rPr dirty="0" sz="1100" spc="-9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stack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10">
                <a:latin typeface="Arial"/>
                <a:cs typeface="Arial"/>
              </a:rPr>
              <a:t>On </a:t>
            </a:r>
            <a:r>
              <a:rPr dirty="0" sz="1100" spc="-5">
                <a:latin typeface="Arial"/>
                <a:cs typeface="Arial"/>
              </a:rPr>
              <a:t>the</a:t>
            </a:r>
            <a:r>
              <a:rPr dirty="0" sz="1100" spc="-114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example: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7089" y="2206974"/>
            <a:ext cx="235342" cy="2353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02335" y="2246190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0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37688" y="1559565"/>
            <a:ext cx="234144" cy="234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02335" y="1598833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1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54761" y="1793709"/>
            <a:ext cx="0" cy="413384"/>
          </a:xfrm>
          <a:custGeom>
            <a:avLst/>
            <a:gdLst/>
            <a:ahLst/>
            <a:cxnLst/>
            <a:rect l="l" t="t" r="r" b="b"/>
            <a:pathLst>
              <a:path w="0" h="413385">
                <a:moveTo>
                  <a:pt x="0" y="413265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177695" y="1199560"/>
            <a:ext cx="234144" cy="2341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242326" y="1238839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2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52166" y="1381569"/>
            <a:ext cx="345440" cy="230504"/>
          </a:xfrm>
          <a:custGeom>
            <a:avLst/>
            <a:gdLst/>
            <a:ahLst/>
            <a:cxnLst/>
            <a:rect l="l" t="t" r="r" b="b"/>
            <a:pathLst>
              <a:path w="345440" h="230505">
                <a:moveTo>
                  <a:pt x="0" y="230131"/>
                </a:moveTo>
                <a:lnTo>
                  <a:pt x="345195" y="0"/>
                </a:lnTo>
              </a:path>
            </a:pathLst>
          </a:custGeom>
          <a:ln w="5060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897105" y="1198961"/>
            <a:ext cx="235342" cy="2353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962327" y="1238191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3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411839" y="1316632"/>
            <a:ext cx="485775" cy="0"/>
          </a:xfrm>
          <a:custGeom>
            <a:avLst/>
            <a:gdLst/>
            <a:ahLst/>
            <a:cxnLst/>
            <a:rect l="l" t="t" r="r" b="b"/>
            <a:pathLst>
              <a:path w="485775" h="0">
                <a:moveTo>
                  <a:pt x="0" y="0"/>
                </a:moveTo>
                <a:lnTo>
                  <a:pt x="485265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437711" y="1559565"/>
            <a:ext cx="234144" cy="2341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502331" y="1598833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4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112681" y="1381901"/>
            <a:ext cx="344805" cy="229870"/>
          </a:xfrm>
          <a:custGeom>
            <a:avLst/>
            <a:gdLst/>
            <a:ahLst/>
            <a:cxnLst/>
            <a:rect l="l" t="t" r="r" b="b"/>
            <a:pathLst>
              <a:path w="344805" h="229869">
                <a:moveTo>
                  <a:pt x="0" y="0"/>
                </a:moveTo>
                <a:lnTo>
                  <a:pt x="344696" y="229798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538292" y="2208167"/>
            <a:ext cx="232958" cy="23295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602333" y="2247270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5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72432" y="2324646"/>
            <a:ext cx="666115" cy="0"/>
          </a:xfrm>
          <a:custGeom>
            <a:avLst/>
            <a:gdLst/>
            <a:ahLst/>
            <a:cxnLst/>
            <a:rect l="l" t="t" r="r" b="b"/>
            <a:pathLst>
              <a:path w="666115" h="0">
                <a:moveTo>
                  <a:pt x="0" y="0"/>
                </a:moveTo>
                <a:lnTo>
                  <a:pt x="66586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437111" y="2206974"/>
            <a:ext cx="235342" cy="23534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2502331" y="2246190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6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49764" y="1745039"/>
            <a:ext cx="710565" cy="511809"/>
          </a:xfrm>
          <a:custGeom>
            <a:avLst/>
            <a:gdLst/>
            <a:ahLst/>
            <a:cxnLst/>
            <a:rect l="l" t="t" r="r" b="b"/>
            <a:pathLst>
              <a:path w="710565" h="511810">
                <a:moveTo>
                  <a:pt x="0" y="0"/>
                </a:moveTo>
                <a:lnTo>
                  <a:pt x="710486" y="511551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334141" y="1426879"/>
            <a:ext cx="281940" cy="788670"/>
          </a:xfrm>
          <a:custGeom>
            <a:avLst/>
            <a:gdLst/>
            <a:ahLst/>
            <a:cxnLst/>
            <a:rect l="l" t="t" r="r" b="b"/>
            <a:pathLst>
              <a:path w="281940" h="788669">
                <a:moveTo>
                  <a:pt x="0" y="0"/>
                </a:moveTo>
                <a:lnTo>
                  <a:pt x="281456" y="788079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693946" y="1427443"/>
            <a:ext cx="281305" cy="788035"/>
          </a:xfrm>
          <a:custGeom>
            <a:avLst/>
            <a:gdLst/>
            <a:ahLst/>
            <a:cxnLst/>
            <a:rect l="l" t="t" r="r" b="b"/>
            <a:pathLst>
              <a:path w="281305" h="788035">
                <a:moveTo>
                  <a:pt x="281255" y="0"/>
                </a:moveTo>
                <a:lnTo>
                  <a:pt x="0" y="787514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749294" y="1745039"/>
            <a:ext cx="710565" cy="511809"/>
          </a:xfrm>
          <a:custGeom>
            <a:avLst/>
            <a:gdLst/>
            <a:ahLst/>
            <a:cxnLst/>
            <a:rect l="l" t="t" r="r" b="b"/>
            <a:pathLst>
              <a:path w="710564" h="511810">
                <a:moveTo>
                  <a:pt x="710486" y="0"/>
                </a:moveTo>
                <a:lnTo>
                  <a:pt x="0" y="511551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554783" y="1793709"/>
            <a:ext cx="0" cy="413384"/>
          </a:xfrm>
          <a:custGeom>
            <a:avLst/>
            <a:gdLst/>
            <a:ahLst/>
            <a:cxnLst/>
            <a:rect l="l" t="t" r="r" b="b"/>
            <a:pathLst>
              <a:path w="0" h="413385">
                <a:moveTo>
                  <a:pt x="0" y="0"/>
                </a:moveTo>
                <a:lnTo>
                  <a:pt x="0" y="413265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771251" y="2324646"/>
            <a:ext cx="666115" cy="0"/>
          </a:xfrm>
          <a:custGeom>
            <a:avLst/>
            <a:gdLst/>
            <a:ahLst/>
            <a:cxnLst/>
            <a:rect l="l" t="t" r="r" b="b"/>
            <a:pathLst>
              <a:path w="666114" h="0">
                <a:moveTo>
                  <a:pt x="0" y="0"/>
                </a:moveTo>
                <a:lnTo>
                  <a:pt x="66586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447357" y="2501098"/>
            <a:ext cx="2223770" cy="746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R="1428115">
              <a:lnSpc>
                <a:spcPct val="100000"/>
              </a:lnSpc>
              <a:spcBef>
                <a:spcPts val="90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10">
                <a:latin typeface="Arial"/>
                <a:cs typeface="Arial"/>
              </a:rPr>
              <a:t>Open</a:t>
            </a:r>
            <a:r>
              <a:rPr dirty="0" sz="1100" spc="-17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list:</a:t>
            </a:r>
            <a:endParaRPr sz="1100">
              <a:latin typeface="Arial"/>
              <a:cs typeface="Arial"/>
            </a:endParaRPr>
          </a:p>
          <a:p>
            <a:pPr algn="ctr" marR="1369695">
              <a:lnSpc>
                <a:spcPct val="100000"/>
              </a:lnSpc>
              <a:spcBef>
                <a:spcPts val="35"/>
              </a:spcBef>
            </a:pPr>
            <a:r>
              <a:rPr dirty="0" sz="1100" spc="-10" i="1">
                <a:latin typeface="Arial"/>
                <a:cs typeface="Arial"/>
              </a:rPr>
              <a:t>v</a:t>
            </a:r>
            <a:r>
              <a:rPr dirty="0" baseline="-13888" sz="1200" spc="-15">
                <a:latin typeface="Arial"/>
                <a:cs typeface="Arial"/>
              </a:rPr>
              <a:t>1 </a:t>
            </a:r>
            <a:r>
              <a:rPr dirty="0" sz="1100" spc="-5" i="1">
                <a:latin typeface="Arial"/>
                <a:cs typeface="Arial"/>
              </a:rPr>
              <a:t>v</a:t>
            </a:r>
            <a:r>
              <a:rPr dirty="0" baseline="-10416" sz="1200" spc="-7">
                <a:latin typeface="Arial"/>
                <a:cs typeface="Arial"/>
              </a:rPr>
              <a:t>5</a:t>
            </a:r>
            <a:r>
              <a:rPr dirty="0" baseline="-10416" sz="1200" spc="37">
                <a:latin typeface="Arial"/>
                <a:cs typeface="Arial"/>
              </a:rPr>
              <a:t> </a:t>
            </a:r>
            <a:r>
              <a:rPr dirty="0" sz="1100" spc="-10" i="1">
                <a:latin typeface="Arial"/>
                <a:cs typeface="Arial"/>
              </a:rPr>
              <a:t>v</a:t>
            </a:r>
            <a:r>
              <a:rPr dirty="0" baseline="-13888" sz="1200" spc="-15">
                <a:latin typeface="Arial"/>
                <a:cs typeface="Arial"/>
              </a:rPr>
              <a:t>2</a:t>
            </a:r>
            <a:endParaRPr baseline="-13888" sz="1200">
              <a:latin typeface="Arial"/>
              <a:cs typeface="Arial"/>
            </a:endParaRPr>
          </a:p>
          <a:p>
            <a:pPr algn="ctr" marR="1335405">
              <a:lnSpc>
                <a:spcPct val="100000"/>
              </a:lnSpc>
              <a:spcBef>
                <a:spcPts val="334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5">
                <a:latin typeface="Arial"/>
                <a:cs typeface="Arial"/>
              </a:rPr>
              <a:t>Closed</a:t>
            </a:r>
            <a:r>
              <a:rPr dirty="0" sz="1100" spc="2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list:</a:t>
            </a:r>
            <a:endParaRPr sz="1100">
              <a:latin typeface="Arial"/>
              <a:cs typeface="Arial"/>
            </a:endParaRPr>
          </a:p>
          <a:p>
            <a:pPr marL="189230">
              <a:lnSpc>
                <a:spcPct val="100000"/>
              </a:lnSpc>
              <a:spcBef>
                <a:spcPts val="35"/>
              </a:spcBef>
            </a:pPr>
            <a:r>
              <a:rPr dirty="0" sz="1100" spc="50" i="1">
                <a:latin typeface="Arial"/>
                <a:cs typeface="Arial"/>
              </a:rPr>
              <a:t>{v</a:t>
            </a:r>
            <a:r>
              <a:rPr dirty="0" baseline="-13888" sz="1200" spc="75">
                <a:latin typeface="Arial"/>
                <a:cs typeface="Arial"/>
              </a:rPr>
              <a:t>0 </a:t>
            </a:r>
            <a:r>
              <a:rPr dirty="0" sz="1100" spc="-315" i="1">
                <a:latin typeface="Arial"/>
                <a:cs typeface="Arial"/>
              </a:rPr>
              <a:t>1→</a:t>
            </a:r>
            <a:r>
              <a:rPr dirty="0" sz="1100" spc="-10" i="1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0</a:t>
            </a:r>
            <a:r>
              <a:rPr dirty="0" sz="1100" spc="-10" i="1">
                <a:latin typeface="Arial"/>
                <a:cs typeface="Arial"/>
              </a:rPr>
              <a:t>, v</a:t>
            </a:r>
            <a:r>
              <a:rPr dirty="0" baseline="-13888" sz="1200" spc="-15">
                <a:latin typeface="Arial"/>
                <a:cs typeface="Arial"/>
              </a:rPr>
              <a:t>1 </a:t>
            </a:r>
            <a:r>
              <a:rPr dirty="0" sz="1100" spc="-315" i="1">
                <a:latin typeface="Arial"/>
                <a:cs typeface="Arial"/>
              </a:rPr>
              <a:t>1→</a:t>
            </a:r>
            <a:r>
              <a:rPr dirty="0" sz="1100" spc="-10" i="1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1</a:t>
            </a:r>
            <a:r>
              <a:rPr dirty="0" sz="1100" spc="-5" i="1">
                <a:latin typeface="Arial"/>
                <a:cs typeface="Arial"/>
              </a:rPr>
              <a:t>, v</a:t>
            </a:r>
            <a:r>
              <a:rPr dirty="0" baseline="-10416" sz="1200" spc="-7">
                <a:latin typeface="Arial"/>
                <a:cs typeface="Arial"/>
              </a:rPr>
              <a:t>5 </a:t>
            </a:r>
            <a:r>
              <a:rPr dirty="0" sz="1100" spc="-315" i="1">
                <a:latin typeface="Arial"/>
                <a:cs typeface="Arial"/>
              </a:rPr>
              <a:t>1→</a:t>
            </a:r>
            <a:r>
              <a:rPr dirty="0" sz="1100" spc="-10" i="1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1</a:t>
            </a:r>
            <a:r>
              <a:rPr dirty="0" sz="1100" spc="-10" i="1">
                <a:latin typeface="Arial"/>
                <a:cs typeface="Arial"/>
              </a:rPr>
              <a:t>, v</a:t>
            </a:r>
            <a:r>
              <a:rPr dirty="0" baseline="-13888" sz="1200" spc="-15">
                <a:latin typeface="Arial"/>
                <a:cs typeface="Arial"/>
              </a:rPr>
              <a:t>2</a:t>
            </a:r>
            <a:r>
              <a:rPr dirty="0" baseline="-13888" sz="1200" spc="150">
                <a:latin typeface="Arial"/>
                <a:cs typeface="Arial"/>
              </a:rPr>
              <a:t> </a:t>
            </a:r>
            <a:r>
              <a:rPr dirty="0" sz="1100" spc="-315" i="1">
                <a:latin typeface="Arial"/>
                <a:cs typeface="Arial"/>
              </a:rPr>
              <a:t>1→</a:t>
            </a:r>
            <a:r>
              <a:rPr dirty="0" sz="1100" spc="-10" i="1">
                <a:latin typeface="Arial"/>
                <a:cs typeface="Arial"/>
              </a:rPr>
              <a:t> </a:t>
            </a:r>
            <a:r>
              <a:rPr dirty="0" sz="1100" spc="80">
                <a:latin typeface="Arial"/>
                <a:cs typeface="Arial"/>
              </a:rPr>
              <a:t>2</a:t>
            </a:r>
            <a:r>
              <a:rPr dirty="0" sz="1100" spc="80" i="1">
                <a:latin typeface="Arial"/>
                <a:cs typeface="Arial"/>
              </a:rPr>
              <a:t>}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14"/>
            <a:ext cx="250825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0"/>
              <a:t>Attempt </a:t>
            </a:r>
            <a:r>
              <a:rPr dirty="0" spc="5"/>
              <a:t>2: Breadth-first</a:t>
            </a:r>
            <a:r>
              <a:rPr dirty="0" spc="75"/>
              <a:t> </a:t>
            </a:r>
            <a:r>
              <a:rPr dirty="0" spc="10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357" y="361566"/>
            <a:ext cx="3440429" cy="65595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5">
                <a:latin typeface="Arial"/>
                <a:cs typeface="Arial"/>
              </a:rPr>
              <a:t>Recall that </a:t>
            </a:r>
            <a:r>
              <a:rPr dirty="0" sz="1100" spc="-10">
                <a:latin typeface="Arial"/>
                <a:cs typeface="Arial"/>
              </a:rPr>
              <a:t>BFS advances </a:t>
            </a:r>
            <a:r>
              <a:rPr dirty="0" sz="1100" spc="-5">
                <a:latin typeface="Arial"/>
                <a:cs typeface="Arial"/>
              </a:rPr>
              <a:t>in</a:t>
            </a:r>
            <a:r>
              <a:rPr dirty="0" sz="1100" spc="-110">
                <a:latin typeface="Arial"/>
                <a:cs typeface="Arial"/>
              </a:rPr>
              <a:t> </a:t>
            </a:r>
            <a:r>
              <a:rPr dirty="0" sz="1100" spc="-15">
                <a:latin typeface="Arial"/>
                <a:cs typeface="Arial"/>
              </a:rPr>
              <a:t>"layers"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10">
                <a:latin typeface="Arial"/>
                <a:cs typeface="Arial"/>
              </a:rPr>
              <a:t>Open </a:t>
            </a:r>
            <a:r>
              <a:rPr dirty="0" sz="1100" spc="-5">
                <a:latin typeface="Arial"/>
                <a:cs typeface="Arial"/>
              </a:rPr>
              <a:t>list is organised as </a:t>
            </a:r>
            <a:r>
              <a:rPr dirty="0" sz="1100" spc="-10">
                <a:latin typeface="Arial"/>
                <a:cs typeface="Arial"/>
              </a:rPr>
              <a:t>a queue rather </a:t>
            </a:r>
            <a:r>
              <a:rPr dirty="0" sz="1100" spc="-5">
                <a:latin typeface="Arial"/>
                <a:cs typeface="Arial"/>
              </a:rPr>
              <a:t>than </a:t>
            </a:r>
            <a:r>
              <a:rPr dirty="0" sz="1100" spc="-10">
                <a:latin typeface="Arial"/>
                <a:cs typeface="Arial"/>
              </a:rPr>
              <a:t>a</a:t>
            </a:r>
            <a:r>
              <a:rPr dirty="0" sz="1100" spc="-9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stack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10">
                <a:latin typeface="Arial"/>
                <a:cs typeface="Arial"/>
              </a:rPr>
              <a:t>On </a:t>
            </a:r>
            <a:r>
              <a:rPr dirty="0" sz="1100" spc="-5">
                <a:latin typeface="Arial"/>
                <a:cs typeface="Arial"/>
              </a:rPr>
              <a:t>the</a:t>
            </a:r>
            <a:r>
              <a:rPr dirty="0" sz="1100" spc="-114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example: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7089" y="2206974"/>
            <a:ext cx="235342" cy="2353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02335" y="2246190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0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37688" y="1559565"/>
            <a:ext cx="234144" cy="234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02335" y="1598833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1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54761" y="1793709"/>
            <a:ext cx="0" cy="413384"/>
          </a:xfrm>
          <a:custGeom>
            <a:avLst/>
            <a:gdLst/>
            <a:ahLst/>
            <a:cxnLst/>
            <a:rect l="l" t="t" r="r" b="b"/>
            <a:pathLst>
              <a:path w="0" h="413385">
                <a:moveTo>
                  <a:pt x="0" y="413265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177695" y="1199560"/>
            <a:ext cx="234144" cy="2341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242326" y="1238839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2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52166" y="1381569"/>
            <a:ext cx="345440" cy="230504"/>
          </a:xfrm>
          <a:custGeom>
            <a:avLst/>
            <a:gdLst/>
            <a:ahLst/>
            <a:cxnLst/>
            <a:rect l="l" t="t" r="r" b="b"/>
            <a:pathLst>
              <a:path w="345440" h="230505">
                <a:moveTo>
                  <a:pt x="0" y="230131"/>
                </a:moveTo>
                <a:lnTo>
                  <a:pt x="345195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897105" y="1198961"/>
            <a:ext cx="235342" cy="2353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962327" y="1238191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3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411839" y="1316632"/>
            <a:ext cx="485775" cy="0"/>
          </a:xfrm>
          <a:custGeom>
            <a:avLst/>
            <a:gdLst/>
            <a:ahLst/>
            <a:cxnLst/>
            <a:rect l="l" t="t" r="r" b="b"/>
            <a:pathLst>
              <a:path w="485775" h="0">
                <a:moveTo>
                  <a:pt x="0" y="0"/>
                </a:moveTo>
                <a:lnTo>
                  <a:pt x="485265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437711" y="1559565"/>
            <a:ext cx="234144" cy="2341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502331" y="1598833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4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112681" y="1381901"/>
            <a:ext cx="344805" cy="229870"/>
          </a:xfrm>
          <a:custGeom>
            <a:avLst/>
            <a:gdLst/>
            <a:ahLst/>
            <a:cxnLst/>
            <a:rect l="l" t="t" r="r" b="b"/>
            <a:pathLst>
              <a:path w="344805" h="229869">
                <a:moveTo>
                  <a:pt x="0" y="0"/>
                </a:moveTo>
                <a:lnTo>
                  <a:pt x="344696" y="229798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538292" y="2208167"/>
            <a:ext cx="232958" cy="23295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602333" y="2247270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5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72432" y="2324646"/>
            <a:ext cx="666115" cy="0"/>
          </a:xfrm>
          <a:custGeom>
            <a:avLst/>
            <a:gdLst/>
            <a:ahLst/>
            <a:cxnLst/>
            <a:rect l="l" t="t" r="r" b="b"/>
            <a:pathLst>
              <a:path w="666115" h="0">
                <a:moveTo>
                  <a:pt x="0" y="0"/>
                </a:moveTo>
                <a:lnTo>
                  <a:pt x="66586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437111" y="2206974"/>
            <a:ext cx="235342" cy="23534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2502331" y="2246190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6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49764" y="1745039"/>
            <a:ext cx="710565" cy="511809"/>
          </a:xfrm>
          <a:custGeom>
            <a:avLst/>
            <a:gdLst/>
            <a:ahLst/>
            <a:cxnLst/>
            <a:rect l="l" t="t" r="r" b="b"/>
            <a:pathLst>
              <a:path w="710565" h="511810">
                <a:moveTo>
                  <a:pt x="0" y="0"/>
                </a:moveTo>
                <a:lnTo>
                  <a:pt x="710486" y="511551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334141" y="1426879"/>
            <a:ext cx="281940" cy="788670"/>
          </a:xfrm>
          <a:custGeom>
            <a:avLst/>
            <a:gdLst/>
            <a:ahLst/>
            <a:cxnLst/>
            <a:rect l="l" t="t" r="r" b="b"/>
            <a:pathLst>
              <a:path w="281940" h="788669">
                <a:moveTo>
                  <a:pt x="0" y="0"/>
                </a:moveTo>
                <a:lnTo>
                  <a:pt x="281456" y="788079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693946" y="1427443"/>
            <a:ext cx="281305" cy="788035"/>
          </a:xfrm>
          <a:custGeom>
            <a:avLst/>
            <a:gdLst/>
            <a:ahLst/>
            <a:cxnLst/>
            <a:rect l="l" t="t" r="r" b="b"/>
            <a:pathLst>
              <a:path w="281305" h="788035">
                <a:moveTo>
                  <a:pt x="281255" y="0"/>
                </a:moveTo>
                <a:lnTo>
                  <a:pt x="0" y="787514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749294" y="1745039"/>
            <a:ext cx="710565" cy="511809"/>
          </a:xfrm>
          <a:custGeom>
            <a:avLst/>
            <a:gdLst/>
            <a:ahLst/>
            <a:cxnLst/>
            <a:rect l="l" t="t" r="r" b="b"/>
            <a:pathLst>
              <a:path w="710564" h="511810">
                <a:moveTo>
                  <a:pt x="710486" y="0"/>
                </a:moveTo>
                <a:lnTo>
                  <a:pt x="0" y="511551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554783" y="1793709"/>
            <a:ext cx="0" cy="413384"/>
          </a:xfrm>
          <a:custGeom>
            <a:avLst/>
            <a:gdLst/>
            <a:ahLst/>
            <a:cxnLst/>
            <a:rect l="l" t="t" r="r" b="b"/>
            <a:pathLst>
              <a:path w="0" h="413385">
                <a:moveTo>
                  <a:pt x="0" y="0"/>
                </a:moveTo>
                <a:lnTo>
                  <a:pt x="0" y="413265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771251" y="2324646"/>
            <a:ext cx="666115" cy="0"/>
          </a:xfrm>
          <a:custGeom>
            <a:avLst/>
            <a:gdLst/>
            <a:ahLst/>
            <a:cxnLst/>
            <a:rect l="l" t="t" r="r" b="b"/>
            <a:pathLst>
              <a:path w="666114" h="0">
                <a:moveTo>
                  <a:pt x="0" y="0"/>
                </a:moveTo>
                <a:lnTo>
                  <a:pt x="66586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447357" y="2501098"/>
            <a:ext cx="2223770" cy="746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R="1428115">
              <a:lnSpc>
                <a:spcPct val="100000"/>
              </a:lnSpc>
              <a:spcBef>
                <a:spcPts val="90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10">
                <a:latin typeface="Arial"/>
                <a:cs typeface="Arial"/>
              </a:rPr>
              <a:t>Open</a:t>
            </a:r>
            <a:r>
              <a:rPr dirty="0" sz="1100" spc="-17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list:</a:t>
            </a:r>
            <a:endParaRPr sz="1100">
              <a:latin typeface="Arial"/>
              <a:cs typeface="Arial"/>
            </a:endParaRPr>
          </a:p>
          <a:p>
            <a:pPr marL="189230">
              <a:lnSpc>
                <a:spcPct val="100000"/>
              </a:lnSpc>
              <a:spcBef>
                <a:spcPts val="35"/>
              </a:spcBef>
            </a:pPr>
            <a:r>
              <a:rPr dirty="0" sz="1100" spc="-10" i="1">
                <a:latin typeface="Arial"/>
                <a:cs typeface="Arial"/>
              </a:rPr>
              <a:t>v</a:t>
            </a:r>
            <a:r>
              <a:rPr dirty="0" baseline="-10416" sz="1200" spc="-15">
                <a:latin typeface="Arial"/>
                <a:cs typeface="Arial"/>
              </a:rPr>
              <a:t>5</a:t>
            </a:r>
            <a:r>
              <a:rPr dirty="0" baseline="-10416" sz="1200" spc="187">
                <a:latin typeface="Arial"/>
                <a:cs typeface="Arial"/>
              </a:rPr>
              <a:t> </a:t>
            </a:r>
            <a:r>
              <a:rPr dirty="0" sz="1100" spc="-5" i="1">
                <a:latin typeface="Arial"/>
                <a:cs typeface="Arial"/>
              </a:rPr>
              <a:t>v</a:t>
            </a:r>
            <a:r>
              <a:rPr dirty="0" baseline="-13888" sz="1200" spc="-7">
                <a:latin typeface="Arial"/>
                <a:cs typeface="Arial"/>
              </a:rPr>
              <a:t>2</a:t>
            </a:r>
            <a:endParaRPr baseline="-13888"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5">
                <a:latin typeface="Arial"/>
                <a:cs typeface="Arial"/>
              </a:rPr>
              <a:t>Closed</a:t>
            </a:r>
            <a:r>
              <a:rPr dirty="0" sz="1100" spc="-12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list:</a:t>
            </a:r>
            <a:endParaRPr sz="1100">
              <a:latin typeface="Arial"/>
              <a:cs typeface="Arial"/>
            </a:endParaRPr>
          </a:p>
          <a:p>
            <a:pPr marL="189230">
              <a:lnSpc>
                <a:spcPct val="100000"/>
              </a:lnSpc>
              <a:spcBef>
                <a:spcPts val="35"/>
              </a:spcBef>
            </a:pPr>
            <a:r>
              <a:rPr dirty="0" sz="1100" spc="50" i="1">
                <a:latin typeface="Arial"/>
                <a:cs typeface="Arial"/>
              </a:rPr>
              <a:t>{v</a:t>
            </a:r>
            <a:r>
              <a:rPr dirty="0" baseline="-13888" sz="1200" spc="75">
                <a:latin typeface="Arial"/>
                <a:cs typeface="Arial"/>
              </a:rPr>
              <a:t>0 </a:t>
            </a:r>
            <a:r>
              <a:rPr dirty="0" sz="1100" spc="-315" i="1">
                <a:latin typeface="Arial"/>
                <a:cs typeface="Arial"/>
              </a:rPr>
              <a:t>1→</a:t>
            </a:r>
            <a:r>
              <a:rPr dirty="0" sz="1100" spc="-10" i="1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0</a:t>
            </a:r>
            <a:r>
              <a:rPr dirty="0" sz="1100" spc="-10" i="1">
                <a:latin typeface="Arial"/>
                <a:cs typeface="Arial"/>
              </a:rPr>
              <a:t>, v</a:t>
            </a:r>
            <a:r>
              <a:rPr dirty="0" baseline="-13888" sz="1200" spc="-15">
                <a:latin typeface="Arial"/>
                <a:cs typeface="Arial"/>
              </a:rPr>
              <a:t>1 </a:t>
            </a:r>
            <a:r>
              <a:rPr dirty="0" sz="1100" spc="-315" i="1">
                <a:latin typeface="Arial"/>
                <a:cs typeface="Arial"/>
              </a:rPr>
              <a:t>1→</a:t>
            </a:r>
            <a:r>
              <a:rPr dirty="0" sz="1100" spc="-10" i="1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1</a:t>
            </a:r>
            <a:r>
              <a:rPr dirty="0" sz="1100" spc="-5" i="1">
                <a:latin typeface="Arial"/>
                <a:cs typeface="Arial"/>
              </a:rPr>
              <a:t>, v</a:t>
            </a:r>
            <a:r>
              <a:rPr dirty="0" baseline="-10416" sz="1200" spc="-7">
                <a:latin typeface="Arial"/>
                <a:cs typeface="Arial"/>
              </a:rPr>
              <a:t>5 </a:t>
            </a:r>
            <a:r>
              <a:rPr dirty="0" sz="1100" spc="-315" i="1">
                <a:latin typeface="Arial"/>
                <a:cs typeface="Arial"/>
              </a:rPr>
              <a:t>1→</a:t>
            </a:r>
            <a:r>
              <a:rPr dirty="0" sz="1100" spc="-10" i="1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1</a:t>
            </a:r>
            <a:r>
              <a:rPr dirty="0" sz="1100" spc="-10" i="1">
                <a:latin typeface="Arial"/>
                <a:cs typeface="Arial"/>
              </a:rPr>
              <a:t>, v</a:t>
            </a:r>
            <a:r>
              <a:rPr dirty="0" baseline="-13888" sz="1200" spc="-15">
                <a:latin typeface="Arial"/>
                <a:cs typeface="Arial"/>
              </a:rPr>
              <a:t>2</a:t>
            </a:r>
            <a:r>
              <a:rPr dirty="0" baseline="-13888" sz="1200" spc="150">
                <a:latin typeface="Arial"/>
                <a:cs typeface="Arial"/>
              </a:rPr>
              <a:t> </a:t>
            </a:r>
            <a:r>
              <a:rPr dirty="0" sz="1100" spc="-315" i="1">
                <a:latin typeface="Arial"/>
                <a:cs typeface="Arial"/>
              </a:rPr>
              <a:t>1→</a:t>
            </a:r>
            <a:r>
              <a:rPr dirty="0" sz="1100" spc="-10" i="1">
                <a:latin typeface="Arial"/>
                <a:cs typeface="Arial"/>
              </a:rPr>
              <a:t> </a:t>
            </a:r>
            <a:r>
              <a:rPr dirty="0" sz="1100" spc="80">
                <a:latin typeface="Arial"/>
                <a:cs typeface="Arial"/>
              </a:rPr>
              <a:t>2</a:t>
            </a:r>
            <a:r>
              <a:rPr dirty="0" sz="1100" spc="80" i="1">
                <a:latin typeface="Arial"/>
                <a:cs typeface="Arial"/>
              </a:rPr>
              <a:t>}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14"/>
            <a:ext cx="250825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0"/>
              <a:t>Attempt </a:t>
            </a:r>
            <a:r>
              <a:rPr dirty="0" spc="5"/>
              <a:t>2: Breadth-first</a:t>
            </a:r>
            <a:r>
              <a:rPr dirty="0" spc="75"/>
              <a:t> </a:t>
            </a:r>
            <a:r>
              <a:rPr dirty="0" spc="10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357" y="361566"/>
            <a:ext cx="3440429" cy="65595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5">
                <a:latin typeface="Arial"/>
                <a:cs typeface="Arial"/>
              </a:rPr>
              <a:t>Recall that </a:t>
            </a:r>
            <a:r>
              <a:rPr dirty="0" sz="1100" spc="-10">
                <a:latin typeface="Arial"/>
                <a:cs typeface="Arial"/>
              </a:rPr>
              <a:t>BFS advances </a:t>
            </a:r>
            <a:r>
              <a:rPr dirty="0" sz="1100" spc="-5">
                <a:latin typeface="Arial"/>
                <a:cs typeface="Arial"/>
              </a:rPr>
              <a:t>in</a:t>
            </a:r>
            <a:r>
              <a:rPr dirty="0" sz="1100" spc="-110">
                <a:latin typeface="Arial"/>
                <a:cs typeface="Arial"/>
              </a:rPr>
              <a:t> </a:t>
            </a:r>
            <a:r>
              <a:rPr dirty="0" sz="1100" spc="-15">
                <a:latin typeface="Arial"/>
                <a:cs typeface="Arial"/>
              </a:rPr>
              <a:t>"layers"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10">
                <a:latin typeface="Arial"/>
                <a:cs typeface="Arial"/>
              </a:rPr>
              <a:t>Open </a:t>
            </a:r>
            <a:r>
              <a:rPr dirty="0" sz="1100" spc="-5">
                <a:latin typeface="Arial"/>
                <a:cs typeface="Arial"/>
              </a:rPr>
              <a:t>list is organised as </a:t>
            </a:r>
            <a:r>
              <a:rPr dirty="0" sz="1100" spc="-10">
                <a:latin typeface="Arial"/>
                <a:cs typeface="Arial"/>
              </a:rPr>
              <a:t>a queue rather </a:t>
            </a:r>
            <a:r>
              <a:rPr dirty="0" sz="1100" spc="-5">
                <a:latin typeface="Arial"/>
                <a:cs typeface="Arial"/>
              </a:rPr>
              <a:t>than </a:t>
            </a:r>
            <a:r>
              <a:rPr dirty="0" sz="1100" spc="-10">
                <a:latin typeface="Arial"/>
                <a:cs typeface="Arial"/>
              </a:rPr>
              <a:t>a</a:t>
            </a:r>
            <a:r>
              <a:rPr dirty="0" sz="1100" spc="-9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stack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10">
                <a:latin typeface="Arial"/>
                <a:cs typeface="Arial"/>
              </a:rPr>
              <a:t>On </a:t>
            </a:r>
            <a:r>
              <a:rPr dirty="0" sz="1100" spc="-5">
                <a:latin typeface="Arial"/>
                <a:cs typeface="Arial"/>
              </a:rPr>
              <a:t>the</a:t>
            </a:r>
            <a:r>
              <a:rPr dirty="0" sz="1100" spc="-114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example: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7089" y="2206974"/>
            <a:ext cx="235342" cy="2353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02335" y="2246190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0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37688" y="1559565"/>
            <a:ext cx="234144" cy="234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02335" y="1598833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1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54761" y="1793709"/>
            <a:ext cx="0" cy="413384"/>
          </a:xfrm>
          <a:custGeom>
            <a:avLst/>
            <a:gdLst/>
            <a:ahLst/>
            <a:cxnLst/>
            <a:rect l="l" t="t" r="r" b="b"/>
            <a:pathLst>
              <a:path w="0" h="413385">
                <a:moveTo>
                  <a:pt x="0" y="413265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177695" y="1199560"/>
            <a:ext cx="234144" cy="2341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242326" y="1238839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2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52166" y="1381569"/>
            <a:ext cx="345440" cy="230504"/>
          </a:xfrm>
          <a:custGeom>
            <a:avLst/>
            <a:gdLst/>
            <a:ahLst/>
            <a:cxnLst/>
            <a:rect l="l" t="t" r="r" b="b"/>
            <a:pathLst>
              <a:path w="345440" h="230505">
                <a:moveTo>
                  <a:pt x="0" y="230131"/>
                </a:moveTo>
                <a:lnTo>
                  <a:pt x="345195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897105" y="1198961"/>
            <a:ext cx="235342" cy="2353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962327" y="1238191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3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411839" y="1316632"/>
            <a:ext cx="485775" cy="0"/>
          </a:xfrm>
          <a:custGeom>
            <a:avLst/>
            <a:gdLst/>
            <a:ahLst/>
            <a:cxnLst/>
            <a:rect l="l" t="t" r="r" b="b"/>
            <a:pathLst>
              <a:path w="485775" h="0">
                <a:moveTo>
                  <a:pt x="0" y="0"/>
                </a:moveTo>
                <a:lnTo>
                  <a:pt x="485265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437711" y="1559565"/>
            <a:ext cx="234144" cy="2341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502331" y="1598833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4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112681" y="1381901"/>
            <a:ext cx="344805" cy="229870"/>
          </a:xfrm>
          <a:custGeom>
            <a:avLst/>
            <a:gdLst/>
            <a:ahLst/>
            <a:cxnLst/>
            <a:rect l="l" t="t" r="r" b="b"/>
            <a:pathLst>
              <a:path w="344805" h="229869">
                <a:moveTo>
                  <a:pt x="0" y="0"/>
                </a:moveTo>
                <a:lnTo>
                  <a:pt x="344696" y="229798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538292" y="2208167"/>
            <a:ext cx="232958" cy="23295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602333" y="2247270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5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72432" y="2324646"/>
            <a:ext cx="666115" cy="0"/>
          </a:xfrm>
          <a:custGeom>
            <a:avLst/>
            <a:gdLst/>
            <a:ahLst/>
            <a:cxnLst/>
            <a:rect l="l" t="t" r="r" b="b"/>
            <a:pathLst>
              <a:path w="666115" h="0">
                <a:moveTo>
                  <a:pt x="0" y="0"/>
                </a:moveTo>
                <a:lnTo>
                  <a:pt x="66586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437111" y="2206974"/>
            <a:ext cx="235342" cy="23534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2502331" y="2246190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6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49764" y="1745039"/>
            <a:ext cx="710565" cy="511809"/>
          </a:xfrm>
          <a:custGeom>
            <a:avLst/>
            <a:gdLst/>
            <a:ahLst/>
            <a:cxnLst/>
            <a:rect l="l" t="t" r="r" b="b"/>
            <a:pathLst>
              <a:path w="710565" h="511810">
                <a:moveTo>
                  <a:pt x="0" y="0"/>
                </a:moveTo>
                <a:lnTo>
                  <a:pt x="710486" y="511551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334141" y="1426879"/>
            <a:ext cx="281940" cy="788670"/>
          </a:xfrm>
          <a:custGeom>
            <a:avLst/>
            <a:gdLst/>
            <a:ahLst/>
            <a:cxnLst/>
            <a:rect l="l" t="t" r="r" b="b"/>
            <a:pathLst>
              <a:path w="281940" h="788669">
                <a:moveTo>
                  <a:pt x="0" y="0"/>
                </a:moveTo>
                <a:lnTo>
                  <a:pt x="281456" y="788079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693946" y="1427443"/>
            <a:ext cx="281305" cy="788035"/>
          </a:xfrm>
          <a:custGeom>
            <a:avLst/>
            <a:gdLst/>
            <a:ahLst/>
            <a:cxnLst/>
            <a:rect l="l" t="t" r="r" b="b"/>
            <a:pathLst>
              <a:path w="281305" h="788035">
                <a:moveTo>
                  <a:pt x="281255" y="0"/>
                </a:moveTo>
                <a:lnTo>
                  <a:pt x="0" y="787514"/>
                </a:lnTo>
              </a:path>
            </a:pathLst>
          </a:custGeom>
          <a:ln w="5060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749294" y="1745039"/>
            <a:ext cx="710565" cy="511809"/>
          </a:xfrm>
          <a:custGeom>
            <a:avLst/>
            <a:gdLst/>
            <a:ahLst/>
            <a:cxnLst/>
            <a:rect l="l" t="t" r="r" b="b"/>
            <a:pathLst>
              <a:path w="710564" h="511810">
                <a:moveTo>
                  <a:pt x="710486" y="0"/>
                </a:moveTo>
                <a:lnTo>
                  <a:pt x="0" y="511551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554783" y="1793709"/>
            <a:ext cx="0" cy="413384"/>
          </a:xfrm>
          <a:custGeom>
            <a:avLst/>
            <a:gdLst/>
            <a:ahLst/>
            <a:cxnLst/>
            <a:rect l="l" t="t" r="r" b="b"/>
            <a:pathLst>
              <a:path w="0" h="413385">
                <a:moveTo>
                  <a:pt x="0" y="0"/>
                </a:moveTo>
                <a:lnTo>
                  <a:pt x="0" y="413265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771251" y="2324646"/>
            <a:ext cx="666115" cy="0"/>
          </a:xfrm>
          <a:custGeom>
            <a:avLst/>
            <a:gdLst/>
            <a:ahLst/>
            <a:cxnLst/>
            <a:rect l="l" t="t" r="r" b="b"/>
            <a:pathLst>
              <a:path w="666114" h="0">
                <a:moveTo>
                  <a:pt x="0" y="0"/>
                </a:moveTo>
                <a:lnTo>
                  <a:pt x="66586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447357" y="2501098"/>
            <a:ext cx="2709545" cy="746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R="1913889">
              <a:lnSpc>
                <a:spcPct val="100000"/>
              </a:lnSpc>
              <a:spcBef>
                <a:spcPts val="90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10">
                <a:latin typeface="Arial"/>
                <a:cs typeface="Arial"/>
              </a:rPr>
              <a:t>Open</a:t>
            </a:r>
            <a:r>
              <a:rPr dirty="0" sz="1100" spc="-17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list:</a:t>
            </a:r>
            <a:endParaRPr sz="1100">
              <a:latin typeface="Arial"/>
              <a:cs typeface="Arial"/>
            </a:endParaRPr>
          </a:p>
          <a:p>
            <a:pPr algn="ctr" marR="1855470">
              <a:lnSpc>
                <a:spcPct val="100000"/>
              </a:lnSpc>
              <a:spcBef>
                <a:spcPts val="35"/>
              </a:spcBef>
            </a:pPr>
            <a:r>
              <a:rPr dirty="0" sz="1100" spc="-10" i="1">
                <a:latin typeface="Arial"/>
                <a:cs typeface="Arial"/>
              </a:rPr>
              <a:t>v</a:t>
            </a:r>
            <a:r>
              <a:rPr dirty="0" baseline="-10416" sz="1200" spc="-15">
                <a:latin typeface="Arial"/>
                <a:cs typeface="Arial"/>
              </a:rPr>
              <a:t>5 </a:t>
            </a:r>
            <a:r>
              <a:rPr dirty="0" sz="1100" spc="-5" i="1">
                <a:latin typeface="Arial"/>
                <a:cs typeface="Arial"/>
              </a:rPr>
              <a:t>v</a:t>
            </a:r>
            <a:r>
              <a:rPr dirty="0" baseline="-13888" sz="1200" spc="-7">
                <a:latin typeface="Arial"/>
                <a:cs typeface="Arial"/>
              </a:rPr>
              <a:t>2</a:t>
            </a:r>
            <a:r>
              <a:rPr dirty="0" baseline="-13888" sz="1200" spc="37">
                <a:latin typeface="Arial"/>
                <a:cs typeface="Arial"/>
              </a:rPr>
              <a:t> </a:t>
            </a:r>
            <a:r>
              <a:rPr dirty="0" sz="1100" spc="-10" i="1">
                <a:latin typeface="Arial"/>
                <a:cs typeface="Arial"/>
              </a:rPr>
              <a:t>v</a:t>
            </a:r>
            <a:r>
              <a:rPr dirty="0" baseline="-13888" sz="1200" spc="-15">
                <a:latin typeface="Arial"/>
                <a:cs typeface="Arial"/>
              </a:rPr>
              <a:t>3</a:t>
            </a:r>
            <a:endParaRPr baseline="-13888" sz="1200">
              <a:latin typeface="Arial"/>
              <a:cs typeface="Arial"/>
            </a:endParaRPr>
          </a:p>
          <a:p>
            <a:pPr algn="ctr" marR="1821814">
              <a:lnSpc>
                <a:spcPct val="100000"/>
              </a:lnSpc>
              <a:spcBef>
                <a:spcPts val="334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5">
                <a:latin typeface="Arial"/>
                <a:cs typeface="Arial"/>
              </a:rPr>
              <a:t>Closed</a:t>
            </a:r>
            <a:r>
              <a:rPr dirty="0" sz="1100" spc="2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list:</a:t>
            </a:r>
            <a:endParaRPr sz="1100">
              <a:latin typeface="Arial"/>
              <a:cs typeface="Arial"/>
            </a:endParaRPr>
          </a:p>
          <a:p>
            <a:pPr marL="189230">
              <a:lnSpc>
                <a:spcPct val="100000"/>
              </a:lnSpc>
              <a:spcBef>
                <a:spcPts val="35"/>
              </a:spcBef>
            </a:pPr>
            <a:r>
              <a:rPr dirty="0" sz="1100" spc="50" i="1">
                <a:latin typeface="Arial"/>
                <a:cs typeface="Arial"/>
              </a:rPr>
              <a:t>{v</a:t>
            </a:r>
            <a:r>
              <a:rPr dirty="0" baseline="-13888" sz="1200" spc="75">
                <a:latin typeface="Arial"/>
                <a:cs typeface="Arial"/>
              </a:rPr>
              <a:t>0 </a:t>
            </a:r>
            <a:r>
              <a:rPr dirty="0" sz="1100" spc="-315" i="1">
                <a:latin typeface="Arial"/>
                <a:cs typeface="Arial"/>
              </a:rPr>
              <a:t>1→</a:t>
            </a:r>
            <a:r>
              <a:rPr dirty="0" sz="1100" spc="-10" i="1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0</a:t>
            </a:r>
            <a:r>
              <a:rPr dirty="0" sz="1100" spc="-10" i="1">
                <a:latin typeface="Arial"/>
                <a:cs typeface="Arial"/>
              </a:rPr>
              <a:t>, v</a:t>
            </a:r>
            <a:r>
              <a:rPr dirty="0" baseline="-13888" sz="1200" spc="-15">
                <a:latin typeface="Arial"/>
                <a:cs typeface="Arial"/>
              </a:rPr>
              <a:t>1 </a:t>
            </a:r>
            <a:r>
              <a:rPr dirty="0" sz="1100" spc="-315" i="1">
                <a:latin typeface="Arial"/>
                <a:cs typeface="Arial"/>
              </a:rPr>
              <a:t>1→</a:t>
            </a:r>
            <a:r>
              <a:rPr dirty="0" sz="1100" spc="-10" i="1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1</a:t>
            </a:r>
            <a:r>
              <a:rPr dirty="0" sz="1100" spc="-5" i="1">
                <a:latin typeface="Arial"/>
                <a:cs typeface="Arial"/>
              </a:rPr>
              <a:t>, v</a:t>
            </a:r>
            <a:r>
              <a:rPr dirty="0" baseline="-10416" sz="1200" spc="-7">
                <a:latin typeface="Arial"/>
                <a:cs typeface="Arial"/>
              </a:rPr>
              <a:t>5 </a:t>
            </a:r>
            <a:r>
              <a:rPr dirty="0" sz="1100" spc="-315" i="1">
                <a:latin typeface="Arial"/>
                <a:cs typeface="Arial"/>
              </a:rPr>
              <a:t>1→</a:t>
            </a:r>
            <a:r>
              <a:rPr dirty="0" sz="1100" spc="-10" i="1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1</a:t>
            </a:r>
            <a:r>
              <a:rPr dirty="0" sz="1100" spc="-10" i="1">
                <a:latin typeface="Arial"/>
                <a:cs typeface="Arial"/>
              </a:rPr>
              <a:t>, v</a:t>
            </a:r>
            <a:r>
              <a:rPr dirty="0" baseline="-13888" sz="1200" spc="-15">
                <a:latin typeface="Arial"/>
                <a:cs typeface="Arial"/>
              </a:rPr>
              <a:t>2 </a:t>
            </a:r>
            <a:r>
              <a:rPr dirty="0" sz="1100" spc="-315" i="1">
                <a:latin typeface="Arial"/>
                <a:cs typeface="Arial"/>
              </a:rPr>
              <a:t>1→</a:t>
            </a:r>
            <a:r>
              <a:rPr dirty="0" sz="1100" spc="-10" i="1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2</a:t>
            </a:r>
            <a:r>
              <a:rPr dirty="0" sz="1100" spc="-5" i="1">
                <a:latin typeface="Arial"/>
                <a:cs typeface="Arial"/>
              </a:rPr>
              <a:t>, v</a:t>
            </a:r>
            <a:r>
              <a:rPr dirty="0" baseline="-13888" sz="1200" spc="-7">
                <a:latin typeface="Arial"/>
                <a:cs typeface="Arial"/>
              </a:rPr>
              <a:t>3</a:t>
            </a:r>
            <a:r>
              <a:rPr dirty="0" baseline="-13888" sz="1200" spc="187">
                <a:latin typeface="Arial"/>
                <a:cs typeface="Arial"/>
              </a:rPr>
              <a:t> </a:t>
            </a:r>
            <a:r>
              <a:rPr dirty="0" sz="1100" spc="-315" i="1">
                <a:latin typeface="Arial"/>
                <a:cs typeface="Arial"/>
              </a:rPr>
              <a:t>1→</a:t>
            </a:r>
            <a:r>
              <a:rPr dirty="0" sz="1100" spc="-10" i="1">
                <a:latin typeface="Arial"/>
                <a:cs typeface="Arial"/>
              </a:rPr>
              <a:t> </a:t>
            </a:r>
            <a:r>
              <a:rPr dirty="0" sz="1100" spc="75">
                <a:latin typeface="Arial"/>
                <a:cs typeface="Arial"/>
              </a:rPr>
              <a:t>2</a:t>
            </a:r>
            <a:r>
              <a:rPr dirty="0" sz="1100" spc="75" i="1">
                <a:latin typeface="Arial"/>
                <a:cs typeface="Arial"/>
              </a:rPr>
              <a:t>}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14"/>
            <a:ext cx="250825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0"/>
              <a:t>Attempt </a:t>
            </a:r>
            <a:r>
              <a:rPr dirty="0" spc="5"/>
              <a:t>2: Breadth-first</a:t>
            </a:r>
            <a:r>
              <a:rPr dirty="0" spc="75"/>
              <a:t> </a:t>
            </a:r>
            <a:r>
              <a:rPr dirty="0" spc="10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357" y="361566"/>
            <a:ext cx="3440429" cy="65595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5">
                <a:latin typeface="Arial"/>
                <a:cs typeface="Arial"/>
              </a:rPr>
              <a:t>Recall that </a:t>
            </a:r>
            <a:r>
              <a:rPr dirty="0" sz="1100" spc="-10">
                <a:latin typeface="Arial"/>
                <a:cs typeface="Arial"/>
              </a:rPr>
              <a:t>BFS advances </a:t>
            </a:r>
            <a:r>
              <a:rPr dirty="0" sz="1100" spc="-5">
                <a:latin typeface="Arial"/>
                <a:cs typeface="Arial"/>
              </a:rPr>
              <a:t>in</a:t>
            </a:r>
            <a:r>
              <a:rPr dirty="0" sz="1100" spc="-110">
                <a:latin typeface="Arial"/>
                <a:cs typeface="Arial"/>
              </a:rPr>
              <a:t> </a:t>
            </a:r>
            <a:r>
              <a:rPr dirty="0" sz="1100" spc="-15">
                <a:latin typeface="Arial"/>
                <a:cs typeface="Arial"/>
              </a:rPr>
              <a:t>"layers"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10">
                <a:latin typeface="Arial"/>
                <a:cs typeface="Arial"/>
              </a:rPr>
              <a:t>Open </a:t>
            </a:r>
            <a:r>
              <a:rPr dirty="0" sz="1100" spc="-5">
                <a:latin typeface="Arial"/>
                <a:cs typeface="Arial"/>
              </a:rPr>
              <a:t>list is organised as </a:t>
            </a:r>
            <a:r>
              <a:rPr dirty="0" sz="1100" spc="-10">
                <a:latin typeface="Arial"/>
                <a:cs typeface="Arial"/>
              </a:rPr>
              <a:t>a queue rather </a:t>
            </a:r>
            <a:r>
              <a:rPr dirty="0" sz="1100" spc="-5">
                <a:latin typeface="Arial"/>
                <a:cs typeface="Arial"/>
              </a:rPr>
              <a:t>than </a:t>
            </a:r>
            <a:r>
              <a:rPr dirty="0" sz="1100" spc="-10">
                <a:latin typeface="Arial"/>
                <a:cs typeface="Arial"/>
              </a:rPr>
              <a:t>a</a:t>
            </a:r>
            <a:r>
              <a:rPr dirty="0" sz="1100" spc="-9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stack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10">
                <a:latin typeface="Arial"/>
                <a:cs typeface="Arial"/>
              </a:rPr>
              <a:t>On </a:t>
            </a:r>
            <a:r>
              <a:rPr dirty="0" sz="1100" spc="-5">
                <a:latin typeface="Arial"/>
                <a:cs typeface="Arial"/>
              </a:rPr>
              <a:t>the</a:t>
            </a:r>
            <a:r>
              <a:rPr dirty="0" sz="1100" spc="-114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example: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7089" y="2206974"/>
            <a:ext cx="235342" cy="2353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02335" y="2246190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0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37688" y="1559565"/>
            <a:ext cx="234144" cy="234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02335" y="1598833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1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54761" y="1793709"/>
            <a:ext cx="0" cy="413384"/>
          </a:xfrm>
          <a:custGeom>
            <a:avLst/>
            <a:gdLst/>
            <a:ahLst/>
            <a:cxnLst/>
            <a:rect l="l" t="t" r="r" b="b"/>
            <a:pathLst>
              <a:path w="0" h="413385">
                <a:moveTo>
                  <a:pt x="0" y="413265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177695" y="1199560"/>
            <a:ext cx="234144" cy="2341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242326" y="1238839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2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52166" y="1381569"/>
            <a:ext cx="345440" cy="230504"/>
          </a:xfrm>
          <a:custGeom>
            <a:avLst/>
            <a:gdLst/>
            <a:ahLst/>
            <a:cxnLst/>
            <a:rect l="l" t="t" r="r" b="b"/>
            <a:pathLst>
              <a:path w="345440" h="230505">
                <a:moveTo>
                  <a:pt x="0" y="230131"/>
                </a:moveTo>
                <a:lnTo>
                  <a:pt x="345195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897105" y="1198961"/>
            <a:ext cx="235342" cy="2353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962327" y="1238191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3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411839" y="1316632"/>
            <a:ext cx="485775" cy="0"/>
          </a:xfrm>
          <a:custGeom>
            <a:avLst/>
            <a:gdLst/>
            <a:ahLst/>
            <a:cxnLst/>
            <a:rect l="l" t="t" r="r" b="b"/>
            <a:pathLst>
              <a:path w="485775" h="0">
                <a:moveTo>
                  <a:pt x="0" y="0"/>
                </a:moveTo>
                <a:lnTo>
                  <a:pt x="485265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437711" y="1559565"/>
            <a:ext cx="234144" cy="2341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502331" y="1598833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4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112681" y="1381901"/>
            <a:ext cx="344805" cy="229870"/>
          </a:xfrm>
          <a:custGeom>
            <a:avLst/>
            <a:gdLst/>
            <a:ahLst/>
            <a:cxnLst/>
            <a:rect l="l" t="t" r="r" b="b"/>
            <a:pathLst>
              <a:path w="344805" h="229869">
                <a:moveTo>
                  <a:pt x="0" y="0"/>
                </a:moveTo>
                <a:lnTo>
                  <a:pt x="344696" y="229798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538292" y="2208167"/>
            <a:ext cx="232958" cy="23295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602333" y="2247270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5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72432" y="2324646"/>
            <a:ext cx="666115" cy="0"/>
          </a:xfrm>
          <a:custGeom>
            <a:avLst/>
            <a:gdLst/>
            <a:ahLst/>
            <a:cxnLst/>
            <a:rect l="l" t="t" r="r" b="b"/>
            <a:pathLst>
              <a:path w="666115" h="0">
                <a:moveTo>
                  <a:pt x="0" y="0"/>
                </a:moveTo>
                <a:lnTo>
                  <a:pt x="66586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437111" y="2206974"/>
            <a:ext cx="235342" cy="23534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2502331" y="2246190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6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49764" y="1745039"/>
            <a:ext cx="710565" cy="511809"/>
          </a:xfrm>
          <a:custGeom>
            <a:avLst/>
            <a:gdLst/>
            <a:ahLst/>
            <a:cxnLst/>
            <a:rect l="l" t="t" r="r" b="b"/>
            <a:pathLst>
              <a:path w="710565" h="511810">
                <a:moveTo>
                  <a:pt x="0" y="0"/>
                </a:moveTo>
                <a:lnTo>
                  <a:pt x="710486" y="511551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334141" y="1426879"/>
            <a:ext cx="281940" cy="788670"/>
          </a:xfrm>
          <a:custGeom>
            <a:avLst/>
            <a:gdLst/>
            <a:ahLst/>
            <a:cxnLst/>
            <a:rect l="l" t="t" r="r" b="b"/>
            <a:pathLst>
              <a:path w="281940" h="788669">
                <a:moveTo>
                  <a:pt x="0" y="0"/>
                </a:moveTo>
                <a:lnTo>
                  <a:pt x="281456" y="788079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693946" y="1427443"/>
            <a:ext cx="281305" cy="788035"/>
          </a:xfrm>
          <a:custGeom>
            <a:avLst/>
            <a:gdLst/>
            <a:ahLst/>
            <a:cxnLst/>
            <a:rect l="l" t="t" r="r" b="b"/>
            <a:pathLst>
              <a:path w="281305" h="788035">
                <a:moveTo>
                  <a:pt x="281255" y="0"/>
                </a:moveTo>
                <a:lnTo>
                  <a:pt x="0" y="787514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749294" y="1745039"/>
            <a:ext cx="710565" cy="511809"/>
          </a:xfrm>
          <a:custGeom>
            <a:avLst/>
            <a:gdLst/>
            <a:ahLst/>
            <a:cxnLst/>
            <a:rect l="l" t="t" r="r" b="b"/>
            <a:pathLst>
              <a:path w="710564" h="511810">
                <a:moveTo>
                  <a:pt x="710486" y="0"/>
                </a:moveTo>
                <a:lnTo>
                  <a:pt x="0" y="511551"/>
                </a:lnTo>
              </a:path>
            </a:pathLst>
          </a:custGeom>
          <a:ln w="5060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554783" y="1793709"/>
            <a:ext cx="0" cy="413384"/>
          </a:xfrm>
          <a:custGeom>
            <a:avLst/>
            <a:gdLst/>
            <a:ahLst/>
            <a:cxnLst/>
            <a:rect l="l" t="t" r="r" b="b"/>
            <a:pathLst>
              <a:path w="0" h="413385">
                <a:moveTo>
                  <a:pt x="0" y="0"/>
                </a:moveTo>
                <a:lnTo>
                  <a:pt x="0" y="413265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771251" y="2324646"/>
            <a:ext cx="666115" cy="0"/>
          </a:xfrm>
          <a:custGeom>
            <a:avLst/>
            <a:gdLst/>
            <a:ahLst/>
            <a:cxnLst/>
            <a:rect l="l" t="t" r="r" b="b"/>
            <a:pathLst>
              <a:path w="666114" h="0">
                <a:moveTo>
                  <a:pt x="0" y="0"/>
                </a:moveTo>
                <a:lnTo>
                  <a:pt x="66586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447357" y="2501098"/>
            <a:ext cx="3195955" cy="746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10">
                <a:latin typeface="Arial"/>
                <a:cs typeface="Arial"/>
              </a:rPr>
              <a:t>Open</a:t>
            </a:r>
            <a:r>
              <a:rPr dirty="0" sz="1100" spc="-12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list:</a:t>
            </a:r>
            <a:endParaRPr sz="1100">
              <a:latin typeface="Arial"/>
              <a:cs typeface="Arial"/>
            </a:endParaRPr>
          </a:p>
          <a:p>
            <a:pPr marL="189230">
              <a:lnSpc>
                <a:spcPct val="100000"/>
              </a:lnSpc>
              <a:spcBef>
                <a:spcPts val="35"/>
              </a:spcBef>
            </a:pPr>
            <a:r>
              <a:rPr dirty="0" sz="1100" spc="-10" i="1">
                <a:latin typeface="Arial"/>
                <a:cs typeface="Arial"/>
              </a:rPr>
              <a:t>v</a:t>
            </a:r>
            <a:r>
              <a:rPr dirty="0" baseline="-10416" sz="1200" spc="-15">
                <a:latin typeface="Arial"/>
                <a:cs typeface="Arial"/>
              </a:rPr>
              <a:t>5  </a:t>
            </a:r>
            <a:r>
              <a:rPr dirty="0" sz="1100" spc="-5" i="1">
                <a:latin typeface="Arial"/>
                <a:cs typeface="Arial"/>
              </a:rPr>
              <a:t>v</a:t>
            </a:r>
            <a:r>
              <a:rPr dirty="0" baseline="-13888" sz="1200" spc="-7">
                <a:latin typeface="Arial"/>
                <a:cs typeface="Arial"/>
              </a:rPr>
              <a:t>2  </a:t>
            </a:r>
            <a:r>
              <a:rPr dirty="0" sz="1100" spc="-10" i="1">
                <a:latin typeface="Arial"/>
                <a:cs typeface="Arial"/>
              </a:rPr>
              <a:t>v</a:t>
            </a:r>
            <a:r>
              <a:rPr dirty="0" baseline="-13888" sz="1200" spc="-15">
                <a:latin typeface="Arial"/>
                <a:cs typeface="Arial"/>
              </a:rPr>
              <a:t>3</a:t>
            </a:r>
            <a:r>
              <a:rPr dirty="0" baseline="-13888" sz="1200" spc="-157">
                <a:latin typeface="Arial"/>
                <a:cs typeface="Arial"/>
              </a:rPr>
              <a:t> </a:t>
            </a:r>
            <a:r>
              <a:rPr dirty="0" sz="1100" spc="-10" i="1">
                <a:latin typeface="Arial"/>
                <a:cs typeface="Arial"/>
              </a:rPr>
              <a:t>v</a:t>
            </a:r>
            <a:r>
              <a:rPr dirty="0" baseline="-13888" sz="1200" spc="-15">
                <a:latin typeface="Arial"/>
                <a:cs typeface="Arial"/>
              </a:rPr>
              <a:t>4</a:t>
            </a:r>
            <a:endParaRPr baseline="-13888"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 </a:t>
            </a:r>
            <a:r>
              <a:rPr dirty="0" sz="1100" spc="-5">
                <a:latin typeface="Arial"/>
                <a:cs typeface="Arial"/>
              </a:rPr>
              <a:t>Closed</a:t>
            </a:r>
            <a:r>
              <a:rPr dirty="0" sz="1100" spc="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list:</a:t>
            </a:r>
            <a:endParaRPr sz="1100">
              <a:latin typeface="Arial"/>
              <a:cs typeface="Arial"/>
            </a:endParaRPr>
          </a:p>
          <a:p>
            <a:pPr marL="189230">
              <a:lnSpc>
                <a:spcPct val="100000"/>
              </a:lnSpc>
              <a:spcBef>
                <a:spcPts val="35"/>
              </a:spcBef>
            </a:pPr>
            <a:r>
              <a:rPr dirty="0" sz="1100" spc="50" i="1">
                <a:latin typeface="Arial"/>
                <a:cs typeface="Arial"/>
              </a:rPr>
              <a:t>{v</a:t>
            </a:r>
            <a:r>
              <a:rPr dirty="0" baseline="-13888" sz="1200" spc="75">
                <a:latin typeface="Arial"/>
                <a:cs typeface="Arial"/>
              </a:rPr>
              <a:t>0 </a:t>
            </a:r>
            <a:r>
              <a:rPr dirty="0" sz="1100" spc="-315" i="1">
                <a:latin typeface="Arial"/>
                <a:cs typeface="Arial"/>
              </a:rPr>
              <a:t>1→</a:t>
            </a:r>
            <a:r>
              <a:rPr dirty="0" sz="1100" spc="-5" i="1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0</a:t>
            </a:r>
            <a:r>
              <a:rPr dirty="0" sz="1100" spc="-10" i="1">
                <a:latin typeface="Arial"/>
                <a:cs typeface="Arial"/>
              </a:rPr>
              <a:t>, v</a:t>
            </a:r>
            <a:r>
              <a:rPr dirty="0" baseline="-13888" sz="1200" spc="-15">
                <a:latin typeface="Arial"/>
                <a:cs typeface="Arial"/>
              </a:rPr>
              <a:t>1 </a:t>
            </a:r>
            <a:r>
              <a:rPr dirty="0" sz="1100" spc="-315" i="1">
                <a:latin typeface="Arial"/>
                <a:cs typeface="Arial"/>
              </a:rPr>
              <a:t>1→</a:t>
            </a:r>
            <a:r>
              <a:rPr dirty="0" sz="1100" spc="-5" i="1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1</a:t>
            </a:r>
            <a:r>
              <a:rPr dirty="0" sz="1100" spc="-5" i="1">
                <a:latin typeface="Arial"/>
                <a:cs typeface="Arial"/>
              </a:rPr>
              <a:t>, v</a:t>
            </a:r>
            <a:r>
              <a:rPr dirty="0" baseline="-10416" sz="1200" spc="-7">
                <a:latin typeface="Arial"/>
                <a:cs typeface="Arial"/>
              </a:rPr>
              <a:t>5 </a:t>
            </a:r>
            <a:r>
              <a:rPr dirty="0" sz="1100" spc="-315" i="1">
                <a:latin typeface="Arial"/>
                <a:cs typeface="Arial"/>
              </a:rPr>
              <a:t>1→</a:t>
            </a:r>
            <a:r>
              <a:rPr dirty="0" sz="1100" spc="-5" i="1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1</a:t>
            </a:r>
            <a:r>
              <a:rPr dirty="0" sz="1100" spc="-10" i="1">
                <a:latin typeface="Arial"/>
                <a:cs typeface="Arial"/>
              </a:rPr>
              <a:t>, v</a:t>
            </a:r>
            <a:r>
              <a:rPr dirty="0" baseline="-13888" sz="1200" spc="-15">
                <a:latin typeface="Arial"/>
                <a:cs typeface="Arial"/>
              </a:rPr>
              <a:t>2 </a:t>
            </a:r>
            <a:r>
              <a:rPr dirty="0" sz="1100" spc="-315" i="1">
                <a:latin typeface="Arial"/>
                <a:cs typeface="Arial"/>
              </a:rPr>
              <a:t>1→</a:t>
            </a:r>
            <a:r>
              <a:rPr dirty="0" sz="1100" spc="-5" i="1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2</a:t>
            </a:r>
            <a:r>
              <a:rPr dirty="0" sz="1100" spc="-5" i="1">
                <a:latin typeface="Arial"/>
                <a:cs typeface="Arial"/>
              </a:rPr>
              <a:t>, v</a:t>
            </a:r>
            <a:r>
              <a:rPr dirty="0" baseline="-13888" sz="1200" spc="-7">
                <a:latin typeface="Arial"/>
                <a:cs typeface="Arial"/>
              </a:rPr>
              <a:t>3 </a:t>
            </a:r>
            <a:r>
              <a:rPr dirty="0" sz="1100" spc="-315" i="1">
                <a:latin typeface="Arial"/>
                <a:cs typeface="Arial"/>
              </a:rPr>
              <a:t>1→</a:t>
            </a:r>
            <a:r>
              <a:rPr dirty="0" sz="1100" spc="-5" i="1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2</a:t>
            </a:r>
            <a:r>
              <a:rPr dirty="0" sz="1100" spc="-10" i="1">
                <a:latin typeface="Arial"/>
                <a:cs typeface="Arial"/>
              </a:rPr>
              <a:t>, </a:t>
            </a:r>
            <a:r>
              <a:rPr dirty="0" sz="1100" spc="-5" i="1">
                <a:latin typeface="Arial"/>
                <a:cs typeface="Arial"/>
              </a:rPr>
              <a:t>v</a:t>
            </a:r>
            <a:r>
              <a:rPr dirty="0" baseline="-13888" sz="1200" spc="-7">
                <a:latin typeface="Arial"/>
                <a:cs typeface="Arial"/>
              </a:rPr>
              <a:t>4</a:t>
            </a:r>
            <a:r>
              <a:rPr dirty="0" baseline="-13888" sz="1200" spc="232">
                <a:latin typeface="Arial"/>
                <a:cs typeface="Arial"/>
              </a:rPr>
              <a:t> </a:t>
            </a:r>
            <a:r>
              <a:rPr dirty="0" sz="1100" spc="-315" i="1">
                <a:latin typeface="Arial"/>
                <a:cs typeface="Arial"/>
              </a:rPr>
              <a:t>1→</a:t>
            </a:r>
            <a:r>
              <a:rPr dirty="0" sz="1100" spc="-5" i="1">
                <a:latin typeface="Arial"/>
                <a:cs typeface="Arial"/>
              </a:rPr>
              <a:t> </a:t>
            </a:r>
            <a:r>
              <a:rPr dirty="0" sz="1100" spc="75">
                <a:latin typeface="Arial"/>
                <a:cs typeface="Arial"/>
              </a:rPr>
              <a:t>2</a:t>
            </a:r>
            <a:r>
              <a:rPr dirty="0" sz="1100" spc="75" i="1">
                <a:latin typeface="Arial"/>
                <a:cs typeface="Arial"/>
              </a:rPr>
              <a:t>}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14"/>
            <a:ext cx="250825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0"/>
              <a:t>Attempt </a:t>
            </a:r>
            <a:r>
              <a:rPr dirty="0" spc="5"/>
              <a:t>2: Breadth-first</a:t>
            </a:r>
            <a:r>
              <a:rPr dirty="0" spc="75"/>
              <a:t> </a:t>
            </a:r>
            <a:r>
              <a:rPr dirty="0" spc="10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357" y="361566"/>
            <a:ext cx="3440429" cy="65595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5">
                <a:latin typeface="Arial"/>
                <a:cs typeface="Arial"/>
              </a:rPr>
              <a:t>Recall that </a:t>
            </a:r>
            <a:r>
              <a:rPr dirty="0" sz="1100" spc="-10">
                <a:latin typeface="Arial"/>
                <a:cs typeface="Arial"/>
              </a:rPr>
              <a:t>BFS advances </a:t>
            </a:r>
            <a:r>
              <a:rPr dirty="0" sz="1100" spc="-5">
                <a:latin typeface="Arial"/>
                <a:cs typeface="Arial"/>
              </a:rPr>
              <a:t>in</a:t>
            </a:r>
            <a:r>
              <a:rPr dirty="0" sz="1100" spc="-110">
                <a:latin typeface="Arial"/>
                <a:cs typeface="Arial"/>
              </a:rPr>
              <a:t> </a:t>
            </a:r>
            <a:r>
              <a:rPr dirty="0" sz="1100" spc="-15">
                <a:latin typeface="Arial"/>
                <a:cs typeface="Arial"/>
              </a:rPr>
              <a:t>"layers"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10">
                <a:latin typeface="Arial"/>
                <a:cs typeface="Arial"/>
              </a:rPr>
              <a:t>Open </a:t>
            </a:r>
            <a:r>
              <a:rPr dirty="0" sz="1100" spc="-5">
                <a:latin typeface="Arial"/>
                <a:cs typeface="Arial"/>
              </a:rPr>
              <a:t>list is organised as </a:t>
            </a:r>
            <a:r>
              <a:rPr dirty="0" sz="1100" spc="-10">
                <a:latin typeface="Arial"/>
                <a:cs typeface="Arial"/>
              </a:rPr>
              <a:t>a queue rather </a:t>
            </a:r>
            <a:r>
              <a:rPr dirty="0" sz="1100" spc="-5">
                <a:latin typeface="Arial"/>
                <a:cs typeface="Arial"/>
              </a:rPr>
              <a:t>than </a:t>
            </a:r>
            <a:r>
              <a:rPr dirty="0" sz="1100" spc="-10">
                <a:latin typeface="Arial"/>
                <a:cs typeface="Arial"/>
              </a:rPr>
              <a:t>a</a:t>
            </a:r>
            <a:r>
              <a:rPr dirty="0" sz="1100" spc="-9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stack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10">
                <a:latin typeface="Arial"/>
                <a:cs typeface="Arial"/>
              </a:rPr>
              <a:t>On </a:t>
            </a:r>
            <a:r>
              <a:rPr dirty="0" sz="1100" spc="-5">
                <a:latin typeface="Arial"/>
                <a:cs typeface="Arial"/>
              </a:rPr>
              <a:t>the</a:t>
            </a:r>
            <a:r>
              <a:rPr dirty="0" sz="1100" spc="-114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example: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7089" y="2206974"/>
            <a:ext cx="235342" cy="2353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02335" y="2246190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0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37688" y="1559565"/>
            <a:ext cx="234144" cy="234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02335" y="1598833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1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54761" y="1793709"/>
            <a:ext cx="0" cy="413384"/>
          </a:xfrm>
          <a:custGeom>
            <a:avLst/>
            <a:gdLst/>
            <a:ahLst/>
            <a:cxnLst/>
            <a:rect l="l" t="t" r="r" b="b"/>
            <a:pathLst>
              <a:path w="0" h="413385">
                <a:moveTo>
                  <a:pt x="0" y="413265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177695" y="1199560"/>
            <a:ext cx="234144" cy="2341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242326" y="1238839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2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52166" y="1381569"/>
            <a:ext cx="345440" cy="230504"/>
          </a:xfrm>
          <a:custGeom>
            <a:avLst/>
            <a:gdLst/>
            <a:ahLst/>
            <a:cxnLst/>
            <a:rect l="l" t="t" r="r" b="b"/>
            <a:pathLst>
              <a:path w="345440" h="230505">
                <a:moveTo>
                  <a:pt x="0" y="230131"/>
                </a:moveTo>
                <a:lnTo>
                  <a:pt x="345195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897105" y="1198961"/>
            <a:ext cx="235342" cy="2353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962327" y="1238191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3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411839" y="1316632"/>
            <a:ext cx="485775" cy="0"/>
          </a:xfrm>
          <a:custGeom>
            <a:avLst/>
            <a:gdLst/>
            <a:ahLst/>
            <a:cxnLst/>
            <a:rect l="l" t="t" r="r" b="b"/>
            <a:pathLst>
              <a:path w="485775" h="0">
                <a:moveTo>
                  <a:pt x="0" y="0"/>
                </a:moveTo>
                <a:lnTo>
                  <a:pt x="485265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437711" y="1559565"/>
            <a:ext cx="234144" cy="2341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502331" y="1598833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4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112681" y="1381901"/>
            <a:ext cx="344805" cy="229870"/>
          </a:xfrm>
          <a:custGeom>
            <a:avLst/>
            <a:gdLst/>
            <a:ahLst/>
            <a:cxnLst/>
            <a:rect l="l" t="t" r="r" b="b"/>
            <a:pathLst>
              <a:path w="344805" h="229869">
                <a:moveTo>
                  <a:pt x="0" y="0"/>
                </a:moveTo>
                <a:lnTo>
                  <a:pt x="344696" y="229798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538292" y="2208167"/>
            <a:ext cx="232958" cy="23295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602333" y="2247270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5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72432" y="2324646"/>
            <a:ext cx="666115" cy="0"/>
          </a:xfrm>
          <a:custGeom>
            <a:avLst/>
            <a:gdLst/>
            <a:ahLst/>
            <a:cxnLst/>
            <a:rect l="l" t="t" r="r" b="b"/>
            <a:pathLst>
              <a:path w="666115" h="0">
                <a:moveTo>
                  <a:pt x="0" y="0"/>
                </a:moveTo>
                <a:lnTo>
                  <a:pt x="66586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437111" y="2206974"/>
            <a:ext cx="235342" cy="23534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2502331" y="2246190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6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49764" y="1745039"/>
            <a:ext cx="710565" cy="511809"/>
          </a:xfrm>
          <a:custGeom>
            <a:avLst/>
            <a:gdLst/>
            <a:ahLst/>
            <a:cxnLst/>
            <a:rect l="l" t="t" r="r" b="b"/>
            <a:pathLst>
              <a:path w="710565" h="511810">
                <a:moveTo>
                  <a:pt x="0" y="0"/>
                </a:moveTo>
                <a:lnTo>
                  <a:pt x="710486" y="511551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334141" y="1426879"/>
            <a:ext cx="281940" cy="788670"/>
          </a:xfrm>
          <a:custGeom>
            <a:avLst/>
            <a:gdLst/>
            <a:ahLst/>
            <a:cxnLst/>
            <a:rect l="l" t="t" r="r" b="b"/>
            <a:pathLst>
              <a:path w="281940" h="788669">
                <a:moveTo>
                  <a:pt x="0" y="0"/>
                </a:moveTo>
                <a:lnTo>
                  <a:pt x="281456" y="788079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693946" y="1427443"/>
            <a:ext cx="281305" cy="788035"/>
          </a:xfrm>
          <a:custGeom>
            <a:avLst/>
            <a:gdLst/>
            <a:ahLst/>
            <a:cxnLst/>
            <a:rect l="l" t="t" r="r" b="b"/>
            <a:pathLst>
              <a:path w="281305" h="788035">
                <a:moveTo>
                  <a:pt x="281255" y="0"/>
                </a:moveTo>
                <a:lnTo>
                  <a:pt x="0" y="787514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749294" y="1745039"/>
            <a:ext cx="710565" cy="511809"/>
          </a:xfrm>
          <a:custGeom>
            <a:avLst/>
            <a:gdLst/>
            <a:ahLst/>
            <a:cxnLst/>
            <a:rect l="l" t="t" r="r" b="b"/>
            <a:pathLst>
              <a:path w="710564" h="511810">
                <a:moveTo>
                  <a:pt x="710486" y="0"/>
                </a:moveTo>
                <a:lnTo>
                  <a:pt x="0" y="511551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554783" y="1793709"/>
            <a:ext cx="0" cy="413384"/>
          </a:xfrm>
          <a:custGeom>
            <a:avLst/>
            <a:gdLst/>
            <a:ahLst/>
            <a:cxnLst/>
            <a:rect l="l" t="t" r="r" b="b"/>
            <a:pathLst>
              <a:path w="0" h="413385">
                <a:moveTo>
                  <a:pt x="0" y="0"/>
                </a:moveTo>
                <a:lnTo>
                  <a:pt x="0" y="413265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771251" y="2324646"/>
            <a:ext cx="666115" cy="0"/>
          </a:xfrm>
          <a:custGeom>
            <a:avLst/>
            <a:gdLst/>
            <a:ahLst/>
            <a:cxnLst/>
            <a:rect l="l" t="t" r="r" b="b"/>
            <a:pathLst>
              <a:path w="666114" h="0">
                <a:moveTo>
                  <a:pt x="0" y="0"/>
                </a:moveTo>
                <a:lnTo>
                  <a:pt x="665860" y="0"/>
                </a:lnTo>
              </a:path>
            </a:pathLst>
          </a:custGeom>
          <a:ln w="5060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447357" y="2501098"/>
            <a:ext cx="3681729" cy="746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10">
                <a:latin typeface="Arial"/>
                <a:cs typeface="Arial"/>
              </a:rPr>
              <a:t>Open</a:t>
            </a:r>
            <a:r>
              <a:rPr dirty="0" sz="1100" spc="-12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list:</a:t>
            </a:r>
            <a:endParaRPr sz="1100">
              <a:latin typeface="Arial"/>
              <a:cs typeface="Arial"/>
            </a:endParaRPr>
          </a:p>
          <a:p>
            <a:pPr marL="189230">
              <a:lnSpc>
                <a:spcPct val="100000"/>
              </a:lnSpc>
              <a:spcBef>
                <a:spcPts val="35"/>
              </a:spcBef>
            </a:pPr>
            <a:r>
              <a:rPr dirty="0" sz="1100" spc="-10" i="1">
                <a:latin typeface="Arial"/>
                <a:cs typeface="Arial"/>
              </a:rPr>
              <a:t>v</a:t>
            </a:r>
            <a:r>
              <a:rPr dirty="0" baseline="-10416" sz="1200" spc="-15">
                <a:latin typeface="Arial"/>
                <a:cs typeface="Arial"/>
              </a:rPr>
              <a:t>5 </a:t>
            </a:r>
            <a:r>
              <a:rPr dirty="0" sz="1100" spc="-5" i="1">
                <a:latin typeface="Arial"/>
                <a:cs typeface="Arial"/>
              </a:rPr>
              <a:t>v</a:t>
            </a:r>
            <a:r>
              <a:rPr dirty="0" baseline="-13888" sz="1200" spc="-7">
                <a:latin typeface="Arial"/>
                <a:cs typeface="Arial"/>
              </a:rPr>
              <a:t>2 </a:t>
            </a:r>
            <a:r>
              <a:rPr dirty="0" sz="1100" spc="-10" i="1">
                <a:latin typeface="Arial"/>
                <a:cs typeface="Arial"/>
              </a:rPr>
              <a:t>v</a:t>
            </a:r>
            <a:r>
              <a:rPr dirty="0" baseline="-13888" sz="1200" spc="-15">
                <a:latin typeface="Arial"/>
                <a:cs typeface="Arial"/>
              </a:rPr>
              <a:t>3 </a:t>
            </a:r>
            <a:r>
              <a:rPr dirty="0" sz="1100" spc="-10" i="1">
                <a:latin typeface="Arial"/>
                <a:cs typeface="Arial"/>
              </a:rPr>
              <a:t>v</a:t>
            </a:r>
            <a:r>
              <a:rPr dirty="0" baseline="-13888" sz="1200" spc="-15">
                <a:latin typeface="Arial"/>
                <a:cs typeface="Arial"/>
              </a:rPr>
              <a:t>4</a:t>
            </a:r>
            <a:r>
              <a:rPr dirty="0" baseline="-13888" sz="1200" spc="-172">
                <a:latin typeface="Arial"/>
                <a:cs typeface="Arial"/>
              </a:rPr>
              <a:t> </a:t>
            </a:r>
            <a:r>
              <a:rPr dirty="0" sz="1100" spc="-5" i="1">
                <a:latin typeface="Arial"/>
                <a:cs typeface="Arial"/>
              </a:rPr>
              <a:t>v</a:t>
            </a:r>
            <a:r>
              <a:rPr dirty="0" baseline="-13888" sz="1200" spc="-7">
                <a:latin typeface="Arial"/>
                <a:cs typeface="Arial"/>
              </a:rPr>
              <a:t>6</a:t>
            </a:r>
            <a:endParaRPr baseline="-13888"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5">
                <a:latin typeface="Arial"/>
                <a:cs typeface="Arial"/>
              </a:rPr>
              <a:t>Closed</a:t>
            </a:r>
            <a:r>
              <a:rPr dirty="0" sz="1100" spc="-12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list:</a:t>
            </a:r>
            <a:endParaRPr sz="1100">
              <a:latin typeface="Arial"/>
              <a:cs typeface="Arial"/>
            </a:endParaRPr>
          </a:p>
          <a:p>
            <a:pPr marL="189230">
              <a:lnSpc>
                <a:spcPct val="100000"/>
              </a:lnSpc>
              <a:spcBef>
                <a:spcPts val="35"/>
              </a:spcBef>
            </a:pPr>
            <a:r>
              <a:rPr dirty="0" sz="1100" spc="50" i="1">
                <a:latin typeface="Arial"/>
                <a:cs typeface="Arial"/>
              </a:rPr>
              <a:t>{v</a:t>
            </a:r>
            <a:r>
              <a:rPr dirty="0" baseline="-13888" sz="1200" spc="75">
                <a:latin typeface="Arial"/>
                <a:cs typeface="Arial"/>
              </a:rPr>
              <a:t>0 </a:t>
            </a:r>
            <a:r>
              <a:rPr dirty="0" sz="1100" spc="-315" i="1">
                <a:latin typeface="Arial"/>
                <a:cs typeface="Arial"/>
              </a:rPr>
              <a:t>1→</a:t>
            </a:r>
            <a:r>
              <a:rPr dirty="0" sz="1100" spc="-5" i="1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0</a:t>
            </a:r>
            <a:r>
              <a:rPr dirty="0" sz="1100" spc="-10" i="1">
                <a:latin typeface="Arial"/>
                <a:cs typeface="Arial"/>
              </a:rPr>
              <a:t>, v</a:t>
            </a:r>
            <a:r>
              <a:rPr dirty="0" baseline="-13888" sz="1200" spc="-15">
                <a:latin typeface="Arial"/>
                <a:cs typeface="Arial"/>
              </a:rPr>
              <a:t>1 </a:t>
            </a:r>
            <a:r>
              <a:rPr dirty="0" sz="1100" spc="-315" i="1">
                <a:latin typeface="Arial"/>
                <a:cs typeface="Arial"/>
              </a:rPr>
              <a:t>1→</a:t>
            </a:r>
            <a:r>
              <a:rPr dirty="0" sz="1100" spc="-5" i="1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1</a:t>
            </a:r>
            <a:r>
              <a:rPr dirty="0" sz="1100" spc="-5" i="1">
                <a:latin typeface="Arial"/>
                <a:cs typeface="Arial"/>
              </a:rPr>
              <a:t>, v</a:t>
            </a:r>
            <a:r>
              <a:rPr dirty="0" baseline="-10416" sz="1200" spc="-7">
                <a:latin typeface="Arial"/>
                <a:cs typeface="Arial"/>
              </a:rPr>
              <a:t>5 </a:t>
            </a:r>
            <a:r>
              <a:rPr dirty="0" sz="1100" spc="-315" i="1">
                <a:latin typeface="Arial"/>
                <a:cs typeface="Arial"/>
              </a:rPr>
              <a:t>1→</a:t>
            </a:r>
            <a:r>
              <a:rPr dirty="0" sz="1100" spc="-5" i="1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1</a:t>
            </a:r>
            <a:r>
              <a:rPr dirty="0" sz="1100" spc="-10" i="1">
                <a:latin typeface="Arial"/>
                <a:cs typeface="Arial"/>
              </a:rPr>
              <a:t>, v</a:t>
            </a:r>
            <a:r>
              <a:rPr dirty="0" baseline="-13888" sz="1200" spc="-15">
                <a:latin typeface="Arial"/>
                <a:cs typeface="Arial"/>
              </a:rPr>
              <a:t>2 </a:t>
            </a:r>
            <a:r>
              <a:rPr dirty="0" sz="1100" spc="-315" i="1">
                <a:latin typeface="Arial"/>
                <a:cs typeface="Arial"/>
              </a:rPr>
              <a:t>1→</a:t>
            </a:r>
            <a:r>
              <a:rPr dirty="0" sz="1100" spc="-5" i="1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2</a:t>
            </a:r>
            <a:r>
              <a:rPr dirty="0" sz="1100" spc="-5" i="1">
                <a:latin typeface="Arial"/>
                <a:cs typeface="Arial"/>
              </a:rPr>
              <a:t>, v</a:t>
            </a:r>
            <a:r>
              <a:rPr dirty="0" baseline="-13888" sz="1200" spc="-7">
                <a:latin typeface="Arial"/>
                <a:cs typeface="Arial"/>
              </a:rPr>
              <a:t>3 </a:t>
            </a:r>
            <a:r>
              <a:rPr dirty="0" sz="1100" spc="-315" i="1">
                <a:latin typeface="Arial"/>
                <a:cs typeface="Arial"/>
              </a:rPr>
              <a:t>1→</a:t>
            </a:r>
            <a:r>
              <a:rPr dirty="0" sz="1100" spc="-5" i="1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2</a:t>
            </a:r>
            <a:r>
              <a:rPr dirty="0" sz="1100" spc="-10" i="1">
                <a:latin typeface="Arial"/>
                <a:cs typeface="Arial"/>
              </a:rPr>
              <a:t>, </a:t>
            </a:r>
            <a:r>
              <a:rPr dirty="0" sz="1100" spc="-5" i="1">
                <a:latin typeface="Arial"/>
                <a:cs typeface="Arial"/>
              </a:rPr>
              <a:t>v</a:t>
            </a:r>
            <a:r>
              <a:rPr dirty="0" baseline="-13888" sz="1200" spc="-7">
                <a:latin typeface="Arial"/>
                <a:cs typeface="Arial"/>
              </a:rPr>
              <a:t>4 </a:t>
            </a:r>
            <a:r>
              <a:rPr dirty="0" sz="1100" spc="-315" i="1">
                <a:latin typeface="Arial"/>
                <a:cs typeface="Arial"/>
              </a:rPr>
              <a:t>1→</a:t>
            </a:r>
            <a:r>
              <a:rPr dirty="0" sz="1100" spc="-5" i="1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2</a:t>
            </a:r>
            <a:r>
              <a:rPr dirty="0" sz="1100" spc="-10" i="1">
                <a:latin typeface="Arial"/>
                <a:cs typeface="Arial"/>
              </a:rPr>
              <a:t>, v</a:t>
            </a:r>
            <a:r>
              <a:rPr dirty="0" baseline="-13888" sz="1200" spc="-15">
                <a:latin typeface="Arial"/>
                <a:cs typeface="Arial"/>
              </a:rPr>
              <a:t>6</a:t>
            </a:r>
            <a:r>
              <a:rPr dirty="0" baseline="-13888" sz="1200" spc="277">
                <a:latin typeface="Arial"/>
                <a:cs typeface="Arial"/>
              </a:rPr>
              <a:t> </a:t>
            </a:r>
            <a:r>
              <a:rPr dirty="0" sz="1100" spc="-315" i="1">
                <a:latin typeface="Arial"/>
                <a:cs typeface="Arial"/>
              </a:rPr>
              <a:t>1→</a:t>
            </a:r>
            <a:r>
              <a:rPr dirty="0" sz="1100" spc="-5" i="1">
                <a:latin typeface="Arial"/>
                <a:cs typeface="Arial"/>
              </a:rPr>
              <a:t> </a:t>
            </a:r>
            <a:r>
              <a:rPr dirty="0" sz="1100" spc="75">
                <a:latin typeface="Arial"/>
                <a:cs typeface="Arial"/>
              </a:rPr>
              <a:t>2</a:t>
            </a:r>
            <a:r>
              <a:rPr dirty="0" sz="1100" spc="75" i="1">
                <a:latin typeface="Arial"/>
                <a:cs typeface="Arial"/>
              </a:rPr>
              <a:t>}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14"/>
            <a:ext cx="250825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0"/>
              <a:t>Attempt </a:t>
            </a:r>
            <a:r>
              <a:rPr dirty="0" spc="5"/>
              <a:t>2: Breadth-first</a:t>
            </a:r>
            <a:r>
              <a:rPr dirty="0" spc="75"/>
              <a:t> </a:t>
            </a:r>
            <a:r>
              <a:rPr dirty="0" spc="10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357" y="637615"/>
            <a:ext cx="3813810" cy="2226310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5">
                <a:latin typeface="Arial"/>
                <a:cs typeface="Arial"/>
              </a:rPr>
              <a:t>At this point, </a:t>
            </a:r>
            <a:r>
              <a:rPr dirty="0" sz="1100" spc="-10">
                <a:latin typeface="Arial"/>
                <a:cs typeface="Arial"/>
              </a:rPr>
              <a:t>BFS </a:t>
            </a:r>
            <a:r>
              <a:rPr dirty="0" sz="1100" spc="-5">
                <a:latin typeface="Arial"/>
                <a:cs typeface="Arial"/>
              </a:rPr>
              <a:t>can</a:t>
            </a:r>
            <a:r>
              <a:rPr dirty="0" sz="1100" spc="-114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terminate!</a:t>
            </a:r>
            <a:endParaRPr sz="1100">
              <a:latin typeface="Arial"/>
              <a:cs typeface="Arial"/>
            </a:endParaRPr>
          </a:p>
          <a:p>
            <a:pPr marL="466725" marR="385445" indent="-168275">
              <a:lnSpc>
                <a:spcPct val="100000"/>
              </a:lnSpc>
              <a:spcBef>
                <a:spcPts val="175"/>
              </a:spcBef>
            </a:pPr>
            <a:r>
              <a:rPr dirty="0" baseline="8333" sz="1500" spc="-172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000" spc="-5">
                <a:latin typeface="Arial"/>
                <a:cs typeface="Arial"/>
              </a:rPr>
              <a:t>It will </a:t>
            </a:r>
            <a:r>
              <a:rPr dirty="0" sz="1000" spc="-10">
                <a:latin typeface="Arial"/>
                <a:cs typeface="Arial"/>
              </a:rPr>
              <a:t>always </a:t>
            </a:r>
            <a:r>
              <a:rPr dirty="0" sz="1000" spc="-5">
                <a:latin typeface="Arial"/>
                <a:cs typeface="Arial"/>
              </a:rPr>
              <a:t>visit all distance=1 vertices first, then all  distance=2 vertices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etc</a:t>
            </a:r>
            <a:endParaRPr sz="1000">
              <a:latin typeface="Arial"/>
              <a:cs typeface="Arial"/>
            </a:endParaRPr>
          </a:p>
          <a:p>
            <a:pPr marL="466725" marR="5080" indent="-168275">
              <a:lnSpc>
                <a:spcPts val="1200"/>
              </a:lnSpc>
              <a:spcBef>
                <a:spcPts val="35"/>
              </a:spcBef>
            </a:pPr>
            <a:r>
              <a:rPr dirty="0" baseline="8333" sz="1500" spc="-172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000" spc="-5">
                <a:latin typeface="Arial"/>
                <a:cs typeface="Arial"/>
              </a:rPr>
              <a:t>The first time </a:t>
            </a:r>
            <a:r>
              <a:rPr dirty="0" sz="1000" spc="-10">
                <a:latin typeface="Arial"/>
                <a:cs typeface="Arial"/>
              </a:rPr>
              <a:t>we </a:t>
            </a:r>
            <a:r>
              <a:rPr dirty="0" sz="1000" spc="-5">
                <a:latin typeface="Arial"/>
                <a:cs typeface="Arial"/>
              </a:rPr>
              <a:t>encounter the target </a:t>
            </a:r>
            <a:r>
              <a:rPr dirty="0" sz="1000" spc="-10">
                <a:latin typeface="Arial"/>
                <a:cs typeface="Arial"/>
              </a:rPr>
              <a:t>vertex, </a:t>
            </a:r>
            <a:r>
              <a:rPr dirty="0" sz="1000" spc="-5">
                <a:latin typeface="Arial"/>
                <a:cs typeface="Arial"/>
              </a:rPr>
              <a:t>it will be along  a </a:t>
            </a:r>
            <a:r>
              <a:rPr dirty="0" sz="1000">
                <a:latin typeface="Arial"/>
                <a:cs typeface="Arial"/>
              </a:rPr>
              <a:t>shortest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path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260"/>
              </a:lnSpc>
              <a:spcBef>
                <a:spcPts val="305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1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path can </a:t>
            </a:r>
            <a:r>
              <a:rPr dirty="0" sz="1100" spc="-15">
                <a:latin typeface="Arial"/>
                <a:cs typeface="Arial"/>
              </a:rPr>
              <a:t>now </a:t>
            </a:r>
            <a:r>
              <a:rPr dirty="0" sz="1100" spc="-10">
                <a:latin typeface="Arial"/>
                <a:cs typeface="Arial"/>
              </a:rPr>
              <a:t>be </a:t>
            </a:r>
            <a:r>
              <a:rPr dirty="0" sz="1100" spc="-5">
                <a:latin typeface="Arial"/>
                <a:cs typeface="Arial"/>
              </a:rPr>
              <a:t>re-constructed from the closed</a:t>
            </a:r>
            <a:r>
              <a:rPr dirty="0" sz="1100" spc="-1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list:</a:t>
            </a:r>
            <a:endParaRPr sz="1100">
              <a:latin typeface="Arial"/>
              <a:cs typeface="Arial"/>
            </a:endParaRPr>
          </a:p>
          <a:p>
            <a:pPr algn="ctr" marL="44450">
              <a:lnSpc>
                <a:spcPts val="1260"/>
              </a:lnSpc>
            </a:pPr>
            <a:r>
              <a:rPr dirty="0" sz="1100" spc="50" i="1">
                <a:latin typeface="Arial"/>
                <a:cs typeface="Arial"/>
              </a:rPr>
              <a:t>{v</a:t>
            </a:r>
            <a:r>
              <a:rPr dirty="0" baseline="-13888" sz="1200" spc="75">
                <a:latin typeface="Arial"/>
                <a:cs typeface="Arial"/>
              </a:rPr>
              <a:t>0 </a:t>
            </a:r>
            <a:r>
              <a:rPr dirty="0" sz="1100" spc="-315" i="1">
                <a:latin typeface="Arial"/>
                <a:cs typeface="Arial"/>
              </a:rPr>
              <a:t>1→</a:t>
            </a:r>
            <a:r>
              <a:rPr dirty="0" sz="1100" spc="-5" i="1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0</a:t>
            </a:r>
            <a:r>
              <a:rPr dirty="0" sz="1100" spc="-10" i="1">
                <a:latin typeface="Arial"/>
                <a:cs typeface="Arial"/>
              </a:rPr>
              <a:t>, v</a:t>
            </a:r>
            <a:r>
              <a:rPr dirty="0" baseline="-13888" sz="1200" spc="-15">
                <a:latin typeface="Arial"/>
                <a:cs typeface="Arial"/>
              </a:rPr>
              <a:t>1 </a:t>
            </a:r>
            <a:r>
              <a:rPr dirty="0" sz="1100" spc="-315" i="1">
                <a:latin typeface="Arial"/>
                <a:cs typeface="Arial"/>
              </a:rPr>
              <a:t>1→</a:t>
            </a:r>
            <a:r>
              <a:rPr dirty="0" sz="1100" spc="-5" i="1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1</a:t>
            </a:r>
            <a:r>
              <a:rPr dirty="0" sz="1100" spc="-5" i="1">
                <a:latin typeface="Arial"/>
                <a:cs typeface="Arial"/>
              </a:rPr>
              <a:t>, v</a:t>
            </a:r>
            <a:r>
              <a:rPr dirty="0" baseline="-10416" sz="1200" spc="-7">
                <a:latin typeface="Arial"/>
                <a:cs typeface="Arial"/>
              </a:rPr>
              <a:t>5 </a:t>
            </a:r>
            <a:r>
              <a:rPr dirty="0" sz="1100" spc="-315" i="1">
                <a:latin typeface="Arial"/>
                <a:cs typeface="Arial"/>
              </a:rPr>
              <a:t>1→</a:t>
            </a:r>
            <a:r>
              <a:rPr dirty="0" sz="1100" spc="-5" i="1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1</a:t>
            </a:r>
            <a:r>
              <a:rPr dirty="0" sz="1100" spc="-10" i="1">
                <a:latin typeface="Arial"/>
                <a:cs typeface="Arial"/>
              </a:rPr>
              <a:t>, v</a:t>
            </a:r>
            <a:r>
              <a:rPr dirty="0" baseline="-13888" sz="1200" spc="-15">
                <a:latin typeface="Arial"/>
                <a:cs typeface="Arial"/>
              </a:rPr>
              <a:t>2 </a:t>
            </a:r>
            <a:r>
              <a:rPr dirty="0" sz="1100" spc="-315" i="1">
                <a:latin typeface="Arial"/>
                <a:cs typeface="Arial"/>
              </a:rPr>
              <a:t>1→</a:t>
            </a:r>
            <a:r>
              <a:rPr dirty="0" sz="1100" spc="-5" i="1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2</a:t>
            </a:r>
            <a:r>
              <a:rPr dirty="0" sz="1100" spc="-5" i="1">
                <a:latin typeface="Arial"/>
                <a:cs typeface="Arial"/>
              </a:rPr>
              <a:t>, v</a:t>
            </a:r>
            <a:r>
              <a:rPr dirty="0" baseline="-13888" sz="1200" spc="-7">
                <a:latin typeface="Arial"/>
                <a:cs typeface="Arial"/>
              </a:rPr>
              <a:t>3 </a:t>
            </a:r>
            <a:r>
              <a:rPr dirty="0" sz="1100" spc="-315" i="1">
                <a:latin typeface="Arial"/>
                <a:cs typeface="Arial"/>
              </a:rPr>
              <a:t>1→</a:t>
            </a:r>
            <a:r>
              <a:rPr dirty="0" sz="1100" spc="-5" i="1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2</a:t>
            </a:r>
            <a:r>
              <a:rPr dirty="0" sz="1100" spc="-10" i="1">
                <a:latin typeface="Arial"/>
                <a:cs typeface="Arial"/>
              </a:rPr>
              <a:t>, v</a:t>
            </a:r>
            <a:r>
              <a:rPr dirty="0" baseline="-13888" sz="1200" spc="-15">
                <a:latin typeface="Arial"/>
                <a:cs typeface="Arial"/>
              </a:rPr>
              <a:t>4 </a:t>
            </a:r>
            <a:r>
              <a:rPr dirty="0" sz="1100" spc="-315" i="1">
                <a:latin typeface="Arial"/>
                <a:cs typeface="Arial"/>
              </a:rPr>
              <a:t>1→</a:t>
            </a:r>
            <a:r>
              <a:rPr dirty="0" sz="1100" spc="-5" i="1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2</a:t>
            </a:r>
            <a:r>
              <a:rPr dirty="0" sz="1100" spc="-5" i="1">
                <a:latin typeface="Arial"/>
                <a:cs typeface="Arial"/>
              </a:rPr>
              <a:t>, v</a:t>
            </a:r>
            <a:r>
              <a:rPr dirty="0" baseline="-13888" sz="1200" spc="-7">
                <a:latin typeface="Arial"/>
                <a:cs typeface="Arial"/>
              </a:rPr>
              <a:t>6</a:t>
            </a:r>
            <a:r>
              <a:rPr dirty="0" baseline="-13888" sz="1200" spc="270">
                <a:latin typeface="Arial"/>
                <a:cs typeface="Arial"/>
              </a:rPr>
              <a:t> </a:t>
            </a:r>
            <a:r>
              <a:rPr dirty="0" sz="1100" spc="-315" i="1">
                <a:latin typeface="Arial"/>
                <a:cs typeface="Arial"/>
              </a:rPr>
              <a:t>1→</a:t>
            </a:r>
            <a:r>
              <a:rPr dirty="0" sz="1100" spc="-5" i="1">
                <a:latin typeface="Arial"/>
                <a:cs typeface="Arial"/>
              </a:rPr>
              <a:t> </a:t>
            </a:r>
            <a:r>
              <a:rPr dirty="0" sz="1100" spc="75">
                <a:latin typeface="Arial"/>
                <a:cs typeface="Arial"/>
              </a:rPr>
              <a:t>2</a:t>
            </a:r>
            <a:r>
              <a:rPr dirty="0" sz="1100" spc="75" i="1">
                <a:latin typeface="Arial"/>
                <a:cs typeface="Arial"/>
              </a:rPr>
              <a:t>}</a:t>
            </a:r>
            <a:endParaRPr sz="1100">
              <a:latin typeface="Arial"/>
              <a:cs typeface="Arial"/>
            </a:endParaRPr>
          </a:p>
          <a:p>
            <a:pPr marL="299085">
              <a:lnSpc>
                <a:spcPts val="1200"/>
              </a:lnSpc>
              <a:spcBef>
                <a:spcPts val="175"/>
              </a:spcBef>
            </a:pPr>
            <a:r>
              <a:rPr dirty="0" baseline="8333" sz="1500" spc="-172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000">
                <a:latin typeface="Arial"/>
                <a:cs typeface="Arial"/>
              </a:rPr>
              <a:t>Start </a:t>
            </a:r>
            <a:r>
              <a:rPr dirty="0" sz="1000" spc="-5">
                <a:latin typeface="Arial"/>
                <a:cs typeface="Arial"/>
              </a:rPr>
              <a:t>at the target </a:t>
            </a:r>
            <a:r>
              <a:rPr dirty="0" sz="1000" spc="-5" i="1">
                <a:latin typeface="Arial"/>
                <a:cs typeface="Arial"/>
              </a:rPr>
              <a:t>v</a:t>
            </a:r>
            <a:r>
              <a:rPr dirty="0" baseline="-11904" sz="1050" spc="-7">
                <a:latin typeface="Arial"/>
                <a:cs typeface="Arial"/>
              </a:rPr>
              <a:t>6</a:t>
            </a:r>
            <a:r>
              <a:rPr dirty="0" baseline="-11904" sz="1050" spc="82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(distance=2)</a:t>
            </a:r>
            <a:endParaRPr sz="1000">
              <a:latin typeface="Arial"/>
              <a:cs typeface="Arial"/>
            </a:endParaRPr>
          </a:p>
          <a:p>
            <a:pPr marL="299085">
              <a:lnSpc>
                <a:spcPts val="1195"/>
              </a:lnSpc>
            </a:pPr>
            <a:r>
              <a:rPr dirty="0" baseline="8333" sz="1500" spc="-172">
                <a:solidFill>
                  <a:srgbClr val="3333B2"/>
                </a:solidFill>
                <a:latin typeface="Lucida Sans Unicode"/>
                <a:cs typeface="Lucida Sans Unicode"/>
              </a:rPr>
              <a:t>►   </a:t>
            </a:r>
            <a:r>
              <a:rPr dirty="0" sz="1000" spc="-5">
                <a:latin typeface="Arial"/>
                <a:cs typeface="Arial"/>
              </a:rPr>
              <a:t>Find a distance=1 </a:t>
            </a:r>
            <a:r>
              <a:rPr dirty="0" sz="1000" spc="-10">
                <a:latin typeface="Arial"/>
                <a:cs typeface="Arial"/>
              </a:rPr>
              <a:t>vertex </a:t>
            </a:r>
            <a:r>
              <a:rPr dirty="0" sz="1000" spc="-5">
                <a:latin typeface="Arial"/>
                <a:cs typeface="Arial"/>
              </a:rPr>
              <a:t>with an edge to </a:t>
            </a:r>
            <a:r>
              <a:rPr dirty="0" sz="1000" spc="5" i="1">
                <a:latin typeface="Arial"/>
                <a:cs typeface="Arial"/>
              </a:rPr>
              <a:t>v</a:t>
            </a:r>
            <a:r>
              <a:rPr dirty="0" baseline="-11904" sz="1050" spc="7">
                <a:latin typeface="Arial"/>
                <a:cs typeface="Arial"/>
              </a:rPr>
              <a:t>6</a:t>
            </a:r>
            <a:r>
              <a:rPr dirty="0" sz="1000" spc="5">
                <a:latin typeface="Arial"/>
                <a:cs typeface="Arial"/>
              </a:rPr>
              <a:t>: </a:t>
            </a:r>
            <a:r>
              <a:rPr dirty="0" sz="1000" spc="-5" i="1">
                <a:latin typeface="Arial"/>
                <a:cs typeface="Arial"/>
              </a:rPr>
              <a:t>v</a:t>
            </a:r>
            <a:r>
              <a:rPr dirty="0" baseline="-11904" sz="1050" spc="-7">
                <a:latin typeface="Arial"/>
                <a:cs typeface="Arial"/>
              </a:rPr>
              <a:t>5</a:t>
            </a:r>
            <a:r>
              <a:rPr dirty="0" baseline="-11904" sz="1050" spc="232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works</a:t>
            </a:r>
            <a:endParaRPr sz="1000">
              <a:latin typeface="Arial"/>
              <a:cs typeface="Arial"/>
            </a:endParaRPr>
          </a:p>
          <a:p>
            <a:pPr marL="299085">
              <a:lnSpc>
                <a:spcPts val="1195"/>
              </a:lnSpc>
            </a:pPr>
            <a:r>
              <a:rPr dirty="0" baseline="8333" sz="1500" spc="-172">
                <a:solidFill>
                  <a:srgbClr val="3333B2"/>
                </a:solidFill>
                <a:latin typeface="Lucida Sans Unicode"/>
                <a:cs typeface="Lucida Sans Unicode"/>
              </a:rPr>
              <a:t>►   </a:t>
            </a:r>
            <a:r>
              <a:rPr dirty="0" sz="1000" spc="-5">
                <a:latin typeface="Arial"/>
                <a:cs typeface="Arial"/>
              </a:rPr>
              <a:t>Find a distance=0 </a:t>
            </a:r>
            <a:r>
              <a:rPr dirty="0" sz="1000" spc="-10">
                <a:latin typeface="Arial"/>
                <a:cs typeface="Arial"/>
              </a:rPr>
              <a:t>vertex </a:t>
            </a:r>
            <a:r>
              <a:rPr dirty="0" sz="1000" spc="-5">
                <a:latin typeface="Arial"/>
                <a:cs typeface="Arial"/>
              </a:rPr>
              <a:t>with an edge to </a:t>
            </a:r>
            <a:r>
              <a:rPr dirty="0" sz="1000" spc="5" i="1">
                <a:latin typeface="Arial"/>
                <a:cs typeface="Arial"/>
              </a:rPr>
              <a:t>v</a:t>
            </a:r>
            <a:r>
              <a:rPr dirty="0" baseline="-11904" sz="1050" spc="7">
                <a:latin typeface="Arial"/>
                <a:cs typeface="Arial"/>
              </a:rPr>
              <a:t>5</a:t>
            </a:r>
            <a:r>
              <a:rPr dirty="0" sz="1000" spc="5">
                <a:latin typeface="Arial"/>
                <a:cs typeface="Arial"/>
              </a:rPr>
              <a:t>: </a:t>
            </a:r>
            <a:r>
              <a:rPr dirty="0" sz="1000" spc="-5" i="1">
                <a:latin typeface="Arial"/>
                <a:cs typeface="Arial"/>
              </a:rPr>
              <a:t>v</a:t>
            </a:r>
            <a:r>
              <a:rPr dirty="0" baseline="-11904" sz="1050" spc="-7">
                <a:latin typeface="Arial"/>
                <a:cs typeface="Arial"/>
              </a:rPr>
              <a:t>0</a:t>
            </a:r>
            <a:r>
              <a:rPr dirty="0" baseline="-11904" sz="1050" spc="232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works</a:t>
            </a:r>
            <a:endParaRPr sz="1000">
              <a:latin typeface="Arial"/>
              <a:cs typeface="Arial"/>
            </a:endParaRPr>
          </a:p>
          <a:p>
            <a:pPr marL="299085">
              <a:lnSpc>
                <a:spcPts val="1200"/>
              </a:lnSpc>
            </a:pPr>
            <a:r>
              <a:rPr dirty="0" baseline="8333" sz="1500" spc="-172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000" spc="-5">
                <a:latin typeface="Arial"/>
                <a:cs typeface="Arial"/>
              </a:rPr>
              <a:t>Done: the path is </a:t>
            </a:r>
            <a:r>
              <a:rPr dirty="0" sz="1000" spc="5" i="1">
                <a:latin typeface="Arial"/>
                <a:cs typeface="Arial"/>
              </a:rPr>
              <a:t>v</a:t>
            </a:r>
            <a:r>
              <a:rPr dirty="0" baseline="-11904" sz="1050" spc="7">
                <a:latin typeface="Arial"/>
                <a:cs typeface="Arial"/>
              </a:rPr>
              <a:t>0</a:t>
            </a:r>
            <a:r>
              <a:rPr dirty="0" sz="1000" spc="5" i="1">
                <a:latin typeface="Arial"/>
                <a:cs typeface="Arial"/>
              </a:rPr>
              <a:t>, </a:t>
            </a:r>
            <a:r>
              <a:rPr dirty="0" sz="1000" spc="0" i="1">
                <a:latin typeface="Arial"/>
                <a:cs typeface="Arial"/>
              </a:rPr>
              <a:t>v</a:t>
            </a:r>
            <a:r>
              <a:rPr dirty="0" baseline="-11904" sz="1050" spc="0">
                <a:latin typeface="Arial"/>
                <a:cs typeface="Arial"/>
              </a:rPr>
              <a:t>5</a:t>
            </a:r>
            <a:r>
              <a:rPr dirty="0" sz="1000" spc="0" i="1">
                <a:latin typeface="Arial"/>
                <a:cs typeface="Arial"/>
              </a:rPr>
              <a:t>,</a:t>
            </a:r>
            <a:r>
              <a:rPr dirty="0" sz="1000" spc="-40" i="1">
                <a:latin typeface="Arial"/>
                <a:cs typeface="Arial"/>
              </a:rPr>
              <a:t> </a:t>
            </a:r>
            <a:r>
              <a:rPr dirty="0" sz="1000" spc="-5" i="1">
                <a:latin typeface="Arial"/>
                <a:cs typeface="Arial"/>
              </a:rPr>
              <a:t>v</a:t>
            </a:r>
            <a:r>
              <a:rPr dirty="0" baseline="-11904" sz="1050" spc="-7">
                <a:latin typeface="Arial"/>
                <a:cs typeface="Arial"/>
              </a:rPr>
              <a:t>6</a:t>
            </a:r>
            <a:endParaRPr baseline="-11904" sz="1050">
              <a:latin typeface="Arial"/>
              <a:cs typeface="Arial"/>
            </a:endParaRPr>
          </a:p>
          <a:p>
            <a:pPr marL="189230" marR="49530" indent="-177165">
              <a:lnSpc>
                <a:spcPct val="102600"/>
              </a:lnSpc>
              <a:spcBef>
                <a:spcPts val="320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10">
                <a:latin typeface="Arial"/>
                <a:cs typeface="Arial"/>
              </a:rPr>
              <a:t>Can </a:t>
            </a:r>
            <a:r>
              <a:rPr dirty="0" sz="1100" spc="-15">
                <a:latin typeface="Arial"/>
                <a:cs typeface="Arial"/>
              </a:rPr>
              <a:t>improve </a:t>
            </a:r>
            <a:r>
              <a:rPr dirty="0" sz="1100" spc="-5">
                <a:latin typeface="Arial"/>
                <a:cs typeface="Arial"/>
              </a:rPr>
              <a:t>this </a:t>
            </a:r>
            <a:r>
              <a:rPr dirty="0" sz="1100" spc="-20">
                <a:latin typeface="Arial"/>
                <a:cs typeface="Arial"/>
              </a:rPr>
              <a:t>by </a:t>
            </a:r>
            <a:r>
              <a:rPr dirty="0" sz="1100" spc="-5">
                <a:latin typeface="Arial"/>
                <a:cs typeface="Arial"/>
              </a:rPr>
              <a:t>storing </a:t>
            </a:r>
            <a:r>
              <a:rPr dirty="0" sz="1100" spc="-20">
                <a:latin typeface="Arial"/>
                <a:cs typeface="Arial"/>
              </a:rPr>
              <a:t>for </a:t>
            </a:r>
            <a:r>
              <a:rPr dirty="0" sz="1100" spc="-10">
                <a:latin typeface="Arial"/>
                <a:cs typeface="Arial"/>
              </a:rPr>
              <a:t>each vertex </a:t>
            </a:r>
            <a:r>
              <a:rPr dirty="0" sz="1100" spc="-5">
                <a:latin typeface="Arial"/>
                <a:cs typeface="Arial"/>
              </a:rPr>
              <a:t>from </a:t>
            </a:r>
            <a:r>
              <a:rPr dirty="0" sz="1100" spc="-10">
                <a:latin typeface="Arial"/>
                <a:cs typeface="Arial"/>
              </a:rPr>
              <a:t>where </a:t>
            </a:r>
            <a:r>
              <a:rPr dirty="0" sz="1100" spc="-15">
                <a:latin typeface="Arial"/>
                <a:cs typeface="Arial"/>
              </a:rPr>
              <a:t>we  </a:t>
            </a:r>
            <a:r>
              <a:rPr dirty="0" sz="1100" spc="-5">
                <a:latin typeface="Arial"/>
                <a:cs typeface="Arial"/>
              </a:rPr>
              <a:t>reached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it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14"/>
            <a:ext cx="210312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0"/>
              <a:t>Recap: </a:t>
            </a:r>
            <a:r>
              <a:rPr dirty="0" spc="5"/>
              <a:t>Depth-first</a:t>
            </a:r>
            <a:r>
              <a:rPr dirty="0" spc="65"/>
              <a:t> </a:t>
            </a:r>
            <a:r>
              <a:rPr dirty="0" spc="10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357" y="748244"/>
            <a:ext cx="374904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5">
                <a:latin typeface="Arial"/>
                <a:cs typeface="Arial"/>
              </a:rPr>
              <a:t>In depth-first search, </a:t>
            </a:r>
            <a:r>
              <a:rPr dirty="0" sz="1100" spc="-15">
                <a:latin typeface="Arial"/>
                <a:cs typeface="Arial"/>
              </a:rPr>
              <a:t>we </a:t>
            </a:r>
            <a:r>
              <a:rPr dirty="0" sz="1100" spc="-10">
                <a:latin typeface="Arial"/>
                <a:cs typeface="Arial"/>
              </a:rPr>
              <a:t>recursively </a:t>
            </a:r>
            <a:r>
              <a:rPr dirty="0" sz="1100" spc="-15">
                <a:latin typeface="Arial"/>
                <a:cs typeface="Arial"/>
              </a:rPr>
              <a:t>follow </a:t>
            </a:r>
            <a:r>
              <a:rPr dirty="0" sz="1100" spc="-5">
                <a:latin typeface="Arial"/>
                <a:cs typeface="Arial"/>
              </a:rPr>
              <a:t>outgoing</a:t>
            </a:r>
            <a:r>
              <a:rPr dirty="0" sz="1100" spc="-8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edges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16091" y="1071034"/>
            <a:ext cx="196198" cy="1961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16091" y="1431039"/>
            <a:ext cx="196198" cy="1961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878569" y="1460797"/>
            <a:ext cx="635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16091" y="1791043"/>
            <a:ext cx="196198" cy="1961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878569" y="1100803"/>
            <a:ext cx="57848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1770" algn="l"/>
              </a:tabLst>
            </a:pPr>
            <a:r>
              <a:rPr dirty="0" sz="600" spc="-5" i="1">
                <a:solidFill>
                  <a:srgbClr val="7F7F7F"/>
                </a:solidFill>
                <a:latin typeface="Arial"/>
                <a:cs typeface="Arial"/>
              </a:rPr>
              <a:t>v</a:t>
            </a:r>
            <a:r>
              <a:rPr dirty="0" sz="600" spc="-5" i="1">
                <a:solidFill>
                  <a:srgbClr val="7F7F7F"/>
                </a:solidFill>
                <a:latin typeface="Arial"/>
                <a:cs typeface="Arial"/>
              </a:rPr>
              <a:t>	</a:t>
            </a:r>
            <a:r>
              <a:rPr dirty="0" sz="600" spc="-5">
                <a:latin typeface="Arial"/>
                <a:cs typeface="Arial"/>
              </a:rPr>
              <a:t>un</a:t>
            </a:r>
            <a:r>
              <a:rPr dirty="0" sz="600" spc="-25">
                <a:latin typeface="Arial"/>
                <a:cs typeface="Arial"/>
              </a:rPr>
              <a:t>e</a:t>
            </a:r>
            <a:r>
              <a:rPr dirty="0" sz="600" spc="-5">
                <a:latin typeface="Arial"/>
                <a:cs typeface="Arial"/>
              </a:rPr>
              <a:t>xplored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58172" y="1467134"/>
            <a:ext cx="2406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visited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78569" y="1820804"/>
            <a:ext cx="6502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1770" algn="l"/>
              </a:tabLst>
            </a:pPr>
            <a:r>
              <a:rPr dirty="0" sz="600" spc="-5" i="1">
                <a:latin typeface="Arial"/>
                <a:cs typeface="Arial"/>
              </a:rPr>
              <a:t>v	</a:t>
            </a:r>
            <a:r>
              <a:rPr dirty="0" sz="600" spc="-5">
                <a:latin typeface="Arial"/>
                <a:cs typeface="Arial"/>
              </a:rPr>
              <a:t>fully</a:t>
            </a:r>
            <a:r>
              <a:rPr dirty="0" sz="600" spc="-5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explored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37091" y="1772070"/>
            <a:ext cx="234144" cy="2341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01738" y="1811342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0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1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97096" y="1052061"/>
            <a:ext cx="234144" cy="2341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061732" y="1091341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2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06515" y="1278364"/>
            <a:ext cx="253365" cy="506095"/>
          </a:xfrm>
          <a:custGeom>
            <a:avLst/>
            <a:gdLst/>
            <a:ahLst/>
            <a:cxnLst/>
            <a:rect l="l" t="t" r="r" b="b"/>
            <a:pathLst>
              <a:path w="253365" h="506094">
                <a:moveTo>
                  <a:pt x="0" y="506072"/>
                </a:moveTo>
                <a:lnTo>
                  <a:pt x="253038" y="0"/>
                </a:lnTo>
              </a:path>
            </a:pathLst>
          </a:custGeom>
          <a:ln w="5060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021758" y="1276102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09" h="37465">
                <a:moveTo>
                  <a:pt x="0" y="9958"/>
                </a:moveTo>
                <a:lnTo>
                  <a:pt x="12739" y="11160"/>
                </a:lnTo>
                <a:lnTo>
                  <a:pt x="23382" y="9448"/>
                </a:lnTo>
                <a:lnTo>
                  <a:pt x="32065" y="5501"/>
                </a:lnTo>
                <a:lnTo>
                  <a:pt x="38926" y="0"/>
                </a:lnTo>
                <a:lnTo>
                  <a:pt x="38642" y="8790"/>
                </a:lnTo>
                <a:lnTo>
                  <a:pt x="40695" y="18104"/>
                </a:lnTo>
                <a:lnTo>
                  <a:pt x="45711" y="27645"/>
                </a:lnTo>
                <a:lnTo>
                  <a:pt x="54316" y="37116"/>
                </a:lnTo>
              </a:path>
            </a:pathLst>
          </a:custGeom>
          <a:ln w="5060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717105" y="2492079"/>
            <a:ext cx="234144" cy="2341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781733" y="2531331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4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166519" y="1273838"/>
            <a:ext cx="613410" cy="1226185"/>
          </a:xfrm>
          <a:custGeom>
            <a:avLst/>
            <a:gdLst/>
            <a:ahLst/>
            <a:cxnLst/>
            <a:rect l="l" t="t" r="r" b="b"/>
            <a:pathLst>
              <a:path w="613410" h="1226185">
                <a:moveTo>
                  <a:pt x="0" y="0"/>
                </a:moveTo>
                <a:lnTo>
                  <a:pt x="613042" y="1226081"/>
                </a:lnTo>
              </a:path>
            </a:pathLst>
          </a:custGeom>
          <a:ln w="5060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741767" y="2465067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10" h="37464">
                <a:moveTo>
                  <a:pt x="54316" y="0"/>
                </a:moveTo>
                <a:lnTo>
                  <a:pt x="45711" y="9470"/>
                </a:lnTo>
                <a:lnTo>
                  <a:pt x="40695" y="19011"/>
                </a:lnTo>
                <a:lnTo>
                  <a:pt x="38642" y="28325"/>
                </a:lnTo>
                <a:lnTo>
                  <a:pt x="38926" y="37116"/>
                </a:lnTo>
                <a:lnTo>
                  <a:pt x="32065" y="31614"/>
                </a:lnTo>
                <a:lnTo>
                  <a:pt x="23382" y="27667"/>
                </a:lnTo>
                <a:lnTo>
                  <a:pt x="12739" y="25955"/>
                </a:lnTo>
                <a:lnTo>
                  <a:pt x="0" y="27157"/>
                </a:lnTo>
              </a:path>
            </a:pathLst>
          </a:custGeom>
          <a:ln w="5060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076510" y="1771471"/>
            <a:ext cx="235342" cy="23534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2141727" y="1810695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7F7F7F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7F7F7F"/>
                </a:solidFill>
                <a:latin typeface="Arial"/>
                <a:cs typeface="Arial"/>
              </a:rPr>
              <a:t>6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886529" y="1998909"/>
            <a:ext cx="253365" cy="506095"/>
          </a:xfrm>
          <a:custGeom>
            <a:avLst/>
            <a:gdLst/>
            <a:ahLst/>
            <a:cxnLst/>
            <a:rect l="l" t="t" r="r" b="b"/>
            <a:pathLst>
              <a:path w="253364" h="506094">
                <a:moveTo>
                  <a:pt x="0" y="505536"/>
                </a:moveTo>
                <a:lnTo>
                  <a:pt x="25277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101504" y="1996646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10" h="37464">
                <a:moveTo>
                  <a:pt x="0" y="9958"/>
                </a:moveTo>
                <a:lnTo>
                  <a:pt x="12739" y="11160"/>
                </a:lnTo>
                <a:lnTo>
                  <a:pt x="23382" y="9448"/>
                </a:lnTo>
                <a:lnTo>
                  <a:pt x="32065" y="5501"/>
                </a:lnTo>
                <a:lnTo>
                  <a:pt x="38926" y="0"/>
                </a:lnTo>
                <a:lnTo>
                  <a:pt x="38642" y="8790"/>
                </a:lnTo>
                <a:lnTo>
                  <a:pt x="40695" y="18104"/>
                </a:lnTo>
                <a:lnTo>
                  <a:pt x="45711" y="27645"/>
                </a:lnTo>
                <a:lnTo>
                  <a:pt x="54316" y="37116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717698" y="1052654"/>
            <a:ext cx="232958" cy="2329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781733" y="1091760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7F7F7F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7F7F7F"/>
                </a:solidFill>
                <a:latin typeface="Arial"/>
                <a:cs typeface="Arial"/>
              </a:rPr>
              <a:t>5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888526" y="1277834"/>
            <a:ext cx="253365" cy="506095"/>
          </a:xfrm>
          <a:custGeom>
            <a:avLst/>
            <a:gdLst/>
            <a:ahLst/>
            <a:cxnLst/>
            <a:rect l="l" t="t" r="r" b="b"/>
            <a:pathLst>
              <a:path w="253364" h="506094">
                <a:moveTo>
                  <a:pt x="253035" y="506067"/>
                </a:move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872005" y="1275571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10" h="37465">
                <a:moveTo>
                  <a:pt x="0" y="37116"/>
                </a:moveTo>
                <a:lnTo>
                  <a:pt x="8605" y="27645"/>
                </a:lnTo>
                <a:lnTo>
                  <a:pt x="13621" y="18104"/>
                </a:lnTo>
                <a:lnTo>
                  <a:pt x="15674" y="8790"/>
                </a:lnTo>
                <a:lnTo>
                  <a:pt x="15389" y="0"/>
                </a:lnTo>
                <a:lnTo>
                  <a:pt x="22251" y="5501"/>
                </a:lnTo>
                <a:lnTo>
                  <a:pt x="30934" y="9448"/>
                </a:lnTo>
                <a:lnTo>
                  <a:pt x="41577" y="11160"/>
                </a:lnTo>
                <a:lnTo>
                  <a:pt x="54316" y="9958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996497" y="2491480"/>
            <a:ext cx="235342" cy="23534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1061732" y="2530683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7F7F7F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7F7F7F"/>
                </a:solidFill>
                <a:latin typeface="Arial"/>
                <a:cs typeface="Arial"/>
              </a:rPr>
              <a:t>3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236900" y="2609151"/>
            <a:ext cx="480695" cy="0"/>
          </a:xfrm>
          <a:custGeom>
            <a:avLst/>
            <a:gdLst/>
            <a:ahLst/>
            <a:cxnLst/>
            <a:rect l="l" t="t" r="r" b="b"/>
            <a:pathLst>
              <a:path w="480694" h="0">
                <a:moveTo>
                  <a:pt x="480204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234370" y="2578785"/>
            <a:ext cx="26670" cy="60960"/>
          </a:xfrm>
          <a:custGeom>
            <a:avLst/>
            <a:gdLst/>
            <a:ahLst/>
            <a:cxnLst/>
            <a:rect l="l" t="t" r="r" b="b"/>
            <a:pathLst>
              <a:path w="26669" h="60960">
                <a:moveTo>
                  <a:pt x="26317" y="60732"/>
                </a:moveTo>
                <a:lnTo>
                  <a:pt x="21694" y="48799"/>
                </a:lnTo>
                <a:lnTo>
                  <a:pt x="15403" y="40045"/>
                </a:lnTo>
                <a:lnTo>
                  <a:pt x="7990" y="34043"/>
                </a:lnTo>
                <a:lnTo>
                  <a:pt x="0" y="30366"/>
                </a:lnTo>
                <a:lnTo>
                  <a:pt x="7990" y="26689"/>
                </a:lnTo>
                <a:lnTo>
                  <a:pt x="15403" y="20687"/>
                </a:lnTo>
                <a:lnTo>
                  <a:pt x="21694" y="11933"/>
                </a:lnTo>
                <a:lnTo>
                  <a:pt x="26317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06515" y="1993847"/>
            <a:ext cx="253365" cy="506095"/>
          </a:xfrm>
          <a:custGeom>
            <a:avLst/>
            <a:gdLst/>
            <a:ahLst/>
            <a:cxnLst/>
            <a:rect l="l" t="t" r="r" b="b"/>
            <a:pathLst>
              <a:path w="253365" h="506094">
                <a:moveTo>
                  <a:pt x="0" y="0"/>
                </a:moveTo>
                <a:lnTo>
                  <a:pt x="252770" y="505536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021490" y="2464531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09" h="37464">
                <a:moveTo>
                  <a:pt x="54316" y="0"/>
                </a:moveTo>
                <a:lnTo>
                  <a:pt x="45711" y="9470"/>
                </a:lnTo>
                <a:lnTo>
                  <a:pt x="40695" y="19011"/>
                </a:lnTo>
                <a:lnTo>
                  <a:pt x="38642" y="28325"/>
                </a:lnTo>
                <a:lnTo>
                  <a:pt x="38926" y="37116"/>
                </a:lnTo>
                <a:lnTo>
                  <a:pt x="32065" y="31614"/>
                </a:lnTo>
                <a:lnTo>
                  <a:pt x="23382" y="27667"/>
                </a:lnTo>
                <a:lnTo>
                  <a:pt x="12739" y="25955"/>
                </a:lnTo>
                <a:lnTo>
                  <a:pt x="0" y="27157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231240" y="1169133"/>
            <a:ext cx="481965" cy="0"/>
          </a:xfrm>
          <a:custGeom>
            <a:avLst/>
            <a:gdLst/>
            <a:ahLst/>
            <a:cxnLst/>
            <a:rect l="l" t="t" r="r" b="b"/>
            <a:pathLst>
              <a:path w="481964" h="0">
                <a:moveTo>
                  <a:pt x="0" y="0"/>
                </a:moveTo>
                <a:lnTo>
                  <a:pt x="481396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688850" y="1138767"/>
            <a:ext cx="26670" cy="60960"/>
          </a:xfrm>
          <a:custGeom>
            <a:avLst/>
            <a:gdLst/>
            <a:ahLst/>
            <a:cxnLst/>
            <a:rect l="l" t="t" r="r" b="b"/>
            <a:pathLst>
              <a:path w="26669" h="60959">
                <a:moveTo>
                  <a:pt x="0" y="0"/>
                </a:moveTo>
                <a:lnTo>
                  <a:pt x="4622" y="11933"/>
                </a:lnTo>
                <a:lnTo>
                  <a:pt x="10913" y="20687"/>
                </a:lnTo>
                <a:lnTo>
                  <a:pt x="18327" y="26689"/>
                </a:lnTo>
                <a:lnTo>
                  <a:pt x="26317" y="30366"/>
                </a:lnTo>
                <a:lnTo>
                  <a:pt x="18327" y="34043"/>
                </a:lnTo>
                <a:lnTo>
                  <a:pt x="10913" y="40045"/>
                </a:lnTo>
                <a:lnTo>
                  <a:pt x="4622" y="48799"/>
                </a:lnTo>
                <a:lnTo>
                  <a:pt x="0" y="60732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114168" y="1291266"/>
            <a:ext cx="0" cy="1200785"/>
          </a:xfrm>
          <a:custGeom>
            <a:avLst/>
            <a:gdLst/>
            <a:ahLst/>
            <a:cxnLst/>
            <a:rect l="l" t="t" r="r" b="b"/>
            <a:pathLst>
              <a:path w="0" h="1200785">
                <a:moveTo>
                  <a:pt x="0" y="1200213"/>
                </a:move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083802" y="1288736"/>
            <a:ext cx="60960" cy="26670"/>
          </a:xfrm>
          <a:custGeom>
            <a:avLst/>
            <a:gdLst/>
            <a:ahLst/>
            <a:cxnLst/>
            <a:rect l="l" t="t" r="r" b="b"/>
            <a:pathLst>
              <a:path w="60959" h="26669">
                <a:moveTo>
                  <a:pt x="0" y="26317"/>
                </a:moveTo>
                <a:lnTo>
                  <a:pt x="11933" y="21694"/>
                </a:lnTo>
                <a:lnTo>
                  <a:pt x="20687" y="15403"/>
                </a:lnTo>
                <a:lnTo>
                  <a:pt x="26689" y="7990"/>
                </a:lnTo>
                <a:lnTo>
                  <a:pt x="30366" y="0"/>
                </a:lnTo>
                <a:lnTo>
                  <a:pt x="34043" y="7990"/>
                </a:lnTo>
                <a:lnTo>
                  <a:pt x="40045" y="15403"/>
                </a:lnTo>
                <a:lnTo>
                  <a:pt x="48799" y="21694"/>
                </a:lnTo>
                <a:lnTo>
                  <a:pt x="60732" y="26317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834177" y="1285612"/>
            <a:ext cx="0" cy="1201420"/>
          </a:xfrm>
          <a:custGeom>
            <a:avLst/>
            <a:gdLst/>
            <a:ahLst/>
            <a:cxnLst/>
            <a:rect l="l" t="t" r="r" b="b"/>
            <a:pathLst>
              <a:path w="0" h="1201420">
                <a:moveTo>
                  <a:pt x="0" y="0"/>
                </a:moveTo>
                <a:lnTo>
                  <a:pt x="0" y="1201405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803811" y="2463231"/>
            <a:ext cx="60960" cy="26670"/>
          </a:xfrm>
          <a:custGeom>
            <a:avLst/>
            <a:gdLst/>
            <a:ahLst/>
            <a:cxnLst/>
            <a:rect l="l" t="t" r="r" b="b"/>
            <a:pathLst>
              <a:path w="60960" h="26669">
                <a:moveTo>
                  <a:pt x="60732" y="0"/>
                </a:moveTo>
                <a:lnTo>
                  <a:pt x="48799" y="4622"/>
                </a:lnTo>
                <a:lnTo>
                  <a:pt x="40045" y="10913"/>
                </a:lnTo>
                <a:lnTo>
                  <a:pt x="34043" y="18327"/>
                </a:lnTo>
                <a:lnTo>
                  <a:pt x="30366" y="26317"/>
                </a:lnTo>
                <a:lnTo>
                  <a:pt x="26689" y="18327"/>
                </a:lnTo>
                <a:lnTo>
                  <a:pt x="20687" y="10913"/>
                </a:lnTo>
                <a:lnTo>
                  <a:pt x="11933" y="4622"/>
                </a:ln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14"/>
            <a:ext cx="249872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5"/>
              <a:t>Pathfinding: improving </a:t>
            </a:r>
            <a:r>
              <a:rPr dirty="0" spc="10"/>
              <a:t>on</a:t>
            </a:r>
            <a:r>
              <a:rPr dirty="0" spc="40"/>
              <a:t> </a:t>
            </a:r>
            <a:r>
              <a:rPr dirty="0" spc="15"/>
              <a:t>DFS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357" y="719643"/>
            <a:ext cx="3797300" cy="199453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10">
                <a:latin typeface="Arial"/>
                <a:cs typeface="Arial"/>
              </a:rPr>
              <a:t>Pathfinding </a:t>
            </a:r>
            <a:r>
              <a:rPr dirty="0" sz="1100" spc="-5">
                <a:latin typeface="Arial"/>
                <a:cs typeface="Arial"/>
              </a:rPr>
              <a:t>is often required to find </a:t>
            </a:r>
            <a:r>
              <a:rPr dirty="0" sz="1100" spc="-5" b="1">
                <a:latin typeface="Arial"/>
                <a:cs typeface="Arial"/>
              </a:rPr>
              <a:t>shortest</a:t>
            </a:r>
            <a:r>
              <a:rPr dirty="0" sz="1100" spc="-120" b="1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paths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5">
                <a:latin typeface="Arial"/>
                <a:cs typeface="Arial"/>
              </a:rPr>
              <a:t>Depth-first search </a:t>
            </a:r>
            <a:r>
              <a:rPr dirty="0" sz="1100" spc="-10">
                <a:latin typeface="Arial"/>
                <a:cs typeface="Arial"/>
              </a:rPr>
              <a:t>does </a:t>
            </a:r>
            <a:r>
              <a:rPr dirty="0" sz="1100" spc="-5">
                <a:latin typeface="Arial"/>
                <a:cs typeface="Arial"/>
              </a:rPr>
              <a:t>not </a:t>
            </a:r>
            <a:r>
              <a:rPr dirty="0" sz="1100" spc="-10">
                <a:latin typeface="Arial"/>
                <a:cs typeface="Arial"/>
              </a:rPr>
              <a:t>do</a:t>
            </a:r>
            <a:r>
              <a:rPr dirty="0" sz="1100" spc="-114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this.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5">
                <a:latin typeface="Arial"/>
                <a:cs typeface="Arial"/>
              </a:rPr>
              <a:t>Breadth-first search </a:t>
            </a:r>
            <a:r>
              <a:rPr dirty="0" sz="1100" spc="-10">
                <a:latin typeface="Arial"/>
                <a:cs typeface="Arial"/>
              </a:rPr>
              <a:t>works </a:t>
            </a:r>
            <a:r>
              <a:rPr dirty="0" sz="1100" spc="-20">
                <a:latin typeface="Arial"/>
                <a:cs typeface="Arial"/>
              </a:rPr>
              <a:t>for </a:t>
            </a:r>
            <a:r>
              <a:rPr dirty="0" sz="1100" spc="-5" b="1">
                <a:latin typeface="Arial"/>
                <a:cs typeface="Arial"/>
              </a:rPr>
              <a:t>unweighted</a:t>
            </a:r>
            <a:r>
              <a:rPr dirty="0" sz="1100" spc="-105" b="1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graphs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15">
                <a:latin typeface="Arial"/>
                <a:cs typeface="Arial"/>
              </a:rPr>
              <a:t>Next </a:t>
            </a:r>
            <a:r>
              <a:rPr dirty="0" sz="1100" spc="-10">
                <a:latin typeface="Arial"/>
                <a:cs typeface="Arial"/>
              </a:rPr>
              <a:t>time, </a:t>
            </a:r>
            <a:r>
              <a:rPr dirty="0" sz="1100" spc="-15">
                <a:latin typeface="Arial"/>
                <a:cs typeface="Arial"/>
              </a:rPr>
              <a:t>we </a:t>
            </a:r>
            <a:r>
              <a:rPr dirty="0" sz="1100" spc="-5">
                <a:latin typeface="Arial"/>
                <a:cs typeface="Arial"/>
              </a:rPr>
              <a:t>will look at </a:t>
            </a:r>
            <a:r>
              <a:rPr dirty="0" sz="1100" spc="-10">
                <a:latin typeface="Arial"/>
                <a:cs typeface="Arial"/>
              </a:rPr>
              <a:t>two more advanced</a:t>
            </a:r>
            <a:r>
              <a:rPr dirty="0" sz="1100" spc="-9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algorithms:</a:t>
            </a:r>
            <a:endParaRPr sz="1100">
              <a:latin typeface="Arial"/>
              <a:cs typeface="Arial"/>
            </a:endParaRPr>
          </a:p>
          <a:p>
            <a:pPr marL="299085">
              <a:lnSpc>
                <a:spcPts val="1200"/>
              </a:lnSpc>
              <a:spcBef>
                <a:spcPts val="175"/>
              </a:spcBef>
            </a:pPr>
            <a:r>
              <a:rPr dirty="0" baseline="8333" sz="1500" spc="-172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000" spc="-10">
                <a:latin typeface="Arial"/>
                <a:cs typeface="Arial"/>
              </a:rPr>
              <a:t>Dijkstra’s</a:t>
            </a:r>
            <a:r>
              <a:rPr dirty="0" sz="1000" spc="-7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algorithm</a:t>
            </a:r>
            <a:endParaRPr sz="1000">
              <a:latin typeface="Arial"/>
              <a:cs typeface="Arial"/>
            </a:endParaRPr>
          </a:p>
          <a:p>
            <a:pPr marL="299085">
              <a:lnSpc>
                <a:spcPts val="1200"/>
              </a:lnSpc>
            </a:pPr>
            <a:r>
              <a:rPr dirty="0" baseline="8333" sz="1500" spc="-172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000" spc="-5">
                <a:latin typeface="Arial"/>
                <a:cs typeface="Arial"/>
              </a:rPr>
              <a:t>The A*</a:t>
            </a:r>
            <a:r>
              <a:rPr dirty="0" sz="1000" spc="-7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algorithm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1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setting will </a:t>
            </a:r>
            <a:r>
              <a:rPr dirty="0" sz="1100" spc="-10">
                <a:latin typeface="Arial"/>
                <a:cs typeface="Arial"/>
              </a:rPr>
              <a:t>be </a:t>
            </a:r>
            <a:r>
              <a:rPr dirty="0" sz="1100" spc="-5" b="1">
                <a:latin typeface="Arial"/>
                <a:cs typeface="Arial"/>
              </a:rPr>
              <a:t>weighted</a:t>
            </a:r>
            <a:r>
              <a:rPr dirty="0" sz="1100" spc="-114" b="1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graphs</a:t>
            </a:r>
            <a:endParaRPr sz="1100">
              <a:latin typeface="Arial"/>
              <a:cs typeface="Arial"/>
            </a:endParaRPr>
          </a:p>
          <a:p>
            <a:pPr marL="466725" marR="5080" indent="-168275">
              <a:lnSpc>
                <a:spcPct val="100000"/>
              </a:lnSpc>
              <a:spcBef>
                <a:spcPts val="175"/>
              </a:spcBef>
            </a:pPr>
            <a:r>
              <a:rPr dirty="0" baseline="8333" sz="1500" spc="-172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000" spc="-5">
                <a:latin typeface="Arial"/>
                <a:cs typeface="Arial"/>
              </a:rPr>
              <a:t>An </a:t>
            </a:r>
            <a:r>
              <a:rPr dirty="0" sz="1000" spc="-15">
                <a:latin typeface="Arial"/>
                <a:cs typeface="Arial"/>
              </a:rPr>
              <a:t>edge’s </a:t>
            </a:r>
            <a:r>
              <a:rPr dirty="0" sz="1000" spc="-5">
                <a:latin typeface="Arial"/>
                <a:cs typeface="Arial"/>
              </a:rPr>
              <a:t>weight represents the length (or cost or duration)  associated with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it</a:t>
            </a:r>
            <a:endParaRPr sz="1000">
              <a:latin typeface="Arial"/>
              <a:cs typeface="Arial"/>
            </a:endParaRPr>
          </a:p>
          <a:p>
            <a:pPr marL="466725" marR="393700" indent="-168275">
              <a:lnSpc>
                <a:spcPts val="1200"/>
              </a:lnSpc>
              <a:spcBef>
                <a:spcPts val="30"/>
              </a:spcBef>
            </a:pPr>
            <a:r>
              <a:rPr dirty="0" baseline="8333" sz="1500" spc="-172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000" spc="-5">
                <a:latin typeface="Arial"/>
                <a:cs typeface="Arial"/>
              </a:rPr>
              <a:t>An unweighted </a:t>
            </a:r>
            <a:r>
              <a:rPr dirty="0" sz="1000" spc="-10">
                <a:latin typeface="Arial"/>
                <a:cs typeface="Arial"/>
              </a:rPr>
              <a:t>graph </a:t>
            </a:r>
            <a:r>
              <a:rPr dirty="0" sz="1000" spc="-5">
                <a:latin typeface="Arial"/>
                <a:cs typeface="Arial"/>
              </a:rPr>
              <a:t>is just a special case where all  weights are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1.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14"/>
            <a:ext cx="210312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0"/>
              <a:t>Recap: </a:t>
            </a:r>
            <a:r>
              <a:rPr dirty="0" spc="5"/>
              <a:t>Depth-first</a:t>
            </a:r>
            <a:r>
              <a:rPr dirty="0" spc="65"/>
              <a:t> </a:t>
            </a:r>
            <a:r>
              <a:rPr dirty="0" spc="10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357" y="748244"/>
            <a:ext cx="374904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5">
                <a:latin typeface="Arial"/>
                <a:cs typeface="Arial"/>
              </a:rPr>
              <a:t>In depth-first search, </a:t>
            </a:r>
            <a:r>
              <a:rPr dirty="0" sz="1100" spc="-15">
                <a:latin typeface="Arial"/>
                <a:cs typeface="Arial"/>
              </a:rPr>
              <a:t>we </a:t>
            </a:r>
            <a:r>
              <a:rPr dirty="0" sz="1100" spc="-10">
                <a:latin typeface="Arial"/>
                <a:cs typeface="Arial"/>
              </a:rPr>
              <a:t>recursively </a:t>
            </a:r>
            <a:r>
              <a:rPr dirty="0" sz="1100" spc="-15">
                <a:latin typeface="Arial"/>
                <a:cs typeface="Arial"/>
              </a:rPr>
              <a:t>follow </a:t>
            </a:r>
            <a:r>
              <a:rPr dirty="0" sz="1100" spc="-5">
                <a:latin typeface="Arial"/>
                <a:cs typeface="Arial"/>
              </a:rPr>
              <a:t>outgoing</a:t>
            </a:r>
            <a:r>
              <a:rPr dirty="0" sz="1100" spc="-8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edges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16091" y="1071034"/>
            <a:ext cx="196198" cy="1961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16091" y="1431039"/>
            <a:ext cx="196198" cy="1961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878569" y="1460797"/>
            <a:ext cx="635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16091" y="1791043"/>
            <a:ext cx="196198" cy="1961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878569" y="1100803"/>
            <a:ext cx="57848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1770" algn="l"/>
              </a:tabLst>
            </a:pPr>
            <a:r>
              <a:rPr dirty="0" sz="600" spc="-5" i="1">
                <a:solidFill>
                  <a:srgbClr val="7F7F7F"/>
                </a:solidFill>
                <a:latin typeface="Arial"/>
                <a:cs typeface="Arial"/>
              </a:rPr>
              <a:t>v</a:t>
            </a:r>
            <a:r>
              <a:rPr dirty="0" sz="600" spc="-5" i="1">
                <a:solidFill>
                  <a:srgbClr val="7F7F7F"/>
                </a:solidFill>
                <a:latin typeface="Arial"/>
                <a:cs typeface="Arial"/>
              </a:rPr>
              <a:t>	</a:t>
            </a:r>
            <a:r>
              <a:rPr dirty="0" sz="600" spc="-5">
                <a:latin typeface="Arial"/>
                <a:cs typeface="Arial"/>
              </a:rPr>
              <a:t>un</a:t>
            </a:r>
            <a:r>
              <a:rPr dirty="0" sz="600" spc="-25">
                <a:latin typeface="Arial"/>
                <a:cs typeface="Arial"/>
              </a:rPr>
              <a:t>e</a:t>
            </a:r>
            <a:r>
              <a:rPr dirty="0" sz="600" spc="-5">
                <a:latin typeface="Arial"/>
                <a:cs typeface="Arial"/>
              </a:rPr>
              <a:t>xplored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58172" y="1467134"/>
            <a:ext cx="2406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visited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78569" y="1820804"/>
            <a:ext cx="6502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1770" algn="l"/>
              </a:tabLst>
            </a:pPr>
            <a:r>
              <a:rPr dirty="0" sz="600" spc="-5" i="1">
                <a:latin typeface="Arial"/>
                <a:cs typeface="Arial"/>
              </a:rPr>
              <a:t>v	</a:t>
            </a:r>
            <a:r>
              <a:rPr dirty="0" sz="600" spc="-5">
                <a:latin typeface="Arial"/>
                <a:cs typeface="Arial"/>
              </a:rPr>
              <a:t>fully</a:t>
            </a:r>
            <a:r>
              <a:rPr dirty="0" sz="600" spc="-5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explored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37091" y="1772070"/>
            <a:ext cx="234144" cy="2341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01738" y="1811342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0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1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97096" y="1052061"/>
            <a:ext cx="234144" cy="2341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061732" y="1091341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2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06515" y="1278364"/>
            <a:ext cx="253365" cy="506095"/>
          </a:xfrm>
          <a:custGeom>
            <a:avLst/>
            <a:gdLst/>
            <a:ahLst/>
            <a:cxnLst/>
            <a:rect l="l" t="t" r="r" b="b"/>
            <a:pathLst>
              <a:path w="253365" h="506094">
                <a:moveTo>
                  <a:pt x="0" y="506072"/>
                </a:moveTo>
                <a:lnTo>
                  <a:pt x="253038" y="0"/>
                </a:lnTo>
              </a:path>
            </a:pathLst>
          </a:custGeom>
          <a:ln w="5060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021758" y="1276102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09" h="37465">
                <a:moveTo>
                  <a:pt x="0" y="9958"/>
                </a:moveTo>
                <a:lnTo>
                  <a:pt x="12739" y="11160"/>
                </a:lnTo>
                <a:lnTo>
                  <a:pt x="23382" y="9448"/>
                </a:lnTo>
                <a:lnTo>
                  <a:pt x="32065" y="5501"/>
                </a:lnTo>
                <a:lnTo>
                  <a:pt x="38926" y="0"/>
                </a:lnTo>
                <a:lnTo>
                  <a:pt x="38642" y="8790"/>
                </a:lnTo>
                <a:lnTo>
                  <a:pt x="40695" y="18104"/>
                </a:lnTo>
                <a:lnTo>
                  <a:pt x="45711" y="27645"/>
                </a:lnTo>
                <a:lnTo>
                  <a:pt x="54316" y="37116"/>
                </a:lnTo>
              </a:path>
            </a:pathLst>
          </a:custGeom>
          <a:ln w="5060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717105" y="2492079"/>
            <a:ext cx="234144" cy="2341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781733" y="2531331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4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166519" y="1273838"/>
            <a:ext cx="613410" cy="1226185"/>
          </a:xfrm>
          <a:custGeom>
            <a:avLst/>
            <a:gdLst/>
            <a:ahLst/>
            <a:cxnLst/>
            <a:rect l="l" t="t" r="r" b="b"/>
            <a:pathLst>
              <a:path w="613410" h="1226185">
                <a:moveTo>
                  <a:pt x="0" y="0"/>
                </a:moveTo>
                <a:lnTo>
                  <a:pt x="613042" y="1226081"/>
                </a:lnTo>
              </a:path>
            </a:pathLst>
          </a:custGeom>
          <a:ln w="5060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741767" y="2465067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10" h="37464">
                <a:moveTo>
                  <a:pt x="54316" y="0"/>
                </a:moveTo>
                <a:lnTo>
                  <a:pt x="45711" y="9470"/>
                </a:lnTo>
                <a:lnTo>
                  <a:pt x="40695" y="19011"/>
                </a:lnTo>
                <a:lnTo>
                  <a:pt x="38642" y="28325"/>
                </a:lnTo>
                <a:lnTo>
                  <a:pt x="38926" y="37116"/>
                </a:lnTo>
                <a:lnTo>
                  <a:pt x="32065" y="31614"/>
                </a:lnTo>
                <a:lnTo>
                  <a:pt x="23382" y="27667"/>
                </a:lnTo>
                <a:lnTo>
                  <a:pt x="12739" y="25955"/>
                </a:lnTo>
                <a:lnTo>
                  <a:pt x="0" y="27157"/>
                </a:lnTo>
              </a:path>
            </a:pathLst>
          </a:custGeom>
          <a:ln w="5060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076510" y="1771471"/>
            <a:ext cx="235342" cy="23534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2141727" y="1810695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6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886529" y="1998909"/>
            <a:ext cx="253365" cy="506095"/>
          </a:xfrm>
          <a:custGeom>
            <a:avLst/>
            <a:gdLst/>
            <a:ahLst/>
            <a:cxnLst/>
            <a:rect l="l" t="t" r="r" b="b"/>
            <a:pathLst>
              <a:path w="253364" h="506094">
                <a:moveTo>
                  <a:pt x="0" y="505536"/>
                </a:moveTo>
                <a:lnTo>
                  <a:pt x="252770" y="0"/>
                </a:lnTo>
              </a:path>
            </a:pathLst>
          </a:custGeom>
          <a:ln w="5060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101504" y="1996646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10" h="37464">
                <a:moveTo>
                  <a:pt x="0" y="9958"/>
                </a:moveTo>
                <a:lnTo>
                  <a:pt x="12739" y="11160"/>
                </a:lnTo>
                <a:lnTo>
                  <a:pt x="23382" y="9448"/>
                </a:lnTo>
                <a:lnTo>
                  <a:pt x="32065" y="5501"/>
                </a:lnTo>
                <a:lnTo>
                  <a:pt x="38926" y="0"/>
                </a:lnTo>
                <a:lnTo>
                  <a:pt x="38642" y="8790"/>
                </a:lnTo>
                <a:lnTo>
                  <a:pt x="40695" y="18104"/>
                </a:lnTo>
                <a:lnTo>
                  <a:pt x="45711" y="27645"/>
                </a:lnTo>
                <a:lnTo>
                  <a:pt x="54316" y="37116"/>
                </a:lnTo>
              </a:path>
            </a:pathLst>
          </a:custGeom>
          <a:ln w="5060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717698" y="1052654"/>
            <a:ext cx="232958" cy="2329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781733" y="1091760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7F7F7F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7F7F7F"/>
                </a:solidFill>
                <a:latin typeface="Arial"/>
                <a:cs typeface="Arial"/>
              </a:rPr>
              <a:t>5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888526" y="1277834"/>
            <a:ext cx="253365" cy="506095"/>
          </a:xfrm>
          <a:custGeom>
            <a:avLst/>
            <a:gdLst/>
            <a:ahLst/>
            <a:cxnLst/>
            <a:rect l="l" t="t" r="r" b="b"/>
            <a:pathLst>
              <a:path w="253364" h="506094">
                <a:moveTo>
                  <a:pt x="253035" y="506067"/>
                </a:move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872005" y="1275571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10" h="37465">
                <a:moveTo>
                  <a:pt x="0" y="37116"/>
                </a:moveTo>
                <a:lnTo>
                  <a:pt x="8605" y="27645"/>
                </a:lnTo>
                <a:lnTo>
                  <a:pt x="13621" y="18104"/>
                </a:lnTo>
                <a:lnTo>
                  <a:pt x="15674" y="8790"/>
                </a:lnTo>
                <a:lnTo>
                  <a:pt x="15389" y="0"/>
                </a:lnTo>
                <a:lnTo>
                  <a:pt x="22251" y="5501"/>
                </a:lnTo>
                <a:lnTo>
                  <a:pt x="30934" y="9448"/>
                </a:lnTo>
                <a:lnTo>
                  <a:pt x="41577" y="11160"/>
                </a:lnTo>
                <a:lnTo>
                  <a:pt x="54316" y="9958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996497" y="2491480"/>
            <a:ext cx="235342" cy="23534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1061732" y="2530683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7F7F7F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7F7F7F"/>
                </a:solidFill>
                <a:latin typeface="Arial"/>
                <a:cs typeface="Arial"/>
              </a:rPr>
              <a:t>3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236900" y="2609151"/>
            <a:ext cx="480695" cy="0"/>
          </a:xfrm>
          <a:custGeom>
            <a:avLst/>
            <a:gdLst/>
            <a:ahLst/>
            <a:cxnLst/>
            <a:rect l="l" t="t" r="r" b="b"/>
            <a:pathLst>
              <a:path w="480694" h="0">
                <a:moveTo>
                  <a:pt x="480204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234370" y="2578785"/>
            <a:ext cx="26670" cy="60960"/>
          </a:xfrm>
          <a:custGeom>
            <a:avLst/>
            <a:gdLst/>
            <a:ahLst/>
            <a:cxnLst/>
            <a:rect l="l" t="t" r="r" b="b"/>
            <a:pathLst>
              <a:path w="26669" h="60960">
                <a:moveTo>
                  <a:pt x="26317" y="60732"/>
                </a:moveTo>
                <a:lnTo>
                  <a:pt x="21694" y="48799"/>
                </a:lnTo>
                <a:lnTo>
                  <a:pt x="15403" y="40045"/>
                </a:lnTo>
                <a:lnTo>
                  <a:pt x="7990" y="34043"/>
                </a:lnTo>
                <a:lnTo>
                  <a:pt x="0" y="30366"/>
                </a:lnTo>
                <a:lnTo>
                  <a:pt x="7990" y="26689"/>
                </a:lnTo>
                <a:lnTo>
                  <a:pt x="15403" y="20687"/>
                </a:lnTo>
                <a:lnTo>
                  <a:pt x="21694" y="11933"/>
                </a:lnTo>
                <a:lnTo>
                  <a:pt x="26317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06515" y="1993847"/>
            <a:ext cx="253365" cy="506095"/>
          </a:xfrm>
          <a:custGeom>
            <a:avLst/>
            <a:gdLst/>
            <a:ahLst/>
            <a:cxnLst/>
            <a:rect l="l" t="t" r="r" b="b"/>
            <a:pathLst>
              <a:path w="253365" h="506094">
                <a:moveTo>
                  <a:pt x="0" y="0"/>
                </a:moveTo>
                <a:lnTo>
                  <a:pt x="252770" y="505536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021490" y="2464531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09" h="37464">
                <a:moveTo>
                  <a:pt x="54316" y="0"/>
                </a:moveTo>
                <a:lnTo>
                  <a:pt x="45711" y="9470"/>
                </a:lnTo>
                <a:lnTo>
                  <a:pt x="40695" y="19011"/>
                </a:lnTo>
                <a:lnTo>
                  <a:pt x="38642" y="28325"/>
                </a:lnTo>
                <a:lnTo>
                  <a:pt x="38926" y="37116"/>
                </a:lnTo>
                <a:lnTo>
                  <a:pt x="32065" y="31614"/>
                </a:lnTo>
                <a:lnTo>
                  <a:pt x="23382" y="27667"/>
                </a:lnTo>
                <a:lnTo>
                  <a:pt x="12739" y="25955"/>
                </a:lnTo>
                <a:lnTo>
                  <a:pt x="0" y="27157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231240" y="1169133"/>
            <a:ext cx="481965" cy="0"/>
          </a:xfrm>
          <a:custGeom>
            <a:avLst/>
            <a:gdLst/>
            <a:ahLst/>
            <a:cxnLst/>
            <a:rect l="l" t="t" r="r" b="b"/>
            <a:pathLst>
              <a:path w="481964" h="0">
                <a:moveTo>
                  <a:pt x="0" y="0"/>
                </a:moveTo>
                <a:lnTo>
                  <a:pt x="481396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688850" y="1138767"/>
            <a:ext cx="26670" cy="60960"/>
          </a:xfrm>
          <a:custGeom>
            <a:avLst/>
            <a:gdLst/>
            <a:ahLst/>
            <a:cxnLst/>
            <a:rect l="l" t="t" r="r" b="b"/>
            <a:pathLst>
              <a:path w="26669" h="60959">
                <a:moveTo>
                  <a:pt x="0" y="0"/>
                </a:moveTo>
                <a:lnTo>
                  <a:pt x="4622" y="11933"/>
                </a:lnTo>
                <a:lnTo>
                  <a:pt x="10913" y="20687"/>
                </a:lnTo>
                <a:lnTo>
                  <a:pt x="18327" y="26689"/>
                </a:lnTo>
                <a:lnTo>
                  <a:pt x="26317" y="30366"/>
                </a:lnTo>
                <a:lnTo>
                  <a:pt x="18327" y="34043"/>
                </a:lnTo>
                <a:lnTo>
                  <a:pt x="10913" y="40045"/>
                </a:lnTo>
                <a:lnTo>
                  <a:pt x="4622" y="48799"/>
                </a:lnTo>
                <a:lnTo>
                  <a:pt x="0" y="60732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114168" y="1291266"/>
            <a:ext cx="0" cy="1200785"/>
          </a:xfrm>
          <a:custGeom>
            <a:avLst/>
            <a:gdLst/>
            <a:ahLst/>
            <a:cxnLst/>
            <a:rect l="l" t="t" r="r" b="b"/>
            <a:pathLst>
              <a:path w="0" h="1200785">
                <a:moveTo>
                  <a:pt x="0" y="1200213"/>
                </a:move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083802" y="1288736"/>
            <a:ext cx="60960" cy="26670"/>
          </a:xfrm>
          <a:custGeom>
            <a:avLst/>
            <a:gdLst/>
            <a:ahLst/>
            <a:cxnLst/>
            <a:rect l="l" t="t" r="r" b="b"/>
            <a:pathLst>
              <a:path w="60959" h="26669">
                <a:moveTo>
                  <a:pt x="0" y="26317"/>
                </a:moveTo>
                <a:lnTo>
                  <a:pt x="11933" y="21694"/>
                </a:lnTo>
                <a:lnTo>
                  <a:pt x="20687" y="15403"/>
                </a:lnTo>
                <a:lnTo>
                  <a:pt x="26689" y="7990"/>
                </a:lnTo>
                <a:lnTo>
                  <a:pt x="30366" y="0"/>
                </a:lnTo>
                <a:lnTo>
                  <a:pt x="34043" y="7990"/>
                </a:lnTo>
                <a:lnTo>
                  <a:pt x="40045" y="15403"/>
                </a:lnTo>
                <a:lnTo>
                  <a:pt x="48799" y="21694"/>
                </a:lnTo>
                <a:lnTo>
                  <a:pt x="60732" y="26317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834177" y="1285612"/>
            <a:ext cx="0" cy="1201420"/>
          </a:xfrm>
          <a:custGeom>
            <a:avLst/>
            <a:gdLst/>
            <a:ahLst/>
            <a:cxnLst/>
            <a:rect l="l" t="t" r="r" b="b"/>
            <a:pathLst>
              <a:path w="0" h="1201420">
                <a:moveTo>
                  <a:pt x="0" y="0"/>
                </a:moveTo>
                <a:lnTo>
                  <a:pt x="0" y="1201405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803811" y="2463231"/>
            <a:ext cx="60960" cy="26670"/>
          </a:xfrm>
          <a:custGeom>
            <a:avLst/>
            <a:gdLst/>
            <a:ahLst/>
            <a:cxnLst/>
            <a:rect l="l" t="t" r="r" b="b"/>
            <a:pathLst>
              <a:path w="60960" h="26669">
                <a:moveTo>
                  <a:pt x="60732" y="0"/>
                </a:moveTo>
                <a:lnTo>
                  <a:pt x="48799" y="4622"/>
                </a:lnTo>
                <a:lnTo>
                  <a:pt x="40045" y="10913"/>
                </a:lnTo>
                <a:lnTo>
                  <a:pt x="34043" y="18327"/>
                </a:lnTo>
                <a:lnTo>
                  <a:pt x="30366" y="26317"/>
                </a:lnTo>
                <a:lnTo>
                  <a:pt x="26689" y="18327"/>
                </a:lnTo>
                <a:lnTo>
                  <a:pt x="20687" y="10913"/>
                </a:lnTo>
                <a:lnTo>
                  <a:pt x="11933" y="4622"/>
                </a:ln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14"/>
            <a:ext cx="210312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0"/>
              <a:t>Recap: </a:t>
            </a:r>
            <a:r>
              <a:rPr dirty="0" spc="5"/>
              <a:t>Depth-first</a:t>
            </a:r>
            <a:r>
              <a:rPr dirty="0" spc="65"/>
              <a:t> </a:t>
            </a:r>
            <a:r>
              <a:rPr dirty="0" spc="10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357" y="748244"/>
            <a:ext cx="374904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5">
                <a:latin typeface="Arial"/>
                <a:cs typeface="Arial"/>
              </a:rPr>
              <a:t>In depth-first search, </a:t>
            </a:r>
            <a:r>
              <a:rPr dirty="0" sz="1100" spc="-15">
                <a:latin typeface="Arial"/>
                <a:cs typeface="Arial"/>
              </a:rPr>
              <a:t>we </a:t>
            </a:r>
            <a:r>
              <a:rPr dirty="0" sz="1100" spc="-10">
                <a:latin typeface="Arial"/>
                <a:cs typeface="Arial"/>
              </a:rPr>
              <a:t>recursively </a:t>
            </a:r>
            <a:r>
              <a:rPr dirty="0" sz="1100" spc="-15">
                <a:latin typeface="Arial"/>
                <a:cs typeface="Arial"/>
              </a:rPr>
              <a:t>follow </a:t>
            </a:r>
            <a:r>
              <a:rPr dirty="0" sz="1100" spc="-5">
                <a:latin typeface="Arial"/>
                <a:cs typeface="Arial"/>
              </a:rPr>
              <a:t>outgoing</a:t>
            </a:r>
            <a:r>
              <a:rPr dirty="0" sz="1100" spc="-8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edges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16091" y="1071034"/>
            <a:ext cx="196198" cy="1961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16091" y="1431039"/>
            <a:ext cx="196198" cy="1961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878569" y="1460797"/>
            <a:ext cx="635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16091" y="1791043"/>
            <a:ext cx="196198" cy="1961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878569" y="1100803"/>
            <a:ext cx="57848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1770" algn="l"/>
              </a:tabLst>
            </a:pPr>
            <a:r>
              <a:rPr dirty="0" sz="600" spc="-5" i="1">
                <a:solidFill>
                  <a:srgbClr val="7F7F7F"/>
                </a:solidFill>
                <a:latin typeface="Arial"/>
                <a:cs typeface="Arial"/>
              </a:rPr>
              <a:t>v</a:t>
            </a:r>
            <a:r>
              <a:rPr dirty="0" sz="600" spc="-5" i="1">
                <a:solidFill>
                  <a:srgbClr val="7F7F7F"/>
                </a:solidFill>
                <a:latin typeface="Arial"/>
                <a:cs typeface="Arial"/>
              </a:rPr>
              <a:t>	</a:t>
            </a:r>
            <a:r>
              <a:rPr dirty="0" sz="600" spc="-5">
                <a:latin typeface="Arial"/>
                <a:cs typeface="Arial"/>
              </a:rPr>
              <a:t>un</a:t>
            </a:r>
            <a:r>
              <a:rPr dirty="0" sz="600" spc="-25">
                <a:latin typeface="Arial"/>
                <a:cs typeface="Arial"/>
              </a:rPr>
              <a:t>e</a:t>
            </a:r>
            <a:r>
              <a:rPr dirty="0" sz="600" spc="-5">
                <a:latin typeface="Arial"/>
                <a:cs typeface="Arial"/>
              </a:rPr>
              <a:t>xplored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58172" y="1467134"/>
            <a:ext cx="2406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visited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78569" y="1820804"/>
            <a:ext cx="6502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1770" algn="l"/>
              </a:tabLst>
            </a:pPr>
            <a:r>
              <a:rPr dirty="0" sz="600" spc="-5" i="1">
                <a:latin typeface="Arial"/>
                <a:cs typeface="Arial"/>
              </a:rPr>
              <a:t>v	</a:t>
            </a:r>
            <a:r>
              <a:rPr dirty="0" sz="600" spc="-5">
                <a:latin typeface="Arial"/>
                <a:cs typeface="Arial"/>
              </a:rPr>
              <a:t>fully</a:t>
            </a:r>
            <a:r>
              <a:rPr dirty="0" sz="600" spc="-5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explored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37091" y="1772070"/>
            <a:ext cx="234144" cy="2341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01738" y="1811342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0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1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97096" y="1052061"/>
            <a:ext cx="234144" cy="2341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061732" y="1091341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2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06515" y="1278364"/>
            <a:ext cx="253365" cy="506095"/>
          </a:xfrm>
          <a:custGeom>
            <a:avLst/>
            <a:gdLst/>
            <a:ahLst/>
            <a:cxnLst/>
            <a:rect l="l" t="t" r="r" b="b"/>
            <a:pathLst>
              <a:path w="253365" h="506094">
                <a:moveTo>
                  <a:pt x="0" y="506072"/>
                </a:moveTo>
                <a:lnTo>
                  <a:pt x="253038" y="0"/>
                </a:lnTo>
              </a:path>
            </a:pathLst>
          </a:custGeom>
          <a:ln w="5060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021758" y="1276102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09" h="37465">
                <a:moveTo>
                  <a:pt x="0" y="9958"/>
                </a:moveTo>
                <a:lnTo>
                  <a:pt x="12739" y="11160"/>
                </a:lnTo>
                <a:lnTo>
                  <a:pt x="23382" y="9448"/>
                </a:lnTo>
                <a:lnTo>
                  <a:pt x="32065" y="5501"/>
                </a:lnTo>
                <a:lnTo>
                  <a:pt x="38926" y="0"/>
                </a:lnTo>
                <a:lnTo>
                  <a:pt x="38642" y="8790"/>
                </a:lnTo>
                <a:lnTo>
                  <a:pt x="40695" y="18104"/>
                </a:lnTo>
                <a:lnTo>
                  <a:pt x="45711" y="27645"/>
                </a:lnTo>
                <a:lnTo>
                  <a:pt x="54316" y="37116"/>
                </a:lnTo>
              </a:path>
            </a:pathLst>
          </a:custGeom>
          <a:ln w="5060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717105" y="2492079"/>
            <a:ext cx="234144" cy="2341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781733" y="2531331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4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166519" y="1273838"/>
            <a:ext cx="613410" cy="1226185"/>
          </a:xfrm>
          <a:custGeom>
            <a:avLst/>
            <a:gdLst/>
            <a:ahLst/>
            <a:cxnLst/>
            <a:rect l="l" t="t" r="r" b="b"/>
            <a:pathLst>
              <a:path w="613410" h="1226185">
                <a:moveTo>
                  <a:pt x="0" y="0"/>
                </a:moveTo>
                <a:lnTo>
                  <a:pt x="613042" y="1226081"/>
                </a:lnTo>
              </a:path>
            </a:pathLst>
          </a:custGeom>
          <a:ln w="5060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741767" y="2465067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10" h="37464">
                <a:moveTo>
                  <a:pt x="54316" y="0"/>
                </a:moveTo>
                <a:lnTo>
                  <a:pt x="45711" y="9470"/>
                </a:lnTo>
                <a:lnTo>
                  <a:pt x="40695" y="19011"/>
                </a:lnTo>
                <a:lnTo>
                  <a:pt x="38642" y="28325"/>
                </a:lnTo>
                <a:lnTo>
                  <a:pt x="38926" y="37116"/>
                </a:lnTo>
                <a:lnTo>
                  <a:pt x="32065" y="31614"/>
                </a:lnTo>
                <a:lnTo>
                  <a:pt x="23382" y="27667"/>
                </a:lnTo>
                <a:lnTo>
                  <a:pt x="12739" y="25955"/>
                </a:lnTo>
                <a:lnTo>
                  <a:pt x="0" y="27157"/>
                </a:lnTo>
              </a:path>
            </a:pathLst>
          </a:custGeom>
          <a:ln w="5060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076510" y="1771471"/>
            <a:ext cx="235342" cy="23534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2141727" y="1810695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6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886529" y="1998909"/>
            <a:ext cx="253365" cy="506095"/>
          </a:xfrm>
          <a:custGeom>
            <a:avLst/>
            <a:gdLst/>
            <a:ahLst/>
            <a:cxnLst/>
            <a:rect l="l" t="t" r="r" b="b"/>
            <a:pathLst>
              <a:path w="253364" h="506094">
                <a:moveTo>
                  <a:pt x="0" y="505536"/>
                </a:moveTo>
                <a:lnTo>
                  <a:pt x="252770" y="0"/>
                </a:lnTo>
              </a:path>
            </a:pathLst>
          </a:custGeom>
          <a:ln w="5060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101504" y="1996646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10" h="37464">
                <a:moveTo>
                  <a:pt x="0" y="9958"/>
                </a:moveTo>
                <a:lnTo>
                  <a:pt x="12739" y="11160"/>
                </a:lnTo>
                <a:lnTo>
                  <a:pt x="23382" y="9448"/>
                </a:lnTo>
                <a:lnTo>
                  <a:pt x="32065" y="5501"/>
                </a:lnTo>
                <a:lnTo>
                  <a:pt x="38926" y="0"/>
                </a:lnTo>
                <a:lnTo>
                  <a:pt x="38642" y="8790"/>
                </a:lnTo>
                <a:lnTo>
                  <a:pt x="40695" y="18104"/>
                </a:lnTo>
                <a:lnTo>
                  <a:pt x="45711" y="27645"/>
                </a:lnTo>
                <a:lnTo>
                  <a:pt x="54316" y="37116"/>
                </a:lnTo>
              </a:path>
            </a:pathLst>
          </a:custGeom>
          <a:ln w="5060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717698" y="1052654"/>
            <a:ext cx="232958" cy="2329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781733" y="1091760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5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888526" y="1277834"/>
            <a:ext cx="253365" cy="506095"/>
          </a:xfrm>
          <a:custGeom>
            <a:avLst/>
            <a:gdLst/>
            <a:ahLst/>
            <a:cxnLst/>
            <a:rect l="l" t="t" r="r" b="b"/>
            <a:pathLst>
              <a:path w="253364" h="506094">
                <a:moveTo>
                  <a:pt x="253035" y="506067"/>
                </a:moveTo>
                <a:lnTo>
                  <a:pt x="0" y="0"/>
                </a:lnTo>
              </a:path>
            </a:pathLst>
          </a:custGeom>
          <a:ln w="5060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872005" y="1275571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10" h="37465">
                <a:moveTo>
                  <a:pt x="0" y="37116"/>
                </a:moveTo>
                <a:lnTo>
                  <a:pt x="8605" y="27645"/>
                </a:lnTo>
                <a:lnTo>
                  <a:pt x="13621" y="18104"/>
                </a:lnTo>
                <a:lnTo>
                  <a:pt x="15674" y="8790"/>
                </a:lnTo>
                <a:lnTo>
                  <a:pt x="15389" y="0"/>
                </a:lnTo>
                <a:lnTo>
                  <a:pt x="22251" y="5501"/>
                </a:lnTo>
                <a:lnTo>
                  <a:pt x="30934" y="9448"/>
                </a:lnTo>
                <a:lnTo>
                  <a:pt x="41577" y="11160"/>
                </a:lnTo>
                <a:lnTo>
                  <a:pt x="54316" y="9958"/>
                </a:lnTo>
              </a:path>
            </a:pathLst>
          </a:custGeom>
          <a:ln w="5060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996497" y="2491480"/>
            <a:ext cx="235342" cy="23534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1061732" y="2530683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7F7F7F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7F7F7F"/>
                </a:solidFill>
                <a:latin typeface="Arial"/>
                <a:cs typeface="Arial"/>
              </a:rPr>
              <a:t>3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236900" y="2609151"/>
            <a:ext cx="480695" cy="0"/>
          </a:xfrm>
          <a:custGeom>
            <a:avLst/>
            <a:gdLst/>
            <a:ahLst/>
            <a:cxnLst/>
            <a:rect l="l" t="t" r="r" b="b"/>
            <a:pathLst>
              <a:path w="480694" h="0">
                <a:moveTo>
                  <a:pt x="480204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234370" y="2578785"/>
            <a:ext cx="26670" cy="60960"/>
          </a:xfrm>
          <a:custGeom>
            <a:avLst/>
            <a:gdLst/>
            <a:ahLst/>
            <a:cxnLst/>
            <a:rect l="l" t="t" r="r" b="b"/>
            <a:pathLst>
              <a:path w="26669" h="60960">
                <a:moveTo>
                  <a:pt x="26317" y="60732"/>
                </a:moveTo>
                <a:lnTo>
                  <a:pt x="21694" y="48799"/>
                </a:lnTo>
                <a:lnTo>
                  <a:pt x="15403" y="40045"/>
                </a:lnTo>
                <a:lnTo>
                  <a:pt x="7990" y="34043"/>
                </a:lnTo>
                <a:lnTo>
                  <a:pt x="0" y="30366"/>
                </a:lnTo>
                <a:lnTo>
                  <a:pt x="7990" y="26689"/>
                </a:lnTo>
                <a:lnTo>
                  <a:pt x="15403" y="20687"/>
                </a:lnTo>
                <a:lnTo>
                  <a:pt x="21694" y="11933"/>
                </a:lnTo>
                <a:lnTo>
                  <a:pt x="26317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06515" y="1993847"/>
            <a:ext cx="253365" cy="506095"/>
          </a:xfrm>
          <a:custGeom>
            <a:avLst/>
            <a:gdLst/>
            <a:ahLst/>
            <a:cxnLst/>
            <a:rect l="l" t="t" r="r" b="b"/>
            <a:pathLst>
              <a:path w="253365" h="506094">
                <a:moveTo>
                  <a:pt x="0" y="0"/>
                </a:moveTo>
                <a:lnTo>
                  <a:pt x="252770" y="505536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021490" y="2464531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09" h="37464">
                <a:moveTo>
                  <a:pt x="54316" y="0"/>
                </a:moveTo>
                <a:lnTo>
                  <a:pt x="45711" y="9470"/>
                </a:lnTo>
                <a:lnTo>
                  <a:pt x="40695" y="19011"/>
                </a:lnTo>
                <a:lnTo>
                  <a:pt x="38642" y="28325"/>
                </a:lnTo>
                <a:lnTo>
                  <a:pt x="38926" y="37116"/>
                </a:lnTo>
                <a:lnTo>
                  <a:pt x="32065" y="31614"/>
                </a:lnTo>
                <a:lnTo>
                  <a:pt x="23382" y="27667"/>
                </a:lnTo>
                <a:lnTo>
                  <a:pt x="12739" y="25955"/>
                </a:lnTo>
                <a:lnTo>
                  <a:pt x="0" y="27157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231240" y="1169133"/>
            <a:ext cx="481965" cy="0"/>
          </a:xfrm>
          <a:custGeom>
            <a:avLst/>
            <a:gdLst/>
            <a:ahLst/>
            <a:cxnLst/>
            <a:rect l="l" t="t" r="r" b="b"/>
            <a:pathLst>
              <a:path w="481964" h="0">
                <a:moveTo>
                  <a:pt x="0" y="0"/>
                </a:moveTo>
                <a:lnTo>
                  <a:pt x="481396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688850" y="1138767"/>
            <a:ext cx="26670" cy="60960"/>
          </a:xfrm>
          <a:custGeom>
            <a:avLst/>
            <a:gdLst/>
            <a:ahLst/>
            <a:cxnLst/>
            <a:rect l="l" t="t" r="r" b="b"/>
            <a:pathLst>
              <a:path w="26669" h="60959">
                <a:moveTo>
                  <a:pt x="0" y="0"/>
                </a:moveTo>
                <a:lnTo>
                  <a:pt x="4622" y="11933"/>
                </a:lnTo>
                <a:lnTo>
                  <a:pt x="10913" y="20687"/>
                </a:lnTo>
                <a:lnTo>
                  <a:pt x="18327" y="26689"/>
                </a:lnTo>
                <a:lnTo>
                  <a:pt x="26317" y="30366"/>
                </a:lnTo>
                <a:lnTo>
                  <a:pt x="18327" y="34043"/>
                </a:lnTo>
                <a:lnTo>
                  <a:pt x="10913" y="40045"/>
                </a:lnTo>
                <a:lnTo>
                  <a:pt x="4622" y="48799"/>
                </a:lnTo>
                <a:lnTo>
                  <a:pt x="0" y="60732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114168" y="1291266"/>
            <a:ext cx="0" cy="1200785"/>
          </a:xfrm>
          <a:custGeom>
            <a:avLst/>
            <a:gdLst/>
            <a:ahLst/>
            <a:cxnLst/>
            <a:rect l="l" t="t" r="r" b="b"/>
            <a:pathLst>
              <a:path w="0" h="1200785">
                <a:moveTo>
                  <a:pt x="0" y="1200213"/>
                </a:move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083802" y="1288736"/>
            <a:ext cx="60960" cy="26670"/>
          </a:xfrm>
          <a:custGeom>
            <a:avLst/>
            <a:gdLst/>
            <a:ahLst/>
            <a:cxnLst/>
            <a:rect l="l" t="t" r="r" b="b"/>
            <a:pathLst>
              <a:path w="60959" h="26669">
                <a:moveTo>
                  <a:pt x="0" y="26317"/>
                </a:moveTo>
                <a:lnTo>
                  <a:pt x="11933" y="21694"/>
                </a:lnTo>
                <a:lnTo>
                  <a:pt x="20687" y="15403"/>
                </a:lnTo>
                <a:lnTo>
                  <a:pt x="26689" y="7990"/>
                </a:lnTo>
                <a:lnTo>
                  <a:pt x="30366" y="0"/>
                </a:lnTo>
                <a:lnTo>
                  <a:pt x="34043" y="7990"/>
                </a:lnTo>
                <a:lnTo>
                  <a:pt x="40045" y="15403"/>
                </a:lnTo>
                <a:lnTo>
                  <a:pt x="48799" y="21694"/>
                </a:lnTo>
                <a:lnTo>
                  <a:pt x="60732" y="26317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834177" y="1285612"/>
            <a:ext cx="0" cy="1201420"/>
          </a:xfrm>
          <a:custGeom>
            <a:avLst/>
            <a:gdLst/>
            <a:ahLst/>
            <a:cxnLst/>
            <a:rect l="l" t="t" r="r" b="b"/>
            <a:pathLst>
              <a:path w="0" h="1201420">
                <a:moveTo>
                  <a:pt x="0" y="0"/>
                </a:moveTo>
                <a:lnTo>
                  <a:pt x="0" y="1201405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803811" y="2463231"/>
            <a:ext cx="60960" cy="26670"/>
          </a:xfrm>
          <a:custGeom>
            <a:avLst/>
            <a:gdLst/>
            <a:ahLst/>
            <a:cxnLst/>
            <a:rect l="l" t="t" r="r" b="b"/>
            <a:pathLst>
              <a:path w="60960" h="26669">
                <a:moveTo>
                  <a:pt x="60732" y="0"/>
                </a:moveTo>
                <a:lnTo>
                  <a:pt x="48799" y="4622"/>
                </a:lnTo>
                <a:lnTo>
                  <a:pt x="40045" y="10913"/>
                </a:lnTo>
                <a:lnTo>
                  <a:pt x="34043" y="18327"/>
                </a:lnTo>
                <a:lnTo>
                  <a:pt x="30366" y="26317"/>
                </a:lnTo>
                <a:lnTo>
                  <a:pt x="26689" y="18327"/>
                </a:lnTo>
                <a:lnTo>
                  <a:pt x="20687" y="10913"/>
                </a:lnTo>
                <a:lnTo>
                  <a:pt x="11933" y="4622"/>
                </a:ln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14"/>
            <a:ext cx="210312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0"/>
              <a:t>Recap: </a:t>
            </a:r>
            <a:r>
              <a:rPr dirty="0" spc="5"/>
              <a:t>Depth-first</a:t>
            </a:r>
            <a:r>
              <a:rPr dirty="0" spc="65"/>
              <a:t> </a:t>
            </a:r>
            <a:r>
              <a:rPr dirty="0" spc="10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357" y="748244"/>
            <a:ext cx="374904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5">
                <a:latin typeface="Arial"/>
                <a:cs typeface="Arial"/>
              </a:rPr>
              <a:t>In depth-first search, </a:t>
            </a:r>
            <a:r>
              <a:rPr dirty="0" sz="1100" spc="-15">
                <a:latin typeface="Arial"/>
                <a:cs typeface="Arial"/>
              </a:rPr>
              <a:t>we </a:t>
            </a:r>
            <a:r>
              <a:rPr dirty="0" sz="1100" spc="-10">
                <a:latin typeface="Arial"/>
                <a:cs typeface="Arial"/>
              </a:rPr>
              <a:t>recursively </a:t>
            </a:r>
            <a:r>
              <a:rPr dirty="0" sz="1100" spc="-15">
                <a:latin typeface="Arial"/>
                <a:cs typeface="Arial"/>
              </a:rPr>
              <a:t>follow </a:t>
            </a:r>
            <a:r>
              <a:rPr dirty="0" sz="1100" spc="-5">
                <a:latin typeface="Arial"/>
                <a:cs typeface="Arial"/>
              </a:rPr>
              <a:t>outgoing</a:t>
            </a:r>
            <a:r>
              <a:rPr dirty="0" sz="1100" spc="-8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edges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16091" y="1071034"/>
            <a:ext cx="196198" cy="1961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16091" y="1431039"/>
            <a:ext cx="196198" cy="1961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878569" y="1460797"/>
            <a:ext cx="635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16091" y="1791043"/>
            <a:ext cx="196198" cy="1961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878569" y="1100803"/>
            <a:ext cx="57848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1770" algn="l"/>
              </a:tabLst>
            </a:pPr>
            <a:r>
              <a:rPr dirty="0" sz="600" spc="-5" i="1">
                <a:solidFill>
                  <a:srgbClr val="7F7F7F"/>
                </a:solidFill>
                <a:latin typeface="Arial"/>
                <a:cs typeface="Arial"/>
              </a:rPr>
              <a:t>v</a:t>
            </a:r>
            <a:r>
              <a:rPr dirty="0" sz="600" spc="-5" i="1">
                <a:solidFill>
                  <a:srgbClr val="7F7F7F"/>
                </a:solidFill>
                <a:latin typeface="Arial"/>
                <a:cs typeface="Arial"/>
              </a:rPr>
              <a:t>	</a:t>
            </a:r>
            <a:r>
              <a:rPr dirty="0" sz="600" spc="-5">
                <a:latin typeface="Arial"/>
                <a:cs typeface="Arial"/>
              </a:rPr>
              <a:t>un</a:t>
            </a:r>
            <a:r>
              <a:rPr dirty="0" sz="600" spc="-25">
                <a:latin typeface="Arial"/>
                <a:cs typeface="Arial"/>
              </a:rPr>
              <a:t>e</a:t>
            </a:r>
            <a:r>
              <a:rPr dirty="0" sz="600" spc="-5">
                <a:latin typeface="Arial"/>
                <a:cs typeface="Arial"/>
              </a:rPr>
              <a:t>xplored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58172" y="1467134"/>
            <a:ext cx="2406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visited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78569" y="1820804"/>
            <a:ext cx="6502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1770" algn="l"/>
              </a:tabLst>
            </a:pPr>
            <a:r>
              <a:rPr dirty="0" sz="600" spc="-5" i="1">
                <a:latin typeface="Arial"/>
                <a:cs typeface="Arial"/>
              </a:rPr>
              <a:t>v	</a:t>
            </a:r>
            <a:r>
              <a:rPr dirty="0" sz="600" spc="-5">
                <a:latin typeface="Arial"/>
                <a:cs typeface="Arial"/>
              </a:rPr>
              <a:t>fully</a:t>
            </a:r>
            <a:r>
              <a:rPr dirty="0" sz="600" spc="-5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explored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37091" y="1772070"/>
            <a:ext cx="234144" cy="2341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01738" y="1811342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0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1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97096" y="1052061"/>
            <a:ext cx="234144" cy="2341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061732" y="1091341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2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06515" y="1278364"/>
            <a:ext cx="253365" cy="506095"/>
          </a:xfrm>
          <a:custGeom>
            <a:avLst/>
            <a:gdLst/>
            <a:ahLst/>
            <a:cxnLst/>
            <a:rect l="l" t="t" r="r" b="b"/>
            <a:pathLst>
              <a:path w="253365" h="506094">
                <a:moveTo>
                  <a:pt x="0" y="506072"/>
                </a:moveTo>
                <a:lnTo>
                  <a:pt x="253038" y="0"/>
                </a:lnTo>
              </a:path>
            </a:pathLst>
          </a:custGeom>
          <a:ln w="5060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021758" y="1276102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09" h="37465">
                <a:moveTo>
                  <a:pt x="0" y="9958"/>
                </a:moveTo>
                <a:lnTo>
                  <a:pt x="12739" y="11160"/>
                </a:lnTo>
                <a:lnTo>
                  <a:pt x="23382" y="9448"/>
                </a:lnTo>
                <a:lnTo>
                  <a:pt x="32065" y="5501"/>
                </a:lnTo>
                <a:lnTo>
                  <a:pt x="38926" y="0"/>
                </a:lnTo>
                <a:lnTo>
                  <a:pt x="38642" y="8790"/>
                </a:lnTo>
                <a:lnTo>
                  <a:pt x="40695" y="18104"/>
                </a:lnTo>
                <a:lnTo>
                  <a:pt x="45711" y="27645"/>
                </a:lnTo>
                <a:lnTo>
                  <a:pt x="54316" y="37116"/>
                </a:lnTo>
              </a:path>
            </a:pathLst>
          </a:custGeom>
          <a:ln w="5060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717105" y="2492079"/>
            <a:ext cx="234144" cy="2341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781733" y="2531331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4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166519" y="1273838"/>
            <a:ext cx="613410" cy="1226185"/>
          </a:xfrm>
          <a:custGeom>
            <a:avLst/>
            <a:gdLst/>
            <a:ahLst/>
            <a:cxnLst/>
            <a:rect l="l" t="t" r="r" b="b"/>
            <a:pathLst>
              <a:path w="613410" h="1226185">
                <a:moveTo>
                  <a:pt x="0" y="0"/>
                </a:moveTo>
                <a:lnTo>
                  <a:pt x="613042" y="1226081"/>
                </a:lnTo>
              </a:path>
            </a:pathLst>
          </a:custGeom>
          <a:ln w="5060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741767" y="2465067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10" h="37464">
                <a:moveTo>
                  <a:pt x="54316" y="0"/>
                </a:moveTo>
                <a:lnTo>
                  <a:pt x="45711" y="9470"/>
                </a:lnTo>
                <a:lnTo>
                  <a:pt x="40695" y="19011"/>
                </a:lnTo>
                <a:lnTo>
                  <a:pt x="38642" y="28325"/>
                </a:lnTo>
                <a:lnTo>
                  <a:pt x="38926" y="37116"/>
                </a:lnTo>
                <a:lnTo>
                  <a:pt x="32065" y="31614"/>
                </a:lnTo>
                <a:lnTo>
                  <a:pt x="23382" y="27667"/>
                </a:lnTo>
                <a:lnTo>
                  <a:pt x="12739" y="25955"/>
                </a:lnTo>
                <a:lnTo>
                  <a:pt x="0" y="27157"/>
                </a:lnTo>
              </a:path>
            </a:pathLst>
          </a:custGeom>
          <a:ln w="5060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076510" y="1771471"/>
            <a:ext cx="235342" cy="23534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2141727" y="1810695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6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886529" y="1998909"/>
            <a:ext cx="253365" cy="506095"/>
          </a:xfrm>
          <a:custGeom>
            <a:avLst/>
            <a:gdLst/>
            <a:ahLst/>
            <a:cxnLst/>
            <a:rect l="l" t="t" r="r" b="b"/>
            <a:pathLst>
              <a:path w="253364" h="506094">
                <a:moveTo>
                  <a:pt x="0" y="505536"/>
                </a:moveTo>
                <a:lnTo>
                  <a:pt x="252770" y="0"/>
                </a:lnTo>
              </a:path>
            </a:pathLst>
          </a:custGeom>
          <a:ln w="5060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101504" y="1996646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10" h="37464">
                <a:moveTo>
                  <a:pt x="0" y="9958"/>
                </a:moveTo>
                <a:lnTo>
                  <a:pt x="12739" y="11160"/>
                </a:lnTo>
                <a:lnTo>
                  <a:pt x="23382" y="9448"/>
                </a:lnTo>
                <a:lnTo>
                  <a:pt x="32065" y="5501"/>
                </a:lnTo>
                <a:lnTo>
                  <a:pt x="38926" y="0"/>
                </a:lnTo>
                <a:lnTo>
                  <a:pt x="38642" y="8790"/>
                </a:lnTo>
                <a:lnTo>
                  <a:pt x="40695" y="18104"/>
                </a:lnTo>
                <a:lnTo>
                  <a:pt x="45711" y="27645"/>
                </a:lnTo>
                <a:lnTo>
                  <a:pt x="54316" y="37116"/>
                </a:lnTo>
              </a:path>
            </a:pathLst>
          </a:custGeom>
          <a:ln w="5060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717698" y="1052654"/>
            <a:ext cx="232958" cy="2329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781733" y="1091760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5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888526" y="1277834"/>
            <a:ext cx="253365" cy="506095"/>
          </a:xfrm>
          <a:custGeom>
            <a:avLst/>
            <a:gdLst/>
            <a:ahLst/>
            <a:cxnLst/>
            <a:rect l="l" t="t" r="r" b="b"/>
            <a:pathLst>
              <a:path w="253364" h="506094">
                <a:moveTo>
                  <a:pt x="253035" y="506067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872005" y="1275571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10" h="37465">
                <a:moveTo>
                  <a:pt x="0" y="37116"/>
                </a:moveTo>
                <a:lnTo>
                  <a:pt x="8605" y="27645"/>
                </a:lnTo>
                <a:lnTo>
                  <a:pt x="13621" y="18104"/>
                </a:lnTo>
                <a:lnTo>
                  <a:pt x="15674" y="8790"/>
                </a:lnTo>
                <a:lnTo>
                  <a:pt x="15389" y="0"/>
                </a:lnTo>
                <a:lnTo>
                  <a:pt x="22251" y="5501"/>
                </a:lnTo>
                <a:lnTo>
                  <a:pt x="30934" y="9448"/>
                </a:lnTo>
                <a:lnTo>
                  <a:pt x="41577" y="11160"/>
                </a:lnTo>
                <a:lnTo>
                  <a:pt x="54316" y="9958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996497" y="2491480"/>
            <a:ext cx="235342" cy="23534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1061732" y="2530683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7F7F7F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7F7F7F"/>
                </a:solidFill>
                <a:latin typeface="Arial"/>
                <a:cs typeface="Arial"/>
              </a:rPr>
              <a:t>3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236900" y="2609151"/>
            <a:ext cx="480695" cy="0"/>
          </a:xfrm>
          <a:custGeom>
            <a:avLst/>
            <a:gdLst/>
            <a:ahLst/>
            <a:cxnLst/>
            <a:rect l="l" t="t" r="r" b="b"/>
            <a:pathLst>
              <a:path w="480694" h="0">
                <a:moveTo>
                  <a:pt x="480204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234370" y="2578785"/>
            <a:ext cx="26670" cy="60960"/>
          </a:xfrm>
          <a:custGeom>
            <a:avLst/>
            <a:gdLst/>
            <a:ahLst/>
            <a:cxnLst/>
            <a:rect l="l" t="t" r="r" b="b"/>
            <a:pathLst>
              <a:path w="26669" h="60960">
                <a:moveTo>
                  <a:pt x="26317" y="60732"/>
                </a:moveTo>
                <a:lnTo>
                  <a:pt x="21694" y="48799"/>
                </a:lnTo>
                <a:lnTo>
                  <a:pt x="15403" y="40045"/>
                </a:lnTo>
                <a:lnTo>
                  <a:pt x="7990" y="34043"/>
                </a:lnTo>
                <a:lnTo>
                  <a:pt x="0" y="30366"/>
                </a:lnTo>
                <a:lnTo>
                  <a:pt x="7990" y="26689"/>
                </a:lnTo>
                <a:lnTo>
                  <a:pt x="15403" y="20687"/>
                </a:lnTo>
                <a:lnTo>
                  <a:pt x="21694" y="11933"/>
                </a:lnTo>
                <a:lnTo>
                  <a:pt x="26317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06515" y="1993847"/>
            <a:ext cx="253365" cy="506095"/>
          </a:xfrm>
          <a:custGeom>
            <a:avLst/>
            <a:gdLst/>
            <a:ahLst/>
            <a:cxnLst/>
            <a:rect l="l" t="t" r="r" b="b"/>
            <a:pathLst>
              <a:path w="253365" h="506094">
                <a:moveTo>
                  <a:pt x="0" y="0"/>
                </a:moveTo>
                <a:lnTo>
                  <a:pt x="252770" y="505536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021490" y="2464531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09" h="37464">
                <a:moveTo>
                  <a:pt x="54316" y="0"/>
                </a:moveTo>
                <a:lnTo>
                  <a:pt x="45711" y="9470"/>
                </a:lnTo>
                <a:lnTo>
                  <a:pt x="40695" y="19011"/>
                </a:lnTo>
                <a:lnTo>
                  <a:pt x="38642" y="28325"/>
                </a:lnTo>
                <a:lnTo>
                  <a:pt x="38926" y="37116"/>
                </a:lnTo>
                <a:lnTo>
                  <a:pt x="32065" y="31614"/>
                </a:lnTo>
                <a:lnTo>
                  <a:pt x="23382" y="27667"/>
                </a:lnTo>
                <a:lnTo>
                  <a:pt x="12739" y="25955"/>
                </a:lnTo>
                <a:lnTo>
                  <a:pt x="0" y="27157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231240" y="1169133"/>
            <a:ext cx="481965" cy="0"/>
          </a:xfrm>
          <a:custGeom>
            <a:avLst/>
            <a:gdLst/>
            <a:ahLst/>
            <a:cxnLst/>
            <a:rect l="l" t="t" r="r" b="b"/>
            <a:pathLst>
              <a:path w="481964" h="0">
                <a:moveTo>
                  <a:pt x="0" y="0"/>
                </a:moveTo>
                <a:lnTo>
                  <a:pt x="481396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688850" y="1138767"/>
            <a:ext cx="26670" cy="60960"/>
          </a:xfrm>
          <a:custGeom>
            <a:avLst/>
            <a:gdLst/>
            <a:ahLst/>
            <a:cxnLst/>
            <a:rect l="l" t="t" r="r" b="b"/>
            <a:pathLst>
              <a:path w="26669" h="60959">
                <a:moveTo>
                  <a:pt x="0" y="0"/>
                </a:moveTo>
                <a:lnTo>
                  <a:pt x="4622" y="11933"/>
                </a:lnTo>
                <a:lnTo>
                  <a:pt x="10913" y="20687"/>
                </a:lnTo>
                <a:lnTo>
                  <a:pt x="18327" y="26689"/>
                </a:lnTo>
                <a:lnTo>
                  <a:pt x="26317" y="30366"/>
                </a:lnTo>
                <a:lnTo>
                  <a:pt x="18327" y="34043"/>
                </a:lnTo>
                <a:lnTo>
                  <a:pt x="10913" y="40045"/>
                </a:lnTo>
                <a:lnTo>
                  <a:pt x="4622" y="48799"/>
                </a:lnTo>
                <a:lnTo>
                  <a:pt x="0" y="60732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114168" y="1291266"/>
            <a:ext cx="0" cy="1200785"/>
          </a:xfrm>
          <a:custGeom>
            <a:avLst/>
            <a:gdLst/>
            <a:ahLst/>
            <a:cxnLst/>
            <a:rect l="l" t="t" r="r" b="b"/>
            <a:pathLst>
              <a:path w="0" h="1200785">
                <a:moveTo>
                  <a:pt x="0" y="1200213"/>
                </a:move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083802" y="1288736"/>
            <a:ext cx="60960" cy="26670"/>
          </a:xfrm>
          <a:custGeom>
            <a:avLst/>
            <a:gdLst/>
            <a:ahLst/>
            <a:cxnLst/>
            <a:rect l="l" t="t" r="r" b="b"/>
            <a:pathLst>
              <a:path w="60959" h="26669">
                <a:moveTo>
                  <a:pt x="0" y="26317"/>
                </a:moveTo>
                <a:lnTo>
                  <a:pt x="11933" y="21694"/>
                </a:lnTo>
                <a:lnTo>
                  <a:pt x="20687" y="15403"/>
                </a:lnTo>
                <a:lnTo>
                  <a:pt x="26689" y="7990"/>
                </a:lnTo>
                <a:lnTo>
                  <a:pt x="30366" y="0"/>
                </a:lnTo>
                <a:lnTo>
                  <a:pt x="34043" y="7990"/>
                </a:lnTo>
                <a:lnTo>
                  <a:pt x="40045" y="15403"/>
                </a:lnTo>
                <a:lnTo>
                  <a:pt x="48799" y="21694"/>
                </a:lnTo>
                <a:lnTo>
                  <a:pt x="60732" y="26317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834177" y="1285612"/>
            <a:ext cx="0" cy="1201420"/>
          </a:xfrm>
          <a:custGeom>
            <a:avLst/>
            <a:gdLst/>
            <a:ahLst/>
            <a:cxnLst/>
            <a:rect l="l" t="t" r="r" b="b"/>
            <a:pathLst>
              <a:path w="0" h="1201420">
                <a:moveTo>
                  <a:pt x="0" y="0"/>
                </a:moveTo>
                <a:lnTo>
                  <a:pt x="0" y="1201405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803811" y="2463231"/>
            <a:ext cx="60960" cy="26670"/>
          </a:xfrm>
          <a:custGeom>
            <a:avLst/>
            <a:gdLst/>
            <a:ahLst/>
            <a:cxnLst/>
            <a:rect l="l" t="t" r="r" b="b"/>
            <a:pathLst>
              <a:path w="60960" h="26669">
                <a:moveTo>
                  <a:pt x="60732" y="0"/>
                </a:moveTo>
                <a:lnTo>
                  <a:pt x="48799" y="4622"/>
                </a:lnTo>
                <a:lnTo>
                  <a:pt x="40045" y="10913"/>
                </a:lnTo>
                <a:lnTo>
                  <a:pt x="34043" y="18327"/>
                </a:lnTo>
                <a:lnTo>
                  <a:pt x="30366" y="26317"/>
                </a:lnTo>
                <a:lnTo>
                  <a:pt x="26689" y="18327"/>
                </a:lnTo>
                <a:lnTo>
                  <a:pt x="20687" y="10913"/>
                </a:lnTo>
                <a:lnTo>
                  <a:pt x="11933" y="4622"/>
                </a:ln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Dr. Klaus Draeger</dc:creator>
  <dc:title>5SENG001W - Algorithms, Week 10</dc:title>
  <dcterms:created xsi:type="dcterms:W3CDTF">2022-02-16T06:18:38Z</dcterms:created>
  <dcterms:modified xsi:type="dcterms:W3CDTF">2022-02-16T06:18:38Z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2021-11-19T00:00:00Z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2022-02-16T00:00:00Z</vt:filetime>
  </property>
</Properties>
</file>