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2 Hours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Sheet1!$A$2:$A$7</c:f>
              <c:strCache>
                <c:ptCount val="6"/>
                <c:pt idx="0">
                  <c:v>Intro + Basic Elements</c:v>
                </c:pt>
                <c:pt idx="1">
                  <c:v>Short Video</c:v>
                </c:pt>
                <c:pt idx="2">
                  <c:v>Activity 1</c:v>
                </c:pt>
                <c:pt idx="3">
                  <c:v>Advance Features</c:v>
                </c:pt>
                <c:pt idx="4">
                  <c:v>Short Video</c:v>
                </c:pt>
                <c:pt idx="5">
                  <c:v>Activity 2</c:v>
                </c:pt>
              </c:strCache>
            </c:strRef>
          </c:cat>
          <c:val>
            <c:numRef>
              <c:f>Sheet1!$B$2:$B$7</c:f>
              <c:numCache>
                <c:formatCode>General</c:formatCode>
                <c:ptCount val="6"/>
                <c:pt idx="0">
                  <c:v>3</c:v>
                </c:pt>
                <c:pt idx="1">
                  <c:v>0.5</c:v>
                </c:pt>
                <c:pt idx="2">
                  <c:v>2</c:v>
                </c:pt>
                <c:pt idx="3">
                  <c:v>3</c:v>
                </c:pt>
                <c:pt idx="4">
                  <c:v>0.5</c:v>
                </c:pt>
                <c:pt idx="5">
                  <c:v>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aman.h@iit.ac.lk" TargetMode="External"/><Relationship Id="rId2" Type="http://schemas.openxmlformats.org/officeDocument/2006/relationships/hyperlink" Target="mailto:sulochana.r@iit.ac.l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Orientation Design</a:t>
            </a:r>
            <a:endParaRPr lang="en-US" dirty="0"/>
          </a:p>
        </p:txBody>
      </p:sp>
      <p:sp>
        <p:nvSpPr>
          <p:cNvPr id="3" name="Subtitle 2"/>
          <p:cNvSpPr>
            <a:spLocks noGrp="1"/>
          </p:cNvSpPr>
          <p:nvPr>
            <p:ph type="subTitle" idx="1"/>
          </p:nvPr>
        </p:nvSpPr>
        <p:spPr/>
        <p:txBody>
          <a:bodyPr>
            <a:normAutofit/>
          </a:bodyPr>
          <a:lstStyle/>
          <a:p>
            <a:r>
              <a:rPr lang="en-US" sz="2400" b="1" dirty="0" smtClean="0"/>
              <a:t>Lecture 01: Introduction</a:t>
            </a:r>
            <a:endParaRPr lang="en-US" sz="2400" b="1" dirty="0"/>
          </a:p>
        </p:txBody>
      </p:sp>
    </p:spTree>
    <p:extLst>
      <p:ext uri="{BB962C8B-B14F-4D97-AF65-F5344CB8AC3E}">
        <p14:creationId xmlns:p14="http://schemas.microsoft.com/office/powerpoint/2010/main" val="154686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a:xfrm>
            <a:off x="1314204" y="1905000"/>
            <a:ext cx="5331295" cy="5151549"/>
          </a:xfrm>
        </p:spPr>
        <p:txBody>
          <a:bodyPr>
            <a:noAutofit/>
          </a:bodyPr>
          <a:lstStyle/>
          <a:p>
            <a:r>
              <a:rPr lang="en-US" dirty="0"/>
              <a:t>A </a:t>
            </a:r>
            <a:r>
              <a:rPr lang="en-US" dirty="0" smtClean="0"/>
              <a:t>use </a:t>
            </a:r>
            <a:r>
              <a:rPr lang="en-US" dirty="0"/>
              <a:t>case diagram is the primary form of system/software requirements for a new software program underdeveloped. </a:t>
            </a:r>
            <a:endParaRPr lang="en-US" dirty="0" smtClean="0"/>
          </a:p>
          <a:p>
            <a:r>
              <a:rPr lang="en-US" dirty="0" smtClean="0"/>
              <a:t>Use </a:t>
            </a:r>
            <a:r>
              <a:rPr lang="en-US" dirty="0"/>
              <a:t>cases specify the expected behavior (what), and not the exact method of making it happen (how). </a:t>
            </a:r>
            <a:endParaRPr lang="en-US" dirty="0" smtClean="0"/>
          </a:p>
          <a:p>
            <a:r>
              <a:rPr lang="en-US" dirty="0" smtClean="0"/>
              <a:t>Use </a:t>
            </a:r>
            <a:r>
              <a:rPr lang="en-US" dirty="0"/>
              <a:t>cases once specified can be denoted both textual and visual </a:t>
            </a:r>
            <a:r>
              <a:rPr lang="en-US" dirty="0" smtClean="0"/>
              <a:t>representation. </a:t>
            </a:r>
          </a:p>
          <a:p>
            <a:r>
              <a:rPr lang="en-US" dirty="0" smtClean="0"/>
              <a:t>A </a:t>
            </a:r>
            <a:r>
              <a:rPr lang="en-US" dirty="0"/>
              <a:t>key concept of use case modeling is that it helps us design a system from the end user's perspective. It is an effective technique for communicating system behavior in the user's terms by specifying all externally visible system behavior.</a:t>
            </a:r>
            <a:endParaRPr lang="en-US" dirty="0"/>
          </a:p>
        </p:txBody>
      </p:sp>
      <p:pic>
        <p:nvPicPr>
          <p:cNvPr id="4" name="Picture 3"/>
          <p:cNvPicPr>
            <a:picLocks noChangeAspect="1"/>
          </p:cNvPicPr>
          <p:nvPr/>
        </p:nvPicPr>
        <p:blipFill>
          <a:blip r:embed="rId2"/>
          <a:stretch>
            <a:fillRect/>
          </a:stretch>
        </p:blipFill>
        <p:spPr>
          <a:xfrm>
            <a:off x="6555346" y="1264555"/>
            <a:ext cx="5478149" cy="4991100"/>
          </a:xfrm>
          <a:prstGeom prst="rect">
            <a:avLst/>
          </a:prstGeom>
        </p:spPr>
      </p:pic>
    </p:spTree>
    <p:extLst>
      <p:ext uri="{BB962C8B-B14F-4D97-AF65-F5344CB8AC3E}">
        <p14:creationId xmlns:p14="http://schemas.microsoft.com/office/powerpoint/2010/main" val="302701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br>
              <a:rPr lang="en-US" dirty="0"/>
            </a:br>
            <a:endParaRPr lang="en-US" dirty="0"/>
          </a:p>
        </p:txBody>
      </p:sp>
      <p:sp>
        <p:nvSpPr>
          <p:cNvPr id="3" name="Content Placeholder 2"/>
          <p:cNvSpPr>
            <a:spLocks noGrp="1"/>
          </p:cNvSpPr>
          <p:nvPr>
            <p:ph idx="1"/>
          </p:nvPr>
        </p:nvSpPr>
        <p:spPr/>
        <p:txBody>
          <a:bodyPr/>
          <a:lstStyle/>
          <a:p>
            <a:r>
              <a:rPr lang="en-US" dirty="0"/>
              <a:t>Activity diagram is basically a flowchart to represent the flow from one activity to another activity. The activity can be described as an operation of the system.</a:t>
            </a:r>
          </a:p>
          <a:p>
            <a:r>
              <a:rPr lang="en-US" dirty="0"/>
              <a:t>The control flow is drawn from one operation to another. This flow can be sequential, branched, or concurrent. Activity diagrams deal with all type of flow control by using different elements such as fork, join, </a:t>
            </a:r>
            <a:r>
              <a:rPr lang="en-US" dirty="0" smtClean="0"/>
              <a:t>etc.</a:t>
            </a:r>
            <a:endParaRPr lang="en-US" dirty="0"/>
          </a:p>
          <a:p>
            <a:endParaRPr lang="en-US" dirty="0"/>
          </a:p>
        </p:txBody>
      </p:sp>
      <p:pic>
        <p:nvPicPr>
          <p:cNvPr id="5" name="Picture 4"/>
          <p:cNvPicPr>
            <a:picLocks noChangeAspect="1"/>
          </p:cNvPicPr>
          <p:nvPr/>
        </p:nvPicPr>
        <p:blipFill>
          <a:blip r:embed="rId2"/>
          <a:stretch>
            <a:fillRect/>
          </a:stretch>
        </p:blipFill>
        <p:spPr>
          <a:xfrm>
            <a:off x="3021012" y="4022411"/>
            <a:ext cx="7191375" cy="2582863"/>
          </a:xfrm>
          <a:prstGeom prst="rect">
            <a:avLst/>
          </a:prstGeom>
        </p:spPr>
      </p:pic>
    </p:spTree>
    <p:extLst>
      <p:ext uri="{BB962C8B-B14F-4D97-AF65-F5344CB8AC3E}">
        <p14:creationId xmlns:p14="http://schemas.microsoft.com/office/powerpoint/2010/main" val="382894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Machine Diagram</a:t>
            </a:r>
            <a:br>
              <a:rPr lang="en-US" dirty="0"/>
            </a:br>
            <a:endParaRPr lang="en-US" dirty="0"/>
          </a:p>
        </p:txBody>
      </p:sp>
      <p:sp>
        <p:nvSpPr>
          <p:cNvPr id="3" name="Content Placeholder 2"/>
          <p:cNvSpPr>
            <a:spLocks noGrp="1"/>
          </p:cNvSpPr>
          <p:nvPr>
            <p:ph idx="1"/>
          </p:nvPr>
        </p:nvSpPr>
        <p:spPr>
          <a:xfrm>
            <a:off x="1331912" y="1511300"/>
            <a:ext cx="6516688" cy="4857122"/>
          </a:xfrm>
        </p:spPr>
        <p:txBody>
          <a:bodyPr>
            <a:normAutofit/>
          </a:bodyPr>
          <a:lstStyle/>
          <a:p>
            <a:r>
              <a:rPr lang="en-US" dirty="0"/>
              <a:t>It describes different states of a component in a system. The states are </a:t>
            </a:r>
            <a:r>
              <a:rPr lang="en-US" dirty="0" smtClean="0"/>
              <a:t>specific </a:t>
            </a:r>
            <a:r>
              <a:rPr lang="en-US" dirty="0"/>
              <a:t>to a component/object of a system</a:t>
            </a:r>
            <a:r>
              <a:rPr lang="en-US" dirty="0" smtClean="0"/>
              <a:t>.</a:t>
            </a:r>
          </a:p>
          <a:p>
            <a:r>
              <a:rPr lang="en-US" dirty="0" err="1"/>
              <a:t>Statechart</a:t>
            </a:r>
            <a:r>
              <a:rPr lang="en-US" dirty="0"/>
              <a:t> diagram describes the flow of control from one state to another state. </a:t>
            </a:r>
            <a:endParaRPr lang="en-US" dirty="0" smtClean="0"/>
          </a:p>
          <a:p>
            <a:r>
              <a:rPr lang="en-US" dirty="0" smtClean="0"/>
              <a:t>States </a:t>
            </a:r>
            <a:r>
              <a:rPr lang="en-US" dirty="0"/>
              <a:t>are defined as a condition in which an object exists and it changes when some event is triggered. </a:t>
            </a:r>
            <a:endParaRPr lang="en-US" dirty="0" smtClean="0"/>
          </a:p>
          <a:p>
            <a:r>
              <a:rPr lang="en-US" dirty="0" smtClean="0"/>
              <a:t>The </a:t>
            </a:r>
            <a:r>
              <a:rPr lang="en-US" dirty="0"/>
              <a:t>most important purpose of </a:t>
            </a:r>
            <a:r>
              <a:rPr lang="en-US" dirty="0" err="1"/>
              <a:t>Statechart</a:t>
            </a:r>
            <a:r>
              <a:rPr lang="en-US" dirty="0"/>
              <a:t> diagram is to model lifetime of an object from creation to termination</a:t>
            </a:r>
            <a:r>
              <a:rPr lang="en-US" dirty="0" smtClean="0"/>
              <a:t>.</a:t>
            </a:r>
          </a:p>
          <a:p>
            <a:r>
              <a:rPr lang="en-US" dirty="0" err="1"/>
              <a:t>Statechart</a:t>
            </a:r>
            <a:r>
              <a:rPr lang="en-US" dirty="0"/>
              <a:t> diagrams are also used for </a:t>
            </a:r>
            <a:r>
              <a:rPr lang="en-US" b="1" dirty="0"/>
              <a:t>forward and reverse engineering </a:t>
            </a:r>
            <a:r>
              <a:rPr lang="en-US" dirty="0"/>
              <a:t>of a system.</a:t>
            </a:r>
            <a:endParaRPr lang="en-US" dirty="0"/>
          </a:p>
        </p:txBody>
      </p:sp>
      <p:pic>
        <p:nvPicPr>
          <p:cNvPr id="4" name="Picture 3"/>
          <p:cNvPicPr>
            <a:picLocks noChangeAspect="1"/>
          </p:cNvPicPr>
          <p:nvPr/>
        </p:nvPicPr>
        <p:blipFill>
          <a:blip r:embed="rId2"/>
          <a:stretch>
            <a:fillRect/>
          </a:stretch>
        </p:blipFill>
        <p:spPr>
          <a:xfrm>
            <a:off x="8013700" y="1386847"/>
            <a:ext cx="3733800" cy="4981575"/>
          </a:xfrm>
          <a:prstGeom prst="rect">
            <a:avLst/>
          </a:prstGeom>
        </p:spPr>
      </p:pic>
    </p:spTree>
    <p:extLst>
      <p:ext uri="{BB962C8B-B14F-4D97-AF65-F5344CB8AC3E}">
        <p14:creationId xmlns:p14="http://schemas.microsoft.com/office/powerpoint/2010/main" val="134181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br>
              <a:rPr lang="en-US" dirty="0"/>
            </a:br>
            <a:endParaRPr lang="en-US" dirty="0"/>
          </a:p>
        </p:txBody>
      </p:sp>
      <p:sp>
        <p:nvSpPr>
          <p:cNvPr id="3" name="Content Placeholder 2"/>
          <p:cNvSpPr>
            <a:spLocks noGrp="1"/>
          </p:cNvSpPr>
          <p:nvPr>
            <p:ph idx="1"/>
          </p:nvPr>
        </p:nvSpPr>
        <p:spPr>
          <a:xfrm>
            <a:off x="2589212" y="2133600"/>
            <a:ext cx="3811588" cy="3777622"/>
          </a:xfrm>
        </p:spPr>
        <p:txBody>
          <a:bodyPr/>
          <a:lstStyle/>
          <a:p>
            <a:r>
              <a:rPr lang="en-US" dirty="0" smtClean="0"/>
              <a:t>Sequence diagram shows </a:t>
            </a:r>
            <a:r>
              <a:rPr lang="en-US" dirty="0"/>
              <a:t>how objects interact with each other and the order those interactions occur. </a:t>
            </a:r>
            <a:endParaRPr lang="en-US" dirty="0" smtClean="0"/>
          </a:p>
          <a:p>
            <a:r>
              <a:rPr lang="en-US" dirty="0" smtClean="0"/>
              <a:t>It’s </a:t>
            </a:r>
            <a:r>
              <a:rPr lang="en-US" dirty="0"/>
              <a:t>important to note that they show the interactions for a particular scenario. The processes are represented vertically and interactions are shown as arrows.</a:t>
            </a:r>
            <a:endParaRPr lang="en-US" dirty="0"/>
          </a:p>
        </p:txBody>
      </p:sp>
      <p:pic>
        <p:nvPicPr>
          <p:cNvPr id="4" name="Picture 3"/>
          <p:cNvPicPr>
            <a:picLocks noChangeAspect="1"/>
          </p:cNvPicPr>
          <p:nvPr/>
        </p:nvPicPr>
        <p:blipFill>
          <a:blip r:embed="rId2"/>
          <a:stretch>
            <a:fillRect/>
          </a:stretch>
        </p:blipFill>
        <p:spPr>
          <a:xfrm>
            <a:off x="6538912" y="1264555"/>
            <a:ext cx="5133975" cy="5219700"/>
          </a:xfrm>
          <a:prstGeom prst="rect">
            <a:avLst/>
          </a:prstGeom>
        </p:spPr>
      </p:pic>
    </p:spTree>
    <p:extLst>
      <p:ext uri="{BB962C8B-B14F-4D97-AF65-F5344CB8AC3E}">
        <p14:creationId xmlns:p14="http://schemas.microsoft.com/office/powerpoint/2010/main" val="177677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a:t>creately</a:t>
            </a:r>
            <a:r>
              <a:rPr lang="en-US" dirty="0"/>
              <a:t>. 2021. </a:t>
            </a:r>
            <a:r>
              <a:rPr lang="en-US" i="1" dirty="0"/>
              <a:t>UML Diagram Types Guide: Learn About All Types of UML Diagrams with Examples</a:t>
            </a:r>
            <a:r>
              <a:rPr lang="en-US" dirty="0"/>
              <a:t>. [online] Available at: &lt;https://creately.com/blog/diagrams/uml-diagram-types-examples/#ClassDiagram&gt; [Accessed 26 September 2021].</a:t>
            </a:r>
            <a:endParaRPr lang="en-US" dirty="0"/>
          </a:p>
        </p:txBody>
      </p:sp>
    </p:spTree>
    <p:extLst>
      <p:ext uri="{BB962C8B-B14F-4D97-AF65-F5344CB8AC3E}">
        <p14:creationId xmlns:p14="http://schemas.microsoft.com/office/powerpoint/2010/main" val="145552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Analysis and Design</a:t>
            </a:r>
            <a:endParaRPr lang="en-US" dirty="0"/>
          </a:p>
        </p:txBody>
      </p:sp>
      <p:sp>
        <p:nvSpPr>
          <p:cNvPr id="3" name="Content Placeholder 2"/>
          <p:cNvSpPr>
            <a:spLocks noGrp="1"/>
          </p:cNvSpPr>
          <p:nvPr>
            <p:ph idx="1"/>
          </p:nvPr>
        </p:nvSpPr>
        <p:spPr/>
        <p:txBody>
          <a:bodyPr/>
          <a:lstStyle/>
          <a:p>
            <a:r>
              <a:rPr lang="en-US" dirty="0" smtClean="0"/>
              <a:t>Lecturer: Ms. </a:t>
            </a:r>
            <a:r>
              <a:rPr lang="en-US" dirty="0" err="1" smtClean="0"/>
              <a:t>Sulochana</a:t>
            </a:r>
            <a:r>
              <a:rPr lang="en-US" dirty="0" smtClean="0"/>
              <a:t> </a:t>
            </a:r>
            <a:r>
              <a:rPr lang="en-US" dirty="0" err="1" smtClean="0"/>
              <a:t>Rupasinghe</a:t>
            </a:r>
            <a:r>
              <a:rPr lang="en-US" dirty="0" smtClean="0"/>
              <a:t> (</a:t>
            </a:r>
            <a:r>
              <a:rPr lang="en-US" dirty="0" smtClean="0">
                <a:hlinkClick r:id="rId2"/>
              </a:rPr>
              <a:t>sulochana.r@iit.ac.lk</a:t>
            </a:r>
            <a:r>
              <a:rPr lang="en-US" dirty="0" smtClean="0"/>
              <a:t>)</a:t>
            </a:r>
          </a:p>
          <a:p>
            <a:r>
              <a:rPr lang="en-US" dirty="0" smtClean="0"/>
              <a:t>Module Leader: Mr. </a:t>
            </a:r>
            <a:r>
              <a:rPr lang="en-US" dirty="0" err="1" smtClean="0"/>
              <a:t>Saman</a:t>
            </a:r>
            <a:r>
              <a:rPr lang="en-US" dirty="0" smtClean="0"/>
              <a:t> </a:t>
            </a:r>
            <a:r>
              <a:rPr lang="en-US" dirty="0" err="1" smtClean="0"/>
              <a:t>Hettiarachchi</a:t>
            </a:r>
            <a:r>
              <a:rPr lang="en-US" dirty="0" smtClean="0"/>
              <a:t> (</a:t>
            </a:r>
            <a:r>
              <a:rPr lang="en-US" dirty="0" smtClean="0">
                <a:hlinkClick r:id="rId3"/>
              </a:rPr>
              <a:t>saman.h@iit.ac.lk</a:t>
            </a:r>
            <a:r>
              <a:rPr lang="en-US" dirty="0" smtClean="0"/>
              <a:t>)</a:t>
            </a:r>
          </a:p>
          <a:p>
            <a:endParaRPr lang="en-US" dirty="0"/>
          </a:p>
          <a:p>
            <a:r>
              <a:rPr lang="en-US" dirty="0" smtClean="0"/>
              <a:t>Theory + Practical: 2 Hours</a:t>
            </a:r>
          </a:p>
          <a:p>
            <a:endParaRPr lang="en-US" dirty="0"/>
          </a:p>
          <a:p>
            <a:r>
              <a:rPr lang="en-US" dirty="0" smtClean="0"/>
              <a:t>Tools: </a:t>
            </a:r>
            <a:r>
              <a:rPr lang="en-US" dirty="0" err="1" smtClean="0"/>
              <a:t>StarUML</a:t>
            </a:r>
            <a:r>
              <a:rPr lang="en-US" dirty="0"/>
              <a:t>, Draw.IO, </a:t>
            </a:r>
            <a:r>
              <a:rPr lang="en-US" dirty="0" err="1" smtClean="0"/>
              <a:t>Lucidchart</a:t>
            </a:r>
            <a:endParaRPr lang="en-US" dirty="0"/>
          </a:p>
        </p:txBody>
      </p:sp>
    </p:spTree>
    <p:extLst>
      <p:ext uri="{BB962C8B-B14F-4D97-AF65-F5344CB8AC3E}">
        <p14:creationId xmlns:p14="http://schemas.microsoft.com/office/powerpoint/2010/main" val="366735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Content</a:t>
            </a:r>
            <a:endParaRPr lang="en-US" dirty="0"/>
          </a:p>
        </p:txBody>
      </p:sp>
      <p:sp>
        <p:nvSpPr>
          <p:cNvPr id="3" name="Content Placeholder 2"/>
          <p:cNvSpPr>
            <a:spLocks noGrp="1"/>
          </p:cNvSpPr>
          <p:nvPr>
            <p:ph idx="1"/>
          </p:nvPr>
        </p:nvSpPr>
        <p:spPr>
          <a:xfrm>
            <a:off x="2718001" y="1584101"/>
            <a:ext cx="7559340" cy="4546243"/>
          </a:xfrm>
        </p:spPr>
        <p:txBody>
          <a:bodyPr>
            <a:normAutofit/>
          </a:bodyPr>
          <a:lstStyle/>
          <a:p>
            <a:r>
              <a:rPr lang="en-US" dirty="0" smtClean="0"/>
              <a:t>Week 1: </a:t>
            </a:r>
            <a:r>
              <a:rPr lang="en-US" dirty="0"/>
              <a:t>Introduction to OOAD</a:t>
            </a:r>
          </a:p>
          <a:p>
            <a:r>
              <a:rPr lang="en-US" dirty="0" smtClean="0"/>
              <a:t>Week 2: Use Case Diagram</a:t>
            </a:r>
          </a:p>
          <a:p>
            <a:r>
              <a:rPr lang="en-US" dirty="0" smtClean="0"/>
              <a:t>Week 3: Use Case Descriptions</a:t>
            </a:r>
          </a:p>
          <a:p>
            <a:r>
              <a:rPr lang="en-US" dirty="0" smtClean="0"/>
              <a:t>Week 4: </a:t>
            </a:r>
            <a:r>
              <a:rPr lang="en-US" dirty="0"/>
              <a:t>Activity </a:t>
            </a:r>
            <a:r>
              <a:rPr lang="en-US" dirty="0" smtClean="0"/>
              <a:t>Diagram</a:t>
            </a:r>
          </a:p>
          <a:p>
            <a:r>
              <a:rPr lang="en-US" dirty="0" smtClean="0"/>
              <a:t>Week 5: </a:t>
            </a:r>
            <a:r>
              <a:rPr lang="en-US" dirty="0"/>
              <a:t>Domain </a:t>
            </a:r>
            <a:r>
              <a:rPr lang="en-US" dirty="0" smtClean="0"/>
              <a:t>Models</a:t>
            </a:r>
          </a:p>
          <a:p>
            <a:r>
              <a:rPr lang="en-US" dirty="0" smtClean="0"/>
              <a:t>Week 6: Student Engagement Week</a:t>
            </a:r>
          </a:p>
          <a:p>
            <a:r>
              <a:rPr lang="en-US" dirty="0" smtClean="0"/>
              <a:t>Week 7: </a:t>
            </a:r>
            <a:r>
              <a:rPr lang="en-US" dirty="0"/>
              <a:t>Class </a:t>
            </a:r>
            <a:r>
              <a:rPr lang="en-US" dirty="0" smtClean="0"/>
              <a:t>Diagrams – Part 1</a:t>
            </a:r>
          </a:p>
          <a:p>
            <a:r>
              <a:rPr lang="en-US" dirty="0" smtClean="0"/>
              <a:t>Week 8: </a:t>
            </a:r>
            <a:r>
              <a:rPr lang="en-US" dirty="0"/>
              <a:t>Class Diagrams – Part </a:t>
            </a:r>
            <a:r>
              <a:rPr lang="en-US" dirty="0" smtClean="0"/>
              <a:t>2</a:t>
            </a:r>
          </a:p>
          <a:p>
            <a:r>
              <a:rPr lang="en-US" dirty="0" smtClean="0"/>
              <a:t>Week 9: </a:t>
            </a:r>
            <a:r>
              <a:rPr lang="en-US" dirty="0"/>
              <a:t>Sequence </a:t>
            </a:r>
            <a:r>
              <a:rPr lang="en-US" dirty="0" smtClean="0"/>
              <a:t>Diagram</a:t>
            </a:r>
          </a:p>
          <a:p>
            <a:r>
              <a:rPr lang="en-US" dirty="0" smtClean="0"/>
              <a:t>Week 10: State Machine Diagram</a:t>
            </a:r>
          </a:p>
          <a:p>
            <a:r>
              <a:rPr lang="en-US" dirty="0" smtClean="0"/>
              <a:t>Week 11: </a:t>
            </a:r>
            <a:r>
              <a:rPr lang="en-US" dirty="0"/>
              <a:t>SOLID </a:t>
            </a:r>
            <a:r>
              <a:rPr lang="en-US" dirty="0" smtClean="0"/>
              <a:t>Principles </a:t>
            </a:r>
            <a:r>
              <a:rPr lang="en-US" dirty="0"/>
              <a:t>and Design </a:t>
            </a:r>
            <a:r>
              <a:rPr lang="en-US" dirty="0" smtClean="0"/>
              <a:t>Patterns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89118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Plan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03735387"/>
              </p:ext>
            </p:extLst>
          </p:nvPr>
        </p:nvGraphicFramePr>
        <p:xfrm>
          <a:off x="3052852" y="624110"/>
          <a:ext cx="8915399" cy="5267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922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OOAD ??</a:t>
            </a:r>
            <a:endParaRPr lang="en-US" dirty="0"/>
          </a:p>
        </p:txBody>
      </p:sp>
      <p:sp>
        <p:nvSpPr>
          <p:cNvPr id="3" name="Content Placeholder 2"/>
          <p:cNvSpPr>
            <a:spLocks noGrp="1"/>
          </p:cNvSpPr>
          <p:nvPr>
            <p:ph idx="1"/>
          </p:nvPr>
        </p:nvSpPr>
        <p:spPr/>
        <p:txBody>
          <a:bodyPr/>
          <a:lstStyle/>
          <a:p>
            <a:r>
              <a:rPr lang="en-US" dirty="0"/>
              <a:t>Object-oriented analysis and design (OOAD) is a software engineering approach that models a system as a group of interacting objects</a:t>
            </a:r>
            <a:r>
              <a:rPr lang="en-US" dirty="0" smtClean="0"/>
              <a:t>.</a:t>
            </a:r>
          </a:p>
          <a:p>
            <a:r>
              <a:rPr lang="en-US" dirty="0"/>
              <a:t>Each object represents some entity of interest in the system being modeled, and is </a:t>
            </a:r>
            <a:r>
              <a:rPr lang="en-US" dirty="0" smtClean="0"/>
              <a:t>characterized </a:t>
            </a:r>
            <a:r>
              <a:rPr lang="en-US" dirty="0"/>
              <a:t>by its class, its state (data elements), and its behavior</a:t>
            </a:r>
            <a:r>
              <a:rPr lang="en-US" dirty="0" smtClean="0"/>
              <a:t>.</a:t>
            </a:r>
          </a:p>
          <a:p>
            <a:r>
              <a:rPr lang="en-US" dirty="0"/>
              <a:t>Various models can be created to show the static structure, dynamic behavior, and run-time deployment of these collaborating objects. </a:t>
            </a:r>
            <a:endParaRPr lang="en-US" dirty="0" smtClean="0"/>
          </a:p>
          <a:p>
            <a:r>
              <a:rPr lang="en-US" dirty="0" smtClean="0"/>
              <a:t>There </a:t>
            </a:r>
            <a:r>
              <a:rPr lang="en-US" dirty="0"/>
              <a:t>are a number of different notations for representing these models, such as the Unified Modeling Language (UML). </a:t>
            </a:r>
            <a:endParaRPr lang="en-US" dirty="0" smtClean="0"/>
          </a:p>
          <a:p>
            <a:r>
              <a:rPr lang="en-US" dirty="0"/>
              <a:t>OOA focuses on what the system does, OOD on how the system does it.</a:t>
            </a:r>
            <a:endParaRPr lang="en-US" dirty="0"/>
          </a:p>
        </p:txBody>
      </p:sp>
    </p:spTree>
    <p:extLst>
      <p:ext uri="{BB962C8B-B14F-4D97-AF65-F5344CB8AC3E}">
        <p14:creationId xmlns:p14="http://schemas.microsoft.com/office/powerpoint/2010/main" val="60588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pic>
        <p:nvPicPr>
          <p:cNvPr id="1028" name="Picture 4" descr="Agile vs Waterfall SDLCs: What&amp;#39;s The Difference? – BMC Software |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705" y="2494408"/>
            <a:ext cx="10118701" cy="264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2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Modeling Language (UML)</a:t>
            </a:r>
            <a:endParaRPr lang="en-US" dirty="0"/>
          </a:p>
        </p:txBody>
      </p:sp>
      <p:pic>
        <p:nvPicPr>
          <p:cNvPr id="4" name="Content Placeholder 3"/>
          <p:cNvPicPr>
            <a:picLocks noGrp="1" noChangeAspect="1"/>
          </p:cNvPicPr>
          <p:nvPr>
            <p:ph idx="1"/>
          </p:nvPr>
        </p:nvPicPr>
        <p:blipFill>
          <a:blip r:embed="rId2"/>
          <a:stretch>
            <a:fillRect/>
          </a:stretch>
        </p:blipFill>
        <p:spPr>
          <a:xfrm>
            <a:off x="2704564" y="1452991"/>
            <a:ext cx="8018573" cy="5038409"/>
          </a:xfrm>
          <a:prstGeom prst="rect">
            <a:avLst/>
          </a:prstGeom>
        </p:spPr>
      </p:pic>
    </p:spTree>
    <p:extLst>
      <p:ext uri="{BB962C8B-B14F-4D97-AF65-F5344CB8AC3E}">
        <p14:creationId xmlns:p14="http://schemas.microsoft.com/office/powerpoint/2010/main" val="421453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sp>
        <p:nvSpPr>
          <p:cNvPr id="3" name="Content Placeholder 2"/>
          <p:cNvSpPr>
            <a:spLocks noGrp="1"/>
          </p:cNvSpPr>
          <p:nvPr>
            <p:ph idx="1"/>
          </p:nvPr>
        </p:nvSpPr>
        <p:spPr/>
        <p:txBody>
          <a:bodyPr/>
          <a:lstStyle/>
          <a:p>
            <a:r>
              <a:rPr lang="en-US" b="1" dirty="0"/>
              <a:t>Structure diagrams</a:t>
            </a:r>
            <a:r>
              <a:rPr lang="en-US" dirty="0"/>
              <a:t> show the things in the modeled system. In a more technical term, they show different objects in a system. </a:t>
            </a:r>
            <a:endParaRPr lang="en-US" dirty="0" smtClean="0"/>
          </a:p>
          <a:p>
            <a:r>
              <a:rPr lang="en-US" b="1" dirty="0" smtClean="0"/>
              <a:t>Behavioral </a:t>
            </a:r>
            <a:r>
              <a:rPr lang="en-US" b="1" dirty="0"/>
              <a:t>diagrams</a:t>
            </a:r>
            <a:r>
              <a:rPr lang="en-US" dirty="0"/>
              <a:t> show what should happen in a system. They describe how the objects interact with each other to create a functioning system.</a:t>
            </a:r>
            <a:endParaRPr lang="en-US" dirty="0"/>
          </a:p>
        </p:txBody>
      </p:sp>
    </p:spTree>
    <p:extLst>
      <p:ext uri="{BB962C8B-B14F-4D97-AF65-F5344CB8AC3E}">
        <p14:creationId xmlns:p14="http://schemas.microsoft.com/office/powerpoint/2010/main" val="268157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a:xfrm>
            <a:off x="2589212" y="1275007"/>
            <a:ext cx="8915400" cy="5228823"/>
          </a:xfrm>
        </p:spPr>
        <p:txBody>
          <a:bodyPr>
            <a:normAutofit/>
          </a:bodyPr>
          <a:lstStyle/>
          <a:p>
            <a:r>
              <a:rPr lang="en-US" dirty="0" smtClean="0"/>
              <a:t>The main building block of any object oriented solution.</a:t>
            </a:r>
          </a:p>
          <a:p>
            <a:r>
              <a:rPr lang="en-US" dirty="0"/>
              <a:t> It shows the classes in a system, attributes, and operations of each class and the relationship between each class</a:t>
            </a:r>
            <a:r>
              <a:rPr lang="en-US" dirty="0" smtClean="0"/>
              <a:t>.</a:t>
            </a:r>
          </a:p>
          <a:p>
            <a:endParaRPr lang="en-US" dirty="0"/>
          </a:p>
          <a:p>
            <a:endParaRPr lang="en-US" dirty="0" smtClean="0"/>
          </a:p>
          <a:p>
            <a:endParaRPr lang="en-US" dirty="0"/>
          </a:p>
          <a:p>
            <a:endParaRPr lang="en-US" dirty="0" smtClean="0"/>
          </a:p>
          <a:p>
            <a:pPr marL="0" indent="0">
              <a:buNone/>
            </a:pPr>
            <a:endParaRPr lang="en-US" dirty="0" smtClean="0"/>
          </a:p>
          <a:p>
            <a:r>
              <a:rPr lang="en-US" dirty="0"/>
              <a:t>In a large system with many related classes, classes are grouped together to create class diagrams. </a:t>
            </a:r>
            <a:endParaRPr lang="en-US" dirty="0" smtClean="0"/>
          </a:p>
          <a:p>
            <a:r>
              <a:rPr lang="en-US" dirty="0" smtClean="0"/>
              <a:t>Different </a:t>
            </a:r>
            <a:r>
              <a:rPr lang="en-US" dirty="0"/>
              <a:t>relationships</a:t>
            </a:r>
            <a:r>
              <a:rPr lang="en-US" dirty="0">
                <a:solidFill>
                  <a:schemeClr val="tx1"/>
                </a:solidFill>
              </a:rPr>
              <a:t> </a:t>
            </a:r>
            <a:r>
              <a:rPr lang="en-US" dirty="0" smtClean="0">
                <a:solidFill>
                  <a:schemeClr val="tx1"/>
                </a:solidFill>
              </a:rPr>
              <a:t>between classes </a:t>
            </a:r>
            <a:r>
              <a:rPr lang="en-US" dirty="0" smtClean="0"/>
              <a:t>are </a:t>
            </a:r>
            <a:r>
              <a:rPr lang="en-US" dirty="0"/>
              <a:t>shown by different types of arrows.</a:t>
            </a:r>
            <a:endParaRPr lang="en-US" dirty="0"/>
          </a:p>
        </p:txBody>
      </p:sp>
      <p:grpSp>
        <p:nvGrpSpPr>
          <p:cNvPr id="17" name="Group 16"/>
          <p:cNvGrpSpPr/>
          <p:nvPr/>
        </p:nvGrpSpPr>
        <p:grpSpPr>
          <a:xfrm>
            <a:off x="3052293" y="2382591"/>
            <a:ext cx="2189408" cy="1983346"/>
            <a:chOff x="3554569" y="3361386"/>
            <a:chExt cx="2189408" cy="1983346"/>
          </a:xfrm>
        </p:grpSpPr>
        <p:sp>
          <p:nvSpPr>
            <p:cNvPr id="4" name="Rectangle 3"/>
            <p:cNvSpPr/>
            <p:nvPr/>
          </p:nvSpPr>
          <p:spPr>
            <a:xfrm>
              <a:off x="3554569" y="3361386"/>
              <a:ext cx="2189408" cy="19833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Connector 5"/>
            <p:cNvCxnSpPr/>
            <p:nvPr/>
          </p:nvCxnSpPr>
          <p:spPr>
            <a:xfrm>
              <a:off x="3554569" y="3786389"/>
              <a:ext cx="2189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54569" y="4529071"/>
              <a:ext cx="218940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25025" y="3417057"/>
              <a:ext cx="1648496" cy="369332"/>
            </a:xfrm>
            <a:prstGeom prst="rect">
              <a:avLst/>
            </a:prstGeom>
            <a:noFill/>
          </p:spPr>
          <p:txBody>
            <a:bodyPr wrap="square" rtlCol="0">
              <a:spAutoFit/>
            </a:bodyPr>
            <a:lstStyle/>
            <a:p>
              <a:r>
                <a:rPr lang="en-US" dirty="0" smtClean="0"/>
                <a:t>Class Name</a:t>
              </a:r>
              <a:endParaRPr lang="en-US" dirty="0"/>
            </a:p>
          </p:txBody>
        </p:sp>
        <p:sp>
          <p:nvSpPr>
            <p:cNvPr id="15" name="TextBox 14"/>
            <p:cNvSpPr txBox="1"/>
            <p:nvPr/>
          </p:nvSpPr>
          <p:spPr>
            <a:xfrm>
              <a:off x="3825025" y="3971055"/>
              <a:ext cx="1648496" cy="369332"/>
            </a:xfrm>
            <a:prstGeom prst="rect">
              <a:avLst/>
            </a:prstGeom>
            <a:noFill/>
          </p:spPr>
          <p:txBody>
            <a:bodyPr wrap="square" rtlCol="0">
              <a:spAutoFit/>
            </a:bodyPr>
            <a:lstStyle/>
            <a:p>
              <a:r>
                <a:rPr lang="en-US" dirty="0" smtClean="0"/>
                <a:t>Attributes</a:t>
              </a:r>
              <a:endParaRPr lang="en-US" dirty="0"/>
            </a:p>
          </p:txBody>
        </p:sp>
        <p:sp>
          <p:nvSpPr>
            <p:cNvPr id="16" name="TextBox 15"/>
            <p:cNvSpPr txBox="1"/>
            <p:nvPr/>
          </p:nvSpPr>
          <p:spPr>
            <a:xfrm>
              <a:off x="3825025" y="4681470"/>
              <a:ext cx="1648496" cy="646331"/>
            </a:xfrm>
            <a:prstGeom prst="rect">
              <a:avLst/>
            </a:prstGeom>
            <a:noFill/>
          </p:spPr>
          <p:txBody>
            <a:bodyPr wrap="square" rtlCol="0">
              <a:spAutoFit/>
            </a:bodyPr>
            <a:lstStyle/>
            <a:p>
              <a:r>
                <a:rPr lang="en-US" dirty="0" smtClean="0"/>
                <a:t>Methods</a:t>
              </a:r>
            </a:p>
            <a:p>
              <a:endParaRPr lang="en-US" dirty="0"/>
            </a:p>
          </p:txBody>
        </p:sp>
      </p:grpSp>
    </p:spTree>
    <p:extLst>
      <p:ext uri="{BB962C8B-B14F-4D97-AF65-F5344CB8AC3E}">
        <p14:creationId xmlns:p14="http://schemas.microsoft.com/office/powerpoint/2010/main" val="5646568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2569</TotalTime>
  <Words>468</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Object Orientation Design</vt:lpstr>
      <vt:lpstr>Object Oriented Analysis and Design</vt:lpstr>
      <vt:lpstr>Module Content</vt:lpstr>
      <vt:lpstr>Lecture Plan</vt:lpstr>
      <vt:lpstr>What is OOAD ??</vt:lpstr>
      <vt:lpstr>Software Development Life Cycle</vt:lpstr>
      <vt:lpstr>Unified Modeling Language (UML)</vt:lpstr>
      <vt:lpstr>UML Diagrams</vt:lpstr>
      <vt:lpstr>Class Diagram</vt:lpstr>
      <vt:lpstr>Use Case Diagram</vt:lpstr>
      <vt:lpstr>Activity Diagram </vt:lpstr>
      <vt:lpstr>State Machine Diagram </vt:lpstr>
      <vt:lpstr>Sequence Diagram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Orientation Design</dc:title>
  <dc:creator>Windows User</dc:creator>
  <cp:lastModifiedBy>Windows User</cp:lastModifiedBy>
  <cp:revision>17</cp:revision>
  <dcterms:created xsi:type="dcterms:W3CDTF">2021-09-25T06:23:46Z</dcterms:created>
  <dcterms:modified xsi:type="dcterms:W3CDTF">2021-09-27T01:12:50Z</dcterms:modified>
</cp:coreProperties>
</file>