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1" r:id="rId1"/>
  </p:sldMasterIdLst>
  <p:notesMasterIdLst>
    <p:notesMasterId r:id="rId44"/>
  </p:notesMasterIdLst>
  <p:sldIdLst>
    <p:sldId id="256" r:id="rId2"/>
    <p:sldId id="324" r:id="rId3"/>
    <p:sldId id="325" r:id="rId4"/>
    <p:sldId id="326" r:id="rId5"/>
    <p:sldId id="327" r:id="rId6"/>
    <p:sldId id="328" r:id="rId7"/>
    <p:sldId id="331" r:id="rId8"/>
    <p:sldId id="260" r:id="rId9"/>
    <p:sldId id="329" r:id="rId10"/>
    <p:sldId id="266" r:id="rId11"/>
    <p:sldId id="332" r:id="rId12"/>
    <p:sldId id="357" r:id="rId13"/>
    <p:sldId id="333" r:id="rId14"/>
    <p:sldId id="334" r:id="rId15"/>
    <p:sldId id="335" r:id="rId16"/>
    <p:sldId id="336" r:id="rId17"/>
    <p:sldId id="337" r:id="rId18"/>
    <p:sldId id="338" r:id="rId19"/>
    <p:sldId id="339" r:id="rId20"/>
    <p:sldId id="340" r:id="rId21"/>
    <p:sldId id="341" r:id="rId22"/>
    <p:sldId id="343" r:id="rId23"/>
    <p:sldId id="344" r:id="rId24"/>
    <p:sldId id="345" r:id="rId25"/>
    <p:sldId id="346" r:id="rId26"/>
    <p:sldId id="347" r:id="rId27"/>
    <p:sldId id="348" r:id="rId28"/>
    <p:sldId id="349" r:id="rId29"/>
    <p:sldId id="350" r:id="rId30"/>
    <p:sldId id="351" r:id="rId31"/>
    <p:sldId id="352" r:id="rId32"/>
    <p:sldId id="356" r:id="rId33"/>
    <p:sldId id="353" r:id="rId34"/>
    <p:sldId id="354" r:id="rId35"/>
    <p:sldId id="358" r:id="rId36"/>
    <p:sldId id="369" r:id="rId37"/>
    <p:sldId id="360" r:id="rId38"/>
    <p:sldId id="361" r:id="rId39"/>
    <p:sldId id="362" r:id="rId40"/>
    <p:sldId id="363" r:id="rId41"/>
    <p:sldId id="365" r:id="rId42"/>
    <p:sldId id="366"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4" d="100"/>
          <a:sy n="74" d="100"/>
        </p:scale>
        <p:origin x="123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E420304-C164-4A25-9A1F-5164CDFEEB3A}" type="datetimeFigureOut">
              <a:rPr lang="en-US" smtClean="0"/>
              <a:t>10/4/2021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843FA2C-19D2-465A-8CC5-D12310DB843D}" type="slidenum">
              <a:rPr lang="en-US" smtClean="0"/>
              <a:t>‹#›</a:t>
            </a:fld>
            <a:endParaRPr lang="en-US"/>
          </a:p>
        </p:txBody>
      </p:sp>
    </p:spTree>
    <p:extLst>
      <p:ext uri="{BB962C8B-B14F-4D97-AF65-F5344CB8AC3E}">
        <p14:creationId xmlns:p14="http://schemas.microsoft.com/office/powerpoint/2010/main" val="1901354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 UC can have multiple extension</a:t>
            </a:r>
            <a:r>
              <a:rPr lang="en-US" baseline="0" dirty="0" smtClean="0"/>
              <a:t> points.</a:t>
            </a:r>
            <a:endParaRPr lang="en-US" dirty="0"/>
          </a:p>
        </p:txBody>
      </p:sp>
      <p:sp>
        <p:nvSpPr>
          <p:cNvPr id="4" name="Slide Number Placeholder 3"/>
          <p:cNvSpPr>
            <a:spLocks noGrp="1"/>
          </p:cNvSpPr>
          <p:nvPr>
            <p:ph type="sldNum" sz="quarter" idx="10"/>
          </p:nvPr>
        </p:nvSpPr>
        <p:spPr/>
        <p:txBody>
          <a:bodyPr/>
          <a:lstStyle/>
          <a:p>
            <a:fld id="{3843FA2C-19D2-465A-8CC5-D12310DB843D}" type="slidenum">
              <a:rPr lang="en-US" smtClean="0"/>
              <a:t>26</a:t>
            </a:fld>
            <a:endParaRPr lang="en-US"/>
          </a:p>
        </p:txBody>
      </p:sp>
    </p:spTree>
    <p:extLst>
      <p:ext uri="{BB962C8B-B14F-4D97-AF65-F5344CB8AC3E}">
        <p14:creationId xmlns:p14="http://schemas.microsoft.com/office/powerpoint/2010/main" val="7067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 UC can have multiple extension</a:t>
            </a:r>
            <a:r>
              <a:rPr lang="en-US" baseline="0" dirty="0" smtClean="0"/>
              <a:t> points.</a:t>
            </a:r>
            <a:endParaRPr lang="en-US" dirty="0"/>
          </a:p>
        </p:txBody>
      </p:sp>
      <p:sp>
        <p:nvSpPr>
          <p:cNvPr id="4" name="Slide Number Placeholder 3"/>
          <p:cNvSpPr>
            <a:spLocks noGrp="1"/>
          </p:cNvSpPr>
          <p:nvPr>
            <p:ph type="sldNum" sz="quarter" idx="10"/>
          </p:nvPr>
        </p:nvSpPr>
        <p:spPr/>
        <p:txBody>
          <a:bodyPr/>
          <a:lstStyle/>
          <a:p>
            <a:fld id="{3843FA2C-19D2-465A-8CC5-D12310DB843D}" type="slidenum">
              <a:rPr lang="en-US" smtClean="0"/>
              <a:t>28</a:t>
            </a:fld>
            <a:endParaRPr lang="en-US"/>
          </a:p>
        </p:txBody>
      </p:sp>
    </p:spTree>
    <p:extLst>
      <p:ext uri="{BB962C8B-B14F-4D97-AF65-F5344CB8AC3E}">
        <p14:creationId xmlns:p14="http://schemas.microsoft.com/office/powerpoint/2010/main" val="419293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10/4/2021</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84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10/4/2021</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6893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10/4/2021</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0400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10/4/2021</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403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10/4/2021</a:t>
            </a:fld>
            <a:endParaRPr lang="en-US"/>
          </a:p>
        </p:txBody>
      </p:sp>
      <p:sp>
        <p:nvSpPr>
          <p:cNvPr id="5" name="Footer Placeholder 4"/>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5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10/4/2021</a:t>
            </a:fld>
            <a:endParaRPr lang="en-US"/>
          </a:p>
        </p:txBody>
      </p:sp>
      <p:sp>
        <p:nvSpPr>
          <p:cNvPr id="6" name="Footer Placeholder 5"/>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382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10/4/2021</a:t>
            </a:fld>
            <a:endParaRPr lang="en-US"/>
          </a:p>
        </p:txBody>
      </p:sp>
      <p:sp>
        <p:nvSpPr>
          <p:cNvPr id="8" name="Footer Placeholder 7"/>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3635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10/4/2021</a:t>
            </a:fld>
            <a:endParaRPr lang="en-US"/>
          </a:p>
        </p:txBody>
      </p:sp>
      <p:sp>
        <p:nvSpPr>
          <p:cNvPr id="4" name="Footer Placeholder 3"/>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090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10/4/2021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7862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t>10/4/2021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721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10/4/2021</a:t>
            </a:fld>
            <a:endParaRPr lang="en-US"/>
          </a:p>
        </p:txBody>
      </p:sp>
      <p:sp>
        <p:nvSpPr>
          <p:cNvPr id="6" name="Footer Placeholder 5"/>
          <p:cNvSpPr>
            <a:spLocks noGrp="1"/>
          </p:cNvSpPr>
          <p:nvPr>
            <p:ph type="ftr" sz="quarter" idx="11"/>
          </p:nvPr>
        </p:nvSpPr>
        <p:spPr/>
        <p:txBody>
          <a:body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111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10/4/2021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marL="12700">
              <a:lnSpc>
                <a:spcPct val="100000"/>
              </a:lnSpc>
            </a:pPr>
            <a:r>
              <a:rPr lang="en-US" spc="-5" smtClean="0"/>
              <a:t>SLIIT Academy </a:t>
            </a:r>
            <a:r>
              <a:rPr lang="en-US" spc="-10" smtClean="0"/>
              <a:t>Pvt </a:t>
            </a:r>
            <a:r>
              <a:rPr lang="en-US" spc="-5" smtClean="0"/>
              <a:t>Ltd. ©</a:t>
            </a:r>
            <a:r>
              <a:rPr lang="en-US" spc="-50" smtClean="0"/>
              <a:t> </a:t>
            </a:r>
            <a:r>
              <a:rPr lang="en-US" spc="-5" smtClean="0"/>
              <a:t>2019</a:t>
            </a:r>
            <a:endParaRPr lang="en-US" spc="-5"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14915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57200" y="685800"/>
            <a:ext cx="8534400" cy="3204210"/>
          </a:xfrm>
          <a:prstGeom prst="rect">
            <a:avLst/>
          </a:prstGeom>
        </p:spPr>
        <p:txBody>
          <a:bodyPr vert="horz" wrap="square" lIns="0" tIns="12065" rIns="0" bIns="0" rtlCol="0">
            <a:spAutoFit/>
          </a:bodyPr>
          <a:lstStyle/>
          <a:p>
            <a:pPr algn="ctr">
              <a:lnSpc>
                <a:spcPct val="100000"/>
              </a:lnSpc>
              <a:spcBef>
                <a:spcPts val="95"/>
              </a:spcBef>
            </a:pPr>
            <a:r>
              <a:rPr sz="4000" b="1" spc="-10" dirty="0">
                <a:solidFill>
                  <a:schemeClr val="accent2">
                    <a:lumMod val="75000"/>
                  </a:schemeClr>
                </a:solidFill>
                <a:latin typeface="Tahoma"/>
                <a:cs typeface="Tahoma"/>
              </a:rPr>
              <a:t>Object Oriented </a:t>
            </a:r>
            <a:r>
              <a:rPr sz="4000" b="1" spc="-5" dirty="0" smtClean="0">
                <a:solidFill>
                  <a:schemeClr val="accent2">
                    <a:lumMod val="75000"/>
                  </a:schemeClr>
                </a:solidFill>
                <a:latin typeface="Tahoma"/>
                <a:cs typeface="Tahoma"/>
              </a:rPr>
              <a:t>Design</a:t>
            </a:r>
            <a:endParaRPr lang="en-US" sz="4000" b="1" spc="-5" dirty="0" smtClean="0">
              <a:solidFill>
                <a:schemeClr val="accent2">
                  <a:lumMod val="75000"/>
                </a:schemeClr>
              </a:solidFill>
              <a:latin typeface="Tahoma"/>
              <a:cs typeface="Tahoma"/>
            </a:endParaRPr>
          </a:p>
          <a:p>
            <a:pPr algn="ctr">
              <a:lnSpc>
                <a:spcPct val="100000"/>
              </a:lnSpc>
              <a:spcBef>
                <a:spcPts val="95"/>
              </a:spcBef>
            </a:pPr>
            <a:endParaRPr lang="en-US" sz="4000" b="1" spc="-5" dirty="0">
              <a:solidFill>
                <a:schemeClr val="accent2">
                  <a:lumMod val="75000"/>
                </a:schemeClr>
              </a:solidFill>
              <a:latin typeface="Tahoma"/>
              <a:cs typeface="Tahoma"/>
            </a:endParaRPr>
          </a:p>
          <a:p>
            <a:pPr algn="ctr">
              <a:lnSpc>
                <a:spcPct val="100000"/>
              </a:lnSpc>
              <a:spcBef>
                <a:spcPts val="95"/>
              </a:spcBef>
            </a:pPr>
            <a:r>
              <a:rPr lang="en-US" sz="4000" b="1" spc="-5" dirty="0" smtClean="0">
                <a:solidFill>
                  <a:schemeClr val="accent2">
                    <a:lumMod val="75000"/>
                  </a:schemeClr>
                </a:solidFill>
                <a:latin typeface="Tahoma"/>
                <a:cs typeface="Tahoma"/>
              </a:rPr>
              <a:t>Lecture 02</a:t>
            </a:r>
            <a:endParaRPr sz="4000" dirty="0">
              <a:solidFill>
                <a:schemeClr val="accent2">
                  <a:lumMod val="75000"/>
                </a:schemeClr>
              </a:solidFill>
              <a:latin typeface="Tahoma"/>
              <a:cs typeface="Tahoma"/>
            </a:endParaRPr>
          </a:p>
          <a:p>
            <a:pPr>
              <a:lnSpc>
                <a:spcPct val="100000"/>
              </a:lnSpc>
              <a:spcBef>
                <a:spcPts val="40"/>
              </a:spcBef>
            </a:pPr>
            <a:endParaRPr sz="4400" dirty="0">
              <a:solidFill>
                <a:schemeClr val="accent2">
                  <a:lumMod val="75000"/>
                </a:schemeClr>
              </a:solidFill>
              <a:latin typeface="Tahoma"/>
              <a:cs typeface="Tahoma"/>
            </a:endParaRPr>
          </a:p>
          <a:p>
            <a:pPr marL="1878330" marR="1871345" algn="ctr">
              <a:lnSpc>
                <a:spcPct val="116199"/>
              </a:lnSpc>
            </a:pPr>
            <a:r>
              <a:rPr sz="3600" b="1" dirty="0">
                <a:solidFill>
                  <a:schemeClr val="accent2">
                    <a:lumMod val="75000"/>
                  </a:schemeClr>
                </a:solidFill>
                <a:latin typeface="Tahoma"/>
                <a:cs typeface="Tahoma"/>
              </a:rPr>
              <a:t>Use </a:t>
            </a:r>
            <a:r>
              <a:rPr sz="3600" b="1" spc="-5" dirty="0">
                <a:solidFill>
                  <a:schemeClr val="accent2">
                    <a:lumMod val="75000"/>
                  </a:schemeClr>
                </a:solidFill>
                <a:latin typeface="Tahoma"/>
                <a:cs typeface="Tahoma"/>
              </a:rPr>
              <a:t>Case</a:t>
            </a:r>
            <a:r>
              <a:rPr sz="3600" b="1" spc="-65" dirty="0">
                <a:solidFill>
                  <a:schemeClr val="accent2">
                    <a:lumMod val="75000"/>
                  </a:schemeClr>
                </a:solidFill>
                <a:latin typeface="Tahoma"/>
                <a:cs typeface="Tahoma"/>
              </a:rPr>
              <a:t> </a:t>
            </a:r>
            <a:r>
              <a:rPr sz="3600" b="1" spc="-5" dirty="0" smtClean="0">
                <a:solidFill>
                  <a:schemeClr val="accent2">
                    <a:lumMod val="75000"/>
                  </a:schemeClr>
                </a:solidFill>
                <a:latin typeface="Tahoma"/>
                <a:cs typeface="Tahoma"/>
              </a:rPr>
              <a:t>Diagram</a:t>
            </a:r>
            <a:endParaRPr sz="3600" dirty="0">
              <a:solidFill>
                <a:schemeClr val="accent2">
                  <a:lumMod val="75000"/>
                </a:schemeClr>
              </a:solidFill>
              <a:latin typeface="Tahoma"/>
              <a:cs typeface="Tahoma"/>
            </a:endParaRPr>
          </a:p>
        </p:txBody>
      </p:sp>
      <p:pic>
        <p:nvPicPr>
          <p:cNvPr id="1026" name="Picture 2" descr="UML Use Case Diagram Tutorial | Lucid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762" y="4191000"/>
            <a:ext cx="2327275" cy="2068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7188" rIns="0" bIns="0" rtlCol="0">
            <a:spAutoFit/>
          </a:bodyPr>
          <a:lstStyle/>
          <a:p>
            <a:pPr marL="564515" marR="5080">
              <a:lnSpc>
                <a:spcPct val="100000"/>
              </a:lnSpc>
              <a:spcBef>
                <a:spcPts val="100"/>
              </a:spcBef>
            </a:pPr>
            <a:r>
              <a:rPr sz="3600" dirty="0"/>
              <a:t>Role of </a:t>
            </a:r>
            <a:r>
              <a:rPr sz="3600" spc="-5" dirty="0"/>
              <a:t>Use Case </a:t>
            </a:r>
            <a:r>
              <a:rPr sz="3600" dirty="0"/>
              <a:t>Diagrams</a:t>
            </a:r>
            <a:r>
              <a:rPr sz="3600" spc="-75" dirty="0"/>
              <a:t> </a:t>
            </a:r>
            <a:r>
              <a:rPr sz="3600" spc="-5" dirty="0"/>
              <a:t>in  UML</a:t>
            </a:r>
            <a:endParaRPr sz="3600"/>
          </a:p>
        </p:txBody>
      </p:sp>
      <p:grpSp>
        <p:nvGrpSpPr>
          <p:cNvPr id="3" name="object 3"/>
          <p:cNvGrpSpPr/>
          <p:nvPr/>
        </p:nvGrpSpPr>
        <p:grpSpPr>
          <a:xfrm>
            <a:off x="3038851" y="2334767"/>
            <a:ext cx="3142615" cy="2280285"/>
            <a:chOff x="3038851" y="2334767"/>
            <a:chExt cx="3142615" cy="2280285"/>
          </a:xfrm>
        </p:grpSpPr>
        <p:sp>
          <p:nvSpPr>
            <p:cNvPr id="4" name="object 4"/>
            <p:cNvSpPr/>
            <p:nvPr/>
          </p:nvSpPr>
          <p:spPr>
            <a:xfrm>
              <a:off x="3038851" y="2334767"/>
              <a:ext cx="3142496" cy="8321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52799" y="3782567"/>
              <a:ext cx="2523743" cy="832103"/>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3455670" y="4123690"/>
            <a:ext cx="21583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Use Case</a:t>
            </a:r>
            <a:r>
              <a:rPr sz="1800" b="1" spc="-40" dirty="0">
                <a:latin typeface="Arial"/>
                <a:cs typeface="Arial"/>
              </a:rPr>
              <a:t> </a:t>
            </a:r>
            <a:r>
              <a:rPr sz="1800" b="1" spc="-5" dirty="0">
                <a:latin typeface="Arial"/>
                <a:cs typeface="Arial"/>
              </a:rPr>
              <a:t>Diagrams</a:t>
            </a:r>
            <a:endParaRPr sz="1800">
              <a:latin typeface="Arial"/>
              <a:cs typeface="Arial"/>
            </a:endParaRPr>
          </a:p>
        </p:txBody>
      </p:sp>
      <p:sp>
        <p:nvSpPr>
          <p:cNvPr id="7" name="object 7"/>
          <p:cNvSpPr/>
          <p:nvPr/>
        </p:nvSpPr>
        <p:spPr>
          <a:xfrm>
            <a:off x="3500628" y="5297410"/>
            <a:ext cx="1988819" cy="102567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3785996" y="5599582"/>
            <a:ext cx="1193800" cy="574040"/>
          </a:xfrm>
          <a:prstGeom prst="rect">
            <a:avLst/>
          </a:prstGeom>
        </p:spPr>
        <p:txBody>
          <a:bodyPr vert="horz" wrap="square" lIns="0" tIns="12700" rIns="0" bIns="0" rtlCol="0">
            <a:spAutoFit/>
          </a:bodyPr>
          <a:lstStyle/>
          <a:p>
            <a:pPr marL="108585" marR="5080" indent="-96520">
              <a:lnSpc>
                <a:spcPct val="100000"/>
              </a:lnSpc>
              <a:spcBef>
                <a:spcPts val="100"/>
              </a:spcBef>
            </a:pPr>
            <a:r>
              <a:rPr sz="1800" b="1" dirty="0">
                <a:latin typeface="Arial"/>
                <a:cs typeface="Arial"/>
              </a:rPr>
              <a:t>I</a:t>
            </a:r>
            <a:r>
              <a:rPr sz="1800" b="1" spc="5" dirty="0">
                <a:latin typeface="Arial"/>
                <a:cs typeface="Arial"/>
              </a:rPr>
              <a:t>n</a:t>
            </a:r>
            <a:r>
              <a:rPr sz="1800" b="1" spc="-5" dirty="0">
                <a:latin typeface="Arial"/>
                <a:cs typeface="Arial"/>
              </a:rPr>
              <a:t>te</a:t>
            </a:r>
            <a:r>
              <a:rPr sz="1800" b="1" spc="-15" dirty="0">
                <a:latin typeface="Arial"/>
                <a:cs typeface="Arial"/>
              </a:rPr>
              <a:t>r</a:t>
            </a:r>
            <a:r>
              <a:rPr sz="1800" b="1" spc="-5" dirty="0">
                <a:latin typeface="Arial"/>
                <a:cs typeface="Arial"/>
              </a:rPr>
              <a:t>a</a:t>
            </a:r>
            <a:r>
              <a:rPr sz="1800" b="1" spc="-15" dirty="0">
                <a:latin typeface="Arial"/>
                <a:cs typeface="Arial"/>
              </a:rPr>
              <a:t>c</a:t>
            </a:r>
            <a:r>
              <a:rPr sz="1800" b="1" dirty="0">
                <a:latin typeface="Arial"/>
                <a:cs typeface="Arial"/>
              </a:rPr>
              <a:t>ti</a:t>
            </a:r>
            <a:r>
              <a:rPr sz="1800" b="1" spc="5" dirty="0">
                <a:latin typeface="Arial"/>
                <a:cs typeface="Arial"/>
              </a:rPr>
              <a:t>o</a:t>
            </a:r>
            <a:r>
              <a:rPr sz="1800" b="1" dirty="0">
                <a:latin typeface="Arial"/>
                <a:cs typeface="Arial"/>
              </a:rPr>
              <a:t>n  </a:t>
            </a:r>
            <a:r>
              <a:rPr sz="1800" b="1" spc="-5" dirty="0">
                <a:latin typeface="Arial"/>
                <a:cs typeface="Arial"/>
              </a:rPr>
              <a:t>Diagrams</a:t>
            </a:r>
            <a:endParaRPr sz="1800">
              <a:latin typeface="Arial"/>
              <a:cs typeface="Arial"/>
            </a:endParaRPr>
          </a:p>
        </p:txBody>
      </p:sp>
      <p:sp>
        <p:nvSpPr>
          <p:cNvPr id="9" name="object 9"/>
          <p:cNvSpPr/>
          <p:nvPr/>
        </p:nvSpPr>
        <p:spPr>
          <a:xfrm>
            <a:off x="5868923" y="5292845"/>
            <a:ext cx="1988819" cy="103176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6249415" y="5596838"/>
            <a:ext cx="1066165" cy="574040"/>
          </a:xfrm>
          <a:prstGeom prst="rect">
            <a:avLst/>
          </a:prstGeom>
        </p:spPr>
        <p:txBody>
          <a:bodyPr vert="horz" wrap="square" lIns="0" tIns="12700" rIns="0" bIns="0" rtlCol="0">
            <a:spAutoFit/>
          </a:bodyPr>
          <a:lstStyle/>
          <a:p>
            <a:pPr marL="12700" marR="5080" indent="215900">
              <a:lnSpc>
                <a:spcPct val="100000"/>
              </a:lnSpc>
              <a:spcBef>
                <a:spcPts val="100"/>
              </a:spcBef>
            </a:pPr>
            <a:r>
              <a:rPr sz="1800" b="1" spc="-5" dirty="0">
                <a:latin typeface="Arial"/>
                <a:cs typeface="Arial"/>
              </a:rPr>
              <a:t>Class  Diagr</a:t>
            </a:r>
            <a:r>
              <a:rPr sz="1800" b="1" spc="-15" dirty="0">
                <a:latin typeface="Arial"/>
                <a:cs typeface="Arial"/>
              </a:rPr>
              <a:t>a</a:t>
            </a:r>
            <a:r>
              <a:rPr sz="1800" b="1" spc="-5" dirty="0">
                <a:latin typeface="Arial"/>
                <a:cs typeface="Arial"/>
              </a:rPr>
              <a:t>ms</a:t>
            </a:r>
            <a:endParaRPr sz="1800">
              <a:latin typeface="Arial"/>
              <a:cs typeface="Arial"/>
            </a:endParaRPr>
          </a:p>
        </p:txBody>
      </p:sp>
      <p:sp>
        <p:nvSpPr>
          <p:cNvPr id="11" name="object 11"/>
          <p:cNvSpPr/>
          <p:nvPr/>
        </p:nvSpPr>
        <p:spPr>
          <a:xfrm>
            <a:off x="1220724" y="5288266"/>
            <a:ext cx="1988819" cy="1025678"/>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600580" y="5589523"/>
            <a:ext cx="1066165" cy="574675"/>
          </a:xfrm>
          <a:prstGeom prst="rect">
            <a:avLst/>
          </a:prstGeom>
        </p:spPr>
        <p:txBody>
          <a:bodyPr vert="horz" wrap="square" lIns="0" tIns="12700" rIns="0" bIns="0" rtlCol="0">
            <a:spAutoFit/>
          </a:bodyPr>
          <a:lstStyle/>
          <a:p>
            <a:pPr marL="88900">
              <a:lnSpc>
                <a:spcPct val="100000"/>
              </a:lnSpc>
              <a:spcBef>
                <a:spcPts val="100"/>
              </a:spcBef>
            </a:pPr>
            <a:r>
              <a:rPr sz="1800" b="1" spc="-10" dirty="0">
                <a:latin typeface="Arial"/>
                <a:cs typeface="Arial"/>
              </a:rPr>
              <a:t>Activity</a:t>
            </a:r>
            <a:endParaRPr sz="1800">
              <a:latin typeface="Arial"/>
              <a:cs typeface="Arial"/>
            </a:endParaRPr>
          </a:p>
          <a:p>
            <a:pPr marL="12700">
              <a:lnSpc>
                <a:spcPct val="100000"/>
              </a:lnSpc>
              <a:spcBef>
                <a:spcPts val="5"/>
              </a:spcBef>
            </a:pPr>
            <a:r>
              <a:rPr sz="1800" b="1" spc="-5" dirty="0">
                <a:latin typeface="Arial"/>
                <a:cs typeface="Arial"/>
              </a:rPr>
              <a:t>Diagr</a:t>
            </a:r>
            <a:r>
              <a:rPr sz="1800" b="1" spc="-15" dirty="0">
                <a:latin typeface="Arial"/>
                <a:cs typeface="Arial"/>
              </a:rPr>
              <a:t>a</a:t>
            </a:r>
            <a:r>
              <a:rPr sz="1800" b="1" spc="-5" dirty="0">
                <a:latin typeface="Arial"/>
                <a:cs typeface="Arial"/>
              </a:rPr>
              <a:t>ms</a:t>
            </a:r>
            <a:endParaRPr sz="1800">
              <a:latin typeface="Arial"/>
              <a:cs typeface="Arial"/>
            </a:endParaRPr>
          </a:p>
        </p:txBody>
      </p:sp>
      <p:sp>
        <p:nvSpPr>
          <p:cNvPr id="13" name="object 13"/>
          <p:cNvSpPr/>
          <p:nvPr/>
        </p:nvSpPr>
        <p:spPr>
          <a:xfrm>
            <a:off x="2133600" y="3096767"/>
            <a:ext cx="4724400" cy="2356485"/>
          </a:xfrm>
          <a:custGeom>
            <a:avLst/>
            <a:gdLst/>
            <a:ahLst/>
            <a:cxnLst/>
            <a:rect l="l" t="t" r="r" b="b"/>
            <a:pathLst>
              <a:path w="4724400" h="2356485">
                <a:moveTo>
                  <a:pt x="1219200" y="1440180"/>
                </a:moveTo>
                <a:lnTo>
                  <a:pt x="0" y="2279904"/>
                </a:lnTo>
              </a:path>
              <a:path w="4724400" h="2356485">
                <a:moveTo>
                  <a:pt x="2438400" y="1440180"/>
                </a:moveTo>
                <a:lnTo>
                  <a:pt x="2484120" y="2279904"/>
                </a:lnTo>
              </a:path>
              <a:path w="4724400" h="2356485">
                <a:moveTo>
                  <a:pt x="3581400" y="1432560"/>
                </a:moveTo>
                <a:lnTo>
                  <a:pt x="4724400" y="2356104"/>
                </a:lnTo>
              </a:path>
              <a:path w="4724400" h="2356485">
                <a:moveTo>
                  <a:pt x="2438400" y="0"/>
                </a:moveTo>
                <a:lnTo>
                  <a:pt x="2484120" y="755904"/>
                </a:lnTo>
              </a:path>
            </a:pathLst>
          </a:custGeom>
          <a:ln w="57912">
            <a:solidFill>
              <a:srgbClr val="000000"/>
            </a:solidFill>
          </a:ln>
        </p:spPr>
        <p:txBody>
          <a:bodyPr wrap="square" lIns="0" tIns="0" rIns="0" bIns="0" rtlCol="0"/>
          <a:lstStyle/>
          <a:p>
            <a:endParaRPr/>
          </a:p>
        </p:txBody>
      </p:sp>
      <p:sp>
        <p:nvSpPr>
          <p:cNvPr id="14" name="object 14"/>
          <p:cNvSpPr txBox="1"/>
          <p:nvPr/>
        </p:nvSpPr>
        <p:spPr>
          <a:xfrm>
            <a:off x="3163951" y="2675635"/>
            <a:ext cx="4196080" cy="93408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Requirement</a:t>
            </a:r>
            <a:r>
              <a:rPr sz="1800" b="1" dirty="0">
                <a:latin typeface="Arial"/>
                <a:cs typeface="Arial"/>
              </a:rPr>
              <a:t> </a:t>
            </a:r>
            <a:r>
              <a:rPr sz="1800" b="1" spc="-5" dirty="0">
                <a:latin typeface="Arial"/>
                <a:cs typeface="Arial"/>
              </a:rPr>
              <a:t>Documents</a:t>
            </a:r>
            <a:endParaRPr sz="1800" dirty="0">
              <a:latin typeface="Arial"/>
              <a:cs typeface="Arial"/>
            </a:endParaRPr>
          </a:p>
          <a:p>
            <a:pPr>
              <a:lnSpc>
                <a:spcPct val="100000"/>
              </a:lnSpc>
              <a:spcBef>
                <a:spcPts val="10"/>
              </a:spcBef>
            </a:pPr>
            <a:endParaRPr sz="2450" dirty="0">
              <a:latin typeface="Arial"/>
              <a:cs typeface="Arial"/>
            </a:endParaRPr>
          </a:p>
          <a:p>
            <a:pPr marL="1804670">
              <a:lnSpc>
                <a:spcPct val="100000"/>
              </a:lnSpc>
              <a:spcBef>
                <a:spcPts val="5"/>
              </a:spcBef>
            </a:pPr>
            <a:r>
              <a:rPr sz="1800" b="1" spc="-10" dirty="0">
                <a:latin typeface="Arial"/>
                <a:cs typeface="Arial"/>
              </a:rPr>
              <a:t>Actors </a:t>
            </a:r>
            <a:r>
              <a:rPr sz="1800" b="1" dirty="0">
                <a:latin typeface="Arial"/>
                <a:cs typeface="Arial"/>
              </a:rPr>
              <a:t>and </a:t>
            </a:r>
            <a:r>
              <a:rPr sz="1800" b="1" spc="-5" dirty="0">
                <a:latin typeface="Arial"/>
                <a:cs typeface="Arial"/>
              </a:rPr>
              <a:t>Use</a:t>
            </a:r>
            <a:r>
              <a:rPr sz="1800" b="1" spc="20" dirty="0">
                <a:latin typeface="Arial"/>
                <a:cs typeface="Arial"/>
              </a:rPr>
              <a:t> </a:t>
            </a:r>
            <a:r>
              <a:rPr sz="1800" b="1" spc="-5" dirty="0">
                <a:latin typeface="Arial"/>
                <a:cs typeface="Arial"/>
              </a:rPr>
              <a:t>cases</a:t>
            </a:r>
            <a:endParaRPr sz="1800" dirty="0">
              <a:latin typeface="Arial"/>
              <a:cs typeface="Arial"/>
            </a:endParaRPr>
          </a:p>
        </p:txBody>
      </p:sp>
      <p:sp>
        <p:nvSpPr>
          <p:cNvPr id="15" name="object 15"/>
          <p:cNvSpPr txBox="1"/>
          <p:nvPr/>
        </p:nvSpPr>
        <p:spPr>
          <a:xfrm>
            <a:off x="916939" y="4119753"/>
            <a:ext cx="2209165" cy="574040"/>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Arial"/>
                <a:cs typeface="Arial"/>
              </a:rPr>
              <a:t>Workflows /  Interaction</a:t>
            </a:r>
            <a:r>
              <a:rPr sz="1800" b="1" spc="-85" dirty="0">
                <a:latin typeface="Arial"/>
                <a:cs typeface="Arial"/>
              </a:rPr>
              <a:t> </a:t>
            </a:r>
            <a:r>
              <a:rPr sz="1800" b="1" spc="-5" dirty="0">
                <a:latin typeface="Arial"/>
                <a:cs typeface="Arial"/>
              </a:rPr>
              <a:t>behavior</a:t>
            </a:r>
            <a:endParaRPr sz="1800">
              <a:latin typeface="Arial"/>
              <a:cs typeface="Arial"/>
            </a:endParaRPr>
          </a:p>
        </p:txBody>
      </p:sp>
      <p:sp>
        <p:nvSpPr>
          <p:cNvPr id="16" name="object 16"/>
          <p:cNvSpPr txBox="1"/>
          <p:nvPr/>
        </p:nvSpPr>
        <p:spPr>
          <a:xfrm>
            <a:off x="4651375" y="4619066"/>
            <a:ext cx="3340100" cy="514984"/>
          </a:xfrm>
          <a:prstGeom prst="rect">
            <a:avLst/>
          </a:prstGeom>
        </p:spPr>
        <p:txBody>
          <a:bodyPr vert="horz" wrap="square" lIns="0" tIns="12700" rIns="0" bIns="0" rtlCol="0">
            <a:spAutoFit/>
          </a:bodyPr>
          <a:lstStyle/>
          <a:p>
            <a:pPr marL="1536700">
              <a:lnSpc>
                <a:spcPts val="1925"/>
              </a:lnSpc>
              <a:spcBef>
                <a:spcPts val="100"/>
              </a:spcBef>
            </a:pPr>
            <a:r>
              <a:rPr sz="1800" b="1" spc="-5" dirty="0">
                <a:latin typeface="Arial"/>
                <a:cs typeface="Arial"/>
              </a:rPr>
              <a:t>Object</a:t>
            </a:r>
            <a:r>
              <a:rPr sz="1800" b="1" spc="-45" dirty="0">
                <a:latin typeface="Arial"/>
                <a:cs typeface="Arial"/>
              </a:rPr>
              <a:t> </a:t>
            </a:r>
            <a:r>
              <a:rPr sz="1800" b="1" spc="-5" dirty="0">
                <a:latin typeface="Arial"/>
                <a:cs typeface="Arial"/>
              </a:rPr>
              <a:t>Structure</a:t>
            </a:r>
            <a:endParaRPr sz="1800">
              <a:latin typeface="Arial"/>
              <a:cs typeface="Arial"/>
            </a:endParaRPr>
          </a:p>
          <a:p>
            <a:pPr marL="12700">
              <a:lnSpc>
                <a:spcPts val="1925"/>
              </a:lnSpc>
            </a:pPr>
            <a:r>
              <a:rPr sz="1800" b="1" spc="-5" dirty="0">
                <a:latin typeface="Arial"/>
                <a:cs typeface="Arial"/>
              </a:rPr>
              <a:t>Scenarios</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Components of a Use Case  Diagram</a:t>
            </a:r>
          </a:p>
        </p:txBody>
      </p:sp>
      <p:sp>
        <p:nvSpPr>
          <p:cNvPr id="3" name="Content Placeholder 2"/>
          <p:cNvSpPr>
            <a:spLocks noGrp="1"/>
          </p:cNvSpPr>
          <p:nvPr>
            <p:ph idx="1"/>
          </p:nvPr>
        </p:nvSpPr>
        <p:spPr>
          <a:xfrm>
            <a:off x="822959" y="2438400"/>
            <a:ext cx="7543801" cy="4023360"/>
          </a:xfrm>
        </p:spPr>
        <p:txBody>
          <a:bodyPr/>
          <a:lstStyle/>
          <a:p>
            <a:pPr marL="756285" lvl="1" indent="-287655" algn="just">
              <a:lnSpc>
                <a:spcPct val="100000"/>
              </a:lnSpc>
              <a:spcBef>
                <a:spcPts val="590"/>
              </a:spcBef>
              <a:buClr>
                <a:srgbClr val="CC3300"/>
              </a:buClr>
              <a:buSzPct val="75000"/>
              <a:buFont typeface="Wingdings"/>
              <a:buChar char=""/>
              <a:tabLst>
                <a:tab pos="756920" algn="l"/>
              </a:tabLst>
            </a:pPr>
            <a:r>
              <a:rPr lang="en-US" sz="2400" dirty="0" smtClean="0"/>
              <a:t> </a:t>
            </a:r>
            <a:r>
              <a:rPr lang="en-US" sz="2400" dirty="0">
                <a:latin typeface="Arial"/>
                <a:cs typeface="Arial"/>
              </a:rPr>
              <a:t>System : </a:t>
            </a:r>
            <a:r>
              <a:rPr lang="en-US" sz="2400" spc="-5" dirty="0">
                <a:latin typeface="Arial"/>
                <a:cs typeface="Arial"/>
              </a:rPr>
              <a:t>Something </a:t>
            </a:r>
            <a:r>
              <a:rPr lang="en-US" sz="2400" dirty="0">
                <a:latin typeface="Arial"/>
                <a:cs typeface="Arial"/>
              </a:rPr>
              <a:t>that performs</a:t>
            </a:r>
            <a:r>
              <a:rPr lang="en-US" sz="2400" spc="-65" dirty="0">
                <a:latin typeface="Arial"/>
                <a:cs typeface="Arial"/>
              </a:rPr>
              <a:t> </a:t>
            </a:r>
            <a:r>
              <a:rPr lang="en-US" sz="2400" dirty="0">
                <a:latin typeface="Arial"/>
                <a:cs typeface="Arial"/>
              </a:rPr>
              <a:t>function(s).</a:t>
            </a:r>
          </a:p>
          <a:p>
            <a:pPr marL="756285" lvl="1" indent="-287655" algn="just">
              <a:lnSpc>
                <a:spcPct val="100000"/>
              </a:lnSpc>
              <a:spcBef>
                <a:spcPts val="575"/>
              </a:spcBef>
              <a:buClr>
                <a:srgbClr val="CC3300"/>
              </a:buClr>
              <a:buSzPct val="75000"/>
              <a:buFont typeface="Wingdings"/>
              <a:buChar char=""/>
              <a:tabLst>
                <a:tab pos="756920" algn="l"/>
              </a:tabLst>
            </a:pPr>
            <a:r>
              <a:rPr lang="en-US" sz="2400" spc="-5" dirty="0">
                <a:latin typeface="Arial"/>
                <a:cs typeface="Arial"/>
              </a:rPr>
              <a:t>Actors </a:t>
            </a:r>
            <a:r>
              <a:rPr lang="en-US" sz="2400" dirty="0">
                <a:latin typeface="Arial"/>
                <a:cs typeface="Arial"/>
              </a:rPr>
              <a:t>: the </a:t>
            </a:r>
            <a:r>
              <a:rPr lang="en-US" sz="2400" spc="-5" dirty="0">
                <a:latin typeface="Arial"/>
                <a:cs typeface="Arial"/>
              </a:rPr>
              <a:t>roles adopted </a:t>
            </a:r>
            <a:r>
              <a:rPr lang="en-US" sz="2400" dirty="0">
                <a:latin typeface="Arial"/>
                <a:cs typeface="Arial"/>
              </a:rPr>
              <a:t>by those</a:t>
            </a:r>
            <a:r>
              <a:rPr lang="en-US" sz="2400" spc="35" dirty="0">
                <a:latin typeface="Arial"/>
                <a:cs typeface="Arial"/>
              </a:rPr>
              <a:t> </a:t>
            </a:r>
            <a:r>
              <a:rPr lang="en-US" sz="2400" spc="-5" dirty="0">
                <a:latin typeface="Arial"/>
                <a:cs typeface="Arial"/>
              </a:rPr>
              <a:t>participating.</a:t>
            </a:r>
            <a:endParaRPr lang="en-US" sz="2400" dirty="0">
              <a:latin typeface="Arial"/>
              <a:cs typeface="Arial"/>
            </a:endParaRPr>
          </a:p>
          <a:p>
            <a:pPr marL="756285" marR="72390" lvl="1" indent="-287020" algn="just">
              <a:lnSpc>
                <a:spcPct val="100000"/>
              </a:lnSpc>
              <a:spcBef>
                <a:spcPts val="580"/>
              </a:spcBef>
              <a:buClr>
                <a:srgbClr val="CC3300"/>
              </a:buClr>
              <a:buSzPct val="75000"/>
              <a:buFont typeface="Wingdings"/>
              <a:buChar char=""/>
              <a:tabLst>
                <a:tab pos="756920" algn="l"/>
              </a:tabLst>
            </a:pPr>
            <a:r>
              <a:rPr lang="en-US" sz="2400" spc="-5" dirty="0">
                <a:latin typeface="Arial"/>
                <a:cs typeface="Arial"/>
              </a:rPr>
              <a:t>Use Cases </a:t>
            </a:r>
            <a:r>
              <a:rPr lang="en-US" sz="2400" dirty="0">
                <a:latin typeface="Arial"/>
                <a:cs typeface="Arial"/>
              </a:rPr>
              <a:t>: </a:t>
            </a:r>
            <a:r>
              <a:rPr lang="en-US" sz="2400" spc="-5" dirty="0">
                <a:latin typeface="Arial"/>
                <a:cs typeface="Arial"/>
              </a:rPr>
              <a:t>high level activities </a:t>
            </a:r>
            <a:r>
              <a:rPr lang="en-US" sz="2400" dirty="0">
                <a:latin typeface="Arial"/>
                <a:cs typeface="Arial"/>
              </a:rPr>
              <a:t>to </a:t>
            </a:r>
            <a:r>
              <a:rPr lang="en-US" sz="2400" spc="-10" dirty="0">
                <a:latin typeface="Arial"/>
                <a:cs typeface="Arial"/>
              </a:rPr>
              <a:t>be </a:t>
            </a:r>
            <a:r>
              <a:rPr lang="en-US" sz="2400" spc="-5" dirty="0">
                <a:latin typeface="Arial"/>
                <a:cs typeface="Arial"/>
              </a:rPr>
              <a:t>supported  by the</a:t>
            </a:r>
            <a:r>
              <a:rPr lang="en-US" sz="2400" spc="-15" dirty="0">
                <a:latin typeface="Arial"/>
                <a:cs typeface="Arial"/>
              </a:rPr>
              <a:t> </a:t>
            </a:r>
            <a:r>
              <a:rPr lang="en-US" sz="2400" dirty="0">
                <a:latin typeface="Arial"/>
                <a:cs typeface="Arial"/>
              </a:rPr>
              <a:t>system.</a:t>
            </a:r>
          </a:p>
          <a:p>
            <a:pPr marL="756285" marR="5080" lvl="1" indent="-287020" algn="just">
              <a:lnSpc>
                <a:spcPct val="100000"/>
              </a:lnSpc>
              <a:spcBef>
                <a:spcPts val="575"/>
              </a:spcBef>
              <a:buClr>
                <a:srgbClr val="CC3300"/>
              </a:buClr>
              <a:buSzPct val="75000"/>
              <a:buFont typeface="Wingdings"/>
              <a:buChar char=""/>
              <a:tabLst>
                <a:tab pos="756920" algn="l"/>
              </a:tabLst>
            </a:pPr>
            <a:r>
              <a:rPr lang="en-US" sz="2400" spc="-5" dirty="0">
                <a:latin typeface="Arial"/>
                <a:cs typeface="Arial"/>
              </a:rPr>
              <a:t>Relationships </a:t>
            </a:r>
            <a:r>
              <a:rPr lang="en-US" sz="2400" dirty="0">
                <a:latin typeface="Arial"/>
                <a:cs typeface="Arial"/>
              </a:rPr>
              <a:t>/ </a:t>
            </a:r>
            <a:r>
              <a:rPr lang="en-US" sz="2400" spc="-5" dirty="0">
                <a:latin typeface="Arial"/>
                <a:cs typeface="Arial"/>
              </a:rPr>
              <a:t>Links </a:t>
            </a:r>
            <a:r>
              <a:rPr lang="en-US" sz="2400" dirty="0">
                <a:latin typeface="Arial"/>
                <a:cs typeface="Arial"/>
              </a:rPr>
              <a:t>: </a:t>
            </a:r>
            <a:r>
              <a:rPr lang="en-US" sz="2400" spc="-5" dirty="0">
                <a:latin typeface="Arial"/>
                <a:cs typeface="Arial"/>
              </a:rPr>
              <a:t>which </a:t>
            </a:r>
            <a:r>
              <a:rPr lang="en-US" sz="2400" dirty="0">
                <a:latin typeface="Arial"/>
                <a:cs typeface="Arial"/>
              </a:rPr>
              <a:t>actors </a:t>
            </a:r>
            <a:r>
              <a:rPr lang="en-US" sz="2400" spc="-5" dirty="0">
                <a:latin typeface="Arial"/>
                <a:cs typeface="Arial"/>
              </a:rPr>
              <a:t>are involved  </a:t>
            </a:r>
            <a:r>
              <a:rPr lang="en-US" sz="2400" dirty="0">
                <a:latin typeface="Arial"/>
                <a:cs typeface="Arial"/>
              </a:rPr>
              <a:t>in </a:t>
            </a:r>
            <a:r>
              <a:rPr lang="en-US" sz="2400" spc="-5" dirty="0">
                <a:latin typeface="Arial"/>
                <a:cs typeface="Arial"/>
              </a:rPr>
              <a:t>which </a:t>
            </a:r>
            <a:r>
              <a:rPr lang="en-US" sz="2400" dirty="0">
                <a:latin typeface="Arial"/>
                <a:cs typeface="Arial"/>
              </a:rPr>
              <a:t>use cases </a:t>
            </a:r>
            <a:r>
              <a:rPr lang="en-US" sz="2400" spc="-5" dirty="0">
                <a:latin typeface="Arial"/>
                <a:cs typeface="Arial"/>
              </a:rPr>
              <a:t>(dependency, generalization,  and</a:t>
            </a:r>
            <a:r>
              <a:rPr lang="en-US" sz="2400" dirty="0">
                <a:latin typeface="Arial"/>
                <a:cs typeface="Arial"/>
              </a:rPr>
              <a:t> </a:t>
            </a:r>
            <a:r>
              <a:rPr lang="en-US" sz="2400" spc="-5" dirty="0">
                <a:latin typeface="Arial"/>
                <a:cs typeface="Arial"/>
              </a:rPr>
              <a:t>association)</a:t>
            </a:r>
            <a:endParaRPr lang="en-US" sz="2400" dirty="0">
              <a:latin typeface="Arial"/>
              <a:cs typeface="Arial"/>
            </a:endParaRPr>
          </a:p>
          <a:p>
            <a:pPr marL="0" indent="0">
              <a:buNone/>
            </a:pPr>
            <a:endParaRPr lang="en-US" dirty="0"/>
          </a:p>
        </p:txBody>
      </p:sp>
    </p:spTree>
    <p:extLst>
      <p:ext uri="{BB962C8B-B14F-4D97-AF65-F5344CB8AC3E}">
        <p14:creationId xmlns:p14="http://schemas.microsoft.com/office/powerpoint/2010/main" val="220774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8143" y="1143000"/>
            <a:ext cx="7953432" cy="5014912"/>
          </a:xfrm>
          <a:prstGeom prst="rect">
            <a:avLst/>
          </a:prstGeom>
        </p:spPr>
      </p:pic>
    </p:spTree>
    <p:extLst>
      <p:ext uri="{BB962C8B-B14F-4D97-AF65-F5344CB8AC3E}">
        <p14:creationId xmlns:p14="http://schemas.microsoft.com/office/powerpoint/2010/main" val="233616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 Subsystem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2800" dirty="0" smtClean="0"/>
              <a:t> A </a:t>
            </a:r>
            <a:r>
              <a:rPr lang="en-US" sz="2800" dirty="0"/>
              <a:t>system is a piece or multiple pieces of software  that performs some sort of function for its </a:t>
            </a:r>
            <a:r>
              <a:rPr lang="en-US" sz="2800" dirty="0" smtClean="0"/>
              <a:t>users.</a:t>
            </a:r>
          </a:p>
          <a:p>
            <a:pPr>
              <a:buFont typeface="Wingdings" panose="05000000000000000000" pitchFamily="2" charset="2"/>
              <a:buChar char="§"/>
            </a:pPr>
            <a:r>
              <a:rPr lang="en-US" sz="2800" dirty="0"/>
              <a:t> </a:t>
            </a:r>
            <a:r>
              <a:rPr lang="en-US" sz="2800" dirty="0" smtClean="0"/>
              <a:t>When </a:t>
            </a:r>
            <a:r>
              <a:rPr lang="en-US" sz="2800" dirty="0"/>
              <a:t>modeling a very large system that could  benefit from being broken down into more  </a:t>
            </a:r>
            <a:r>
              <a:rPr lang="en-US" sz="2800" dirty="0" smtClean="0"/>
              <a:t>maintainable pieces.</a:t>
            </a:r>
          </a:p>
          <a:p>
            <a:pPr marL="0" indent="0">
              <a:buNone/>
            </a:pPr>
            <a:r>
              <a:rPr lang="en-US" sz="2800" dirty="0" smtClean="0"/>
              <a:t>Example :</a:t>
            </a:r>
          </a:p>
          <a:p>
            <a:pPr marL="201168" lvl="1" indent="0">
              <a:buNone/>
            </a:pPr>
            <a:r>
              <a:rPr lang="en-US" sz="2400" dirty="0" smtClean="0"/>
              <a:t>Banking Application</a:t>
            </a:r>
          </a:p>
          <a:p>
            <a:pPr lvl="2">
              <a:buFont typeface="Wingdings" panose="05000000000000000000" pitchFamily="2" charset="2"/>
              <a:buChar char="§"/>
            </a:pPr>
            <a:r>
              <a:rPr lang="en-US" sz="1800" dirty="0" smtClean="0"/>
              <a:t>Account Creation</a:t>
            </a:r>
          </a:p>
          <a:p>
            <a:pPr lvl="2">
              <a:buFont typeface="Wingdings" panose="05000000000000000000" pitchFamily="2" charset="2"/>
              <a:buChar char="§"/>
            </a:pPr>
            <a:r>
              <a:rPr lang="en-US" sz="1800" dirty="0" smtClean="0"/>
              <a:t>Money Transaction</a:t>
            </a:r>
          </a:p>
          <a:p>
            <a:pPr lvl="2">
              <a:buFont typeface="Wingdings" panose="05000000000000000000" pitchFamily="2" charset="2"/>
              <a:buChar char="§"/>
            </a:pPr>
            <a:r>
              <a:rPr lang="en-US" sz="1800" dirty="0" smtClean="0"/>
              <a:t>Balance Check</a:t>
            </a:r>
          </a:p>
          <a:p>
            <a:pPr lvl="2">
              <a:buFont typeface="Wingdings" panose="05000000000000000000" pitchFamily="2" charset="2"/>
              <a:buChar char="§"/>
            </a:pPr>
            <a:r>
              <a:rPr lang="en-US" sz="1800" dirty="0" smtClean="0"/>
              <a:t>Apply Loan</a:t>
            </a:r>
            <a:endParaRPr lang="en-US" sz="1800" dirty="0"/>
          </a:p>
          <a:p>
            <a:endParaRPr lang="en-US" dirty="0"/>
          </a:p>
        </p:txBody>
      </p:sp>
    </p:spTree>
    <p:extLst>
      <p:ext uri="{BB962C8B-B14F-4D97-AF65-F5344CB8AC3E}">
        <p14:creationId xmlns:p14="http://schemas.microsoft.com/office/powerpoint/2010/main" val="26751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An Actor represents an entity in the outside  world that takes on the role of interacting  with the software system.</a:t>
            </a:r>
          </a:p>
          <a:p>
            <a:pPr>
              <a:buFont typeface="Wingdings" panose="05000000000000000000" pitchFamily="2" charset="2"/>
              <a:buChar char="§"/>
            </a:pPr>
            <a:r>
              <a:rPr lang="en-US" dirty="0"/>
              <a:t>An actor can be</a:t>
            </a:r>
          </a:p>
          <a:p>
            <a:pPr marL="0" indent="0">
              <a:buNone/>
            </a:pPr>
            <a:r>
              <a:rPr lang="en-US" dirty="0" smtClean="0"/>
              <a:t>	A </a:t>
            </a:r>
            <a:r>
              <a:rPr lang="en-US" dirty="0"/>
              <a:t>user (i.e. Human)</a:t>
            </a:r>
          </a:p>
          <a:p>
            <a:pPr marL="0" indent="0">
              <a:buNone/>
            </a:pPr>
            <a:r>
              <a:rPr lang="en-US" dirty="0" smtClean="0"/>
              <a:t>	Another </a:t>
            </a:r>
            <a:r>
              <a:rPr lang="en-US" dirty="0"/>
              <a:t>software system</a:t>
            </a:r>
          </a:p>
          <a:p>
            <a:pPr marL="0" indent="0">
              <a:buNone/>
            </a:pPr>
            <a:r>
              <a:rPr lang="en-US" dirty="0" smtClean="0"/>
              <a:t>	A </a:t>
            </a:r>
            <a:r>
              <a:rPr lang="en-US" dirty="0"/>
              <a:t>hardware device (with embedded software)</a:t>
            </a:r>
          </a:p>
          <a:p>
            <a:pPr>
              <a:buFont typeface="Wingdings" panose="05000000000000000000" pitchFamily="2" charset="2"/>
              <a:buChar char="§"/>
            </a:pPr>
            <a:endParaRPr lang="en-US" dirty="0"/>
          </a:p>
        </p:txBody>
      </p:sp>
      <p:grpSp>
        <p:nvGrpSpPr>
          <p:cNvPr id="4" name="object 4"/>
          <p:cNvGrpSpPr/>
          <p:nvPr/>
        </p:nvGrpSpPr>
        <p:grpSpPr>
          <a:xfrm>
            <a:off x="1447800" y="4572000"/>
            <a:ext cx="381000" cy="847725"/>
            <a:chOff x="2167127" y="5100828"/>
            <a:chExt cx="381000" cy="847725"/>
          </a:xfrm>
        </p:grpSpPr>
        <p:sp>
          <p:nvSpPr>
            <p:cNvPr id="5" name="object 5"/>
            <p:cNvSpPr/>
            <p:nvPr/>
          </p:nvSpPr>
          <p:spPr>
            <a:xfrm>
              <a:off x="2238755" y="5100828"/>
              <a:ext cx="237744" cy="2377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67127" y="5334000"/>
              <a:ext cx="381000" cy="609600"/>
            </a:xfrm>
            <a:custGeom>
              <a:avLst/>
              <a:gdLst/>
              <a:ahLst/>
              <a:cxnLst/>
              <a:rect l="l" t="t" r="r" b="b"/>
              <a:pathLst>
                <a:path w="381000" h="609600">
                  <a:moveTo>
                    <a:pt x="205740" y="0"/>
                  </a:moveTo>
                  <a:lnTo>
                    <a:pt x="205740" y="381000"/>
                  </a:lnTo>
                </a:path>
                <a:path w="381000" h="609600">
                  <a:moveTo>
                    <a:pt x="381000" y="76200"/>
                  </a:moveTo>
                  <a:lnTo>
                    <a:pt x="0" y="76200"/>
                  </a:lnTo>
                </a:path>
                <a:path w="381000" h="609600">
                  <a:moveTo>
                    <a:pt x="195072" y="381000"/>
                  </a:moveTo>
                  <a:lnTo>
                    <a:pt x="42672" y="609600"/>
                  </a:lnTo>
                </a:path>
                <a:path w="381000" h="609600">
                  <a:moveTo>
                    <a:pt x="347472" y="609600"/>
                  </a:moveTo>
                  <a:lnTo>
                    <a:pt x="195072" y="381000"/>
                  </a:lnTo>
                </a:path>
              </a:pathLst>
            </a:custGeom>
            <a:ln w="9144">
              <a:solidFill>
                <a:srgbClr val="000000"/>
              </a:solidFill>
            </a:ln>
          </p:spPr>
          <p:txBody>
            <a:bodyPr wrap="square" lIns="0" tIns="0" rIns="0" bIns="0" rtlCol="0"/>
            <a:lstStyle/>
            <a:p>
              <a:endParaRPr/>
            </a:p>
          </p:txBody>
        </p:sp>
      </p:grpSp>
      <p:sp>
        <p:nvSpPr>
          <p:cNvPr id="7" name="object 7"/>
          <p:cNvSpPr txBox="1"/>
          <p:nvPr/>
        </p:nvSpPr>
        <p:spPr>
          <a:xfrm>
            <a:off x="1249807" y="5677747"/>
            <a:ext cx="10147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a:t>
            </a:r>
            <a:r>
              <a:rPr sz="1800" spc="-15" dirty="0">
                <a:latin typeface="Arial"/>
                <a:cs typeface="Arial"/>
              </a:rPr>
              <a:t>u</a:t>
            </a:r>
            <a:r>
              <a:rPr sz="1800" dirty="0">
                <a:latin typeface="Arial"/>
                <a:cs typeface="Arial"/>
              </a:rPr>
              <a:t>stom</a:t>
            </a:r>
            <a:r>
              <a:rPr sz="1800" spc="-15" dirty="0">
                <a:latin typeface="Arial"/>
                <a:cs typeface="Arial"/>
              </a:rPr>
              <a:t>e</a:t>
            </a:r>
            <a:r>
              <a:rPr sz="1800" dirty="0">
                <a:latin typeface="Arial"/>
                <a:cs typeface="Arial"/>
              </a:rPr>
              <a:t>r</a:t>
            </a:r>
          </a:p>
        </p:txBody>
      </p:sp>
      <p:grpSp>
        <p:nvGrpSpPr>
          <p:cNvPr id="8" name="object 4"/>
          <p:cNvGrpSpPr/>
          <p:nvPr/>
        </p:nvGrpSpPr>
        <p:grpSpPr>
          <a:xfrm>
            <a:off x="5967825" y="4567047"/>
            <a:ext cx="381000" cy="847725"/>
            <a:chOff x="2167127" y="5100828"/>
            <a:chExt cx="381000" cy="847725"/>
          </a:xfrm>
        </p:grpSpPr>
        <p:sp>
          <p:nvSpPr>
            <p:cNvPr id="9" name="object 5"/>
            <p:cNvSpPr/>
            <p:nvPr/>
          </p:nvSpPr>
          <p:spPr>
            <a:xfrm>
              <a:off x="2238755" y="5100828"/>
              <a:ext cx="237744" cy="237744"/>
            </a:xfrm>
            <a:prstGeom prst="rect">
              <a:avLst/>
            </a:prstGeom>
            <a:blipFill>
              <a:blip r:embed="rId2" cstate="print"/>
              <a:stretch>
                <a:fillRect/>
              </a:stretch>
            </a:blipFill>
          </p:spPr>
          <p:txBody>
            <a:bodyPr wrap="square" lIns="0" tIns="0" rIns="0" bIns="0" rtlCol="0"/>
            <a:lstStyle/>
            <a:p>
              <a:endParaRPr/>
            </a:p>
          </p:txBody>
        </p:sp>
        <p:sp>
          <p:nvSpPr>
            <p:cNvPr id="10" name="object 6"/>
            <p:cNvSpPr/>
            <p:nvPr/>
          </p:nvSpPr>
          <p:spPr>
            <a:xfrm>
              <a:off x="2167127" y="5334000"/>
              <a:ext cx="381000" cy="609600"/>
            </a:xfrm>
            <a:custGeom>
              <a:avLst/>
              <a:gdLst/>
              <a:ahLst/>
              <a:cxnLst/>
              <a:rect l="l" t="t" r="r" b="b"/>
              <a:pathLst>
                <a:path w="381000" h="609600">
                  <a:moveTo>
                    <a:pt x="205740" y="0"/>
                  </a:moveTo>
                  <a:lnTo>
                    <a:pt x="205740" y="381000"/>
                  </a:lnTo>
                </a:path>
                <a:path w="381000" h="609600">
                  <a:moveTo>
                    <a:pt x="381000" y="76200"/>
                  </a:moveTo>
                  <a:lnTo>
                    <a:pt x="0" y="76200"/>
                  </a:lnTo>
                </a:path>
                <a:path w="381000" h="609600">
                  <a:moveTo>
                    <a:pt x="195072" y="381000"/>
                  </a:moveTo>
                  <a:lnTo>
                    <a:pt x="42672" y="609600"/>
                  </a:lnTo>
                </a:path>
                <a:path w="381000" h="609600">
                  <a:moveTo>
                    <a:pt x="347472" y="609600"/>
                  </a:moveTo>
                  <a:lnTo>
                    <a:pt x="195072" y="381000"/>
                  </a:lnTo>
                </a:path>
              </a:pathLst>
            </a:custGeom>
            <a:ln w="9144">
              <a:solidFill>
                <a:srgbClr val="000000"/>
              </a:solidFill>
            </a:ln>
          </p:spPr>
          <p:txBody>
            <a:bodyPr wrap="square" lIns="0" tIns="0" rIns="0" bIns="0" rtlCol="0"/>
            <a:lstStyle/>
            <a:p>
              <a:endParaRPr/>
            </a:p>
          </p:txBody>
        </p:sp>
      </p:grpSp>
      <p:grpSp>
        <p:nvGrpSpPr>
          <p:cNvPr id="11" name="object 4"/>
          <p:cNvGrpSpPr/>
          <p:nvPr/>
        </p:nvGrpSpPr>
        <p:grpSpPr>
          <a:xfrm>
            <a:off x="3505200" y="4578267"/>
            <a:ext cx="381000" cy="847725"/>
            <a:chOff x="2167127" y="5100828"/>
            <a:chExt cx="381000" cy="847725"/>
          </a:xfrm>
        </p:grpSpPr>
        <p:sp>
          <p:nvSpPr>
            <p:cNvPr id="12" name="object 5"/>
            <p:cNvSpPr/>
            <p:nvPr/>
          </p:nvSpPr>
          <p:spPr>
            <a:xfrm>
              <a:off x="2238755" y="5100828"/>
              <a:ext cx="237744" cy="237744"/>
            </a:xfrm>
            <a:prstGeom prst="rect">
              <a:avLst/>
            </a:prstGeom>
            <a:blipFill>
              <a:blip r:embed="rId2" cstate="print"/>
              <a:stretch>
                <a:fillRect/>
              </a:stretch>
            </a:blipFill>
          </p:spPr>
          <p:txBody>
            <a:bodyPr wrap="square" lIns="0" tIns="0" rIns="0" bIns="0" rtlCol="0"/>
            <a:lstStyle/>
            <a:p>
              <a:endParaRPr/>
            </a:p>
          </p:txBody>
        </p:sp>
        <p:sp>
          <p:nvSpPr>
            <p:cNvPr id="13" name="object 6"/>
            <p:cNvSpPr/>
            <p:nvPr/>
          </p:nvSpPr>
          <p:spPr>
            <a:xfrm>
              <a:off x="2167127" y="5334000"/>
              <a:ext cx="381000" cy="609600"/>
            </a:xfrm>
            <a:custGeom>
              <a:avLst/>
              <a:gdLst/>
              <a:ahLst/>
              <a:cxnLst/>
              <a:rect l="l" t="t" r="r" b="b"/>
              <a:pathLst>
                <a:path w="381000" h="609600">
                  <a:moveTo>
                    <a:pt x="205740" y="0"/>
                  </a:moveTo>
                  <a:lnTo>
                    <a:pt x="205740" y="381000"/>
                  </a:lnTo>
                </a:path>
                <a:path w="381000" h="609600">
                  <a:moveTo>
                    <a:pt x="381000" y="76200"/>
                  </a:moveTo>
                  <a:lnTo>
                    <a:pt x="0" y="76200"/>
                  </a:lnTo>
                </a:path>
                <a:path w="381000" h="609600">
                  <a:moveTo>
                    <a:pt x="195072" y="381000"/>
                  </a:moveTo>
                  <a:lnTo>
                    <a:pt x="42672" y="609600"/>
                  </a:lnTo>
                </a:path>
                <a:path w="381000" h="609600">
                  <a:moveTo>
                    <a:pt x="347472" y="609600"/>
                  </a:moveTo>
                  <a:lnTo>
                    <a:pt x="195072" y="381000"/>
                  </a:lnTo>
                </a:path>
              </a:pathLst>
            </a:custGeom>
            <a:ln w="9144">
              <a:solidFill>
                <a:srgbClr val="000000"/>
              </a:solidFill>
            </a:ln>
          </p:spPr>
          <p:txBody>
            <a:bodyPr wrap="square" lIns="0" tIns="0" rIns="0" bIns="0" rtlCol="0"/>
            <a:lstStyle/>
            <a:p>
              <a:endParaRPr/>
            </a:p>
          </p:txBody>
        </p:sp>
      </p:grpSp>
      <p:sp>
        <p:nvSpPr>
          <p:cNvPr id="17" name="object 7"/>
          <p:cNvSpPr txBox="1"/>
          <p:nvPr/>
        </p:nvSpPr>
        <p:spPr>
          <a:xfrm>
            <a:off x="5861765" y="5677747"/>
            <a:ext cx="1014730"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Printer</a:t>
            </a:r>
            <a:endParaRPr sz="1800" dirty="0">
              <a:latin typeface="Arial"/>
              <a:cs typeface="Arial"/>
            </a:endParaRPr>
          </a:p>
        </p:txBody>
      </p:sp>
      <p:sp>
        <p:nvSpPr>
          <p:cNvPr id="18" name="object 7"/>
          <p:cNvSpPr txBox="1"/>
          <p:nvPr/>
        </p:nvSpPr>
        <p:spPr>
          <a:xfrm>
            <a:off x="3378835" y="5654211"/>
            <a:ext cx="1014730" cy="299720"/>
          </a:xfrm>
          <a:prstGeom prst="rect">
            <a:avLst/>
          </a:prstGeom>
        </p:spPr>
        <p:txBody>
          <a:bodyPr vert="horz" wrap="square" lIns="0" tIns="12700" rIns="0" bIns="0" rtlCol="0">
            <a:spAutoFit/>
          </a:bodyPr>
          <a:lstStyle/>
          <a:p>
            <a:pPr marL="12700">
              <a:lnSpc>
                <a:spcPct val="100000"/>
              </a:lnSpc>
              <a:spcBef>
                <a:spcPts val="100"/>
              </a:spcBef>
            </a:pPr>
            <a:r>
              <a:rPr lang="en-US" sz="1800" dirty="0" err="1" smtClean="0">
                <a:latin typeface="Arial"/>
                <a:cs typeface="Arial"/>
              </a:rPr>
              <a:t>Paypal</a:t>
            </a:r>
            <a:endParaRPr sz="1800" dirty="0">
              <a:latin typeface="Arial"/>
              <a:cs typeface="Arial"/>
            </a:endParaRPr>
          </a:p>
        </p:txBody>
      </p:sp>
    </p:spTree>
    <p:extLst>
      <p:ext uri="{BB962C8B-B14F-4D97-AF65-F5344CB8AC3E}">
        <p14:creationId xmlns:p14="http://schemas.microsoft.com/office/powerpoint/2010/main" val="182247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Determine the Actors?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a:t> who uses the system?</a:t>
            </a:r>
          </a:p>
          <a:p>
            <a:pPr>
              <a:buFont typeface="Wingdings" panose="05000000000000000000" pitchFamily="2" charset="2"/>
              <a:buChar char="§"/>
            </a:pPr>
            <a:r>
              <a:rPr lang="en-US" sz="2800" dirty="0"/>
              <a:t>who gets information from the system?</a:t>
            </a:r>
          </a:p>
          <a:p>
            <a:pPr>
              <a:buFont typeface="Wingdings" panose="05000000000000000000" pitchFamily="2" charset="2"/>
              <a:buChar char="§"/>
            </a:pPr>
            <a:r>
              <a:rPr lang="en-US" sz="2800" dirty="0"/>
              <a:t>who provides information to the system?</a:t>
            </a:r>
          </a:p>
          <a:p>
            <a:pPr>
              <a:buFont typeface="Wingdings" panose="05000000000000000000" pitchFamily="2" charset="2"/>
              <a:buChar char="§"/>
            </a:pPr>
            <a:r>
              <a:rPr lang="en-US" sz="2800" dirty="0"/>
              <a:t>who installs, starts up or maintains the  system?</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7134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Task one – </a:t>
            </a:r>
            <a:r>
              <a:rPr lang="en-US" sz="4400" dirty="0" smtClean="0"/>
              <a:t>Identifying </a:t>
            </a:r>
            <a:r>
              <a:rPr lang="en-US" sz="4400" dirty="0"/>
              <a:t>Actors </a:t>
            </a:r>
          </a:p>
        </p:txBody>
      </p:sp>
      <p:sp>
        <p:nvSpPr>
          <p:cNvPr id="3" name="Content Placeholder 2"/>
          <p:cNvSpPr>
            <a:spLocks noGrp="1"/>
          </p:cNvSpPr>
          <p:nvPr>
            <p:ph idx="1"/>
          </p:nvPr>
        </p:nvSpPr>
        <p:spPr/>
        <p:txBody>
          <a:bodyPr>
            <a:normAutofit fontScale="85000" lnSpcReduction="20000"/>
          </a:bodyPr>
          <a:lstStyle/>
          <a:p>
            <a:r>
              <a:rPr lang="en-US" sz="2400" b="1" i="1" dirty="0"/>
              <a:t>It is required to automate the following manual process on </a:t>
            </a:r>
            <a:r>
              <a:rPr lang="en-US" sz="2400" b="1" i="1" dirty="0" smtClean="0"/>
              <a:t>student assessments</a:t>
            </a:r>
            <a:r>
              <a:rPr lang="en-US" sz="2400" b="1" i="1" dirty="0"/>
              <a:t>.</a:t>
            </a:r>
          </a:p>
          <a:p>
            <a:pPr>
              <a:buFont typeface="Wingdings" panose="05000000000000000000" pitchFamily="2" charset="2"/>
              <a:buChar char="§"/>
            </a:pPr>
            <a:r>
              <a:rPr lang="en-US" sz="2100" dirty="0" smtClean="0"/>
              <a:t> Traditionally</a:t>
            </a:r>
            <a:r>
              <a:rPr lang="en-US" sz="2100" dirty="0"/>
              <a:t>, a student’s performance on each taught module in  the </a:t>
            </a:r>
            <a:r>
              <a:rPr lang="en-US" sz="2100" dirty="0" smtClean="0"/>
              <a:t>Software Engineering </a:t>
            </a:r>
            <a:r>
              <a:rPr lang="en-US" sz="2100" dirty="0"/>
              <a:t>course can be  assessed in two </a:t>
            </a:r>
            <a:r>
              <a:rPr lang="en-US" sz="2100" dirty="0" smtClean="0"/>
              <a:t>ways:</a:t>
            </a:r>
          </a:p>
          <a:p>
            <a:pPr lvl="1">
              <a:buFont typeface="Wingdings" panose="05000000000000000000" pitchFamily="2" charset="2"/>
              <a:buChar char="§"/>
            </a:pPr>
            <a:r>
              <a:rPr lang="en-US" sz="1900" dirty="0" smtClean="0"/>
              <a:t>By </a:t>
            </a:r>
            <a:r>
              <a:rPr lang="en-US" sz="1900" dirty="0"/>
              <a:t>written </a:t>
            </a:r>
            <a:r>
              <a:rPr lang="en-US" sz="1900" dirty="0" smtClean="0"/>
              <a:t>report </a:t>
            </a:r>
            <a:r>
              <a:rPr lang="en-US" sz="1900" dirty="0"/>
              <a:t>before, during and after the module, which is </a:t>
            </a:r>
            <a:r>
              <a:rPr lang="en-US" sz="1900" dirty="0" smtClean="0"/>
              <a:t>marked </a:t>
            </a:r>
            <a:r>
              <a:rPr lang="en-US" sz="1900" dirty="0"/>
              <a:t>by the </a:t>
            </a:r>
            <a:r>
              <a:rPr lang="en-US" sz="1900" dirty="0" smtClean="0"/>
              <a:t>lecturers. </a:t>
            </a:r>
          </a:p>
          <a:p>
            <a:pPr lvl="1">
              <a:buFont typeface="Wingdings" panose="05000000000000000000" pitchFamily="2" charset="2"/>
              <a:buChar char="§"/>
            </a:pPr>
            <a:r>
              <a:rPr lang="en-US" sz="1900" dirty="0" smtClean="0"/>
              <a:t>By </a:t>
            </a:r>
            <a:r>
              <a:rPr lang="en-US" sz="1900" dirty="0"/>
              <a:t>a written exam,  which is taken by the </a:t>
            </a:r>
            <a:r>
              <a:rPr lang="en-US" sz="1900" dirty="0" smtClean="0"/>
              <a:t>students </a:t>
            </a:r>
            <a:r>
              <a:rPr lang="en-US" sz="1900" dirty="0"/>
              <a:t>under formal invigilated conditions </a:t>
            </a:r>
            <a:r>
              <a:rPr lang="en-US" sz="1900" dirty="0" smtClean="0"/>
              <a:t>and </a:t>
            </a:r>
            <a:r>
              <a:rPr lang="en-US" sz="1900" dirty="0"/>
              <a:t>then marked by the lecturers.</a:t>
            </a:r>
          </a:p>
          <a:p>
            <a:pPr>
              <a:buFont typeface="Wingdings" panose="05000000000000000000" pitchFamily="2" charset="2"/>
              <a:buChar char="§"/>
            </a:pPr>
            <a:r>
              <a:rPr lang="en-US" sz="2100" dirty="0" smtClean="0"/>
              <a:t> The </a:t>
            </a:r>
            <a:r>
              <a:rPr lang="en-US" sz="2100" dirty="0"/>
              <a:t>lecturers may choose what weight is given to each form of </a:t>
            </a:r>
            <a:r>
              <a:rPr lang="en-US" sz="2100" dirty="0" smtClean="0"/>
              <a:t>assessment </a:t>
            </a:r>
            <a:r>
              <a:rPr lang="en-US" sz="2100" dirty="0"/>
              <a:t>or, indeed, whether one of the two forms is </a:t>
            </a:r>
            <a:r>
              <a:rPr lang="en-US" sz="2100" dirty="0" smtClean="0"/>
              <a:t>dropped.</a:t>
            </a:r>
            <a:endParaRPr lang="en-US" sz="2100" dirty="0"/>
          </a:p>
          <a:p>
            <a:pPr>
              <a:buFont typeface="Wingdings" panose="05000000000000000000" pitchFamily="2" charset="2"/>
              <a:buChar char="§"/>
            </a:pPr>
            <a:r>
              <a:rPr lang="en-US" sz="2100" dirty="0" smtClean="0"/>
              <a:t> For </a:t>
            </a:r>
            <a:r>
              <a:rPr lang="en-US" sz="2100" dirty="0"/>
              <a:t>audit purposes, copies of all assessment material and  marking schemes must be presented to the department’s  </a:t>
            </a:r>
            <a:r>
              <a:rPr lang="en-US" sz="2100" dirty="0" smtClean="0"/>
              <a:t>office for </a:t>
            </a:r>
            <a:r>
              <a:rPr lang="en-US" sz="2100" dirty="0"/>
              <a:t>safekeeping. </a:t>
            </a:r>
            <a:endParaRPr lang="en-US" sz="2100" dirty="0" smtClean="0"/>
          </a:p>
          <a:p>
            <a:pPr>
              <a:buFont typeface="Wingdings" panose="05000000000000000000" pitchFamily="2" charset="2"/>
              <a:buChar char="§"/>
            </a:pPr>
            <a:r>
              <a:rPr lang="en-US" sz="2100" dirty="0"/>
              <a:t> </a:t>
            </a:r>
            <a:r>
              <a:rPr lang="en-US" sz="2100" dirty="0" smtClean="0"/>
              <a:t>After </a:t>
            </a:r>
            <a:r>
              <a:rPr lang="en-US" sz="2100" dirty="0"/>
              <a:t>the completion of  each module’s assessment or exam, as appropriate, </a:t>
            </a:r>
            <a:r>
              <a:rPr lang="en-US" sz="2100" dirty="0" smtClean="0"/>
              <a:t>student </a:t>
            </a:r>
            <a:r>
              <a:rPr lang="en-US" sz="2100" dirty="0"/>
              <a:t>marks are presented to the </a:t>
            </a:r>
            <a:r>
              <a:rPr lang="en-US" sz="2100" dirty="0" smtClean="0"/>
              <a:t>registry.</a:t>
            </a:r>
          </a:p>
          <a:p>
            <a:pPr>
              <a:buFont typeface="Wingdings" panose="05000000000000000000" pitchFamily="2" charset="2"/>
              <a:buChar char="§"/>
            </a:pPr>
            <a:r>
              <a:rPr lang="en-US" sz="2100" dirty="0"/>
              <a:t> To get the student details the registration system is accessed.</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3292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t>
            </a:r>
            <a:r>
              <a:rPr lang="en-US" dirty="0" smtClean="0"/>
              <a:t>Use </a:t>
            </a:r>
            <a:r>
              <a:rPr lang="en-US" dirty="0"/>
              <a:t>Case represents a </a:t>
            </a:r>
            <a:r>
              <a:rPr lang="en-US" dirty="0" smtClean="0"/>
              <a:t>sequence </a:t>
            </a:r>
            <a:r>
              <a:rPr lang="en-US" dirty="0"/>
              <a:t>of events (actions) which  </a:t>
            </a:r>
            <a:r>
              <a:rPr lang="en-US" dirty="0" smtClean="0"/>
              <a:t>combined </a:t>
            </a:r>
            <a:r>
              <a:rPr lang="en-US" dirty="0"/>
              <a:t>to form some interaction  between the software system and </a:t>
            </a:r>
            <a:r>
              <a:rPr lang="en-US" dirty="0" smtClean="0"/>
              <a:t>the </a:t>
            </a:r>
            <a:r>
              <a:rPr lang="en-US" dirty="0"/>
              <a:t>outside world</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a:t> Every use case must have a name that </a:t>
            </a:r>
            <a:r>
              <a:rPr lang="en-US" dirty="0" smtClean="0"/>
              <a:t>distinguishes </a:t>
            </a:r>
            <a:r>
              <a:rPr lang="en-US" dirty="0"/>
              <a:t>it from other use </a:t>
            </a:r>
            <a:r>
              <a:rPr lang="en-US" dirty="0" smtClean="0"/>
              <a:t>cases.</a:t>
            </a:r>
            <a:endParaRPr lang="en-US" dirty="0"/>
          </a:p>
          <a:p>
            <a:pPr>
              <a:buFont typeface="Wingdings" panose="05000000000000000000" pitchFamily="2" charset="2"/>
              <a:buChar char="§"/>
            </a:pPr>
            <a:r>
              <a:rPr lang="en-US" dirty="0"/>
              <a:t> In practice, use case names are short active verb </a:t>
            </a:r>
            <a:r>
              <a:rPr lang="en-US" dirty="0" smtClean="0"/>
              <a:t>phrases </a:t>
            </a:r>
            <a:r>
              <a:rPr lang="en-US" dirty="0"/>
              <a:t>naming some behavior found in the </a:t>
            </a:r>
            <a:r>
              <a:rPr lang="en-US" dirty="0" smtClean="0"/>
              <a:t>vocabulary </a:t>
            </a:r>
            <a:r>
              <a:rPr lang="en-US" dirty="0"/>
              <a:t>of the system you are modeling.</a:t>
            </a:r>
          </a:p>
        </p:txBody>
      </p:sp>
      <p:sp>
        <p:nvSpPr>
          <p:cNvPr id="4" name="Oval 3"/>
          <p:cNvSpPr/>
          <p:nvPr/>
        </p:nvSpPr>
        <p:spPr>
          <a:xfrm>
            <a:off x="2514600" y="2514600"/>
            <a:ext cx="2895600"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Display Balance</a:t>
            </a:r>
            <a:endParaRPr lang="en-US" b="1" dirty="0"/>
          </a:p>
        </p:txBody>
      </p:sp>
    </p:spTree>
    <p:extLst>
      <p:ext uri="{BB962C8B-B14F-4D97-AF65-F5344CB8AC3E}">
        <p14:creationId xmlns:p14="http://schemas.microsoft.com/office/powerpoint/2010/main" val="380106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Determine </a:t>
            </a:r>
            <a:r>
              <a:rPr lang="en-US" dirty="0" smtClean="0"/>
              <a:t>Use Cases?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Which </a:t>
            </a:r>
            <a:r>
              <a:rPr lang="en-US" dirty="0" smtClean="0"/>
              <a:t>functions/services do </a:t>
            </a:r>
            <a:r>
              <a:rPr lang="en-US" dirty="0"/>
              <a:t>actors </a:t>
            </a:r>
            <a:r>
              <a:rPr lang="en-US" dirty="0" smtClean="0"/>
              <a:t>require from </a:t>
            </a:r>
            <a:r>
              <a:rPr lang="en-US" dirty="0"/>
              <a:t>the system ?  What does the actor need to do?</a:t>
            </a:r>
          </a:p>
          <a:p>
            <a:pPr>
              <a:buFont typeface="Wingdings" panose="05000000000000000000" pitchFamily="2" charset="2"/>
              <a:buChar char="§"/>
            </a:pPr>
            <a:r>
              <a:rPr lang="en-US" dirty="0" smtClean="0"/>
              <a:t> Does </a:t>
            </a:r>
            <a:r>
              <a:rPr lang="en-US" dirty="0"/>
              <a:t>the </a:t>
            </a:r>
            <a:r>
              <a:rPr lang="en-US" dirty="0" smtClean="0"/>
              <a:t>actor </a:t>
            </a:r>
            <a:r>
              <a:rPr lang="en-US" dirty="0"/>
              <a:t>need to read, create, destroy,  modify or store some kind of information in </a:t>
            </a:r>
            <a:r>
              <a:rPr lang="en-US" dirty="0" smtClean="0"/>
              <a:t>the </a:t>
            </a:r>
            <a:r>
              <a:rPr lang="en-US" dirty="0"/>
              <a:t>system?</a:t>
            </a:r>
          </a:p>
          <a:p>
            <a:pPr>
              <a:buFont typeface="Wingdings" panose="05000000000000000000" pitchFamily="2" charset="2"/>
              <a:buChar char="§"/>
            </a:pPr>
            <a:r>
              <a:rPr lang="en-US" dirty="0" smtClean="0"/>
              <a:t> Does </a:t>
            </a:r>
            <a:r>
              <a:rPr lang="en-US" dirty="0"/>
              <a:t>the </a:t>
            </a:r>
            <a:r>
              <a:rPr lang="en-US" dirty="0" smtClean="0"/>
              <a:t>actor </a:t>
            </a:r>
            <a:r>
              <a:rPr lang="en-US" dirty="0"/>
              <a:t>need to get notified when </a:t>
            </a:r>
            <a:r>
              <a:rPr lang="en-US" dirty="0" smtClean="0"/>
              <a:t>some </a:t>
            </a:r>
            <a:r>
              <a:rPr lang="en-US" dirty="0"/>
              <a:t>events occur in the system?</a:t>
            </a:r>
          </a:p>
          <a:p>
            <a:pPr>
              <a:buFont typeface="Wingdings" panose="05000000000000000000" pitchFamily="2" charset="2"/>
              <a:buChar char="§"/>
            </a:pPr>
            <a:r>
              <a:rPr lang="en-US" dirty="0" smtClean="0"/>
              <a:t> Can some actors </a:t>
            </a:r>
            <a:r>
              <a:rPr lang="en-US" dirty="0"/>
              <a:t>daily work be simplified </a:t>
            </a:r>
            <a:r>
              <a:rPr lang="en-US" dirty="0" smtClean="0"/>
              <a:t>by functionalities </a:t>
            </a:r>
            <a:r>
              <a:rPr lang="en-US" dirty="0"/>
              <a:t>in the system? If </a:t>
            </a:r>
            <a:r>
              <a:rPr lang="en-US" dirty="0" smtClean="0"/>
              <a:t>so, </a:t>
            </a:r>
            <a:r>
              <a:rPr lang="en-US" dirty="0"/>
              <a:t>what work?</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2989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idx="1"/>
          </p:nvPr>
        </p:nvSpPr>
        <p:spPr/>
        <p:txBody>
          <a:bodyPr/>
          <a:lstStyle/>
          <a:p>
            <a:endParaRPr lang="en-US"/>
          </a:p>
        </p:txBody>
      </p:sp>
      <p:pic>
        <p:nvPicPr>
          <p:cNvPr id="2052" name="Picture 4" descr="The use-case diagram for the student registration syste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980" y="1845734"/>
            <a:ext cx="63246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46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Design Systems ?</a:t>
            </a:r>
            <a:endParaRPr lang="en-US" dirty="0"/>
          </a:p>
        </p:txBody>
      </p:sp>
      <p:sp>
        <p:nvSpPr>
          <p:cNvPr id="3" name="Content Placeholder 2"/>
          <p:cNvSpPr>
            <a:spLocks noGrp="1"/>
          </p:cNvSpPr>
          <p:nvPr>
            <p:ph idx="1"/>
          </p:nvPr>
        </p:nvSpPr>
        <p:spPr/>
        <p:txBody>
          <a:bodyPr>
            <a:normAutofit/>
          </a:bodyPr>
          <a:lstStyle/>
          <a:p>
            <a:r>
              <a:rPr lang="en-US" sz="2400" i="1" dirty="0"/>
              <a:t>“Without good software design, programming is an art of adding bugs to an empty text file” -Louise </a:t>
            </a:r>
            <a:r>
              <a:rPr lang="en-US" sz="2400" i="1" dirty="0" err="1" smtClean="0"/>
              <a:t>Srygley</a:t>
            </a:r>
            <a:endParaRPr lang="en-US" sz="2400" i="1" dirty="0" smtClean="0"/>
          </a:p>
          <a:p>
            <a:endParaRPr lang="en-US" sz="2400" i="1" dirty="0"/>
          </a:p>
          <a:p>
            <a:r>
              <a:rPr lang="en-US" sz="2400" b="1" dirty="0" smtClean="0"/>
              <a:t>Have you ever developed a software without a design?</a:t>
            </a:r>
            <a:endParaRPr lang="en-US" sz="2400" b="1" dirty="0"/>
          </a:p>
          <a:p>
            <a:pPr>
              <a:buFont typeface="Wingdings" panose="05000000000000000000" pitchFamily="2" charset="2"/>
              <a:buChar char="§"/>
            </a:pPr>
            <a:r>
              <a:rPr lang="en-US" dirty="0" smtClean="0"/>
              <a:t> How </a:t>
            </a:r>
            <a:r>
              <a:rPr lang="en-US" dirty="0"/>
              <a:t>easy it was to make </a:t>
            </a:r>
            <a:r>
              <a:rPr lang="en-US" b="1" dirty="0"/>
              <a:t>changes</a:t>
            </a:r>
            <a:r>
              <a:rPr lang="en-US" dirty="0"/>
              <a:t> to your </a:t>
            </a:r>
            <a:r>
              <a:rPr lang="en-US" dirty="0" smtClean="0"/>
              <a:t>code?</a:t>
            </a:r>
          </a:p>
          <a:p>
            <a:pPr>
              <a:buFont typeface="Wingdings" panose="05000000000000000000" pitchFamily="2" charset="2"/>
              <a:buChar char="§"/>
            </a:pPr>
            <a:r>
              <a:rPr lang="en-US" dirty="0"/>
              <a:t> </a:t>
            </a:r>
            <a:r>
              <a:rPr lang="en-US" dirty="0" smtClean="0"/>
              <a:t>Did </a:t>
            </a:r>
            <a:r>
              <a:rPr lang="en-US" dirty="0"/>
              <a:t>a small code change produce a </a:t>
            </a:r>
            <a:r>
              <a:rPr lang="en-US" b="1" dirty="0"/>
              <a:t>ripple-effect</a:t>
            </a:r>
            <a:r>
              <a:rPr lang="en-US" dirty="0"/>
              <a:t> for changes elsewhere in the </a:t>
            </a:r>
            <a:r>
              <a:rPr lang="en-US" dirty="0" smtClean="0"/>
              <a:t>code?</a:t>
            </a:r>
          </a:p>
          <a:p>
            <a:pPr>
              <a:buFont typeface="Wingdings" panose="05000000000000000000" pitchFamily="2" charset="2"/>
              <a:buChar char="§"/>
            </a:pPr>
            <a:r>
              <a:rPr lang="en-US" dirty="0"/>
              <a:t> </a:t>
            </a:r>
            <a:r>
              <a:rPr lang="en-US" dirty="0" smtClean="0"/>
              <a:t>Was </a:t>
            </a:r>
            <a:r>
              <a:rPr lang="en-US" dirty="0"/>
              <a:t>your code hard to </a:t>
            </a:r>
            <a:r>
              <a:rPr lang="en-US" b="1" dirty="0" smtClean="0"/>
              <a:t>reuse</a:t>
            </a:r>
            <a:r>
              <a:rPr lang="en-US" dirty="0" smtClean="0"/>
              <a:t>?</a:t>
            </a:r>
          </a:p>
          <a:p>
            <a:pPr>
              <a:buFont typeface="Wingdings" panose="05000000000000000000" pitchFamily="2" charset="2"/>
              <a:buChar char="§"/>
            </a:pPr>
            <a:r>
              <a:rPr lang="en-US" dirty="0"/>
              <a:t> </a:t>
            </a:r>
            <a:r>
              <a:rPr lang="en-US" dirty="0" smtClean="0"/>
              <a:t>Was </a:t>
            </a:r>
            <a:r>
              <a:rPr lang="en-US" dirty="0"/>
              <a:t>the software difficult to </a:t>
            </a:r>
            <a:r>
              <a:rPr lang="en-US" b="1" dirty="0"/>
              <a:t>maintain</a:t>
            </a:r>
            <a:r>
              <a:rPr lang="en-US" dirty="0"/>
              <a:t> after a release?</a:t>
            </a:r>
          </a:p>
          <a:p>
            <a:endParaRPr lang="en-US" sz="2400" dirty="0"/>
          </a:p>
        </p:txBody>
      </p:sp>
    </p:spTree>
    <p:extLst>
      <p:ext uri="{BB962C8B-B14F-4D97-AF65-F5344CB8AC3E}">
        <p14:creationId xmlns:p14="http://schemas.microsoft.com/office/powerpoint/2010/main" val="399155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Task </a:t>
            </a:r>
            <a:r>
              <a:rPr lang="en-US" sz="4400" dirty="0" smtClean="0"/>
              <a:t>two </a:t>
            </a:r>
            <a:r>
              <a:rPr lang="en-US" sz="4400" dirty="0"/>
              <a:t>– </a:t>
            </a:r>
            <a:r>
              <a:rPr lang="en-US" sz="4400" dirty="0" smtClean="0"/>
              <a:t>Identifying Use Cases </a:t>
            </a:r>
            <a:endParaRPr lang="en-US" sz="4400" dirty="0"/>
          </a:p>
        </p:txBody>
      </p:sp>
      <p:sp>
        <p:nvSpPr>
          <p:cNvPr id="3" name="Content Placeholder 2"/>
          <p:cNvSpPr>
            <a:spLocks noGrp="1"/>
          </p:cNvSpPr>
          <p:nvPr>
            <p:ph idx="1"/>
          </p:nvPr>
        </p:nvSpPr>
        <p:spPr/>
        <p:txBody>
          <a:bodyPr>
            <a:normAutofit fontScale="85000" lnSpcReduction="20000"/>
          </a:bodyPr>
          <a:lstStyle/>
          <a:p>
            <a:r>
              <a:rPr lang="en-US" sz="2400" b="1" i="1" dirty="0"/>
              <a:t>It is required to automate the following manual process on </a:t>
            </a:r>
            <a:r>
              <a:rPr lang="en-US" sz="2400" b="1" i="1" dirty="0" smtClean="0"/>
              <a:t>student assessments</a:t>
            </a:r>
            <a:r>
              <a:rPr lang="en-US" sz="2400" b="1" i="1" dirty="0"/>
              <a:t>.</a:t>
            </a:r>
          </a:p>
          <a:p>
            <a:pPr>
              <a:buFont typeface="Wingdings" panose="05000000000000000000" pitchFamily="2" charset="2"/>
              <a:buChar char="§"/>
            </a:pPr>
            <a:r>
              <a:rPr lang="en-US" sz="2100" dirty="0" smtClean="0"/>
              <a:t> Traditionally</a:t>
            </a:r>
            <a:r>
              <a:rPr lang="en-US" sz="2100" dirty="0"/>
              <a:t>, a student’s performance on each taught module in  the </a:t>
            </a:r>
            <a:r>
              <a:rPr lang="en-US" sz="2100" dirty="0" smtClean="0"/>
              <a:t>Software Engineering </a:t>
            </a:r>
            <a:r>
              <a:rPr lang="en-US" sz="2100" dirty="0"/>
              <a:t>course can be  assessed in two </a:t>
            </a:r>
            <a:r>
              <a:rPr lang="en-US" sz="2100" dirty="0" smtClean="0"/>
              <a:t>ways:</a:t>
            </a:r>
          </a:p>
          <a:p>
            <a:pPr lvl="1">
              <a:buFont typeface="Wingdings" panose="05000000000000000000" pitchFamily="2" charset="2"/>
              <a:buChar char="§"/>
            </a:pPr>
            <a:r>
              <a:rPr lang="en-US" sz="1900" dirty="0" smtClean="0"/>
              <a:t>By </a:t>
            </a:r>
            <a:r>
              <a:rPr lang="en-US" sz="1900" dirty="0"/>
              <a:t>written </a:t>
            </a:r>
            <a:r>
              <a:rPr lang="en-US" sz="1900" dirty="0" smtClean="0"/>
              <a:t>report </a:t>
            </a:r>
            <a:r>
              <a:rPr lang="en-US" sz="1900" dirty="0"/>
              <a:t>before, during and after the module, which is </a:t>
            </a:r>
            <a:r>
              <a:rPr lang="en-US" sz="1900" dirty="0" smtClean="0"/>
              <a:t>marked </a:t>
            </a:r>
            <a:r>
              <a:rPr lang="en-US" sz="1900" dirty="0"/>
              <a:t>by the </a:t>
            </a:r>
            <a:r>
              <a:rPr lang="en-US" sz="1900" dirty="0" smtClean="0"/>
              <a:t>lecturers. </a:t>
            </a:r>
          </a:p>
          <a:p>
            <a:pPr lvl="1">
              <a:buFont typeface="Wingdings" panose="05000000000000000000" pitchFamily="2" charset="2"/>
              <a:buChar char="§"/>
            </a:pPr>
            <a:r>
              <a:rPr lang="en-US" sz="1900" dirty="0" smtClean="0"/>
              <a:t>By </a:t>
            </a:r>
            <a:r>
              <a:rPr lang="en-US" sz="1900" dirty="0"/>
              <a:t>a written exam,  which is taken by the </a:t>
            </a:r>
            <a:r>
              <a:rPr lang="en-US" sz="1900" dirty="0" smtClean="0"/>
              <a:t>students </a:t>
            </a:r>
            <a:r>
              <a:rPr lang="en-US" sz="1900" dirty="0"/>
              <a:t>under formal invigilated conditions </a:t>
            </a:r>
            <a:r>
              <a:rPr lang="en-US" sz="1900" dirty="0" smtClean="0"/>
              <a:t>and </a:t>
            </a:r>
            <a:r>
              <a:rPr lang="en-US" sz="1900" dirty="0"/>
              <a:t>then marked by the lecturers.</a:t>
            </a:r>
          </a:p>
          <a:p>
            <a:pPr>
              <a:buFont typeface="Wingdings" panose="05000000000000000000" pitchFamily="2" charset="2"/>
              <a:buChar char="§"/>
            </a:pPr>
            <a:r>
              <a:rPr lang="en-US" sz="2100" dirty="0" smtClean="0"/>
              <a:t> The </a:t>
            </a:r>
            <a:r>
              <a:rPr lang="en-US" sz="2100" dirty="0"/>
              <a:t>lecturers may choose what weight is given to each form of </a:t>
            </a:r>
            <a:r>
              <a:rPr lang="en-US" sz="2100" dirty="0" smtClean="0"/>
              <a:t>assessment </a:t>
            </a:r>
            <a:r>
              <a:rPr lang="en-US" sz="2100" dirty="0"/>
              <a:t>or, indeed, whether one of the two forms is </a:t>
            </a:r>
            <a:r>
              <a:rPr lang="en-US" sz="2100" dirty="0" smtClean="0"/>
              <a:t>dropped.</a:t>
            </a:r>
            <a:endParaRPr lang="en-US" sz="2100" dirty="0"/>
          </a:p>
          <a:p>
            <a:pPr>
              <a:buFont typeface="Wingdings" panose="05000000000000000000" pitchFamily="2" charset="2"/>
              <a:buChar char="§"/>
            </a:pPr>
            <a:r>
              <a:rPr lang="en-US" sz="2100" dirty="0" smtClean="0"/>
              <a:t> For </a:t>
            </a:r>
            <a:r>
              <a:rPr lang="en-US" sz="2100" dirty="0"/>
              <a:t>audit purposes, copies of all assessment material and  marking schemes must be presented to the department’s  </a:t>
            </a:r>
            <a:r>
              <a:rPr lang="en-US" sz="2100" dirty="0" smtClean="0"/>
              <a:t>office for </a:t>
            </a:r>
            <a:r>
              <a:rPr lang="en-US" sz="2100" dirty="0"/>
              <a:t>safekeeping. </a:t>
            </a:r>
            <a:endParaRPr lang="en-US" sz="2100" dirty="0" smtClean="0"/>
          </a:p>
          <a:p>
            <a:pPr>
              <a:buFont typeface="Wingdings" panose="05000000000000000000" pitchFamily="2" charset="2"/>
              <a:buChar char="§"/>
            </a:pPr>
            <a:r>
              <a:rPr lang="en-US" sz="2100" dirty="0"/>
              <a:t> </a:t>
            </a:r>
            <a:r>
              <a:rPr lang="en-US" sz="2100" dirty="0" smtClean="0"/>
              <a:t>After </a:t>
            </a:r>
            <a:r>
              <a:rPr lang="en-US" sz="2100" dirty="0"/>
              <a:t>the completion of  each module’s assessment or exam, as appropriate, </a:t>
            </a:r>
            <a:r>
              <a:rPr lang="en-US" sz="2100" dirty="0" smtClean="0"/>
              <a:t>student </a:t>
            </a:r>
            <a:r>
              <a:rPr lang="en-US" sz="2100" dirty="0"/>
              <a:t>marks are presented to the </a:t>
            </a:r>
            <a:r>
              <a:rPr lang="en-US" sz="2100" dirty="0" smtClean="0"/>
              <a:t>registry.</a:t>
            </a:r>
          </a:p>
          <a:p>
            <a:pPr>
              <a:buFont typeface="Wingdings" panose="05000000000000000000" pitchFamily="2" charset="2"/>
              <a:buChar char="§"/>
            </a:pPr>
            <a:r>
              <a:rPr lang="en-US" sz="2100" dirty="0"/>
              <a:t> To get the student details the registration system is accessed.</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422882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Relationships</a:t>
            </a:r>
          </a:p>
        </p:txBody>
      </p:sp>
      <p:sp>
        <p:nvSpPr>
          <p:cNvPr id="3" name="Content Placeholder 2"/>
          <p:cNvSpPr>
            <a:spLocks noGrp="1"/>
          </p:cNvSpPr>
          <p:nvPr>
            <p:ph idx="1"/>
          </p:nvPr>
        </p:nvSpPr>
        <p:spPr/>
        <p:txBody>
          <a:bodyPr>
            <a:normAutofit/>
          </a:bodyPr>
          <a:lstStyle/>
          <a:p>
            <a:pPr marL="0" indent="0">
              <a:buNone/>
            </a:pPr>
            <a:r>
              <a:rPr lang="en-US" sz="2800" dirty="0" smtClean="0"/>
              <a:t>   Relationships may exist;</a:t>
            </a:r>
          </a:p>
          <a:p>
            <a:pPr lvl="1">
              <a:buFont typeface="Wingdings" panose="05000000000000000000" pitchFamily="2" charset="2"/>
              <a:buChar char="§"/>
            </a:pPr>
            <a:r>
              <a:rPr lang="en-US" sz="2400" dirty="0" smtClean="0"/>
              <a:t>Between </a:t>
            </a:r>
            <a:r>
              <a:rPr lang="en-US" sz="2400" dirty="0"/>
              <a:t>Use </a:t>
            </a:r>
            <a:r>
              <a:rPr lang="en-US" sz="2400" dirty="0" smtClean="0"/>
              <a:t>Cases – Include, Extend, Generalization</a:t>
            </a:r>
            <a:endParaRPr lang="en-US" sz="2400" dirty="0" smtClean="0"/>
          </a:p>
          <a:p>
            <a:pPr lvl="1">
              <a:buFont typeface="Wingdings" panose="05000000000000000000" pitchFamily="2" charset="2"/>
              <a:buChar char="§"/>
            </a:pPr>
            <a:r>
              <a:rPr lang="en-US" sz="2400" dirty="0" smtClean="0"/>
              <a:t>Between </a:t>
            </a:r>
            <a:r>
              <a:rPr lang="en-US" sz="2400" dirty="0" smtClean="0"/>
              <a:t>Actors- Generalization</a:t>
            </a:r>
            <a:endParaRPr lang="en-US" sz="2400" dirty="0" smtClean="0"/>
          </a:p>
          <a:p>
            <a:pPr lvl="1">
              <a:buFont typeface="Wingdings" panose="05000000000000000000" pitchFamily="2" charset="2"/>
              <a:buChar char="§"/>
            </a:pPr>
            <a:r>
              <a:rPr lang="en-US" sz="2400" dirty="0" smtClean="0"/>
              <a:t>Between </a:t>
            </a:r>
            <a:r>
              <a:rPr lang="en-US" sz="2400" dirty="0"/>
              <a:t>Actors and Use </a:t>
            </a:r>
            <a:r>
              <a:rPr lang="en-US" sz="2400" dirty="0" smtClean="0"/>
              <a:t>Cases - Association</a:t>
            </a:r>
            <a:endParaRPr lang="en-US" sz="2400" dirty="0"/>
          </a:p>
          <a:p>
            <a:pPr marL="201168" lvl="1" indent="0">
              <a:buNone/>
            </a:pPr>
            <a:endParaRPr lang="en-US" dirty="0" smtClean="0"/>
          </a:p>
        </p:txBody>
      </p:sp>
    </p:spTree>
    <p:extLst>
      <p:ext uri="{BB962C8B-B14F-4D97-AF65-F5344CB8AC3E}">
        <p14:creationId xmlns:p14="http://schemas.microsoft.com/office/powerpoint/2010/main" val="67476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Relationships</a:t>
            </a:r>
          </a:p>
        </p:txBody>
      </p:sp>
      <p:sp>
        <p:nvSpPr>
          <p:cNvPr id="3" name="Content Placeholder 2"/>
          <p:cNvSpPr>
            <a:spLocks noGrp="1"/>
          </p:cNvSpPr>
          <p:nvPr>
            <p:ph idx="1"/>
          </p:nvPr>
        </p:nvSpPr>
        <p:spPr/>
        <p:txBody>
          <a:bodyPr>
            <a:normAutofit/>
          </a:bodyPr>
          <a:lstStyle/>
          <a:p>
            <a:pPr marL="201168" lvl="1" indent="0">
              <a:buNone/>
            </a:pPr>
            <a:r>
              <a:rPr lang="en-US" dirty="0" smtClean="0"/>
              <a:t>   1) </a:t>
            </a:r>
            <a:r>
              <a:rPr lang="en-US" sz="2400" b="1" dirty="0" smtClean="0"/>
              <a:t>Relationship </a:t>
            </a:r>
            <a:r>
              <a:rPr lang="en-US" sz="2400" b="1" dirty="0"/>
              <a:t>Types Between Use Cases;</a:t>
            </a:r>
          </a:p>
          <a:p>
            <a:pPr lvl="1">
              <a:buFont typeface="Wingdings" panose="05000000000000000000" pitchFamily="2" charset="2"/>
              <a:buChar char="§"/>
            </a:pPr>
            <a:r>
              <a:rPr lang="en-US" dirty="0"/>
              <a:t>Association: Indicates that an actor participates in (i.e. communicate  with) the use case. </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Include </a:t>
            </a:r>
            <a:r>
              <a:rPr lang="en-US" dirty="0"/>
              <a:t>: Indicates that the behavior of one use case includes the behavior of a another. </a:t>
            </a: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r>
              <a:rPr lang="en-US" dirty="0"/>
              <a:t>Extend : Indicates that one use case may be extended by  (subjected to specific conditions) by the behavior of another.</a:t>
            </a:r>
          </a:p>
          <a:p>
            <a:pPr lvl="1">
              <a:buFont typeface="Wingdings" panose="05000000000000000000" pitchFamily="2" charset="2"/>
              <a:buChar char="§"/>
            </a:pPr>
            <a:endParaRPr lang="en-US" dirty="0"/>
          </a:p>
          <a:p>
            <a:pPr lvl="1">
              <a:buFont typeface="Wingdings" panose="05000000000000000000" pitchFamily="2" charset="2"/>
              <a:buChar char="§"/>
            </a:pPr>
            <a:r>
              <a:rPr lang="en-US" dirty="0"/>
              <a:t>Generalization : Indicates that one use case inherits the properties of another with the usual possibilities for overriding </a:t>
            </a:r>
            <a:r>
              <a:rPr lang="en-US" dirty="0" smtClean="0"/>
              <a:t>and </a:t>
            </a:r>
            <a:r>
              <a:rPr lang="en-US" dirty="0"/>
              <a:t>substitution.</a:t>
            </a:r>
          </a:p>
          <a:p>
            <a:pPr lvl="1">
              <a:buFont typeface="Wingdings" panose="05000000000000000000" pitchFamily="2" charset="2"/>
              <a:buChar char="§"/>
            </a:pPr>
            <a:endParaRPr lang="en-US" dirty="0"/>
          </a:p>
          <a:p>
            <a:pPr marL="201168" lvl="1" indent="0">
              <a:buNone/>
            </a:pPr>
            <a:endParaRPr lang="en-US" dirty="0" smtClean="0"/>
          </a:p>
        </p:txBody>
      </p:sp>
      <p:cxnSp>
        <p:nvCxnSpPr>
          <p:cNvPr id="5" name="Straight Connector 4"/>
          <p:cNvCxnSpPr/>
          <p:nvPr/>
        </p:nvCxnSpPr>
        <p:spPr>
          <a:xfrm>
            <a:off x="2857500" y="2743200"/>
            <a:ext cx="1295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2877972" y="3719000"/>
            <a:ext cx="1295400" cy="0"/>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2877972" y="3354545"/>
            <a:ext cx="1371600" cy="338554"/>
          </a:xfrm>
          <a:prstGeom prst="rect">
            <a:avLst/>
          </a:prstGeom>
          <a:noFill/>
        </p:spPr>
        <p:txBody>
          <a:bodyPr wrap="square" rtlCol="0">
            <a:spAutoFit/>
          </a:bodyPr>
          <a:lstStyle/>
          <a:p>
            <a:r>
              <a:rPr lang="en-US" sz="1600" dirty="0" smtClean="0"/>
              <a:t>&lt;&lt;include&gt;&gt;</a:t>
            </a:r>
            <a:endParaRPr lang="en-US" sz="1600" dirty="0"/>
          </a:p>
        </p:txBody>
      </p:sp>
      <p:sp>
        <p:nvSpPr>
          <p:cNvPr id="15" name="TextBox 14"/>
          <p:cNvSpPr txBox="1"/>
          <p:nvPr/>
        </p:nvSpPr>
        <p:spPr>
          <a:xfrm>
            <a:off x="5999901" y="4267200"/>
            <a:ext cx="1371600" cy="338554"/>
          </a:xfrm>
          <a:prstGeom prst="rect">
            <a:avLst/>
          </a:prstGeom>
          <a:noFill/>
        </p:spPr>
        <p:txBody>
          <a:bodyPr wrap="square" rtlCol="0">
            <a:spAutoFit/>
          </a:bodyPr>
          <a:lstStyle/>
          <a:p>
            <a:r>
              <a:rPr lang="en-US" sz="1600" dirty="0" smtClean="0"/>
              <a:t>&lt;&lt;extend&gt;&gt;</a:t>
            </a:r>
            <a:endParaRPr lang="en-US" sz="1600" dirty="0"/>
          </a:p>
        </p:txBody>
      </p:sp>
      <p:cxnSp>
        <p:nvCxnSpPr>
          <p:cNvPr id="16" name="Straight Arrow Connector 15"/>
          <p:cNvCxnSpPr/>
          <p:nvPr/>
        </p:nvCxnSpPr>
        <p:spPr>
          <a:xfrm flipH="1" flipV="1">
            <a:off x="6113063" y="4605754"/>
            <a:ext cx="1145276" cy="3334"/>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877972" y="5869094"/>
            <a:ext cx="12954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Isosceles Triangle 6"/>
          <p:cNvSpPr/>
          <p:nvPr/>
        </p:nvSpPr>
        <p:spPr>
          <a:xfrm rot="5400000">
            <a:off x="4177266" y="5736840"/>
            <a:ext cx="252655"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877972" y="5724813"/>
            <a:ext cx="1539922" cy="252655"/>
            <a:chOff x="2877972" y="5724813"/>
            <a:chExt cx="1539922" cy="252655"/>
          </a:xfrm>
        </p:grpSpPr>
        <p:cxnSp>
          <p:nvCxnSpPr>
            <p:cNvPr id="17" name="Straight Connector 16"/>
            <p:cNvCxnSpPr/>
            <p:nvPr/>
          </p:nvCxnSpPr>
          <p:spPr>
            <a:xfrm>
              <a:off x="2877972" y="5869095"/>
              <a:ext cx="1295400" cy="0"/>
            </a:xfrm>
            <a:prstGeom prst="line">
              <a:avLst/>
            </a:prstGeom>
          </p:spPr>
          <p:style>
            <a:lnRef idx="3">
              <a:schemeClr val="accent1"/>
            </a:lnRef>
            <a:fillRef idx="0">
              <a:schemeClr val="accent1"/>
            </a:fillRef>
            <a:effectRef idx="2">
              <a:schemeClr val="accent1"/>
            </a:effectRef>
            <a:fontRef idx="minor">
              <a:schemeClr val="tx1"/>
            </a:fontRef>
          </p:style>
        </p:cxnSp>
        <p:sp>
          <p:nvSpPr>
            <p:cNvPr id="18" name="Isosceles Triangle 17"/>
            <p:cNvSpPr/>
            <p:nvPr/>
          </p:nvSpPr>
          <p:spPr>
            <a:xfrm rot="5400000">
              <a:off x="4177266" y="5736841"/>
              <a:ext cx="252655"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033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Relationships</a:t>
            </a:r>
          </a:p>
        </p:txBody>
      </p:sp>
      <p:sp>
        <p:nvSpPr>
          <p:cNvPr id="3" name="Content Placeholder 2"/>
          <p:cNvSpPr>
            <a:spLocks noGrp="1"/>
          </p:cNvSpPr>
          <p:nvPr>
            <p:ph idx="1"/>
          </p:nvPr>
        </p:nvSpPr>
        <p:spPr/>
        <p:txBody>
          <a:bodyPr/>
          <a:lstStyle/>
          <a:p>
            <a:pPr marL="201168" lvl="1" indent="0">
              <a:buNone/>
            </a:pPr>
            <a:r>
              <a:rPr lang="en-US" sz="2400" b="1" dirty="0" smtClean="0"/>
              <a:t>2) Relationship </a:t>
            </a:r>
            <a:r>
              <a:rPr lang="en-US" sz="2400" b="1" dirty="0"/>
              <a:t>Types Between </a:t>
            </a:r>
            <a:r>
              <a:rPr lang="en-US" sz="2400" b="1" dirty="0" smtClean="0"/>
              <a:t>Actors;</a:t>
            </a:r>
          </a:p>
          <a:p>
            <a:pPr lvl="1">
              <a:buFont typeface="Wingdings" panose="05000000000000000000" pitchFamily="2" charset="2"/>
              <a:buChar char="§"/>
            </a:pPr>
            <a:r>
              <a:rPr lang="en-US" sz="2400" dirty="0" smtClean="0"/>
              <a:t>Association: Indicates </a:t>
            </a:r>
            <a:r>
              <a:rPr lang="en-US" sz="2400" dirty="0"/>
              <a:t>that an actor </a:t>
            </a:r>
            <a:r>
              <a:rPr lang="en-US" sz="2400" dirty="0" smtClean="0"/>
              <a:t>participates </a:t>
            </a:r>
            <a:r>
              <a:rPr lang="en-US" sz="2400" dirty="0"/>
              <a:t>in (</a:t>
            </a:r>
            <a:r>
              <a:rPr lang="en-US" sz="2400" dirty="0" smtClean="0"/>
              <a:t>i.e. communicates </a:t>
            </a:r>
            <a:r>
              <a:rPr lang="en-US" sz="2400" dirty="0"/>
              <a:t>with) the use case</a:t>
            </a:r>
            <a:r>
              <a:rPr lang="en-US" sz="2400" dirty="0" smtClean="0"/>
              <a:t>.</a:t>
            </a:r>
          </a:p>
          <a:p>
            <a:pPr marL="201168" lvl="1" indent="0">
              <a:buNone/>
            </a:pPr>
            <a:endParaRPr lang="en-US" sz="2400" dirty="0"/>
          </a:p>
          <a:p>
            <a:pPr lvl="1">
              <a:buFont typeface="Wingdings" panose="05000000000000000000" pitchFamily="2" charset="2"/>
              <a:buChar char="§"/>
            </a:pPr>
            <a:r>
              <a:rPr lang="en-US" sz="2400" dirty="0" smtClean="0"/>
              <a:t>Generalization : Indicates </a:t>
            </a:r>
            <a:r>
              <a:rPr lang="en-US" sz="2400" dirty="0"/>
              <a:t>that an instance of one actor can  communicate with the same use cases as  instance of another.</a:t>
            </a:r>
          </a:p>
        </p:txBody>
      </p:sp>
      <p:cxnSp>
        <p:nvCxnSpPr>
          <p:cNvPr id="4" name="Straight Connector 3"/>
          <p:cNvCxnSpPr/>
          <p:nvPr/>
        </p:nvCxnSpPr>
        <p:spPr>
          <a:xfrm>
            <a:off x="5943600" y="2819400"/>
            <a:ext cx="1295400"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5" name="Group 4"/>
          <p:cNvGrpSpPr/>
          <p:nvPr/>
        </p:nvGrpSpPr>
        <p:grpSpPr>
          <a:xfrm>
            <a:off x="3200400" y="4267200"/>
            <a:ext cx="1539922" cy="252655"/>
            <a:chOff x="2877972" y="5724813"/>
            <a:chExt cx="1539922" cy="252655"/>
          </a:xfrm>
        </p:grpSpPr>
        <p:cxnSp>
          <p:nvCxnSpPr>
            <p:cNvPr id="6" name="Straight Connector 5"/>
            <p:cNvCxnSpPr/>
            <p:nvPr/>
          </p:nvCxnSpPr>
          <p:spPr>
            <a:xfrm>
              <a:off x="2877972" y="5869095"/>
              <a:ext cx="12954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Isosceles Triangle 6"/>
            <p:cNvSpPr/>
            <p:nvPr/>
          </p:nvSpPr>
          <p:spPr>
            <a:xfrm rot="5400000">
              <a:off x="4177266" y="5736841"/>
              <a:ext cx="252655"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310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Relationships</a:t>
            </a:r>
          </a:p>
        </p:txBody>
      </p:sp>
      <p:sp>
        <p:nvSpPr>
          <p:cNvPr id="3" name="Content Placeholder 2"/>
          <p:cNvSpPr>
            <a:spLocks noGrp="1"/>
          </p:cNvSpPr>
          <p:nvPr>
            <p:ph idx="1"/>
          </p:nvPr>
        </p:nvSpPr>
        <p:spPr/>
        <p:txBody>
          <a:bodyPr/>
          <a:lstStyle/>
          <a:p>
            <a:pPr marL="201168" lvl="1" indent="0">
              <a:buNone/>
            </a:pPr>
            <a:r>
              <a:rPr lang="en-US" sz="2400" b="1" dirty="0" smtClean="0"/>
              <a:t>3) Relationship </a:t>
            </a:r>
            <a:r>
              <a:rPr lang="en-US" sz="2400" b="1" dirty="0"/>
              <a:t>Types Between </a:t>
            </a:r>
            <a:r>
              <a:rPr lang="en-US" sz="2400" b="1" dirty="0" smtClean="0"/>
              <a:t>Actors and Use Cases;</a:t>
            </a:r>
          </a:p>
          <a:p>
            <a:pPr lvl="1">
              <a:buFont typeface="Wingdings" panose="05000000000000000000" pitchFamily="2" charset="2"/>
              <a:buChar char="§"/>
            </a:pPr>
            <a:r>
              <a:rPr lang="en-US" sz="2400" dirty="0" smtClean="0"/>
              <a:t>Association</a:t>
            </a:r>
            <a:r>
              <a:rPr lang="en-US" sz="2400" dirty="0"/>
              <a:t>: The ONLY relationship between actors and  use cases shown by association.</a:t>
            </a:r>
          </a:p>
        </p:txBody>
      </p:sp>
      <p:grpSp>
        <p:nvGrpSpPr>
          <p:cNvPr id="8" name="Group 7"/>
          <p:cNvGrpSpPr/>
          <p:nvPr/>
        </p:nvGrpSpPr>
        <p:grpSpPr>
          <a:xfrm>
            <a:off x="2362200" y="3216381"/>
            <a:ext cx="4927347" cy="1282065"/>
            <a:chOff x="2516123" y="4666488"/>
            <a:chExt cx="4927347" cy="1282065"/>
          </a:xfrm>
        </p:grpSpPr>
        <p:grpSp>
          <p:nvGrpSpPr>
            <p:cNvPr id="9" name="object 4"/>
            <p:cNvGrpSpPr/>
            <p:nvPr/>
          </p:nvGrpSpPr>
          <p:grpSpPr>
            <a:xfrm>
              <a:off x="2516123" y="4666488"/>
              <a:ext cx="498475" cy="1282065"/>
              <a:chOff x="2516123" y="4666488"/>
              <a:chExt cx="498475" cy="1282065"/>
            </a:xfrm>
          </p:grpSpPr>
          <p:sp>
            <p:nvSpPr>
              <p:cNvPr id="13" name="object 5"/>
              <p:cNvSpPr/>
              <p:nvPr/>
            </p:nvSpPr>
            <p:spPr>
              <a:xfrm>
                <a:off x="2629661" y="4679442"/>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5908">
                <a:solidFill>
                  <a:srgbClr val="000000"/>
                </a:solidFill>
              </a:ln>
            </p:spPr>
            <p:txBody>
              <a:bodyPr wrap="square" lIns="0" tIns="0" rIns="0" bIns="0" rtlCol="0"/>
              <a:lstStyle/>
              <a:p>
                <a:endParaRPr/>
              </a:p>
            </p:txBody>
          </p:sp>
          <p:sp>
            <p:nvSpPr>
              <p:cNvPr id="14" name="object 6"/>
              <p:cNvSpPr/>
              <p:nvPr/>
            </p:nvSpPr>
            <p:spPr>
              <a:xfrm>
                <a:off x="2516123" y="4983480"/>
                <a:ext cx="494030" cy="960119"/>
              </a:xfrm>
              <a:custGeom>
                <a:avLst/>
                <a:gdLst/>
                <a:ahLst/>
                <a:cxnLst/>
                <a:rect l="l" t="t" r="r" b="b"/>
                <a:pathLst>
                  <a:path w="494030" h="960120">
                    <a:moveTo>
                      <a:pt x="265175" y="0"/>
                    </a:moveTo>
                    <a:lnTo>
                      <a:pt x="265175" y="685800"/>
                    </a:lnTo>
                  </a:path>
                  <a:path w="494030" h="960120">
                    <a:moveTo>
                      <a:pt x="265175" y="655320"/>
                    </a:moveTo>
                    <a:lnTo>
                      <a:pt x="36575" y="960120"/>
                    </a:lnTo>
                  </a:path>
                  <a:path w="494030" h="960120">
                    <a:moveTo>
                      <a:pt x="265175" y="655320"/>
                    </a:moveTo>
                    <a:lnTo>
                      <a:pt x="493775" y="960120"/>
                    </a:lnTo>
                  </a:path>
                  <a:path w="494030" h="960120">
                    <a:moveTo>
                      <a:pt x="457200" y="152400"/>
                    </a:moveTo>
                    <a:lnTo>
                      <a:pt x="0" y="152400"/>
                    </a:lnTo>
                  </a:path>
                </a:pathLst>
              </a:custGeom>
              <a:ln w="9144">
                <a:solidFill>
                  <a:srgbClr val="000000"/>
                </a:solidFill>
              </a:ln>
            </p:spPr>
            <p:txBody>
              <a:bodyPr wrap="square" lIns="0" tIns="0" rIns="0" bIns="0" rtlCol="0"/>
              <a:lstStyle/>
              <a:p>
                <a:endParaRPr/>
              </a:p>
            </p:txBody>
          </p:sp>
        </p:grpSp>
        <p:grpSp>
          <p:nvGrpSpPr>
            <p:cNvPr id="10" name="object 7"/>
            <p:cNvGrpSpPr/>
            <p:nvPr/>
          </p:nvGrpSpPr>
          <p:grpSpPr>
            <a:xfrm>
              <a:off x="3200400" y="4971288"/>
              <a:ext cx="4243070" cy="681355"/>
              <a:chOff x="3200400" y="4971288"/>
              <a:chExt cx="4243070" cy="681355"/>
            </a:xfrm>
          </p:grpSpPr>
          <p:sp>
            <p:nvSpPr>
              <p:cNvPr id="11" name="object 8"/>
              <p:cNvSpPr/>
              <p:nvPr/>
            </p:nvSpPr>
            <p:spPr>
              <a:xfrm>
                <a:off x="3200400" y="5311140"/>
                <a:ext cx="2476500" cy="0"/>
              </a:xfrm>
              <a:custGeom>
                <a:avLst/>
                <a:gdLst/>
                <a:ahLst/>
                <a:cxnLst/>
                <a:rect l="l" t="t" r="r" b="b"/>
                <a:pathLst>
                  <a:path w="2476500">
                    <a:moveTo>
                      <a:pt x="0" y="0"/>
                    </a:moveTo>
                    <a:lnTo>
                      <a:pt x="2476500" y="0"/>
                    </a:lnTo>
                  </a:path>
                </a:pathLst>
              </a:custGeom>
              <a:ln w="9144">
                <a:solidFill>
                  <a:srgbClr val="000000"/>
                </a:solidFill>
              </a:ln>
            </p:spPr>
            <p:txBody>
              <a:bodyPr wrap="square" lIns="0" tIns="0" rIns="0" bIns="0" rtlCol="0"/>
              <a:lstStyle/>
              <a:p>
                <a:endParaRPr/>
              </a:p>
            </p:txBody>
          </p:sp>
          <p:sp>
            <p:nvSpPr>
              <p:cNvPr id="12" name="object 9"/>
              <p:cNvSpPr/>
              <p:nvPr/>
            </p:nvSpPr>
            <p:spPr>
              <a:xfrm>
                <a:off x="5677661" y="4984242"/>
                <a:ext cx="1752600" cy="655320"/>
              </a:xfrm>
              <a:custGeom>
                <a:avLst/>
                <a:gdLst/>
                <a:ahLst/>
                <a:cxnLst/>
                <a:rect l="l" t="t" r="r" b="b"/>
                <a:pathLst>
                  <a:path w="1752600" h="655320">
                    <a:moveTo>
                      <a:pt x="0" y="327659"/>
                    </a:moveTo>
                    <a:lnTo>
                      <a:pt x="10415" y="276983"/>
                    </a:lnTo>
                    <a:lnTo>
                      <a:pt x="40622" y="228754"/>
                    </a:lnTo>
                    <a:lnTo>
                      <a:pt x="89062" y="183557"/>
                    </a:lnTo>
                    <a:lnTo>
                      <a:pt x="154179" y="141974"/>
                    </a:lnTo>
                    <a:lnTo>
                      <a:pt x="192503" y="122719"/>
                    </a:lnTo>
                    <a:lnTo>
                      <a:pt x="234413" y="104587"/>
                    </a:lnTo>
                    <a:lnTo>
                      <a:pt x="279712" y="87649"/>
                    </a:lnTo>
                    <a:lnTo>
                      <a:pt x="328206" y="71979"/>
                    </a:lnTo>
                    <a:lnTo>
                      <a:pt x="379701" y="57649"/>
                    </a:lnTo>
                    <a:lnTo>
                      <a:pt x="434001" y="44732"/>
                    </a:lnTo>
                    <a:lnTo>
                      <a:pt x="490912" y="33301"/>
                    </a:lnTo>
                    <a:lnTo>
                      <a:pt x="550239" y="23429"/>
                    </a:lnTo>
                    <a:lnTo>
                      <a:pt x="611788" y="15188"/>
                    </a:lnTo>
                    <a:lnTo>
                      <a:pt x="675363" y="8653"/>
                    </a:lnTo>
                    <a:lnTo>
                      <a:pt x="740769" y="3894"/>
                    </a:lnTo>
                    <a:lnTo>
                      <a:pt x="807813" y="985"/>
                    </a:lnTo>
                    <a:lnTo>
                      <a:pt x="876299" y="0"/>
                    </a:lnTo>
                    <a:lnTo>
                      <a:pt x="944786" y="985"/>
                    </a:lnTo>
                    <a:lnTo>
                      <a:pt x="1011830" y="3894"/>
                    </a:lnTo>
                    <a:lnTo>
                      <a:pt x="1077236" y="8653"/>
                    </a:lnTo>
                    <a:lnTo>
                      <a:pt x="1140811" y="15188"/>
                    </a:lnTo>
                    <a:lnTo>
                      <a:pt x="1202360" y="23429"/>
                    </a:lnTo>
                    <a:lnTo>
                      <a:pt x="1261687" y="33301"/>
                    </a:lnTo>
                    <a:lnTo>
                      <a:pt x="1318598" y="44732"/>
                    </a:lnTo>
                    <a:lnTo>
                      <a:pt x="1372898" y="57649"/>
                    </a:lnTo>
                    <a:lnTo>
                      <a:pt x="1424393" y="71979"/>
                    </a:lnTo>
                    <a:lnTo>
                      <a:pt x="1472887" y="87649"/>
                    </a:lnTo>
                    <a:lnTo>
                      <a:pt x="1518186" y="104587"/>
                    </a:lnTo>
                    <a:lnTo>
                      <a:pt x="1560096" y="122719"/>
                    </a:lnTo>
                    <a:lnTo>
                      <a:pt x="1598420" y="141974"/>
                    </a:lnTo>
                    <a:lnTo>
                      <a:pt x="1632965" y="162277"/>
                    </a:lnTo>
                    <a:lnTo>
                      <a:pt x="1689939" y="205740"/>
                    </a:lnTo>
                    <a:lnTo>
                      <a:pt x="1729457" y="252526"/>
                    </a:lnTo>
                    <a:lnTo>
                      <a:pt x="1749963" y="302051"/>
                    </a:lnTo>
                    <a:lnTo>
                      <a:pt x="1752599" y="327659"/>
                    </a:lnTo>
                    <a:lnTo>
                      <a:pt x="1749963" y="353268"/>
                    </a:lnTo>
                    <a:lnTo>
                      <a:pt x="1729457" y="402793"/>
                    </a:lnTo>
                    <a:lnTo>
                      <a:pt x="1689939" y="449579"/>
                    </a:lnTo>
                    <a:lnTo>
                      <a:pt x="1632965" y="493042"/>
                    </a:lnTo>
                    <a:lnTo>
                      <a:pt x="1598420" y="513345"/>
                    </a:lnTo>
                    <a:lnTo>
                      <a:pt x="1560096" y="532600"/>
                    </a:lnTo>
                    <a:lnTo>
                      <a:pt x="1518186" y="550732"/>
                    </a:lnTo>
                    <a:lnTo>
                      <a:pt x="1472887" y="567670"/>
                    </a:lnTo>
                    <a:lnTo>
                      <a:pt x="1424393" y="583340"/>
                    </a:lnTo>
                    <a:lnTo>
                      <a:pt x="1372898" y="597670"/>
                    </a:lnTo>
                    <a:lnTo>
                      <a:pt x="1318598" y="610587"/>
                    </a:lnTo>
                    <a:lnTo>
                      <a:pt x="1261687" y="622018"/>
                    </a:lnTo>
                    <a:lnTo>
                      <a:pt x="1202360" y="631890"/>
                    </a:lnTo>
                    <a:lnTo>
                      <a:pt x="1140811" y="640131"/>
                    </a:lnTo>
                    <a:lnTo>
                      <a:pt x="1077236" y="646666"/>
                    </a:lnTo>
                    <a:lnTo>
                      <a:pt x="1011830" y="651425"/>
                    </a:lnTo>
                    <a:lnTo>
                      <a:pt x="944786" y="654334"/>
                    </a:lnTo>
                    <a:lnTo>
                      <a:pt x="876299" y="655319"/>
                    </a:lnTo>
                    <a:lnTo>
                      <a:pt x="807813" y="654334"/>
                    </a:lnTo>
                    <a:lnTo>
                      <a:pt x="740769" y="651425"/>
                    </a:lnTo>
                    <a:lnTo>
                      <a:pt x="675363" y="646666"/>
                    </a:lnTo>
                    <a:lnTo>
                      <a:pt x="611788" y="640131"/>
                    </a:lnTo>
                    <a:lnTo>
                      <a:pt x="550239" y="631890"/>
                    </a:lnTo>
                    <a:lnTo>
                      <a:pt x="490912" y="622018"/>
                    </a:lnTo>
                    <a:lnTo>
                      <a:pt x="434001" y="610587"/>
                    </a:lnTo>
                    <a:lnTo>
                      <a:pt x="379701" y="597670"/>
                    </a:lnTo>
                    <a:lnTo>
                      <a:pt x="328206" y="583340"/>
                    </a:lnTo>
                    <a:lnTo>
                      <a:pt x="279712" y="567670"/>
                    </a:lnTo>
                    <a:lnTo>
                      <a:pt x="234413" y="550732"/>
                    </a:lnTo>
                    <a:lnTo>
                      <a:pt x="192503" y="532600"/>
                    </a:lnTo>
                    <a:lnTo>
                      <a:pt x="154179" y="513345"/>
                    </a:lnTo>
                    <a:lnTo>
                      <a:pt x="119634" y="493042"/>
                    </a:lnTo>
                    <a:lnTo>
                      <a:pt x="62660" y="449579"/>
                    </a:lnTo>
                    <a:lnTo>
                      <a:pt x="23142" y="402793"/>
                    </a:lnTo>
                    <a:lnTo>
                      <a:pt x="2636" y="353268"/>
                    </a:lnTo>
                    <a:lnTo>
                      <a:pt x="0" y="327659"/>
                    </a:lnTo>
                    <a:close/>
                  </a:path>
                </a:pathLst>
              </a:custGeom>
              <a:ln w="25908">
                <a:solidFill>
                  <a:srgbClr val="000000"/>
                </a:solidFill>
              </a:ln>
            </p:spPr>
            <p:txBody>
              <a:bodyPr wrap="square" lIns="0" tIns="0" rIns="0" bIns="0" rtlCol="0"/>
              <a:lstStyle/>
              <a:p>
                <a:endParaRPr/>
              </a:p>
            </p:txBody>
          </p:sp>
        </p:grpSp>
      </p:grpSp>
    </p:spTree>
    <p:extLst>
      <p:ext uri="{BB962C8B-B14F-4D97-AF65-F5344CB8AC3E}">
        <p14:creationId xmlns:p14="http://schemas.microsoft.com/office/powerpoint/2010/main" val="214567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t>
            </a:r>
            <a:r>
              <a:rPr lang="en-US" spc="-5" dirty="0"/>
              <a:t>(uses)</a:t>
            </a:r>
            <a:r>
              <a:rPr lang="en-US" spc="-60" dirty="0"/>
              <a:t> </a:t>
            </a:r>
            <a:r>
              <a:rPr lang="en-US" dirty="0" smtClean="0"/>
              <a:t>Relationship</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When a use case is depicted as using the functionality of another use case, the relationship between the use cases is named as include or uses relationship.</a:t>
            </a:r>
          </a:p>
          <a:p>
            <a:pPr>
              <a:buFont typeface="Wingdings" panose="05000000000000000000" pitchFamily="2" charset="2"/>
              <a:buChar char="§"/>
            </a:pPr>
            <a:r>
              <a:rPr lang="en-US" dirty="0"/>
              <a:t>A use case includes the functionality described in another use case as a part of its business process flow.</a:t>
            </a:r>
          </a:p>
          <a:p>
            <a:pPr>
              <a:buFont typeface="Wingdings" panose="05000000000000000000" pitchFamily="2" charset="2"/>
              <a:buChar char="§"/>
            </a:pPr>
            <a:r>
              <a:rPr lang="en-US" dirty="0"/>
              <a:t>A uses relationship from base use case to child use case indicates that an instance of the base use case will include the behavior as specified in the child use case.</a:t>
            </a:r>
          </a:p>
        </p:txBody>
      </p:sp>
      <p:pic>
        <p:nvPicPr>
          <p:cNvPr id="4" name="Picture 3"/>
          <p:cNvPicPr>
            <a:picLocks noChangeAspect="1"/>
          </p:cNvPicPr>
          <p:nvPr/>
        </p:nvPicPr>
        <p:blipFill>
          <a:blip r:embed="rId2"/>
          <a:stretch>
            <a:fillRect/>
          </a:stretch>
        </p:blipFill>
        <p:spPr>
          <a:xfrm>
            <a:off x="2370771" y="4771871"/>
            <a:ext cx="4448175" cy="1085850"/>
          </a:xfrm>
          <a:prstGeom prst="rect">
            <a:avLst/>
          </a:prstGeom>
        </p:spPr>
      </p:pic>
    </p:spTree>
    <p:extLst>
      <p:ext uri="{BB962C8B-B14F-4D97-AF65-F5344CB8AC3E}">
        <p14:creationId xmlns:p14="http://schemas.microsoft.com/office/powerpoint/2010/main" val="235047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Relationship</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base Use Case is a complete Use  Case in its own right, which may have its  behavior extended by another Use Case  when specific conditions arise</a:t>
            </a:r>
            <a:r>
              <a:rPr lang="en-US" dirty="0" smtClean="0"/>
              <a:t>.</a:t>
            </a:r>
          </a:p>
          <a:p>
            <a:pPr>
              <a:buFont typeface="Wingdings" panose="05000000000000000000" pitchFamily="2" charset="2"/>
              <a:buChar char="§"/>
            </a:pPr>
            <a:r>
              <a:rPr lang="en-US" dirty="0"/>
              <a:t> An extend relationship is to model the part  of a use case the user may see optional  system behavior.</a:t>
            </a:r>
          </a:p>
          <a:p>
            <a:pPr>
              <a:buFont typeface="Wingdings" panose="05000000000000000000" pitchFamily="2" charset="2"/>
              <a:buChar char="§"/>
            </a:pPr>
            <a:r>
              <a:rPr lang="en-US" dirty="0"/>
              <a:t>In this way, separating optional behavior from  mandatory behavior.</a:t>
            </a:r>
          </a:p>
          <a:p>
            <a:pPr>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1828800" y="4226387"/>
            <a:ext cx="5210175" cy="1609725"/>
          </a:xfrm>
          <a:prstGeom prst="rect">
            <a:avLst/>
          </a:prstGeom>
        </p:spPr>
      </p:pic>
      <p:sp>
        <p:nvSpPr>
          <p:cNvPr id="6" name="TextBox 5"/>
          <p:cNvSpPr txBox="1"/>
          <p:nvPr/>
        </p:nvSpPr>
        <p:spPr>
          <a:xfrm>
            <a:off x="1981200" y="5466780"/>
            <a:ext cx="2133600" cy="369332"/>
          </a:xfrm>
          <a:prstGeom prst="rect">
            <a:avLst/>
          </a:prstGeom>
          <a:noFill/>
        </p:spPr>
        <p:txBody>
          <a:bodyPr wrap="square" rtlCol="0">
            <a:spAutoFit/>
          </a:bodyPr>
          <a:lstStyle/>
          <a:p>
            <a:r>
              <a:rPr lang="en-US" dirty="0" smtClean="0"/>
              <a:t>Extending Use Case</a:t>
            </a:r>
            <a:endParaRPr lang="en-US" dirty="0"/>
          </a:p>
        </p:txBody>
      </p:sp>
      <p:sp>
        <p:nvSpPr>
          <p:cNvPr id="7" name="TextBox 6"/>
          <p:cNvSpPr txBox="1"/>
          <p:nvPr/>
        </p:nvSpPr>
        <p:spPr>
          <a:xfrm>
            <a:off x="5300662" y="5466780"/>
            <a:ext cx="2133600" cy="369332"/>
          </a:xfrm>
          <a:prstGeom prst="rect">
            <a:avLst/>
          </a:prstGeom>
          <a:noFill/>
        </p:spPr>
        <p:txBody>
          <a:bodyPr wrap="square" rtlCol="0">
            <a:spAutoFit/>
          </a:bodyPr>
          <a:lstStyle/>
          <a:p>
            <a:r>
              <a:rPr lang="en-US" dirty="0" smtClean="0"/>
              <a:t>Extended Use Case</a:t>
            </a:r>
            <a:endParaRPr lang="en-US" dirty="0"/>
          </a:p>
        </p:txBody>
      </p:sp>
    </p:spTree>
    <p:extLst>
      <p:ext uri="{BB962C8B-B14F-4D97-AF65-F5344CB8AC3E}">
        <p14:creationId xmlns:p14="http://schemas.microsoft.com/office/powerpoint/2010/main" val="242609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304800"/>
            <a:ext cx="8109687" cy="5868988"/>
          </a:xfrm>
          <a:prstGeom prst="rect">
            <a:avLst/>
          </a:prstGeom>
          <a:ln w="38100">
            <a:solidFill>
              <a:schemeClr val="tx1"/>
            </a:solidFill>
          </a:ln>
        </p:spPr>
      </p:pic>
    </p:spTree>
    <p:extLst>
      <p:ext uri="{BB962C8B-B14F-4D97-AF65-F5344CB8AC3E}">
        <p14:creationId xmlns:p14="http://schemas.microsoft.com/office/powerpoint/2010/main" val="4234781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t>
            </a:r>
            <a:r>
              <a:rPr lang="en-US" dirty="0" smtClean="0"/>
              <a:t>Relationship</a:t>
            </a:r>
            <a:endParaRPr lang="en-US" dirty="0"/>
          </a:p>
        </p:txBody>
      </p:sp>
      <p:sp>
        <p:nvSpPr>
          <p:cNvPr id="3" name="Content Placeholder 2"/>
          <p:cNvSpPr>
            <a:spLocks noGrp="1"/>
          </p:cNvSpPr>
          <p:nvPr>
            <p:ph idx="1"/>
          </p:nvPr>
        </p:nvSpPr>
        <p:spPr>
          <a:xfrm>
            <a:off x="904737" y="1720020"/>
            <a:ext cx="7543801" cy="4023360"/>
          </a:xfrm>
        </p:spPr>
        <p:txBody>
          <a:bodyPr/>
          <a:lstStyle/>
          <a:p>
            <a:pPr>
              <a:buFont typeface="Wingdings" panose="05000000000000000000" pitchFamily="2" charset="2"/>
              <a:buChar char="§"/>
            </a:pPr>
            <a:r>
              <a:rPr lang="en-US" dirty="0"/>
              <a:t> A generalization relationship is a parent-child relationship between use cases.</a:t>
            </a:r>
          </a:p>
          <a:p>
            <a:pPr>
              <a:buFont typeface="Wingdings" panose="05000000000000000000" pitchFamily="2" charset="2"/>
              <a:buChar char="§"/>
            </a:pPr>
            <a:r>
              <a:rPr lang="en-US" dirty="0"/>
              <a:t>The child use case is an enhancement of the parent use case.</a:t>
            </a:r>
          </a:p>
        </p:txBody>
      </p:sp>
      <p:grpSp>
        <p:nvGrpSpPr>
          <p:cNvPr id="18" name="Group 17"/>
          <p:cNvGrpSpPr/>
          <p:nvPr/>
        </p:nvGrpSpPr>
        <p:grpSpPr>
          <a:xfrm>
            <a:off x="2034540" y="3019214"/>
            <a:ext cx="4594860" cy="2430780"/>
            <a:chOff x="2034540" y="3019214"/>
            <a:chExt cx="4594860" cy="2430780"/>
          </a:xfrm>
        </p:grpSpPr>
        <p:sp>
          <p:nvSpPr>
            <p:cNvPr id="4" name="Oval 3"/>
            <p:cNvSpPr/>
            <p:nvPr/>
          </p:nvSpPr>
          <p:spPr>
            <a:xfrm>
              <a:off x="3124200" y="3019214"/>
              <a:ext cx="1905000" cy="838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Payment</a:t>
              </a:r>
              <a:endParaRPr lang="en-US" b="1" dirty="0">
                <a:solidFill>
                  <a:schemeClr val="tx1"/>
                </a:solidFill>
              </a:endParaRPr>
            </a:p>
          </p:txBody>
        </p:sp>
        <p:sp>
          <p:nvSpPr>
            <p:cNvPr id="9" name="Oval 8"/>
            <p:cNvSpPr/>
            <p:nvPr/>
          </p:nvSpPr>
          <p:spPr>
            <a:xfrm>
              <a:off x="2034540" y="4611794"/>
              <a:ext cx="1905000" cy="838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Payment by credit</a:t>
              </a:r>
              <a:endParaRPr lang="en-US" b="1" dirty="0">
                <a:solidFill>
                  <a:schemeClr val="tx1"/>
                </a:solidFill>
              </a:endParaRPr>
            </a:p>
          </p:txBody>
        </p:sp>
        <p:grpSp>
          <p:nvGrpSpPr>
            <p:cNvPr id="17" name="Group 16"/>
            <p:cNvGrpSpPr/>
            <p:nvPr/>
          </p:nvGrpSpPr>
          <p:grpSpPr>
            <a:xfrm>
              <a:off x="2987040" y="3782993"/>
              <a:ext cx="3642360" cy="1667001"/>
              <a:chOff x="2987040" y="3782993"/>
              <a:chExt cx="3642360" cy="1667001"/>
            </a:xfrm>
          </p:grpSpPr>
          <p:sp>
            <p:nvSpPr>
              <p:cNvPr id="8" name="Oval 7"/>
              <p:cNvSpPr/>
              <p:nvPr/>
            </p:nvSpPr>
            <p:spPr>
              <a:xfrm>
                <a:off x="4724400" y="4611794"/>
                <a:ext cx="1905000" cy="838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Payment by cash</a:t>
                </a:r>
                <a:endParaRPr lang="en-US" b="1" dirty="0">
                  <a:solidFill>
                    <a:schemeClr val="tx1"/>
                  </a:solidFill>
                </a:endParaRPr>
              </a:p>
            </p:txBody>
          </p:sp>
          <p:cxnSp>
            <p:nvCxnSpPr>
              <p:cNvPr id="11" name="Straight Connector 10"/>
              <p:cNvCxnSpPr>
                <a:stCxn id="9" idx="0"/>
              </p:cNvCxnSpPr>
              <p:nvPr/>
            </p:nvCxnSpPr>
            <p:spPr>
              <a:xfrm flipV="1">
                <a:off x="2987040" y="3857414"/>
                <a:ext cx="594360" cy="75438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Straight Connector 12"/>
              <p:cNvCxnSpPr>
                <a:stCxn id="8" idx="0"/>
                <a:endCxn id="15" idx="3"/>
              </p:cNvCxnSpPr>
              <p:nvPr/>
            </p:nvCxnSpPr>
            <p:spPr>
              <a:xfrm flipH="1" flipV="1">
                <a:off x="4807560" y="4067752"/>
                <a:ext cx="869340" cy="544042"/>
              </a:xfrm>
              <a:prstGeom prst="line">
                <a:avLst/>
              </a:prstGeom>
            </p:spPr>
            <p:style>
              <a:lnRef idx="3">
                <a:schemeClr val="accent6"/>
              </a:lnRef>
              <a:fillRef idx="0">
                <a:schemeClr val="accent6"/>
              </a:fillRef>
              <a:effectRef idx="2">
                <a:schemeClr val="accent6"/>
              </a:effectRef>
              <a:fontRef idx="minor">
                <a:schemeClr val="tx1"/>
              </a:fontRef>
            </p:style>
          </p:cxnSp>
          <p:sp>
            <p:nvSpPr>
              <p:cNvPr id="14" name="Isosceles Triangle 13"/>
              <p:cNvSpPr/>
              <p:nvPr/>
            </p:nvSpPr>
            <p:spPr>
              <a:xfrm rot="2233658">
                <a:off x="3375670" y="3797326"/>
                <a:ext cx="335279" cy="351326"/>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18708911">
                <a:off x="4508999" y="3774970"/>
                <a:ext cx="335279" cy="351326"/>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2561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a:t>
            </a:r>
            <a:r>
              <a:rPr lang="en-US" spc="-85" dirty="0"/>
              <a:t> </a:t>
            </a:r>
            <a:r>
              <a:rPr lang="en-US" dirty="0"/>
              <a:t>Generalization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Actor Generalization is drawn from the </a:t>
            </a:r>
            <a:r>
              <a:rPr lang="en-US" dirty="0" smtClean="0"/>
              <a:t>concept </a:t>
            </a:r>
            <a:r>
              <a:rPr lang="en-US" dirty="0"/>
              <a:t>of inheritance in Object Oriented </a:t>
            </a:r>
            <a:r>
              <a:rPr lang="en-US" dirty="0" smtClean="0"/>
              <a:t>Programming</a:t>
            </a:r>
            <a:r>
              <a:rPr lang="en-US" dirty="0"/>
              <a:t>.</a:t>
            </a:r>
          </a:p>
          <a:p>
            <a:pPr>
              <a:buFont typeface="Wingdings" panose="05000000000000000000" pitchFamily="2" charset="2"/>
              <a:buChar char="§"/>
            </a:pPr>
            <a:r>
              <a:rPr lang="en-US" dirty="0" smtClean="0"/>
              <a:t> Child actor inherits </a:t>
            </a:r>
            <a:r>
              <a:rPr lang="en-US" dirty="0"/>
              <a:t>all of the characteristics and behavior of </a:t>
            </a:r>
            <a:r>
              <a:rPr lang="en-US" dirty="0" smtClean="0"/>
              <a:t>the </a:t>
            </a:r>
            <a:r>
              <a:rPr lang="en-US" dirty="0"/>
              <a:t>parent actor.</a:t>
            </a:r>
          </a:p>
          <a:p>
            <a:pPr>
              <a:buFont typeface="Wingdings" panose="05000000000000000000" pitchFamily="2" charset="2"/>
              <a:buChar char="§"/>
            </a:pPr>
            <a:r>
              <a:rPr lang="en-US" dirty="0" smtClean="0"/>
              <a:t> Can </a:t>
            </a:r>
            <a:r>
              <a:rPr lang="en-US" dirty="0"/>
              <a:t>add to, modify or ignore any of </a:t>
            </a:r>
            <a:r>
              <a:rPr lang="en-US" dirty="0" smtClean="0"/>
              <a:t>the characteristics of </a:t>
            </a:r>
            <a:r>
              <a:rPr lang="en-US" dirty="0"/>
              <a:t>the parent actor.</a:t>
            </a:r>
          </a:p>
          <a:p>
            <a:pPr>
              <a:buFont typeface="Wingdings" panose="05000000000000000000" pitchFamily="2" charset="2"/>
              <a:buChar char="§"/>
            </a:pPr>
            <a:endParaRPr lang="en-US" dirty="0"/>
          </a:p>
        </p:txBody>
      </p:sp>
      <p:grpSp>
        <p:nvGrpSpPr>
          <p:cNvPr id="4" name="object 3"/>
          <p:cNvGrpSpPr/>
          <p:nvPr/>
        </p:nvGrpSpPr>
        <p:grpSpPr>
          <a:xfrm>
            <a:off x="3810000" y="3733800"/>
            <a:ext cx="425322" cy="926593"/>
            <a:chOff x="4117847" y="1969007"/>
            <a:chExt cx="498475" cy="1282065"/>
          </a:xfrm>
        </p:grpSpPr>
        <p:sp>
          <p:nvSpPr>
            <p:cNvPr id="5" name="object 4"/>
            <p:cNvSpPr/>
            <p:nvPr/>
          </p:nvSpPr>
          <p:spPr>
            <a:xfrm>
              <a:off x="4231385" y="19819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25908">
              <a:solidFill>
                <a:srgbClr val="000000"/>
              </a:solidFill>
            </a:ln>
          </p:spPr>
          <p:txBody>
            <a:bodyPr wrap="square" lIns="0" tIns="0" rIns="0" bIns="0" rtlCol="0"/>
            <a:lstStyle/>
            <a:p>
              <a:endParaRPr/>
            </a:p>
          </p:txBody>
        </p:sp>
        <p:sp>
          <p:nvSpPr>
            <p:cNvPr id="6" name="object 5"/>
            <p:cNvSpPr/>
            <p:nvPr/>
          </p:nvSpPr>
          <p:spPr>
            <a:xfrm>
              <a:off x="4117847" y="2285999"/>
              <a:ext cx="494030" cy="960119"/>
            </a:xfrm>
            <a:custGeom>
              <a:avLst/>
              <a:gdLst/>
              <a:ahLst/>
              <a:cxnLst/>
              <a:rect l="l" t="t" r="r" b="b"/>
              <a:pathLst>
                <a:path w="494029" h="960119">
                  <a:moveTo>
                    <a:pt x="265175" y="0"/>
                  </a:moveTo>
                  <a:lnTo>
                    <a:pt x="265175" y="685800"/>
                  </a:lnTo>
                </a:path>
                <a:path w="494029" h="960119">
                  <a:moveTo>
                    <a:pt x="265175" y="655320"/>
                  </a:moveTo>
                  <a:lnTo>
                    <a:pt x="36575" y="960120"/>
                  </a:lnTo>
                </a:path>
                <a:path w="494029" h="960119">
                  <a:moveTo>
                    <a:pt x="265175" y="655320"/>
                  </a:moveTo>
                  <a:lnTo>
                    <a:pt x="493775" y="960120"/>
                  </a:lnTo>
                </a:path>
                <a:path w="494029" h="960119">
                  <a:moveTo>
                    <a:pt x="457200" y="152400"/>
                  </a:moveTo>
                  <a:lnTo>
                    <a:pt x="0" y="152400"/>
                  </a:lnTo>
                </a:path>
              </a:pathLst>
            </a:custGeom>
            <a:ln w="9144">
              <a:solidFill>
                <a:srgbClr val="000000"/>
              </a:solidFill>
            </a:ln>
          </p:spPr>
          <p:txBody>
            <a:bodyPr wrap="square" lIns="0" tIns="0" rIns="0" bIns="0" rtlCol="0"/>
            <a:lstStyle/>
            <a:p>
              <a:endParaRPr/>
            </a:p>
          </p:txBody>
        </p:sp>
      </p:grpSp>
      <p:sp>
        <p:nvSpPr>
          <p:cNvPr id="7" name="TextBox 6"/>
          <p:cNvSpPr txBox="1"/>
          <p:nvPr/>
        </p:nvSpPr>
        <p:spPr>
          <a:xfrm>
            <a:off x="4495800" y="3962901"/>
            <a:ext cx="1066800" cy="380499"/>
          </a:xfrm>
          <a:prstGeom prst="rect">
            <a:avLst/>
          </a:prstGeom>
          <a:noFill/>
        </p:spPr>
        <p:txBody>
          <a:bodyPr wrap="square" rtlCol="0">
            <a:spAutoFit/>
          </a:bodyPr>
          <a:lstStyle/>
          <a:p>
            <a:r>
              <a:rPr lang="en-US" dirty="0" smtClean="0"/>
              <a:t>User</a:t>
            </a:r>
            <a:endParaRPr lang="en-US" dirty="0"/>
          </a:p>
        </p:txBody>
      </p:sp>
      <p:grpSp>
        <p:nvGrpSpPr>
          <p:cNvPr id="8" name="object 3"/>
          <p:cNvGrpSpPr/>
          <p:nvPr/>
        </p:nvGrpSpPr>
        <p:grpSpPr>
          <a:xfrm>
            <a:off x="4816539" y="5402216"/>
            <a:ext cx="425322" cy="926593"/>
            <a:chOff x="4117847" y="1969007"/>
            <a:chExt cx="498475" cy="1282065"/>
          </a:xfrm>
        </p:grpSpPr>
        <p:sp>
          <p:nvSpPr>
            <p:cNvPr id="9" name="object 4"/>
            <p:cNvSpPr/>
            <p:nvPr/>
          </p:nvSpPr>
          <p:spPr>
            <a:xfrm>
              <a:off x="4231385" y="19819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25908">
              <a:solidFill>
                <a:srgbClr val="000000"/>
              </a:solidFill>
            </a:ln>
          </p:spPr>
          <p:txBody>
            <a:bodyPr wrap="square" lIns="0" tIns="0" rIns="0" bIns="0" rtlCol="0"/>
            <a:lstStyle/>
            <a:p>
              <a:endParaRPr/>
            </a:p>
          </p:txBody>
        </p:sp>
        <p:sp>
          <p:nvSpPr>
            <p:cNvPr id="10" name="object 5"/>
            <p:cNvSpPr/>
            <p:nvPr/>
          </p:nvSpPr>
          <p:spPr>
            <a:xfrm>
              <a:off x="4117847" y="2285999"/>
              <a:ext cx="494030" cy="960119"/>
            </a:xfrm>
            <a:custGeom>
              <a:avLst/>
              <a:gdLst/>
              <a:ahLst/>
              <a:cxnLst/>
              <a:rect l="l" t="t" r="r" b="b"/>
              <a:pathLst>
                <a:path w="494029" h="960119">
                  <a:moveTo>
                    <a:pt x="265175" y="0"/>
                  </a:moveTo>
                  <a:lnTo>
                    <a:pt x="265175" y="685800"/>
                  </a:lnTo>
                </a:path>
                <a:path w="494029" h="960119">
                  <a:moveTo>
                    <a:pt x="265175" y="655320"/>
                  </a:moveTo>
                  <a:lnTo>
                    <a:pt x="36575" y="960120"/>
                  </a:lnTo>
                </a:path>
                <a:path w="494029" h="960119">
                  <a:moveTo>
                    <a:pt x="265175" y="655320"/>
                  </a:moveTo>
                  <a:lnTo>
                    <a:pt x="493775" y="960120"/>
                  </a:lnTo>
                </a:path>
                <a:path w="494029" h="960119">
                  <a:moveTo>
                    <a:pt x="457200" y="152400"/>
                  </a:moveTo>
                  <a:lnTo>
                    <a:pt x="0" y="152400"/>
                  </a:lnTo>
                </a:path>
              </a:pathLst>
            </a:custGeom>
            <a:ln w="9144">
              <a:solidFill>
                <a:srgbClr val="000000"/>
              </a:solidFill>
            </a:ln>
          </p:spPr>
          <p:txBody>
            <a:bodyPr wrap="square" lIns="0" tIns="0" rIns="0" bIns="0" rtlCol="0"/>
            <a:lstStyle/>
            <a:p>
              <a:endParaRPr/>
            </a:p>
          </p:txBody>
        </p:sp>
      </p:grpSp>
      <p:grpSp>
        <p:nvGrpSpPr>
          <p:cNvPr id="11" name="object 3"/>
          <p:cNvGrpSpPr/>
          <p:nvPr/>
        </p:nvGrpSpPr>
        <p:grpSpPr>
          <a:xfrm>
            <a:off x="3124200" y="5474207"/>
            <a:ext cx="425322" cy="926593"/>
            <a:chOff x="4117847" y="1969007"/>
            <a:chExt cx="498475" cy="1282065"/>
          </a:xfrm>
        </p:grpSpPr>
        <p:sp>
          <p:nvSpPr>
            <p:cNvPr id="12" name="object 4"/>
            <p:cNvSpPr/>
            <p:nvPr/>
          </p:nvSpPr>
          <p:spPr>
            <a:xfrm>
              <a:off x="4231385" y="19819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25908">
              <a:solidFill>
                <a:srgbClr val="000000"/>
              </a:solidFill>
            </a:ln>
          </p:spPr>
          <p:txBody>
            <a:bodyPr wrap="square" lIns="0" tIns="0" rIns="0" bIns="0" rtlCol="0"/>
            <a:lstStyle/>
            <a:p>
              <a:endParaRPr/>
            </a:p>
          </p:txBody>
        </p:sp>
        <p:sp>
          <p:nvSpPr>
            <p:cNvPr id="13" name="object 5"/>
            <p:cNvSpPr/>
            <p:nvPr/>
          </p:nvSpPr>
          <p:spPr>
            <a:xfrm>
              <a:off x="4117847" y="2285999"/>
              <a:ext cx="494030" cy="960119"/>
            </a:xfrm>
            <a:custGeom>
              <a:avLst/>
              <a:gdLst/>
              <a:ahLst/>
              <a:cxnLst/>
              <a:rect l="l" t="t" r="r" b="b"/>
              <a:pathLst>
                <a:path w="494029" h="960119">
                  <a:moveTo>
                    <a:pt x="265175" y="0"/>
                  </a:moveTo>
                  <a:lnTo>
                    <a:pt x="265175" y="685800"/>
                  </a:lnTo>
                </a:path>
                <a:path w="494029" h="960119">
                  <a:moveTo>
                    <a:pt x="265175" y="655320"/>
                  </a:moveTo>
                  <a:lnTo>
                    <a:pt x="36575" y="960120"/>
                  </a:lnTo>
                </a:path>
                <a:path w="494029" h="960119">
                  <a:moveTo>
                    <a:pt x="265175" y="655320"/>
                  </a:moveTo>
                  <a:lnTo>
                    <a:pt x="493775" y="960120"/>
                  </a:lnTo>
                </a:path>
                <a:path w="494029" h="960119">
                  <a:moveTo>
                    <a:pt x="457200" y="152400"/>
                  </a:moveTo>
                  <a:lnTo>
                    <a:pt x="0" y="152400"/>
                  </a:lnTo>
                </a:path>
              </a:pathLst>
            </a:custGeom>
            <a:ln w="9144">
              <a:solidFill>
                <a:srgbClr val="000000"/>
              </a:solidFill>
            </a:ln>
          </p:spPr>
          <p:txBody>
            <a:bodyPr wrap="square" lIns="0" tIns="0" rIns="0" bIns="0" rtlCol="0"/>
            <a:lstStyle/>
            <a:p>
              <a:endParaRPr/>
            </a:p>
          </p:txBody>
        </p:sp>
      </p:grpSp>
      <p:sp>
        <p:nvSpPr>
          <p:cNvPr id="14" name="TextBox 13"/>
          <p:cNvSpPr txBox="1"/>
          <p:nvPr/>
        </p:nvSpPr>
        <p:spPr>
          <a:xfrm>
            <a:off x="5523720" y="5673646"/>
            <a:ext cx="2096279" cy="369332"/>
          </a:xfrm>
          <a:prstGeom prst="rect">
            <a:avLst/>
          </a:prstGeom>
          <a:noFill/>
        </p:spPr>
        <p:txBody>
          <a:bodyPr wrap="square" rtlCol="0">
            <a:spAutoFit/>
          </a:bodyPr>
          <a:lstStyle/>
          <a:p>
            <a:r>
              <a:rPr lang="en-US" dirty="0" smtClean="0"/>
              <a:t>Unregistered User</a:t>
            </a:r>
            <a:endParaRPr lang="en-US" dirty="0"/>
          </a:p>
        </p:txBody>
      </p:sp>
      <p:sp>
        <p:nvSpPr>
          <p:cNvPr id="15" name="TextBox 14"/>
          <p:cNvSpPr txBox="1"/>
          <p:nvPr/>
        </p:nvSpPr>
        <p:spPr>
          <a:xfrm>
            <a:off x="1219200" y="5716661"/>
            <a:ext cx="1770704" cy="369332"/>
          </a:xfrm>
          <a:prstGeom prst="rect">
            <a:avLst/>
          </a:prstGeom>
          <a:noFill/>
        </p:spPr>
        <p:txBody>
          <a:bodyPr wrap="square" rtlCol="0">
            <a:spAutoFit/>
          </a:bodyPr>
          <a:lstStyle/>
          <a:p>
            <a:r>
              <a:rPr lang="en-US" dirty="0" smtClean="0"/>
              <a:t>Registered User</a:t>
            </a:r>
            <a:endParaRPr lang="en-US" dirty="0"/>
          </a:p>
        </p:txBody>
      </p:sp>
      <p:cxnSp>
        <p:nvCxnSpPr>
          <p:cNvPr id="17" name="Straight Connector 16"/>
          <p:cNvCxnSpPr/>
          <p:nvPr/>
        </p:nvCxnSpPr>
        <p:spPr>
          <a:xfrm flipV="1">
            <a:off x="3481146" y="4706634"/>
            <a:ext cx="338571" cy="600152"/>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flipH="1" flipV="1">
            <a:off x="4305197" y="4717865"/>
            <a:ext cx="579324" cy="588921"/>
          </a:xfrm>
          <a:prstGeom prst="line">
            <a:avLst/>
          </a:prstGeom>
        </p:spPr>
        <p:style>
          <a:lnRef idx="3">
            <a:schemeClr val="accent6"/>
          </a:lnRef>
          <a:fillRef idx="0">
            <a:schemeClr val="accent6"/>
          </a:fillRef>
          <a:effectRef idx="2">
            <a:schemeClr val="accent6"/>
          </a:effectRef>
          <a:fontRef idx="minor">
            <a:schemeClr val="tx1"/>
          </a:fontRef>
        </p:style>
      </p:cxnSp>
      <p:sp>
        <p:nvSpPr>
          <p:cNvPr id="21" name="Isosceles Triangle 20"/>
          <p:cNvSpPr/>
          <p:nvPr/>
        </p:nvSpPr>
        <p:spPr>
          <a:xfrm rot="2233658">
            <a:off x="3617844" y="4631955"/>
            <a:ext cx="335279" cy="351326"/>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9024379">
            <a:off x="4206902" y="4631955"/>
            <a:ext cx="335279" cy="351326"/>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58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Software Design;</a:t>
            </a:r>
            <a:endParaRPr lang="en-US" dirty="0"/>
          </a:p>
        </p:txBody>
      </p:sp>
      <p:sp>
        <p:nvSpPr>
          <p:cNvPr id="3" name="Content Placeholder 2"/>
          <p:cNvSpPr>
            <a:spLocks noGrp="1"/>
          </p:cNvSpPr>
          <p:nvPr>
            <p:ph idx="1"/>
          </p:nvPr>
        </p:nvSpPr>
        <p:spPr>
          <a:xfrm>
            <a:off x="822959" y="2133600"/>
            <a:ext cx="7543801" cy="4023360"/>
          </a:xfrm>
        </p:spPr>
        <p:txBody>
          <a:bodyPr>
            <a:normAutofit/>
          </a:bodyPr>
          <a:lstStyle/>
          <a:p>
            <a:pPr>
              <a:buFont typeface="Wingdings" panose="05000000000000000000" pitchFamily="2" charset="2"/>
              <a:buChar char="§"/>
            </a:pPr>
            <a:r>
              <a:rPr lang="en-US" sz="3200" dirty="0" smtClean="0"/>
              <a:t> Allows changes</a:t>
            </a:r>
          </a:p>
          <a:p>
            <a:pPr>
              <a:buFont typeface="Wingdings" panose="05000000000000000000" pitchFamily="2" charset="2"/>
              <a:buChar char="§"/>
            </a:pPr>
            <a:r>
              <a:rPr lang="en-US" sz="3200" dirty="0"/>
              <a:t> </a:t>
            </a:r>
            <a:r>
              <a:rPr lang="en-US" sz="3200" dirty="0" smtClean="0"/>
              <a:t>More</a:t>
            </a:r>
            <a:r>
              <a:rPr lang="en-US" sz="3200" dirty="0"/>
              <a:t> f</a:t>
            </a:r>
            <a:r>
              <a:rPr lang="en-US" sz="3200" dirty="0" smtClean="0"/>
              <a:t>lexible</a:t>
            </a:r>
          </a:p>
          <a:p>
            <a:pPr>
              <a:buFont typeface="Wingdings" panose="05000000000000000000" pitchFamily="2" charset="2"/>
              <a:buChar char="§"/>
            </a:pPr>
            <a:r>
              <a:rPr lang="en-US" sz="3200" dirty="0" smtClean="0"/>
              <a:t> </a:t>
            </a:r>
            <a:r>
              <a:rPr lang="en-US" sz="3200" dirty="0"/>
              <a:t>I</a:t>
            </a:r>
            <a:r>
              <a:rPr lang="en-US" sz="3200" dirty="0" smtClean="0"/>
              <a:t>ncreases</a:t>
            </a:r>
            <a:r>
              <a:rPr lang="en-US" sz="3200" dirty="0"/>
              <a:t> r</a:t>
            </a:r>
            <a:r>
              <a:rPr lang="en-US" sz="3200" dirty="0" smtClean="0"/>
              <a:t>eusability</a:t>
            </a:r>
            <a:endParaRPr lang="en-US" sz="3200" dirty="0"/>
          </a:p>
          <a:p>
            <a:pPr>
              <a:buFont typeface="Wingdings" panose="05000000000000000000" pitchFamily="2" charset="2"/>
              <a:buChar char="§"/>
            </a:pPr>
            <a:r>
              <a:rPr lang="en-US" sz="3200" dirty="0" smtClean="0"/>
              <a:t> Easy </a:t>
            </a:r>
            <a:r>
              <a:rPr lang="en-US" sz="3200" dirty="0"/>
              <a:t>to </a:t>
            </a:r>
            <a:r>
              <a:rPr lang="en-US" sz="3200" dirty="0" smtClean="0"/>
              <a:t>understand</a:t>
            </a:r>
          </a:p>
          <a:p>
            <a:pPr>
              <a:buFont typeface="Wingdings" panose="05000000000000000000" pitchFamily="2" charset="2"/>
              <a:buChar char="§"/>
            </a:pPr>
            <a:r>
              <a:rPr lang="en-US" sz="3200" dirty="0"/>
              <a:t> </a:t>
            </a:r>
            <a:r>
              <a:rPr lang="en-US" sz="3200" dirty="0" smtClean="0"/>
              <a:t>Cost effective</a:t>
            </a:r>
            <a:endParaRPr lang="en-US" sz="3200" dirty="0"/>
          </a:p>
          <a:p>
            <a:pPr marL="0" indent="0">
              <a:buNone/>
            </a:pPr>
            <a:endParaRPr lang="en-US" dirty="0"/>
          </a:p>
        </p:txBody>
      </p:sp>
    </p:spTree>
    <p:extLst>
      <p:ext uri="{BB962C8B-B14F-4D97-AF65-F5344CB8AC3E}">
        <p14:creationId xmlns:p14="http://schemas.microsoft.com/office/powerpoint/2010/main" val="2622746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system boundary is potentially the entire system as defined in the requirements document.</a:t>
            </a:r>
          </a:p>
          <a:p>
            <a:pPr>
              <a:buFont typeface="Wingdings" panose="05000000000000000000" pitchFamily="2" charset="2"/>
              <a:buChar char="§"/>
            </a:pPr>
            <a:r>
              <a:rPr lang="en-US" dirty="0"/>
              <a:t>For large and complex systems, each module may be the system boundary.</a:t>
            </a:r>
          </a:p>
          <a:p>
            <a:pPr>
              <a:buFont typeface="Wingdings" panose="05000000000000000000" pitchFamily="2" charset="2"/>
              <a:buChar char="§"/>
            </a:pPr>
            <a:r>
              <a:rPr lang="en-US" dirty="0"/>
              <a:t>For example, for an ERP system for an organization, each of the modules such as personnel, payroll, accounting, etc.</a:t>
            </a:r>
          </a:p>
          <a:p>
            <a:pPr>
              <a:buFont typeface="Wingdings" panose="05000000000000000000" pitchFamily="2" charset="2"/>
              <a:buChar char="§"/>
            </a:pPr>
            <a:r>
              <a:rPr lang="en-US" dirty="0" smtClean="0"/>
              <a:t>Can </a:t>
            </a:r>
            <a:r>
              <a:rPr lang="en-US" dirty="0"/>
              <a:t>form a system boundary for use cases specific to each of these business functions.</a:t>
            </a:r>
          </a:p>
          <a:p>
            <a:pPr>
              <a:buFont typeface="Wingdings" panose="05000000000000000000" pitchFamily="2" charset="2"/>
              <a:buChar char="§"/>
            </a:pPr>
            <a:r>
              <a:rPr lang="en-US" dirty="0"/>
              <a:t>The entire system can span all of these modules depicting the overall system boundary</a:t>
            </a:r>
          </a:p>
        </p:txBody>
      </p:sp>
      <p:pic>
        <p:nvPicPr>
          <p:cNvPr id="4" name="Picture 3"/>
          <p:cNvPicPr>
            <a:picLocks noChangeAspect="1"/>
          </p:cNvPicPr>
          <p:nvPr/>
        </p:nvPicPr>
        <p:blipFill>
          <a:blip r:embed="rId2"/>
          <a:stretch>
            <a:fillRect/>
          </a:stretch>
        </p:blipFill>
        <p:spPr>
          <a:xfrm>
            <a:off x="3299167" y="5057088"/>
            <a:ext cx="1295692" cy="1624012"/>
          </a:xfrm>
          <a:prstGeom prst="rect">
            <a:avLst/>
          </a:prstGeom>
        </p:spPr>
      </p:pic>
    </p:spTree>
    <p:extLst>
      <p:ext uri="{BB962C8B-B14F-4D97-AF65-F5344CB8AC3E}">
        <p14:creationId xmlns:p14="http://schemas.microsoft.com/office/powerpoint/2010/main" val="3972318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43800" cy="1450757"/>
          </a:xfrm>
        </p:spPr>
        <p:txBody>
          <a:bodyPr>
            <a:normAutofit/>
          </a:bodyPr>
          <a:lstStyle/>
          <a:p>
            <a:r>
              <a:rPr lang="en-US" sz="3600" spc="-5" dirty="0"/>
              <a:t>Case </a:t>
            </a:r>
            <a:r>
              <a:rPr lang="en-US" sz="3600" dirty="0"/>
              <a:t>Study </a:t>
            </a:r>
            <a:r>
              <a:rPr lang="en-US" sz="3600" dirty="0" smtClean="0"/>
              <a:t>1 –</a:t>
            </a:r>
            <a:r>
              <a:rPr lang="en-US" sz="3600" spc="-40" dirty="0" smtClean="0"/>
              <a:t> </a:t>
            </a:r>
            <a:r>
              <a:rPr lang="en-US" sz="3600" dirty="0" smtClean="0"/>
              <a:t>Theatre Ticketing System</a:t>
            </a:r>
            <a:endParaRPr lang="en-US" sz="3600"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a:t> The following is a description of the activities of a  box office clerk interacting with a theatre ticket  booking system.</a:t>
            </a:r>
          </a:p>
          <a:p>
            <a:pPr>
              <a:buFont typeface="Wingdings" panose="05000000000000000000" pitchFamily="2" charset="2"/>
              <a:buChar char="§"/>
            </a:pPr>
            <a:r>
              <a:rPr lang="en-US" dirty="0" smtClean="0"/>
              <a:t> On </a:t>
            </a:r>
            <a:r>
              <a:rPr lang="en-US" dirty="0"/>
              <a:t>receiving a request for tickets from a customer,  the clerk must firstly set up an order on the  system.</a:t>
            </a:r>
          </a:p>
          <a:p>
            <a:pPr>
              <a:buFont typeface="Wingdings" panose="05000000000000000000" pitchFamily="2" charset="2"/>
              <a:buChar char="§"/>
            </a:pPr>
            <a:r>
              <a:rPr lang="en-US" dirty="0" smtClean="0"/>
              <a:t> She </a:t>
            </a:r>
            <a:r>
              <a:rPr lang="en-US" dirty="0"/>
              <a:t>then asks the customer if the order is a single  order or a subscription order. Members of the  theatre are entitled to place subscription orders.</a:t>
            </a:r>
          </a:p>
          <a:p>
            <a:pPr>
              <a:buFont typeface="Wingdings" panose="05000000000000000000" pitchFamily="2" charset="2"/>
              <a:buChar char="§"/>
            </a:pPr>
            <a:r>
              <a:rPr lang="en-US" dirty="0"/>
              <a:t>If a single order, the clerk assigns the seats on the  system and charges the customer's credit card.</a:t>
            </a:r>
          </a:p>
          <a:p>
            <a:pPr>
              <a:buFont typeface="Wingdings" panose="05000000000000000000" pitchFamily="2" charset="2"/>
              <a:buChar char="§"/>
            </a:pPr>
            <a:r>
              <a:rPr lang="en-US" dirty="0"/>
              <a:t>If on the other hand, it is a subscription order, the  clerk assigns the seats and debits the customer's  account at the same time as awarding the  customer a member's bonus. In both cases, the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229239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pc="-5" dirty="0"/>
              <a:t>Case </a:t>
            </a:r>
            <a:r>
              <a:rPr lang="en-US" sz="4400" dirty="0"/>
              <a:t>Study </a:t>
            </a:r>
            <a:r>
              <a:rPr lang="en-US" sz="4400" dirty="0" smtClean="0"/>
              <a:t>2 -</a:t>
            </a:r>
            <a:r>
              <a:rPr lang="en-US" sz="4400" spc="-40" dirty="0" smtClean="0"/>
              <a:t> </a:t>
            </a:r>
            <a:r>
              <a:rPr lang="en-US" sz="4400" dirty="0"/>
              <a:t>The  </a:t>
            </a:r>
            <a:r>
              <a:rPr lang="en-US" sz="4400" spc="-5" dirty="0"/>
              <a:t>Bank </a:t>
            </a:r>
            <a:r>
              <a:rPr lang="en-US" sz="4400" dirty="0"/>
              <a:t>Account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You are asked to design a system to handle</a:t>
            </a:r>
          </a:p>
          <a:p>
            <a:pPr>
              <a:buFont typeface="Wingdings" panose="05000000000000000000" pitchFamily="2" charset="2"/>
              <a:buChar char="§"/>
            </a:pPr>
            <a:r>
              <a:rPr lang="en-US" dirty="0"/>
              <a:t>current and savings accounts for a bank.</a:t>
            </a:r>
          </a:p>
          <a:p>
            <a:pPr>
              <a:buFont typeface="Wingdings" panose="05000000000000000000" pitchFamily="2" charset="2"/>
              <a:buChar char="§"/>
            </a:pPr>
            <a:r>
              <a:rPr lang="en-US" dirty="0"/>
              <a:t>Accounts are assigned to one or more  customers, who may make deposits or  withdraw money.</a:t>
            </a:r>
          </a:p>
          <a:p>
            <a:pPr>
              <a:buFont typeface="Wingdings" panose="05000000000000000000" pitchFamily="2" charset="2"/>
              <a:buChar char="§"/>
            </a:pPr>
            <a:r>
              <a:rPr lang="en-US" dirty="0" smtClean="0"/>
              <a:t>Each </a:t>
            </a:r>
            <a:r>
              <a:rPr lang="en-US" dirty="0"/>
              <a:t>type of account earns Interest on the  current balance held in It.</a:t>
            </a:r>
          </a:p>
          <a:p>
            <a:pPr>
              <a:buFont typeface="Wingdings" panose="05000000000000000000" pitchFamily="2" charset="2"/>
              <a:buChar char="§"/>
            </a:pPr>
            <a:r>
              <a:rPr lang="en-US" dirty="0"/>
              <a:t>Current accounts may have negative balances  (overdrafts).</a:t>
            </a:r>
          </a:p>
          <a:p>
            <a:pPr>
              <a:buFont typeface="Wingdings" panose="05000000000000000000" pitchFamily="2" charset="2"/>
              <a:buChar char="§"/>
            </a:pPr>
            <a:r>
              <a:rPr lang="en-US" dirty="0"/>
              <a:t>On a savings account there Is a maximum  amount that can be withdrawn in one  transaction.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376452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pc="-5" dirty="0"/>
              <a:t>Case </a:t>
            </a:r>
            <a:r>
              <a:rPr lang="en-US" sz="4400" dirty="0"/>
              <a:t>Study -</a:t>
            </a:r>
            <a:r>
              <a:rPr lang="en-US" sz="4400" spc="-40" dirty="0"/>
              <a:t> </a:t>
            </a:r>
            <a:r>
              <a:rPr lang="en-US" sz="4400" dirty="0"/>
              <a:t>The  </a:t>
            </a:r>
            <a:r>
              <a:rPr lang="en-US" sz="4400" spc="-5" dirty="0"/>
              <a:t>Bank </a:t>
            </a:r>
            <a:r>
              <a:rPr lang="en-US" sz="4400" dirty="0"/>
              <a:t>Account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Bank employees may check any account that is  held at their branch. They are responsible for  invoking the addition of interest and for issuing  statements at the correct times.</a:t>
            </a:r>
          </a:p>
          <a:p>
            <a:pPr>
              <a:buFont typeface="Wingdings" panose="05000000000000000000" pitchFamily="2" charset="2"/>
              <a:buChar char="§"/>
            </a:pPr>
            <a:r>
              <a:rPr lang="en-US" dirty="0"/>
              <a:t>A money transfer is a short lived record of an  amount which has been debited from one  account and has to be credited to another.</a:t>
            </a:r>
          </a:p>
          <a:p>
            <a:pPr>
              <a:buFont typeface="Wingdings" panose="05000000000000000000" pitchFamily="2" charset="2"/>
              <a:buChar char="§"/>
            </a:pPr>
            <a:r>
              <a:rPr lang="en-US" dirty="0"/>
              <a:t>A customer may create such a transfer from  their account to any other.</a:t>
            </a:r>
          </a:p>
          <a:p>
            <a:pPr>
              <a:buFont typeface="Wingdings" panose="05000000000000000000" pitchFamily="2" charset="2"/>
              <a:buChar char="§"/>
            </a:pPr>
            <a:r>
              <a:rPr lang="en-US" dirty="0"/>
              <a:t>Transfers within a branch happen immediately,</a:t>
            </a:r>
          </a:p>
          <a:p>
            <a:pPr>
              <a:buFont typeface="Wingdings" panose="05000000000000000000" pitchFamily="2" charset="2"/>
              <a:buChar char="§"/>
            </a:pPr>
            <a:r>
              <a:rPr lang="en-US" dirty="0"/>
              <a:t>while those between branches take three days.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68596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spc="-5" dirty="0">
                <a:latin typeface="Arial"/>
                <a:cs typeface="Arial"/>
              </a:rPr>
              <a:t>Draw the Use Case </a:t>
            </a:r>
            <a:r>
              <a:rPr lang="en-US" spc="-5" dirty="0" smtClean="0">
                <a:latin typeface="Arial"/>
                <a:cs typeface="Arial"/>
              </a:rPr>
              <a:t>Models</a:t>
            </a:r>
            <a:endParaRPr lang="en-US" dirty="0"/>
          </a:p>
        </p:txBody>
      </p:sp>
    </p:spTree>
    <p:extLst>
      <p:ext uri="{BB962C8B-B14F-4D97-AF65-F5344CB8AC3E}">
        <p14:creationId xmlns:p14="http://schemas.microsoft.com/office/powerpoint/2010/main" val="4289200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Library System</a:t>
            </a:r>
            <a:endParaRPr lang="en-US" dirty="0"/>
          </a:p>
        </p:txBody>
      </p:sp>
      <p:sp>
        <p:nvSpPr>
          <p:cNvPr id="3" name="Content Placeholder 2"/>
          <p:cNvSpPr>
            <a:spLocks noGrp="1"/>
          </p:cNvSpPr>
          <p:nvPr>
            <p:ph idx="1"/>
          </p:nvPr>
        </p:nvSpPr>
        <p:spPr/>
        <p:txBody>
          <a:bodyPr/>
          <a:lstStyle/>
          <a:p>
            <a:pPr algn="just"/>
            <a:r>
              <a:rPr lang="en-US" dirty="0"/>
              <a:t>Librarian can add books to the library catalogue when new books are available in the library. Librarian can remove books from the library catalogue when needed. Member can reserve books which he/she wishes to borrow. Library Manager can take a list of books available in the Library. Furthermore he/she can add or remove any books from the Library catalogue when needed. When member is reserving the books he/she has to login to the system. Member can renew the books he/she has borrowed. When renewing if book has exceeded the loan period a fine will be calculated. For renewing purposes the member should login to the system. Library Manager can generate reports of the Borrowed books, Overdue books at the end of each month.</a:t>
            </a:r>
          </a:p>
        </p:txBody>
      </p:sp>
    </p:spTree>
    <p:extLst>
      <p:ext uri="{BB962C8B-B14F-4D97-AF65-F5344CB8AC3E}">
        <p14:creationId xmlns:p14="http://schemas.microsoft.com/office/powerpoint/2010/main" val="1606243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Multiplicity in Use Case</a:t>
            </a:r>
            <a:endParaRPr lang="en-US" dirty="0"/>
          </a:p>
        </p:txBody>
      </p:sp>
      <p:sp>
        <p:nvSpPr>
          <p:cNvPr id="3" name="Content Placeholder 2"/>
          <p:cNvSpPr>
            <a:spLocks noGrp="1"/>
          </p:cNvSpPr>
          <p:nvPr>
            <p:ph idx="1"/>
          </p:nvPr>
        </p:nvSpPr>
        <p:spPr/>
        <p:txBody>
          <a:bodyPr/>
          <a:lstStyle/>
          <a:p>
            <a:r>
              <a:rPr lang="en-US" dirty="0"/>
              <a:t>The uses connector can optionally have multiplicity values at each end, as in the following diagram which shows that a customer may only have one withdrawal session at a time, but a bank may have any number of customers making withdrawals concurrently</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337309" y="3200400"/>
            <a:ext cx="6515100" cy="2428875"/>
          </a:xfrm>
          <a:prstGeom prst="rect">
            <a:avLst/>
          </a:prstGeom>
        </p:spPr>
      </p:pic>
    </p:spTree>
    <p:extLst>
      <p:ext uri="{BB962C8B-B14F-4D97-AF65-F5344CB8AC3E}">
        <p14:creationId xmlns:p14="http://schemas.microsoft.com/office/powerpoint/2010/main" val="2558175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Scenarios </a:t>
            </a:r>
          </a:p>
        </p:txBody>
      </p:sp>
    </p:spTree>
    <p:extLst>
      <p:ext uri="{BB962C8B-B14F-4D97-AF65-F5344CB8AC3E}">
        <p14:creationId xmlns:p14="http://schemas.microsoft.com/office/powerpoint/2010/main" val="121413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Scenarios </a:t>
            </a:r>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400" dirty="0"/>
              <a:t> A Scenario is a formal description of the flow of </a:t>
            </a:r>
            <a:r>
              <a:rPr lang="en-US" sz="2400" dirty="0" smtClean="0"/>
              <a:t>events that </a:t>
            </a:r>
            <a:r>
              <a:rPr lang="en-US" sz="2400" dirty="0"/>
              <a:t>occur during the execution of a Use Case instance. </a:t>
            </a:r>
            <a:r>
              <a:rPr lang="en-US" sz="2400" dirty="0" smtClean="0"/>
              <a:t>It defines </a:t>
            </a:r>
            <a:r>
              <a:rPr lang="en-US" sz="2400" dirty="0"/>
              <a:t>the specific sequence of events between </a:t>
            </a:r>
            <a:r>
              <a:rPr lang="en-US" sz="2400" dirty="0" smtClean="0"/>
              <a:t>the system </a:t>
            </a:r>
            <a:r>
              <a:rPr lang="en-US" sz="2400" dirty="0"/>
              <a:t>and the external </a:t>
            </a:r>
            <a:r>
              <a:rPr lang="en-US" sz="2400" dirty="0" smtClean="0"/>
              <a:t>actors</a:t>
            </a:r>
            <a:r>
              <a:rPr lang="en-US" sz="2400" dirty="0"/>
              <a:t>.</a:t>
            </a:r>
          </a:p>
          <a:p>
            <a:pPr>
              <a:buFont typeface="Wingdings" panose="05000000000000000000" pitchFamily="2" charset="2"/>
              <a:buChar char="§"/>
            </a:pPr>
            <a:r>
              <a:rPr lang="en-US" sz="2400" dirty="0"/>
              <a:t> </a:t>
            </a:r>
            <a:r>
              <a:rPr lang="en-US" sz="2400" dirty="0" smtClean="0"/>
              <a:t>There </a:t>
            </a:r>
            <a:r>
              <a:rPr lang="en-US" sz="2400" dirty="0"/>
              <a:t>is usually a </a:t>
            </a:r>
            <a:r>
              <a:rPr lang="en-US" sz="2400" b="1" dirty="0"/>
              <a:t>Main scenario</a:t>
            </a:r>
            <a:r>
              <a:rPr lang="en-US" sz="2400" dirty="0"/>
              <a:t>, which describes </a:t>
            </a:r>
            <a:r>
              <a:rPr lang="en-US" sz="2400" dirty="0" smtClean="0"/>
              <a:t>what happens </a:t>
            </a:r>
            <a:r>
              <a:rPr lang="en-US" sz="2400" dirty="0"/>
              <a:t>when everything goes </a:t>
            </a:r>
            <a:r>
              <a:rPr lang="en-US" sz="2400" dirty="0" smtClean="0"/>
              <a:t>according to the </a:t>
            </a:r>
            <a:r>
              <a:rPr lang="en-US" sz="2400" dirty="0"/>
              <a:t>plan. It is written </a:t>
            </a:r>
            <a:r>
              <a:rPr lang="en-US" sz="2400" dirty="0" smtClean="0"/>
              <a:t>under the </a:t>
            </a:r>
            <a:r>
              <a:rPr lang="en-US" sz="2400" dirty="0"/>
              <a:t>assumption that everything is okay, no errors </a:t>
            </a:r>
            <a:r>
              <a:rPr lang="en-US" sz="2400" dirty="0" smtClean="0"/>
              <a:t>or problems </a:t>
            </a:r>
            <a:r>
              <a:rPr lang="en-US" sz="2400" dirty="0"/>
              <a:t>occur, and it leads directly to the </a:t>
            </a:r>
            <a:r>
              <a:rPr lang="en-US" sz="2400" dirty="0" smtClean="0"/>
              <a:t>desired outcome </a:t>
            </a:r>
            <a:r>
              <a:rPr lang="en-US" sz="2400" dirty="0"/>
              <a:t>of the use-case</a:t>
            </a:r>
            <a:r>
              <a:rPr lang="en-US" sz="2400" dirty="0" smtClean="0"/>
              <a:t>.</a:t>
            </a:r>
          </a:p>
          <a:p>
            <a:pPr>
              <a:buFont typeface="Wingdings" panose="05000000000000000000" pitchFamily="2" charset="2"/>
              <a:buChar char="§"/>
            </a:pPr>
            <a:r>
              <a:rPr lang="en-US" sz="2400" dirty="0"/>
              <a:t> </a:t>
            </a:r>
            <a:r>
              <a:rPr lang="en-US" sz="2400" b="1" dirty="0"/>
              <a:t>Other scenarios </a:t>
            </a:r>
            <a:r>
              <a:rPr lang="en-US" sz="2400" dirty="0"/>
              <a:t>describe what happens when variations to the </a:t>
            </a:r>
            <a:r>
              <a:rPr lang="en-US" sz="2400" dirty="0" smtClean="0"/>
              <a:t>main </a:t>
            </a:r>
            <a:r>
              <a:rPr lang="en-US" sz="2400" dirty="0"/>
              <a:t>scenario arise, often leading to different outcomes.</a:t>
            </a:r>
          </a:p>
        </p:txBody>
      </p:sp>
    </p:spTree>
    <p:extLst>
      <p:ext uri="{BB962C8B-B14F-4D97-AF65-F5344CB8AC3E}">
        <p14:creationId xmlns:p14="http://schemas.microsoft.com/office/powerpoint/2010/main" val="2493870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pic>
        <p:nvPicPr>
          <p:cNvPr id="4" name="Content Placeholder 3"/>
          <p:cNvPicPr>
            <a:picLocks noGrp="1" noChangeAspect="1"/>
          </p:cNvPicPr>
          <p:nvPr>
            <p:ph idx="1"/>
          </p:nvPr>
        </p:nvPicPr>
        <p:blipFill>
          <a:blip r:embed="rId2"/>
          <a:stretch>
            <a:fillRect/>
          </a:stretch>
        </p:blipFill>
        <p:spPr>
          <a:xfrm>
            <a:off x="1794408" y="1846263"/>
            <a:ext cx="6206592" cy="4458759"/>
          </a:xfrm>
          <a:prstGeom prst="rect">
            <a:avLst/>
          </a:prstGeom>
        </p:spPr>
      </p:pic>
    </p:spTree>
    <p:extLst>
      <p:ext uri="{BB962C8B-B14F-4D97-AF65-F5344CB8AC3E}">
        <p14:creationId xmlns:p14="http://schemas.microsoft.com/office/powerpoint/2010/main" val="19806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UML (</a:t>
            </a:r>
            <a:r>
              <a:rPr lang="en-US" sz="4000" b="1" u="sng" dirty="0" smtClean="0"/>
              <a:t>U</a:t>
            </a:r>
            <a:r>
              <a:rPr lang="en-US" sz="4000" dirty="0" smtClean="0"/>
              <a:t>nified </a:t>
            </a:r>
            <a:r>
              <a:rPr lang="en-US" sz="4000" b="1" u="sng" dirty="0" smtClean="0"/>
              <a:t>M</a:t>
            </a:r>
            <a:r>
              <a:rPr lang="en-US" sz="4000" dirty="0" smtClean="0"/>
              <a:t>odeling </a:t>
            </a:r>
            <a:r>
              <a:rPr lang="en-US" sz="4000" b="1" u="sng" dirty="0" smtClean="0"/>
              <a:t>L</a:t>
            </a:r>
            <a:r>
              <a:rPr lang="en-US" sz="4000" dirty="0" smtClean="0"/>
              <a:t>anguage)</a:t>
            </a:r>
            <a:endParaRPr lang="en-US" sz="4000" dirty="0"/>
          </a:p>
        </p:txBody>
      </p:sp>
      <p:sp>
        <p:nvSpPr>
          <p:cNvPr id="3" name="Content Placeholder 2"/>
          <p:cNvSpPr>
            <a:spLocks noGrp="1"/>
          </p:cNvSpPr>
          <p:nvPr>
            <p:ph idx="1"/>
          </p:nvPr>
        </p:nvSpPr>
        <p:spPr/>
        <p:txBody>
          <a:bodyPr/>
          <a:lstStyle/>
          <a:p>
            <a:endParaRPr lang="en-US" dirty="0" smtClean="0"/>
          </a:p>
          <a:p>
            <a:r>
              <a:rPr lang="en-US" sz="2400" dirty="0"/>
              <a:t>Provides a standard way to visualize the design of a system.</a:t>
            </a:r>
          </a:p>
          <a:p>
            <a:endParaRPr lang="en-US" sz="2400" dirty="0"/>
          </a:p>
          <a:p>
            <a:r>
              <a:rPr lang="en-US" sz="2400" dirty="0"/>
              <a:t>UML can be described as the successor of object-oriented (OO) analysis </a:t>
            </a:r>
            <a:r>
              <a:rPr lang="en-US" sz="2400" dirty="0" smtClean="0"/>
              <a:t>and design.</a:t>
            </a:r>
          </a:p>
          <a:p>
            <a:endParaRPr lang="en-US" sz="2400" dirty="0"/>
          </a:p>
          <a:p>
            <a:r>
              <a:rPr lang="en-US" sz="2400" dirty="0"/>
              <a:t>An object contains both data and methods that control the data.</a:t>
            </a:r>
          </a:p>
        </p:txBody>
      </p:sp>
    </p:spTree>
    <p:extLst>
      <p:ext uri="{BB962C8B-B14F-4D97-AF65-F5344CB8AC3E}">
        <p14:creationId xmlns:p14="http://schemas.microsoft.com/office/powerpoint/2010/main" val="371059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01</a:t>
            </a:r>
            <a:endParaRPr lang="en-US" dirty="0"/>
          </a:p>
        </p:txBody>
      </p:sp>
      <p:sp>
        <p:nvSpPr>
          <p:cNvPr id="3" name="Content Placeholder 2"/>
          <p:cNvSpPr>
            <a:spLocks noGrp="1"/>
          </p:cNvSpPr>
          <p:nvPr>
            <p:ph idx="1"/>
          </p:nvPr>
        </p:nvSpPr>
        <p:spPr/>
        <p:txBody>
          <a:bodyPr>
            <a:normAutofit/>
          </a:bodyPr>
          <a:lstStyle/>
          <a:p>
            <a:r>
              <a:rPr lang="en-US" sz="2800" dirty="0"/>
              <a:t>Write down Use case scenario for withdraw money from an ATM.</a:t>
            </a:r>
          </a:p>
        </p:txBody>
      </p:sp>
    </p:spTree>
    <p:extLst>
      <p:ext uri="{BB962C8B-B14F-4D97-AF65-F5344CB8AC3E}">
        <p14:creationId xmlns:p14="http://schemas.microsoft.com/office/powerpoint/2010/main" val="409342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 Extend : Textual Description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text description of the </a:t>
            </a:r>
            <a:r>
              <a:rPr lang="en-US" b="1" dirty="0" smtClean="0"/>
              <a:t>Base </a:t>
            </a:r>
            <a:r>
              <a:rPr lang="en-US" b="1" dirty="0"/>
              <a:t>Use Case </a:t>
            </a:r>
            <a:r>
              <a:rPr lang="en-US" dirty="0"/>
              <a:t>contains references to any included Use Cases and any extension point(s</a:t>
            </a:r>
            <a:r>
              <a:rPr lang="en-US" dirty="0" smtClean="0"/>
              <a:t>).</a:t>
            </a:r>
          </a:p>
          <a:p>
            <a:pPr>
              <a:buFont typeface="Wingdings" panose="05000000000000000000" pitchFamily="2" charset="2"/>
              <a:buChar char="§"/>
            </a:pPr>
            <a:r>
              <a:rPr lang="en-US" dirty="0"/>
              <a:t> </a:t>
            </a:r>
            <a:r>
              <a:rPr lang="en-US" dirty="0" err="1"/>
              <a:t>Eg</a:t>
            </a:r>
            <a:r>
              <a:rPr lang="en-US" dirty="0"/>
              <a:t>:- The </a:t>
            </a:r>
            <a:r>
              <a:rPr lang="en-US" dirty="0" err="1"/>
              <a:t>RentVideo</a:t>
            </a:r>
            <a:r>
              <a:rPr lang="en-US" dirty="0"/>
              <a:t> Use Case begins when the member is identified. </a:t>
            </a:r>
            <a:endParaRPr lang="en-US" dirty="0" smtClean="0"/>
          </a:p>
          <a:p>
            <a:pPr marL="0" indent="0">
              <a:buNone/>
            </a:pPr>
            <a:r>
              <a:rPr lang="en-US" dirty="0"/>
              <a:t>	</a:t>
            </a:r>
            <a:r>
              <a:rPr lang="en-US" dirty="0" smtClean="0"/>
              <a:t>Basic </a:t>
            </a:r>
            <a:r>
              <a:rPr lang="en-US" dirty="0"/>
              <a:t>flow: </a:t>
            </a:r>
            <a:endParaRPr lang="en-US" dirty="0" smtClean="0"/>
          </a:p>
          <a:p>
            <a:pPr marL="0" indent="0">
              <a:buNone/>
            </a:pPr>
            <a:r>
              <a:rPr lang="en-US" dirty="0"/>
              <a:t>	</a:t>
            </a:r>
            <a:r>
              <a:rPr lang="en-US" dirty="0" smtClean="0">
                <a:solidFill>
                  <a:srgbClr val="FF0000"/>
                </a:solidFill>
              </a:rPr>
              <a:t>1</a:t>
            </a:r>
            <a:r>
              <a:rPr lang="en-US" dirty="0">
                <a:solidFill>
                  <a:srgbClr val="FF0000"/>
                </a:solidFill>
              </a:rPr>
              <a:t>. include (Identify Member).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2</a:t>
            </a:r>
            <a:r>
              <a:rPr lang="en-US" dirty="0">
                <a:solidFill>
                  <a:srgbClr val="FF0000"/>
                </a:solidFill>
              </a:rPr>
              <a:t>. extend(late fine). </a:t>
            </a:r>
            <a:endParaRPr lang="en-US" dirty="0" smtClean="0">
              <a:solidFill>
                <a:srgbClr val="FF0000"/>
              </a:solidFill>
            </a:endParaRPr>
          </a:p>
          <a:p>
            <a:pPr marL="0" indent="0">
              <a:buNone/>
            </a:pPr>
            <a:r>
              <a:rPr lang="en-US" dirty="0"/>
              <a:t>	</a:t>
            </a:r>
            <a:r>
              <a:rPr lang="en-US" dirty="0" smtClean="0"/>
              <a:t>3</a:t>
            </a:r>
            <a:r>
              <a:rPr lang="en-US" dirty="0"/>
              <a:t>. The rental transaction is then performed. </a:t>
            </a:r>
            <a:endParaRPr lang="en-US" dirty="0" smtClean="0"/>
          </a:p>
          <a:p>
            <a:pPr marL="0" indent="0">
              <a:buNone/>
            </a:pPr>
            <a:r>
              <a:rPr lang="en-US" dirty="0"/>
              <a:t>	</a:t>
            </a:r>
            <a:r>
              <a:rPr lang="en-US" dirty="0" smtClean="0">
                <a:solidFill>
                  <a:srgbClr val="FF0000"/>
                </a:solidFill>
              </a:rPr>
              <a:t>4</a:t>
            </a:r>
            <a:r>
              <a:rPr lang="en-US" dirty="0">
                <a:solidFill>
                  <a:srgbClr val="FF0000"/>
                </a:solidFill>
              </a:rPr>
              <a:t>. include (Process Rental).</a:t>
            </a:r>
          </a:p>
        </p:txBody>
      </p:sp>
    </p:spTree>
    <p:extLst>
      <p:ext uri="{BB962C8B-B14F-4D97-AF65-F5344CB8AC3E}">
        <p14:creationId xmlns:p14="http://schemas.microsoft.com/office/powerpoint/2010/main" val="3202429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01 Con.</a:t>
            </a:r>
            <a:endParaRPr lang="en-US" dirty="0"/>
          </a:p>
        </p:txBody>
      </p:sp>
      <p:pic>
        <p:nvPicPr>
          <p:cNvPr id="4" name="Content Placeholder 3"/>
          <p:cNvPicPr>
            <a:picLocks noGrp="1" noChangeAspect="1"/>
          </p:cNvPicPr>
          <p:nvPr>
            <p:ph idx="1"/>
          </p:nvPr>
        </p:nvPicPr>
        <p:blipFill>
          <a:blip r:embed="rId2"/>
          <a:stretch>
            <a:fillRect/>
          </a:stretch>
        </p:blipFill>
        <p:spPr>
          <a:xfrm>
            <a:off x="822960" y="3048000"/>
            <a:ext cx="7543800" cy="1783384"/>
          </a:xfrm>
          <a:prstGeom prst="rect">
            <a:avLst/>
          </a:prstGeom>
        </p:spPr>
      </p:pic>
    </p:spTree>
    <p:extLst>
      <p:ext uri="{BB962C8B-B14F-4D97-AF65-F5344CB8AC3E}">
        <p14:creationId xmlns:p14="http://schemas.microsoft.com/office/powerpoint/2010/main" val="353475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pic>
        <p:nvPicPr>
          <p:cNvPr id="4" name="Content Placeholder 3"/>
          <p:cNvPicPr>
            <a:picLocks noGrp="1"/>
          </p:cNvPicPr>
          <p:nvPr>
            <p:ph idx="1"/>
          </p:nvPr>
        </p:nvPicPr>
        <p:blipFill>
          <a:blip r:embed="rId2"/>
          <a:stretch>
            <a:fillRect/>
          </a:stretch>
        </p:blipFill>
        <p:spPr>
          <a:xfrm>
            <a:off x="1222837" y="1846263"/>
            <a:ext cx="6742775" cy="4022725"/>
          </a:xfrm>
          <a:prstGeom prst="rect">
            <a:avLst/>
          </a:prstGeom>
        </p:spPr>
      </p:pic>
    </p:spTree>
    <p:extLst>
      <p:ext uri="{BB962C8B-B14F-4D97-AF65-F5344CB8AC3E}">
        <p14:creationId xmlns:p14="http://schemas.microsoft.com/office/powerpoint/2010/main" val="65149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
            </a:pPr>
            <a:r>
              <a:rPr lang="en-US" dirty="0" smtClean="0"/>
              <a:t> Captures the </a:t>
            </a:r>
            <a:r>
              <a:rPr lang="en-US" b="1" dirty="0" smtClean="0"/>
              <a:t>Dynamic</a:t>
            </a:r>
            <a:r>
              <a:rPr lang="en-US" dirty="0" smtClean="0"/>
              <a:t> behavior of the system.</a:t>
            </a:r>
          </a:p>
          <a:p>
            <a:pPr>
              <a:buFont typeface="Wingdings" panose="05000000000000000000" pitchFamily="2" charset="2"/>
              <a:buChar char="§"/>
            </a:pPr>
            <a:r>
              <a:rPr lang="en-US" dirty="0"/>
              <a:t> </a:t>
            </a:r>
            <a:r>
              <a:rPr lang="en-US" dirty="0" smtClean="0"/>
              <a:t>Dynamic behavior shows how the system works when it is running/operating.</a:t>
            </a:r>
          </a:p>
          <a:p>
            <a:pPr>
              <a:buFont typeface="Wingdings" panose="05000000000000000000" pitchFamily="2" charset="2"/>
              <a:buChar char="§"/>
            </a:pPr>
            <a:r>
              <a:rPr lang="en-US" dirty="0"/>
              <a:t> </a:t>
            </a:r>
            <a:r>
              <a:rPr lang="en-US" dirty="0" smtClean="0"/>
              <a:t>A </a:t>
            </a:r>
            <a:r>
              <a:rPr lang="en-US" dirty="0"/>
              <a:t>use case diagram is usually simple. It does not show the detail of the use cases:</a:t>
            </a:r>
          </a:p>
          <a:p>
            <a:pPr lvl="1"/>
            <a:r>
              <a:rPr lang="en-US" dirty="0"/>
              <a:t>It only summarizes </a:t>
            </a:r>
            <a:r>
              <a:rPr lang="en-US" b="1" dirty="0"/>
              <a:t>some of the relationships</a:t>
            </a:r>
            <a:r>
              <a:rPr lang="en-US" dirty="0"/>
              <a:t> between use cases, actors, and systems.</a:t>
            </a:r>
          </a:p>
          <a:p>
            <a:pPr lvl="1"/>
            <a:r>
              <a:rPr lang="en-US" dirty="0"/>
              <a:t>It does </a:t>
            </a:r>
            <a:r>
              <a:rPr lang="en-US" b="1" dirty="0"/>
              <a:t>not show the order</a:t>
            </a:r>
            <a:r>
              <a:rPr lang="en-US" dirty="0"/>
              <a:t> in which steps are performed to achieve the goals of each use case</a:t>
            </a:r>
            <a:r>
              <a:rPr lang="en-US" dirty="0" smtClean="0"/>
              <a:t>.</a:t>
            </a:r>
            <a:endParaRPr lang="en-US" dirty="0"/>
          </a:p>
          <a:p>
            <a:pPr>
              <a:buFont typeface="Wingdings" panose="05000000000000000000" pitchFamily="2" charset="2"/>
              <a:buChar char="§"/>
            </a:pPr>
            <a:r>
              <a:rPr lang="en-US" dirty="0"/>
              <a:t> </a:t>
            </a:r>
            <a:r>
              <a:rPr lang="en-US" dirty="0" smtClean="0"/>
              <a:t>Use Case diagram </a:t>
            </a:r>
            <a:r>
              <a:rPr lang="en-US" dirty="0"/>
              <a:t>is used to model the system/subsystem of an application. A single use case diagram captures a particular functionality of a system.</a:t>
            </a:r>
          </a:p>
          <a:p>
            <a:r>
              <a:rPr lang="en-US" dirty="0"/>
              <a:t>Hence to model the entire system, a number of use case diagrams are used.</a:t>
            </a:r>
          </a:p>
          <a:p>
            <a:pPr marL="201168" lvl="1" indent="0">
              <a:buNone/>
            </a:pPr>
            <a:endParaRPr lang="en-US" dirty="0"/>
          </a:p>
        </p:txBody>
      </p:sp>
    </p:spTree>
    <p:extLst>
      <p:ext uri="{BB962C8B-B14F-4D97-AF65-F5344CB8AC3E}">
        <p14:creationId xmlns:p14="http://schemas.microsoft.com/office/powerpoint/2010/main" val="56203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a:xfrm>
            <a:off x="822959" y="1828800"/>
            <a:ext cx="7543801" cy="4023360"/>
          </a:xfrm>
        </p:spPr>
        <p:txBody>
          <a:bodyPr>
            <a:normAutofit/>
          </a:bodyPr>
          <a:lstStyle/>
          <a:p>
            <a:pPr>
              <a:buFont typeface="Wingdings" panose="05000000000000000000" pitchFamily="2" charset="2"/>
              <a:buChar char="§"/>
            </a:pPr>
            <a:r>
              <a:rPr lang="en-US" dirty="0"/>
              <a:t> It is an excellent way to communicate to  management customers and other non  development people.</a:t>
            </a:r>
          </a:p>
          <a:p>
            <a:pPr>
              <a:buFont typeface="Wingdings" panose="05000000000000000000" pitchFamily="2" charset="2"/>
              <a:buChar char="§"/>
            </a:pPr>
            <a:r>
              <a:rPr lang="en-US" dirty="0" smtClean="0"/>
              <a:t> WHAT </a:t>
            </a:r>
            <a:r>
              <a:rPr lang="en-US" dirty="0"/>
              <a:t>a system will do when it is completed.</a:t>
            </a:r>
          </a:p>
          <a:p>
            <a:pPr>
              <a:buFont typeface="Wingdings" panose="05000000000000000000" pitchFamily="2" charset="2"/>
              <a:buChar char="§"/>
            </a:pPr>
            <a:r>
              <a:rPr lang="en-US" dirty="0" smtClean="0"/>
              <a:t> </a:t>
            </a:r>
            <a:r>
              <a:rPr lang="en-US" dirty="0" err="1" smtClean="0"/>
              <a:t>BUT</a:t>
            </a:r>
            <a:r>
              <a:rPr lang="en-US" dirty="0" err="1"/>
              <a:t>..it</a:t>
            </a:r>
            <a:r>
              <a:rPr lang="en-US" dirty="0"/>
              <a:t> does not go into detail of HOW a system  will do anything</a:t>
            </a:r>
            <a:r>
              <a:rPr lang="en-US" dirty="0" smtClean="0"/>
              <a:t>.</a:t>
            </a:r>
          </a:p>
          <a:p>
            <a:pPr>
              <a:buFont typeface="Wingdings" panose="05000000000000000000" pitchFamily="2" charset="2"/>
              <a:buChar char="§"/>
            </a:pPr>
            <a:r>
              <a:rPr lang="en-US" dirty="0"/>
              <a:t> It illustrates to the development team  exactly what is expected from a system.</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87264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994" y="520289"/>
            <a:ext cx="5407406" cy="751488"/>
          </a:xfrm>
          <a:prstGeom prst="rect">
            <a:avLst/>
          </a:prstGeom>
        </p:spPr>
        <p:txBody>
          <a:bodyPr vert="horz" wrap="square" lIns="0" tIns="12700" rIns="0" bIns="0" rtlCol="0">
            <a:spAutoFit/>
          </a:bodyPr>
          <a:lstStyle/>
          <a:p>
            <a:pPr marL="12700">
              <a:lnSpc>
                <a:spcPct val="100000"/>
              </a:lnSpc>
              <a:spcBef>
                <a:spcPts val="100"/>
              </a:spcBef>
            </a:pPr>
            <a:r>
              <a:rPr lang="en-US" spc="-5" dirty="0" smtClean="0"/>
              <a:t>Views of a System</a:t>
            </a:r>
            <a:endParaRPr spc="-5" dirty="0"/>
          </a:p>
        </p:txBody>
      </p:sp>
      <p:sp>
        <p:nvSpPr>
          <p:cNvPr id="3" name="object 3"/>
          <p:cNvSpPr/>
          <p:nvPr/>
        </p:nvSpPr>
        <p:spPr>
          <a:xfrm>
            <a:off x="1602994" y="2286000"/>
            <a:ext cx="6396193" cy="30286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Case View</a:t>
            </a:r>
            <a:endParaRPr lang="en-US" dirty="0"/>
          </a:p>
        </p:txBody>
      </p:sp>
      <p:sp>
        <p:nvSpPr>
          <p:cNvPr id="3" name="Content Placeholder 2"/>
          <p:cNvSpPr>
            <a:spLocks noGrp="1"/>
          </p:cNvSpPr>
          <p:nvPr>
            <p:ph idx="1"/>
          </p:nvPr>
        </p:nvSpPr>
        <p:spPr>
          <a:xfrm>
            <a:off x="822959" y="2438400"/>
            <a:ext cx="7543801" cy="4023360"/>
          </a:xfrm>
        </p:spPr>
        <p:txBody>
          <a:bodyPr/>
          <a:lstStyle/>
          <a:p>
            <a:pPr>
              <a:buFont typeface="Wingdings" panose="05000000000000000000" pitchFamily="2" charset="2"/>
              <a:buChar char="§"/>
            </a:pPr>
            <a:r>
              <a:rPr lang="en-US" sz="2400" dirty="0" smtClean="0"/>
              <a:t> </a:t>
            </a:r>
            <a:r>
              <a:rPr lang="en-US" sz="2400" spc="-5" dirty="0" smtClean="0">
                <a:solidFill>
                  <a:schemeClr val="tx1"/>
                </a:solidFill>
                <a:latin typeface="Arial"/>
                <a:cs typeface="Arial"/>
              </a:rPr>
              <a:t>Use Case </a:t>
            </a:r>
            <a:r>
              <a:rPr lang="en-US" sz="2400" spc="-20" dirty="0" smtClean="0">
                <a:solidFill>
                  <a:schemeClr val="tx1"/>
                </a:solidFill>
                <a:latin typeface="Arial"/>
                <a:cs typeface="Arial"/>
              </a:rPr>
              <a:t>View </a:t>
            </a:r>
            <a:r>
              <a:rPr lang="en-US" sz="2400" spc="-5" dirty="0" smtClean="0">
                <a:solidFill>
                  <a:schemeClr val="tx1"/>
                </a:solidFill>
                <a:latin typeface="Arial"/>
                <a:cs typeface="Arial"/>
              </a:rPr>
              <a:t>describes </a:t>
            </a:r>
            <a:r>
              <a:rPr lang="en-US" sz="2400" dirty="0" smtClean="0">
                <a:solidFill>
                  <a:schemeClr val="tx1"/>
                </a:solidFill>
                <a:latin typeface="Arial"/>
                <a:cs typeface="Arial"/>
              </a:rPr>
              <a:t>the </a:t>
            </a:r>
            <a:r>
              <a:rPr lang="en-US" sz="2400" spc="-5" dirty="0" smtClean="0">
                <a:solidFill>
                  <a:schemeClr val="tx1"/>
                </a:solidFill>
                <a:latin typeface="Arial"/>
                <a:cs typeface="Arial"/>
              </a:rPr>
              <a:t>behavior </a:t>
            </a:r>
            <a:r>
              <a:rPr lang="en-US" sz="2400" dirty="0" smtClean="0">
                <a:solidFill>
                  <a:schemeClr val="tx1"/>
                </a:solidFill>
                <a:latin typeface="Arial"/>
                <a:cs typeface="Arial"/>
              </a:rPr>
              <a:t>of the  system as </a:t>
            </a:r>
            <a:r>
              <a:rPr lang="en-US" sz="2400" spc="-5" dirty="0" smtClean="0">
                <a:solidFill>
                  <a:schemeClr val="tx1"/>
                </a:solidFill>
                <a:latin typeface="Arial"/>
                <a:cs typeface="Arial"/>
              </a:rPr>
              <a:t>seen </a:t>
            </a:r>
            <a:r>
              <a:rPr lang="en-US" sz="2400" dirty="0" smtClean="0">
                <a:solidFill>
                  <a:schemeClr val="tx1"/>
                </a:solidFill>
                <a:latin typeface="Arial"/>
                <a:cs typeface="Arial"/>
              </a:rPr>
              <a:t>by its end users, </a:t>
            </a:r>
            <a:r>
              <a:rPr lang="en-US" sz="2400" spc="-5" dirty="0" smtClean="0">
                <a:solidFill>
                  <a:schemeClr val="tx1"/>
                </a:solidFill>
                <a:latin typeface="Arial"/>
                <a:cs typeface="Arial"/>
              </a:rPr>
              <a:t>analysts</a:t>
            </a:r>
            <a:r>
              <a:rPr lang="en-US" sz="2400" spc="-60" dirty="0" smtClean="0">
                <a:solidFill>
                  <a:schemeClr val="tx1"/>
                </a:solidFill>
                <a:latin typeface="Arial"/>
                <a:cs typeface="Arial"/>
              </a:rPr>
              <a:t> </a:t>
            </a:r>
            <a:r>
              <a:rPr lang="en-US" sz="2400" spc="-5" dirty="0" smtClean="0">
                <a:solidFill>
                  <a:schemeClr val="tx1"/>
                </a:solidFill>
                <a:latin typeface="Arial"/>
                <a:cs typeface="Arial"/>
              </a:rPr>
              <a:t>and  </a:t>
            </a:r>
            <a:r>
              <a:rPr lang="en-US" sz="2400" dirty="0" smtClean="0">
                <a:solidFill>
                  <a:schemeClr val="tx1"/>
                </a:solidFill>
                <a:latin typeface="Arial"/>
                <a:cs typeface="Arial"/>
              </a:rPr>
              <a:t>testers.</a:t>
            </a:r>
          </a:p>
          <a:p>
            <a:pPr marL="0" indent="0">
              <a:buNone/>
            </a:pPr>
            <a:endParaRPr lang="en-US" dirty="0"/>
          </a:p>
        </p:txBody>
      </p:sp>
    </p:spTree>
    <p:extLst>
      <p:ext uri="{BB962C8B-B14F-4D97-AF65-F5344CB8AC3E}">
        <p14:creationId xmlns:p14="http://schemas.microsoft.com/office/powerpoint/2010/main" val="17931280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6784</TotalTime>
  <Words>2175</Words>
  <Application>Microsoft Office PowerPoint</Application>
  <PresentationFormat>On-screen Show (4:3)</PresentationFormat>
  <Paragraphs>214</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Tahoma</vt:lpstr>
      <vt:lpstr>Wingdings</vt:lpstr>
      <vt:lpstr>Retrospect</vt:lpstr>
      <vt:lpstr>PowerPoint Presentation</vt:lpstr>
      <vt:lpstr>Why Design Systems ?</vt:lpstr>
      <vt:lpstr>A Good Software Design;</vt:lpstr>
      <vt:lpstr>UML (Unified Modeling Language)</vt:lpstr>
      <vt:lpstr>UML Diagrams</vt:lpstr>
      <vt:lpstr>Use Case Diagram</vt:lpstr>
      <vt:lpstr>Use Case Diagram</vt:lpstr>
      <vt:lpstr>Views of a System</vt:lpstr>
      <vt:lpstr>The Use Case View</vt:lpstr>
      <vt:lpstr>Role of Use Case Diagrams in  UML</vt:lpstr>
      <vt:lpstr>Components of a Use Case  Diagram</vt:lpstr>
      <vt:lpstr>PowerPoint Presentation</vt:lpstr>
      <vt:lpstr>System / Subsystem</vt:lpstr>
      <vt:lpstr>Actors</vt:lpstr>
      <vt:lpstr>How to Determine the Actors?</vt:lpstr>
      <vt:lpstr>Task one – Identifying Actors </vt:lpstr>
      <vt:lpstr>Use Cases</vt:lpstr>
      <vt:lpstr>How to Determine Use Cases?</vt:lpstr>
      <vt:lpstr>Example</vt:lpstr>
      <vt:lpstr>Task two – Identifying Use Cases </vt:lpstr>
      <vt:lpstr>Use Case Relationships</vt:lpstr>
      <vt:lpstr>Use Case Relationships</vt:lpstr>
      <vt:lpstr>Use Case Relationships</vt:lpstr>
      <vt:lpstr>Use Case Relationships</vt:lpstr>
      <vt:lpstr>Include (uses) Relationship</vt:lpstr>
      <vt:lpstr>Extend Relationship</vt:lpstr>
      <vt:lpstr>PowerPoint Presentation</vt:lpstr>
      <vt:lpstr>Generalization Relationship</vt:lpstr>
      <vt:lpstr>Actor Generalization</vt:lpstr>
      <vt:lpstr>System Boundary</vt:lpstr>
      <vt:lpstr>Case Study 1 – Theatre Ticketing System</vt:lpstr>
      <vt:lpstr>Case Study 2 - The  Bank Account</vt:lpstr>
      <vt:lpstr>Case Study - The  Bank Account</vt:lpstr>
      <vt:lpstr>Your Turn..</vt:lpstr>
      <vt:lpstr>Case Study – Library System</vt:lpstr>
      <vt:lpstr>Multiplicity in Use Case</vt:lpstr>
      <vt:lpstr>Use Case Scenarios </vt:lpstr>
      <vt:lpstr>Use Case Scenarios </vt:lpstr>
      <vt:lpstr>Sample Template</vt:lpstr>
      <vt:lpstr>Exercise 01</vt:lpstr>
      <vt:lpstr>Include / Extend : Textual Description</vt:lpstr>
      <vt:lpstr>Exercise 01 Con.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nipunika.v</dc:creator>
  <cp:lastModifiedBy>Windows User</cp:lastModifiedBy>
  <cp:revision>60</cp:revision>
  <dcterms:created xsi:type="dcterms:W3CDTF">2020-10-05T17:59:10Z</dcterms:created>
  <dcterms:modified xsi:type="dcterms:W3CDTF">2021-10-04T04:55:25Z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2020-08-08T00:00:00Z</vt:filetime>
  </property>
  <property fmtid="{D5CDD505-2E9C-101B-9397-08002B2CF9AE}" pid="3" name="Creator">
    <vt:lpwstr>Microsoft® PowerPoint® 2013</vt:lpwstr>
  </property>
  <property fmtid="{D5CDD505-2E9C-101B-9397-08002B2CF9AE}" pid="4" name="LastSaved">
    <vt:filetime>2020-10-05T00:00:00Z</vt:filetime>
  </property>
</Properties>
</file>