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0"/>
  </p:notesMasterIdLst>
  <p:sldIdLst>
    <p:sldId id="257" r:id="rId2"/>
    <p:sldId id="259"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80008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074" autoAdjust="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B2704-8B69-4B4C-852B-22F4B9F33D4C}" type="datetimeFigureOut">
              <a:rPr lang="en-US" smtClean="0"/>
              <a:t>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5BF7C-5EC0-4952-9390-825068120CD6}" type="slidenum">
              <a:rPr lang="en-US" smtClean="0"/>
              <a:t>‹#›</a:t>
            </a:fld>
            <a:endParaRPr lang="en-US"/>
          </a:p>
        </p:txBody>
      </p:sp>
    </p:spTree>
    <p:extLst>
      <p:ext uri="{BB962C8B-B14F-4D97-AF65-F5344CB8AC3E}">
        <p14:creationId xmlns:p14="http://schemas.microsoft.com/office/powerpoint/2010/main" val="4294532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mailman.nanog.org/pipermail/nanog/2011-February/032107.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05BF7C-5EC0-4952-9390-825068120CD6}" type="slidenum">
              <a:rPr lang="en-US" smtClean="0"/>
              <a:t>1</a:t>
            </a:fld>
            <a:endParaRPr lang="en-US"/>
          </a:p>
        </p:txBody>
      </p:sp>
    </p:spTree>
    <p:extLst>
      <p:ext uri="{BB962C8B-B14F-4D97-AF65-F5344CB8AC3E}">
        <p14:creationId xmlns:p14="http://schemas.microsoft.com/office/powerpoint/2010/main" val="132984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IIT has it own intranet – HR systems</a:t>
            </a: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9853ABC-879B-4C5E-97E7-9FA84A30E74C}" type="slidenum">
              <a:rPr lang="en-US" altLang="ja-JP" b="0" smtClean="0">
                <a:latin typeface="Arial" panose="020B0604020202020204" pitchFamily="34" charset="0"/>
              </a:rPr>
              <a:pPr/>
              <a:t>3</a:t>
            </a:fld>
            <a:endParaRPr lang="en-US" altLang="ja-JP" b="0" smtClean="0">
              <a:latin typeface="Arial" panose="020B0604020202020204" pitchFamily="34" charset="0"/>
            </a:endParaRPr>
          </a:p>
        </p:txBody>
      </p:sp>
    </p:spTree>
    <p:extLst>
      <p:ext uri="{BB962C8B-B14F-4D97-AF65-F5344CB8AC3E}">
        <p14:creationId xmlns:p14="http://schemas.microsoft.com/office/powerpoint/2010/main" val="1501578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To send data through internet -&gt; you need to have an address</a:t>
            </a: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FEF7786-2D21-4B6C-9A3A-9475466AD251}" type="slidenum">
              <a:rPr lang="en-US" altLang="ja-JP" b="0" smtClean="0">
                <a:latin typeface="Arial" panose="020B0604020202020204" pitchFamily="34" charset="0"/>
              </a:rPr>
              <a:pPr/>
              <a:t>10</a:t>
            </a:fld>
            <a:endParaRPr lang="en-US" altLang="ja-JP" b="0" smtClean="0">
              <a:latin typeface="Arial" panose="020B0604020202020204" pitchFamily="34" charset="0"/>
            </a:endParaRPr>
          </a:p>
        </p:txBody>
      </p:sp>
    </p:spTree>
    <p:extLst>
      <p:ext uri="{BB962C8B-B14F-4D97-AF65-F5344CB8AC3E}">
        <p14:creationId xmlns:p14="http://schemas.microsoft.com/office/powerpoint/2010/main" val="204051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The Internet has run out of Internet addresses... sort of. Perhaps you've heard the news: the last blocks of IPv4 Internet addresses </a:t>
            </a:r>
            <a:r>
              <a:rPr lang="en-US" altLang="en-US" smtClean="0">
                <a:latin typeface="Arial" panose="020B0604020202020204" pitchFamily="34" charset="0"/>
                <a:hlinkClick r:id="rId3"/>
              </a:rPr>
              <a:t>have been allocated</a:t>
            </a:r>
            <a:r>
              <a:rPr lang="en-US" altLang="en-US" smtClean="0">
                <a:latin typeface="Arial" panose="020B0604020202020204" pitchFamily="34" charset="0"/>
              </a:rPr>
              <a:t>.</a:t>
            </a:r>
          </a:p>
          <a:p>
            <a:endParaRPr lang="en-US" altLang="en-US" smtClean="0">
              <a:latin typeface="Arial" panose="020B0604020202020204" pitchFamily="34" charset="0"/>
            </a:endParaRPr>
          </a:p>
          <a:p>
            <a:r>
              <a:rPr lang="en-US" altLang="en-US" smtClean="0">
                <a:latin typeface="Arial" panose="020B0604020202020204" pitchFamily="34" charset="0"/>
              </a:rPr>
              <a:t>The transition from IPv4 to IPv6 is likely to be rough, though. Most people are unfamiliar with IPv4 and IPv6, much less the potential impact the switch to IPv6 may have on their lives.</a:t>
            </a:r>
          </a:p>
          <a:p>
            <a:endParaRPr lang="en-US" altLang="en-US" smtClean="0">
              <a:latin typeface="Arial" panose="020B0604020202020204" pitchFamily="34" charset="0"/>
            </a:endParaRPr>
          </a:p>
          <a:p>
            <a:r>
              <a:rPr lang="en-US" altLang="en-US" smtClean="0">
                <a:latin typeface="Arial" panose="020B0604020202020204" pitchFamily="34" charset="0"/>
              </a:rPr>
              <a:t>IP – interner protocol</a:t>
            </a:r>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3BE0170-0A9A-46F7-9445-F04FCA9FFB97}" type="slidenum">
              <a:rPr lang="en-US" altLang="ja-JP" b="0" smtClean="0">
                <a:latin typeface="Arial" panose="020B0604020202020204" pitchFamily="34" charset="0"/>
              </a:rPr>
              <a:pPr/>
              <a:t>11</a:t>
            </a:fld>
            <a:endParaRPr lang="en-US" altLang="ja-JP" b="0" smtClean="0">
              <a:latin typeface="Arial" panose="020B0604020202020204" pitchFamily="34" charset="0"/>
            </a:endParaRPr>
          </a:p>
        </p:txBody>
      </p:sp>
    </p:spTree>
    <p:extLst>
      <p:ext uri="{BB962C8B-B14F-4D97-AF65-F5344CB8AC3E}">
        <p14:creationId xmlns:p14="http://schemas.microsoft.com/office/powerpoint/2010/main" val="1440096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latin typeface="Arial" panose="020B0604020202020204" pitchFamily="34" charset="0"/>
              </a:rPr>
              <a:t>Organizational Hierarchy</a:t>
            </a:r>
            <a:endParaRPr lang="en-US" altLang="en-US" smtClean="0">
              <a:latin typeface="Arial" panose="020B0604020202020204" pitchFamily="34" charset="0"/>
            </a:endParaRPr>
          </a:p>
          <a:p>
            <a:r>
              <a:rPr lang="en-US" altLang="en-US" b="1" smtClean="0">
                <a:latin typeface="Arial" panose="020B0604020202020204" pitchFamily="34" charset="0"/>
              </a:rPr>
              <a:t>Domain                                    Purpose</a:t>
            </a:r>
            <a:endParaRPr lang="en-US" altLang="en-US" smtClean="0">
              <a:latin typeface="Arial" panose="020B0604020202020204" pitchFamily="34" charset="0"/>
            </a:endParaRPr>
          </a:p>
          <a:p>
            <a:r>
              <a:rPr lang="en-US" altLang="en-US" smtClean="0">
                <a:latin typeface="Arial" panose="020B0604020202020204" pitchFamily="34" charset="0"/>
              </a:rPr>
              <a:t>com                                         Commercial organizations</a:t>
            </a:r>
          </a:p>
          <a:p>
            <a:r>
              <a:rPr lang="en-US" altLang="en-US" smtClean="0">
                <a:latin typeface="Arial" panose="020B0604020202020204" pitchFamily="34" charset="0"/>
              </a:rPr>
              <a:t>edu                                          Educational institutions</a:t>
            </a:r>
          </a:p>
          <a:p>
            <a:r>
              <a:rPr lang="en-US" altLang="en-US" smtClean="0">
                <a:latin typeface="Arial" panose="020B0604020202020204" pitchFamily="34" charset="0"/>
              </a:rPr>
              <a:t>gov                                           Government institutions</a:t>
            </a:r>
          </a:p>
          <a:p>
            <a:r>
              <a:rPr lang="en-US" altLang="en-US" smtClean="0">
                <a:latin typeface="Arial" panose="020B0604020202020204" pitchFamily="34" charset="0"/>
              </a:rPr>
              <a:t>mil                                           Military groups</a:t>
            </a:r>
          </a:p>
          <a:p>
            <a:r>
              <a:rPr lang="en-US" altLang="en-US" smtClean="0">
                <a:latin typeface="Arial" panose="020B0604020202020204" pitchFamily="34" charset="0"/>
              </a:rPr>
              <a:t>net                                           Major network support centers</a:t>
            </a:r>
          </a:p>
          <a:p>
            <a:r>
              <a:rPr lang="en-US" altLang="en-US" smtClean="0">
                <a:latin typeface="Arial" panose="020B0604020202020204" pitchFamily="34" charset="0"/>
              </a:rPr>
              <a:t>org                                           Nonprofit organizations and others</a:t>
            </a:r>
          </a:p>
          <a:p>
            <a:r>
              <a:rPr lang="en-US" altLang="en-US" smtClean="0">
                <a:latin typeface="Arial" panose="020B0604020202020204" pitchFamily="34" charset="0"/>
              </a:rPr>
              <a:t>int                                            International organizations</a:t>
            </a:r>
          </a:p>
          <a:p>
            <a:r>
              <a:rPr lang="en-US" altLang="en-US" smtClean="0">
                <a:latin typeface="Arial" panose="020B0604020202020204" pitchFamily="34" charset="0"/>
              </a:rPr>
              <a:t> </a:t>
            </a:r>
          </a:p>
          <a:p>
            <a:r>
              <a:rPr lang="en-US" altLang="en-US" smtClean="0">
                <a:latin typeface="Arial" panose="020B0604020202020204" pitchFamily="34" charset="0"/>
              </a:rPr>
              <a:t> </a:t>
            </a:r>
          </a:p>
          <a:p>
            <a:r>
              <a:rPr lang="en-US" altLang="en-US" b="1" smtClean="0">
                <a:latin typeface="Arial" panose="020B0604020202020204" pitchFamily="34" charset="0"/>
              </a:rPr>
              <a:t>Geographic hierarchy</a:t>
            </a:r>
            <a:endParaRPr lang="en-US" altLang="en-US" smtClean="0">
              <a:latin typeface="Arial" panose="020B0604020202020204" pitchFamily="34" charset="0"/>
            </a:endParaRPr>
          </a:p>
          <a:p>
            <a:r>
              <a:rPr lang="en-US" altLang="en-US" smtClean="0">
                <a:latin typeface="Arial" panose="020B0604020202020204" pitchFamily="34" charset="0"/>
              </a:rPr>
              <a:t>In the geographic hierarchy, each country is assigned with two letter codes. These codes are used to identify countries.</a:t>
            </a:r>
          </a:p>
          <a:p>
            <a:r>
              <a:rPr lang="en-US" altLang="en-US" smtClean="0">
                <a:latin typeface="Arial" panose="020B0604020202020204" pitchFamily="34" charset="0"/>
              </a:rPr>
              <a:t>For example, take the domain name </a:t>
            </a:r>
            <a:r>
              <a:rPr lang="en-US" altLang="en-US" b="1" i="1" smtClean="0">
                <a:latin typeface="Arial" panose="020B0604020202020204" pitchFamily="34" charset="0"/>
              </a:rPr>
              <a:t>images.google.com</a:t>
            </a:r>
            <a:endParaRPr lang="en-US" altLang="en-US" smtClean="0">
              <a:latin typeface="Arial" panose="020B0604020202020204" pitchFamily="34" charset="0"/>
            </a:endParaRPr>
          </a:p>
          <a:p>
            <a:r>
              <a:rPr lang="en-US" altLang="en-US" smtClean="0">
                <a:latin typeface="Arial" panose="020B0604020202020204" pitchFamily="34" charset="0"/>
              </a:rPr>
              <a:t>Here, the “.com” is the top-level domain. It is called as tld in short. This is the next component in the DNS hierarchy. A TLD can have many domains under it. For example, a .com tld can have linux.com, centos.com, ubuntu.com, etc.</a:t>
            </a:r>
          </a:p>
          <a:p>
            <a:r>
              <a:rPr lang="en-US" altLang="en-US" smtClean="0">
                <a:latin typeface="Arial" panose="020B0604020202020204" pitchFamily="34" charset="0"/>
              </a:rPr>
              <a:t>Sometimes, there is a second level hierarchy to a tld. They deal with the type of entity intended to register an SLD under it. For example, for the .uk tld, a college or other academic institution would register under the .ac.uk ccSLD, while companies would register under .co.uk.</a:t>
            </a:r>
          </a:p>
          <a:p>
            <a:r>
              <a:rPr lang="en-US" altLang="en-US" smtClean="0">
                <a:latin typeface="Arial" panose="020B0604020202020204" pitchFamily="34" charset="0"/>
              </a:rPr>
              <a:t> </a:t>
            </a:r>
          </a:p>
          <a:p>
            <a:endParaRPr lang="en-US" altLang="en-US" smtClean="0">
              <a:latin typeface="Arial" panose="020B0604020202020204" pitchFamily="34" charset="0"/>
            </a:endParaRP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6C3A2C7-6B96-4334-81C9-CC6A5089016B}" type="slidenum">
              <a:rPr lang="en-US" altLang="ja-JP" b="0" smtClean="0">
                <a:latin typeface="Arial" panose="020B0604020202020204" pitchFamily="34" charset="0"/>
              </a:rPr>
              <a:pPr/>
              <a:t>13</a:t>
            </a:fld>
            <a:endParaRPr lang="en-US" altLang="ja-JP" b="0" smtClean="0">
              <a:latin typeface="Arial" panose="020B0604020202020204" pitchFamily="34" charset="0"/>
            </a:endParaRPr>
          </a:p>
        </p:txBody>
      </p:sp>
    </p:spTree>
    <p:extLst>
      <p:ext uri="{BB962C8B-B14F-4D97-AF65-F5344CB8AC3E}">
        <p14:creationId xmlns:p14="http://schemas.microsoft.com/office/powerpoint/2010/main" val="300853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URI stands for uniform resource </a:t>
            </a:r>
            <a:r>
              <a:rPr lang="en-US" altLang="en-US" b="1" smtClean="0">
                <a:latin typeface="Arial" panose="020B0604020202020204" pitchFamily="34" charset="0"/>
              </a:rPr>
              <a:t>identifier</a:t>
            </a:r>
            <a:r>
              <a:rPr lang="en-US" altLang="en-US" smtClean="0">
                <a:latin typeface="Arial" panose="020B0604020202020204" pitchFamily="34" charset="0"/>
              </a:rPr>
              <a:t> and URL stands for uniform resource </a:t>
            </a:r>
            <a:r>
              <a:rPr lang="en-US" altLang="en-US" b="1" smtClean="0">
                <a:latin typeface="Arial" panose="020B0604020202020204" pitchFamily="34" charset="0"/>
              </a:rPr>
              <a:t>locator</a:t>
            </a:r>
            <a:r>
              <a:rPr lang="en-US" altLang="en-US" smtClean="0">
                <a:latin typeface="Arial" panose="020B0604020202020204" pitchFamily="34" charset="0"/>
              </a:rPr>
              <a:t>.</a:t>
            </a:r>
          </a:p>
          <a:p>
            <a:endParaRPr lang="en-US" altLang="en-US" smtClean="0">
              <a:latin typeface="Arial" panose="020B0604020202020204" pitchFamily="34" charset="0"/>
            </a:endParaRPr>
          </a:p>
          <a:p>
            <a:r>
              <a:rPr lang="en-US" altLang="en-US" smtClean="0">
                <a:latin typeface="Arial" panose="020B0604020202020204" pitchFamily="34" charset="0"/>
              </a:rPr>
              <a:t>URLs are a subset of URIs. That means all URLs are URIs. It doesn't work the opposite way though.</a:t>
            </a: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400C106-EC69-4A99-821A-CE0F17A60141}" type="slidenum">
              <a:rPr lang="en-US" altLang="ja-JP" b="0" smtClean="0">
                <a:latin typeface="Arial" panose="020B0604020202020204" pitchFamily="34" charset="0"/>
              </a:rPr>
              <a:pPr/>
              <a:t>16</a:t>
            </a:fld>
            <a:endParaRPr lang="en-US" altLang="ja-JP" b="0" smtClean="0">
              <a:latin typeface="Arial" panose="020B0604020202020204" pitchFamily="34" charset="0"/>
            </a:endParaRPr>
          </a:p>
        </p:txBody>
      </p:sp>
    </p:spTree>
    <p:extLst>
      <p:ext uri="{BB962C8B-B14F-4D97-AF65-F5344CB8AC3E}">
        <p14:creationId xmlns:p14="http://schemas.microsoft.com/office/powerpoint/2010/main" val="1832714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A firewall and a proxy server are both components of network security. To some extent, they are similar in that they limit or block connections to and from your network, but they accomplish this in different ways. Firewalls can block ports and programs that try to gain unauthorized access to your computer, while proxy servers basically hide your internal network from the Internet. It works as a firewall in the sense that it blocks your network from being exposed to the Internet by redirecting Web requests when necessary.</a:t>
            </a: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D4B3860-EE01-454F-8042-F275D61C9CE3}" type="slidenum">
              <a:rPr lang="en-US" altLang="ja-JP" b="0" smtClean="0">
                <a:latin typeface="Arial" panose="020B0604020202020204" pitchFamily="34" charset="0"/>
              </a:rPr>
              <a:pPr/>
              <a:t>27</a:t>
            </a:fld>
            <a:endParaRPr lang="en-US" altLang="ja-JP" b="0" smtClean="0">
              <a:latin typeface="Arial" panose="020B0604020202020204" pitchFamily="34" charset="0"/>
            </a:endParaRPr>
          </a:p>
        </p:txBody>
      </p:sp>
    </p:spTree>
    <p:extLst>
      <p:ext uri="{BB962C8B-B14F-4D97-AF65-F5344CB8AC3E}">
        <p14:creationId xmlns:p14="http://schemas.microsoft.com/office/powerpoint/2010/main" val="33016895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A9E6BB-FFF3-484A-A157-86BC0FFF444B}" type="datetime1">
              <a:rPr lang="en-US" smtClean="0"/>
              <a:t>1/15/2021</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cxnSp>
        <p:nvCxnSpPr>
          <p:cNvPr id="8" name="Straight Connector 7"/>
          <p:cNvCxnSpPr/>
          <p:nvPr userDrawn="1"/>
        </p:nvCxnSpPr>
        <p:spPr>
          <a:xfrm>
            <a:off x="1524000" y="3479800"/>
            <a:ext cx="9144000" cy="381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0"/>
            <a:ext cx="12192000" cy="482600"/>
          </a:xfrm>
          <a:prstGeom prst="rect">
            <a:avLst/>
          </a:prstGeom>
          <a:solidFill>
            <a:srgbClr val="8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b="10853"/>
          <a:stretch/>
        </p:blipFill>
        <p:spPr>
          <a:xfrm>
            <a:off x="10221912" y="5948961"/>
            <a:ext cx="1589088" cy="607861"/>
          </a:xfrm>
          <a:prstGeom prst="rect">
            <a:avLst/>
          </a:prstGeom>
        </p:spPr>
      </p:pic>
      <p:pic>
        <p:nvPicPr>
          <p:cNvPr id="7" name="Picture 6"/>
          <p:cNvPicPr>
            <a:picLocks noChangeAspect="1"/>
          </p:cNvPicPr>
          <p:nvPr userDrawn="1"/>
        </p:nvPicPr>
        <p:blipFill>
          <a:blip r:embed="rId3"/>
          <a:stretch>
            <a:fillRect/>
          </a:stretch>
        </p:blipFill>
        <p:spPr>
          <a:xfrm>
            <a:off x="8610600" y="6004372"/>
            <a:ext cx="1724025" cy="552450"/>
          </a:xfrm>
          <a:prstGeom prst="rect">
            <a:avLst/>
          </a:prstGeom>
        </p:spPr>
      </p:pic>
    </p:spTree>
    <p:extLst>
      <p:ext uri="{BB962C8B-B14F-4D97-AF65-F5344CB8AC3E}">
        <p14:creationId xmlns:p14="http://schemas.microsoft.com/office/powerpoint/2010/main" val="21337415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2075B-64F7-4C46-A9EF-E833280F25FF}" type="datetime1">
              <a:rPr lang="en-US" smtClean="0"/>
              <a:t>1/15/2021</a:t>
            </a:fld>
            <a:endParaRPr lang="en-US"/>
          </a:p>
        </p:txBody>
      </p:sp>
      <p:sp>
        <p:nvSpPr>
          <p:cNvPr id="5" name="Footer Placeholder 4"/>
          <p:cNvSpPr>
            <a:spLocks noGrp="1"/>
          </p:cNvSpPr>
          <p:nvPr>
            <p:ph type="ftr" sz="quarter" idx="11"/>
          </p:nvPr>
        </p:nvSpPr>
        <p:spPr/>
        <p:txBody>
          <a:bodyPr/>
          <a:lstStyle/>
          <a:p>
            <a:r>
              <a:rPr lang="en-US" smtClean="0"/>
              <a:t>Module Code Module Name</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9525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8FFB17-EA1D-4AF4-8E73-2404008E9605}" type="datetime1">
              <a:rPr lang="en-US" smtClean="0"/>
              <a:t>1/15/2021</a:t>
            </a:fld>
            <a:endParaRPr lang="en-US"/>
          </a:p>
        </p:txBody>
      </p:sp>
      <p:sp>
        <p:nvSpPr>
          <p:cNvPr id="5" name="Footer Placeholder 4"/>
          <p:cNvSpPr>
            <a:spLocks noGrp="1"/>
          </p:cNvSpPr>
          <p:nvPr>
            <p:ph type="ftr" sz="quarter" idx="11"/>
          </p:nvPr>
        </p:nvSpPr>
        <p:spPr/>
        <p:txBody>
          <a:bodyPr/>
          <a:lstStyle/>
          <a:p>
            <a:r>
              <a:rPr lang="en-US" smtClean="0"/>
              <a:t>Module Code Module Name</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83580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1/15/2021</a:t>
            </a:fld>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4464"/>
          <a:stretch/>
        </p:blipFill>
        <p:spPr>
          <a:xfrm>
            <a:off x="10260013" y="31476"/>
            <a:ext cx="1093787" cy="489224"/>
          </a:xfrm>
          <a:prstGeom prst="rect">
            <a:avLst/>
          </a:prstGeom>
        </p:spPr>
      </p:pic>
      <p:cxnSp>
        <p:nvCxnSpPr>
          <p:cNvPr id="9" name="Straight Connector 8"/>
          <p:cNvCxnSpPr/>
          <p:nvPr userDrawn="1"/>
        </p:nvCxnSpPr>
        <p:spPr>
          <a:xfrm flipV="1">
            <a:off x="838200" y="1308100"/>
            <a:ext cx="10515600" cy="127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a:stretch>
            <a:fillRect/>
          </a:stretch>
        </p:blipFill>
        <p:spPr>
          <a:xfrm>
            <a:off x="8686800" y="113063"/>
            <a:ext cx="1573213" cy="504124"/>
          </a:xfrm>
          <a:prstGeom prst="rect">
            <a:avLst/>
          </a:prstGeom>
        </p:spPr>
      </p:pic>
    </p:spTree>
    <p:extLst>
      <p:ext uri="{BB962C8B-B14F-4D97-AF65-F5344CB8AC3E}">
        <p14:creationId xmlns:p14="http://schemas.microsoft.com/office/powerpoint/2010/main" val="7365143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5EFB60-87F9-40B0-A3C6-4FFFFE2FC118}" type="datetime1">
              <a:rPr lang="en-US" smtClean="0"/>
              <a:t>1/15/2021</a:t>
            </a:fld>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7994144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E40B5C-5DBE-4FD8-A08B-5A14A65E0140}" type="datetime1">
              <a:rPr lang="en-US" smtClean="0"/>
              <a:t>1/15/2021</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77494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9613FD-7ECC-4B87-8874-21DBDE0379FA}" type="datetime1">
              <a:rPr lang="en-US" smtClean="0"/>
              <a:t>1/15/2021</a:t>
            </a:fld>
            <a:endParaRPr lang="en-US"/>
          </a:p>
        </p:txBody>
      </p:sp>
      <p:sp>
        <p:nvSpPr>
          <p:cNvPr id="8" name="Footer Placeholder 7"/>
          <p:cNvSpPr>
            <a:spLocks noGrp="1"/>
          </p:cNvSpPr>
          <p:nvPr>
            <p:ph type="ftr" sz="quarter" idx="11"/>
          </p:nvPr>
        </p:nvSpPr>
        <p:spPr/>
        <p:txBody>
          <a:bodyPr/>
          <a:lstStyle/>
          <a:p>
            <a:r>
              <a:rPr lang="en-US" smtClean="0"/>
              <a:t>Module Code Module Name</a:t>
            </a:r>
            <a:endParaRPr lang="en-US"/>
          </a:p>
        </p:txBody>
      </p:sp>
      <p:sp>
        <p:nvSpPr>
          <p:cNvPr id="9" name="Slide Number Placeholder 8"/>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233340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2390EE-AA55-49DE-90FE-C5FFB01863CE}" type="datetime1">
              <a:rPr lang="en-US" smtClean="0"/>
              <a:t>1/15/2021</a:t>
            </a:fld>
            <a:endParaRPr lang="en-US"/>
          </a:p>
        </p:txBody>
      </p:sp>
      <p:sp>
        <p:nvSpPr>
          <p:cNvPr id="4" name="Footer Placeholder 3"/>
          <p:cNvSpPr>
            <a:spLocks noGrp="1"/>
          </p:cNvSpPr>
          <p:nvPr>
            <p:ph type="ftr" sz="quarter" idx="11"/>
          </p:nvPr>
        </p:nvSpPr>
        <p:spPr/>
        <p:txBody>
          <a:bodyPr/>
          <a:lstStyle/>
          <a:p>
            <a:r>
              <a:rPr lang="en-US" smtClean="0"/>
              <a:t>Module Code Module Name</a:t>
            </a:r>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1725428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422EA-3402-4133-BE60-EAE0B5F92ADD}" type="datetime1">
              <a:rPr lang="en-US" smtClean="0"/>
              <a:t>1/15/2021</a:t>
            </a:fld>
            <a:endParaRPr lang="en-US"/>
          </a:p>
        </p:txBody>
      </p:sp>
      <p:sp>
        <p:nvSpPr>
          <p:cNvPr id="3" name="Footer Placeholder 2"/>
          <p:cNvSpPr>
            <a:spLocks noGrp="1"/>
          </p:cNvSpPr>
          <p:nvPr>
            <p:ph type="ftr" sz="quarter" idx="11"/>
          </p:nvPr>
        </p:nvSpPr>
        <p:spPr/>
        <p:txBody>
          <a:bodyPr/>
          <a:lstStyle/>
          <a:p>
            <a:r>
              <a:rPr lang="en-US" smtClean="0"/>
              <a:t>Module Code Module Name</a:t>
            </a:r>
            <a:endParaRPr lang="en-US"/>
          </a:p>
        </p:txBody>
      </p:sp>
      <p:sp>
        <p:nvSpPr>
          <p:cNvPr id="4" name="Slide Number Placeholder 3"/>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49266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38D21-D7D2-4071-8ED3-AA52D8521730}" type="datetime1">
              <a:rPr lang="en-US" smtClean="0"/>
              <a:t>1/15/2021</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7845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E92E2-2BC7-4F1E-A73D-1E08500FA9B3}" type="datetime1">
              <a:rPr lang="en-US" smtClean="0"/>
              <a:t>1/15/2021</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1035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CB2D3-9D7B-4F67-9BBE-2200FEE90173}" type="datetime1">
              <a:rPr lang="en-US" smtClean="0"/>
              <a:t>1/15/2021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Module Code Module Name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62D5C-A4B2-49FE-8CCD-E3685D8D5850}" type="slidenum">
              <a:rPr lang="en-US" smtClean="0"/>
              <a:t>‹#›</a:t>
            </a:fld>
            <a:endParaRPr lang="en-US"/>
          </a:p>
        </p:txBody>
      </p:sp>
    </p:spTree>
    <p:extLst>
      <p:ext uri="{BB962C8B-B14F-4D97-AF65-F5344CB8AC3E}">
        <p14:creationId xmlns:p14="http://schemas.microsoft.com/office/powerpoint/2010/main" val="6065719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Computer_networ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seopearl.com/internet-web-technologies/module4/uniform-resource-locator.ph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smashingmagazine.com/2007/11/21/web-browsers-you-have-never-heard-of/" TargetMode="External"/><Relationship Id="rId2" Type="http://schemas.openxmlformats.org/officeDocument/2006/relationships/hyperlink" Target="http://www.w3schools.com/browsers/default.asp"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hyperlink" Target="http://en.wikipedia.org/wiki/Comparison_of_web_servers"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www.apache.org/" TargetMode="External"/><Relationship Id="rId7" Type="http://schemas.openxmlformats.org/officeDocument/2006/relationships/image" Target="../media/image13.png"/><Relationship Id="rId2" Type="http://schemas.openxmlformats.org/officeDocument/2006/relationships/hyperlink" Target="http://www.iis.net/"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glassfish.dev.java.net/" TargetMode="External"/><Relationship Id="rId4" Type="http://schemas.openxmlformats.org/officeDocument/2006/relationships/hyperlink" Target="http://tomcat.apache.org/" TargetMode="External"/><Relationship Id="rId9"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en.wikipedia.org/wiki/File:Internet_map_1024.jpg" TargetMode="External"/><Relationship Id="rId1" Type="http://schemas.openxmlformats.org/officeDocument/2006/relationships/slideLayout" Target="../slideLayouts/slideLayout2.xml"/><Relationship Id="rId4" Type="http://schemas.openxmlformats.org/officeDocument/2006/relationships/hyperlink" Target="http://www.computerhistory.org/internet_history"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ow%20Does%20the%20Internet%20Work%20_.mp4" TargetMode="External"/><Relationship Id="rId2" Type="http://schemas.openxmlformats.org/officeDocument/2006/relationships/hyperlink" Target="How%20the%20internet%20works.mp4" TargetMode="External"/><Relationship Id="rId1" Type="http://schemas.openxmlformats.org/officeDocument/2006/relationships/slideLayout" Target="../slideLayouts/slideLayout2.xml"/><Relationship Id="rId4" Type="http://schemas.openxmlformats.org/officeDocument/2006/relationships/hyperlink" Target="History%20of%20the%20Internet.mp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Advantages%20and%20Disadvantages%20of%20the%20Internet.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927" y="1324378"/>
            <a:ext cx="9908146" cy="2316296"/>
          </a:xfrm>
        </p:spPr>
        <p:txBody>
          <a:bodyPr>
            <a:normAutofit/>
          </a:bodyPr>
          <a:lstStyle/>
          <a:p>
            <a:r>
              <a:rPr lang="en-GB" sz="5400" dirty="0" smtClean="0"/>
              <a:t>4COSCO11C.2 Web Design </a:t>
            </a:r>
            <a:r>
              <a:rPr lang="en-GB" sz="5400" smtClean="0"/>
              <a:t>and Development</a:t>
            </a:r>
            <a:endParaRPr lang="el-GR" sz="5400" dirty="0"/>
          </a:p>
        </p:txBody>
      </p:sp>
      <p:sp>
        <p:nvSpPr>
          <p:cNvPr id="3" name="Subtitle 2"/>
          <p:cNvSpPr>
            <a:spLocks noGrp="1"/>
          </p:cNvSpPr>
          <p:nvPr>
            <p:ph type="subTitle" idx="1"/>
          </p:nvPr>
        </p:nvSpPr>
        <p:spPr/>
        <p:txBody>
          <a:bodyPr>
            <a:noAutofit/>
          </a:bodyPr>
          <a:lstStyle/>
          <a:p>
            <a:r>
              <a:rPr lang="en-GB" sz="3500" dirty="0"/>
              <a:t>Introduction to Web Technologies </a:t>
            </a:r>
            <a:endParaRPr lang="en-GB" sz="3500" dirty="0" smtClean="0"/>
          </a:p>
          <a:p>
            <a:r>
              <a:rPr lang="en-GB" sz="2000" dirty="0" smtClean="0">
                <a:solidFill>
                  <a:schemeClr val="dk1"/>
                </a:solidFill>
              </a:rPr>
              <a:t>Week </a:t>
            </a:r>
            <a:r>
              <a:rPr lang="en-GB" sz="2000" dirty="0">
                <a:solidFill>
                  <a:schemeClr val="dk1"/>
                </a:solidFill>
              </a:rPr>
              <a:t>1</a:t>
            </a:r>
            <a:r>
              <a:rPr lang="en-GB" sz="2000" dirty="0" smtClean="0">
                <a:solidFill>
                  <a:schemeClr val="dk1"/>
                </a:solidFill>
              </a:rPr>
              <a:t> | Janani </a:t>
            </a:r>
            <a:r>
              <a:rPr lang="en-GB" sz="2000" dirty="0" err="1" smtClean="0">
                <a:solidFill>
                  <a:schemeClr val="dk1"/>
                </a:solidFill>
              </a:rPr>
              <a:t>Harischandra</a:t>
            </a:r>
            <a:endParaRPr lang="en-GB" sz="2000" dirty="0">
              <a:solidFill>
                <a:schemeClr val="dk1"/>
              </a:solidFill>
            </a:endParaRPr>
          </a:p>
        </p:txBody>
      </p:sp>
    </p:spTree>
    <p:extLst>
      <p:ext uri="{BB962C8B-B14F-4D97-AF65-F5344CB8AC3E}">
        <p14:creationId xmlns:p14="http://schemas.microsoft.com/office/powerpoint/2010/main" val="408040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778489" y="668339"/>
            <a:ext cx="8534400" cy="663575"/>
          </a:xfrm>
        </p:spPr>
        <p:txBody>
          <a:bodyPr>
            <a:noAutofit/>
          </a:bodyPr>
          <a:lstStyle/>
          <a:p>
            <a:pPr>
              <a:defRPr/>
            </a:pPr>
            <a:r>
              <a:rPr lang="en-US" altLang="ja-JP" dirty="0"/>
              <a:t>Internet Addressing</a:t>
            </a:r>
            <a:endParaRPr lang="ja-JP" altLang="en-US" dirty="0"/>
          </a:p>
        </p:txBody>
      </p:sp>
      <p:sp>
        <p:nvSpPr>
          <p:cNvPr id="3" name="Content Placeholder 2"/>
          <p:cNvSpPr>
            <a:spLocks noGrp="1"/>
          </p:cNvSpPr>
          <p:nvPr>
            <p:ph idx="1"/>
          </p:nvPr>
        </p:nvSpPr>
        <p:spPr>
          <a:xfrm>
            <a:off x="899652" y="1600200"/>
            <a:ext cx="10454148" cy="2101645"/>
          </a:xfrm>
          <a:solidFill>
            <a:schemeClr val="accent1">
              <a:lumMod val="60000"/>
              <a:lumOff val="40000"/>
            </a:schemeClr>
          </a:solidFill>
        </p:spPr>
        <p:txBody>
          <a:bodyPr rtlCol="0">
            <a:normAutofit fontScale="85000" lnSpcReduction="10000"/>
          </a:bodyPr>
          <a:lstStyle/>
          <a:p>
            <a:pPr marL="548640" lvl="1" indent="-274320">
              <a:buFont typeface="Wingdings"/>
              <a:buChar char=""/>
              <a:defRPr/>
            </a:pPr>
            <a:r>
              <a:rPr lang="en-US" sz="2600" dirty="0">
                <a:ea typeface="ＭＳ Ｐゴシック" pitchFamily="34" charset="-128"/>
                <a:cs typeface="Arial" pitchFamily="34" charset="0"/>
              </a:rPr>
              <a:t>An Internet Protocol address (also known as an IP address) is a numerical label assigned to each device (e.g., computer, printer) participating in a </a:t>
            </a:r>
            <a:r>
              <a:rPr lang="en-US" sz="2600" dirty="0">
                <a:ea typeface="ＭＳ Ｐゴシック" pitchFamily="34" charset="-128"/>
                <a:cs typeface="Arial" pitchFamily="34" charset="0"/>
                <a:hlinkClick r:id="rId3" tooltip="Computer network"/>
              </a:rPr>
              <a:t>computer network</a:t>
            </a:r>
            <a:endParaRPr lang="en-US" sz="2600" dirty="0">
              <a:ea typeface="ＭＳ Ｐゴシック" pitchFamily="34" charset="-128"/>
              <a:cs typeface="Arial" pitchFamily="34" charset="0"/>
            </a:endParaRPr>
          </a:p>
          <a:p>
            <a:pPr marL="548640" lvl="1" indent="-274320">
              <a:buFont typeface="Wingdings"/>
              <a:buChar char=""/>
              <a:defRPr/>
            </a:pPr>
            <a:endParaRPr lang="en-US" altLang="ja-JP" sz="2600" dirty="0">
              <a:cs typeface="Arial" pitchFamily="34" charset="0"/>
            </a:endParaRPr>
          </a:p>
          <a:p>
            <a:pPr marL="548640" lvl="1" indent="-274320">
              <a:buFont typeface="Wingdings"/>
              <a:buChar char=""/>
              <a:defRPr/>
            </a:pPr>
            <a:r>
              <a:rPr lang="en-US" altLang="ja-JP" sz="2600" dirty="0">
                <a:cs typeface="Arial" pitchFamily="34" charset="0"/>
              </a:rPr>
              <a:t>Every computer / device connected to the Internet has a unique identity. </a:t>
            </a:r>
          </a:p>
          <a:p>
            <a:pPr marL="548640" lvl="1" indent="-274320">
              <a:buFont typeface="Wingdings"/>
              <a:buChar char=""/>
              <a:defRPr/>
            </a:pPr>
            <a:endParaRPr lang="en-US" altLang="ja-JP" sz="2600" dirty="0">
              <a:cs typeface="Arial" pitchFamily="34" charset="0"/>
            </a:endParaRPr>
          </a:p>
          <a:p>
            <a:pPr marL="548640" lvl="1" indent="-274320">
              <a:buFont typeface="Wingdings"/>
              <a:buChar char=""/>
              <a:defRPr/>
            </a:pPr>
            <a:r>
              <a:rPr lang="en-US" altLang="ja-JP" sz="2600" dirty="0">
                <a:cs typeface="Arial" pitchFamily="34" charset="0"/>
              </a:rPr>
              <a:t>You can use any of the following two ways:</a:t>
            </a:r>
          </a:p>
          <a:p>
            <a:pPr marL="548640" lvl="1" indent="-274320">
              <a:buFont typeface="Wingdings"/>
              <a:buChar char=""/>
              <a:defRPr/>
            </a:pPr>
            <a:endParaRPr kumimoji="1" lang="en-US" altLang="ja-JP" dirty="0" smtClean="0"/>
          </a:p>
          <a:p>
            <a:pPr marL="548640" lvl="1" indent="-274320">
              <a:buFont typeface="Wingdings"/>
              <a:buChar char=""/>
              <a:defRPr/>
            </a:pPr>
            <a:endParaRPr kumimoji="1" lang="ja-JP" altLang="en-US" dirty="0" smtClean="0"/>
          </a:p>
        </p:txBody>
      </p:sp>
      <p:sp>
        <p:nvSpPr>
          <p:cNvPr id="12" name="Rectangle 11"/>
          <p:cNvSpPr>
            <a:spLocks noChangeArrowheads="1"/>
          </p:cNvSpPr>
          <p:nvPr/>
        </p:nvSpPr>
        <p:spPr bwMode="auto">
          <a:xfrm>
            <a:off x="1905000" y="4572001"/>
            <a:ext cx="3695700" cy="147796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ja-JP"/>
              <a:t>(IP) address</a:t>
            </a:r>
            <a:r>
              <a:rPr lang="en-US" altLang="ja-JP" b="0"/>
              <a:t> </a:t>
            </a:r>
          </a:p>
          <a:p>
            <a:r>
              <a:rPr lang="en-US" altLang="ja-JP" b="0"/>
              <a:t>	a four-part number string </a:t>
            </a:r>
          </a:p>
          <a:p>
            <a:endParaRPr lang="en-US" altLang="ja-JP" b="0"/>
          </a:p>
          <a:p>
            <a:r>
              <a:rPr lang="en-US" altLang="ja-JP" b="0"/>
              <a:t>Example</a:t>
            </a:r>
          </a:p>
          <a:p>
            <a:r>
              <a:rPr lang="en-US" altLang="ja-JP" b="0"/>
              <a:t>	192.168.0.128 </a:t>
            </a:r>
            <a:endParaRPr lang="ja-JP" altLang="en-US" b="0"/>
          </a:p>
        </p:txBody>
      </p:sp>
      <p:sp>
        <p:nvSpPr>
          <p:cNvPr id="13" name="Rectangle 12"/>
          <p:cNvSpPr>
            <a:spLocks noChangeArrowheads="1"/>
          </p:cNvSpPr>
          <p:nvPr/>
        </p:nvSpPr>
        <p:spPr bwMode="auto">
          <a:xfrm>
            <a:off x="7162800" y="4610101"/>
            <a:ext cx="3124200" cy="147796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ja-JP"/>
              <a:t>domain name</a:t>
            </a:r>
            <a:r>
              <a:rPr lang="en-US" altLang="ja-JP" b="0"/>
              <a:t> </a:t>
            </a:r>
          </a:p>
          <a:p>
            <a:r>
              <a:rPr lang="en-US" altLang="ja-JP" b="0"/>
              <a:t>	a text</a:t>
            </a:r>
          </a:p>
          <a:p>
            <a:endParaRPr lang="en-US" altLang="ja-JP" b="0"/>
          </a:p>
          <a:p>
            <a:r>
              <a:rPr lang="en-US" altLang="ja-JP" b="0"/>
              <a:t>Example</a:t>
            </a:r>
          </a:p>
          <a:p>
            <a:r>
              <a:rPr lang="en-US" altLang="ja-JP" b="0"/>
              <a:t>	abc.iit.lk</a:t>
            </a:r>
            <a:endParaRPr lang="ja-JP" altLang="en-US" b="0"/>
          </a:p>
        </p:txBody>
      </p:sp>
      <p:sp>
        <p:nvSpPr>
          <p:cNvPr id="14" name="Left-Right-Up Arrow 13"/>
          <p:cNvSpPr/>
          <p:nvPr/>
        </p:nvSpPr>
        <p:spPr>
          <a:xfrm>
            <a:off x="5756276" y="4076700"/>
            <a:ext cx="1216025" cy="1562100"/>
          </a:xfrm>
          <a:prstGeom prst="leftRightUpArrow">
            <a:avLst>
              <a:gd name="adj1" fmla="val 25000"/>
              <a:gd name="adj2" fmla="val 2116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ja-JP" altLang="en-US">
              <a:solidFill>
                <a:srgbClr val="FFFFFF"/>
              </a:solidFill>
            </a:endParaRPr>
          </a:p>
        </p:txBody>
      </p:sp>
      <p:sp>
        <p:nvSpPr>
          <p:cNvPr id="2560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A66522E-B448-429F-96EE-EF872CCD56BF}" type="slidenum">
              <a:rPr lang="en-US" altLang="ja-JP" smtClean="0"/>
              <a:pPr/>
              <a:t>10</a:t>
            </a:fld>
            <a:endParaRPr lang="en-US" altLang="ja-JP" smtClean="0"/>
          </a:p>
        </p:txBody>
      </p:sp>
    </p:spTree>
    <p:extLst>
      <p:ext uri="{BB962C8B-B14F-4D97-AF65-F5344CB8AC3E}">
        <p14:creationId xmlns:p14="http://schemas.microsoft.com/office/powerpoint/2010/main" val="17450939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0.70"/>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strVal val="#ppt_w*0.70"/>
                                          </p:val>
                                        </p:tav>
                                        <p:tav tm="100000">
                                          <p:val>
                                            <p:strVal val="#ppt_w"/>
                                          </p:val>
                                        </p:tav>
                                      </p:tavLst>
                                    </p:anim>
                                    <p:anim calcmode="lin" valueType="num">
                                      <p:cBhvr>
                                        <p:cTn id="20" dur="1000" fill="hold"/>
                                        <p:tgtEl>
                                          <p:spTgt spid="13"/>
                                        </p:tgtEl>
                                        <p:attrNameLst>
                                          <p:attrName>ppt_h</p:attrName>
                                        </p:attrNameLst>
                                      </p:cBhvr>
                                      <p:tavLst>
                                        <p:tav tm="0">
                                          <p:val>
                                            <p:strVal val="#ppt_h"/>
                                          </p:val>
                                        </p:tav>
                                        <p:tav tm="100000">
                                          <p:val>
                                            <p:strVal val="#ppt_h"/>
                                          </p:val>
                                        </p:tav>
                                      </p:tavLst>
                                    </p:anim>
                                    <p:animEffect transition="in" filter="fade">
                                      <p:cBhvr>
                                        <p:cTn id="2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838200" y="320675"/>
            <a:ext cx="10515600" cy="1325563"/>
          </a:xfrm>
        </p:spPr>
        <p:txBody>
          <a:bodyPr>
            <a:normAutofit/>
          </a:bodyPr>
          <a:lstStyle/>
          <a:p>
            <a:pPr>
              <a:defRPr/>
            </a:pPr>
            <a:r>
              <a:rPr lang="en-US" altLang="ja-JP" dirty="0"/>
              <a:t>IP Address</a:t>
            </a:r>
            <a:endParaRPr lang="ja-JP" altLang="en-US" dirty="0"/>
          </a:p>
        </p:txBody>
      </p:sp>
      <p:sp>
        <p:nvSpPr>
          <p:cNvPr id="27651" name="Content Placeholder 2"/>
          <p:cNvSpPr>
            <a:spLocks noGrp="1"/>
          </p:cNvSpPr>
          <p:nvPr>
            <p:ph idx="1"/>
          </p:nvPr>
        </p:nvSpPr>
        <p:spPr/>
        <p:txBody>
          <a:bodyPr/>
          <a:lstStyle/>
          <a:p>
            <a:pPr eaLnBrk="1" hangingPunct="1"/>
            <a:r>
              <a:rPr lang="en-US" altLang="ja-JP" dirty="0" smtClean="0">
                <a:cs typeface="Arial" panose="020B0604020202020204" pitchFamily="34" charset="0"/>
              </a:rPr>
              <a:t>Every machine on network has a unique identifying number, called an IP Address. </a:t>
            </a:r>
          </a:p>
          <a:p>
            <a:pPr eaLnBrk="1" hangingPunct="1"/>
            <a:endParaRPr lang="en-US" altLang="ja-JP" dirty="0" smtClean="0">
              <a:cs typeface="Arial" panose="020B0604020202020204" pitchFamily="34" charset="0"/>
            </a:endParaRPr>
          </a:p>
          <a:p>
            <a:pPr eaLnBrk="1" hangingPunct="1"/>
            <a:r>
              <a:rPr lang="en-US" altLang="ja-JP" dirty="0" smtClean="0">
                <a:cs typeface="Arial" panose="020B0604020202020204" pitchFamily="34" charset="0"/>
              </a:rPr>
              <a:t>A typical IP address looks like this(ipv4):</a:t>
            </a:r>
            <a:br>
              <a:rPr lang="en-US" altLang="ja-JP" dirty="0" smtClean="0">
                <a:cs typeface="Arial" panose="020B0604020202020204" pitchFamily="34" charset="0"/>
              </a:rPr>
            </a:br>
            <a:r>
              <a:rPr lang="en-US" altLang="ja-JP" dirty="0" smtClean="0">
                <a:cs typeface="Arial" panose="020B0604020202020204" pitchFamily="34" charset="0"/>
              </a:rPr>
              <a:t>216.27.61.137</a:t>
            </a:r>
            <a:r>
              <a:rPr lang="en-US" altLang="en-US" dirty="0" smtClean="0">
                <a:ea typeface="ＭＳ Ｐゴシック" panose="020B0600070205080204" pitchFamily="34" charset="-128"/>
                <a:cs typeface="Arial" panose="020B0604020202020204" pitchFamily="34" charset="0"/>
              </a:rPr>
              <a:t/>
            </a:r>
            <a:br>
              <a:rPr lang="en-US" altLang="en-US" dirty="0" smtClean="0">
                <a:ea typeface="ＭＳ Ｐゴシック" panose="020B0600070205080204" pitchFamily="34" charset="-128"/>
                <a:cs typeface="Arial" panose="020B0604020202020204" pitchFamily="34" charset="0"/>
              </a:rPr>
            </a:br>
            <a:endParaRPr lang="en-US" altLang="ja-JP" dirty="0" smtClean="0">
              <a:cs typeface="Arial" panose="020B0604020202020204" pitchFamily="34" charset="0"/>
            </a:endParaRPr>
          </a:p>
          <a:p>
            <a:pPr eaLnBrk="1" hangingPunct="1"/>
            <a:r>
              <a:rPr lang="en-US" altLang="ja-JP" dirty="0" smtClean="0">
                <a:cs typeface="Arial" panose="020B0604020202020204" pitchFamily="34" charset="0"/>
              </a:rPr>
              <a:t>The format of an IP address is a 32-bit numeric address written as four numbers separated by periods</a:t>
            </a:r>
            <a:endParaRPr kumimoji="1" lang="ja-JP" altLang="en-US" dirty="0" smtClean="0">
              <a:cs typeface="Arial" panose="020B0604020202020204" pitchFamily="34" charset="0"/>
            </a:endParaRPr>
          </a:p>
        </p:txBody>
      </p:sp>
      <p:sp>
        <p:nvSpPr>
          <p:cNvPr id="2765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69A9014-3927-4AF7-8CF4-B4B6E5B9EF67}" type="slidenum">
              <a:rPr lang="en-US" altLang="ja-JP" smtClean="0"/>
              <a:pPr/>
              <a:t>11</a:t>
            </a:fld>
            <a:endParaRPr lang="en-US" altLang="ja-JP" smtClean="0"/>
          </a:p>
        </p:txBody>
      </p:sp>
    </p:spTree>
    <p:extLst>
      <p:ext uri="{BB962C8B-B14F-4D97-AF65-F5344CB8AC3E}">
        <p14:creationId xmlns:p14="http://schemas.microsoft.com/office/powerpoint/2010/main" val="3755107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96414" y="597310"/>
            <a:ext cx="8534400" cy="758825"/>
          </a:xfrm>
        </p:spPr>
        <p:txBody>
          <a:bodyPr>
            <a:normAutofit/>
          </a:bodyPr>
          <a:lstStyle/>
          <a:p>
            <a:pPr>
              <a:defRPr/>
            </a:pPr>
            <a:r>
              <a:rPr lang="en-US" altLang="ja-JP" dirty="0"/>
              <a:t>Domain Names</a:t>
            </a:r>
          </a:p>
        </p:txBody>
      </p:sp>
      <p:sp>
        <p:nvSpPr>
          <p:cNvPr id="29699" name="Rectangle 3"/>
          <p:cNvSpPr>
            <a:spLocks noGrp="1" noChangeArrowheads="1"/>
          </p:cNvSpPr>
          <p:nvPr>
            <p:ph idx="1"/>
          </p:nvPr>
        </p:nvSpPr>
        <p:spPr>
          <a:xfrm>
            <a:off x="825910" y="1524000"/>
            <a:ext cx="9651590" cy="4832350"/>
          </a:xfrm>
        </p:spPr>
        <p:txBody>
          <a:bodyPr/>
          <a:lstStyle/>
          <a:p>
            <a:pPr eaLnBrk="1" hangingPunct="1">
              <a:lnSpc>
                <a:spcPct val="90000"/>
              </a:lnSpc>
            </a:pPr>
            <a:r>
              <a:rPr lang="en-US" altLang="ja-JP" dirty="0">
                <a:cs typeface="Arial" panose="020B0604020202020204" pitchFamily="34" charset="0"/>
              </a:rPr>
              <a:t>A </a:t>
            </a:r>
            <a:r>
              <a:rPr kumimoji="1" lang="en-US" altLang="ja-JP" dirty="0" smtClean="0">
                <a:cs typeface="Arial" panose="020B0604020202020204" pitchFamily="34" charset="0"/>
              </a:rPr>
              <a:t>name</a:t>
            </a:r>
            <a:r>
              <a:rPr lang="en-US" altLang="ja-JP" dirty="0">
                <a:cs typeface="Arial" panose="020B0604020202020204" pitchFamily="34" charset="0"/>
              </a:rPr>
              <a:t> that identifies a computer or computers on the Internet.</a:t>
            </a:r>
          </a:p>
          <a:p>
            <a:pPr eaLnBrk="1" hangingPunct="1">
              <a:lnSpc>
                <a:spcPct val="90000"/>
              </a:lnSpc>
              <a:buFont typeface="Wingdings 2" panose="05020102010507070707" pitchFamily="18" charset="2"/>
              <a:buNone/>
            </a:pPr>
            <a:endParaRPr lang="en-US" altLang="ja-JP" dirty="0">
              <a:cs typeface="Arial" panose="020B0604020202020204" pitchFamily="34" charset="0"/>
            </a:endParaRPr>
          </a:p>
          <a:p>
            <a:pPr eaLnBrk="1" hangingPunct="1">
              <a:lnSpc>
                <a:spcPct val="90000"/>
              </a:lnSpc>
              <a:buFont typeface="Wingdings 2" panose="05020102010507070707" pitchFamily="18" charset="2"/>
              <a:buNone/>
            </a:pPr>
            <a:r>
              <a:rPr lang="en-US" altLang="ja-JP" sz="2200" dirty="0">
                <a:cs typeface="Arial" panose="020B0604020202020204" pitchFamily="34" charset="0"/>
              </a:rPr>
              <a:t>Advantage: </a:t>
            </a:r>
          </a:p>
          <a:p>
            <a:pPr lvl="1" eaLnBrk="1" hangingPunct="1">
              <a:lnSpc>
                <a:spcPct val="90000"/>
              </a:lnSpc>
            </a:pPr>
            <a:r>
              <a:rPr lang="en-US" altLang="ja-JP" dirty="0" smtClean="0">
                <a:cs typeface="Arial" panose="020B0604020202020204" pitchFamily="34" charset="0"/>
              </a:rPr>
              <a:t>Numeric addresses are difficult to work with</a:t>
            </a:r>
          </a:p>
          <a:p>
            <a:pPr lvl="1" eaLnBrk="1" hangingPunct="1">
              <a:lnSpc>
                <a:spcPct val="90000"/>
              </a:lnSpc>
            </a:pPr>
            <a:r>
              <a:rPr lang="en-US" altLang="ja-JP" dirty="0" smtClean="0">
                <a:cs typeface="Arial" panose="020B0604020202020204" pitchFamily="34" charset="0"/>
              </a:rPr>
              <a:t>Extremely difficult to remember as humans </a:t>
            </a:r>
          </a:p>
          <a:p>
            <a:pPr lvl="1" eaLnBrk="1" hangingPunct="1">
              <a:lnSpc>
                <a:spcPct val="90000"/>
              </a:lnSpc>
              <a:buFont typeface="Wingdings" panose="05000000000000000000" pitchFamily="2" charset="2"/>
              <a:buNone/>
            </a:pPr>
            <a:r>
              <a:rPr lang="en-US" altLang="ja-JP" dirty="0" smtClean="0">
                <a:cs typeface="Arial" panose="020B0604020202020204" pitchFamily="34" charset="0"/>
              </a:rPr>
              <a:t>Example</a:t>
            </a:r>
          </a:p>
          <a:p>
            <a:pPr lvl="1" eaLnBrk="1" hangingPunct="1">
              <a:lnSpc>
                <a:spcPct val="90000"/>
              </a:lnSpc>
            </a:pPr>
            <a:r>
              <a:rPr lang="en-US" altLang="ja-JP" dirty="0" smtClean="0">
                <a:cs typeface="Arial" panose="020B0604020202020204" pitchFamily="34" charset="0"/>
              </a:rPr>
              <a:t>http://10.0.7.200:8080 Vs. http://moodle.sliit.lk</a:t>
            </a:r>
          </a:p>
          <a:p>
            <a:pPr lvl="1" eaLnBrk="1" hangingPunct="1">
              <a:lnSpc>
                <a:spcPct val="90000"/>
              </a:lnSpc>
            </a:pPr>
            <a:endParaRPr lang="en-US" altLang="ja-JP" sz="1700" dirty="0">
              <a:cs typeface="Arial" panose="020B0604020202020204" pitchFamily="34" charset="0"/>
            </a:endParaRPr>
          </a:p>
          <a:p>
            <a:pPr eaLnBrk="1" hangingPunct="1">
              <a:lnSpc>
                <a:spcPct val="90000"/>
              </a:lnSpc>
              <a:buFont typeface="Wingdings 2" panose="05020102010507070707" pitchFamily="18" charset="2"/>
              <a:buNone/>
            </a:pPr>
            <a:r>
              <a:rPr lang="en-US" altLang="ja-JP" sz="2200" dirty="0">
                <a:cs typeface="Arial" panose="020B0604020202020204" pitchFamily="34" charset="0"/>
              </a:rPr>
              <a:t>Disadvantage:</a:t>
            </a:r>
          </a:p>
          <a:p>
            <a:pPr lvl="1" eaLnBrk="1" hangingPunct="1">
              <a:lnSpc>
                <a:spcPct val="90000"/>
              </a:lnSpc>
            </a:pPr>
            <a:r>
              <a:rPr lang="en-US" altLang="ja-JP" dirty="0" smtClean="0">
                <a:cs typeface="Arial" panose="020B0604020202020204" pitchFamily="34" charset="0"/>
              </a:rPr>
              <a:t>Unable to generate meaningful and unique names for all devices in the Internet </a:t>
            </a:r>
          </a:p>
          <a:p>
            <a:pPr eaLnBrk="1" hangingPunct="1">
              <a:lnSpc>
                <a:spcPct val="90000"/>
              </a:lnSpc>
            </a:pPr>
            <a:endParaRPr lang="en-US" altLang="ja-JP" sz="2200" dirty="0">
              <a:solidFill>
                <a:srgbClr val="71481C"/>
              </a:solidFill>
              <a:latin typeface="Arial Unicode MS" panose="020B0604020202020204" pitchFamily="34" charset="-128"/>
              <a:cs typeface="Arial Unicode MS" panose="020B0604020202020204" pitchFamily="34" charset="-128"/>
            </a:endParaRPr>
          </a:p>
          <a:p>
            <a:pPr eaLnBrk="1" hangingPunct="1">
              <a:lnSpc>
                <a:spcPct val="90000"/>
              </a:lnSpc>
              <a:buFont typeface="Wingdings" panose="05000000000000000000" pitchFamily="2" charset="2"/>
              <a:buNone/>
            </a:pPr>
            <a:endParaRPr lang="en-US" altLang="ja-JP" dirty="0" smtClean="0">
              <a:solidFill>
                <a:srgbClr val="71481C"/>
              </a:solidFill>
              <a:latin typeface="Arial Unicode MS" panose="020B0604020202020204" pitchFamily="34" charset="-128"/>
              <a:cs typeface="Arial Unicode MS" panose="020B0604020202020204" pitchFamily="34" charset="-128"/>
            </a:endParaRPr>
          </a:p>
        </p:txBody>
      </p:sp>
      <p:sp>
        <p:nvSpPr>
          <p:cNvPr id="2970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5366967-E9B9-481F-81E4-DD0816872297}" type="slidenum">
              <a:rPr lang="en-US" altLang="ja-JP" smtClean="0"/>
              <a:pPr/>
              <a:t>12</a:t>
            </a:fld>
            <a:endParaRPr lang="en-US" altLang="ja-JP" smtClean="0"/>
          </a:p>
        </p:txBody>
      </p:sp>
    </p:spTree>
    <p:extLst>
      <p:ext uri="{BB962C8B-B14F-4D97-AF65-F5344CB8AC3E}">
        <p14:creationId xmlns:p14="http://schemas.microsoft.com/office/powerpoint/2010/main" val="2866541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a:bodyPr>
          <a:lstStyle/>
          <a:p>
            <a:pPr>
              <a:defRPr/>
            </a:pPr>
            <a:r>
              <a:rPr lang="en-US" altLang="ja-JP" dirty="0"/>
              <a:t>Levels of Domain</a:t>
            </a:r>
            <a:endParaRPr lang="ja-JP" altLang="en-US" dirty="0"/>
          </a:p>
        </p:txBody>
      </p:sp>
      <p:sp>
        <p:nvSpPr>
          <p:cNvPr id="30723" name="Content Placeholder 2"/>
          <p:cNvSpPr>
            <a:spLocks noGrp="1"/>
          </p:cNvSpPr>
          <p:nvPr>
            <p:ph idx="1"/>
          </p:nvPr>
        </p:nvSpPr>
        <p:spPr/>
        <p:txBody>
          <a:bodyPr/>
          <a:lstStyle/>
          <a:p>
            <a:pPr eaLnBrk="1" hangingPunct="1"/>
            <a:r>
              <a:rPr lang="en-US" altLang="ja-JP" sz="2600">
                <a:cs typeface="Arial" panose="020B0604020202020204" pitchFamily="34" charset="0"/>
              </a:rPr>
              <a:t>Domain names are organized in a hierarchical manner.</a:t>
            </a:r>
          </a:p>
          <a:p>
            <a:pPr eaLnBrk="1" hangingPunct="1"/>
            <a:endParaRPr lang="en-US" altLang="ja-JP" sz="1400">
              <a:solidFill>
                <a:srgbClr val="71481C"/>
              </a:solidFill>
              <a:cs typeface="Arial" panose="020B0604020202020204" pitchFamily="34" charset="0"/>
            </a:endParaRPr>
          </a:p>
          <a:p>
            <a:pPr lvl="1" eaLnBrk="1" hangingPunct="1"/>
            <a:r>
              <a:rPr lang="en-US" altLang="ja-JP" smtClean="0">
                <a:cs typeface="Arial" panose="020B0604020202020204" pitchFamily="34" charset="0"/>
              </a:rPr>
              <a:t>Top Level Domain (TLD) : Last part of the Domain name</a:t>
            </a:r>
          </a:p>
          <a:p>
            <a:pPr lvl="2" indent="-273050">
              <a:buFont typeface="Wingdings" panose="05000000000000000000" pitchFamily="2" charset="2"/>
              <a:buChar char=""/>
            </a:pPr>
            <a:r>
              <a:rPr lang="en-US" altLang="ja-JP" sz="1900">
                <a:cs typeface="Arial" panose="020B0604020202020204" pitchFamily="34" charset="0"/>
              </a:rPr>
              <a:t>e.g. : </a:t>
            </a:r>
            <a:r>
              <a:rPr lang="en-US" altLang="ja-JP" sz="1900">
                <a:solidFill>
                  <a:schemeClr val="folHlink"/>
                </a:solidFill>
                <a:cs typeface="Arial" panose="020B0604020202020204" pitchFamily="34" charset="0"/>
              </a:rPr>
              <a:t>org</a:t>
            </a:r>
            <a:r>
              <a:rPr lang="en-US" altLang="ja-JP" sz="1900">
                <a:cs typeface="Arial" panose="020B0604020202020204" pitchFamily="34" charset="0"/>
              </a:rPr>
              <a:t> is TLD of www.wikipedia.org </a:t>
            </a:r>
          </a:p>
          <a:p>
            <a:pPr lvl="1" eaLnBrk="1" hangingPunct="1"/>
            <a:endParaRPr lang="en-US" altLang="ja-JP" smtClean="0">
              <a:cs typeface="Arial" panose="020B0604020202020204" pitchFamily="34" charset="0"/>
            </a:endParaRPr>
          </a:p>
          <a:p>
            <a:pPr lvl="1" eaLnBrk="1" hangingPunct="1"/>
            <a:r>
              <a:rPr lang="en-US" altLang="ja-JP" smtClean="0">
                <a:cs typeface="Arial" panose="020B0604020202020204" pitchFamily="34" charset="0"/>
              </a:rPr>
              <a:t>Second Level Domain: Name directly to the left of TLD</a:t>
            </a:r>
          </a:p>
          <a:p>
            <a:pPr lvl="2" indent="-273050">
              <a:buFont typeface="Wingdings" panose="05000000000000000000" pitchFamily="2" charset="2"/>
              <a:buChar char=""/>
            </a:pPr>
            <a:r>
              <a:rPr lang="en-US" altLang="ja-JP" sz="1900">
                <a:cs typeface="Arial" panose="020B0604020202020204" pitchFamily="34" charset="0"/>
              </a:rPr>
              <a:t>e.g. : </a:t>
            </a:r>
            <a:r>
              <a:rPr lang="en-US" altLang="ja-JP" sz="1900">
                <a:solidFill>
                  <a:schemeClr val="folHlink"/>
                </a:solidFill>
                <a:cs typeface="Arial" panose="020B0604020202020204" pitchFamily="34" charset="0"/>
              </a:rPr>
              <a:t>wikipedia</a:t>
            </a:r>
            <a:r>
              <a:rPr lang="en-US" altLang="ja-JP" sz="1900">
                <a:cs typeface="Arial" panose="020B0604020202020204" pitchFamily="34" charset="0"/>
              </a:rPr>
              <a:t> is SLD of www.wikipedia.org</a:t>
            </a:r>
          </a:p>
          <a:p>
            <a:pPr lvl="1" eaLnBrk="1" hangingPunct="1"/>
            <a:endParaRPr lang="en-US" altLang="ja-JP" smtClean="0">
              <a:cs typeface="Arial" panose="020B0604020202020204" pitchFamily="34" charset="0"/>
            </a:endParaRPr>
          </a:p>
          <a:p>
            <a:pPr lvl="1" eaLnBrk="1" hangingPunct="1"/>
            <a:r>
              <a:rPr lang="en-US" altLang="ja-JP" smtClean="0">
                <a:cs typeface="Arial" panose="020B0604020202020204" pitchFamily="34" charset="0"/>
              </a:rPr>
              <a:t>Third Level Domain: Name directly to the left of second level Domain</a:t>
            </a:r>
          </a:p>
          <a:p>
            <a:pPr lvl="2" indent="-273050">
              <a:buFont typeface="Wingdings" panose="05000000000000000000" pitchFamily="2" charset="2"/>
              <a:buChar char=""/>
            </a:pPr>
            <a:r>
              <a:rPr lang="en-US" altLang="ja-JP" sz="1900">
                <a:cs typeface="Arial" panose="020B0604020202020204" pitchFamily="34" charset="0"/>
              </a:rPr>
              <a:t>e.g. : </a:t>
            </a:r>
            <a:r>
              <a:rPr lang="en-US" altLang="ja-JP" sz="1900">
                <a:solidFill>
                  <a:schemeClr val="folHlink"/>
                </a:solidFill>
                <a:cs typeface="Arial" panose="020B0604020202020204" pitchFamily="34" charset="0"/>
              </a:rPr>
              <a:t>mail</a:t>
            </a:r>
            <a:r>
              <a:rPr lang="en-US" altLang="ja-JP" sz="1900">
                <a:cs typeface="Arial" panose="020B0604020202020204" pitchFamily="34" charset="0"/>
              </a:rPr>
              <a:t> is SLD of mail.google.com</a:t>
            </a:r>
          </a:p>
          <a:p>
            <a:pPr eaLnBrk="1" hangingPunct="1"/>
            <a:endParaRPr kumimoji="1" lang="ja-JP" altLang="en-US" smtClean="0">
              <a:solidFill>
                <a:srgbClr val="71481C"/>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072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EE58C3A-A5F7-4289-919E-FB111B6DE25C}" type="slidenum">
              <a:rPr lang="en-US" altLang="ja-JP" smtClean="0"/>
              <a:pPr/>
              <a:t>13</a:t>
            </a:fld>
            <a:endParaRPr lang="en-US" altLang="ja-JP" smtClean="0"/>
          </a:p>
        </p:txBody>
      </p:sp>
    </p:spTree>
    <p:extLst>
      <p:ext uri="{BB962C8B-B14F-4D97-AF65-F5344CB8AC3E}">
        <p14:creationId xmlns:p14="http://schemas.microsoft.com/office/powerpoint/2010/main" val="309722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pPr>
              <a:defRPr/>
            </a:pPr>
            <a:r>
              <a:rPr lang="en-US" altLang="ja-JP" dirty="0"/>
              <a:t>Domain Name System</a:t>
            </a:r>
            <a:endParaRPr lang="ja-JP" altLang="en-US" dirty="0"/>
          </a:p>
        </p:txBody>
      </p:sp>
      <p:sp>
        <p:nvSpPr>
          <p:cNvPr id="32771" name="Content Placeholder 2"/>
          <p:cNvSpPr>
            <a:spLocks noGrp="1"/>
          </p:cNvSpPr>
          <p:nvPr>
            <p:ph idx="1"/>
          </p:nvPr>
        </p:nvSpPr>
        <p:spPr>
          <a:xfrm>
            <a:off x="1825625" y="1681164"/>
            <a:ext cx="8504238" cy="1406525"/>
          </a:xfrm>
          <a:solidFill>
            <a:srgbClr val="FFC000"/>
          </a:solidFill>
        </p:spPr>
        <p:txBody>
          <a:bodyPr/>
          <a:lstStyle/>
          <a:p>
            <a:pPr eaLnBrk="1" hangingPunct="1"/>
            <a:r>
              <a:rPr lang="en-US" altLang="ja-JP" smtClean="0">
                <a:solidFill>
                  <a:srgbClr val="71481C"/>
                </a:solidFill>
                <a:cs typeface="Arial" panose="020B0604020202020204" pitchFamily="34" charset="0"/>
              </a:rPr>
              <a:t>Domain Name System (DNS) is a database system that translates a computer's fully qualified domain name into an IP address.</a:t>
            </a:r>
          </a:p>
          <a:p>
            <a:pPr eaLnBrk="1" hangingPunct="1">
              <a:buFont typeface="Wingdings 2" panose="05020102010507070707" pitchFamily="18" charset="2"/>
              <a:buNone/>
            </a:pPr>
            <a:endParaRPr kumimoji="1" lang="en-US" altLang="ja-JP" smtClean="0">
              <a:solidFill>
                <a:srgbClr val="71481C"/>
              </a:solidFill>
              <a:latin typeface="Arial Unicode MS" panose="020B0604020202020204" pitchFamily="34" charset="-128"/>
              <a:cs typeface="Arial" panose="020B0604020202020204" pitchFamily="34" charset="0"/>
            </a:endParaRPr>
          </a:p>
          <a:p>
            <a:pPr eaLnBrk="1" hangingPunct="1">
              <a:buFont typeface="Wingdings 2" panose="05020102010507070707" pitchFamily="18" charset="2"/>
              <a:buNone/>
            </a:pPr>
            <a:endParaRPr kumimoji="1" lang="ja-JP" altLang="en-US" smtClean="0">
              <a:solidFill>
                <a:srgbClr val="71481C"/>
              </a:solidFill>
              <a:latin typeface="Arial Unicode MS" panose="020B0604020202020204" pitchFamily="34" charset="-128"/>
              <a:cs typeface="Arial" panose="020B0604020202020204" pitchFamily="34" charset="0"/>
            </a:endParaRPr>
          </a:p>
        </p:txBody>
      </p:sp>
      <p:grpSp>
        <p:nvGrpSpPr>
          <p:cNvPr id="2" name="Group 8"/>
          <p:cNvGrpSpPr>
            <a:grpSpLocks/>
          </p:cNvGrpSpPr>
          <p:nvPr/>
        </p:nvGrpSpPr>
        <p:grpSpPr bwMode="auto">
          <a:xfrm>
            <a:off x="1828800" y="3657601"/>
            <a:ext cx="8496300" cy="646113"/>
            <a:chOff x="266700" y="3848100"/>
            <a:chExt cx="8496300" cy="646331"/>
          </a:xfrm>
        </p:grpSpPr>
        <p:sp>
          <p:nvSpPr>
            <p:cNvPr id="6" name="TextBox 5"/>
            <p:cNvSpPr txBox="1"/>
            <p:nvPr/>
          </p:nvSpPr>
          <p:spPr>
            <a:xfrm>
              <a:off x="266700" y="3886200"/>
              <a:ext cx="3771900" cy="523220"/>
            </a:xfrm>
            <a:prstGeom prst="rect">
              <a:avLst/>
            </a:prstGeom>
          </p:spPr>
          <p:style>
            <a:lnRef idx="1">
              <a:schemeClr val="dk1"/>
            </a:lnRef>
            <a:fillRef idx="3">
              <a:schemeClr val="dk1"/>
            </a:fillRef>
            <a:effectRef idx="2">
              <a:schemeClr val="dk1"/>
            </a:effectRef>
            <a:fontRef idx="minor">
              <a:schemeClr val="lt1"/>
            </a:fontRef>
          </p:style>
          <p:txBody>
            <a:bodyPr>
              <a:spAutoFit/>
            </a:bodyPr>
            <a:lstStyle/>
            <a:p>
              <a:pPr>
                <a:defRPr/>
              </a:pPr>
              <a:r>
                <a:rPr kumimoji="1" lang="en-US" altLang="ja-JP" sz="2800" dirty="0">
                  <a:solidFill>
                    <a:srgbClr val="FFFFFF"/>
                  </a:solidFill>
                  <a:latin typeface="Arial Unicode MS" panose="020B0604020202020204" pitchFamily="34" charset="-128"/>
                  <a:ea typeface="Arial Unicode MS" panose="020B0604020202020204" pitchFamily="34" charset="-128"/>
                  <a:cs typeface="Arial Unicode MS" panose="020B0604020202020204" pitchFamily="34" charset="-128"/>
                </a:rPr>
                <a:t>www.amazon.com</a:t>
              </a:r>
              <a:endParaRPr kumimoji="1" lang="ja-JP" altLang="en-US" sz="2800" dirty="0">
                <a:solidFill>
                  <a:srgbClr val="FFFFFF"/>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Right Arrow 6"/>
            <p:cNvSpPr/>
            <p:nvPr/>
          </p:nvSpPr>
          <p:spPr>
            <a:xfrm>
              <a:off x="4267200" y="3962439"/>
              <a:ext cx="762000" cy="4192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ja-JP" altLang="en-US">
                <a:solidFill>
                  <a:srgbClr val="FFFFFF"/>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TextBox 7"/>
            <p:cNvSpPr txBox="1"/>
            <p:nvPr/>
          </p:nvSpPr>
          <p:spPr>
            <a:xfrm>
              <a:off x="5105400" y="3848100"/>
              <a:ext cx="3657600" cy="646331"/>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defRPr/>
              </a:pPr>
              <a:r>
                <a:rPr kumimoji="1" lang="en-US" altLang="ja-JP" sz="3600" dirty="0">
                  <a:solidFill>
                    <a:srgbClr val="FFFFFF"/>
                  </a:solidFill>
                  <a:latin typeface="Arial Unicode MS" panose="020B0604020202020204" pitchFamily="34" charset="-128"/>
                  <a:ea typeface="Arial Unicode MS" panose="020B0604020202020204" pitchFamily="34" charset="-128"/>
                  <a:cs typeface="Arial Unicode MS" panose="020B0604020202020204" pitchFamily="34" charset="-128"/>
                </a:rPr>
                <a:t>207.171.166.48</a:t>
              </a:r>
              <a:endParaRPr kumimoji="1" lang="ja-JP" altLang="en-US" sz="3600">
                <a:solidFill>
                  <a:srgbClr val="FFFFFF"/>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3" name="Group 11"/>
          <p:cNvGrpSpPr>
            <a:grpSpLocks/>
          </p:cNvGrpSpPr>
          <p:nvPr/>
        </p:nvGrpSpPr>
        <p:grpSpPr bwMode="auto">
          <a:xfrm>
            <a:off x="3733800" y="4381501"/>
            <a:ext cx="5105400" cy="1712913"/>
            <a:chOff x="2171700" y="4572000"/>
            <a:chExt cx="5105400" cy="1713131"/>
          </a:xfrm>
        </p:grpSpPr>
        <p:sp>
          <p:nvSpPr>
            <p:cNvPr id="10" name="Up Arrow 9"/>
            <p:cNvSpPr/>
            <p:nvPr/>
          </p:nvSpPr>
          <p:spPr>
            <a:xfrm>
              <a:off x="4076700" y="4572000"/>
              <a:ext cx="1333500" cy="762000"/>
            </a:xfrm>
            <a:prstGeom prst="upArrow">
              <a:avLst/>
            </a:prstGeom>
          </p:spPr>
          <p:style>
            <a:lnRef idx="0">
              <a:schemeClr val="dk1"/>
            </a:lnRef>
            <a:fillRef idx="3">
              <a:schemeClr val="dk1"/>
            </a:fillRef>
            <a:effectRef idx="3">
              <a:schemeClr val="dk1"/>
            </a:effectRef>
            <a:fontRef idx="minor">
              <a:schemeClr val="lt1"/>
            </a:fontRef>
          </p:style>
          <p:txBody>
            <a:bodyPr anchor="ctr"/>
            <a:lstStyle/>
            <a:p>
              <a:pPr algn="ctr">
                <a:defRPr/>
              </a:pPr>
              <a:endParaRPr kumimoji="1" lang="ja-JP" altLang="en-US">
                <a:solidFill>
                  <a:srgbClr val="FFFFFF"/>
                </a:solidFill>
              </a:endParaRPr>
            </a:p>
          </p:txBody>
        </p:sp>
        <p:sp>
          <p:nvSpPr>
            <p:cNvPr id="32778" name="TextBox 10"/>
            <p:cNvSpPr txBox="1">
              <a:spLocks noChangeArrowheads="1"/>
            </p:cNvSpPr>
            <p:nvPr/>
          </p:nvSpPr>
          <p:spPr bwMode="auto">
            <a:xfrm>
              <a:off x="2171700" y="5638800"/>
              <a:ext cx="5105400" cy="646331"/>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kumimoji="1" lang="en-US" altLang="ja-JP" sz="3600" b="0"/>
                <a:t>DNS Resolution</a:t>
              </a:r>
              <a:endParaRPr kumimoji="1" lang="ja-JP" altLang="en-US" sz="3600" b="0"/>
            </a:p>
          </p:txBody>
        </p:sp>
      </p:grpSp>
      <p:sp>
        <p:nvSpPr>
          <p:cNvPr id="3277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6F59FE0-6D08-4548-881A-171D32289DCA}" type="slidenum">
              <a:rPr lang="en-US" altLang="ja-JP" smtClean="0"/>
              <a:pPr/>
              <a:t>14</a:t>
            </a:fld>
            <a:endParaRPr lang="en-US" altLang="ja-JP" smtClean="0"/>
          </a:p>
        </p:txBody>
      </p:sp>
    </p:spTree>
    <p:extLst>
      <p:ext uri="{BB962C8B-B14F-4D97-AF65-F5344CB8AC3E}">
        <p14:creationId xmlns:p14="http://schemas.microsoft.com/office/powerpoint/2010/main" val="693315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781050" y="379874"/>
            <a:ext cx="10515600" cy="1325563"/>
          </a:xfrm>
        </p:spPr>
        <p:txBody>
          <a:bodyPr>
            <a:normAutofit/>
          </a:bodyPr>
          <a:lstStyle/>
          <a:p>
            <a:pPr>
              <a:defRPr/>
            </a:pPr>
            <a:r>
              <a:rPr lang="en-US" altLang="ja-JP" dirty="0"/>
              <a:t>DNS resolution</a:t>
            </a:r>
            <a:endParaRPr lang="ja-JP" altLang="en-US" dirty="0"/>
          </a:p>
        </p:txBody>
      </p:sp>
      <p:sp>
        <p:nvSpPr>
          <p:cNvPr id="33795" name="Content Placeholder 2"/>
          <p:cNvSpPr>
            <a:spLocks noGrp="1"/>
          </p:cNvSpPr>
          <p:nvPr>
            <p:ph idx="1"/>
          </p:nvPr>
        </p:nvSpPr>
        <p:spPr>
          <a:xfrm>
            <a:off x="781050" y="1527176"/>
            <a:ext cx="10722692" cy="4829174"/>
          </a:xfrm>
        </p:spPr>
        <p:txBody>
          <a:bodyPr/>
          <a:lstStyle/>
          <a:p>
            <a:pPr eaLnBrk="1" hangingPunct="1">
              <a:buFont typeface="Wingdings 2" panose="05020102010507070707" pitchFamily="18" charset="2"/>
              <a:buChar char=""/>
            </a:pPr>
            <a:r>
              <a:rPr lang="en-US" altLang="ja-JP" dirty="0" smtClean="0">
                <a:cs typeface="Arial" panose="020B0604020202020204" pitchFamily="34" charset="0"/>
              </a:rPr>
              <a:t>Translating the name into the IP address is called “resolving the domain name” or “</a:t>
            </a:r>
            <a:r>
              <a:rPr lang="en-US" altLang="ja-JP" u="sng" dirty="0" smtClean="0">
                <a:cs typeface="Arial" panose="020B0604020202020204" pitchFamily="34" charset="0"/>
              </a:rPr>
              <a:t>DNS resolution</a:t>
            </a:r>
            <a:r>
              <a:rPr lang="en-US" altLang="ja-JP" dirty="0" smtClean="0">
                <a:cs typeface="Arial" panose="020B0604020202020204" pitchFamily="34" charset="0"/>
              </a:rPr>
              <a:t>”.</a:t>
            </a:r>
          </a:p>
          <a:p>
            <a:pPr eaLnBrk="1" hangingPunct="1">
              <a:buFont typeface="Wingdings 2" panose="05020102010507070707" pitchFamily="18" charset="2"/>
              <a:buChar char=""/>
            </a:pPr>
            <a:endParaRPr lang="en-US" altLang="ja-JP" dirty="0" smtClean="0">
              <a:cs typeface="Arial" panose="020B0604020202020204" pitchFamily="34" charset="0"/>
            </a:endParaRPr>
          </a:p>
          <a:p>
            <a:pPr eaLnBrk="1" hangingPunct="1">
              <a:buFont typeface="Wingdings 2" panose="05020102010507070707" pitchFamily="18" charset="2"/>
              <a:buChar char=""/>
            </a:pPr>
            <a:r>
              <a:rPr lang="en-US" altLang="ja-JP" dirty="0" smtClean="0">
                <a:cs typeface="Arial" panose="020B0604020202020204" pitchFamily="34" charset="0"/>
              </a:rPr>
              <a:t>Resolution occurs when a client queries a name server to obtain the IP address with which it wants to connect. </a:t>
            </a:r>
          </a:p>
          <a:p>
            <a:pPr eaLnBrk="1" hangingPunct="1">
              <a:buFont typeface="Wingdings 2" panose="05020102010507070707" pitchFamily="18" charset="2"/>
              <a:buChar char=""/>
            </a:pPr>
            <a:endParaRPr lang="en-US" altLang="ja-JP" dirty="0" smtClean="0">
              <a:cs typeface="Arial" panose="020B0604020202020204" pitchFamily="34" charset="0"/>
            </a:endParaRPr>
          </a:p>
          <a:p>
            <a:pPr eaLnBrk="1" hangingPunct="1">
              <a:buFont typeface="Wingdings 2" panose="05020102010507070707" pitchFamily="18" charset="2"/>
              <a:buChar char=""/>
            </a:pPr>
            <a:r>
              <a:rPr lang="en-US" altLang="ja-JP" dirty="0" smtClean="0">
                <a:cs typeface="Arial" panose="020B0604020202020204" pitchFamily="34" charset="0"/>
              </a:rPr>
              <a:t>If a name server in the local domain cannot resolve a client's request, it queries other servers to locate a server that can.</a:t>
            </a:r>
          </a:p>
          <a:p>
            <a:pPr eaLnBrk="1" hangingPunct="1">
              <a:lnSpc>
                <a:spcPct val="70000"/>
              </a:lnSpc>
              <a:buFont typeface="Wingdings 2" panose="05020102010507070707" pitchFamily="18" charset="2"/>
              <a:buChar char=""/>
            </a:pPr>
            <a:endParaRPr lang="en-US" altLang="ja-JP" sz="2200" dirty="0">
              <a:cs typeface="Arial" panose="020B0604020202020204" pitchFamily="34" charset="0"/>
            </a:endParaRPr>
          </a:p>
          <a:p>
            <a:pPr eaLnBrk="1" hangingPunct="1">
              <a:buFont typeface="Wingdings 2" panose="05020102010507070707" pitchFamily="18" charset="2"/>
              <a:buChar char=""/>
            </a:pPr>
            <a:endParaRPr lang="en-US" altLang="ja-JP" dirty="0">
              <a:solidFill>
                <a:srgbClr val="71481C"/>
              </a:solidFill>
              <a:latin typeface="Arial Unicode MS" panose="020B0604020202020204" pitchFamily="34" charset="-128"/>
              <a:cs typeface="Arial" panose="020B0604020202020204" pitchFamily="34" charset="0"/>
            </a:endParaRPr>
          </a:p>
          <a:p>
            <a:pPr eaLnBrk="1" hangingPunct="1">
              <a:buFont typeface="Wingdings 2" panose="05020102010507070707" pitchFamily="18" charset="2"/>
              <a:buChar char=""/>
            </a:pPr>
            <a:endParaRPr kumimoji="1" lang="ja-JP" altLang="en-US" dirty="0" smtClean="0">
              <a:solidFill>
                <a:srgbClr val="71481C"/>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37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4CA626C-1815-40FD-99F8-5182B3012FA6}" type="slidenum">
              <a:rPr lang="en-US" altLang="ja-JP" smtClean="0"/>
              <a:pPr/>
              <a:t>15</a:t>
            </a:fld>
            <a:endParaRPr lang="en-US" altLang="ja-JP" smtClean="0"/>
          </a:p>
        </p:txBody>
      </p:sp>
    </p:spTree>
    <p:extLst>
      <p:ext uri="{BB962C8B-B14F-4D97-AF65-F5344CB8AC3E}">
        <p14:creationId xmlns:p14="http://schemas.microsoft.com/office/powerpoint/2010/main" val="42559644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814388" y="520701"/>
            <a:ext cx="8229600" cy="990600"/>
          </a:xfrm>
        </p:spPr>
        <p:txBody>
          <a:bodyPr/>
          <a:lstStyle/>
          <a:p>
            <a:pPr>
              <a:defRPr/>
            </a:pPr>
            <a:r>
              <a:rPr lang="en-US" altLang="ja-JP" sz="3600" dirty="0"/>
              <a:t>Uniform</a:t>
            </a:r>
            <a:r>
              <a:rPr kumimoji="1" lang="en-US" altLang="ja-JP" sz="3600" b="1" dirty="0"/>
              <a:t> </a:t>
            </a:r>
            <a:r>
              <a:rPr lang="en-US" altLang="ja-JP" sz="3600" dirty="0"/>
              <a:t>Resource Locator</a:t>
            </a:r>
            <a:endParaRPr lang="ja-JP" altLang="en-US" sz="3600" dirty="0"/>
          </a:p>
        </p:txBody>
      </p:sp>
      <p:sp>
        <p:nvSpPr>
          <p:cNvPr id="34819" name="Content Placeholder 2"/>
          <p:cNvSpPr>
            <a:spLocks noGrp="1"/>
          </p:cNvSpPr>
          <p:nvPr>
            <p:ph idx="1"/>
          </p:nvPr>
        </p:nvSpPr>
        <p:spPr>
          <a:xfrm>
            <a:off x="1393827" y="1566863"/>
            <a:ext cx="8504237" cy="1292225"/>
          </a:xfrm>
        </p:spPr>
        <p:txBody>
          <a:bodyPr/>
          <a:lstStyle/>
          <a:p>
            <a:pPr eaLnBrk="1" hangingPunct="1"/>
            <a:r>
              <a:rPr kumimoji="1" lang="en-US" altLang="ja-JP" dirty="0" smtClean="0">
                <a:ea typeface="Arial Unicode MS" panose="020B0604020202020204" pitchFamily="34" charset="-128"/>
                <a:cs typeface="Arial" panose="020B0604020202020204" pitchFamily="34" charset="0"/>
              </a:rPr>
              <a:t>URL </a:t>
            </a:r>
            <a:r>
              <a:rPr lang="en-US" altLang="ja-JP" dirty="0" smtClean="0">
                <a:ea typeface="Arial Unicode MS" panose="020B0604020202020204" pitchFamily="34" charset="-128"/>
                <a:cs typeface="Arial" panose="020B0604020202020204" pitchFamily="34" charset="0"/>
              </a:rPr>
              <a:t>is the unique address for a file that is accessible on the Internet</a:t>
            </a:r>
            <a:r>
              <a:rPr lang="en-US" altLang="ja-JP" dirty="0" smtClean="0">
                <a:solidFill>
                  <a:srgbClr val="71481C"/>
                </a:solidFill>
                <a:ea typeface="Arial Unicode MS" panose="020B0604020202020204" pitchFamily="34" charset="-128"/>
                <a:cs typeface="Arial" panose="020B0604020202020204" pitchFamily="34" charset="0"/>
              </a:rPr>
              <a:t>. </a:t>
            </a:r>
          </a:p>
          <a:p>
            <a:pPr eaLnBrk="1" hangingPunct="1"/>
            <a:endParaRPr kumimoji="1" lang="ja-JP" altLang="en-US" dirty="0" smtClean="0">
              <a:solidFill>
                <a:srgbClr val="71481C"/>
              </a:solidFill>
              <a:latin typeface="Arial Unicode MS" panose="020B0604020202020204" pitchFamily="34" charset="-128"/>
              <a:ea typeface="Arial Unicode MS" panose="020B0604020202020204" pitchFamily="34" charset="-128"/>
              <a:cs typeface="Arial" panose="020B0604020202020204" pitchFamily="34" charset="0"/>
            </a:endParaRPr>
          </a:p>
        </p:txBody>
      </p:sp>
      <p:pic>
        <p:nvPicPr>
          <p:cNvPr id="34820" name="Picture 16" descr="The Parts of a UR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2613025"/>
            <a:ext cx="8448675"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Rectangle 1"/>
          <p:cNvSpPr>
            <a:spLocks noChangeArrowheads="1"/>
          </p:cNvSpPr>
          <p:nvPr/>
        </p:nvSpPr>
        <p:spPr bwMode="auto">
          <a:xfrm>
            <a:off x="4483101" y="4941888"/>
            <a:ext cx="5414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1000" b="0">
                <a:hlinkClick r:id="rId4"/>
              </a:rPr>
              <a:t>http://www.seopearl.com/internet-web-technologies/module4/uniform-resource-locator.php</a:t>
            </a:r>
            <a:r>
              <a:rPr lang="en-US" altLang="en-US" sz="1000" b="0"/>
              <a:t> </a:t>
            </a:r>
          </a:p>
          <a:p>
            <a:endParaRPr lang="en-US" altLang="en-US" sz="800" b="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482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E111E12-1E48-4ADF-BDE6-2C088DBBE8AB}" type="slidenum">
              <a:rPr lang="en-US" altLang="ja-JP" smtClean="0"/>
              <a:pPr/>
              <a:t>16</a:t>
            </a:fld>
            <a:endParaRPr lang="en-US" altLang="ja-JP" smtClean="0"/>
          </a:p>
        </p:txBody>
      </p:sp>
    </p:spTree>
    <p:extLst>
      <p:ext uri="{BB962C8B-B14F-4D97-AF65-F5344CB8AC3E}">
        <p14:creationId xmlns:p14="http://schemas.microsoft.com/office/powerpoint/2010/main" val="25154160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721698" y="608807"/>
            <a:ext cx="9638327" cy="758825"/>
          </a:xfrm>
        </p:spPr>
        <p:txBody>
          <a:bodyPr>
            <a:noAutofit/>
          </a:bodyPr>
          <a:lstStyle/>
          <a:p>
            <a:pPr>
              <a:defRPr/>
            </a:pPr>
            <a:r>
              <a:rPr lang="en-US" sz="3600" dirty="0"/>
              <a:t>The Internet’s Client/Server Architecture</a:t>
            </a:r>
          </a:p>
        </p:txBody>
      </p:sp>
      <p:sp>
        <p:nvSpPr>
          <p:cNvPr id="36867" name="Content Placeholder 2"/>
          <p:cNvSpPr>
            <a:spLocks noGrp="1"/>
          </p:cNvSpPr>
          <p:nvPr>
            <p:ph idx="1"/>
          </p:nvPr>
        </p:nvSpPr>
        <p:spPr>
          <a:xfrm>
            <a:off x="1003863" y="5309217"/>
            <a:ext cx="8504238" cy="1292225"/>
          </a:xfrm>
        </p:spPr>
        <p:txBody>
          <a:bodyPr/>
          <a:lstStyle/>
          <a:p>
            <a:pPr eaLnBrk="1" hangingPunct="1">
              <a:buFont typeface="Courier New" panose="02070309020205020404" pitchFamily="49" charset="0"/>
              <a:buChar char="o"/>
            </a:pPr>
            <a:r>
              <a:rPr lang="en-US" altLang="ja-JP" sz="2000" dirty="0">
                <a:cs typeface="Arial" panose="020B0604020202020204" pitchFamily="34" charset="0"/>
              </a:rPr>
              <a:t>Client/server describes the relationship between two computer programs in which one program, the client, makes a service request from another program, the server, which fulfils the request</a:t>
            </a:r>
            <a:endParaRPr kumimoji="1" lang="ja-JP" altLang="en-US" sz="2000" dirty="0">
              <a:cs typeface="Arial" panose="020B0604020202020204" pitchFamily="34" charset="0"/>
            </a:endParaRPr>
          </a:p>
        </p:txBody>
      </p:sp>
      <p:sp>
        <p:nvSpPr>
          <p:cNvPr id="6" name="Content Placeholder 2"/>
          <p:cNvSpPr txBox="1">
            <a:spLocks/>
          </p:cNvSpPr>
          <p:nvPr/>
        </p:nvSpPr>
        <p:spPr bwMode="auto">
          <a:xfrm>
            <a:off x="681038" y="1506538"/>
            <a:ext cx="3848100" cy="4108450"/>
          </a:xfrm>
          <a:prstGeom prst="rect">
            <a:avLst/>
          </a:prstGeom>
          <a:noFill/>
          <a:ln w="9525">
            <a:noFill/>
            <a:miter lim="800000"/>
            <a:headEnd/>
            <a:tailEnd/>
          </a:ln>
        </p:spPr>
        <p:txBody>
          <a:bodyPr/>
          <a:lstStyle/>
          <a:p>
            <a:pPr marL="547688" lvl="1" indent="-273050">
              <a:spcBef>
                <a:spcPct val="20000"/>
              </a:spcBef>
              <a:buClr>
                <a:schemeClr val="accent2"/>
              </a:buClr>
              <a:buSzPct val="70000"/>
              <a:buFont typeface="Wingdings" pitchFamily="2" charset="2"/>
              <a:buChar char=""/>
              <a:defRPr/>
            </a:pPr>
            <a:r>
              <a:rPr kumimoji="1" lang="en-US" altLang="ja-JP" sz="2000" dirty="0">
                <a:solidFill>
                  <a:srgbClr val="C00000"/>
                </a:solidFill>
                <a:latin typeface="Arial" pitchFamily="34" charset="0"/>
                <a:cs typeface="Arial" pitchFamily="34" charset="0"/>
              </a:rPr>
              <a:t>Server: Service providers</a:t>
            </a:r>
          </a:p>
          <a:p>
            <a:pPr marL="547688" lvl="1" indent="-273050">
              <a:spcBef>
                <a:spcPct val="20000"/>
              </a:spcBef>
              <a:buClr>
                <a:schemeClr val="accent2"/>
              </a:buClr>
              <a:buSzPct val="70000"/>
              <a:defRPr/>
            </a:pPr>
            <a:r>
              <a:rPr kumimoji="1" lang="en-US" altLang="ja-JP" sz="2000" dirty="0">
                <a:solidFill>
                  <a:srgbClr val="71481C"/>
                </a:solidFill>
                <a:latin typeface="Arial" pitchFamily="34" charset="0"/>
                <a:cs typeface="Arial" pitchFamily="34" charset="0"/>
              </a:rPr>
              <a:t>	</a:t>
            </a:r>
            <a:r>
              <a:rPr kumimoji="1" lang="en-US" altLang="ja-JP" sz="2000" dirty="0">
                <a:latin typeface="Arial" pitchFamily="34" charset="0"/>
                <a:cs typeface="Arial" pitchFamily="34" charset="0"/>
              </a:rPr>
              <a:t>Computer program or machine  that provide services to  (Web Services or FTP services) to other programs or  users (machines).</a:t>
            </a:r>
            <a:endParaRPr kumimoji="1" lang="en-US" altLang="ja-JP" sz="2000" dirty="0">
              <a:solidFill>
                <a:srgbClr val="C00000"/>
              </a:solidFill>
              <a:latin typeface="Arial" pitchFamily="34" charset="0"/>
              <a:cs typeface="Arial" pitchFamily="34" charset="0"/>
            </a:endParaRPr>
          </a:p>
          <a:p>
            <a:pPr marL="547688" lvl="1" indent="-273050">
              <a:spcBef>
                <a:spcPct val="20000"/>
              </a:spcBef>
              <a:buClr>
                <a:schemeClr val="accent2"/>
              </a:buClr>
              <a:buSzPct val="70000"/>
              <a:buFont typeface="Wingdings" pitchFamily="2" charset="2"/>
              <a:buChar char=""/>
              <a:defRPr/>
            </a:pPr>
            <a:r>
              <a:rPr kumimoji="1" lang="en-US" altLang="ja-JP" sz="2000" dirty="0">
                <a:solidFill>
                  <a:srgbClr val="C00000"/>
                </a:solidFill>
                <a:latin typeface="Arial" pitchFamily="34" charset="0"/>
                <a:cs typeface="Arial" pitchFamily="34" charset="0"/>
              </a:rPr>
              <a:t>Client: Service requesters</a:t>
            </a:r>
          </a:p>
          <a:p>
            <a:pPr marL="547688" lvl="1" indent="-273050">
              <a:spcBef>
                <a:spcPct val="20000"/>
              </a:spcBef>
              <a:buClr>
                <a:schemeClr val="accent2"/>
              </a:buClr>
              <a:buSzPct val="70000"/>
              <a:defRPr/>
            </a:pPr>
            <a:r>
              <a:rPr kumimoji="1" lang="en-US" altLang="ja-JP" sz="2000" dirty="0">
                <a:solidFill>
                  <a:srgbClr val="71481C"/>
                </a:solidFill>
                <a:latin typeface="Arial" pitchFamily="34" charset="0"/>
                <a:cs typeface="Arial" pitchFamily="34" charset="0"/>
              </a:rPr>
              <a:t>	</a:t>
            </a:r>
            <a:r>
              <a:rPr kumimoji="1" lang="en-US" altLang="ja-JP" sz="2000" dirty="0">
                <a:latin typeface="Arial" pitchFamily="34" charset="0"/>
                <a:cs typeface="Arial" pitchFamily="34" charset="0"/>
              </a:rPr>
              <a:t>Computer program or machine that request the services from servers.</a:t>
            </a:r>
            <a:endParaRPr kumimoji="1" lang="ja-JP" altLang="en-US" sz="2000" dirty="0">
              <a:latin typeface="Arial" pitchFamily="34" charset="0"/>
              <a:cs typeface="Arial" pitchFamily="34" charset="0"/>
            </a:endParaRPr>
          </a:p>
          <a:p>
            <a:pPr marL="273050" indent="-273050">
              <a:spcBef>
                <a:spcPct val="20000"/>
              </a:spcBef>
              <a:buClr>
                <a:schemeClr val="accent1"/>
              </a:buClr>
              <a:buSzPct val="85000"/>
              <a:buFont typeface="Wingdings 2" pitchFamily="18" charset="2"/>
              <a:buChar char=""/>
              <a:defRPr/>
            </a:pPr>
            <a:endParaRPr lang="en-US" sz="2000" dirty="0">
              <a:solidFill>
                <a:schemeClr val="accent6">
                  <a:lumMod val="50000"/>
                </a:schemeClr>
              </a:solidFill>
              <a:latin typeface="Arial" pitchFamily="34" charset="0"/>
              <a:cs typeface="Arial" pitchFamily="34" charset="0"/>
            </a:endParaRPr>
          </a:p>
        </p:txBody>
      </p:sp>
      <p:sp>
        <p:nvSpPr>
          <p:cNvPr id="8" name="Picture 6"/>
          <p:cNvSpPr>
            <a:spLocks noChangeAspect="1" noChangeArrowheads="1"/>
          </p:cNvSpPr>
          <p:nvPr/>
        </p:nvSpPr>
        <p:spPr bwMode="auto">
          <a:xfrm>
            <a:off x="5519738" y="1201739"/>
            <a:ext cx="48006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9" name="Rectangle 8"/>
          <p:cNvSpPr>
            <a:spLocks noChangeArrowheads="1"/>
          </p:cNvSpPr>
          <p:nvPr/>
        </p:nvSpPr>
        <p:spPr bwMode="auto">
          <a:xfrm>
            <a:off x="5519738" y="1887538"/>
            <a:ext cx="1066800" cy="457200"/>
          </a:xfrm>
          <a:prstGeom prst="rect">
            <a:avLst/>
          </a:prstGeom>
          <a:noFill/>
          <a:ln w="5715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endParaRPr lang="en-US" altLang="en-US"/>
          </a:p>
        </p:txBody>
      </p:sp>
      <p:sp>
        <p:nvSpPr>
          <p:cNvPr id="10" name="Rectangle 9"/>
          <p:cNvSpPr>
            <a:spLocks noChangeArrowheads="1"/>
          </p:cNvSpPr>
          <p:nvPr/>
        </p:nvSpPr>
        <p:spPr bwMode="auto">
          <a:xfrm>
            <a:off x="9253538" y="2116138"/>
            <a:ext cx="1066800" cy="45720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endParaRPr lang="en-US" altLang="en-US"/>
          </a:p>
        </p:txBody>
      </p:sp>
      <p:sp>
        <p:nvSpPr>
          <p:cNvPr id="11" name="Line 11"/>
          <p:cNvSpPr>
            <a:spLocks noChangeShapeType="1"/>
          </p:cNvSpPr>
          <p:nvPr/>
        </p:nvSpPr>
        <p:spPr bwMode="auto">
          <a:xfrm flipH="1" flipV="1">
            <a:off x="7577138" y="3259138"/>
            <a:ext cx="914400" cy="6096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2"/>
          <p:cNvSpPr>
            <a:spLocks noChangeShapeType="1"/>
          </p:cNvSpPr>
          <p:nvPr/>
        </p:nvSpPr>
        <p:spPr bwMode="auto">
          <a:xfrm flipH="1" flipV="1">
            <a:off x="7653338" y="2649538"/>
            <a:ext cx="990600" cy="5334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3"/>
          <p:cNvSpPr>
            <a:spLocks noChangeShapeType="1"/>
          </p:cNvSpPr>
          <p:nvPr/>
        </p:nvSpPr>
        <p:spPr bwMode="auto">
          <a:xfrm flipH="1">
            <a:off x="7500938" y="1506538"/>
            <a:ext cx="1143000" cy="3810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4"/>
          <p:cNvSpPr>
            <a:spLocks noChangeShapeType="1"/>
          </p:cNvSpPr>
          <p:nvPr/>
        </p:nvSpPr>
        <p:spPr bwMode="auto">
          <a:xfrm>
            <a:off x="7653338" y="3106738"/>
            <a:ext cx="914400" cy="609600"/>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5"/>
          <p:cNvSpPr>
            <a:spLocks noChangeShapeType="1"/>
          </p:cNvSpPr>
          <p:nvPr/>
        </p:nvSpPr>
        <p:spPr bwMode="auto">
          <a:xfrm>
            <a:off x="7729538" y="2801938"/>
            <a:ext cx="914400" cy="533400"/>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6"/>
          <p:cNvSpPr>
            <a:spLocks noChangeShapeType="1"/>
          </p:cNvSpPr>
          <p:nvPr/>
        </p:nvSpPr>
        <p:spPr bwMode="auto">
          <a:xfrm flipV="1">
            <a:off x="7653338" y="1658938"/>
            <a:ext cx="990600" cy="304800"/>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8" name="Line 17"/>
          <p:cNvSpPr>
            <a:spLocks noChangeShapeType="1"/>
          </p:cNvSpPr>
          <p:nvPr/>
        </p:nvSpPr>
        <p:spPr bwMode="auto">
          <a:xfrm flipH="1" flipV="1">
            <a:off x="5672138" y="3868738"/>
            <a:ext cx="609600"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9" name="Line 18"/>
          <p:cNvSpPr>
            <a:spLocks noChangeShapeType="1"/>
          </p:cNvSpPr>
          <p:nvPr/>
        </p:nvSpPr>
        <p:spPr bwMode="auto">
          <a:xfrm>
            <a:off x="5672138" y="4097338"/>
            <a:ext cx="609600" cy="0"/>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80" name="Text Box 19"/>
          <p:cNvSpPr txBox="1">
            <a:spLocks noChangeArrowheads="1"/>
          </p:cNvSpPr>
          <p:nvPr/>
        </p:nvSpPr>
        <p:spPr bwMode="auto">
          <a:xfrm>
            <a:off x="6357938" y="3716339"/>
            <a:ext cx="1752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spcBef>
                <a:spcPct val="50000"/>
              </a:spcBef>
            </a:pPr>
            <a:r>
              <a:rPr lang="en-US" altLang="en-US" sz="1000"/>
              <a:t>Request</a:t>
            </a:r>
          </a:p>
          <a:p>
            <a:pPr eaLnBrk="1" hangingPunct="1">
              <a:spcBef>
                <a:spcPct val="50000"/>
              </a:spcBef>
            </a:pPr>
            <a:r>
              <a:rPr lang="en-US" altLang="en-US" sz="1000"/>
              <a:t>Respond</a:t>
            </a:r>
          </a:p>
        </p:txBody>
      </p:sp>
      <p:sp>
        <p:nvSpPr>
          <p:cNvPr id="3688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DCC9190-E421-4AE9-9D9E-CAD380A96B89}" type="slidenum">
              <a:rPr lang="en-US" altLang="ja-JP" smtClean="0"/>
              <a:pPr/>
              <a:t>17</a:t>
            </a:fld>
            <a:endParaRPr lang="en-US" altLang="ja-JP" smtClean="0"/>
          </a:p>
        </p:txBody>
      </p:sp>
    </p:spTree>
    <p:extLst>
      <p:ext uri="{BB962C8B-B14F-4D97-AF65-F5344CB8AC3E}">
        <p14:creationId xmlns:p14="http://schemas.microsoft.com/office/powerpoint/2010/main" val="1778467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822734" y="632096"/>
            <a:ext cx="8534400" cy="758825"/>
          </a:xfrm>
        </p:spPr>
        <p:txBody>
          <a:bodyPr>
            <a:noAutofit/>
          </a:bodyPr>
          <a:lstStyle/>
          <a:p>
            <a:pPr>
              <a:defRPr/>
            </a:pPr>
            <a:r>
              <a:rPr lang="en-US" altLang="ja-JP" sz="3600" dirty="0"/>
              <a:t>Client-Server Architecture contd..</a:t>
            </a:r>
            <a:endParaRPr lang="en-US" sz="3600" dirty="0"/>
          </a:p>
        </p:txBody>
      </p:sp>
      <p:grpSp>
        <p:nvGrpSpPr>
          <p:cNvPr id="37891" name="Group 12"/>
          <p:cNvGrpSpPr>
            <a:grpSpLocks/>
          </p:cNvGrpSpPr>
          <p:nvPr/>
        </p:nvGrpSpPr>
        <p:grpSpPr bwMode="auto">
          <a:xfrm>
            <a:off x="2217739" y="1508125"/>
            <a:ext cx="7500937" cy="4248150"/>
            <a:chOff x="990600" y="1828800"/>
            <a:chExt cx="6628794" cy="3353385"/>
          </a:xfrm>
        </p:grpSpPr>
        <p:sp>
          <p:nvSpPr>
            <p:cNvPr id="8" name="Rectangle 7"/>
            <p:cNvSpPr/>
            <p:nvPr/>
          </p:nvSpPr>
          <p:spPr>
            <a:xfrm>
              <a:off x="2971522" y="1828800"/>
              <a:ext cx="2819868" cy="1142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kumimoji="1" lang="en-US" altLang="ja-JP" sz="2000" dirty="0">
                  <a:solidFill>
                    <a:srgbClr val="FFFFFF"/>
                  </a:solidFill>
                  <a:cs typeface="Arial" pitchFamily="34" charset="0"/>
                </a:rPr>
                <a:t>Client-Server Architecture</a:t>
              </a:r>
              <a:endParaRPr kumimoji="1" lang="ja-JP" altLang="en-US" sz="2000" dirty="0">
                <a:solidFill>
                  <a:srgbClr val="FFFFFF"/>
                </a:solidFill>
                <a:cs typeface="Arial" pitchFamily="34" charset="0"/>
              </a:endParaRPr>
            </a:p>
          </p:txBody>
        </p:sp>
        <p:sp>
          <p:nvSpPr>
            <p:cNvPr id="9" name="Down Arrow 8"/>
            <p:cNvSpPr/>
            <p:nvPr/>
          </p:nvSpPr>
          <p:spPr>
            <a:xfrm rot="2462384">
              <a:off x="2479097" y="3029302"/>
              <a:ext cx="457352" cy="7619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kumimoji="1" lang="ja-JP" altLang="en-US">
                <a:solidFill>
                  <a:srgbClr val="FFFFFF"/>
                </a:solidFill>
                <a:cs typeface="Arial" pitchFamily="34" charset="0"/>
              </a:endParaRPr>
            </a:p>
          </p:txBody>
        </p:sp>
        <p:sp>
          <p:nvSpPr>
            <p:cNvPr id="10" name="Rectangle 9"/>
            <p:cNvSpPr/>
            <p:nvPr/>
          </p:nvSpPr>
          <p:spPr>
            <a:xfrm>
              <a:off x="990600" y="4039327"/>
              <a:ext cx="1905165" cy="1142858"/>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eaLnBrk="1" hangingPunct="1">
                <a:defRPr/>
              </a:pPr>
              <a:r>
                <a:rPr kumimoji="1" lang="en-US" altLang="ja-JP" sz="2000" dirty="0">
                  <a:solidFill>
                    <a:srgbClr val="FFFFFF"/>
                  </a:solidFill>
                  <a:cs typeface="Arial" pitchFamily="34" charset="0"/>
                </a:rPr>
                <a:t>2-Tier Architecture</a:t>
              </a:r>
              <a:endParaRPr kumimoji="1" lang="ja-JP" altLang="en-US" sz="2000">
                <a:solidFill>
                  <a:srgbClr val="FFFFFF"/>
                </a:solidFill>
                <a:cs typeface="Arial" pitchFamily="34" charset="0"/>
              </a:endParaRPr>
            </a:p>
          </p:txBody>
        </p:sp>
        <p:sp>
          <p:nvSpPr>
            <p:cNvPr id="11" name="Rectangle 10"/>
            <p:cNvSpPr/>
            <p:nvPr/>
          </p:nvSpPr>
          <p:spPr>
            <a:xfrm>
              <a:off x="3276867" y="4038559"/>
              <a:ext cx="1904082" cy="1143626"/>
            </a:xfrm>
            <a:prstGeom prst="rect">
              <a:avLst/>
            </a:prstGeom>
          </p:spPr>
          <p:style>
            <a:lnRef idx="0">
              <a:schemeClr val="dk1"/>
            </a:lnRef>
            <a:fillRef idx="3">
              <a:schemeClr val="dk1"/>
            </a:fillRef>
            <a:effectRef idx="3">
              <a:schemeClr val="dk1"/>
            </a:effectRef>
            <a:fontRef idx="minor">
              <a:schemeClr val="lt1"/>
            </a:fontRef>
          </p:style>
          <p:txBody>
            <a:bodyPr anchor="ct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pPr algn="ctr" eaLnBrk="1" hangingPunct="1">
                <a:defRPr/>
              </a:pPr>
              <a:r>
                <a:rPr kumimoji="1" lang="en-US" altLang="ja-JP" sz="2000" dirty="0">
                  <a:solidFill>
                    <a:schemeClr val="bg1"/>
                  </a:solidFill>
                  <a:latin typeface="Arial" pitchFamily="34" charset="0"/>
                  <a:cs typeface="Arial" pitchFamily="34" charset="0"/>
                </a:rPr>
                <a:t>3-Tier  Architecture</a:t>
              </a:r>
              <a:endParaRPr kumimoji="1" lang="ja-JP" altLang="en-US" sz="2000">
                <a:solidFill>
                  <a:schemeClr val="bg1"/>
                </a:solidFill>
                <a:latin typeface="Arial" pitchFamily="34" charset="0"/>
                <a:cs typeface="Arial" pitchFamily="34" charset="0"/>
              </a:endParaRPr>
            </a:p>
          </p:txBody>
        </p:sp>
        <p:sp>
          <p:nvSpPr>
            <p:cNvPr id="12" name="Rectangle 11"/>
            <p:cNvSpPr/>
            <p:nvPr/>
          </p:nvSpPr>
          <p:spPr>
            <a:xfrm>
              <a:off x="5639149" y="4000879"/>
              <a:ext cx="1980245" cy="1143850"/>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pPr algn="ctr" eaLnBrk="1" hangingPunct="1">
                <a:defRPr/>
              </a:pPr>
              <a:r>
                <a:rPr kumimoji="1" lang="en-US" altLang="ja-JP" sz="2000" dirty="0">
                  <a:solidFill>
                    <a:srgbClr val="FFFFFF"/>
                  </a:solidFill>
                  <a:latin typeface="Arial" pitchFamily="34" charset="0"/>
                  <a:cs typeface="Arial" pitchFamily="34" charset="0"/>
                </a:rPr>
                <a:t>N-Tier Architecture</a:t>
              </a:r>
              <a:endParaRPr kumimoji="1" lang="ja-JP" altLang="en-US" sz="2000">
                <a:solidFill>
                  <a:srgbClr val="FFFFFF"/>
                </a:solidFill>
                <a:latin typeface="Arial" pitchFamily="34" charset="0"/>
                <a:cs typeface="Arial" pitchFamily="34" charset="0"/>
              </a:endParaRPr>
            </a:p>
          </p:txBody>
        </p:sp>
        <p:sp>
          <p:nvSpPr>
            <p:cNvPr id="13" name="Down Arrow 12"/>
            <p:cNvSpPr/>
            <p:nvPr/>
          </p:nvSpPr>
          <p:spPr>
            <a:xfrm>
              <a:off x="4114901" y="3124540"/>
              <a:ext cx="457352" cy="7619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kumimoji="1" lang="ja-JP" altLang="en-US">
                <a:solidFill>
                  <a:srgbClr val="FFFFFF"/>
                </a:solidFill>
                <a:cs typeface="Arial" pitchFamily="34" charset="0"/>
              </a:endParaRPr>
            </a:p>
          </p:txBody>
        </p:sp>
        <p:sp>
          <p:nvSpPr>
            <p:cNvPr id="14" name="Down Arrow 13"/>
            <p:cNvSpPr/>
            <p:nvPr/>
          </p:nvSpPr>
          <p:spPr>
            <a:xfrm rot="19225723">
              <a:off x="5752109" y="3106996"/>
              <a:ext cx="457352" cy="7619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kumimoji="1" lang="ja-JP" altLang="en-US">
                <a:solidFill>
                  <a:srgbClr val="FFFFFF"/>
                </a:solidFill>
                <a:cs typeface="Arial" pitchFamily="34" charset="0"/>
              </a:endParaRPr>
            </a:p>
          </p:txBody>
        </p:sp>
      </p:grpSp>
      <p:sp>
        <p:nvSpPr>
          <p:cNvPr id="3789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8604D9C-19B2-43CC-9B57-FA65E3296CFE}" type="slidenum">
              <a:rPr lang="en-US" altLang="ja-JP" smtClean="0"/>
              <a:pPr/>
              <a:t>18</a:t>
            </a:fld>
            <a:endParaRPr lang="en-US" altLang="ja-JP" smtClean="0"/>
          </a:p>
        </p:txBody>
      </p:sp>
    </p:spTree>
    <p:extLst>
      <p:ext uri="{BB962C8B-B14F-4D97-AF65-F5344CB8AC3E}">
        <p14:creationId xmlns:p14="http://schemas.microsoft.com/office/powerpoint/2010/main" val="3380492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466850" y="1477568"/>
            <a:ext cx="8461375" cy="1458912"/>
          </a:xfrm>
          <a:solidFill>
            <a:schemeClr val="accent2">
              <a:lumMod val="60000"/>
              <a:lumOff val="40000"/>
            </a:schemeClr>
          </a:solidFill>
        </p:spPr>
        <p:txBody>
          <a:bodyPr rtlCol="0">
            <a:normAutofit/>
          </a:bodyPr>
          <a:lstStyle/>
          <a:p>
            <a:pPr marL="274320" indent="-274320">
              <a:buFont typeface="Wingdings 2"/>
              <a:buChar char=""/>
              <a:defRPr/>
            </a:pPr>
            <a:r>
              <a:rPr lang="en-US" altLang="ja-JP" sz="2000" dirty="0">
                <a:solidFill>
                  <a:srgbClr val="71481C"/>
                </a:solidFill>
              </a:rPr>
              <a:t>A two-way interaction in a client/server environment, in which the user interface is stored in the client and the data are stored in the server. </a:t>
            </a:r>
          </a:p>
          <a:p>
            <a:pPr marL="274320" indent="-274320">
              <a:buFont typeface="Wingdings 2"/>
              <a:buChar char=""/>
              <a:defRPr/>
            </a:pPr>
            <a:endParaRPr lang="en-US" altLang="ja-JP" sz="1000" dirty="0">
              <a:solidFill>
                <a:srgbClr val="71481C"/>
              </a:solidFill>
            </a:endParaRPr>
          </a:p>
          <a:p>
            <a:pPr marL="274320" indent="-274320">
              <a:buFont typeface="Wingdings 2"/>
              <a:buChar char=""/>
              <a:defRPr/>
            </a:pPr>
            <a:r>
              <a:rPr lang="en-US" altLang="ja-JP" sz="2000" dirty="0">
                <a:solidFill>
                  <a:srgbClr val="71481C"/>
                </a:solidFill>
              </a:rPr>
              <a:t>The </a:t>
            </a:r>
            <a:r>
              <a:rPr lang="en-US" altLang="ja-JP" sz="2000" dirty="0">
                <a:solidFill>
                  <a:srgbClr val="C00000"/>
                </a:solidFill>
              </a:rPr>
              <a:t>application logic </a:t>
            </a:r>
            <a:r>
              <a:rPr lang="en-US" altLang="ja-JP" sz="2000" dirty="0">
                <a:solidFill>
                  <a:srgbClr val="71481C"/>
                </a:solidFill>
              </a:rPr>
              <a:t>can be in either the client or the server.</a:t>
            </a:r>
            <a:endParaRPr kumimoji="1" lang="ja-JP" altLang="en-US" sz="2000" dirty="0">
              <a:solidFill>
                <a:srgbClr val="71481C"/>
              </a:solidFill>
            </a:endParaRPr>
          </a:p>
        </p:txBody>
      </p:sp>
      <p:sp>
        <p:nvSpPr>
          <p:cNvPr id="2" name="Title 1"/>
          <p:cNvSpPr txBox="1">
            <a:spLocks/>
          </p:cNvSpPr>
          <p:nvPr/>
        </p:nvSpPr>
        <p:spPr bwMode="auto">
          <a:xfrm>
            <a:off x="747405" y="742556"/>
            <a:ext cx="8229600" cy="735012"/>
          </a:xfrm>
          <a:prstGeom prst="rect">
            <a:avLst/>
          </a:prstGeom>
          <a:noFill/>
          <a:ln w="9525">
            <a:noFill/>
            <a:miter lim="800000"/>
            <a:headEnd/>
            <a:tailEnd/>
          </a:ln>
        </p:spPr>
        <p:txBody>
          <a:bodyPr/>
          <a:lstStyle/>
          <a:p>
            <a:pPr>
              <a:defRPr/>
            </a:pPr>
            <a:r>
              <a:rPr lang="en-US" altLang="ja-JP" sz="3600" dirty="0">
                <a:latin typeface="+mj-lt"/>
                <a:ea typeface="+mj-ea"/>
                <a:cs typeface="+mj-cs"/>
              </a:rPr>
              <a:t>2-Tier Architecture </a:t>
            </a:r>
            <a:endParaRPr lang="ja-JP" altLang="en-US" sz="3600" dirty="0">
              <a:latin typeface="+mj-lt"/>
              <a:ea typeface="+mj-ea"/>
              <a:cs typeface="+mj-cs"/>
            </a:endParaRPr>
          </a:p>
        </p:txBody>
      </p:sp>
      <p:sp>
        <p:nvSpPr>
          <p:cNvPr id="38916" name="Rectangle 9"/>
          <p:cNvSpPr>
            <a:spLocks noChangeArrowheads="1"/>
          </p:cNvSpPr>
          <p:nvPr/>
        </p:nvSpPr>
        <p:spPr bwMode="auto">
          <a:xfrm>
            <a:off x="4862205" y="5885658"/>
            <a:ext cx="2836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b="0" dirty="0"/>
              <a:t>basic two-tier architecture</a:t>
            </a:r>
          </a:p>
        </p:txBody>
      </p:sp>
      <p:sp>
        <p:nvSpPr>
          <p:cNvPr id="38917" name="Rectangle 10"/>
          <p:cNvSpPr>
            <a:spLocks noChangeArrowheads="1"/>
          </p:cNvSpPr>
          <p:nvPr/>
        </p:nvSpPr>
        <p:spPr bwMode="auto">
          <a:xfrm>
            <a:off x="7286626" y="6524626"/>
            <a:ext cx="28114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1000" b="0"/>
              <a:t>http://edn.embarcadero.com/article/10343</a:t>
            </a:r>
          </a:p>
        </p:txBody>
      </p:sp>
      <p:pic>
        <p:nvPicPr>
          <p:cNvPr id="38918" name="Picture 8" descr="http://weblogs.foxite.com/photos/1000.257.6936.cs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400" y="3071020"/>
            <a:ext cx="7743825"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3EA486A-B46B-4EF3-A0F4-A432978CFAB0}" type="slidenum">
              <a:rPr lang="en-US" altLang="ja-JP" smtClean="0"/>
              <a:pPr/>
              <a:t>19</a:t>
            </a:fld>
            <a:endParaRPr lang="en-US" altLang="ja-JP" smtClean="0"/>
          </a:p>
        </p:txBody>
      </p:sp>
    </p:spTree>
    <p:extLst>
      <p:ext uri="{BB962C8B-B14F-4D97-AF65-F5344CB8AC3E}">
        <p14:creationId xmlns:p14="http://schemas.microsoft.com/office/powerpoint/2010/main" val="998250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885620" y="727076"/>
            <a:ext cx="8534400" cy="758825"/>
          </a:xfrm>
        </p:spPr>
        <p:txBody>
          <a:bodyPr>
            <a:normAutofit/>
          </a:bodyPr>
          <a:lstStyle/>
          <a:p>
            <a:pPr>
              <a:defRPr/>
            </a:pPr>
            <a:r>
              <a:rPr lang="en-US" altLang="ja-JP" sz="3600" dirty="0">
                <a:ea typeface="ＭＳ Ｐゴシック" pitchFamily="50" charset="-128"/>
                <a:cs typeface="Arial" pitchFamily="34" charset="0"/>
              </a:rPr>
              <a:t>Computer Network</a:t>
            </a:r>
            <a:endParaRPr lang="ja-JP" altLang="en-US" sz="3600" dirty="0">
              <a:ea typeface="ＭＳ Ｐゴシック" pitchFamily="50" charset="-128"/>
              <a:cs typeface="Arial" pitchFamily="34" charset="0"/>
            </a:endParaRPr>
          </a:p>
        </p:txBody>
      </p:sp>
      <p:sp>
        <p:nvSpPr>
          <p:cNvPr id="15363" name="Content Placeholder 2"/>
          <p:cNvSpPr>
            <a:spLocks noGrp="1"/>
          </p:cNvSpPr>
          <p:nvPr>
            <p:ph idx="1"/>
          </p:nvPr>
        </p:nvSpPr>
        <p:spPr>
          <a:xfrm>
            <a:off x="885619" y="1516064"/>
            <a:ext cx="10750857" cy="3940840"/>
          </a:xfrm>
        </p:spPr>
        <p:txBody>
          <a:bodyPr/>
          <a:lstStyle/>
          <a:p>
            <a:pPr marL="44450" lvl="1" indent="0" algn="just">
              <a:buNone/>
            </a:pPr>
            <a:r>
              <a:rPr lang="en-US" altLang="en-US" dirty="0">
                <a:ea typeface="ＭＳ Ｐゴシック" panose="020B0600070205080204" pitchFamily="34" charset="-128"/>
                <a:cs typeface="Arial" panose="020B0604020202020204" pitchFamily="34" charset="0"/>
              </a:rPr>
              <a:t>A computer network is a group of computers and </a:t>
            </a:r>
            <a:r>
              <a:rPr lang="en-US" altLang="en-US" dirty="0" smtClean="0">
                <a:ea typeface="ＭＳ Ｐゴシック" panose="020B0600070205080204" pitchFamily="34" charset="-128"/>
                <a:cs typeface="Arial" panose="020B0604020202020204" pitchFamily="34" charset="0"/>
              </a:rPr>
              <a:t>other computing </a:t>
            </a:r>
            <a:r>
              <a:rPr lang="en-US" altLang="en-US" dirty="0">
                <a:ea typeface="ＭＳ Ｐゴシック" panose="020B0600070205080204" pitchFamily="34" charset="-128"/>
                <a:cs typeface="Arial" panose="020B0604020202020204" pitchFamily="34" charset="0"/>
              </a:rPr>
              <a:t>hardware devices that are linked together through </a:t>
            </a:r>
            <a:r>
              <a:rPr lang="en-US" altLang="en-US" dirty="0" smtClean="0">
                <a:ea typeface="ＭＳ Ｐゴシック" panose="020B0600070205080204" pitchFamily="34" charset="-128"/>
                <a:cs typeface="Arial" panose="020B0604020202020204" pitchFamily="34" charset="0"/>
              </a:rPr>
              <a:t>communication </a:t>
            </a:r>
            <a:r>
              <a:rPr lang="en-US" altLang="en-US" dirty="0">
                <a:ea typeface="ＭＳ Ｐゴシック" panose="020B0600070205080204" pitchFamily="34" charset="-128"/>
                <a:cs typeface="Arial" panose="020B0604020202020204" pitchFamily="34" charset="0"/>
              </a:rPr>
              <a:t>channels to facilitate communication and </a:t>
            </a:r>
            <a:r>
              <a:rPr lang="en-US" altLang="en-US" dirty="0" smtClean="0">
                <a:ea typeface="ＭＳ Ｐゴシック" panose="020B0600070205080204" pitchFamily="34" charset="-128"/>
                <a:cs typeface="Arial" panose="020B0604020202020204" pitchFamily="34" charset="0"/>
              </a:rPr>
              <a:t> resource-sharing </a:t>
            </a:r>
            <a:r>
              <a:rPr lang="en-US" altLang="en-US" dirty="0">
                <a:ea typeface="ＭＳ Ｐゴシック" panose="020B0600070205080204" pitchFamily="34" charset="-128"/>
                <a:cs typeface="Arial" panose="020B0604020202020204" pitchFamily="34" charset="0"/>
              </a:rPr>
              <a:t>among a wide range of users</a:t>
            </a:r>
            <a:r>
              <a:rPr lang="en-US" altLang="en-US"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44450" lvl="1" indent="0" algn="just">
              <a:buNone/>
            </a:pPr>
            <a:r>
              <a:rPr lang="en-US" altLang="ja-JP" dirty="0">
                <a:cs typeface="Arial Unicode MS" panose="020B0604020202020204" pitchFamily="34" charset="-128"/>
              </a:rPr>
              <a:t>							</a:t>
            </a:r>
            <a:endParaRPr kumimoji="1" lang="ja-JP" altLang="en-US" dirty="0" smtClean="0">
              <a:solidFill>
                <a:srgbClr val="71481C"/>
              </a:solidFill>
              <a:latin typeface="Arial Unicode MS" panose="020B0604020202020204" pitchFamily="34" charset="-128"/>
              <a:cs typeface="Arial Unicode MS" panose="020B0604020202020204" pitchFamily="34" charset="-128"/>
            </a:endParaRPr>
          </a:p>
        </p:txBody>
      </p:sp>
      <p:sp>
        <p:nvSpPr>
          <p:cNvPr id="1536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6AA8C3D-9D39-4886-BF29-7CD882991AE9}" type="slidenum">
              <a:rPr lang="en-US" altLang="ja-JP" smtClean="0"/>
              <a:pPr/>
              <a:t>2</a:t>
            </a:fld>
            <a:endParaRPr lang="en-US" altLang="ja-JP" smtClean="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9701" y="2741988"/>
            <a:ext cx="5201059" cy="3884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487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785454" y="417565"/>
            <a:ext cx="8229600" cy="990600"/>
          </a:xfrm>
        </p:spPr>
        <p:txBody>
          <a:bodyPr>
            <a:normAutofit/>
          </a:bodyPr>
          <a:lstStyle/>
          <a:p>
            <a:pPr>
              <a:defRPr/>
            </a:pPr>
            <a:r>
              <a:rPr lang="en-US" altLang="ja-JP" sz="3600" dirty="0"/>
              <a:t>3-Tier Architecture </a:t>
            </a:r>
            <a:endParaRPr lang="en-US" altLang="en-US" sz="3600" dirty="0"/>
          </a:p>
        </p:txBody>
      </p:sp>
      <p:sp>
        <p:nvSpPr>
          <p:cNvPr id="6" name="Content Placeholder 2"/>
          <p:cNvSpPr>
            <a:spLocks noGrp="1"/>
          </p:cNvSpPr>
          <p:nvPr>
            <p:ph idx="1"/>
          </p:nvPr>
        </p:nvSpPr>
        <p:spPr>
          <a:xfrm>
            <a:off x="1690687" y="1581970"/>
            <a:ext cx="8504238" cy="1295400"/>
          </a:xfrm>
          <a:solidFill>
            <a:schemeClr val="accent2">
              <a:lumMod val="40000"/>
              <a:lumOff val="60000"/>
            </a:schemeClr>
          </a:solidFill>
        </p:spPr>
        <p:txBody>
          <a:bodyPr rtlCol="0">
            <a:normAutofit/>
          </a:bodyPr>
          <a:lstStyle/>
          <a:p>
            <a:pPr marL="274320" indent="-274320">
              <a:buNone/>
              <a:defRPr/>
            </a:pPr>
            <a:r>
              <a:rPr lang="en-US" altLang="ja-JP" sz="2000" dirty="0"/>
              <a:t>	A three-way interaction in a client/server environment, in which the user interface is stored in the client, the bulk of the business application logic is stored in one or more servers, and the data are stored in a database server. </a:t>
            </a:r>
            <a:endParaRPr kumimoji="1" lang="ja-JP" altLang="en-US" sz="2000" dirty="0"/>
          </a:p>
        </p:txBody>
      </p:sp>
      <p:sp>
        <p:nvSpPr>
          <p:cNvPr id="39940" name="Rectangle 2"/>
          <p:cNvSpPr>
            <a:spLocks noChangeArrowheads="1"/>
          </p:cNvSpPr>
          <p:nvPr/>
        </p:nvSpPr>
        <p:spPr bwMode="auto">
          <a:xfrm>
            <a:off x="7286626" y="6524626"/>
            <a:ext cx="28114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1000" b="0"/>
              <a:t>http://edn.embarcadero.com/article/10343</a:t>
            </a:r>
          </a:p>
        </p:txBody>
      </p:sp>
      <p:sp>
        <p:nvSpPr>
          <p:cNvPr id="39941" name="Rectangle 12"/>
          <p:cNvSpPr>
            <a:spLocks noChangeArrowheads="1"/>
          </p:cNvSpPr>
          <p:nvPr/>
        </p:nvSpPr>
        <p:spPr bwMode="auto">
          <a:xfrm>
            <a:off x="4148959" y="5687245"/>
            <a:ext cx="2967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en-US" b="0" dirty="0"/>
              <a:t>basic three tier architecture</a:t>
            </a:r>
            <a:endParaRPr lang="en-US" altLang="en-US" dirty="0"/>
          </a:p>
        </p:txBody>
      </p:sp>
      <p:pic>
        <p:nvPicPr>
          <p:cNvPr id="39942" name="Picture 10" descr="http://weblogs.foxite.com/photos/1000.257.6937.cs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389" y="2961508"/>
            <a:ext cx="8140700" cy="27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13E51FB-E365-4400-9066-F94E06A445B4}" type="slidenum">
              <a:rPr lang="en-US" altLang="ja-JP" smtClean="0"/>
              <a:pPr/>
              <a:t>20</a:t>
            </a:fld>
            <a:endParaRPr lang="en-US" altLang="ja-JP" smtClean="0"/>
          </a:p>
        </p:txBody>
      </p:sp>
    </p:spTree>
    <p:extLst>
      <p:ext uri="{BB962C8B-B14F-4D97-AF65-F5344CB8AC3E}">
        <p14:creationId xmlns:p14="http://schemas.microsoft.com/office/powerpoint/2010/main" val="660685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864419" y="408706"/>
            <a:ext cx="8229600" cy="990600"/>
          </a:xfrm>
        </p:spPr>
        <p:txBody>
          <a:bodyPr>
            <a:normAutofit/>
          </a:bodyPr>
          <a:lstStyle/>
          <a:p>
            <a:pPr>
              <a:defRPr/>
            </a:pPr>
            <a:r>
              <a:rPr lang="en-US" altLang="ja-JP" sz="3600" dirty="0"/>
              <a:t>Web Browsers</a:t>
            </a:r>
            <a:endParaRPr lang="en-US" altLang="en-US" sz="3600" dirty="0"/>
          </a:p>
        </p:txBody>
      </p:sp>
      <p:sp>
        <p:nvSpPr>
          <p:cNvPr id="40963" name="Content Placeholder 2"/>
          <p:cNvSpPr txBox="1">
            <a:spLocks/>
          </p:cNvSpPr>
          <p:nvPr/>
        </p:nvSpPr>
        <p:spPr bwMode="auto">
          <a:xfrm>
            <a:off x="1717675" y="4811713"/>
            <a:ext cx="8458200" cy="87630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marL="0" indent="0">
              <a:spcBef>
                <a:spcPts val="600"/>
              </a:spcBef>
              <a:buClr>
                <a:schemeClr val="accent1"/>
              </a:buClr>
              <a:buSzPct val="70000"/>
            </a:pPr>
            <a:r>
              <a:rPr lang="en-US" altLang="ja-JP" sz="2400" b="0" dirty="0">
                <a:latin typeface="Arial" panose="020B0604020202020204" pitchFamily="34" charset="0"/>
                <a:cs typeface="Arial" panose="020B0604020202020204" pitchFamily="34" charset="0"/>
              </a:rPr>
              <a:t>URL : (Uniform Resources Locaters) are used to identify the location of the resources in the Internet.</a:t>
            </a:r>
            <a:endParaRPr lang="ja-JP" altLang="en-US" sz="2400" b="0" dirty="0">
              <a:latin typeface="Arial" panose="020B0604020202020204" pitchFamily="34" charset="0"/>
              <a:cs typeface="Arial" panose="020B0604020202020204" pitchFamily="34" charset="0"/>
            </a:endParaRPr>
          </a:p>
        </p:txBody>
      </p:sp>
      <p:sp>
        <p:nvSpPr>
          <p:cNvPr id="2" name="Down Arrow 1"/>
          <p:cNvSpPr/>
          <p:nvPr/>
        </p:nvSpPr>
        <p:spPr>
          <a:xfrm>
            <a:off x="5676901" y="2005013"/>
            <a:ext cx="538163" cy="10017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Down Arrow 8"/>
          <p:cNvSpPr/>
          <p:nvPr/>
        </p:nvSpPr>
        <p:spPr>
          <a:xfrm>
            <a:off x="5665788" y="4124326"/>
            <a:ext cx="538162" cy="6953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096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82B1DFC-F747-432A-8149-142324E6FDC5}" type="slidenum">
              <a:rPr lang="en-US" altLang="ja-JP" smtClean="0"/>
              <a:pPr/>
              <a:t>21</a:t>
            </a:fld>
            <a:endParaRPr lang="en-US" altLang="ja-JP" smtClean="0"/>
          </a:p>
        </p:txBody>
      </p:sp>
      <p:sp>
        <p:nvSpPr>
          <p:cNvPr id="40967" name="Content Placeholder 2"/>
          <p:cNvSpPr>
            <a:spLocks noGrp="1"/>
          </p:cNvSpPr>
          <p:nvPr>
            <p:ph idx="1"/>
          </p:nvPr>
        </p:nvSpPr>
        <p:spPr>
          <a:xfrm>
            <a:off x="1717677" y="1399306"/>
            <a:ext cx="8458198" cy="1037508"/>
          </a:xfrm>
          <a:solidFill>
            <a:srgbClr val="92D050"/>
          </a:solidFill>
        </p:spPr>
        <p:txBody>
          <a:bodyPr>
            <a:normAutofit/>
          </a:bodyPr>
          <a:lstStyle/>
          <a:p>
            <a:pPr marL="0" indent="0" eaLnBrk="1" hangingPunct="1">
              <a:buNone/>
            </a:pPr>
            <a:r>
              <a:rPr lang="en-US" altLang="ja-JP" dirty="0">
                <a:cs typeface="Arial" panose="020B0604020202020204" pitchFamily="34" charset="0"/>
              </a:rPr>
              <a:t>S</a:t>
            </a:r>
            <a:r>
              <a:rPr lang="en-US" altLang="ja-JP" dirty="0" smtClean="0">
                <a:cs typeface="Arial" panose="020B0604020202020204" pitchFamily="34" charset="0"/>
              </a:rPr>
              <a:t>oftware </a:t>
            </a:r>
            <a:r>
              <a:rPr lang="en-US" altLang="ja-JP" dirty="0" smtClean="0">
                <a:cs typeface="Arial" panose="020B0604020202020204" pitchFamily="34" charset="0"/>
              </a:rPr>
              <a:t>application  for retrieving, presenting, and traversing information resources on the World Wide Web</a:t>
            </a:r>
            <a:r>
              <a:rPr lang="en-US" altLang="ja-JP"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kumimoji="1" lang="ja-JP" alt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968" name="Content Placeholder 2"/>
          <p:cNvSpPr txBox="1">
            <a:spLocks/>
          </p:cNvSpPr>
          <p:nvPr/>
        </p:nvSpPr>
        <p:spPr bwMode="auto">
          <a:xfrm>
            <a:off x="1717675" y="3105151"/>
            <a:ext cx="8458200" cy="1196974"/>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marL="0" indent="0">
              <a:spcBef>
                <a:spcPts val="600"/>
              </a:spcBef>
              <a:buClr>
                <a:schemeClr val="accent1"/>
              </a:buClr>
              <a:buSzPct val="70000"/>
            </a:pPr>
            <a:r>
              <a:rPr lang="en-US" altLang="ja-JP" sz="2400" b="0" dirty="0">
                <a:latin typeface="Arial" panose="020B0604020202020204" pitchFamily="34" charset="0"/>
                <a:cs typeface="Arial" panose="020B0604020202020204" pitchFamily="34" charset="0"/>
              </a:rPr>
              <a:t>Information Resources : Images, videos,  and other piece of content. Hyperlinks  present in resources enable users to easily navigate their browsers to related resources.</a:t>
            </a:r>
            <a:endParaRPr lang="ja-JP" altLang="en-US" sz="24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20614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822889" y="418281"/>
            <a:ext cx="8229600" cy="990600"/>
          </a:xfrm>
        </p:spPr>
        <p:txBody>
          <a:bodyPr>
            <a:normAutofit/>
          </a:bodyPr>
          <a:lstStyle/>
          <a:p>
            <a:pPr>
              <a:defRPr/>
            </a:pPr>
            <a:r>
              <a:rPr lang="en-US" altLang="en-US" sz="3600" dirty="0"/>
              <a:t>Web Browsers </a:t>
            </a:r>
          </a:p>
        </p:txBody>
      </p:sp>
      <p:sp>
        <p:nvSpPr>
          <p:cNvPr id="59398" name="Rectangle 8"/>
          <p:cNvSpPr>
            <a:spLocks noChangeArrowheads="1"/>
          </p:cNvSpPr>
          <p:nvPr/>
        </p:nvSpPr>
        <p:spPr bwMode="auto">
          <a:xfrm>
            <a:off x="1298523" y="5416549"/>
            <a:ext cx="845820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pPr eaLnBrk="1" hangingPunct="1">
              <a:defRPr/>
            </a:pPr>
            <a:r>
              <a:rPr lang="en-US" altLang="ja-JP" sz="1900" b="0" dirty="0">
                <a:latin typeface="Arial Unicode MS" panose="020B0604020202020204" pitchFamily="34" charset="-128"/>
                <a:ea typeface="Arial Unicode MS" panose="020B0604020202020204" pitchFamily="34" charset="-128"/>
                <a:cs typeface="Arial Unicode MS" panose="020B0604020202020204" pitchFamily="34" charset="-128"/>
              </a:rPr>
              <a:t>Read more:</a:t>
            </a:r>
          </a:p>
          <a:p>
            <a:pPr marL="342900" indent="-342900">
              <a:buFont typeface="Arial" panose="020B0604020202020204" pitchFamily="34" charset="0"/>
              <a:buChar char="•"/>
              <a:defRPr/>
            </a:pPr>
            <a:r>
              <a:rPr lang="en-US" altLang="ja-JP" sz="1600" b="0" dirty="0">
                <a:solidFill>
                  <a:srgbClr val="71481C"/>
                </a:solidFill>
                <a:latin typeface="Arial" charset="0"/>
                <a:cs typeface="Arial" charset="0"/>
                <a:hlinkClick r:id="rId2"/>
              </a:rPr>
              <a:t>http://www.w3schools.com/browsers/default.asp</a:t>
            </a:r>
            <a:endParaRPr lang="en-US" altLang="ja-JP" sz="1600" b="0" dirty="0">
              <a:solidFill>
                <a:srgbClr val="71481C"/>
              </a:solidFill>
              <a:latin typeface="Arial" charset="0"/>
              <a:cs typeface="Arial" charset="0"/>
            </a:endParaRPr>
          </a:p>
          <a:p>
            <a:pPr marL="342900" indent="-342900">
              <a:buFont typeface="Arial" panose="020B0604020202020204" pitchFamily="34" charset="0"/>
              <a:buChar char="•"/>
              <a:defRPr/>
            </a:pPr>
            <a:endParaRPr lang="en-US" altLang="ja-JP" sz="1600" b="0" dirty="0">
              <a:solidFill>
                <a:srgbClr val="71481C"/>
              </a:solidFill>
              <a:latin typeface="Arial" charset="0"/>
              <a:cs typeface="Arial" charset="0"/>
              <a:hlinkClick r:id="rId3"/>
            </a:endParaRPr>
          </a:p>
          <a:p>
            <a:pPr marL="342900" indent="-342900">
              <a:buFont typeface="Arial" panose="020B0604020202020204" pitchFamily="34" charset="0"/>
              <a:buChar char="•"/>
              <a:defRPr/>
            </a:pPr>
            <a:r>
              <a:rPr lang="en-US" altLang="ja-JP" sz="1600" b="0" dirty="0">
                <a:solidFill>
                  <a:srgbClr val="71481C"/>
                </a:solidFill>
                <a:latin typeface="Arial" charset="0"/>
                <a:cs typeface="Arial" charset="0"/>
                <a:hlinkClick r:id="rId3"/>
              </a:rPr>
              <a:t>http://www.smashingmagazine.com/2007/11/21/web-browsers-you-have-never-heard-of/</a:t>
            </a:r>
            <a:endParaRPr lang="en-US" altLang="ja-JP" sz="1600" b="0" dirty="0">
              <a:solidFill>
                <a:srgbClr val="71481C"/>
              </a:solidFill>
              <a:latin typeface="Arial" charset="0"/>
              <a:cs typeface="Arial" charset="0"/>
            </a:endParaRPr>
          </a:p>
        </p:txBody>
      </p:sp>
      <p:sp>
        <p:nvSpPr>
          <p:cNvPr id="2" name="Oval 1"/>
          <p:cNvSpPr/>
          <p:nvPr/>
        </p:nvSpPr>
        <p:spPr>
          <a:xfrm>
            <a:off x="6748464" y="1816100"/>
            <a:ext cx="1228725" cy="998538"/>
          </a:xfrm>
          <a:prstGeom prst="ellipse">
            <a:avLst/>
          </a:prstGeom>
          <a:noFill/>
          <a:ln>
            <a:solidFill>
              <a:srgbClr val="00D2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199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33B1C23-64F1-47FB-B66C-94392067E07F}" type="slidenum">
              <a:rPr lang="en-US" altLang="ja-JP" smtClean="0"/>
              <a:pPr/>
              <a:t>22</a:t>
            </a:fld>
            <a:endParaRPr lang="en-US" altLang="ja-JP" smtClean="0"/>
          </a:p>
        </p:txBody>
      </p:sp>
      <p:pic>
        <p:nvPicPr>
          <p:cNvPr id="3" name="Picture 2"/>
          <p:cNvPicPr>
            <a:picLocks noChangeAspect="1"/>
          </p:cNvPicPr>
          <p:nvPr/>
        </p:nvPicPr>
        <p:blipFill>
          <a:blip r:embed="rId4"/>
          <a:stretch>
            <a:fillRect/>
          </a:stretch>
        </p:blipFill>
        <p:spPr>
          <a:xfrm>
            <a:off x="2187344" y="1408881"/>
            <a:ext cx="6680559" cy="3901328"/>
          </a:xfrm>
          <a:prstGeom prst="rect">
            <a:avLst/>
          </a:prstGeom>
        </p:spPr>
      </p:pic>
    </p:spTree>
    <p:extLst>
      <p:ext uri="{BB962C8B-B14F-4D97-AF65-F5344CB8AC3E}">
        <p14:creationId xmlns:p14="http://schemas.microsoft.com/office/powerpoint/2010/main" val="7839530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771832" y="552450"/>
            <a:ext cx="8229600" cy="990600"/>
          </a:xfrm>
        </p:spPr>
        <p:txBody>
          <a:bodyPr/>
          <a:lstStyle/>
          <a:p>
            <a:pPr>
              <a:defRPr/>
            </a:pPr>
            <a:r>
              <a:rPr lang="en-US" altLang="ja-JP" sz="3600" dirty="0"/>
              <a:t>Web</a:t>
            </a:r>
            <a:r>
              <a:rPr lang="en-US" altLang="ja-JP" sz="2700" dirty="0"/>
              <a:t> </a:t>
            </a:r>
            <a:r>
              <a:rPr lang="en-US" altLang="ja-JP" sz="3600" dirty="0"/>
              <a:t>Servers</a:t>
            </a:r>
            <a:endParaRPr lang="en-US" altLang="en-US" sz="3600" dirty="0"/>
          </a:p>
        </p:txBody>
      </p:sp>
      <p:sp>
        <p:nvSpPr>
          <p:cNvPr id="8" name="Content Placeholder 2"/>
          <p:cNvSpPr>
            <a:spLocks noGrp="1"/>
          </p:cNvSpPr>
          <p:nvPr>
            <p:ph idx="1"/>
          </p:nvPr>
        </p:nvSpPr>
        <p:spPr>
          <a:xfrm>
            <a:off x="1828801" y="1752600"/>
            <a:ext cx="8461375" cy="990600"/>
          </a:xfrm>
          <a:solidFill>
            <a:srgbClr val="92D050"/>
          </a:solidFill>
        </p:spPr>
        <p:txBody>
          <a:bodyPr/>
          <a:lstStyle/>
          <a:p>
            <a:pPr eaLnBrk="1" hangingPunct="1">
              <a:buFont typeface="Wingdings 2" panose="05020102010507070707" pitchFamily="18" charset="2"/>
              <a:buNone/>
            </a:pPr>
            <a:r>
              <a:rPr lang="en-US" altLang="ja-JP" smtClean="0">
                <a:solidFill>
                  <a:srgbClr val="71481C"/>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ja-JP"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A web Server</a:t>
            </a:r>
            <a:r>
              <a:rPr lang="en-US" altLang="ja-JP" smtClean="0">
                <a:latin typeface="Arial Unicode MS" panose="020B0604020202020204" pitchFamily="34" charset="-128"/>
                <a:ea typeface="Arial Unicode MS" panose="020B0604020202020204" pitchFamily="34" charset="-128"/>
                <a:cs typeface="Arial Unicode MS" panose="020B0604020202020204" pitchFamily="34" charset="-128"/>
              </a:rPr>
              <a:t>: computers on the Internet that host websites, serving pages to viewers upon request.</a:t>
            </a:r>
            <a:endParaRPr kumimoji="1" lang="ja-JP" altLang="en-US"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3012" name="Picture 5" descr="My_Opera_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3900" y="4343400"/>
            <a:ext cx="19431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1825626" y="3009900"/>
            <a:ext cx="8461375" cy="914400"/>
          </a:xfrm>
          <a:prstGeom prst="rect">
            <a:avLst/>
          </a:prstGeom>
          <a:solidFill>
            <a:srgbClr val="92D050"/>
          </a:solidFill>
          <a:ln w="9525">
            <a:noFill/>
            <a:miter lim="800000"/>
            <a:headEnd/>
            <a:tailEnd/>
          </a:ln>
        </p:spPr>
        <p:txBody>
          <a:bodyPr/>
          <a:lstStyle/>
          <a:p>
            <a:pPr marL="273050" indent="-273050">
              <a:spcBef>
                <a:spcPct val="20000"/>
              </a:spcBef>
              <a:buClr>
                <a:schemeClr val="accent1"/>
              </a:buClr>
              <a:buSzPct val="85000"/>
              <a:defRPr/>
            </a:pPr>
            <a:r>
              <a:rPr lang="en-US" altLang="ja-JP" sz="2400" dirty="0">
                <a:solidFill>
                  <a:srgbClr val="71481C"/>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ja-JP" sz="2400" dirty="0">
                <a:latin typeface="Arial Unicode MS" panose="020B0604020202020204" pitchFamily="34" charset="-128"/>
                <a:ea typeface="Arial Unicode MS" panose="020B0604020202020204" pitchFamily="34" charset="-128"/>
                <a:cs typeface="Arial Unicode MS" panose="020B0604020202020204" pitchFamily="34" charset="-128"/>
              </a:rPr>
              <a:t> Each Web server has a </a:t>
            </a:r>
            <a:r>
              <a:rPr lang="en-US" altLang="ja-JP" sz="2400"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unique address (IP address) and domain name </a:t>
            </a:r>
            <a:r>
              <a:rPr lang="en-US" altLang="ja-JP" sz="2400" dirty="0">
                <a:latin typeface="Arial Unicode MS" panose="020B0604020202020204" pitchFamily="34" charset="-128"/>
                <a:ea typeface="Arial Unicode MS" panose="020B0604020202020204" pitchFamily="34" charset="-128"/>
                <a:cs typeface="Arial Unicode MS" panose="020B0604020202020204" pitchFamily="34" charset="-128"/>
              </a:rPr>
              <a:t>and</a:t>
            </a:r>
            <a:r>
              <a:rPr lang="en-US" altLang="ja-JP" sz="2400"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ja-JP" sz="2400" dirty="0">
                <a:latin typeface="Arial Unicode MS" panose="020B0604020202020204" pitchFamily="34" charset="-128"/>
                <a:ea typeface="Arial Unicode MS" panose="020B0604020202020204" pitchFamily="34" charset="-128"/>
                <a:cs typeface="Arial Unicode MS" panose="020B0604020202020204" pitchFamily="34" charset="-128"/>
              </a:rPr>
              <a:t>Provide services such as </a:t>
            </a:r>
            <a:r>
              <a:rPr lang="en-US" altLang="ja-JP" sz="2400"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Web hosting</a:t>
            </a:r>
          </a:p>
          <a:p>
            <a:pPr marL="273050" indent="-273050">
              <a:spcBef>
                <a:spcPct val="20000"/>
              </a:spcBef>
              <a:buClr>
                <a:schemeClr val="accent1"/>
              </a:buClr>
              <a:buSzPct val="85000"/>
              <a:defRPr/>
            </a:pPr>
            <a:endParaRPr kumimoji="1" lang="ja-JP" altLang="en-US" sz="2400">
              <a:solidFill>
                <a:schemeClr val="accent6">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014" name="Rectangle 9"/>
          <p:cNvSpPr>
            <a:spLocks noChangeArrowheads="1"/>
          </p:cNvSpPr>
          <p:nvPr/>
        </p:nvSpPr>
        <p:spPr bwMode="auto">
          <a:xfrm>
            <a:off x="1489587" y="4686300"/>
            <a:ext cx="670191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b="1">
                <a:solidFill>
                  <a:schemeClr val="tx1"/>
                </a:solidFill>
                <a:latin typeface="Tahoma" panose="020B0604030504040204" pitchFamily="34" charset="0"/>
              </a:defRPr>
            </a:lvl1pPr>
            <a:lvl2pPr marL="547688" indent="-2730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lvl="1" eaLnBrk="1" hangingPunct="1">
              <a:spcBef>
                <a:spcPct val="20000"/>
              </a:spcBef>
              <a:buClr>
                <a:schemeClr val="accent2"/>
              </a:buClr>
              <a:buSzPct val="70000"/>
              <a:buFont typeface="Wingdings" panose="05000000000000000000" pitchFamily="2" charset="2"/>
              <a:buNone/>
            </a:pPr>
            <a:r>
              <a:rPr lang="en-US" altLang="ja-JP" b="0" dirty="0">
                <a:latin typeface="Arial" panose="020B0604020202020204" pitchFamily="34" charset="0"/>
                <a:cs typeface="Arial" panose="020B0604020202020204" pitchFamily="34" charset="0"/>
              </a:rPr>
              <a:t>Read More:</a:t>
            </a:r>
          </a:p>
          <a:p>
            <a:pPr lvl="1" eaLnBrk="1" hangingPunct="1">
              <a:spcBef>
                <a:spcPct val="20000"/>
              </a:spcBef>
              <a:buClr>
                <a:schemeClr val="accent2"/>
              </a:buClr>
              <a:buSzPct val="70000"/>
              <a:buFont typeface="Wingdings" panose="05000000000000000000" pitchFamily="2" charset="2"/>
              <a:buNone/>
            </a:pPr>
            <a:r>
              <a:rPr lang="en-US" altLang="ja-JP" sz="2000" b="0" dirty="0">
                <a:latin typeface="Arial" panose="020B0604020202020204" pitchFamily="34" charset="0"/>
                <a:cs typeface="Arial" panose="020B0604020202020204" pitchFamily="34" charset="0"/>
              </a:rPr>
              <a:t>Comparison of web servers</a:t>
            </a:r>
            <a:r>
              <a:rPr lang="en-US" altLang="ja-JP" sz="2400" b="0" dirty="0">
                <a:latin typeface="Arial" panose="020B0604020202020204" pitchFamily="34" charset="0"/>
                <a:cs typeface="Arial" panose="020B0604020202020204" pitchFamily="34" charset="0"/>
              </a:rPr>
              <a:t> </a:t>
            </a:r>
          </a:p>
          <a:p>
            <a:pPr lvl="1" eaLnBrk="1" hangingPunct="1">
              <a:spcBef>
                <a:spcPct val="20000"/>
              </a:spcBef>
              <a:buClr>
                <a:schemeClr val="accent2"/>
              </a:buClr>
              <a:buSzPct val="70000"/>
              <a:buFont typeface="Wingdings" panose="05000000000000000000" pitchFamily="2" charset="2"/>
              <a:buNone/>
            </a:pPr>
            <a:r>
              <a:rPr lang="en-US" altLang="ja-JP" b="0" dirty="0">
                <a:latin typeface="Arial" panose="020B0604020202020204" pitchFamily="34" charset="0"/>
                <a:cs typeface="Arial" panose="020B0604020202020204" pitchFamily="34" charset="0"/>
                <a:hlinkClick r:id="rId3"/>
              </a:rPr>
              <a:t>http://</a:t>
            </a:r>
            <a:r>
              <a:rPr lang="en-US" altLang="ja-JP" b="0" dirty="0" smtClean="0">
                <a:latin typeface="Arial" panose="020B0604020202020204" pitchFamily="34" charset="0"/>
                <a:cs typeface="Arial" panose="020B0604020202020204" pitchFamily="34" charset="0"/>
                <a:hlinkClick r:id="rId3"/>
              </a:rPr>
              <a:t>en.wikipedia.org/wiki/Comparison_of_web_servers</a:t>
            </a:r>
            <a:endParaRPr lang="en-US" altLang="ja-JP" b="0" dirty="0" smtClean="0">
              <a:latin typeface="Arial" panose="020B0604020202020204" pitchFamily="34" charset="0"/>
              <a:cs typeface="Arial" panose="020B0604020202020204" pitchFamily="34" charset="0"/>
            </a:endParaRPr>
          </a:p>
          <a:p>
            <a:pPr lvl="1" eaLnBrk="1" hangingPunct="1">
              <a:spcBef>
                <a:spcPct val="20000"/>
              </a:spcBef>
              <a:buClr>
                <a:schemeClr val="accent2"/>
              </a:buClr>
              <a:buSzPct val="70000"/>
              <a:buFont typeface="Wingdings" panose="05000000000000000000" pitchFamily="2" charset="2"/>
              <a:buNone/>
            </a:pPr>
            <a:endParaRPr lang="en-US" altLang="en-US" dirty="0">
              <a:ea typeface="ＭＳ Ｐゴシック" panose="020B0600070205080204" pitchFamily="34" charset="-128"/>
              <a:cs typeface="Arial" panose="020B0604020202020204" pitchFamily="34" charset="0"/>
            </a:endParaRPr>
          </a:p>
        </p:txBody>
      </p:sp>
      <p:sp>
        <p:nvSpPr>
          <p:cNvPr id="4301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E774A05-0FE7-4362-AD52-FC3BC3CC21E4}" type="slidenum">
              <a:rPr lang="en-US" altLang="ja-JP" smtClean="0"/>
              <a:pPr/>
              <a:t>23</a:t>
            </a:fld>
            <a:endParaRPr lang="en-US" altLang="ja-JP" smtClean="0"/>
          </a:p>
        </p:txBody>
      </p:sp>
    </p:spTree>
    <p:extLst>
      <p:ext uri="{BB962C8B-B14F-4D97-AF65-F5344CB8AC3E}">
        <p14:creationId xmlns:p14="http://schemas.microsoft.com/office/powerpoint/2010/main" val="3680081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p:cTn id="7" dur="1000" fill="hold"/>
                                        <p:tgtEl>
                                          <p:spTgt spid="8">
                                            <p:bg/>
                                          </p:spTgt>
                                        </p:tgtEl>
                                        <p:attrNameLst>
                                          <p:attrName>ppt_w</p:attrName>
                                        </p:attrNameLst>
                                      </p:cBhvr>
                                      <p:tavLst>
                                        <p:tav tm="0">
                                          <p:val>
                                            <p:strVal val="#ppt_w*0.70"/>
                                          </p:val>
                                        </p:tav>
                                        <p:tav tm="100000">
                                          <p:val>
                                            <p:strVal val="#ppt_w"/>
                                          </p:val>
                                        </p:tav>
                                      </p:tavLst>
                                    </p:anim>
                                    <p:anim calcmode="lin" valueType="num">
                                      <p:cBhvr>
                                        <p:cTn id="8" dur="1000" fill="hold"/>
                                        <p:tgtEl>
                                          <p:spTgt spid="8">
                                            <p:bg/>
                                          </p:spTgt>
                                        </p:tgtEl>
                                        <p:attrNameLst>
                                          <p:attrName>ppt_h</p:attrName>
                                        </p:attrNameLst>
                                      </p:cBhvr>
                                      <p:tavLst>
                                        <p:tav tm="0">
                                          <p:val>
                                            <p:strVal val="#ppt_h"/>
                                          </p:val>
                                        </p:tav>
                                        <p:tav tm="100000">
                                          <p:val>
                                            <p:strVal val="#ppt_h"/>
                                          </p:val>
                                        </p:tav>
                                      </p:tavLst>
                                    </p:anim>
                                    <p:animEffect transition="in" filter="fade">
                                      <p:cBhvr>
                                        <p:cTn id="9" dur="1000"/>
                                        <p:tgtEl>
                                          <p:spTgt spid="8">
                                            <p:bg/>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8">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8">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9">
                                            <p:bg/>
                                          </p:spTgt>
                                        </p:tgtEl>
                                        <p:attrNameLst>
                                          <p:attrName>style.visibility</p:attrName>
                                        </p:attrNameLst>
                                      </p:cBhvr>
                                      <p:to>
                                        <p:strVal val="visible"/>
                                      </p:to>
                                    </p:set>
                                    <p:anim calcmode="lin" valueType="num">
                                      <p:cBhvr>
                                        <p:cTn id="19" dur="1000" fill="hold"/>
                                        <p:tgtEl>
                                          <p:spTgt spid="9">
                                            <p:bg/>
                                          </p:spTgt>
                                        </p:tgtEl>
                                        <p:attrNameLst>
                                          <p:attrName>ppt_w</p:attrName>
                                        </p:attrNameLst>
                                      </p:cBhvr>
                                      <p:tavLst>
                                        <p:tav tm="0">
                                          <p:val>
                                            <p:strVal val="#ppt_w*0.70"/>
                                          </p:val>
                                        </p:tav>
                                        <p:tav tm="100000">
                                          <p:val>
                                            <p:strVal val="#ppt_w"/>
                                          </p:val>
                                        </p:tav>
                                      </p:tavLst>
                                    </p:anim>
                                    <p:anim calcmode="lin" valueType="num">
                                      <p:cBhvr>
                                        <p:cTn id="20" dur="1000" fill="hold"/>
                                        <p:tgtEl>
                                          <p:spTgt spid="9">
                                            <p:bg/>
                                          </p:spTgt>
                                        </p:tgtEl>
                                        <p:attrNameLst>
                                          <p:attrName>ppt_h</p:attrName>
                                        </p:attrNameLst>
                                      </p:cBhvr>
                                      <p:tavLst>
                                        <p:tav tm="0">
                                          <p:val>
                                            <p:strVal val="#ppt_h"/>
                                          </p:val>
                                        </p:tav>
                                        <p:tav tm="100000">
                                          <p:val>
                                            <p:strVal val="#ppt_h"/>
                                          </p:val>
                                        </p:tav>
                                      </p:tavLst>
                                    </p:anim>
                                    <p:animEffect transition="in" filter="fade">
                                      <p:cBhvr>
                                        <p:cTn id="21" dur="1000"/>
                                        <p:tgtEl>
                                          <p:spTgt spid="9">
                                            <p:bg/>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 calcmode="lin" valueType="num">
                                      <p:cBhvr>
                                        <p:cTn id="26" dur="1000" fill="hold"/>
                                        <p:tgtEl>
                                          <p:spTgt spid="9">
                                            <p:txEl>
                                              <p:pRg st="0" end="0"/>
                                            </p:txEl>
                                          </p:spTgt>
                                        </p:tgtEl>
                                        <p:attrNameLst>
                                          <p:attrName>ppt_w</p:attrName>
                                        </p:attrNameLst>
                                      </p:cBhvr>
                                      <p:tavLst>
                                        <p:tav tm="0">
                                          <p:val>
                                            <p:strVal val="#ppt_w*0.70"/>
                                          </p:val>
                                        </p:tav>
                                        <p:tav tm="100000">
                                          <p:val>
                                            <p:strVal val="#ppt_w"/>
                                          </p:val>
                                        </p:tav>
                                      </p:tavLst>
                                    </p:anim>
                                    <p:anim calcmode="lin" valueType="num">
                                      <p:cBhvr>
                                        <p:cTn id="27" dur="1000" fill="hold"/>
                                        <p:tgtEl>
                                          <p:spTgt spid="9">
                                            <p:txEl>
                                              <p:pRg st="0" end="0"/>
                                            </p:txEl>
                                          </p:spTgt>
                                        </p:tgtEl>
                                        <p:attrNameLst>
                                          <p:attrName>ppt_h</p:attrName>
                                        </p:attrNameLst>
                                      </p:cBhvr>
                                      <p:tavLst>
                                        <p:tav tm="0">
                                          <p:val>
                                            <p:strVal val="#ppt_h"/>
                                          </p:val>
                                        </p:tav>
                                        <p:tav tm="100000">
                                          <p:val>
                                            <p:strVal val="#ppt_h"/>
                                          </p:val>
                                        </p:tav>
                                      </p:tavLst>
                                    </p:anim>
                                    <p:animEffect transition="in" filter="fade">
                                      <p:cBhvr>
                                        <p:cTn id="28"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9"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791497" y="427038"/>
            <a:ext cx="10515600" cy="1325563"/>
          </a:xfrm>
        </p:spPr>
        <p:txBody>
          <a:bodyPr>
            <a:normAutofit/>
          </a:bodyPr>
          <a:lstStyle/>
          <a:p>
            <a:pPr>
              <a:defRPr/>
            </a:pPr>
            <a:r>
              <a:rPr lang="en-US" altLang="ja-JP" sz="3600" dirty="0"/>
              <a:t>Web</a:t>
            </a:r>
            <a:r>
              <a:rPr lang="en-US" altLang="ja-JP" sz="2700" dirty="0"/>
              <a:t> </a:t>
            </a:r>
            <a:r>
              <a:rPr lang="en-US" altLang="ja-JP" sz="3600" dirty="0"/>
              <a:t>Servers</a:t>
            </a:r>
            <a:endParaRPr lang="en-US" altLang="en-US" sz="3600" dirty="0"/>
          </a:p>
        </p:txBody>
      </p:sp>
      <p:sp>
        <p:nvSpPr>
          <p:cNvPr id="13" name="Content Placeholder 2"/>
          <p:cNvSpPr>
            <a:spLocks noGrp="1"/>
          </p:cNvSpPr>
          <p:nvPr>
            <p:ph idx="1"/>
          </p:nvPr>
        </p:nvSpPr>
        <p:spPr>
          <a:xfrm>
            <a:off x="1866901" y="2765425"/>
            <a:ext cx="4727575" cy="3429000"/>
          </a:xfrm>
          <a:solidFill>
            <a:schemeClr val="accent6">
              <a:lumMod val="60000"/>
              <a:lumOff val="40000"/>
            </a:schemeClr>
          </a:solidFill>
        </p:spPr>
        <p:txBody>
          <a:bodyPr rtlCol="0">
            <a:normAutofit lnSpcReduction="10000"/>
          </a:bodyPr>
          <a:lstStyle/>
          <a:p>
            <a:pPr marL="274320" indent="-274320">
              <a:lnSpc>
                <a:spcPct val="80000"/>
              </a:lnSpc>
              <a:buFont typeface="Wingdings 2"/>
              <a:buChar char=""/>
              <a:defRPr/>
            </a:pPr>
            <a:r>
              <a:rPr lang="en-US" altLang="ja-JP" sz="2300" dirty="0"/>
              <a:t>IIS</a:t>
            </a:r>
          </a:p>
          <a:p>
            <a:pPr marL="548640" lvl="1" indent="-274320">
              <a:lnSpc>
                <a:spcPct val="80000"/>
              </a:lnSpc>
              <a:buFont typeface="Wingdings"/>
              <a:buChar char=""/>
              <a:defRPr/>
            </a:pPr>
            <a:r>
              <a:rPr lang="en-US" altLang="ja-JP" sz="1500" dirty="0">
                <a:hlinkClick r:id="rId2"/>
              </a:rPr>
              <a:t>http://www.iis.net/</a:t>
            </a:r>
            <a:endParaRPr lang="en-US" altLang="ja-JP" sz="1500" dirty="0"/>
          </a:p>
          <a:p>
            <a:pPr marL="548640" lvl="1" indent="-274320">
              <a:lnSpc>
                <a:spcPct val="80000"/>
              </a:lnSpc>
              <a:buFont typeface="Wingdings"/>
              <a:buChar char=""/>
              <a:defRPr/>
            </a:pPr>
            <a:endParaRPr lang="en-US" altLang="ja-JP" dirty="0" smtClean="0"/>
          </a:p>
          <a:p>
            <a:pPr marL="274320" indent="-274320">
              <a:lnSpc>
                <a:spcPct val="80000"/>
              </a:lnSpc>
              <a:buFont typeface="Wingdings 2"/>
              <a:buChar char=""/>
              <a:defRPr/>
            </a:pPr>
            <a:r>
              <a:rPr lang="en-US" altLang="ja-JP" sz="2300" dirty="0"/>
              <a:t>Apache</a:t>
            </a:r>
          </a:p>
          <a:p>
            <a:pPr marL="548640" lvl="1" indent="-274320">
              <a:lnSpc>
                <a:spcPct val="80000"/>
              </a:lnSpc>
              <a:buFont typeface="Wingdings"/>
              <a:buChar char=""/>
              <a:defRPr/>
            </a:pPr>
            <a:r>
              <a:rPr lang="en-US" altLang="ja-JP" sz="1500" dirty="0">
                <a:hlinkClick r:id="rId3"/>
              </a:rPr>
              <a:t>http://www.apache.org/</a:t>
            </a:r>
            <a:endParaRPr lang="en-US" altLang="ja-JP" sz="1500" dirty="0"/>
          </a:p>
          <a:p>
            <a:pPr marL="548640" lvl="1" indent="-274320">
              <a:lnSpc>
                <a:spcPct val="80000"/>
              </a:lnSpc>
              <a:buFont typeface="Wingdings"/>
              <a:buChar char=""/>
              <a:defRPr/>
            </a:pPr>
            <a:endParaRPr lang="en-US" altLang="ja-JP" dirty="0" smtClean="0"/>
          </a:p>
          <a:p>
            <a:pPr marL="274320" indent="-274320">
              <a:lnSpc>
                <a:spcPct val="80000"/>
              </a:lnSpc>
              <a:buFont typeface="Wingdings 2"/>
              <a:buChar char=""/>
              <a:defRPr/>
            </a:pPr>
            <a:r>
              <a:rPr lang="en-US" altLang="ja-JP" sz="2300" dirty="0"/>
              <a:t>Tomcat</a:t>
            </a:r>
          </a:p>
          <a:p>
            <a:pPr marL="548640" lvl="1" indent="-274320">
              <a:lnSpc>
                <a:spcPct val="80000"/>
              </a:lnSpc>
              <a:buFont typeface="Wingdings"/>
              <a:buChar char=""/>
              <a:defRPr/>
            </a:pPr>
            <a:r>
              <a:rPr lang="en-US" altLang="ja-JP" sz="1500" dirty="0">
                <a:hlinkClick r:id="rId4"/>
              </a:rPr>
              <a:t>http://tomcat.apache.org/</a:t>
            </a:r>
            <a:endParaRPr lang="en-US" altLang="ja-JP" sz="1500" dirty="0"/>
          </a:p>
          <a:p>
            <a:pPr marL="548640" lvl="1" indent="-274320">
              <a:lnSpc>
                <a:spcPct val="80000"/>
              </a:lnSpc>
              <a:buFont typeface="Wingdings"/>
              <a:buChar char=""/>
              <a:defRPr/>
            </a:pPr>
            <a:endParaRPr lang="en-US" altLang="ja-JP" dirty="0" smtClean="0"/>
          </a:p>
          <a:p>
            <a:pPr marL="274320" indent="-274320">
              <a:lnSpc>
                <a:spcPct val="80000"/>
              </a:lnSpc>
              <a:buFont typeface="Wingdings 2"/>
              <a:buChar char=""/>
              <a:defRPr/>
            </a:pPr>
            <a:r>
              <a:rPr lang="en-US" altLang="ja-JP" sz="2300" dirty="0"/>
              <a:t>Glassfish</a:t>
            </a:r>
          </a:p>
          <a:p>
            <a:pPr marL="548640" lvl="1" indent="-274320">
              <a:lnSpc>
                <a:spcPct val="80000"/>
              </a:lnSpc>
              <a:buFont typeface="Wingdings"/>
              <a:buChar char=""/>
              <a:defRPr/>
            </a:pPr>
            <a:r>
              <a:rPr lang="en-US" altLang="ja-JP" sz="1500" dirty="0">
                <a:hlinkClick r:id="rId5"/>
              </a:rPr>
              <a:t>https://glassfish.dev.java.net/</a:t>
            </a:r>
            <a:endParaRPr lang="en-US" altLang="ja-JP" sz="1500" dirty="0"/>
          </a:p>
        </p:txBody>
      </p:sp>
      <p:sp>
        <p:nvSpPr>
          <p:cNvPr id="44036" name="Slide Number Placeholder 4"/>
          <p:cNvSpPr txBox="1">
            <a:spLocks noGrp="1"/>
          </p:cNvSpPr>
          <p:nvPr/>
        </p:nvSpPr>
        <p:spPr bwMode="auto">
          <a:xfrm>
            <a:off x="5851525" y="1636714"/>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fld id="{931F5648-D6D5-4DB6-BF43-02FDE4BF3633}" type="slidenum">
              <a:rPr lang="en-US" altLang="ja-JP" sz="1600">
                <a:solidFill>
                  <a:srgbClr val="7B9899"/>
                </a:solidFill>
              </a:rPr>
              <a:pPr algn="ctr" eaLnBrk="1" hangingPunct="1"/>
              <a:t>24</a:t>
            </a:fld>
            <a:endParaRPr lang="en-US" altLang="ja-JP" sz="1600">
              <a:solidFill>
                <a:srgbClr val="7B9899"/>
              </a:solidFill>
            </a:endParaRPr>
          </a:p>
        </p:txBody>
      </p:sp>
      <p:pic>
        <p:nvPicPr>
          <p:cNvPr id="1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25" y="4724401"/>
            <a:ext cx="6413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9575" y="3830638"/>
            <a:ext cx="9525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2001" y="5638800"/>
            <a:ext cx="6000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TextBox 8"/>
          <p:cNvSpPr txBox="1">
            <a:spLocks noChangeArrowheads="1"/>
          </p:cNvSpPr>
          <p:nvPr/>
        </p:nvSpPr>
        <p:spPr bwMode="auto">
          <a:xfrm>
            <a:off x="1870075" y="1676400"/>
            <a:ext cx="8534400" cy="7620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r>
              <a:rPr lang="en-US" altLang="ja-JP" sz="2000" b="0">
                <a:latin typeface="Arial" panose="020B0604020202020204" pitchFamily="34" charset="0"/>
                <a:cs typeface="Arial" panose="020B0604020202020204" pitchFamily="34" charset="0"/>
              </a:rPr>
              <a:t>Any computer can be turned into a Web server by installing server software and connecting the machine to the Internet</a:t>
            </a:r>
            <a:r>
              <a:rPr lang="en-US" altLang="ja-JP" sz="2400" b="0">
                <a:latin typeface="Arial" panose="020B0604020202020204" pitchFamily="34" charset="0"/>
                <a:cs typeface="Arial" panose="020B0604020202020204" pitchFamily="34" charset="0"/>
              </a:rPr>
              <a:t> </a:t>
            </a:r>
            <a:endParaRPr lang="ja-JP" altLang="en-US" sz="2400" b="0">
              <a:latin typeface="Arial" panose="020B0604020202020204" pitchFamily="34" charset="0"/>
              <a:cs typeface="Arial" panose="020B0604020202020204" pitchFamily="34" charset="0"/>
            </a:endParaRPr>
          </a:p>
        </p:txBody>
      </p:sp>
      <p:pic>
        <p:nvPicPr>
          <p:cNvPr id="44041"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99250" y="2781300"/>
            <a:ext cx="369728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E01243A-EA97-48A6-B377-2891DF5F1D79}" type="slidenum">
              <a:rPr lang="en-US" altLang="ja-JP" smtClean="0"/>
              <a:pPr/>
              <a:t>24</a:t>
            </a:fld>
            <a:endParaRPr lang="en-US" altLang="ja-JP" smtClean="0"/>
          </a:p>
        </p:txBody>
      </p:sp>
    </p:spTree>
    <p:extLst>
      <p:ext uri="{BB962C8B-B14F-4D97-AF65-F5344CB8AC3E}">
        <p14:creationId xmlns:p14="http://schemas.microsoft.com/office/powerpoint/2010/main" val="489838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1000" fill="hold"/>
                                        <p:tgtEl>
                                          <p:spTgt spid="13">
                                            <p:bg/>
                                          </p:spTgt>
                                        </p:tgtEl>
                                        <p:attrNameLst>
                                          <p:attrName>ppt_w</p:attrName>
                                        </p:attrNameLst>
                                      </p:cBhvr>
                                      <p:tavLst>
                                        <p:tav tm="0">
                                          <p:val>
                                            <p:strVal val="#ppt_w*0.70"/>
                                          </p:val>
                                        </p:tav>
                                        <p:tav tm="100000">
                                          <p:val>
                                            <p:strVal val="#ppt_w"/>
                                          </p:val>
                                        </p:tav>
                                      </p:tavLst>
                                    </p:anim>
                                    <p:anim calcmode="lin" valueType="num">
                                      <p:cBhvr>
                                        <p:cTn id="8" dur="1000" fill="hold"/>
                                        <p:tgtEl>
                                          <p:spTgt spid="13">
                                            <p:bg/>
                                          </p:spTgt>
                                        </p:tgtEl>
                                        <p:attrNameLst>
                                          <p:attrName>ppt_h</p:attrName>
                                        </p:attrNameLst>
                                      </p:cBhvr>
                                      <p:tavLst>
                                        <p:tav tm="0">
                                          <p:val>
                                            <p:strVal val="#ppt_h"/>
                                          </p:val>
                                        </p:tav>
                                        <p:tav tm="100000">
                                          <p:val>
                                            <p:strVal val="#ppt_h"/>
                                          </p:val>
                                        </p:tav>
                                      </p:tavLst>
                                    </p:anim>
                                    <p:animEffect transition="in" filter="fade">
                                      <p:cBhvr>
                                        <p:cTn id="9" dur="1000"/>
                                        <p:tgtEl>
                                          <p:spTgt spid="13">
                                            <p:bg/>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 calcmode="lin" valueType="num">
                                      <p:cBhvr>
                                        <p:cTn id="12" dur="1000" fill="hold"/>
                                        <p:tgtEl>
                                          <p:spTgt spid="13">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13">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13">
                                            <p:txEl>
                                              <p:pRg st="0" end="0"/>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 calcmode="lin" valueType="num">
                                      <p:cBhvr>
                                        <p:cTn id="17" dur="1000" fill="hold"/>
                                        <p:tgtEl>
                                          <p:spTgt spid="13">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13">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1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13">
                                            <p:txEl>
                                              <p:pRg st="3" end="3"/>
                                            </p:txEl>
                                          </p:spTgt>
                                        </p:tgtEl>
                                        <p:attrNameLst>
                                          <p:attrName>style.visibility</p:attrName>
                                        </p:attrNameLst>
                                      </p:cBhvr>
                                      <p:to>
                                        <p:strVal val="visible"/>
                                      </p:to>
                                    </p:set>
                                    <p:anim calcmode="lin" valueType="num">
                                      <p:cBhvr>
                                        <p:cTn id="24" dur="1000" fill="hold"/>
                                        <p:tgtEl>
                                          <p:spTgt spid="13">
                                            <p:txEl>
                                              <p:pRg st="3" end="3"/>
                                            </p:txEl>
                                          </p:spTgt>
                                        </p:tgtEl>
                                        <p:attrNameLst>
                                          <p:attrName>ppt_w</p:attrName>
                                        </p:attrNameLst>
                                      </p:cBhvr>
                                      <p:tavLst>
                                        <p:tav tm="0">
                                          <p:val>
                                            <p:strVal val="#ppt_w*0.70"/>
                                          </p:val>
                                        </p:tav>
                                        <p:tav tm="100000">
                                          <p:val>
                                            <p:strVal val="#ppt_w"/>
                                          </p:val>
                                        </p:tav>
                                      </p:tavLst>
                                    </p:anim>
                                    <p:anim calcmode="lin" valueType="num">
                                      <p:cBhvr>
                                        <p:cTn id="25" dur="1000" fill="hold"/>
                                        <p:tgtEl>
                                          <p:spTgt spid="13">
                                            <p:txEl>
                                              <p:pRg st="3" end="3"/>
                                            </p:txEl>
                                          </p:spTgt>
                                        </p:tgtEl>
                                        <p:attrNameLst>
                                          <p:attrName>ppt_h</p:attrName>
                                        </p:attrNameLst>
                                      </p:cBhvr>
                                      <p:tavLst>
                                        <p:tav tm="0">
                                          <p:val>
                                            <p:strVal val="#ppt_h"/>
                                          </p:val>
                                        </p:tav>
                                        <p:tav tm="100000">
                                          <p:val>
                                            <p:strVal val="#ppt_h"/>
                                          </p:val>
                                        </p:tav>
                                      </p:tavLst>
                                    </p:anim>
                                    <p:animEffect transition="in" filter="fade">
                                      <p:cBhvr>
                                        <p:cTn id="26" dur="1000"/>
                                        <p:tgtEl>
                                          <p:spTgt spid="13">
                                            <p:txEl>
                                              <p:pRg st="3" end="3"/>
                                            </p:txEl>
                                          </p:spTgt>
                                        </p:tgtEl>
                                      </p:cBhvr>
                                    </p:animEffect>
                                  </p:childTnLst>
                                </p:cTn>
                              </p:par>
                              <p:par>
                                <p:cTn id="27" presetID="55" presetClass="entr" presetSubtype="0" fill="hold" grpId="0" nodeType="withEffect">
                                  <p:stCondLst>
                                    <p:cond delay="0"/>
                                  </p:stCondLst>
                                  <p:childTnLst>
                                    <p:set>
                                      <p:cBhvr>
                                        <p:cTn id="28" dur="1" fill="hold">
                                          <p:stCondLst>
                                            <p:cond delay="0"/>
                                          </p:stCondLst>
                                        </p:cTn>
                                        <p:tgtEl>
                                          <p:spTgt spid="13">
                                            <p:txEl>
                                              <p:pRg st="4" end="4"/>
                                            </p:txEl>
                                          </p:spTgt>
                                        </p:tgtEl>
                                        <p:attrNameLst>
                                          <p:attrName>style.visibility</p:attrName>
                                        </p:attrNameLst>
                                      </p:cBhvr>
                                      <p:to>
                                        <p:strVal val="visible"/>
                                      </p:to>
                                    </p:set>
                                    <p:anim calcmode="lin" valueType="num">
                                      <p:cBhvr>
                                        <p:cTn id="29" dur="1000" fill="hold"/>
                                        <p:tgtEl>
                                          <p:spTgt spid="13">
                                            <p:txEl>
                                              <p:pRg st="4" end="4"/>
                                            </p:txEl>
                                          </p:spTgt>
                                        </p:tgtEl>
                                        <p:attrNameLst>
                                          <p:attrName>ppt_w</p:attrName>
                                        </p:attrNameLst>
                                      </p:cBhvr>
                                      <p:tavLst>
                                        <p:tav tm="0">
                                          <p:val>
                                            <p:strVal val="#ppt_w*0.70"/>
                                          </p:val>
                                        </p:tav>
                                        <p:tav tm="100000">
                                          <p:val>
                                            <p:strVal val="#ppt_w"/>
                                          </p:val>
                                        </p:tav>
                                      </p:tavLst>
                                    </p:anim>
                                    <p:anim calcmode="lin" valueType="num">
                                      <p:cBhvr>
                                        <p:cTn id="30" dur="1000" fill="hold"/>
                                        <p:tgtEl>
                                          <p:spTgt spid="13">
                                            <p:txEl>
                                              <p:pRg st="4" end="4"/>
                                            </p:txEl>
                                          </p:spTgt>
                                        </p:tgtEl>
                                        <p:attrNameLst>
                                          <p:attrName>ppt_h</p:attrName>
                                        </p:attrNameLst>
                                      </p:cBhvr>
                                      <p:tavLst>
                                        <p:tav tm="0">
                                          <p:val>
                                            <p:strVal val="#ppt_h"/>
                                          </p:val>
                                        </p:tav>
                                        <p:tav tm="100000">
                                          <p:val>
                                            <p:strVal val="#ppt_h"/>
                                          </p:val>
                                        </p:tav>
                                      </p:tavLst>
                                    </p:anim>
                                    <p:animEffect transition="in" filter="fade">
                                      <p:cBhvr>
                                        <p:cTn id="31" dur="1000"/>
                                        <p:tgtEl>
                                          <p:spTgt spid="1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13">
                                            <p:txEl>
                                              <p:pRg st="6" end="6"/>
                                            </p:txEl>
                                          </p:spTgt>
                                        </p:tgtEl>
                                        <p:attrNameLst>
                                          <p:attrName>style.visibility</p:attrName>
                                        </p:attrNameLst>
                                      </p:cBhvr>
                                      <p:to>
                                        <p:strVal val="visible"/>
                                      </p:to>
                                    </p:set>
                                    <p:anim calcmode="lin" valueType="num">
                                      <p:cBhvr>
                                        <p:cTn id="36" dur="1000" fill="hold"/>
                                        <p:tgtEl>
                                          <p:spTgt spid="13">
                                            <p:txEl>
                                              <p:pRg st="6" end="6"/>
                                            </p:txEl>
                                          </p:spTgt>
                                        </p:tgtEl>
                                        <p:attrNameLst>
                                          <p:attrName>ppt_w</p:attrName>
                                        </p:attrNameLst>
                                      </p:cBhvr>
                                      <p:tavLst>
                                        <p:tav tm="0">
                                          <p:val>
                                            <p:strVal val="#ppt_w*0.70"/>
                                          </p:val>
                                        </p:tav>
                                        <p:tav tm="100000">
                                          <p:val>
                                            <p:strVal val="#ppt_w"/>
                                          </p:val>
                                        </p:tav>
                                      </p:tavLst>
                                    </p:anim>
                                    <p:anim calcmode="lin" valueType="num">
                                      <p:cBhvr>
                                        <p:cTn id="37" dur="1000" fill="hold"/>
                                        <p:tgtEl>
                                          <p:spTgt spid="13">
                                            <p:txEl>
                                              <p:pRg st="6" end="6"/>
                                            </p:txEl>
                                          </p:spTgt>
                                        </p:tgtEl>
                                        <p:attrNameLst>
                                          <p:attrName>ppt_h</p:attrName>
                                        </p:attrNameLst>
                                      </p:cBhvr>
                                      <p:tavLst>
                                        <p:tav tm="0">
                                          <p:val>
                                            <p:strVal val="#ppt_h"/>
                                          </p:val>
                                        </p:tav>
                                        <p:tav tm="100000">
                                          <p:val>
                                            <p:strVal val="#ppt_h"/>
                                          </p:val>
                                        </p:tav>
                                      </p:tavLst>
                                    </p:anim>
                                    <p:animEffect transition="in" filter="fade">
                                      <p:cBhvr>
                                        <p:cTn id="38" dur="1000"/>
                                        <p:tgtEl>
                                          <p:spTgt spid="13">
                                            <p:txEl>
                                              <p:pRg st="6" end="6"/>
                                            </p:txEl>
                                          </p:spTgt>
                                        </p:tgtEl>
                                      </p:cBhvr>
                                    </p:animEffect>
                                  </p:childTnLst>
                                </p:cTn>
                              </p:par>
                              <p:par>
                                <p:cTn id="39" presetID="55" presetClass="entr" presetSubtype="0" fill="hold" grpId="0" nodeType="withEffect">
                                  <p:stCondLst>
                                    <p:cond delay="0"/>
                                  </p:stCondLst>
                                  <p:childTnLst>
                                    <p:set>
                                      <p:cBhvr>
                                        <p:cTn id="40" dur="1" fill="hold">
                                          <p:stCondLst>
                                            <p:cond delay="0"/>
                                          </p:stCondLst>
                                        </p:cTn>
                                        <p:tgtEl>
                                          <p:spTgt spid="13">
                                            <p:txEl>
                                              <p:pRg st="7" end="7"/>
                                            </p:txEl>
                                          </p:spTgt>
                                        </p:tgtEl>
                                        <p:attrNameLst>
                                          <p:attrName>style.visibility</p:attrName>
                                        </p:attrNameLst>
                                      </p:cBhvr>
                                      <p:to>
                                        <p:strVal val="visible"/>
                                      </p:to>
                                    </p:set>
                                    <p:anim calcmode="lin" valueType="num">
                                      <p:cBhvr>
                                        <p:cTn id="41" dur="1000" fill="hold"/>
                                        <p:tgtEl>
                                          <p:spTgt spid="13">
                                            <p:txEl>
                                              <p:pRg st="7" end="7"/>
                                            </p:txEl>
                                          </p:spTgt>
                                        </p:tgtEl>
                                        <p:attrNameLst>
                                          <p:attrName>ppt_w</p:attrName>
                                        </p:attrNameLst>
                                      </p:cBhvr>
                                      <p:tavLst>
                                        <p:tav tm="0">
                                          <p:val>
                                            <p:strVal val="#ppt_w*0.70"/>
                                          </p:val>
                                        </p:tav>
                                        <p:tav tm="100000">
                                          <p:val>
                                            <p:strVal val="#ppt_w"/>
                                          </p:val>
                                        </p:tav>
                                      </p:tavLst>
                                    </p:anim>
                                    <p:anim calcmode="lin" valueType="num">
                                      <p:cBhvr>
                                        <p:cTn id="42" dur="1000" fill="hold"/>
                                        <p:tgtEl>
                                          <p:spTgt spid="13">
                                            <p:txEl>
                                              <p:pRg st="7" end="7"/>
                                            </p:txEl>
                                          </p:spTgt>
                                        </p:tgtEl>
                                        <p:attrNameLst>
                                          <p:attrName>ppt_h</p:attrName>
                                        </p:attrNameLst>
                                      </p:cBhvr>
                                      <p:tavLst>
                                        <p:tav tm="0">
                                          <p:val>
                                            <p:strVal val="#ppt_h"/>
                                          </p:val>
                                        </p:tav>
                                        <p:tav tm="100000">
                                          <p:val>
                                            <p:strVal val="#ppt_h"/>
                                          </p:val>
                                        </p:tav>
                                      </p:tavLst>
                                    </p:anim>
                                    <p:animEffect transition="in" filter="fade">
                                      <p:cBhvr>
                                        <p:cTn id="43" dur="1000"/>
                                        <p:tgtEl>
                                          <p:spTgt spid="1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grpId="0" nodeType="clickEffect">
                                  <p:stCondLst>
                                    <p:cond delay="0"/>
                                  </p:stCondLst>
                                  <p:childTnLst>
                                    <p:set>
                                      <p:cBhvr>
                                        <p:cTn id="47" dur="1" fill="hold">
                                          <p:stCondLst>
                                            <p:cond delay="0"/>
                                          </p:stCondLst>
                                        </p:cTn>
                                        <p:tgtEl>
                                          <p:spTgt spid="13">
                                            <p:txEl>
                                              <p:pRg st="9" end="9"/>
                                            </p:txEl>
                                          </p:spTgt>
                                        </p:tgtEl>
                                        <p:attrNameLst>
                                          <p:attrName>style.visibility</p:attrName>
                                        </p:attrNameLst>
                                      </p:cBhvr>
                                      <p:to>
                                        <p:strVal val="visible"/>
                                      </p:to>
                                    </p:set>
                                    <p:anim calcmode="lin" valueType="num">
                                      <p:cBhvr>
                                        <p:cTn id="48" dur="1000" fill="hold"/>
                                        <p:tgtEl>
                                          <p:spTgt spid="13">
                                            <p:txEl>
                                              <p:pRg st="9" end="9"/>
                                            </p:txEl>
                                          </p:spTgt>
                                        </p:tgtEl>
                                        <p:attrNameLst>
                                          <p:attrName>ppt_w</p:attrName>
                                        </p:attrNameLst>
                                      </p:cBhvr>
                                      <p:tavLst>
                                        <p:tav tm="0">
                                          <p:val>
                                            <p:strVal val="#ppt_w*0.70"/>
                                          </p:val>
                                        </p:tav>
                                        <p:tav tm="100000">
                                          <p:val>
                                            <p:strVal val="#ppt_w"/>
                                          </p:val>
                                        </p:tav>
                                      </p:tavLst>
                                    </p:anim>
                                    <p:anim calcmode="lin" valueType="num">
                                      <p:cBhvr>
                                        <p:cTn id="49" dur="1000" fill="hold"/>
                                        <p:tgtEl>
                                          <p:spTgt spid="13">
                                            <p:txEl>
                                              <p:pRg st="9" end="9"/>
                                            </p:txEl>
                                          </p:spTgt>
                                        </p:tgtEl>
                                        <p:attrNameLst>
                                          <p:attrName>ppt_h</p:attrName>
                                        </p:attrNameLst>
                                      </p:cBhvr>
                                      <p:tavLst>
                                        <p:tav tm="0">
                                          <p:val>
                                            <p:strVal val="#ppt_h"/>
                                          </p:val>
                                        </p:tav>
                                        <p:tav tm="100000">
                                          <p:val>
                                            <p:strVal val="#ppt_h"/>
                                          </p:val>
                                        </p:tav>
                                      </p:tavLst>
                                    </p:anim>
                                    <p:animEffect transition="in" filter="fade">
                                      <p:cBhvr>
                                        <p:cTn id="50" dur="1000"/>
                                        <p:tgtEl>
                                          <p:spTgt spid="13">
                                            <p:txEl>
                                              <p:pRg st="9" end="9"/>
                                            </p:txEl>
                                          </p:spTgt>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13">
                                            <p:txEl>
                                              <p:pRg st="10" end="10"/>
                                            </p:txEl>
                                          </p:spTgt>
                                        </p:tgtEl>
                                        <p:attrNameLst>
                                          <p:attrName>style.visibility</p:attrName>
                                        </p:attrNameLst>
                                      </p:cBhvr>
                                      <p:to>
                                        <p:strVal val="visible"/>
                                      </p:to>
                                    </p:set>
                                    <p:anim calcmode="lin" valueType="num">
                                      <p:cBhvr>
                                        <p:cTn id="53" dur="1000" fill="hold"/>
                                        <p:tgtEl>
                                          <p:spTgt spid="13">
                                            <p:txEl>
                                              <p:pRg st="10" end="10"/>
                                            </p:txEl>
                                          </p:spTgt>
                                        </p:tgtEl>
                                        <p:attrNameLst>
                                          <p:attrName>ppt_w</p:attrName>
                                        </p:attrNameLst>
                                      </p:cBhvr>
                                      <p:tavLst>
                                        <p:tav tm="0">
                                          <p:val>
                                            <p:strVal val="#ppt_w*0.70"/>
                                          </p:val>
                                        </p:tav>
                                        <p:tav tm="100000">
                                          <p:val>
                                            <p:strVal val="#ppt_w"/>
                                          </p:val>
                                        </p:tav>
                                      </p:tavLst>
                                    </p:anim>
                                    <p:anim calcmode="lin" valueType="num">
                                      <p:cBhvr>
                                        <p:cTn id="54" dur="1000" fill="hold"/>
                                        <p:tgtEl>
                                          <p:spTgt spid="13">
                                            <p:txEl>
                                              <p:pRg st="10" end="10"/>
                                            </p:txEl>
                                          </p:spTgt>
                                        </p:tgtEl>
                                        <p:attrNameLst>
                                          <p:attrName>ppt_h</p:attrName>
                                        </p:attrNameLst>
                                      </p:cBhvr>
                                      <p:tavLst>
                                        <p:tav tm="0">
                                          <p:val>
                                            <p:strVal val="#ppt_h"/>
                                          </p:val>
                                        </p:tav>
                                        <p:tav tm="100000">
                                          <p:val>
                                            <p:strVal val="#ppt_h"/>
                                          </p:val>
                                        </p:tav>
                                      </p:tavLst>
                                    </p:anim>
                                    <p:animEffect transition="in" filter="fade">
                                      <p:cBhvr>
                                        <p:cTn id="55" dur="1000"/>
                                        <p:tgtEl>
                                          <p:spTgt spid="13">
                                            <p:txEl>
                                              <p:pRg st="10" end="10"/>
                                            </p:txEl>
                                          </p:spTgt>
                                        </p:tgtEl>
                                      </p:cBhvr>
                                    </p:animEffect>
                                  </p:childTnLst>
                                </p:cTn>
                              </p:par>
                              <p:par>
                                <p:cTn id="56" presetID="55" presetClass="entr" presetSubtype="0"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p:cTn id="58" dur="1000" fill="hold"/>
                                        <p:tgtEl>
                                          <p:spTgt spid="15"/>
                                        </p:tgtEl>
                                        <p:attrNameLst>
                                          <p:attrName>ppt_w</p:attrName>
                                        </p:attrNameLst>
                                      </p:cBhvr>
                                      <p:tavLst>
                                        <p:tav tm="0">
                                          <p:val>
                                            <p:strVal val="#ppt_w*0.70"/>
                                          </p:val>
                                        </p:tav>
                                        <p:tav tm="100000">
                                          <p:val>
                                            <p:strVal val="#ppt_w"/>
                                          </p:val>
                                        </p:tav>
                                      </p:tavLst>
                                    </p:anim>
                                    <p:anim calcmode="lin" valueType="num">
                                      <p:cBhvr>
                                        <p:cTn id="59" dur="1000" fill="hold"/>
                                        <p:tgtEl>
                                          <p:spTgt spid="15"/>
                                        </p:tgtEl>
                                        <p:attrNameLst>
                                          <p:attrName>ppt_h</p:attrName>
                                        </p:attrNameLst>
                                      </p:cBhvr>
                                      <p:tavLst>
                                        <p:tav tm="0">
                                          <p:val>
                                            <p:strVal val="#ppt_h"/>
                                          </p:val>
                                        </p:tav>
                                        <p:tav tm="100000">
                                          <p:val>
                                            <p:strVal val="#ppt_h"/>
                                          </p:val>
                                        </p:tav>
                                      </p:tavLst>
                                    </p:anim>
                                    <p:animEffect transition="in" filter="fade">
                                      <p:cBhvr>
                                        <p:cTn id="60" dur="1000"/>
                                        <p:tgtEl>
                                          <p:spTgt spid="15"/>
                                        </p:tgtEl>
                                      </p:cBhvr>
                                    </p:animEffect>
                                  </p:childTnLst>
                                </p:cTn>
                              </p:par>
                              <p:par>
                                <p:cTn id="61" presetID="55"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1000" fill="hold"/>
                                        <p:tgtEl>
                                          <p:spTgt spid="16"/>
                                        </p:tgtEl>
                                        <p:attrNameLst>
                                          <p:attrName>ppt_w</p:attrName>
                                        </p:attrNameLst>
                                      </p:cBhvr>
                                      <p:tavLst>
                                        <p:tav tm="0">
                                          <p:val>
                                            <p:strVal val="#ppt_w*0.70"/>
                                          </p:val>
                                        </p:tav>
                                        <p:tav tm="100000">
                                          <p:val>
                                            <p:strVal val="#ppt_w"/>
                                          </p:val>
                                        </p:tav>
                                      </p:tavLst>
                                    </p:anim>
                                    <p:anim calcmode="lin" valueType="num">
                                      <p:cBhvr>
                                        <p:cTn id="64" dur="1000" fill="hold"/>
                                        <p:tgtEl>
                                          <p:spTgt spid="16"/>
                                        </p:tgtEl>
                                        <p:attrNameLst>
                                          <p:attrName>ppt_h</p:attrName>
                                        </p:attrNameLst>
                                      </p:cBhvr>
                                      <p:tavLst>
                                        <p:tav tm="0">
                                          <p:val>
                                            <p:strVal val="#ppt_h"/>
                                          </p:val>
                                        </p:tav>
                                        <p:tav tm="100000">
                                          <p:val>
                                            <p:strVal val="#ppt_h"/>
                                          </p:val>
                                        </p:tav>
                                      </p:tavLst>
                                    </p:anim>
                                    <p:animEffect transition="in" filter="fade">
                                      <p:cBhvr>
                                        <p:cTn id="65" dur="1000"/>
                                        <p:tgtEl>
                                          <p:spTgt spid="16"/>
                                        </p:tgtEl>
                                      </p:cBhvr>
                                    </p:animEffect>
                                  </p:childTnLst>
                                </p:cTn>
                              </p:par>
                              <p:par>
                                <p:cTn id="66" presetID="55" presetClass="entr" presetSubtype="0" fill="hold"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p:cTn id="68" dur="1000" fill="hold"/>
                                        <p:tgtEl>
                                          <p:spTgt spid="17"/>
                                        </p:tgtEl>
                                        <p:attrNameLst>
                                          <p:attrName>ppt_w</p:attrName>
                                        </p:attrNameLst>
                                      </p:cBhvr>
                                      <p:tavLst>
                                        <p:tav tm="0">
                                          <p:val>
                                            <p:strVal val="#ppt_w*0.70"/>
                                          </p:val>
                                        </p:tav>
                                        <p:tav tm="100000">
                                          <p:val>
                                            <p:strVal val="#ppt_w"/>
                                          </p:val>
                                        </p:tav>
                                      </p:tavLst>
                                    </p:anim>
                                    <p:anim calcmode="lin" valueType="num">
                                      <p:cBhvr>
                                        <p:cTn id="69" dur="1000" fill="hold"/>
                                        <p:tgtEl>
                                          <p:spTgt spid="17"/>
                                        </p:tgtEl>
                                        <p:attrNameLst>
                                          <p:attrName>ppt_h</p:attrName>
                                        </p:attrNameLst>
                                      </p:cBhvr>
                                      <p:tavLst>
                                        <p:tav tm="0">
                                          <p:val>
                                            <p:strVal val="#ppt_h"/>
                                          </p:val>
                                        </p:tav>
                                        <p:tav tm="100000">
                                          <p:val>
                                            <p:strVal val="#ppt_h"/>
                                          </p:val>
                                        </p:tav>
                                      </p:tavLst>
                                    </p:anim>
                                    <p:animEffect transition="in" filter="fade">
                                      <p:cBhvr>
                                        <p:cTn id="7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a:defRPr/>
            </a:pPr>
            <a:r>
              <a:rPr lang="en-US" altLang="ja-JP" sz="3600" dirty="0"/>
              <a:t>Internet</a:t>
            </a:r>
            <a:r>
              <a:rPr lang="en-US" altLang="ja-JP" sz="2700" dirty="0"/>
              <a:t> </a:t>
            </a:r>
            <a:r>
              <a:rPr lang="en-US" altLang="ja-JP" sz="3600" dirty="0"/>
              <a:t>Security</a:t>
            </a:r>
            <a:endParaRPr lang="ja-JP" altLang="en-US" sz="3600" dirty="0"/>
          </a:p>
        </p:txBody>
      </p:sp>
      <p:sp>
        <p:nvSpPr>
          <p:cNvPr id="3" name="Content Placeholder 2"/>
          <p:cNvSpPr>
            <a:spLocks noGrp="1"/>
          </p:cNvSpPr>
          <p:nvPr>
            <p:ph idx="1"/>
          </p:nvPr>
        </p:nvSpPr>
        <p:spPr>
          <a:xfrm>
            <a:off x="1722386" y="1828801"/>
            <a:ext cx="8504238" cy="1558925"/>
          </a:xfrm>
          <a:solidFill>
            <a:schemeClr val="accent1">
              <a:lumMod val="60000"/>
              <a:lumOff val="40000"/>
            </a:schemeClr>
          </a:solidFill>
        </p:spPr>
        <p:txBody>
          <a:bodyPr rtlCol="0">
            <a:normAutofit fontScale="92500" lnSpcReduction="20000"/>
          </a:bodyPr>
          <a:lstStyle/>
          <a:p>
            <a:pPr marL="274320" indent="-274320">
              <a:buFont typeface="Wingdings 2"/>
              <a:buChar char=""/>
              <a:defRPr/>
            </a:pPr>
            <a:r>
              <a:rPr kumimoji="1" lang="en-US" altLang="ja-JP" dirty="0" smtClean="0">
                <a:cs typeface="Arial" pitchFamily="34" charset="0"/>
              </a:rPr>
              <a:t>When your computer is connected to a network what types of damages could be occurred?</a:t>
            </a:r>
          </a:p>
          <a:p>
            <a:pPr marL="274320" indent="-274320">
              <a:buFont typeface="Wingdings 2"/>
              <a:buChar char=""/>
              <a:defRPr/>
            </a:pPr>
            <a:endParaRPr kumimoji="1" lang="en-US" altLang="ja-JP" dirty="0" smtClean="0">
              <a:cs typeface="Arial" pitchFamily="34" charset="0"/>
            </a:endParaRPr>
          </a:p>
          <a:p>
            <a:pPr marL="274320" indent="-274320">
              <a:buFont typeface="Wingdings 2"/>
              <a:buChar char=""/>
              <a:defRPr/>
            </a:pPr>
            <a:r>
              <a:rPr kumimoji="1" lang="en-US" altLang="ja-JP" dirty="0" smtClean="0">
                <a:cs typeface="Arial" pitchFamily="34" charset="0"/>
              </a:rPr>
              <a:t>How do you  protect the information and network ?</a:t>
            </a:r>
          </a:p>
        </p:txBody>
      </p:sp>
      <p:sp>
        <p:nvSpPr>
          <p:cNvPr id="9" name="Content Placeholder 2"/>
          <p:cNvSpPr txBox="1">
            <a:spLocks/>
          </p:cNvSpPr>
          <p:nvPr/>
        </p:nvSpPr>
        <p:spPr bwMode="auto">
          <a:xfrm>
            <a:off x="1825625" y="3703637"/>
            <a:ext cx="8504238" cy="2514600"/>
          </a:xfrm>
          <a:prstGeom prst="rect">
            <a:avLst/>
          </a:prstGeom>
          <a:solidFill>
            <a:schemeClr val="accent1">
              <a:lumMod val="60000"/>
              <a:lumOff val="40000"/>
            </a:schemeClr>
          </a:solidFill>
          <a:ln w="9525">
            <a:noFill/>
            <a:miter lim="800000"/>
            <a:headEnd/>
            <a:tailEnd/>
          </a:ln>
        </p:spPr>
        <p:txBody>
          <a:bodyPr/>
          <a:lstStyle/>
          <a:p>
            <a:pPr marL="273050" indent="-273050">
              <a:spcBef>
                <a:spcPct val="20000"/>
              </a:spcBef>
              <a:buSzPct val="85000"/>
              <a:buFont typeface="Wingdings 2" pitchFamily="18" charset="2"/>
              <a:buChar char=""/>
              <a:defRPr/>
            </a:pPr>
            <a:r>
              <a:rPr kumimoji="1" lang="en-US" altLang="ja-JP" sz="2700" dirty="0">
                <a:latin typeface="Arial" pitchFamily="34" charset="0"/>
                <a:cs typeface="Arial" pitchFamily="34" charset="0"/>
              </a:rPr>
              <a:t>Methods</a:t>
            </a:r>
          </a:p>
          <a:p>
            <a:pPr marL="730250" lvl="1" indent="-273050">
              <a:spcBef>
                <a:spcPct val="20000"/>
              </a:spcBef>
              <a:buSzPct val="85000"/>
              <a:buFont typeface="Wingdings 2" pitchFamily="18" charset="2"/>
              <a:buChar char=""/>
              <a:defRPr/>
            </a:pPr>
            <a:r>
              <a:rPr kumimoji="1" lang="en-US" altLang="ja-JP" sz="2000" dirty="0">
                <a:latin typeface="Verdana" pitchFamily="34" charset="0"/>
                <a:cs typeface="Verdana" pitchFamily="34" charset="0"/>
              </a:rPr>
              <a:t>Firewalls</a:t>
            </a:r>
          </a:p>
          <a:p>
            <a:pPr marL="730250" lvl="1" indent="-273050">
              <a:spcBef>
                <a:spcPct val="20000"/>
              </a:spcBef>
              <a:buSzPct val="85000"/>
              <a:buFont typeface="Wingdings 2" pitchFamily="18" charset="2"/>
              <a:buChar char=""/>
              <a:defRPr/>
            </a:pPr>
            <a:r>
              <a:rPr kumimoji="1" lang="en-US" altLang="ja-JP" sz="2000" dirty="0">
                <a:latin typeface="Verdana" pitchFamily="34" charset="0"/>
                <a:cs typeface="Verdana" pitchFamily="34" charset="0"/>
              </a:rPr>
              <a:t>Proxy Severs</a:t>
            </a:r>
          </a:p>
          <a:p>
            <a:pPr marL="730250" lvl="1" indent="-273050">
              <a:spcBef>
                <a:spcPct val="20000"/>
              </a:spcBef>
              <a:buSzPct val="85000"/>
              <a:buFont typeface="Wingdings 2" pitchFamily="18" charset="2"/>
              <a:buChar char=""/>
              <a:defRPr/>
            </a:pPr>
            <a:r>
              <a:rPr kumimoji="1" lang="en-US" altLang="ja-JP" sz="2000" dirty="0">
                <a:latin typeface="Verdana" pitchFamily="34" charset="0"/>
                <a:cs typeface="Verdana" pitchFamily="34" charset="0"/>
              </a:rPr>
              <a:t>Protocol Tunneling</a:t>
            </a:r>
          </a:p>
          <a:p>
            <a:pPr marL="730250" lvl="1" indent="-273050">
              <a:spcBef>
                <a:spcPct val="20000"/>
              </a:spcBef>
              <a:buSzPct val="85000"/>
              <a:buFont typeface="Wingdings 2" pitchFamily="18" charset="2"/>
              <a:buChar char=""/>
              <a:defRPr/>
            </a:pPr>
            <a:r>
              <a:rPr kumimoji="1" lang="en-US" altLang="ja-JP" sz="2000" dirty="0">
                <a:latin typeface="Verdana" pitchFamily="34" charset="0"/>
                <a:cs typeface="Verdana" pitchFamily="34" charset="0"/>
              </a:rPr>
              <a:t>Virtual Private Networks (VPN)</a:t>
            </a:r>
          </a:p>
        </p:txBody>
      </p:sp>
      <p:sp>
        <p:nvSpPr>
          <p:cNvPr id="4506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7209F1E-5969-4D9E-86DE-C089A52A7222}" type="slidenum">
              <a:rPr lang="en-US" altLang="ja-JP" smtClean="0"/>
              <a:pPr/>
              <a:t>25</a:t>
            </a:fld>
            <a:endParaRPr lang="en-US" altLang="ja-JP" smtClean="0"/>
          </a:p>
        </p:txBody>
      </p:sp>
    </p:spTree>
    <p:extLst>
      <p:ext uri="{BB962C8B-B14F-4D97-AF65-F5344CB8AC3E}">
        <p14:creationId xmlns:p14="http://schemas.microsoft.com/office/powerpoint/2010/main" val="4098413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up)">
                                      <p:cBhvr>
                                        <p:cTn id="10" dur="500"/>
                                        <p:tgtEl>
                                          <p:spTgt spid="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up)">
                                      <p:cBhvr>
                                        <p:cTn id="15" dur="500"/>
                                        <p:tgtEl>
                                          <p:spTgt spid="9">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wipe(up)">
                                      <p:cBhvr>
                                        <p:cTn id="20" dur="500"/>
                                        <p:tgtEl>
                                          <p:spTgt spid="9">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Effect transition="in" filter="wipe(up)">
                                      <p:cBhvr>
                                        <p:cTn id="25" dur="500"/>
                                        <p:tgtEl>
                                          <p:spTgt spid="9">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Effect transition="in" filter="wipe(up)">
                                      <p:cBhvr>
                                        <p:cTn id="30" dur="500"/>
                                        <p:tgtEl>
                                          <p:spTgt spid="9">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animEffect transition="in" filter="wipe(up)">
                                      <p:cBhvr>
                                        <p:cTn id="35"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785587" y="540161"/>
            <a:ext cx="8262938" cy="696912"/>
          </a:xfrm>
        </p:spPr>
        <p:txBody>
          <a:bodyPr/>
          <a:lstStyle/>
          <a:p>
            <a:pPr>
              <a:defRPr/>
            </a:pPr>
            <a:r>
              <a:rPr lang="en-US" altLang="ja-JP" sz="3600" dirty="0"/>
              <a:t>Firewalls</a:t>
            </a:r>
            <a:endParaRPr lang="ja-JP" altLang="en-US" sz="3600" dirty="0"/>
          </a:p>
        </p:txBody>
      </p:sp>
      <p:sp>
        <p:nvSpPr>
          <p:cNvPr id="46083" name="Rectangle 3"/>
          <p:cNvSpPr>
            <a:spLocks noGrp="1" noChangeArrowheads="1"/>
          </p:cNvSpPr>
          <p:nvPr>
            <p:ph idx="1"/>
          </p:nvPr>
        </p:nvSpPr>
        <p:spPr>
          <a:xfrm>
            <a:off x="785586" y="1589497"/>
            <a:ext cx="10568213" cy="3941147"/>
          </a:xfrm>
        </p:spPr>
        <p:txBody>
          <a:bodyPr>
            <a:normAutofit/>
          </a:bodyPr>
          <a:lstStyle/>
          <a:p>
            <a:pPr>
              <a:buSzPct val="100000"/>
            </a:pPr>
            <a:r>
              <a:rPr kumimoji="1" lang="en-US" altLang="ja-JP" sz="2400" dirty="0">
                <a:cs typeface="Arial" pitchFamily="34" charset="0"/>
              </a:rPr>
              <a:t>Designed to prevent unauthorized access to or from a private network.</a:t>
            </a:r>
          </a:p>
          <a:p>
            <a:pPr>
              <a:buSzPct val="100000"/>
            </a:pPr>
            <a:r>
              <a:rPr kumimoji="1" lang="en-US" altLang="ja-JP" sz="2400" dirty="0">
                <a:cs typeface="Arial" pitchFamily="34" charset="0"/>
              </a:rPr>
              <a:t>Provide co</a:t>
            </a:r>
            <a:r>
              <a:rPr kumimoji="1" lang="en-US" altLang="ja-JP" sz="2400" dirty="0">
                <a:cs typeface="Arial" pitchFamily="34" charset="0"/>
              </a:rPr>
              <a:t>ntrolled interfaces between zones of differing trust levels through the enforcement of a security policy</a:t>
            </a:r>
          </a:p>
          <a:p>
            <a:pPr>
              <a:buSzPct val="100000"/>
            </a:pPr>
            <a:r>
              <a:rPr kumimoji="1" lang="en-US" altLang="ja-JP" sz="2400" dirty="0">
                <a:cs typeface="Arial" pitchFamily="34" charset="0"/>
              </a:rPr>
              <a:t>Can be implemented in either hardware or software, or a combination of both</a:t>
            </a:r>
          </a:p>
          <a:p>
            <a:pPr marL="914400" lvl="2" indent="0" eaLnBrk="1" hangingPunct="1">
              <a:buClr>
                <a:schemeClr val="accent2"/>
              </a:buClr>
              <a:buSzPct val="70000"/>
              <a:buNone/>
            </a:pPr>
            <a:r>
              <a:rPr lang="en-US" altLang="ja-JP" sz="1700" dirty="0">
                <a:latin typeface="Verdana" panose="020B0604030504040204" pitchFamily="34" charset="0"/>
                <a:cs typeface="Verdana" panose="020B0604030504040204" pitchFamily="34" charset="0"/>
              </a:rPr>
              <a:t>Examples:</a:t>
            </a:r>
          </a:p>
          <a:p>
            <a:pPr marL="1371600" lvl="3" indent="0" eaLnBrk="1" hangingPunct="1">
              <a:buClr>
                <a:schemeClr val="accent2"/>
              </a:buClr>
              <a:buSzPct val="70000"/>
              <a:buNone/>
            </a:pPr>
            <a:r>
              <a:rPr lang="en-US" altLang="ja-JP" sz="1200" dirty="0">
                <a:latin typeface="Verdana" panose="020B0604030504040204" pitchFamily="34" charset="0"/>
                <a:cs typeface="Verdana" panose="020B0604030504040204" pitchFamily="34" charset="0"/>
              </a:rPr>
              <a:t>MacAfee</a:t>
            </a:r>
          </a:p>
          <a:p>
            <a:pPr marL="1371600" lvl="3" indent="0" eaLnBrk="1" hangingPunct="1">
              <a:buClr>
                <a:schemeClr val="accent2"/>
              </a:buClr>
              <a:buSzPct val="70000"/>
              <a:buNone/>
            </a:pPr>
            <a:r>
              <a:rPr lang="en-US" altLang="ja-JP" sz="1200" dirty="0">
                <a:latin typeface="Verdana" panose="020B0604030504040204" pitchFamily="34" charset="0"/>
                <a:cs typeface="Verdana" panose="020B0604030504040204" pitchFamily="34" charset="0"/>
              </a:rPr>
              <a:t>Cisco ASA 5510 (ASA5510-BUN-K9) Firewall </a:t>
            </a:r>
          </a:p>
          <a:p>
            <a:pPr lvl="1" eaLnBrk="1" hangingPunct="1"/>
            <a:endParaRPr lang="en-US" altLang="ja-JP"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eaLnBrk="1" hangingPunct="1"/>
            <a:endParaRPr lang="en-US" altLang="ja-JP" sz="1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1" eaLnBrk="1" hangingPunct="1">
              <a:buFont typeface="Wingdings" panose="05000000000000000000" pitchFamily="2" charset="2"/>
              <a:buNone/>
            </a:pPr>
            <a:endParaRPr lang="en-US" altLang="ja-JP"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eaLnBrk="1" hangingPunct="1">
              <a:buFont typeface="Wingdings" panose="05000000000000000000" pitchFamily="2" charset="2"/>
              <a:buNone/>
            </a:pPr>
            <a:endParaRPr lang="en-US" altLang="ja-JP"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6084"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6336" y="3415458"/>
            <a:ext cx="5588728" cy="289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22F2B64-3B24-4E1E-BAFF-1AB0A1BBCD76}" type="slidenum">
              <a:rPr lang="en-US" altLang="ja-JP" smtClean="0"/>
              <a:pPr/>
              <a:t>26</a:t>
            </a:fld>
            <a:endParaRPr lang="en-US" altLang="ja-JP" smtClean="0"/>
          </a:p>
        </p:txBody>
      </p:sp>
    </p:spTree>
    <p:extLst>
      <p:ext uri="{BB962C8B-B14F-4D97-AF65-F5344CB8AC3E}">
        <p14:creationId xmlns:p14="http://schemas.microsoft.com/office/powerpoint/2010/main" val="39350825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817666" y="489141"/>
            <a:ext cx="8229600" cy="990600"/>
          </a:xfrm>
        </p:spPr>
        <p:txBody>
          <a:bodyPr>
            <a:normAutofit/>
          </a:bodyPr>
          <a:lstStyle/>
          <a:p>
            <a:pPr>
              <a:defRPr/>
            </a:pPr>
            <a:r>
              <a:rPr lang="en-US" altLang="ja-JP" sz="3600" dirty="0"/>
              <a:t>Proxy Server</a:t>
            </a:r>
            <a:endParaRPr lang="ja-JP" altLang="en-US" sz="3600" dirty="0"/>
          </a:p>
        </p:txBody>
      </p:sp>
      <p:sp>
        <p:nvSpPr>
          <p:cNvPr id="3" name="Content Placeholder 2"/>
          <p:cNvSpPr>
            <a:spLocks noGrp="1"/>
          </p:cNvSpPr>
          <p:nvPr>
            <p:ph idx="1"/>
          </p:nvPr>
        </p:nvSpPr>
        <p:spPr>
          <a:xfrm>
            <a:off x="817666" y="1609725"/>
            <a:ext cx="10450102" cy="4743450"/>
          </a:xfrm>
        </p:spPr>
        <p:txBody>
          <a:bodyPr rtlCol="0">
            <a:normAutofit fontScale="40000" lnSpcReduction="20000"/>
          </a:bodyPr>
          <a:lstStyle/>
          <a:p>
            <a:pPr>
              <a:defRPr/>
            </a:pPr>
            <a:r>
              <a:rPr kumimoji="1" lang="en-US" altLang="ja-JP" sz="6200" dirty="0">
                <a:cs typeface="Arial" pitchFamily="34" charset="0"/>
              </a:rPr>
              <a:t>Proxy server or known as a  “Proxy” or “Application level gateway” is a computer  (or application program).</a:t>
            </a:r>
          </a:p>
          <a:p>
            <a:pPr marL="274320" indent="-274320">
              <a:buFont typeface="Wingdings 2"/>
              <a:buChar char=""/>
              <a:defRPr/>
            </a:pPr>
            <a:endParaRPr kumimoji="1" lang="en-US" altLang="ja-JP" sz="4500" dirty="0">
              <a:cs typeface="Arial" pitchFamily="34" charset="0"/>
            </a:endParaRPr>
          </a:p>
          <a:p>
            <a:pPr>
              <a:defRPr/>
            </a:pPr>
            <a:r>
              <a:rPr kumimoji="1" lang="en-US" altLang="ja-JP" sz="6200" dirty="0">
                <a:cs typeface="Arial" pitchFamily="34" charset="0"/>
              </a:rPr>
              <a:t>Acts as a Gateway  between local network and large scale network such as the Internet (or as an intermediary for request from clients seeking information from server).</a:t>
            </a:r>
          </a:p>
          <a:p>
            <a:pPr marL="274320" indent="-274320">
              <a:buFont typeface="Wingdings 2"/>
              <a:buChar char=""/>
              <a:defRPr/>
            </a:pPr>
            <a:endParaRPr kumimoji="1" lang="en-US" altLang="ja-JP" sz="6200" dirty="0">
              <a:cs typeface="Arial" pitchFamily="34" charset="0"/>
            </a:endParaRPr>
          </a:p>
          <a:p>
            <a:pPr>
              <a:defRPr/>
            </a:pPr>
            <a:r>
              <a:rPr kumimoji="1" lang="en-US" altLang="ja-JP" sz="6200" dirty="0">
                <a:cs typeface="Arial" pitchFamily="34" charset="0"/>
              </a:rPr>
              <a:t>Advantages</a:t>
            </a:r>
          </a:p>
          <a:p>
            <a:pPr marL="960120" lvl="1" indent="-685800">
              <a:buFont typeface="Courier New" panose="02070309020205020404" pitchFamily="49" charset="0"/>
              <a:buChar char="o"/>
              <a:defRPr/>
            </a:pPr>
            <a:r>
              <a:rPr kumimoji="1" lang="en-US" altLang="ja-JP" sz="4900" dirty="0">
                <a:cs typeface="Arial" pitchFamily="34" charset="0"/>
              </a:rPr>
              <a:t>To increase The performance and security</a:t>
            </a:r>
          </a:p>
          <a:p>
            <a:pPr marL="960120" lvl="1" indent="-685800">
              <a:buFont typeface="Courier New" panose="02070309020205020404" pitchFamily="49" charset="0"/>
              <a:buChar char="o"/>
              <a:defRPr/>
            </a:pPr>
            <a:r>
              <a:rPr kumimoji="1" lang="en-US" altLang="ja-JP" sz="4900" dirty="0">
                <a:cs typeface="Arial" pitchFamily="34" charset="0"/>
              </a:rPr>
              <a:t>To cache the frequently used/requested file or web pages</a:t>
            </a:r>
          </a:p>
          <a:p>
            <a:pPr marL="960120" lvl="1" indent="-685800">
              <a:buFont typeface="Courier New" panose="02070309020205020404" pitchFamily="49" charset="0"/>
              <a:buChar char="o"/>
              <a:defRPr/>
            </a:pPr>
            <a:r>
              <a:rPr kumimoji="1" lang="en-US" altLang="ja-JP" sz="4900" dirty="0">
                <a:cs typeface="Arial" pitchFamily="34" charset="0"/>
              </a:rPr>
              <a:t>To monitor the use of outside resources</a:t>
            </a:r>
          </a:p>
          <a:p>
            <a:pPr marL="548640" lvl="1" indent="-274320">
              <a:buFont typeface="Wingdings"/>
              <a:buChar char=""/>
              <a:defRPr/>
            </a:pPr>
            <a:endParaRPr kumimoji="1" lang="en-US" altLang="ja-JP" sz="2900" dirty="0">
              <a:cs typeface="Arial" pitchFamily="34" charset="0"/>
            </a:endParaRPr>
          </a:p>
          <a:p>
            <a:pPr marL="548640" lvl="1" indent="-274320">
              <a:buFont typeface="Wingdings"/>
              <a:buChar char=""/>
              <a:defRPr/>
            </a:pPr>
            <a:endParaRPr kumimoji="1" lang="en-US" altLang="ja-JP" sz="1600" dirty="0">
              <a:cs typeface="Arial" pitchFamily="34" charset="0"/>
            </a:endParaRPr>
          </a:p>
          <a:p>
            <a:pPr marL="548640" lvl="1" indent="-274320">
              <a:buFont typeface="Wingdings"/>
              <a:buChar char=""/>
              <a:defRPr/>
            </a:pPr>
            <a:endParaRPr kumimoji="1" lang="en-US" altLang="ja-JP" sz="1500" dirty="0">
              <a:cs typeface="Arial" pitchFamily="34" charset="0"/>
            </a:endParaRPr>
          </a:p>
          <a:p>
            <a:pPr marL="548640" lvl="1" indent="-274320">
              <a:buFont typeface="Wingdings"/>
              <a:buChar char=""/>
              <a:defRPr/>
            </a:pPr>
            <a:endParaRPr kumimoji="1" lang="en-US" altLang="ja-JP" sz="1500" dirty="0">
              <a:cs typeface="Arial" pitchFamily="34" charset="0"/>
            </a:endParaRPr>
          </a:p>
          <a:p>
            <a:pPr marL="548640" lvl="1" indent="-274320">
              <a:buFont typeface="Wingdings"/>
              <a:buChar char=""/>
              <a:defRPr/>
            </a:pPr>
            <a:endParaRPr kumimoji="1" lang="en-US" altLang="ja-JP" sz="1500" dirty="0"/>
          </a:p>
          <a:p>
            <a:pPr marL="274320" indent="-274320">
              <a:buFont typeface="Wingdings 2"/>
              <a:buChar char=""/>
              <a:defRPr/>
            </a:pPr>
            <a:r>
              <a:rPr kumimoji="1" lang="en-US" altLang="ja-JP" sz="2000" dirty="0"/>
              <a:t> </a:t>
            </a:r>
            <a:endParaRPr kumimoji="1" lang="ja-JP" altLang="en-US" sz="2000" dirty="0"/>
          </a:p>
        </p:txBody>
      </p:sp>
      <p:pic>
        <p:nvPicPr>
          <p:cNvPr id="4710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8742" y="3780028"/>
            <a:ext cx="3339026" cy="24302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7110" name="Slide Number Placeholder 1"/>
          <p:cNvSpPr>
            <a:spLocks noGrp="1"/>
          </p:cNvSpPr>
          <p:nvPr>
            <p:ph type="sldNum" sz="quarter" idx="12"/>
          </p:nvPr>
        </p:nvSpPr>
        <p:spPr bwMode="auto">
          <a:xfrm>
            <a:off x="5530851" y="6210300"/>
            <a:ext cx="91122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DE947D2-D148-4053-9DB6-DD6455623886}" type="slidenum">
              <a:rPr lang="en-US" altLang="ja-JP" smtClean="0"/>
              <a:pPr/>
              <a:t>27</a:t>
            </a:fld>
            <a:endParaRPr lang="en-US" altLang="ja-JP" smtClean="0"/>
          </a:p>
        </p:txBody>
      </p:sp>
    </p:spTree>
    <p:extLst>
      <p:ext uri="{BB962C8B-B14F-4D97-AF65-F5344CB8AC3E}">
        <p14:creationId xmlns:p14="http://schemas.microsoft.com/office/powerpoint/2010/main" val="6838088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49155" name="Content Placeholder 2"/>
          <p:cNvSpPr>
            <a:spLocks noGrp="1"/>
          </p:cNvSpPr>
          <p:nvPr>
            <p:ph idx="1"/>
          </p:nvPr>
        </p:nvSpPr>
        <p:spPr/>
        <p:txBody>
          <a:bodyPr/>
          <a:lstStyle/>
          <a:p>
            <a:r>
              <a:rPr lang="en-US" altLang="en-US" smtClean="0"/>
              <a:t>Types of Networks</a:t>
            </a:r>
          </a:p>
          <a:p>
            <a:r>
              <a:rPr lang="en-US" altLang="en-US" smtClean="0"/>
              <a:t>Advantages/ Disadvantages of Internet</a:t>
            </a:r>
          </a:p>
          <a:p>
            <a:r>
              <a:rPr lang="en-US" altLang="en-US" smtClean="0"/>
              <a:t>Internet Communication – Protocol, IP Addressing, DNS Resolution</a:t>
            </a:r>
          </a:p>
          <a:p>
            <a:r>
              <a:rPr lang="en-US" altLang="en-US" smtClean="0"/>
              <a:t>Client/Server Architecture</a:t>
            </a:r>
          </a:p>
          <a:p>
            <a:r>
              <a:rPr lang="en-US" altLang="en-US" smtClean="0"/>
              <a:t>Web Browsers / Web Servers</a:t>
            </a:r>
          </a:p>
          <a:p>
            <a:r>
              <a:rPr lang="en-US" altLang="en-US" smtClean="0"/>
              <a:t>Internet Security – Firewalls, Proxy Servers</a:t>
            </a:r>
          </a:p>
          <a:p>
            <a:endParaRPr lang="en-US" altLang="en-US" smtClean="0"/>
          </a:p>
          <a:p>
            <a:endParaRPr lang="en-US" altLang="en-US" smtClean="0"/>
          </a:p>
          <a:p>
            <a:endParaRPr lang="en-US" altLang="en-US" smtClean="0"/>
          </a:p>
          <a:p>
            <a:endParaRPr lang="en-US" altLang="en-US" smtClean="0"/>
          </a:p>
          <a:p>
            <a:endParaRPr lang="en-US" altLang="en-US" smtClean="0"/>
          </a:p>
        </p:txBody>
      </p:sp>
      <p:sp>
        <p:nvSpPr>
          <p:cNvPr id="491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D59D5F9-C5B6-46EF-8988-CEB074B58A64}" type="slidenum">
              <a:rPr lang="en-US" altLang="ja-JP" smtClean="0"/>
              <a:pPr/>
              <a:t>28</a:t>
            </a:fld>
            <a:endParaRPr lang="en-US" altLang="ja-JP" smtClean="0"/>
          </a:p>
        </p:txBody>
      </p:sp>
    </p:spTree>
    <p:extLst>
      <p:ext uri="{BB962C8B-B14F-4D97-AF65-F5344CB8AC3E}">
        <p14:creationId xmlns:p14="http://schemas.microsoft.com/office/powerpoint/2010/main" val="1644508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765175" y="615950"/>
            <a:ext cx="9217025" cy="758825"/>
          </a:xfrm>
        </p:spPr>
        <p:txBody>
          <a:bodyPr/>
          <a:lstStyle/>
          <a:p>
            <a:pPr>
              <a:defRPr/>
            </a:pPr>
            <a:r>
              <a:rPr lang="en-US" altLang="en-US" sz="3600" dirty="0">
                <a:ea typeface="ＭＳ Ｐゴシック" pitchFamily="50" charset="-128"/>
                <a:cs typeface="Arial" pitchFamily="34" charset="0"/>
              </a:rPr>
              <a:t>Types Of Networks</a:t>
            </a:r>
          </a:p>
        </p:txBody>
      </p:sp>
      <p:sp>
        <p:nvSpPr>
          <p:cNvPr id="7" name="Rectangle 6"/>
          <p:cNvSpPr/>
          <p:nvPr/>
        </p:nvSpPr>
        <p:spPr>
          <a:xfrm>
            <a:off x="765175" y="1374775"/>
            <a:ext cx="11195767" cy="5050613"/>
          </a:xfrm>
          <a:prstGeom prst="rect">
            <a:avLst/>
          </a:prstGeom>
        </p:spPr>
        <p:txBody>
          <a:bodyPr wrap="square">
            <a:spAutoFit/>
          </a:bodyPr>
          <a:lstStyle/>
          <a:p>
            <a:pPr eaLnBrk="1" hangingPunct="1">
              <a:lnSpc>
                <a:spcPct val="90000"/>
              </a:lnSpc>
              <a:defRPr/>
            </a:pPr>
            <a:r>
              <a:rPr lang="en-US" altLang="ja-JP" sz="2400" dirty="0">
                <a:solidFill>
                  <a:srgbClr val="71481C"/>
                </a:solidFill>
                <a:latin typeface="Arial" pitchFamily="34" charset="0"/>
                <a:cs typeface="Arial" pitchFamily="34" charset="0"/>
              </a:rPr>
              <a:t>Intranet</a:t>
            </a:r>
          </a:p>
          <a:p>
            <a:pPr marL="800100" lvl="1" indent="-342900">
              <a:lnSpc>
                <a:spcPct val="90000"/>
              </a:lnSpc>
              <a:buFont typeface="Arial" panose="020B0604020202020204" pitchFamily="34" charset="0"/>
              <a:buChar char="•"/>
              <a:defRPr/>
            </a:pPr>
            <a:r>
              <a:rPr lang="en-US" altLang="ja-JP" sz="2000" dirty="0">
                <a:latin typeface="Arial" pitchFamily="34" charset="0"/>
                <a:cs typeface="Arial" pitchFamily="34" charset="0"/>
              </a:rPr>
              <a:t>A private computer network </a:t>
            </a:r>
          </a:p>
          <a:p>
            <a:pPr marL="800100" lvl="1" indent="-342900">
              <a:lnSpc>
                <a:spcPct val="90000"/>
              </a:lnSpc>
              <a:buFont typeface="Arial" panose="020B0604020202020204" pitchFamily="34" charset="0"/>
              <a:buChar char="•"/>
              <a:defRPr/>
            </a:pPr>
            <a:r>
              <a:rPr lang="en-US" altLang="ja-JP" sz="2000" dirty="0">
                <a:latin typeface="Arial" pitchFamily="34" charset="0"/>
                <a:cs typeface="Arial" pitchFamily="34" charset="0"/>
              </a:rPr>
              <a:t>Information is securely transferred among group of people</a:t>
            </a:r>
          </a:p>
          <a:p>
            <a:pPr marL="800100" lvl="1" indent="-342900">
              <a:lnSpc>
                <a:spcPct val="90000"/>
              </a:lnSpc>
              <a:buFont typeface="Arial" panose="020B0604020202020204" pitchFamily="34" charset="0"/>
              <a:buChar char="•"/>
              <a:defRPr/>
            </a:pPr>
            <a:r>
              <a:rPr lang="en-US" altLang="ja-JP" sz="2000" dirty="0">
                <a:latin typeface="Arial" pitchFamily="34" charset="0"/>
                <a:cs typeface="Arial" pitchFamily="34" charset="0"/>
              </a:rPr>
              <a:t>(E.g.: Share organizational information among employees)</a:t>
            </a:r>
          </a:p>
          <a:p>
            <a:pPr lvl="1" eaLnBrk="1" hangingPunct="1">
              <a:lnSpc>
                <a:spcPct val="90000"/>
              </a:lnSpc>
              <a:buFont typeface="Wingdings" pitchFamily="2" charset="2"/>
              <a:buNone/>
              <a:defRPr/>
            </a:pPr>
            <a:r>
              <a:rPr lang="en-US" altLang="ja-JP" sz="2400" dirty="0">
                <a:latin typeface="Arial" pitchFamily="34" charset="0"/>
                <a:cs typeface="Arial" pitchFamily="34" charset="0"/>
              </a:rPr>
              <a:t> </a:t>
            </a:r>
          </a:p>
          <a:p>
            <a:pPr eaLnBrk="1" hangingPunct="1">
              <a:lnSpc>
                <a:spcPct val="90000"/>
              </a:lnSpc>
              <a:defRPr/>
            </a:pPr>
            <a:endParaRPr lang="en-US" altLang="ja-JP" sz="2400" dirty="0">
              <a:solidFill>
                <a:srgbClr val="71481C"/>
              </a:solidFill>
              <a:latin typeface="Arial" pitchFamily="34" charset="0"/>
              <a:cs typeface="Arial" pitchFamily="34" charset="0"/>
            </a:endParaRPr>
          </a:p>
          <a:p>
            <a:pPr eaLnBrk="1" hangingPunct="1">
              <a:lnSpc>
                <a:spcPct val="90000"/>
              </a:lnSpc>
              <a:defRPr/>
            </a:pPr>
            <a:endParaRPr lang="en-US" altLang="ja-JP" sz="2400" dirty="0">
              <a:solidFill>
                <a:srgbClr val="71481C"/>
              </a:solidFill>
              <a:latin typeface="Arial" pitchFamily="34" charset="0"/>
              <a:cs typeface="Arial" pitchFamily="34" charset="0"/>
            </a:endParaRPr>
          </a:p>
          <a:p>
            <a:pPr eaLnBrk="1" hangingPunct="1">
              <a:lnSpc>
                <a:spcPct val="90000"/>
              </a:lnSpc>
              <a:defRPr/>
            </a:pPr>
            <a:endParaRPr lang="en-US" altLang="ja-JP" sz="2400" dirty="0">
              <a:solidFill>
                <a:srgbClr val="71481C"/>
              </a:solidFill>
              <a:latin typeface="Arial" pitchFamily="34" charset="0"/>
              <a:cs typeface="Arial" pitchFamily="34" charset="0"/>
            </a:endParaRPr>
          </a:p>
          <a:p>
            <a:pPr eaLnBrk="1" hangingPunct="1">
              <a:lnSpc>
                <a:spcPct val="90000"/>
              </a:lnSpc>
              <a:defRPr/>
            </a:pPr>
            <a:r>
              <a:rPr lang="en-US" altLang="ja-JP" sz="2400" dirty="0">
                <a:solidFill>
                  <a:srgbClr val="71481C"/>
                </a:solidFill>
                <a:latin typeface="Arial" pitchFamily="34" charset="0"/>
                <a:cs typeface="Arial" pitchFamily="34" charset="0"/>
              </a:rPr>
              <a:t>Extranet</a:t>
            </a:r>
          </a:p>
          <a:p>
            <a:pPr marL="800100" lvl="1" indent="-342900">
              <a:lnSpc>
                <a:spcPct val="90000"/>
              </a:lnSpc>
              <a:buFont typeface="Arial" panose="020B0604020202020204" pitchFamily="34" charset="0"/>
              <a:buChar char="•"/>
              <a:defRPr/>
            </a:pPr>
            <a:r>
              <a:rPr lang="en-US" altLang="ja-JP" sz="2000" dirty="0">
                <a:latin typeface="Arial" pitchFamily="34" charset="0"/>
                <a:cs typeface="Arial" pitchFamily="34" charset="0"/>
              </a:rPr>
              <a:t>Same as Intranet but,</a:t>
            </a:r>
          </a:p>
          <a:p>
            <a:pPr marL="800100" lvl="1" indent="-342900">
              <a:lnSpc>
                <a:spcPct val="90000"/>
              </a:lnSpc>
              <a:buFont typeface="Arial" panose="020B0604020202020204" pitchFamily="34" charset="0"/>
              <a:buChar char="•"/>
              <a:defRPr/>
            </a:pPr>
            <a:r>
              <a:rPr lang="en-US" altLang="ja-JP" sz="2000" u="sng" dirty="0">
                <a:latin typeface="Arial" pitchFamily="34" charset="0"/>
                <a:cs typeface="Arial" pitchFamily="34" charset="0"/>
              </a:rPr>
              <a:t>Share part of internal information</a:t>
            </a:r>
            <a:r>
              <a:rPr lang="en-US" altLang="ja-JP" sz="2000" dirty="0">
                <a:latin typeface="Arial" pitchFamily="34" charset="0"/>
                <a:cs typeface="Arial" pitchFamily="34" charset="0"/>
              </a:rPr>
              <a:t> or operations with outsiders</a:t>
            </a:r>
          </a:p>
          <a:p>
            <a:pPr marL="800100" lvl="1" indent="-342900">
              <a:lnSpc>
                <a:spcPct val="90000"/>
              </a:lnSpc>
              <a:buFont typeface="Arial" panose="020B0604020202020204" pitchFamily="34" charset="0"/>
              <a:buChar char="•"/>
              <a:defRPr/>
            </a:pPr>
            <a:r>
              <a:rPr lang="en-US" altLang="ja-JP" sz="2000" dirty="0">
                <a:latin typeface="Arial" pitchFamily="34" charset="0"/>
                <a:cs typeface="Arial" pitchFamily="34" charset="0"/>
              </a:rPr>
              <a:t>(E.g.: Share part of organizational information with vendors, suppliers…etc)</a:t>
            </a:r>
          </a:p>
          <a:p>
            <a:pPr lvl="1" eaLnBrk="1" hangingPunct="1">
              <a:lnSpc>
                <a:spcPct val="90000"/>
              </a:lnSpc>
              <a:defRPr/>
            </a:pPr>
            <a:endParaRPr lang="en-US" altLang="ja-JP" sz="1100" dirty="0">
              <a:solidFill>
                <a:schemeClr val="accent2">
                  <a:lumMod val="50000"/>
                </a:schemeClr>
              </a:solidFill>
            </a:endParaRPr>
          </a:p>
          <a:p>
            <a:pPr lvl="1" eaLnBrk="1" hangingPunct="1">
              <a:lnSpc>
                <a:spcPct val="90000"/>
              </a:lnSpc>
              <a:defRPr/>
            </a:pPr>
            <a:r>
              <a:rPr lang="en-US" altLang="ja-JP" sz="1100" dirty="0">
                <a:solidFill>
                  <a:schemeClr val="accent2">
                    <a:lumMod val="50000"/>
                  </a:schemeClr>
                </a:solidFill>
              </a:rPr>
              <a:t>http://education-portal.com/academy/lesson/intranet-and-extranet-comparing-information-and-data-dissemination.html#lesson</a:t>
            </a:r>
          </a:p>
          <a:p>
            <a:pPr eaLnBrk="1" hangingPunct="1">
              <a:lnSpc>
                <a:spcPct val="90000"/>
              </a:lnSpc>
              <a:defRPr/>
            </a:pPr>
            <a:endParaRPr lang="en-US" altLang="ja-JP" sz="2400" dirty="0">
              <a:solidFill>
                <a:schemeClr val="accent2">
                  <a:lumMod val="50000"/>
                </a:schemeClr>
              </a:solidFill>
            </a:endParaRPr>
          </a:p>
          <a:p>
            <a:pPr eaLnBrk="1" hangingPunct="1">
              <a:lnSpc>
                <a:spcPct val="90000"/>
              </a:lnSpc>
              <a:defRPr/>
            </a:pPr>
            <a:r>
              <a:rPr lang="en-US" altLang="ja-JP" sz="2400" dirty="0">
                <a:solidFill>
                  <a:srgbClr val="FF0000"/>
                </a:solidFill>
              </a:rPr>
              <a:t>Internet ?</a:t>
            </a:r>
          </a:p>
          <a:p>
            <a:pPr eaLnBrk="1" hangingPunct="1">
              <a:lnSpc>
                <a:spcPct val="90000"/>
              </a:lnSpc>
              <a:defRPr/>
            </a:pPr>
            <a:r>
              <a:rPr lang="en-US" altLang="ja-JP" sz="2400" dirty="0">
                <a:solidFill>
                  <a:schemeClr val="accent2">
                    <a:lumMod val="50000"/>
                  </a:schemeClr>
                </a:solidFill>
              </a:rPr>
              <a:t>      </a:t>
            </a:r>
          </a:p>
        </p:txBody>
      </p:sp>
      <p:pic>
        <p:nvPicPr>
          <p:cNvPr id="17412" name="Picture 7" descr="http://icunimet1.wikispaces.com/file/view/img-IntranetExtranet.gif/95830034/img-IntranetExtrane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1514" y="2584451"/>
            <a:ext cx="322897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5247B82-F609-465F-BB27-DF5F33CEEFF2}" type="slidenum">
              <a:rPr lang="en-US" altLang="ja-JP" smtClean="0"/>
              <a:pPr/>
              <a:t>3</a:t>
            </a:fld>
            <a:endParaRPr lang="en-US" altLang="ja-JP" smtClean="0"/>
          </a:p>
        </p:txBody>
      </p:sp>
    </p:spTree>
    <p:extLst>
      <p:ext uri="{BB962C8B-B14F-4D97-AF65-F5344CB8AC3E}">
        <p14:creationId xmlns:p14="http://schemas.microsoft.com/office/powerpoint/2010/main" val="306928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778490" y="489439"/>
            <a:ext cx="8229600" cy="990600"/>
          </a:xfrm>
        </p:spPr>
        <p:txBody>
          <a:bodyPr/>
          <a:lstStyle/>
          <a:p>
            <a:pPr>
              <a:defRPr/>
            </a:pPr>
            <a:r>
              <a:rPr kumimoji="1" lang="en-US" altLang="ja-JP" sz="3600" b="1" dirty="0"/>
              <a:t>The Internet </a:t>
            </a:r>
            <a:endParaRPr kumimoji="1" lang="ja-JP" altLang="en-US" sz="3600" b="1" dirty="0"/>
          </a:p>
        </p:txBody>
      </p:sp>
      <p:sp>
        <p:nvSpPr>
          <p:cNvPr id="8" name="Content Placeholder 2"/>
          <p:cNvSpPr>
            <a:spLocks noGrp="1"/>
          </p:cNvSpPr>
          <p:nvPr>
            <p:ph idx="1"/>
          </p:nvPr>
        </p:nvSpPr>
        <p:spPr>
          <a:xfrm>
            <a:off x="778490" y="1424476"/>
            <a:ext cx="8504238" cy="2533650"/>
          </a:xfrm>
        </p:spPr>
        <p:txBody>
          <a:bodyPr/>
          <a:lstStyle/>
          <a:p>
            <a:pPr eaLnBrk="1" hangingPunct="1">
              <a:buFont typeface="Wingdings 2" panose="05020102010507070707" pitchFamily="18" charset="2"/>
              <a:buNone/>
            </a:pPr>
            <a:r>
              <a:rPr lang="en-US" altLang="en-US" sz="2000" dirty="0">
                <a:ea typeface="Tahoma" panose="020B0604030504040204" pitchFamily="34" charset="0"/>
                <a:cs typeface="Arial" panose="020B0604020202020204" pitchFamily="34" charset="0"/>
              </a:rPr>
              <a:t>The Internet is a </a:t>
            </a:r>
          </a:p>
          <a:p>
            <a:pPr eaLnBrk="1" hangingPunct="1"/>
            <a:r>
              <a:rPr lang="en-US" altLang="en-US" sz="2000" dirty="0">
                <a:ea typeface="Tahoma" panose="020B0604030504040204" pitchFamily="34" charset="0"/>
                <a:cs typeface="Arial" panose="020B0604020202020204" pitchFamily="34" charset="0"/>
              </a:rPr>
              <a:t>worldwide collection of computer networks </a:t>
            </a:r>
          </a:p>
          <a:p>
            <a:pPr eaLnBrk="1" hangingPunct="1"/>
            <a:r>
              <a:rPr lang="en-US" altLang="en-US" sz="2000" dirty="0">
                <a:ea typeface="Tahoma" panose="020B0604030504040204" pitchFamily="34" charset="0"/>
                <a:cs typeface="Arial" panose="020B0604020202020204" pitchFamily="34" charset="0"/>
              </a:rPr>
              <a:t>cooperating with each other</a:t>
            </a:r>
          </a:p>
          <a:p>
            <a:pPr eaLnBrk="1" hangingPunct="1"/>
            <a:r>
              <a:rPr lang="en-US" altLang="en-US" sz="2000" dirty="0">
                <a:ea typeface="Tahoma" panose="020B0604030504040204" pitchFamily="34" charset="0"/>
                <a:cs typeface="Arial" panose="020B0604020202020204" pitchFamily="34" charset="0"/>
              </a:rPr>
              <a:t>to exchange data </a:t>
            </a:r>
          </a:p>
          <a:p>
            <a:pPr eaLnBrk="1" hangingPunct="1"/>
            <a:r>
              <a:rPr lang="en-US" altLang="en-US" sz="2000" dirty="0">
                <a:ea typeface="Tahoma" panose="020B0604030504040204" pitchFamily="34" charset="0"/>
                <a:cs typeface="Arial" panose="020B0604020202020204" pitchFamily="34" charset="0"/>
              </a:rPr>
              <a:t>using a common software.</a:t>
            </a:r>
            <a:endParaRPr lang="ja-JP" altLang="en-US" sz="2000" dirty="0">
              <a:ea typeface="Tahoma" panose="020B0604030504040204" pitchFamily="34" charset="0"/>
              <a:cs typeface="Arial" panose="020B0604020202020204" pitchFamily="34" charset="0"/>
            </a:endParaRPr>
          </a:p>
        </p:txBody>
      </p:sp>
      <p:pic>
        <p:nvPicPr>
          <p:cNvPr id="19460" name="Picture 7" descr="http://upload.wikimedia.org/wikipedia/commons/thumb/d/d2/Internet_map_1024.jpg/300px-Internet_map_1024.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2028" y="1890201"/>
            <a:ext cx="3581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Box 9"/>
          <p:cNvSpPr txBox="1">
            <a:spLocks noChangeArrowheads="1"/>
          </p:cNvSpPr>
          <p:nvPr/>
        </p:nvSpPr>
        <p:spPr bwMode="auto">
          <a:xfrm>
            <a:off x="778490" y="3382963"/>
            <a:ext cx="5812810" cy="235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r>
              <a:rPr lang="en-US" altLang="en-US" sz="2000" dirty="0">
                <a:latin typeface="Arial" panose="020B0604020202020204" pitchFamily="34" charset="0"/>
                <a:ea typeface="Verdana" panose="020B0604030504040204" pitchFamily="34" charset="0"/>
                <a:cs typeface="Arial" panose="020B0604020202020204" pitchFamily="34" charset="0"/>
              </a:rPr>
              <a:t>History</a:t>
            </a:r>
          </a:p>
          <a:p>
            <a:pPr eaLnBrk="1" hangingPunct="1">
              <a:buFont typeface="Arial" panose="020B0604020202020204" pitchFamily="34" charset="0"/>
              <a:buChar char="•"/>
            </a:pPr>
            <a:r>
              <a:rPr lang="en-US" altLang="en-US" sz="2000" b="0" dirty="0">
                <a:latin typeface="Arial" panose="020B0604020202020204" pitchFamily="34" charset="0"/>
                <a:ea typeface="Verdana" panose="020B0604030504040204" pitchFamily="34" charset="0"/>
                <a:cs typeface="Arial" panose="020B0604020202020204" pitchFamily="34" charset="0"/>
              </a:rPr>
              <a:t>Connecting computers at four universities across the country during 1969</a:t>
            </a:r>
          </a:p>
          <a:p>
            <a:pPr eaLnBrk="1" hangingPunct="1">
              <a:buFont typeface="Arial" panose="020B0604020202020204" pitchFamily="34" charset="0"/>
              <a:buChar char="•"/>
            </a:pPr>
            <a:r>
              <a:rPr lang="en-US" altLang="en-US" sz="2000" b="0" dirty="0">
                <a:latin typeface="Arial" panose="020B0604020202020204" pitchFamily="34" charset="0"/>
                <a:ea typeface="Verdana" panose="020B0604030504040204" pitchFamily="34" charset="0"/>
                <a:cs typeface="Arial" panose="020B0604020202020204" pitchFamily="34" charset="0"/>
              </a:rPr>
              <a:t>Known as </a:t>
            </a:r>
            <a:r>
              <a:rPr lang="en-US" altLang="en-US" sz="2000" b="0" dirty="0" err="1">
                <a:latin typeface="Arial" panose="020B0604020202020204" pitchFamily="34" charset="0"/>
                <a:ea typeface="Verdana" panose="020B0604030504040204" pitchFamily="34" charset="0"/>
                <a:cs typeface="Arial" panose="020B0604020202020204" pitchFamily="34" charset="0"/>
              </a:rPr>
              <a:t>ARPAnet</a:t>
            </a:r>
            <a:r>
              <a:rPr lang="en-US" altLang="en-US" sz="2000" b="0" dirty="0">
                <a:latin typeface="Arial" panose="020B0604020202020204" pitchFamily="34" charset="0"/>
                <a:ea typeface="Verdana" panose="020B0604030504040204" pitchFamily="34" charset="0"/>
                <a:cs typeface="Arial" panose="020B0604020202020204" pitchFamily="34" charset="0"/>
              </a:rPr>
              <a:t> ( Advanced Research Projects Agency in United states.</a:t>
            </a:r>
          </a:p>
          <a:p>
            <a:pPr eaLnBrk="1" hangingPunct="1">
              <a:buFont typeface="Arial" panose="020B0604020202020204" pitchFamily="34" charset="0"/>
              <a:buChar char="•"/>
            </a:pPr>
            <a:endParaRPr lang="en-US" altLang="en-US" sz="2000" b="0" dirty="0">
              <a:latin typeface="Arial" panose="020B0604020202020204" pitchFamily="34" charset="0"/>
              <a:ea typeface="Verdana" panose="020B0604030504040204" pitchFamily="34" charset="0"/>
              <a:cs typeface="Arial" panose="020B0604020202020204" pitchFamily="34" charset="0"/>
            </a:endParaRPr>
          </a:p>
          <a:p>
            <a:pPr eaLnBrk="1" hangingPunct="1">
              <a:lnSpc>
                <a:spcPct val="80000"/>
              </a:lnSpc>
              <a:buFont typeface="Arial" panose="020B0604020202020204" pitchFamily="34" charset="0"/>
              <a:buChar char="•"/>
            </a:pPr>
            <a:r>
              <a:rPr lang="en-US" altLang="en-US" sz="2000" b="0" dirty="0">
                <a:latin typeface="Arial" panose="020B0604020202020204" pitchFamily="34" charset="0"/>
                <a:ea typeface="Verdana" panose="020B0604030504040204" pitchFamily="34" charset="0"/>
                <a:cs typeface="Arial" panose="020B0604020202020204" pitchFamily="34" charset="0"/>
              </a:rPr>
              <a:t>Read more: </a:t>
            </a:r>
          </a:p>
          <a:p>
            <a:pPr lvl="1" eaLnBrk="1" hangingPunct="1">
              <a:lnSpc>
                <a:spcPct val="80000"/>
              </a:lnSpc>
              <a:buFont typeface="Arial" panose="020B0604020202020204" pitchFamily="34" charset="0"/>
              <a:buChar char="•"/>
            </a:pPr>
            <a:r>
              <a:rPr lang="en-US" altLang="en-US" sz="1400" b="0" dirty="0">
                <a:ea typeface="Verdana" panose="020B0604030504040204" pitchFamily="34" charset="0"/>
                <a:cs typeface="Arial" panose="020B0604020202020204" pitchFamily="34" charset="0"/>
                <a:hlinkClick r:id="rId4"/>
              </a:rPr>
              <a:t>http://www.computerhistory.org/internet_history</a:t>
            </a:r>
            <a:endParaRPr lang="en-US" altLang="en-US" sz="1400" b="0" dirty="0">
              <a:ea typeface="Verdana" panose="020B0604030504040204" pitchFamily="34" charset="0"/>
              <a:cs typeface="Arial" panose="020B0604020202020204" pitchFamily="34" charset="0"/>
            </a:endParaRPr>
          </a:p>
        </p:txBody>
      </p:sp>
      <p:sp>
        <p:nvSpPr>
          <p:cNvPr id="1946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08EAF34-46EC-4072-90F7-2CAEC4A6AE11}" type="slidenum">
              <a:rPr lang="en-US" altLang="ja-JP" smtClean="0"/>
              <a:pPr/>
              <a:t>4</a:t>
            </a:fld>
            <a:endParaRPr lang="en-US" altLang="ja-JP" smtClean="0"/>
          </a:p>
        </p:txBody>
      </p:sp>
    </p:spTree>
    <p:extLst>
      <p:ext uri="{BB962C8B-B14F-4D97-AF65-F5344CB8AC3E}">
        <p14:creationId xmlns:p14="http://schemas.microsoft.com/office/powerpoint/2010/main" val="946879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Video</a:t>
            </a:r>
            <a:endParaRPr lang="en-US" dirty="0"/>
          </a:p>
        </p:txBody>
      </p:sp>
      <p:sp>
        <p:nvSpPr>
          <p:cNvPr id="20483" name="Content Placeholder 6"/>
          <p:cNvSpPr>
            <a:spLocks noGrp="1"/>
          </p:cNvSpPr>
          <p:nvPr>
            <p:ph idx="1"/>
          </p:nvPr>
        </p:nvSpPr>
        <p:spPr/>
        <p:txBody>
          <a:bodyPr/>
          <a:lstStyle/>
          <a:p>
            <a:pPr eaLnBrk="1" hangingPunct="1"/>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hlinkClick r:id="rId2" action="ppaction://hlinkfile"/>
              </a:rPr>
              <a:t>How the internet works</a:t>
            </a:r>
            <a:endPar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eaLnBrk="1" hangingPunct="1"/>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rPr>
              <a:t>http://www.youtube.com/watch?v=Jj6EHgSsx_U</a:t>
            </a:r>
          </a:p>
          <a:p>
            <a:pPr eaLnBrk="1" hangingPunct="1"/>
            <a:endPar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hlinkClick r:id="rId3" action="ppaction://hlinkfile"/>
            </a:endParaRPr>
          </a:p>
          <a:p>
            <a:pPr eaLnBrk="1" hangingPunct="1"/>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hlinkClick r:id="rId3" action="ppaction://hlinkfile"/>
              </a:rPr>
              <a:t>How Does the Internet Work</a:t>
            </a:r>
            <a:endPar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eaLnBrk="1" hangingPunct="1"/>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rPr>
              <a:t>https://www.youtube.com/watch?v=i5oe63pOhLI</a:t>
            </a:r>
          </a:p>
          <a:p>
            <a:pPr eaLnBrk="1" hangingPunct="1"/>
            <a:endPar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eaLnBrk="1" hangingPunct="1"/>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hlinkClick r:id="rId4" action="ppaction://hlinkfile"/>
              </a:rPr>
              <a:t>History of the Internet</a:t>
            </a:r>
            <a:endPar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eaLnBrk="1" hangingPunct="1"/>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rPr>
              <a:t>http://www.youtube.com/watch?v=rRpcSjck4wo</a:t>
            </a:r>
          </a:p>
        </p:txBody>
      </p:sp>
      <p:sp>
        <p:nvSpPr>
          <p:cNvPr id="2048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DB4CD09-59AF-4CE1-A6CD-E3E9572CE993}" type="slidenum">
              <a:rPr lang="en-US" altLang="ja-JP" smtClean="0"/>
              <a:pPr/>
              <a:t>5</a:t>
            </a:fld>
            <a:endParaRPr lang="en-US" altLang="ja-JP" smtClean="0"/>
          </a:p>
        </p:txBody>
      </p:sp>
    </p:spTree>
    <p:extLst>
      <p:ext uri="{BB962C8B-B14F-4D97-AF65-F5344CB8AC3E}">
        <p14:creationId xmlns:p14="http://schemas.microsoft.com/office/powerpoint/2010/main" val="206090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Advantages and Disadvantages of the Internet</a:t>
            </a:r>
          </a:p>
        </p:txBody>
      </p:sp>
      <p:sp>
        <p:nvSpPr>
          <p:cNvPr id="21507" name="Content Placeholder 2"/>
          <p:cNvSpPr>
            <a:spLocks noGrp="1"/>
          </p:cNvSpPr>
          <p:nvPr>
            <p:ph idx="1"/>
          </p:nvPr>
        </p:nvSpPr>
        <p:spPr/>
        <p:txBody>
          <a:bodyPr>
            <a:normAutofit lnSpcReduction="10000"/>
          </a:bodyPr>
          <a:lstStyle/>
          <a:p>
            <a:pPr eaLnBrk="1" hangingPunct="1"/>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rPr>
              <a:t>Advantages of the Internet</a:t>
            </a:r>
          </a:p>
          <a:p>
            <a:pPr lvl="1" eaLnBrk="1" hangingPunct="1"/>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rPr>
              <a:t>Faster Communication</a:t>
            </a:r>
          </a:p>
          <a:p>
            <a:pPr lvl="1" eaLnBrk="1" hangingPunct="1"/>
            <a:endPar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eaLnBrk="1" hangingPunct="1"/>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rPr>
              <a:t>Rich Information Resources</a:t>
            </a:r>
          </a:p>
          <a:p>
            <a:pPr lvl="1" eaLnBrk="1" hangingPunct="1"/>
            <a:endPar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eaLnBrk="1" hangingPunct="1"/>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rPr>
              <a:t>Infinite Education</a:t>
            </a:r>
          </a:p>
          <a:p>
            <a:pPr lvl="1" eaLnBrk="1" hangingPunct="1"/>
            <a:endPar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eaLnBrk="1" hangingPunct="1"/>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rPr>
              <a:t>Entertainment for Everyone</a:t>
            </a:r>
          </a:p>
          <a:p>
            <a:pPr lvl="1" eaLnBrk="1" hangingPunct="1"/>
            <a:endPar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eaLnBrk="1" hangingPunct="1"/>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rPr>
              <a:t>Social Networking and Staying Connected</a:t>
            </a:r>
          </a:p>
          <a:p>
            <a:pPr lvl="1" eaLnBrk="1" hangingPunct="1"/>
            <a:endPar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eaLnBrk="1" hangingPunct="1"/>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rPr>
              <a:t>Online Services and E-commerce</a:t>
            </a:r>
          </a:p>
        </p:txBody>
      </p:sp>
      <p:sp>
        <p:nvSpPr>
          <p:cNvPr id="2150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6ACED14-1417-4C5F-8486-9D584528E581}" type="slidenum">
              <a:rPr lang="en-US" altLang="ja-JP" smtClean="0"/>
              <a:pPr/>
              <a:t>6</a:t>
            </a:fld>
            <a:endParaRPr lang="en-US" altLang="ja-JP" smtClean="0"/>
          </a:p>
        </p:txBody>
      </p:sp>
    </p:spTree>
    <p:extLst>
      <p:ext uri="{BB962C8B-B14F-4D97-AF65-F5344CB8AC3E}">
        <p14:creationId xmlns:p14="http://schemas.microsoft.com/office/powerpoint/2010/main" val="3632474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Advantages and Disadvantages of the Internet</a:t>
            </a:r>
          </a:p>
        </p:txBody>
      </p:sp>
      <p:sp>
        <p:nvSpPr>
          <p:cNvPr id="22531" name="Content Placeholder 2"/>
          <p:cNvSpPr>
            <a:spLocks noGrp="1"/>
          </p:cNvSpPr>
          <p:nvPr>
            <p:ph idx="1"/>
          </p:nvPr>
        </p:nvSpPr>
        <p:spPr/>
        <p:txBody>
          <a:bodyPr>
            <a:normAutofit lnSpcReduction="10000"/>
          </a:bodyPr>
          <a:lstStyle/>
          <a:p>
            <a:pPr eaLnBrk="1" hangingPunct="1"/>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rPr>
              <a:t>Disadvantages of the Internet</a:t>
            </a:r>
          </a:p>
          <a:p>
            <a:pPr lvl="1" eaLnBrk="1" hangingPunct="1"/>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rPr>
              <a:t>Theft of Personal Information</a:t>
            </a:r>
          </a:p>
          <a:p>
            <a:pPr lvl="1" eaLnBrk="1" hangingPunct="1"/>
            <a:endPar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eaLnBrk="1" hangingPunct="1"/>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rPr>
              <a:t>Spamming</a:t>
            </a:r>
          </a:p>
          <a:p>
            <a:pPr lvl="1" eaLnBrk="1" hangingPunct="1"/>
            <a:endPar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eaLnBrk="1" hangingPunct="1"/>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rPr>
              <a:t>Malware Threats</a:t>
            </a:r>
          </a:p>
          <a:p>
            <a:pPr lvl="1" eaLnBrk="1" hangingPunct="1"/>
            <a:endPar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eaLnBrk="1" hangingPunct="1"/>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rPr>
              <a:t>Age-inappropriate Content</a:t>
            </a:r>
          </a:p>
          <a:p>
            <a:pPr lvl="1" eaLnBrk="1" hangingPunct="1"/>
            <a:endPar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eaLnBrk="1" hangingPunct="1"/>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rPr>
              <a:t>Social Isolation, Obesity, and Depression</a:t>
            </a:r>
          </a:p>
          <a:p>
            <a:pPr lvl="1" eaLnBrk="1" hangingPunct="1"/>
            <a:endPar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2" eaLnBrk="1" hangingPunct="1"/>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hlinkClick r:id="rId2" action="ppaction://hlinkfile"/>
              </a:rPr>
              <a:t>Advantages and Disadvantages of the Internet</a:t>
            </a:r>
            <a:endPar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253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519ACD3-9B3D-4321-8B86-9C73373864A7}" type="slidenum">
              <a:rPr lang="en-US" altLang="ja-JP" smtClean="0"/>
              <a:pPr/>
              <a:t>7</a:t>
            </a:fld>
            <a:endParaRPr lang="en-US" altLang="ja-JP" smtClean="0"/>
          </a:p>
        </p:txBody>
      </p:sp>
    </p:spTree>
    <p:extLst>
      <p:ext uri="{BB962C8B-B14F-4D97-AF65-F5344CB8AC3E}">
        <p14:creationId xmlns:p14="http://schemas.microsoft.com/office/powerpoint/2010/main" val="21739618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Internet Communication</a:t>
            </a:r>
            <a:endParaRPr lang="en-US" dirty="0"/>
          </a:p>
        </p:txBody>
      </p:sp>
      <p:sp>
        <p:nvSpPr>
          <p:cNvPr id="23555" name="Content Placeholder 2"/>
          <p:cNvSpPr>
            <a:spLocks noGrp="1"/>
          </p:cNvSpPr>
          <p:nvPr>
            <p:ph idx="1"/>
          </p:nvPr>
        </p:nvSpPr>
        <p:spPr/>
        <p:txBody>
          <a:bodyPr/>
          <a:lstStyle/>
          <a:p>
            <a:pPr eaLnBrk="1" hangingPunct="1"/>
            <a:r>
              <a:rPr lang="en-US" altLang="en-US" dirty="0" smtClean="0"/>
              <a:t>Protocols</a:t>
            </a:r>
          </a:p>
          <a:p>
            <a:pPr eaLnBrk="1" hangingPunct="1"/>
            <a:r>
              <a:rPr lang="en-US" altLang="en-US" dirty="0" smtClean="0"/>
              <a:t>Addressing</a:t>
            </a:r>
          </a:p>
          <a:p>
            <a:pPr lvl="1" eaLnBrk="1" hangingPunct="1"/>
            <a:r>
              <a:rPr lang="en-US" altLang="en-US" dirty="0"/>
              <a:t>IP Address</a:t>
            </a:r>
          </a:p>
          <a:p>
            <a:pPr lvl="1" eaLnBrk="1" hangingPunct="1"/>
            <a:r>
              <a:rPr lang="en-US" altLang="en-US" dirty="0"/>
              <a:t>Domain Name</a:t>
            </a:r>
          </a:p>
          <a:p>
            <a:pPr eaLnBrk="1" hangingPunct="1"/>
            <a:r>
              <a:rPr lang="en-US" altLang="en-US" dirty="0" smtClean="0"/>
              <a:t>URL</a:t>
            </a:r>
          </a:p>
          <a:p>
            <a:pPr eaLnBrk="1" hangingPunct="1"/>
            <a:endParaRPr lang="en-US" altLang="en-US" dirty="0" smtClean="0"/>
          </a:p>
          <a:p>
            <a:pPr lvl="1" eaLnBrk="1" hangingPunct="1"/>
            <a:endParaRPr lang="en-US" altLang="en-US" dirty="0" smtClean="0"/>
          </a:p>
          <a:p>
            <a:pPr eaLnBrk="1" hangingPunct="1"/>
            <a:endParaRPr lang="en-US" altLang="en-US" dirty="0" smtClean="0"/>
          </a:p>
          <a:p>
            <a:pPr eaLnBrk="1" hangingPunct="1"/>
            <a:endParaRPr lang="en-US" altLang="en-US" dirty="0" smtClean="0"/>
          </a:p>
        </p:txBody>
      </p:sp>
      <p:sp>
        <p:nvSpPr>
          <p:cNvPr id="2355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F4F721D-EDA8-4C3F-9BCD-E8C24D6ED874}" type="slidenum">
              <a:rPr lang="en-US" altLang="ja-JP" smtClean="0"/>
              <a:pPr/>
              <a:t>8</a:t>
            </a:fld>
            <a:endParaRPr lang="en-US" altLang="ja-JP" smtClean="0"/>
          </a:p>
        </p:txBody>
      </p:sp>
    </p:spTree>
    <p:extLst>
      <p:ext uri="{BB962C8B-B14F-4D97-AF65-F5344CB8AC3E}">
        <p14:creationId xmlns:p14="http://schemas.microsoft.com/office/powerpoint/2010/main" val="1524136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896477" y="465138"/>
            <a:ext cx="8534400" cy="758825"/>
          </a:xfrm>
        </p:spPr>
        <p:txBody>
          <a:bodyPr>
            <a:normAutofit/>
          </a:bodyPr>
          <a:lstStyle/>
          <a:p>
            <a:pPr marL="273050" indent="-273050">
              <a:spcBef>
                <a:spcPct val="20000"/>
              </a:spcBef>
              <a:defRPr/>
            </a:pPr>
            <a:r>
              <a:rPr lang="en-US" altLang="ja-JP" dirty="0"/>
              <a:t>Protocol</a:t>
            </a:r>
          </a:p>
        </p:txBody>
      </p:sp>
      <p:sp>
        <p:nvSpPr>
          <p:cNvPr id="8" name="Content Placeholder 2"/>
          <p:cNvSpPr txBox="1">
            <a:spLocks/>
          </p:cNvSpPr>
          <p:nvPr/>
        </p:nvSpPr>
        <p:spPr bwMode="auto">
          <a:xfrm>
            <a:off x="781666" y="1277938"/>
            <a:ext cx="9462474" cy="5389562"/>
          </a:xfrm>
          <a:prstGeom prst="rect">
            <a:avLst/>
          </a:prstGeom>
          <a:noFill/>
          <a:ln w="9525">
            <a:noFill/>
            <a:miter lim="800000"/>
            <a:headEnd/>
            <a:tailEnd/>
          </a:ln>
        </p:spPr>
        <p:txBody>
          <a:bodyPr/>
          <a:lstStyle/>
          <a:p>
            <a:pPr marL="342900" indent="-342900">
              <a:spcBef>
                <a:spcPct val="20000"/>
              </a:spcBef>
              <a:buClr>
                <a:schemeClr val="tx1"/>
              </a:buClr>
              <a:buSzPct val="100000"/>
              <a:buFont typeface="Arial" panose="020B0604020202020204" pitchFamily="34" charset="0"/>
              <a:buChar char="•"/>
              <a:defRPr/>
            </a:pPr>
            <a:r>
              <a:rPr lang="en-US" altLang="ja-JP" sz="2400" dirty="0">
                <a:latin typeface="Arial" pitchFamily="34" charset="0"/>
                <a:cs typeface="Arial" pitchFamily="34" charset="0"/>
              </a:rPr>
              <a:t>There are rules governing how data is transferred over networks, how they are compressed, how they are presented on the screen and so on. </a:t>
            </a:r>
            <a:endParaRPr lang="en-US" altLang="ja-JP" sz="2700" dirty="0">
              <a:latin typeface="Verdana" pitchFamily="34" charset="0"/>
              <a:cs typeface="Arial" pitchFamily="34" charset="0"/>
            </a:endParaRPr>
          </a:p>
          <a:p>
            <a:pPr marL="342900" indent="-342900">
              <a:spcBef>
                <a:spcPct val="20000"/>
              </a:spcBef>
              <a:buClr>
                <a:schemeClr val="tx1"/>
              </a:buClr>
              <a:buSzPct val="100000"/>
              <a:buFont typeface="Arial" panose="020B0604020202020204" pitchFamily="34" charset="0"/>
              <a:buChar char="•"/>
              <a:defRPr/>
            </a:pPr>
            <a:r>
              <a:rPr lang="en-US" altLang="ja-JP" sz="2400" dirty="0" smtClean="0">
                <a:latin typeface="Arial" pitchFamily="34" charset="0"/>
                <a:cs typeface="Arial" pitchFamily="34" charset="0"/>
              </a:rPr>
              <a:t>These </a:t>
            </a:r>
            <a:r>
              <a:rPr lang="en-US" altLang="ja-JP" sz="2400" dirty="0">
                <a:latin typeface="Arial" pitchFamily="34" charset="0"/>
                <a:cs typeface="Arial" pitchFamily="34" charset="0"/>
              </a:rPr>
              <a:t>set of rules are called </a:t>
            </a:r>
            <a:r>
              <a:rPr lang="en-US" altLang="ja-JP" sz="2400" dirty="0" smtClean="0">
                <a:solidFill>
                  <a:srgbClr val="FF0000"/>
                </a:solidFill>
                <a:latin typeface="Arial" pitchFamily="34" charset="0"/>
                <a:cs typeface="Arial" pitchFamily="34" charset="0"/>
              </a:rPr>
              <a:t>protocols.</a:t>
            </a:r>
          </a:p>
          <a:p>
            <a:pPr marL="342900" indent="-342900">
              <a:spcBef>
                <a:spcPct val="20000"/>
              </a:spcBef>
              <a:buClr>
                <a:schemeClr val="tx1"/>
              </a:buClr>
              <a:buSzPct val="100000"/>
              <a:buFont typeface="Arial" panose="020B0604020202020204" pitchFamily="34" charset="0"/>
              <a:buChar char="•"/>
              <a:defRPr/>
            </a:pPr>
            <a:r>
              <a:rPr kumimoji="1" lang="en-US" altLang="ja-JP" sz="2700" dirty="0" smtClean="0">
                <a:latin typeface="Verdana" pitchFamily="34" charset="0"/>
                <a:cs typeface="Verdana" pitchFamily="34" charset="0"/>
              </a:rPr>
              <a:t>Examples </a:t>
            </a:r>
            <a:r>
              <a:rPr kumimoji="1" lang="en-US" altLang="ja-JP" sz="2700" dirty="0">
                <a:latin typeface="Verdana" pitchFamily="34" charset="0"/>
                <a:cs typeface="Verdana" pitchFamily="34" charset="0"/>
              </a:rPr>
              <a:t>:</a:t>
            </a:r>
          </a:p>
          <a:p>
            <a:pPr marL="547688" lvl="1" indent="-273050">
              <a:spcBef>
                <a:spcPct val="20000"/>
              </a:spcBef>
              <a:buSzPct val="70000"/>
              <a:buFont typeface="Wingdings" pitchFamily="2" charset="2"/>
              <a:buChar char=""/>
              <a:defRPr/>
            </a:pPr>
            <a:r>
              <a:rPr kumimoji="1" lang="en-US" altLang="ja-JP" dirty="0">
                <a:latin typeface="Verdana" pitchFamily="34" charset="0"/>
                <a:cs typeface="Verdana" pitchFamily="34" charset="0"/>
              </a:rPr>
              <a:t>HTTP 	- </a:t>
            </a:r>
            <a:r>
              <a:rPr lang="en-US" altLang="ja-JP" dirty="0">
                <a:latin typeface="Verdana" pitchFamily="34" charset="0"/>
                <a:cs typeface="Verdana" pitchFamily="34" charset="0"/>
              </a:rPr>
              <a:t>Hypertext Transfer Protocol</a:t>
            </a:r>
          </a:p>
          <a:p>
            <a:pPr marL="547688" lvl="1" indent="-273050">
              <a:spcBef>
                <a:spcPct val="20000"/>
              </a:spcBef>
              <a:buSzPct val="70000"/>
              <a:buFont typeface="Wingdings" pitchFamily="2" charset="2"/>
              <a:buChar char=""/>
              <a:defRPr/>
            </a:pPr>
            <a:r>
              <a:rPr kumimoji="1" lang="en-US" altLang="ja-JP" dirty="0">
                <a:latin typeface="Verdana" pitchFamily="34" charset="0"/>
                <a:cs typeface="Verdana" pitchFamily="34" charset="0"/>
              </a:rPr>
              <a:t>HTTPS 	- Secure </a:t>
            </a:r>
            <a:r>
              <a:rPr lang="en-US" altLang="ja-JP" dirty="0">
                <a:latin typeface="Verdana" pitchFamily="34" charset="0"/>
                <a:cs typeface="Verdana" pitchFamily="34" charset="0"/>
              </a:rPr>
              <a:t>Hypertext Transfer Protocol</a:t>
            </a:r>
          </a:p>
          <a:p>
            <a:pPr marL="547688" lvl="1" indent="-273050">
              <a:spcBef>
                <a:spcPct val="20000"/>
              </a:spcBef>
              <a:buSzPct val="70000"/>
              <a:buFont typeface="Wingdings" pitchFamily="2" charset="2"/>
              <a:buChar char=""/>
              <a:defRPr/>
            </a:pPr>
            <a:r>
              <a:rPr lang="en-US" altLang="ja-JP" dirty="0">
                <a:latin typeface="Verdana" pitchFamily="34" charset="0"/>
                <a:cs typeface="Verdana" pitchFamily="34" charset="0"/>
              </a:rPr>
              <a:t>TCP/IP 	– Transmission Control Protocol / Internet Protocol</a:t>
            </a:r>
          </a:p>
          <a:p>
            <a:pPr marL="547688" lvl="1" indent="-273050">
              <a:spcBef>
                <a:spcPct val="20000"/>
              </a:spcBef>
              <a:buSzPct val="70000"/>
              <a:buFont typeface="Wingdings" pitchFamily="2" charset="2"/>
              <a:buChar char=""/>
              <a:defRPr/>
            </a:pPr>
            <a:r>
              <a:rPr lang="en-US" altLang="ja-JP" dirty="0">
                <a:latin typeface="Verdana" pitchFamily="34" charset="0"/>
                <a:cs typeface="Verdana" pitchFamily="34" charset="0"/>
              </a:rPr>
              <a:t>FTP 	– File Transfer Protocol</a:t>
            </a:r>
            <a:endParaRPr kumimoji="1" lang="ja-JP" altLang="en-US" dirty="0">
              <a:latin typeface="Verdana" pitchFamily="34" charset="0"/>
              <a:cs typeface="Verdana" pitchFamily="34" charset="0"/>
            </a:endParaRPr>
          </a:p>
        </p:txBody>
      </p:sp>
      <p:sp>
        <p:nvSpPr>
          <p:cNvPr id="2458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C604259-6E99-4325-8881-87BB95C3E5B7}" type="slidenum">
              <a:rPr lang="en-US" altLang="ja-JP" smtClean="0"/>
              <a:pPr/>
              <a:t>9</a:t>
            </a:fld>
            <a:endParaRPr lang="en-US" altLang="ja-JP" smtClean="0"/>
          </a:p>
        </p:txBody>
      </p:sp>
    </p:spTree>
    <p:extLst>
      <p:ext uri="{BB962C8B-B14F-4D97-AF65-F5344CB8AC3E}">
        <p14:creationId xmlns:p14="http://schemas.microsoft.com/office/powerpoint/2010/main" val="2439002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2272</TotalTime>
  <Words>1200</Words>
  <Application>Microsoft Office PowerPoint</Application>
  <PresentationFormat>Widescreen</PresentationFormat>
  <Paragraphs>302</Paragraphs>
  <Slides>28</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 Unicode MS</vt:lpstr>
      <vt:lpstr>ＭＳ Ｐゴシック</vt:lpstr>
      <vt:lpstr>Arial</vt:lpstr>
      <vt:lpstr>Calibri</vt:lpstr>
      <vt:lpstr>Calibri Light</vt:lpstr>
      <vt:lpstr>Courier New</vt:lpstr>
      <vt:lpstr>Tahoma</vt:lpstr>
      <vt:lpstr>Verdana</vt:lpstr>
      <vt:lpstr>Wingdings</vt:lpstr>
      <vt:lpstr>Wingdings 2</vt:lpstr>
      <vt:lpstr>Office Theme</vt:lpstr>
      <vt:lpstr>4COSCO11C.2 Web Design and Development</vt:lpstr>
      <vt:lpstr>Computer Network</vt:lpstr>
      <vt:lpstr>Types Of Networks</vt:lpstr>
      <vt:lpstr>The Internet </vt:lpstr>
      <vt:lpstr>Video</vt:lpstr>
      <vt:lpstr>Advantages and Disadvantages of the Internet</vt:lpstr>
      <vt:lpstr>Advantages and Disadvantages of the Internet</vt:lpstr>
      <vt:lpstr>Internet Communication</vt:lpstr>
      <vt:lpstr>Protocol</vt:lpstr>
      <vt:lpstr>Internet Addressing</vt:lpstr>
      <vt:lpstr>IP Address</vt:lpstr>
      <vt:lpstr>Domain Names</vt:lpstr>
      <vt:lpstr>Levels of Domain</vt:lpstr>
      <vt:lpstr>Domain Name System</vt:lpstr>
      <vt:lpstr>DNS resolution</vt:lpstr>
      <vt:lpstr>Uniform Resource Locator</vt:lpstr>
      <vt:lpstr>The Internet’s Client/Server Architecture</vt:lpstr>
      <vt:lpstr>Client-Server Architecture contd..</vt:lpstr>
      <vt:lpstr>PowerPoint Presentation</vt:lpstr>
      <vt:lpstr>3-Tier Architecture </vt:lpstr>
      <vt:lpstr>Web Browsers</vt:lpstr>
      <vt:lpstr>Web Browsers </vt:lpstr>
      <vt:lpstr>Web Servers</vt:lpstr>
      <vt:lpstr>Web Servers</vt:lpstr>
      <vt:lpstr>Internet Security</vt:lpstr>
      <vt:lpstr>Firewalls</vt:lpstr>
      <vt:lpstr>Proxy Server</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4MMCS003W Web design and development</dc:title>
  <dc:creator>Windows User</dc:creator>
  <cp:lastModifiedBy>Windows User</cp:lastModifiedBy>
  <cp:revision>106</cp:revision>
  <dcterms:created xsi:type="dcterms:W3CDTF">2020-07-03T16:25:08Z</dcterms:created>
  <dcterms:modified xsi:type="dcterms:W3CDTF">2021-01-15T06:33:49Z</dcterms:modified>
</cp:coreProperties>
</file>