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0"/>
  </p:notesMasterIdLst>
  <p:sldIdLst>
    <p:sldId id="257" r:id="rId2"/>
    <p:sldId id="264" r:id="rId3"/>
    <p:sldId id="258" r:id="rId4"/>
    <p:sldId id="260" r:id="rId5"/>
    <p:sldId id="261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990033"/>
    <a:srgbClr val="80008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074" autoAdjust="0"/>
  </p:normalViewPr>
  <p:slideViewPr>
    <p:cSldViewPr snapToGrid="0">
      <p:cViewPr varScale="1">
        <p:scale>
          <a:sx n="65" d="100"/>
          <a:sy n="65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B2704-8B69-4B4C-852B-22F4B9F33D4C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5BF7C-5EC0-4952-9390-825068120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32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4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45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31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E6BB-FFF3-484A-A157-86BC0FFF444B}" type="datetime1">
              <a:rPr lang="en-US" smtClean="0"/>
              <a:t>1/15/2021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0" y="3479800"/>
            <a:ext cx="9144000" cy="38100"/>
          </a:xfrm>
          <a:prstGeom prst="line">
            <a:avLst/>
          </a:prstGeom>
          <a:ln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0"/>
            <a:ext cx="12192000" cy="482600"/>
          </a:xfrm>
          <a:prstGeom prst="rect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53"/>
          <a:stretch/>
        </p:blipFill>
        <p:spPr>
          <a:xfrm>
            <a:off x="10221912" y="5948961"/>
            <a:ext cx="1589088" cy="6078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97887" y="5986462"/>
            <a:ext cx="17240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41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075B-64F7-4C46-A9EF-E833280F25FF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FB17-EA1D-4AF4-8E73-2404008E9605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0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64"/>
          <a:stretch/>
        </p:blipFill>
        <p:spPr>
          <a:xfrm>
            <a:off x="10260013" y="31476"/>
            <a:ext cx="1093787" cy="48922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838200" y="1308100"/>
            <a:ext cx="10515600" cy="12700"/>
          </a:xfrm>
          <a:prstGeom prst="line">
            <a:avLst/>
          </a:prstGeom>
          <a:ln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88388" y="80585"/>
            <a:ext cx="1571625" cy="50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14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FB60-87F9-40B0-A3C6-4FFFFE2FC118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14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0B5C-5DBE-4FD8-A08B-5A14A65E0140}" type="datetime1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9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13FD-7ECC-4B87-8874-21DBDE0379FA}" type="datetime1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34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0EE-AA55-49DE-90FE-C5FFB01863CE}" type="datetime1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42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22EA-3402-4133-BE60-EAE0B5F92ADD}" type="datetime1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6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8D21-D7D2-4071-8ED3-AA52D8521730}" type="datetime1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5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E92E2-2BC7-4F1E-A73D-1E08500FA9B3}" type="datetime1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5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CB2D3-9D7B-4F67-9BBE-2200FEE90173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CM1605 Web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7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janani.h@iit.ac.l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l.talis.com/3/westminster/lists/D1B9F37D-B76F-B29D-F1B7-CDD2D9800585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7" y="1324378"/>
            <a:ext cx="9908146" cy="2316296"/>
          </a:xfrm>
        </p:spPr>
        <p:txBody>
          <a:bodyPr>
            <a:normAutofit/>
          </a:bodyPr>
          <a:lstStyle/>
          <a:p>
            <a:r>
              <a:rPr lang="en-GB" sz="5400" dirty="0" smtClean="0"/>
              <a:t>4COSCO11C.2 Web Design and Development</a:t>
            </a:r>
            <a:endParaRPr lang="el-GR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sz="2000" dirty="0" smtClean="0">
                <a:solidFill>
                  <a:schemeClr val="dk1"/>
                </a:solidFill>
              </a:rPr>
              <a:t>Overview</a:t>
            </a:r>
            <a:endParaRPr lang="en-GB" sz="2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By the end of the module the successful student will be able to:</a:t>
            </a:r>
          </a:p>
          <a:p>
            <a:r>
              <a:rPr lang="en-US" sz="2200" dirty="0"/>
              <a:t>LO1 </a:t>
            </a:r>
            <a:r>
              <a:rPr lang="en-US" sz="2200" dirty="0" err="1"/>
              <a:t>Utilise</a:t>
            </a:r>
            <a:r>
              <a:rPr lang="en-US" sz="2200" dirty="0"/>
              <a:t> a text editor to create several linked HTML documents, following certain style guidelines and satisfying a simple specification;</a:t>
            </a:r>
          </a:p>
          <a:p>
            <a:r>
              <a:rPr lang="en-US" sz="2200" dirty="0"/>
              <a:t>LO2 Identify and apply how to separate the structure, </a:t>
            </a:r>
            <a:r>
              <a:rPr lang="en-US" sz="2200" dirty="0" err="1"/>
              <a:t>behaviour</a:t>
            </a:r>
            <a:r>
              <a:rPr lang="en-US" sz="2200" dirty="0"/>
              <a:t> and presentation of web documents;</a:t>
            </a:r>
          </a:p>
          <a:p>
            <a:r>
              <a:rPr lang="en-US" sz="2200" dirty="0"/>
              <a:t>LO3 Incorporate and develop JavaScript to create interactive documents;</a:t>
            </a:r>
          </a:p>
          <a:p>
            <a:r>
              <a:rPr lang="en-US" sz="2200" dirty="0"/>
              <a:t>LO4 Work in a group, with each individual having a distinct role and tasks, to produce a common Web site;</a:t>
            </a:r>
          </a:p>
          <a:p>
            <a:r>
              <a:rPr lang="en-US" sz="2200" dirty="0" smtClean="0"/>
              <a:t>LO5 </a:t>
            </a:r>
            <a:r>
              <a:rPr lang="en-US" sz="2200" dirty="0"/>
              <a:t>Demonstrate a good level of knowledge and understanding of website development for a given environment and context.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4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Full </a:t>
            </a:r>
            <a:r>
              <a:rPr lang="en-GB" altLang="en-US" dirty="0" smtClean="0"/>
              <a:t>Module Title</a:t>
            </a:r>
            <a:r>
              <a:rPr lang="en-GB" altLang="en-US" dirty="0"/>
              <a:t>: </a:t>
            </a:r>
            <a:r>
              <a:rPr lang="en-GB" altLang="en-US" dirty="0" smtClean="0"/>
              <a:t>Web </a:t>
            </a:r>
            <a:r>
              <a:rPr lang="en-GB" altLang="en-US" dirty="0" smtClean="0"/>
              <a:t>Design and Development</a:t>
            </a:r>
            <a:endParaRPr lang="en-GB" altLang="en-US" dirty="0"/>
          </a:p>
          <a:p>
            <a:pPr>
              <a:defRPr/>
            </a:pPr>
            <a:r>
              <a:rPr lang="en-GB" altLang="en-US" dirty="0"/>
              <a:t>Module Code : </a:t>
            </a:r>
            <a:r>
              <a:rPr lang="en-US" altLang="en-US" dirty="0" smtClean="0"/>
              <a:t>4COSCO11C.2 </a:t>
            </a:r>
            <a:endParaRPr lang="en-US" altLang="en-US" dirty="0"/>
          </a:p>
          <a:p>
            <a:pPr>
              <a:defRPr/>
            </a:pPr>
            <a:r>
              <a:rPr lang="en-US" altLang="en-US" dirty="0"/>
              <a:t>Length : </a:t>
            </a:r>
            <a:r>
              <a:rPr lang="en-US" altLang="en-US" dirty="0" smtClean="0"/>
              <a:t>1 Semester</a:t>
            </a:r>
            <a:endParaRPr lang="en-US" altLang="en-US" dirty="0"/>
          </a:p>
          <a:p>
            <a:pPr>
              <a:defRPr/>
            </a:pPr>
            <a:r>
              <a:rPr lang="en-US" altLang="en-US" dirty="0"/>
              <a:t>Lecturers</a:t>
            </a:r>
          </a:p>
          <a:p>
            <a:pPr marL="547687" lvl="2" indent="0">
              <a:buNone/>
              <a:defRPr/>
            </a:pPr>
            <a:r>
              <a:rPr lang="en-US" altLang="en-US" b="1" dirty="0"/>
              <a:t>Module Leader</a:t>
            </a:r>
          </a:p>
          <a:p>
            <a:pPr lvl="2">
              <a:defRPr/>
            </a:pPr>
            <a:r>
              <a:rPr lang="en-US" altLang="en-US" dirty="0"/>
              <a:t>Janani </a:t>
            </a:r>
            <a:r>
              <a:rPr lang="en-US" altLang="en-US" dirty="0" err="1"/>
              <a:t>Harischandra</a:t>
            </a:r>
            <a:r>
              <a:rPr lang="en-US" altLang="en-US" dirty="0"/>
              <a:t>(</a:t>
            </a:r>
            <a:r>
              <a:rPr lang="en-US" altLang="en-US" dirty="0">
                <a:hlinkClick r:id="rId3"/>
              </a:rPr>
              <a:t>janani.h@iit.ac.lk</a:t>
            </a:r>
            <a:r>
              <a:rPr lang="en-US" altLang="en-US" dirty="0"/>
              <a:t>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3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8DE7-A06B-4B37-827B-FF0BF2A3A8D9}" type="datetime1">
              <a:rPr lang="en-US" smtClean="0"/>
              <a:t>1/15/2021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8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PLAN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4803024"/>
              </p:ext>
            </p:extLst>
          </p:nvPr>
        </p:nvGraphicFramePr>
        <p:xfrm>
          <a:off x="1150373" y="1873046"/>
          <a:ext cx="9984657" cy="30784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1375"/>
                <a:gridCol w="1860975"/>
                <a:gridCol w="1592825"/>
                <a:gridCol w="1553256"/>
                <a:gridCol w="3166226"/>
              </a:tblGrid>
              <a:tr h="16561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</a:p>
                    <a:p>
                      <a:pPr marL="6794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Assessment name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</a:p>
                    <a:p>
                      <a:pPr marL="69215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Weighting</a:t>
                      </a:r>
                    </a:p>
                    <a:p>
                      <a:pPr marL="69215" marR="0" algn="ctr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%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</a:p>
                    <a:p>
                      <a:pPr marL="69215" marR="3683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Qualifying mark %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</a:p>
                    <a:p>
                      <a:pPr marL="68580" marR="18859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Qualifying set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8580" marR="18669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Assessment type (e.g. essay, presentation, open exam or closed exam)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62442">
                <a:tc>
                  <a:txBody>
                    <a:bodyPr/>
                    <a:lstStyle/>
                    <a:p>
                      <a:pPr marL="67945" marR="0">
                        <a:lnSpc>
                          <a:spcPct val="107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Group coursework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9215" marR="0">
                        <a:lnSpc>
                          <a:spcPct val="107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50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9215" marR="0">
                        <a:lnSpc>
                          <a:spcPct val="107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30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Group </a:t>
                      </a:r>
                      <a:r>
                        <a:rPr lang="en-US" sz="1800" dirty="0" smtClean="0">
                          <a:effectLst/>
                        </a:rPr>
                        <a:t>Coursework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- 80 marks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Weekly Tutorial Tests - 20 marks</a:t>
                      </a:r>
                    </a:p>
                    <a:p>
                      <a:pPr marL="68580" marR="0">
                        <a:lnSpc>
                          <a:spcPct val="107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63352">
                <a:tc>
                  <a:txBody>
                    <a:bodyPr/>
                    <a:lstStyle/>
                    <a:p>
                      <a:pPr marL="67945" marR="0">
                        <a:lnSpc>
                          <a:spcPct val="107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Exam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9215" marR="0">
                        <a:lnSpc>
                          <a:spcPct val="107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50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9215" marR="0">
                        <a:lnSpc>
                          <a:spcPct val="107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30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8580" marR="0">
                        <a:lnSpc>
                          <a:spcPct val="107000"/>
                        </a:lnSpc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Closed </a:t>
                      </a:r>
                      <a:r>
                        <a:rPr lang="en-US" sz="1800" dirty="0" smtClean="0">
                          <a:effectLst/>
                        </a:rPr>
                        <a:t>exam – 100 marks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2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This is a </a:t>
            </a:r>
            <a:r>
              <a:rPr lang="en-US" altLang="en-US" dirty="0" smtClean="0"/>
              <a:t>1 semester module</a:t>
            </a:r>
            <a:endParaRPr lang="en-US" altLang="en-US" dirty="0"/>
          </a:p>
          <a:p>
            <a:r>
              <a:rPr lang="en-US" altLang="en-US" dirty="0"/>
              <a:t>Lectures </a:t>
            </a:r>
          </a:p>
          <a:p>
            <a:pPr lvl="1"/>
            <a:r>
              <a:rPr lang="en-US" altLang="en-US" dirty="0"/>
              <a:t>2</a:t>
            </a:r>
            <a:r>
              <a:rPr lang="en-US" altLang="en-US" dirty="0" smtClean="0"/>
              <a:t> </a:t>
            </a:r>
            <a:r>
              <a:rPr lang="en-US" altLang="en-US" dirty="0"/>
              <a:t>hours per week </a:t>
            </a:r>
          </a:p>
          <a:p>
            <a:r>
              <a:rPr lang="en-US" altLang="en-US" dirty="0" smtClean="0"/>
              <a:t>Tutorials</a:t>
            </a:r>
            <a:endParaRPr lang="en-US" altLang="en-US" dirty="0"/>
          </a:p>
          <a:p>
            <a:pPr lvl="1"/>
            <a:r>
              <a:rPr lang="en-US" altLang="en-US" dirty="0"/>
              <a:t>2</a:t>
            </a:r>
            <a:r>
              <a:rPr lang="en-US" altLang="en-US" dirty="0" smtClean="0"/>
              <a:t> </a:t>
            </a:r>
            <a:r>
              <a:rPr lang="en-US" altLang="en-US" dirty="0"/>
              <a:t>hours per week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6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300" b="1" dirty="0" smtClean="0"/>
              <a:t>Overview of Web Technologies</a:t>
            </a:r>
          </a:p>
          <a:p>
            <a:pPr lvl="1"/>
            <a:r>
              <a:rPr lang="en-US" sz="2000" dirty="0"/>
              <a:t>The logical structure of the Internet; domains and URLs. Hypertext concepts: documents and links. Browsers. Web file system structure (</a:t>
            </a:r>
            <a:r>
              <a:rPr lang="en-US" sz="2000" dirty="0" err="1"/>
              <a:t>public_html</a:t>
            </a:r>
            <a:r>
              <a:rPr lang="en-US" sz="2000" dirty="0"/>
              <a:t>, directory and file permissions). Tools for file transfer. Classic http request model vs asynchronous data </a:t>
            </a:r>
            <a:r>
              <a:rPr lang="en-US" sz="2000" dirty="0" smtClean="0"/>
              <a:t>retrieval.</a:t>
            </a:r>
          </a:p>
          <a:p>
            <a:r>
              <a:rPr lang="en-US" sz="2400" b="1" dirty="0"/>
              <a:t>Hypertext Markup Languages (HTML5, CSS3, </a:t>
            </a:r>
            <a:r>
              <a:rPr lang="en-US" sz="2400" b="1" dirty="0" smtClean="0"/>
              <a:t>XML</a:t>
            </a:r>
            <a:endParaRPr lang="en-US" sz="2400" b="1" dirty="0"/>
          </a:p>
          <a:p>
            <a:pPr lvl="1"/>
            <a:r>
              <a:rPr lang="en-US" sz="2000" dirty="0" smtClean="0"/>
              <a:t>Creation of HTML pages, </a:t>
            </a:r>
            <a:r>
              <a:rPr lang="en-US" sz="2000" dirty="0"/>
              <a:t>HTML tags: text, headers, hyperlinks, in-line images, lists, tables and forms. Get and post form methods. XML document and standard. Cascading Style Sheets (CSS). Marking up graphics with Scalable Vector Graphics (SVG).</a:t>
            </a:r>
            <a:endParaRPr lang="en-US" sz="2000" b="1" dirty="0" smtClean="0"/>
          </a:p>
          <a:p>
            <a:r>
              <a:rPr lang="en-US" sz="2400" b="1" dirty="0"/>
              <a:t>Client-side </a:t>
            </a:r>
            <a:r>
              <a:rPr lang="en-US" sz="2400" b="1" dirty="0" smtClean="0"/>
              <a:t>scripting</a:t>
            </a:r>
          </a:p>
          <a:p>
            <a:pPr lvl="1"/>
            <a:r>
              <a:rPr lang="en-US" sz="2000" dirty="0"/>
              <a:t>Creation of interactive Hypertext documents using a scripting language such as JavaScript. Syntax for data types and control statements. Handling Events: mouse-based events, document-based events. Built-in objects: window, string, form.</a:t>
            </a:r>
            <a:endParaRPr lang="en-US" altLang="en-US" sz="19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71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ESSENTAIL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Duckett</a:t>
            </a:r>
            <a:r>
              <a:rPr lang="en-US" sz="2400" dirty="0"/>
              <a:t>, J. (2011), HTML &amp; CSS, Design and Build Websites, Wiley.</a:t>
            </a:r>
          </a:p>
          <a:p>
            <a:r>
              <a:rPr lang="en-US" sz="2400" dirty="0" err="1"/>
              <a:t>Duckett</a:t>
            </a:r>
            <a:r>
              <a:rPr lang="en-US" sz="2400" dirty="0"/>
              <a:t>, J. (2014), JavaScript &amp; jQuery, Interactive front-end Web development, Wiley.</a:t>
            </a:r>
          </a:p>
          <a:p>
            <a:r>
              <a:rPr lang="en-US" sz="2400" dirty="0"/>
              <a:t>Garrett, J.J. (2010), The Elements of User Experience: User-Centered Design for the Web and Beyond (Voices That Matter), 2nd ed., New Riders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Link to </a:t>
            </a:r>
            <a:r>
              <a:rPr lang="en-US" sz="2400"/>
              <a:t>reading list : </a:t>
            </a:r>
            <a:r>
              <a:rPr lang="en-US" sz="2400">
                <a:hlinkClick r:id="rId3"/>
              </a:rPr>
              <a:t>https</a:t>
            </a:r>
            <a:r>
              <a:rPr lang="en-US" sz="2400">
                <a:hlinkClick r:id="rId3"/>
              </a:rPr>
              <a:t>://</a:t>
            </a:r>
            <a:r>
              <a:rPr lang="en-US" sz="2400" smtClean="0">
                <a:hlinkClick r:id="rId3"/>
              </a:rPr>
              <a:t>rl.talis.com/3/westminster/lists/D1B9F37D-B76F-B29D-F1B7-CDD2D9800585.html</a:t>
            </a:r>
            <a:endParaRPr lang="en-US" sz="2400" smtClean="0"/>
          </a:p>
          <a:p>
            <a:endParaRPr 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7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9494-EB1D-41F8-A368-CC8BBBD87339}" type="datetime1">
              <a:rPr lang="en-US" smtClean="0"/>
              <a:t>1/15/2021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Weinschenk, S. (2011), 100 Things Every Designer Needs to Know About People, New Riders.</a:t>
            </a:r>
          </a:p>
          <a:p>
            <a:r>
              <a:rPr lang="en-US" sz="2400" dirty="0"/>
              <a:t>Burks, M.R., </a:t>
            </a:r>
            <a:r>
              <a:rPr lang="en-US" sz="2400" dirty="0" err="1"/>
              <a:t>Lauke</a:t>
            </a:r>
            <a:r>
              <a:rPr lang="en-US" sz="2400" dirty="0"/>
              <a:t>, P.H. and Thatcher, J. (2010), Web Accessibility: Web Standards and Regulatory Compliance, Springer.</a:t>
            </a:r>
          </a:p>
          <a:p>
            <a:r>
              <a:rPr lang="en-US" sz="2400" dirty="0" err="1"/>
              <a:t>Beaird</a:t>
            </a:r>
            <a:r>
              <a:rPr lang="en-US" sz="2400" dirty="0"/>
              <a:t>, J. (2010), The Principles of Beautiful Web Design, 2nd ed., </a:t>
            </a:r>
            <a:r>
              <a:rPr lang="en-US" sz="2400" dirty="0" err="1"/>
              <a:t>SitePoint</a:t>
            </a:r>
            <a:r>
              <a:rPr lang="en-US" sz="24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4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510</Words>
  <Application>Microsoft Office PowerPoint</Application>
  <PresentationFormat>Widescreen</PresentationFormat>
  <Paragraphs>82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4COSCO11C.2 Web Design and Development</vt:lpstr>
      <vt:lpstr>Module Learning Outcomes</vt:lpstr>
      <vt:lpstr>MODULE DETAILS</vt:lpstr>
      <vt:lpstr>ASSESSMENT PLAN</vt:lpstr>
      <vt:lpstr>MODULE DELIVERY</vt:lpstr>
      <vt:lpstr>MODULE CONTENT</vt:lpstr>
      <vt:lpstr>ESSENTAIL READING</vt:lpstr>
      <vt:lpstr>FURTHER READING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4MMCS003W Web design and development</dc:title>
  <dc:creator>Windows User</dc:creator>
  <cp:lastModifiedBy>Windows User</cp:lastModifiedBy>
  <cp:revision>23</cp:revision>
  <dcterms:created xsi:type="dcterms:W3CDTF">2020-07-03T16:25:08Z</dcterms:created>
  <dcterms:modified xsi:type="dcterms:W3CDTF">2021-01-15T05:21:02Z</dcterms:modified>
</cp:coreProperties>
</file>