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notesMasterIdLst>
    <p:notesMasterId r:id="rId39"/>
  </p:notesMasterIdLst>
  <p:sldIdLst>
    <p:sldId id="257" r:id="rId2"/>
    <p:sldId id="258" r:id="rId3"/>
    <p:sldId id="261" r:id="rId4"/>
    <p:sldId id="262" r:id="rId5"/>
    <p:sldId id="263" r:id="rId6"/>
    <p:sldId id="289" r:id="rId7"/>
    <p:sldId id="264" r:id="rId8"/>
    <p:sldId id="290" r:id="rId9"/>
    <p:sldId id="265" r:id="rId10"/>
    <p:sldId id="266" r:id="rId11"/>
    <p:sldId id="291" r:id="rId12"/>
    <p:sldId id="292"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93" r:id="rId35"/>
    <p:sldId id="294" r:id="rId36"/>
    <p:sldId id="295" r:id="rId37"/>
    <p:sldId id="296"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a:srgbClr val="800080"/>
    <a:srgbClr val="99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3537" autoAdjust="0"/>
  </p:normalViewPr>
  <p:slideViewPr>
    <p:cSldViewPr snapToGrid="0">
      <p:cViewPr varScale="1">
        <p:scale>
          <a:sx n="70" d="100"/>
          <a:sy n="70" d="100"/>
        </p:scale>
        <p:origin x="73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FB2704-8B69-4B4C-852B-22F4B9F33D4C}" type="datetimeFigureOut">
              <a:rPr lang="en-US" smtClean="0"/>
              <a:t>3/22/2021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05BF7C-5EC0-4952-9390-825068120CD6}" type="slidenum">
              <a:rPr lang="en-US" smtClean="0"/>
              <a:t>‹#›</a:t>
            </a:fld>
            <a:endParaRPr lang="en-US"/>
          </a:p>
        </p:txBody>
      </p:sp>
    </p:spTree>
    <p:extLst>
      <p:ext uri="{BB962C8B-B14F-4D97-AF65-F5344CB8AC3E}">
        <p14:creationId xmlns:p14="http://schemas.microsoft.com/office/powerpoint/2010/main" val="42945325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05BF7C-5EC0-4952-9390-825068120CD6}" type="slidenum">
              <a:rPr lang="en-US" smtClean="0"/>
              <a:t>1</a:t>
            </a:fld>
            <a:endParaRPr lang="en-US"/>
          </a:p>
        </p:txBody>
      </p:sp>
    </p:spTree>
    <p:extLst>
      <p:ext uri="{BB962C8B-B14F-4D97-AF65-F5344CB8AC3E}">
        <p14:creationId xmlns:p14="http://schemas.microsoft.com/office/powerpoint/2010/main" val="1329841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 sign in the example above declares that the child element "message" must occur one or more times inside the "note" element.</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 sign in the example above declares that the child element "message" can occur zero or more times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 sign in the example above declares that the child element "message" can occur zero or one time inside the "note" element.</a:t>
            </a:r>
            <a:endParaRPr lang="en-US" dirty="0"/>
          </a:p>
        </p:txBody>
      </p:sp>
      <p:sp>
        <p:nvSpPr>
          <p:cNvPr id="4" name="Header Placeholder 3"/>
          <p:cNvSpPr>
            <a:spLocks noGrp="1"/>
          </p:cNvSpPr>
          <p:nvPr>
            <p:ph type="hdr" sz="quarter"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D265742-EDE7-4B01-8DC0-F795D2A29FDC}" type="slidenum">
              <a:rPr lang="en-GB" smtClean="0"/>
              <a:pPr/>
              <a:t>22</a:t>
            </a:fld>
            <a:endParaRPr lang="en-GB"/>
          </a:p>
        </p:txBody>
      </p:sp>
    </p:spTree>
    <p:extLst>
      <p:ext uri="{BB962C8B-B14F-4D97-AF65-F5344CB8AC3E}">
        <p14:creationId xmlns:p14="http://schemas.microsoft.com/office/powerpoint/2010/main" val="30110101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example above declares that the "note" element must contain a "to" element, a "from" element, a "header" element, and either a "message" or a "body" element.</a:t>
            </a:r>
            <a:endParaRPr lang="en-US" dirty="0"/>
          </a:p>
        </p:txBody>
      </p:sp>
      <p:sp>
        <p:nvSpPr>
          <p:cNvPr id="4" name="Header Placeholder 3"/>
          <p:cNvSpPr>
            <a:spLocks noGrp="1"/>
          </p:cNvSpPr>
          <p:nvPr>
            <p:ph type="hdr" sz="quarter"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D265742-EDE7-4B01-8DC0-F795D2A29FDC}" type="slidenum">
              <a:rPr lang="en-GB" smtClean="0"/>
              <a:pPr/>
              <a:t>24</a:t>
            </a:fld>
            <a:endParaRPr lang="en-GB"/>
          </a:p>
        </p:txBody>
      </p:sp>
    </p:spTree>
    <p:extLst>
      <p:ext uri="{BB962C8B-B14F-4D97-AF65-F5344CB8AC3E}">
        <p14:creationId xmlns:p14="http://schemas.microsoft.com/office/powerpoint/2010/main" val="25644263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&lt;!DOCTYPE </a:t>
            </a:r>
            <a:r>
              <a:rPr lang="en-US" dirty="0" err="1" smtClean="0"/>
              <a:t>employeelist</a:t>
            </a:r>
            <a:endParaRPr lang="en-US" dirty="0" smtClean="0"/>
          </a:p>
          <a:p>
            <a:r>
              <a:rPr lang="en-US" dirty="0" smtClean="0"/>
              <a:t>[</a:t>
            </a:r>
          </a:p>
          <a:p>
            <a:r>
              <a:rPr lang="en-US" dirty="0" smtClean="0"/>
              <a:t>&lt;!ELEMENT </a:t>
            </a:r>
            <a:r>
              <a:rPr lang="en-US" dirty="0" err="1" smtClean="0"/>
              <a:t>employeelist</a:t>
            </a:r>
            <a:r>
              <a:rPr lang="en-US" dirty="0" smtClean="0"/>
              <a:t> (employee+)&gt;</a:t>
            </a:r>
          </a:p>
          <a:p>
            <a:r>
              <a:rPr lang="en-US" dirty="0" smtClean="0"/>
              <a:t>&lt;!ELEMENT employee(</a:t>
            </a:r>
            <a:r>
              <a:rPr lang="en-US" dirty="0" err="1" smtClean="0"/>
              <a:t>name,address,mobile</a:t>
            </a:r>
            <a:r>
              <a:rPr lang="en-US" dirty="0" smtClean="0"/>
              <a:t>*)&gt;</a:t>
            </a:r>
          </a:p>
          <a:p>
            <a:r>
              <a:rPr lang="en-US" dirty="0" smtClean="0"/>
              <a:t>&lt;!ELEMENT name(</a:t>
            </a:r>
            <a:r>
              <a:rPr lang="en-US" dirty="0" err="1" smtClean="0"/>
              <a:t>firstName</a:t>
            </a:r>
            <a:r>
              <a:rPr lang="en-US" dirty="0" smtClean="0"/>
              <a:t>, </a:t>
            </a:r>
            <a:r>
              <a:rPr lang="en-US" dirty="0" err="1" smtClean="0"/>
              <a:t>secondName</a:t>
            </a:r>
            <a:r>
              <a:rPr lang="en-US" dirty="0" smtClean="0"/>
              <a:t>?)&gt;</a:t>
            </a:r>
          </a:p>
          <a:p>
            <a:r>
              <a:rPr lang="en-US" dirty="0" smtClean="0"/>
              <a:t>&lt;!ELEMENT </a:t>
            </a:r>
            <a:r>
              <a:rPr lang="en-US" dirty="0" err="1" smtClean="0"/>
              <a:t>firstName</a:t>
            </a:r>
            <a:r>
              <a:rPr lang="en-US" dirty="0" smtClean="0"/>
              <a:t> (#PCADATA)&gt;</a:t>
            </a:r>
          </a:p>
          <a:p>
            <a:r>
              <a:rPr lang="en-US" dirty="0" smtClean="0"/>
              <a:t>&lt;!ELEMENT </a:t>
            </a:r>
            <a:r>
              <a:rPr lang="en-US" dirty="0" err="1" smtClean="0"/>
              <a:t>secondName</a:t>
            </a:r>
            <a:r>
              <a:rPr lang="en-US" dirty="0" smtClean="0"/>
              <a:t>(#PCADATA)&gt;</a:t>
            </a:r>
          </a:p>
          <a:p>
            <a:r>
              <a:rPr lang="en-US" dirty="0" smtClean="0"/>
              <a:t>&lt;!ELEMENT address (#PCADATA)&gt;</a:t>
            </a:r>
          </a:p>
          <a:p>
            <a:r>
              <a:rPr lang="en-US" dirty="0" smtClean="0"/>
              <a:t>&lt;!ELEMENT mobile (#PCADATA)&gt;</a:t>
            </a:r>
          </a:p>
          <a:p>
            <a:endParaRPr lang="en-US" dirty="0" smtClean="0"/>
          </a:p>
          <a:p>
            <a:r>
              <a:rPr lang="en-US" dirty="0" smtClean="0"/>
              <a:t>]&gt;</a:t>
            </a:r>
          </a:p>
          <a:p>
            <a:endParaRPr lang="en-US" dirty="0"/>
          </a:p>
        </p:txBody>
      </p:sp>
      <p:sp>
        <p:nvSpPr>
          <p:cNvPr id="4" name="Header Placeholder 3"/>
          <p:cNvSpPr>
            <a:spLocks noGrp="1"/>
          </p:cNvSpPr>
          <p:nvPr>
            <p:ph type="hdr" sz="quarter"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D265742-EDE7-4B01-8DC0-F795D2A29FDC}" type="slidenum">
              <a:rPr lang="en-GB" smtClean="0"/>
              <a:pPr/>
              <a:t>26</a:t>
            </a:fld>
            <a:endParaRPr lang="en-GB"/>
          </a:p>
        </p:txBody>
      </p:sp>
    </p:spTree>
    <p:extLst>
      <p:ext uri="{BB962C8B-B14F-4D97-AF65-F5344CB8AC3E}">
        <p14:creationId xmlns:p14="http://schemas.microsoft.com/office/powerpoint/2010/main" val="18813993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WXML is called a meta markup language.</a:t>
            </a:r>
          </a:p>
          <a:p>
            <a:endParaRPr lang="en-US" dirty="0" smtClean="0"/>
          </a:p>
          <a:p>
            <a:r>
              <a:rPr lang="en-US" sz="1200" b="1" i="0" kern="1200" dirty="0" smtClean="0">
                <a:solidFill>
                  <a:schemeClr val="tx1"/>
                </a:solidFill>
                <a:effectLst/>
                <a:latin typeface="+mn-lt"/>
                <a:ea typeface="+mn-ea"/>
                <a:cs typeface="+mn-cs"/>
              </a:rPr>
              <a:t>XML</a:t>
            </a:r>
            <a:r>
              <a:rPr lang="en-US" sz="1200" b="0" i="0" kern="1200" dirty="0" smtClean="0">
                <a:solidFill>
                  <a:schemeClr val="tx1"/>
                </a:solidFill>
                <a:effectLst/>
                <a:latin typeface="+mn-lt"/>
                <a:ea typeface="+mn-ea"/>
                <a:cs typeface="+mn-cs"/>
              </a:rPr>
              <a:t> is the Extensible </a:t>
            </a:r>
            <a:r>
              <a:rPr lang="en-US" sz="1200" b="1" i="0" kern="1200" dirty="0" smtClean="0">
                <a:solidFill>
                  <a:schemeClr val="tx1"/>
                </a:solidFill>
                <a:effectLst/>
                <a:latin typeface="+mn-lt"/>
                <a:ea typeface="+mn-ea"/>
                <a:cs typeface="+mn-cs"/>
              </a:rPr>
              <a:t>Markup Language</a:t>
            </a:r>
            <a:r>
              <a:rPr lang="en-US" sz="1200" b="0" i="0" kern="1200" dirty="0" smtClean="0">
                <a:solidFill>
                  <a:schemeClr val="tx1"/>
                </a:solidFill>
                <a:effectLst/>
                <a:latin typeface="+mn-lt"/>
                <a:ea typeface="+mn-ea"/>
                <a:cs typeface="+mn-cs"/>
              </a:rPr>
              <a:t>. ... It is extensible because it is not a fixed format like HTML (which is a single, predefined </a:t>
            </a:r>
            <a:r>
              <a:rPr lang="en-US" sz="1200" b="1" i="0" kern="1200" dirty="0" smtClean="0">
                <a:solidFill>
                  <a:schemeClr val="tx1"/>
                </a:solidFill>
                <a:effectLst/>
                <a:latin typeface="+mn-lt"/>
                <a:ea typeface="+mn-ea"/>
                <a:cs typeface="+mn-cs"/>
              </a:rPr>
              <a:t>markup language</a:t>
            </a:r>
            <a:r>
              <a:rPr lang="en-US" sz="1200" b="0" i="0" kern="1200" dirty="0" smtClean="0">
                <a:solidFill>
                  <a:schemeClr val="tx1"/>
                </a:solidFill>
                <a:effectLst/>
                <a:latin typeface="+mn-lt"/>
                <a:ea typeface="+mn-ea"/>
                <a:cs typeface="+mn-cs"/>
              </a:rPr>
              <a:t>). Instead, </a:t>
            </a:r>
            <a:r>
              <a:rPr lang="en-US" sz="1200" b="1" i="0" kern="1200" dirty="0" smtClean="0">
                <a:solidFill>
                  <a:schemeClr val="tx1"/>
                </a:solidFill>
                <a:effectLst/>
                <a:latin typeface="+mn-lt"/>
                <a:ea typeface="+mn-ea"/>
                <a:cs typeface="+mn-cs"/>
              </a:rPr>
              <a:t>XML</a:t>
            </a:r>
            <a:r>
              <a:rPr lang="en-US" sz="1200" b="0" i="0" kern="1200" dirty="0" smtClean="0">
                <a:solidFill>
                  <a:schemeClr val="tx1"/>
                </a:solidFill>
                <a:effectLst/>
                <a:latin typeface="+mn-lt"/>
                <a:ea typeface="+mn-ea"/>
                <a:cs typeface="+mn-cs"/>
              </a:rPr>
              <a:t> is a metalanguage — a </a:t>
            </a:r>
            <a:r>
              <a:rPr lang="en-US" sz="1200" b="1" i="0" kern="1200" dirty="0" smtClean="0">
                <a:solidFill>
                  <a:schemeClr val="tx1"/>
                </a:solidFill>
                <a:effectLst/>
                <a:latin typeface="+mn-lt"/>
                <a:ea typeface="+mn-ea"/>
                <a:cs typeface="+mn-cs"/>
              </a:rPr>
              <a:t>language</a:t>
            </a:r>
            <a:r>
              <a:rPr lang="en-US" sz="1200" b="0" i="0" kern="1200" dirty="0" smtClean="0">
                <a:solidFill>
                  <a:schemeClr val="tx1"/>
                </a:solidFill>
                <a:effectLst/>
                <a:latin typeface="+mn-lt"/>
                <a:ea typeface="+mn-ea"/>
                <a:cs typeface="+mn-cs"/>
              </a:rPr>
              <a:t> for describing other </a:t>
            </a:r>
            <a:r>
              <a:rPr lang="en-US" sz="1200" b="1" i="0" kern="1200" dirty="0" smtClean="0">
                <a:solidFill>
                  <a:schemeClr val="tx1"/>
                </a:solidFill>
                <a:effectLst/>
                <a:latin typeface="+mn-lt"/>
                <a:ea typeface="+mn-ea"/>
                <a:cs typeface="+mn-cs"/>
              </a:rPr>
              <a:t>languages</a:t>
            </a:r>
            <a:r>
              <a:rPr lang="en-US" sz="1200" b="0" i="0" kern="1200" dirty="0" smtClean="0">
                <a:solidFill>
                  <a:schemeClr val="tx1"/>
                </a:solidFill>
                <a:effectLst/>
                <a:latin typeface="+mn-lt"/>
                <a:ea typeface="+mn-ea"/>
                <a:cs typeface="+mn-cs"/>
              </a:rPr>
              <a:t> — which lets you design your own </a:t>
            </a:r>
            <a:r>
              <a:rPr lang="en-US" sz="1200" b="1" i="0" kern="1200" dirty="0" smtClean="0">
                <a:solidFill>
                  <a:schemeClr val="tx1"/>
                </a:solidFill>
                <a:effectLst/>
                <a:latin typeface="+mn-lt"/>
                <a:ea typeface="+mn-ea"/>
                <a:cs typeface="+mn-cs"/>
              </a:rPr>
              <a:t>markup languages</a:t>
            </a:r>
            <a:r>
              <a:rPr lang="en-US" sz="1200" b="0" i="0" kern="1200" dirty="0" smtClean="0">
                <a:solidFill>
                  <a:schemeClr val="tx1"/>
                </a:solidFill>
                <a:effectLst/>
                <a:latin typeface="+mn-lt"/>
                <a:ea typeface="+mn-ea"/>
                <a:cs typeface="+mn-cs"/>
              </a:rPr>
              <a:t> for limitless different types of documents.</a:t>
            </a:r>
            <a:endParaRPr lang="en-US" dirty="0"/>
          </a:p>
        </p:txBody>
      </p:sp>
      <p:sp>
        <p:nvSpPr>
          <p:cNvPr id="4" name="Header Placeholder 3"/>
          <p:cNvSpPr>
            <a:spLocks noGrp="1"/>
          </p:cNvSpPr>
          <p:nvPr>
            <p:ph type="hdr" sz="quarter"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D265742-EDE7-4B01-8DC0-F795D2A29FDC}" type="slidenum">
              <a:rPr lang="en-GB" smtClean="0"/>
              <a:pPr/>
              <a:t>2</a:t>
            </a:fld>
            <a:endParaRPr lang="en-GB"/>
          </a:p>
        </p:txBody>
      </p:sp>
    </p:spTree>
    <p:extLst>
      <p:ext uri="{BB962C8B-B14F-4D97-AF65-F5344CB8AC3E}">
        <p14:creationId xmlns:p14="http://schemas.microsoft.com/office/powerpoint/2010/main" val="2888099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extend it further</a:t>
            </a:r>
            <a:endParaRPr lang="en-US" dirty="0"/>
          </a:p>
        </p:txBody>
      </p:sp>
      <p:sp>
        <p:nvSpPr>
          <p:cNvPr id="4" name="Header Placeholder 3"/>
          <p:cNvSpPr>
            <a:spLocks noGrp="1"/>
          </p:cNvSpPr>
          <p:nvPr>
            <p:ph type="hdr" sz="quarter"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D265742-EDE7-4B01-8DC0-F795D2A29FDC}" type="slidenum">
              <a:rPr lang="en-GB" smtClean="0"/>
              <a:pPr/>
              <a:t>7</a:t>
            </a:fld>
            <a:endParaRPr lang="en-GB"/>
          </a:p>
        </p:txBody>
      </p:sp>
    </p:spTree>
    <p:extLst>
      <p:ext uri="{BB962C8B-B14F-4D97-AF65-F5344CB8AC3E}">
        <p14:creationId xmlns:p14="http://schemas.microsoft.com/office/powerpoint/2010/main" val="38116945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&lt;b&gt;&lt;</a:t>
            </a:r>
            <a:r>
              <a:rPr lang="en-US" dirty="0" err="1" smtClean="0"/>
              <a:t>i</a:t>
            </a:r>
            <a:r>
              <a:rPr lang="en-US" dirty="0" smtClean="0"/>
              <a:t>&gt;Text&lt;/</a:t>
            </a:r>
            <a:r>
              <a:rPr lang="en-US" dirty="0" err="1" smtClean="0"/>
              <a:t>i</a:t>
            </a:r>
            <a:r>
              <a:rPr lang="en-US" dirty="0" smtClean="0"/>
              <a:t>&gt;&lt;/b&gt; - properly nested</a:t>
            </a:r>
            <a:endParaRPr lang="en-US" dirty="0"/>
          </a:p>
        </p:txBody>
      </p:sp>
      <p:sp>
        <p:nvSpPr>
          <p:cNvPr id="4" name="Header Placeholder 3"/>
          <p:cNvSpPr>
            <a:spLocks noGrp="1"/>
          </p:cNvSpPr>
          <p:nvPr>
            <p:ph type="hdr" sz="quarter"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D265742-EDE7-4B01-8DC0-F795D2A29FDC}" type="slidenum">
              <a:rPr lang="en-GB" smtClean="0"/>
              <a:pPr/>
              <a:t>14</a:t>
            </a:fld>
            <a:endParaRPr lang="en-GB"/>
          </a:p>
        </p:txBody>
      </p:sp>
    </p:spTree>
    <p:extLst>
      <p:ext uri="{BB962C8B-B14F-4D97-AF65-F5344CB8AC3E}">
        <p14:creationId xmlns:p14="http://schemas.microsoft.com/office/powerpoint/2010/main" val="10563297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D265742-EDE7-4B01-8DC0-F795D2A29FDC}" type="slidenum">
              <a:rPr lang="en-GB" smtClean="0"/>
              <a:pPr/>
              <a:t>15</a:t>
            </a:fld>
            <a:endParaRPr lang="en-GB"/>
          </a:p>
        </p:txBody>
      </p:sp>
    </p:spTree>
    <p:extLst>
      <p:ext uri="{BB962C8B-B14F-4D97-AF65-F5344CB8AC3E}">
        <p14:creationId xmlns:p14="http://schemas.microsoft.com/office/powerpoint/2010/main" val="6971286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DTD is a Document Type Definition.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Why Use a DTD?</a:t>
            </a:r>
          </a:p>
          <a:p>
            <a:r>
              <a:rPr lang="en-US" sz="1200" b="0" i="0" kern="1200" dirty="0" smtClean="0">
                <a:solidFill>
                  <a:schemeClr val="tx1"/>
                </a:solidFill>
                <a:effectLst/>
                <a:latin typeface="+mn-lt"/>
                <a:ea typeface="+mn-ea"/>
                <a:cs typeface="+mn-cs"/>
              </a:rPr>
              <a:t>With a DTD, independent groups of people can agree on a standard DTD for interchanging data.</a:t>
            </a:r>
          </a:p>
          <a:p>
            <a:r>
              <a:rPr lang="en-US" sz="1200" b="0" i="0" kern="1200" dirty="0" smtClean="0">
                <a:solidFill>
                  <a:schemeClr val="tx1"/>
                </a:solidFill>
                <a:effectLst/>
                <a:latin typeface="+mn-lt"/>
                <a:ea typeface="+mn-ea"/>
                <a:cs typeface="+mn-cs"/>
              </a:rPr>
              <a:t>An application can use a DTD to verify that XML data is valid.</a:t>
            </a:r>
          </a:p>
          <a:p>
            <a:endParaRPr lang="en-US" dirty="0"/>
          </a:p>
        </p:txBody>
      </p:sp>
      <p:sp>
        <p:nvSpPr>
          <p:cNvPr id="4" name="Header Placeholder 3"/>
          <p:cNvSpPr>
            <a:spLocks noGrp="1"/>
          </p:cNvSpPr>
          <p:nvPr>
            <p:ph type="hdr" sz="quarter"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D265742-EDE7-4B01-8DC0-F795D2A29FDC}" type="slidenum">
              <a:rPr lang="en-GB" smtClean="0"/>
              <a:pPr/>
              <a:t>17</a:t>
            </a:fld>
            <a:endParaRPr lang="en-GB"/>
          </a:p>
        </p:txBody>
      </p:sp>
    </p:spTree>
    <p:extLst>
      <p:ext uri="{BB962C8B-B14F-4D97-AF65-F5344CB8AC3E}">
        <p14:creationId xmlns:p14="http://schemas.microsoft.com/office/powerpoint/2010/main" val="42564021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D265742-EDE7-4B01-8DC0-F795D2A29FDC}" type="slidenum">
              <a:rPr lang="en-GB" smtClean="0"/>
              <a:pPr/>
              <a:t>18</a:t>
            </a:fld>
            <a:endParaRPr lang="en-GB"/>
          </a:p>
        </p:txBody>
      </p:sp>
    </p:spTree>
    <p:extLst>
      <p:ext uri="{BB962C8B-B14F-4D97-AF65-F5344CB8AC3E}">
        <p14:creationId xmlns:p14="http://schemas.microsoft.com/office/powerpoint/2010/main" val="38078925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!DOCTYPE note</a:t>
            </a:r>
            <a:r>
              <a:rPr lang="en-US" sz="1200" b="0" i="0" kern="1200" dirty="0" smtClean="0">
                <a:solidFill>
                  <a:schemeClr val="tx1"/>
                </a:solidFill>
                <a:effectLst/>
                <a:latin typeface="+mn-lt"/>
                <a:ea typeface="+mn-ea"/>
                <a:cs typeface="+mn-cs"/>
              </a:rPr>
              <a:t> defines that the root element of this document is note</a:t>
            </a:r>
          </a:p>
          <a:p>
            <a:r>
              <a:rPr lang="en-US" sz="1200" b="1" i="0" kern="1200" dirty="0" smtClean="0">
                <a:solidFill>
                  <a:schemeClr val="tx1"/>
                </a:solidFill>
                <a:effectLst/>
                <a:latin typeface="+mn-lt"/>
                <a:ea typeface="+mn-ea"/>
                <a:cs typeface="+mn-cs"/>
              </a:rPr>
              <a:t>!ELEMENT note</a:t>
            </a:r>
            <a:r>
              <a:rPr lang="en-US" sz="1200" b="0" i="0" kern="1200" dirty="0" smtClean="0">
                <a:solidFill>
                  <a:schemeClr val="tx1"/>
                </a:solidFill>
                <a:effectLst/>
                <a:latin typeface="+mn-lt"/>
                <a:ea typeface="+mn-ea"/>
                <a:cs typeface="+mn-cs"/>
              </a:rPr>
              <a:t> defines that the note element must contain 1 element: “item“ (It can have many items)</a:t>
            </a:r>
          </a:p>
          <a:p>
            <a:r>
              <a:rPr lang="en-US" sz="1200" b="1" i="0" kern="1200" dirty="0" smtClean="0">
                <a:solidFill>
                  <a:schemeClr val="tx1"/>
                </a:solidFill>
                <a:effectLst/>
                <a:latin typeface="+mn-lt"/>
                <a:ea typeface="+mn-ea"/>
                <a:cs typeface="+mn-cs"/>
              </a:rPr>
              <a:t>!ELEMENT to</a:t>
            </a:r>
            <a:r>
              <a:rPr lang="en-US" sz="1200" b="0" i="0" kern="1200" dirty="0" smtClean="0">
                <a:solidFill>
                  <a:schemeClr val="tx1"/>
                </a:solidFill>
                <a:effectLst/>
                <a:latin typeface="+mn-lt"/>
                <a:ea typeface="+mn-ea"/>
                <a:cs typeface="+mn-cs"/>
              </a:rPr>
              <a:t> defines the to element to be of type "#PCDATA"</a:t>
            </a:r>
          </a:p>
          <a:p>
            <a:endParaRPr lang="en-US" dirty="0"/>
          </a:p>
        </p:txBody>
      </p:sp>
      <p:sp>
        <p:nvSpPr>
          <p:cNvPr id="4" name="Header Placeholder 3"/>
          <p:cNvSpPr>
            <a:spLocks noGrp="1"/>
          </p:cNvSpPr>
          <p:nvPr>
            <p:ph type="hdr" sz="quarter"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D265742-EDE7-4B01-8DC0-F795D2A29FDC}" type="slidenum">
              <a:rPr lang="en-GB" smtClean="0"/>
              <a:pPr/>
              <a:t>19</a:t>
            </a:fld>
            <a:endParaRPr lang="en-GB"/>
          </a:p>
        </p:txBody>
      </p:sp>
    </p:spTree>
    <p:extLst>
      <p:ext uri="{BB962C8B-B14F-4D97-AF65-F5344CB8AC3E}">
        <p14:creationId xmlns:p14="http://schemas.microsoft.com/office/powerpoint/2010/main" val="1108864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When children are declared in a sequence separated by commas, the children must appear in the same sequence in the document. </a:t>
            </a:r>
            <a:endParaRPr lang="en-US" dirty="0"/>
          </a:p>
        </p:txBody>
      </p:sp>
      <p:sp>
        <p:nvSpPr>
          <p:cNvPr id="4" name="Header Placeholder 3"/>
          <p:cNvSpPr>
            <a:spLocks noGrp="1"/>
          </p:cNvSpPr>
          <p:nvPr>
            <p:ph type="hdr" sz="quarter"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D265742-EDE7-4B01-8DC0-F795D2A29FDC}" type="slidenum">
              <a:rPr lang="en-GB" smtClean="0"/>
              <a:pPr/>
              <a:t>21</a:t>
            </a:fld>
            <a:endParaRPr lang="en-GB"/>
          </a:p>
        </p:txBody>
      </p:sp>
    </p:spTree>
    <p:extLst>
      <p:ext uri="{BB962C8B-B14F-4D97-AF65-F5344CB8AC3E}">
        <p14:creationId xmlns:p14="http://schemas.microsoft.com/office/powerpoint/2010/main" val="35015996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DA9E6BB-FFF3-484A-A157-86BC0FFF444B}" type="datetime1">
              <a:rPr lang="en-US" smtClean="0"/>
              <a:t>3/22/2021</a:t>
            </a:fld>
            <a:endParaRPr lang="en-US"/>
          </a:p>
        </p:txBody>
      </p:sp>
      <p:sp>
        <p:nvSpPr>
          <p:cNvPr id="5" name="Footer Placeholder 4"/>
          <p:cNvSpPr>
            <a:spLocks noGrp="1"/>
          </p:cNvSpPr>
          <p:nvPr>
            <p:ph type="ftr" sz="quarter" idx="11"/>
          </p:nvPr>
        </p:nvSpPr>
        <p:spPr/>
        <p:txBody>
          <a:bodyPr/>
          <a:lstStyle>
            <a:lvl1pPr>
              <a:defRPr/>
            </a:lvl1pPr>
          </a:lstStyle>
          <a:p>
            <a:r>
              <a:rPr lang="en-US" dirty="0" smtClean="0"/>
              <a:t>CM1605 Web Technology</a:t>
            </a:r>
            <a:endParaRPr lang="en-US" dirty="0"/>
          </a:p>
        </p:txBody>
      </p:sp>
      <p:sp>
        <p:nvSpPr>
          <p:cNvPr id="6" name="Slide Number Placeholder 5"/>
          <p:cNvSpPr>
            <a:spLocks noGrp="1"/>
          </p:cNvSpPr>
          <p:nvPr>
            <p:ph type="sldNum" sz="quarter" idx="12"/>
          </p:nvPr>
        </p:nvSpPr>
        <p:spPr/>
        <p:txBody>
          <a:bodyPr/>
          <a:lstStyle/>
          <a:p>
            <a:fld id="{83962D5C-A4B2-49FE-8CCD-E3685D8D5850}" type="slidenum">
              <a:rPr lang="en-US" smtClean="0"/>
              <a:t>‹#›</a:t>
            </a:fld>
            <a:endParaRPr lang="en-US"/>
          </a:p>
        </p:txBody>
      </p:sp>
      <p:cxnSp>
        <p:nvCxnSpPr>
          <p:cNvPr id="8" name="Straight Connector 7"/>
          <p:cNvCxnSpPr/>
          <p:nvPr userDrawn="1"/>
        </p:nvCxnSpPr>
        <p:spPr>
          <a:xfrm>
            <a:off x="1524000" y="3479800"/>
            <a:ext cx="9144000" cy="38100"/>
          </a:xfrm>
          <a:prstGeom prst="line">
            <a:avLst/>
          </a:prstGeom>
          <a:ln>
            <a:solidFill>
              <a:srgbClr val="800080"/>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a:off x="0" y="0"/>
            <a:ext cx="12192000" cy="482600"/>
          </a:xfrm>
          <a:prstGeom prst="rect">
            <a:avLst/>
          </a:prstGeom>
          <a:solidFill>
            <a:srgbClr val="8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rotWithShape="1">
          <a:blip r:embed="rId2" cstate="print">
            <a:extLst>
              <a:ext uri="{28A0092B-C50C-407E-A947-70E740481C1C}">
                <a14:useLocalDpi xmlns:a14="http://schemas.microsoft.com/office/drawing/2010/main" val="0"/>
              </a:ext>
            </a:extLst>
          </a:blip>
          <a:srcRect b="10853"/>
          <a:stretch/>
        </p:blipFill>
        <p:spPr>
          <a:xfrm>
            <a:off x="10221912" y="5948961"/>
            <a:ext cx="1589088" cy="607861"/>
          </a:xfrm>
          <a:prstGeom prst="rect">
            <a:avLst/>
          </a:prstGeom>
        </p:spPr>
      </p:pic>
      <p:pic>
        <p:nvPicPr>
          <p:cNvPr id="7" name="Picture 6"/>
          <p:cNvPicPr>
            <a:picLocks noChangeAspect="1"/>
          </p:cNvPicPr>
          <p:nvPr userDrawn="1"/>
        </p:nvPicPr>
        <p:blipFill>
          <a:blip r:embed="rId3"/>
          <a:stretch>
            <a:fillRect/>
          </a:stretch>
        </p:blipFill>
        <p:spPr>
          <a:xfrm>
            <a:off x="8610600" y="6004372"/>
            <a:ext cx="1724025" cy="552450"/>
          </a:xfrm>
          <a:prstGeom prst="rect">
            <a:avLst/>
          </a:prstGeom>
        </p:spPr>
      </p:pic>
    </p:spTree>
    <p:extLst>
      <p:ext uri="{BB962C8B-B14F-4D97-AF65-F5344CB8AC3E}">
        <p14:creationId xmlns:p14="http://schemas.microsoft.com/office/powerpoint/2010/main" val="213374154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92075B-64F7-4C46-A9EF-E833280F25FF}" type="datetime1">
              <a:rPr lang="en-US" smtClean="0"/>
              <a:t>3/22/2021</a:t>
            </a:fld>
            <a:endParaRPr lang="en-US"/>
          </a:p>
        </p:txBody>
      </p:sp>
      <p:sp>
        <p:nvSpPr>
          <p:cNvPr id="5" name="Footer Placeholder 4"/>
          <p:cNvSpPr>
            <a:spLocks noGrp="1"/>
          </p:cNvSpPr>
          <p:nvPr>
            <p:ph type="ftr" sz="quarter" idx="11"/>
          </p:nvPr>
        </p:nvSpPr>
        <p:spPr/>
        <p:txBody>
          <a:bodyPr/>
          <a:lstStyle/>
          <a:p>
            <a:r>
              <a:rPr lang="en-US" smtClean="0"/>
              <a:t>Module Code Module Name</a:t>
            </a:r>
            <a:endParaRPr lang="en-US"/>
          </a:p>
        </p:txBody>
      </p:sp>
      <p:sp>
        <p:nvSpPr>
          <p:cNvPr id="6" name="Slide Number Placeholder 5"/>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95256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8FFB17-EA1D-4AF4-8E73-2404008E9605}" type="datetime1">
              <a:rPr lang="en-US" smtClean="0"/>
              <a:t>3/22/2021</a:t>
            </a:fld>
            <a:endParaRPr lang="en-US"/>
          </a:p>
        </p:txBody>
      </p:sp>
      <p:sp>
        <p:nvSpPr>
          <p:cNvPr id="5" name="Footer Placeholder 4"/>
          <p:cNvSpPr>
            <a:spLocks noGrp="1"/>
          </p:cNvSpPr>
          <p:nvPr>
            <p:ph type="ftr" sz="quarter" idx="11"/>
          </p:nvPr>
        </p:nvSpPr>
        <p:spPr/>
        <p:txBody>
          <a:bodyPr/>
          <a:lstStyle/>
          <a:p>
            <a:r>
              <a:rPr lang="en-US" smtClean="0"/>
              <a:t>Module Code Module Name</a:t>
            </a:r>
            <a:endParaRPr lang="en-US"/>
          </a:p>
        </p:txBody>
      </p:sp>
      <p:sp>
        <p:nvSpPr>
          <p:cNvPr id="6" name="Slide Number Placeholder 5"/>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1835809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A9F8607-91F3-4941-B9C0-AE6662282752}" type="datetime1">
              <a:rPr lang="en-US" smtClean="0"/>
              <a:t>3/22/2021</a:t>
            </a:fld>
            <a:endParaRPr lang="en-US"/>
          </a:p>
        </p:txBody>
      </p:sp>
      <p:sp>
        <p:nvSpPr>
          <p:cNvPr id="6" name="Slide Number Placeholder 5"/>
          <p:cNvSpPr>
            <a:spLocks noGrp="1"/>
          </p:cNvSpPr>
          <p:nvPr>
            <p:ph type="sldNum" sz="quarter" idx="12"/>
          </p:nvPr>
        </p:nvSpPr>
        <p:spPr/>
        <p:txBody>
          <a:bodyPr/>
          <a:lstStyle/>
          <a:p>
            <a:fld id="{83962D5C-A4B2-49FE-8CCD-E3685D8D5850}" type="slidenum">
              <a:rPr lang="en-US" smtClean="0"/>
              <a:t>‹#›</a:t>
            </a:fld>
            <a:endParaRPr lang="en-US"/>
          </a:p>
        </p:txBody>
      </p:sp>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b="14464"/>
          <a:stretch/>
        </p:blipFill>
        <p:spPr>
          <a:xfrm>
            <a:off x="10260013" y="31476"/>
            <a:ext cx="1093787" cy="489224"/>
          </a:xfrm>
          <a:prstGeom prst="rect">
            <a:avLst/>
          </a:prstGeom>
        </p:spPr>
      </p:pic>
      <p:cxnSp>
        <p:nvCxnSpPr>
          <p:cNvPr id="9" name="Straight Connector 8"/>
          <p:cNvCxnSpPr/>
          <p:nvPr userDrawn="1"/>
        </p:nvCxnSpPr>
        <p:spPr>
          <a:xfrm flipV="1">
            <a:off x="838200" y="1308100"/>
            <a:ext cx="10515600" cy="12700"/>
          </a:xfrm>
          <a:prstGeom prst="line">
            <a:avLst/>
          </a:prstGeom>
          <a:ln>
            <a:solidFill>
              <a:srgbClr val="800080"/>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3"/>
          <a:stretch>
            <a:fillRect/>
          </a:stretch>
        </p:blipFill>
        <p:spPr>
          <a:xfrm>
            <a:off x="8686800" y="113063"/>
            <a:ext cx="1573213" cy="504124"/>
          </a:xfrm>
          <a:prstGeom prst="rect">
            <a:avLst/>
          </a:prstGeom>
        </p:spPr>
      </p:pic>
    </p:spTree>
    <p:extLst>
      <p:ext uri="{BB962C8B-B14F-4D97-AF65-F5344CB8AC3E}">
        <p14:creationId xmlns:p14="http://schemas.microsoft.com/office/powerpoint/2010/main" val="73651439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05EFB60-87F9-40B0-A3C6-4FFFFE2FC118}" type="datetime1">
              <a:rPr lang="en-US" smtClean="0"/>
              <a:t>3/22/2021</a:t>
            </a:fld>
            <a:endParaRPr lang="en-US"/>
          </a:p>
        </p:txBody>
      </p:sp>
      <p:sp>
        <p:nvSpPr>
          <p:cNvPr id="6" name="Slide Number Placeholder 5"/>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379941446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4E40B5C-5DBE-4FD8-A08B-5A14A65E0140}" type="datetime1">
              <a:rPr lang="en-US" smtClean="0"/>
              <a:t>3/22/2021</a:t>
            </a:fld>
            <a:endParaRPr lang="en-US"/>
          </a:p>
        </p:txBody>
      </p:sp>
      <p:sp>
        <p:nvSpPr>
          <p:cNvPr id="6" name="Footer Placeholder 5"/>
          <p:cNvSpPr>
            <a:spLocks noGrp="1"/>
          </p:cNvSpPr>
          <p:nvPr>
            <p:ph type="ftr" sz="quarter" idx="11"/>
          </p:nvPr>
        </p:nvSpPr>
        <p:spPr/>
        <p:txBody>
          <a:bodyPr/>
          <a:lstStyle/>
          <a:p>
            <a:r>
              <a:rPr lang="en-US" smtClean="0"/>
              <a:t>Module Code Module Name</a:t>
            </a:r>
            <a:endParaRPr lang="en-US"/>
          </a:p>
        </p:txBody>
      </p:sp>
      <p:sp>
        <p:nvSpPr>
          <p:cNvPr id="7" name="Slide Number Placeholder 6"/>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10774944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79613FD-7ECC-4B87-8874-21DBDE0379FA}" type="datetime1">
              <a:rPr lang="en-US" smtClean="0"/>
              <a:t>3/22/2021</a:t>
            </a:fld>
            <a:endParaRPr lang="en-US"/>
          </a:p>
        </p:txBody>
      </p:sp>
      <p:sp>
        <p:nvSpPr>
          <p:cNvPr id="8" name="Footer Placeholder 7"/>
          <p:cNvSpPr>
            <a:spLocks noGrp="1"/>
          </p:cNvSpPr>
          <p:nvPr>
            <p:ph type="ftr" sz="quarter" idx="11"/>
          </p:nvPr>
        </p:nvSpPr>
        <p:spPr/>
        <p:txBody>
          <a:bodyPr/>
          <a:lstStyle/>
          <a:p>
            <a:r>
              <a:rPr lang="en-US" smtClean="0"/>
              <a:t>Module Code Module Name</a:t>
            </a:r>
            <a:endParaRPr lang="en-US"/>
          </a:p>
        </p:txBody>
      </p:sp>
      <p:sp>
        <p:nvSpPr>
          <p:cNvPr id="9" name="Slide Number Placeholder 8"/>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272333401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F2390EE-AA55-49DE-90FE-C5FFB01863CE}" type="datetime1">
              <a:rPr lang="en-US" smtClean="0"/>
              <a:t>3/22/2021</a:t>
            </a:fld>
            <a:endParaRPr lang="en-US"/>
          </a:p>
        </p:txBody>
      </p:sp>
      <p:sp>
        <p:nvSpPr>
          <p:cNvPr id="4" name="Footer Placeholder 3"/>
          <p:cNvSpPr>
            <a:spLocks noGrp="1"/>
          </p:cNvSpPr>
          <p:nvPr>
            <p:ph type="ftr" sz="quarter" idx="11"/>
          </p:nvPr>
        </p:nvSpPr>
        <p:spPr/>
        <p:txBody>
          <a:bodyPr/>
          <a:lstStyle/>
          <a:p>
            <a:r>
              <a:rPr lang="en-US" smtClean="0"/>
              <a:t>Module Code Module Name</a:t>
            </a:r>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317254280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A422EA-3402-4133-BE60-EAE0B5F92ADD}" type="datetime1">
              <a:rPr lang="en-US" smtClean="0"/>
              <a:t>3/22/2021</a:t>
            </a:fld>
            <a:endParaRPr lang="en-US"/>
          </a:p>
        </p:txBody>
      </p:sp>
      <p:sp>
        <p:nvSpPr>
          <p:cNvPr id="3" name="Footer Placeholder 2"/>
          <p:cNvSpPr>
            <a:spLocks noGrp="1"/>
          </p:cNvSpPr>
          <p:nvPr>
            <p:ph type="ftr" sz="quarter" idx="11"/>
          </p:nvPr>
        </p:nvSpPr>
        <p:spPr/>
        <p:txBody>
          <a:bodyPr/>
          <a:lstStyle/>
          <a:p>
            <a:r>
              <a:rPr lang="en-US" smtClean="0"/>
              <a:t>Module Code Module Name</a:t>
            </a:r>
            <a:endParaRPr lang="en-US"/>
          </a:p>
        </p:txBody>
      </p:sp>
      <p:sp>
        <p:nvSpPr>
          <p:cNvPr id="4" name="Slide Number Placeholder 3"/>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492664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738D21-D7D2-4071-8ED3-AA52D8521730}" type="datetime1">
              <a:rPr lang="en-US" smtClean="0"/>
              <a:t>3/22/2021</a:t>
            </a:fld>
            <a:endParaRPr lang="en-US"/>
          </a:p>
        </p:txBody>
      </p:sp>
      <p:sp>
        <p:nvSpPr>
          <p:cNvPr id="6" name="Footer Placeholder 5"/>
          <p:cNvSpPr>
            <a:spLocks noGrp="1"/>
          </p:cNvSpPr>
          <p:nvPr>
            <p:ph type="ftr" sz="quarter" idx="11"/>
          </p:nvPr>
        </p:nvSpPr>
        <p:spPr/>
        <p:txBody>
          <a:bodyPr/>
          <a:lstStyle/>
          <a:p>
            <a:r>
              <a:rPr lang="en-US" smtClean="0"/>
              <a:t>Module Code Module Name</a:t>
            </a:r>
            <a:endParaRPr lang="en-US"/>
          </a:p>
        </p:txBody>
      </p:sp>
      <p:sp>
        <p:nvSpPr>
          <p:cNvPr id="7" name="Slide Number Placeholder 6"/>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2778454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7E92E2-2BC7-4F1E-A73D-1E08500FA9B3}" type="datetime1">
              <a:rPr lang="en-US" smtClean="0"/>
              <a:t>3/22/2021</a:t>
            </a:fld>
            <a:endParaRPr lang="en-US"/>
          </a:p>
        </p:txBody>
      </p:sp>
      <p:sp>
        <p:nvSpPr>
          <p:cNvPr id="6" name="Footer Placeholder 5"/>
          <p:cNvSpPr>
            <a:spLocks noGrp="1"/>
          </p:cNvSpPr>
          <p:nvPr>
            <p:ph type="ftr" sz="quarter" idx="11"/>
          </p:nvPr>
        </p:nvSpPr>
        <p:spPr/>
        <p:txBody>
          <a:bodyPr/>
          <a:lstStyle/>
          <a:p>
            <a:r>
              <a:rPr lang="en-US" smtClean="0"/>
              <a:t>Module Code Module Name</a:t>
            </a:r>
            <a:endParaRPr lang="en-US"/>
          </a:p>
        </p:txBody>
      </p:sp>
      <p:sp>
        <p:nvSpPr>
          <p:cNvPr id="7" name="Slide Number Placeholder 6"/>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1010352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FCB2D3-9D7B-4F67-9BBE-2200FEE90173}" type="datetime1">
              <a:rPr lang="en-US" smtClean="0"/>
              <a:t>3/22/2021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Module Code Module Name</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962D5C-A4B2-49FE-8CCD-E3685D8D5850}" type="slidenum">
              <a:rPr lang="en-US" smtClean="0"/>
              <a:t>‹#›</a:t>
            </a:fld>
            <a:endParaRPr lang="en-US"/>
          </a:p>
        </p:txBody>
      </p:sp>
    </p:spTree>
    <p:extLst>
      <p:ext uri="{BB962C8B-B14F-4D97-AF65-F5344CB8AC3E}">
        <p14:creationId xmlns:p14="http://schemas.microsoft.com/office/powerpoint/2010/main" val="60657194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w3schools.com/xml/xml_validator.asp" TargetMode="External"/><Relationship Id="rId2" Type="http://schemas.openxmlformats.org/officeDocument/2006/relationships/hyperlink" Target="http://www.xmlvalidation.com/"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1927" y="1324378"/>
            <a:ext cx="9908146" cy="2316296"/>
          </a:xfrm>
        </p:spPr>
        <p:txBody>
          <a:bodyPr>
            <a:normAutofit/>
          </a:bodyPr>
          <a:lstStyle/>
          <a:p>
            <a:r>
              <a:rPr lang="en-GB" sz="4600" dirty="0" smtClean="0"/>
              <a:t>4COSCO11C.2 Web Design and Development</a:t>
            </a:r>
            <a:endParaRPr lang="el-GR" sz="4600" dirty="0"/>
          </a:p>
        </p:txBody>
      </p:sp>
      <p:sp>
        <p:nvSpPr>
          <p:cNvPr id="3" name="Subtitle 2"/>
          <p:cNvSpPr>
            <a:spLocks noGrp="1"/>
          </p:cNvSpPr>
          <p:nvPr>
            <p:ph type="subTitle" idx="1"/>
          </p:nvPr>
        </p:nvSpPr>
        <p:spPr>
          <a:xfrm>
            <a:off x="1523999" y="3602037"/>
            <a:ext cx="9168581" cy="1840117"/>
          </a:xfrm>
        </p:spPr>
        <p:txBody>
          <a:bodyPr>
            <a:noAutofit/>
          </a:bodyPr>
          <a:lstStyle/>
          <a:p>
            <a:r>
              <a:rPr lang="en-US" sz="3600" dirty="0" smtClean="0"/>
              <a:t>XML and DTD</a:t>
            </a:r>
          </a:p>
          <a:p>
            <a:r>
              <a:rPr lang="en-GB" sz="3500" dirty="0" smtClean="0">
                <a:solidFill>
                  <a:schemeClr val="dk1"/>
                </a:solidFill>
              </a:rPr>
              <a:t>Week 10</a:t>
            </a:r>
          </a:p>
          <a:p>
            <a:endParaRPr lang="en-GB" sz="3500" dirty="0" smtClean="0">
              <a:solidFill>
                <a:schemeClr val="dk1"/>
              </a:solidFill>
            </a:endParaRPr>
          </a:p>
          <a:p>
            <a:endParaRPr lang="en-GB" sz="3500" dirty="0" smtClean="0">
              <a:solidFill>
                <a:schemeClr val="dk1"/>
              </a:solidFill>
            </a:endParaRPr>
          </a:p>
          <a:p>
            <a:endParaRPr lang="en-GB" sz="2000" dirty="0">
              <a:solidFill>
                <a:schemeClr val="dk1"/>
              </a:solidFill>
            </a:endParaRPr>
          </a:p>
        </p:txBody>
      </p:sp>
    </p:spTree>
    <p:extLst>
      <p:ext uri="{BB962C8B-B14F-4D97-AF65-F5344CB8AC3E}">
        <p14:creationId xmlns:p14="http://schemas.microsoft.com/office/powerpoint/2010/main" val="4080404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a:t>
            </a:r>
            <a:r>
              <a:rPr lang="en-US" dirty="0"/>
              <a:t>XML </a:t>
            </a:r>
            <a:r>
              <a:rPr lang="en-US" dirty="0" smtClean="0"/>
              <a:t>Document</a:t>
            </a:r>
            <a:endParaRPr lang="en-US" dirty="0"/>
          </a:p>
        </p:txBody>
      </p:sp>
      <p:sp>
        <p:nvSpPr>
          <p:cNvPr id="3" name="Content Placeholder 2"/>
          <p:cNvSpPr>
            <a:spLocks noGrp="1"/>
          </p:cNvSpPr>
          <p:nvPr>
            <p:ph idx="1"/>
          </p:nvPr>
        </p:nvSpPr>
        <p:spPr>
          <a:xfrm>
            <a:off x="950686" y="1498600"/>
            <a:ext cx="10403114" cy="4495800"/>
          </a:xfrm>
        </p:spPr>
        <p:txBody>
          <a:bodyPr>
            <a:normAutofit fontScale="62500" lnSpcReduction="20000"/>
          </a:bodyPr>
          <a:lstStyle/>
          <a:p>
            <a:pPr marL="0" indent="0">
              <a:buNone/>
            </a:pPr>
            <a:r>
              <a:rPr lang="en-US" dirty="0"/>
              <a:t>&lt;?xml version="1.0" encoding="UTF-8"?&gt;</a:t>
            </a:r>
          </a:p>
          <a:p>
            <a:pPr marL="0" indent="0">
              <a:buNone/>
            </a:pPr>
            <a:endParaRPr lang="en-US" dirty="0"/>
          </a:p>
          <a:p>
            <a:pPr marL="0" indent="0">
              <a:buNone/>
            </a:pPr>
            <a:r>
              <a:rPr lang="en-US" dirty="0"/>
              <a:t>&lt;book&gt;</a:t>
            </a:r>
          </a:p>
          <a:p>
            <a:pPr marL="0" indent="0">
              <a:buNone/>
            </a:pPr>
            <a:r>
              <a:rPr lang="en-US" dirty="0"/>
              <a:t>&lt;title&gt;New Perspectives on XML&lt;/title&gt;</a:t>
            </a:r>
          </a:p>
          <a:p>
            <a:pPr marL="0" indent="0">
              <a:buNone/>
            </a:pPr>
            <a:r>
              <a:rPr lang="en-US" dirty="0"/>
              <a:t>&lt;author&gt;Patrick Carey&lt;/author&gt;</a:t>
            </a:r>
          </a:p>
          <a:p>
            <a:pPr marL="0" indent="0">
              <a:buNone/>
            </a:pPr>
            <a:r>
              <a:rPr lang="en-US" dirty="0"/>
              <a:t>&lt;contents&gt;</a:t>
            </a:r>
          </a:p>
          <a:p>
            <a:pPr marL="0" indent="0">
              <a:buNone/>
            </a:pPr>
            <a:r>
              <a:rPr lang="en-US" dirty="0"/>
              <a:t>  &lt;chapter&gt;Creating an XML Document&lt;/chapter&gt;</a:t>
            </a:r>
          </a:p>
          <a:p>
            <a:pPr marL="0" indent="0">
              <a:buNone/>
            </a:pPr>
            <a:r>
              <a:rPr lang="en-US" dirty="0"/>
              <a:t>  &lt;chapter&gt;Binding XML Data with IE&lt;/chapter&gt;</a:t>
            </a:r>
          </a:p>
          <a:p>
            <a:pPr marL="0" indent="0">
              <a:buNone/>
            </a:pPr>
            <a:r>
              <a:rPr lang="en-US" dirty="0"/>
              <a:t>  &lt;chapter&gt;Creating a Valid XML Document&lt;/chapter&gt;</a:t>
            </a:r>
          </a:p>
          <a:p>
            <a:pPr marL="0" indent="0">
              <a:buNone/>
            </a:pPr>
            <a:r>
              <a:rPr lang="en-US" dirty="0"/>
              <a:t>  &lt;chapter&gt;Working with Namespaces and Schemas&lt;/chapter&gt;</a:t>
            </a:r>
          </a:p>
          <a:p>
            <a:pPr marL="0" indent="0">
              <a:buNone/>
            </a:pPr>
            <a:r>
              <a:rPr lang="en-US" dirty="0"/>
              <a:t>  &lt;chapter&gt;Working with Cascading Style Sheets&lt;/chapter&gt;</a:t>
            </a:r>
          </a:p>
          <a:p>
            <a:pPr marL="0" indent="0">
              <a:buNone/>
            </a:pPr>
            <a:r>
              <a:rPr lang="en-US" dirty="0"/>
              <a:t>  &lt;chapter&gt;Working with XSLT&lt;/chapter&gt;</a:t>
            </a:r>
          </a:p>
          <a:p>
            <a:pPr marL="0" indent="0">
              <a:buNone/>
            </a:pPr>
            <a:r>
              <a:rPr lang="en-US" dirty="0"/>
              <a:t>&lt;/contents&gt;</a:t>
            </a:r>
          </a:p>
          <a:p>
            <a:pPr marL="0" indent="0">
              <a:buNone/>
            </a:pPr>
            <a:r>
              <a:rPr lang="en-US" dirty="0"/>
              <a:t>&lt;/book&gt;</a:t>
            </a:r>
          </a:p>
        </p:txBody>
      </p:sp>
      <p:sp>
        <p:nvSpPr>
          <p:cNvPr id="4" name="Slide Number Placeholder 3"/>
          <p:cNvSpPr>
            <a:spLocks noGrp="1"/>
          </p:cNvSpPr>
          <p:nvPr>
            <p:ph type="sldNum" sz="quarter" idx="12"/>
          </p:nvPr>
        </p:nvSpPr>
        <p:spPr/>
        <p:txBody>
          <a:bodyPr/>
          <a:lstStyle/>
          <a:p>
            <a:fld id="{8E7292C6-9071-4326-8891-5A581EED35D6}" type="slidenum">
              <a:rPr lang="en-GB" smtClean="0"/>
              <a:pPr/>
              <a:t>10</a:t>
            </a:fld>
            <a:endParaRPr lang="en-GB"/>
          </a:p>
        </p:txBody>
      </p:sp>
    </p:spTree>
    <p:extLst>
      <p:ext uri="{BB962C8B-B14F-4D97-AF65-F5344CB8AC3E}">
        <p14:creationId xmlns:p14="http://schemas.microsoft.com/office/powerpoint/2010/main" val="19680437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XML </a:t>
            </a:r>
            <a:r>
              <a:rPr lang="en-US" dirty="0" smtClean="0"/>
              <a:t>Document</a:t>
            </a:r>
            <a:endParaRPr lang="en-US" dirty="0"/>
          </a:p>
        </p:txBody>
      </p:sp>
      <p:sp>
        <p:nvSpPr>
          <p:cNvPr id="3" name="Content Placeholder 2"/>
          <p:cNvSpPr>
            <a:spLocks noGrp="1"/>
          </p:cNvSpPr>
          <p:nvPr>
            <p:ph idx="1"/>
          </p:nvPr>
        </p:nvSpPr>
        <p:spPr/>
        <p:txBody>
          <a:bodyPr>
            <a:normAutofit/>
          </a:bodyPr>
          <a:lstStyle/>
          <a:p>
            <a:r>
              <a:rPr lang="en-US" sz="2200" dirty="0"/>
              <a:t>The first line in the document - the XML declaration - defines the XML version and the character encoding used in the document. In this case the document conforms to the 1.0 specification of XML and uses the UTF-8 (a variety of Unicode</a:t>
            </a:r>
            <a:r>
              <a:rPr lang="en-US" sz="2200" dirty="0" smtClean="0"/>
              <a:t>).</a:t>
            </a:r>
          </a:p>
          <a:p>
            <a:endParaRPr lang="en-US" sz="2200" dirty="0"/>
          </a:p>
          <a:p>
            <a:r>
              <a:rPr lang="en-US" sz="2200" dirty="0"/>
              <a:t>UTF-8 encoding has a wide range of characters, is supported by all XML parsers and is the default encoding - so the following are the same:</a:t>
            </a:r>
          </a:p>
          <a:p>
            <a:pPr lvl="1"/>
            <a:r>
              <a:rPr lang="en-US" sz="1800" dirty="0" smtClean="0"/>
              <a:t>&lt;?</a:t>
            </a:r>
            <a:r>
              <a:rPr lang="en-US" sz="1800" dirty="0"/>
              <a:t>xml version="1.0"?&gt;</a:t>
            </a:r>
          </a:p>
          <a:p>
            <a:pPr lvl="1"/>
            <a:r>
              <a:rPr lang="en-US" sz="1800" dirty="0"/>
              <a:t>&lt;?xml version="1.0" encoding="UTF-8</a:t>
            </a:r>
            <a:r>
              <a:rPr lang="en-US" sz="1800" dirty="0" smtClean="0"/>
              <a:t>"?&gt;</a:t>
            </a:r>
          </a:p>
          <a:p>
            <a:pPr lvl="1"/>
            <a:endParaRPr lang="en-US" sz="1800" dirty="0"/>
          </a:p>
          <a:p>
            <a:r>
              <a:rPr lang="en-US" sz="2200" dirty="0"/>
              <a:t>The next line describes the root element of the document (like it was saying: "this document is a book</a:t>
            </a:r>
            <a:r>
              <a:rPr lang="en-US" sz="2200" dirty="0" smtClean="0"/>
              <a:t>"):</a:t>
            </a:r>
          </a:p>
          <a:p>
            <a:endParaRPr lang="en-US" sz="2200" dirty="0"/>
          </a:p>
        </p:txBody>
      </p:sp>
      <p:sp>
        <p:nvSpPr>
          <p:cNvPr id="4" name="Date Placeholder 3"/>
          <p:cNvSpPr>
            <a:spLocks noGrp="1"/>
          </p:cNvSpPr>
          <p:nvPr>
            <p:ph type="dt" sz="half" idx="10"/>
          </p:nvPr>
        </p:nvSpPr>
        <p:spPr/>
        <p:txBody>
          <a:bodyPr/>
          <a:lstStyle/>
          <a:p>
            <a:fld id="{5A9F8607-91F3-4941-B9C0-AE6662282752}" type="datetime1">
              <a:rPr lang="en-US" smtClean="0"/>
              <a:t>3/22/2021</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11</a:t>
            </a:fld>
            <a:endParaRPr lang="en-US"/>
          </a:p>
        </p:txBody>
      </p:sp>
      <p:pic>
        <p:nvPicPr>
          <p:cNvPr id="7" name="Picture 6"/>
          <p:cNvPicPr>
            <a:picLocks noChangeAspect="1"/>
          </p:cNvPicPr>
          <p:nvPr/>
        </p:nvPicPr>
        <p:blipFill>
          <a:blip r:embed="rId2"/>
          <a:stretch>
            <a:fillRect/>
          </a:stretch>
        </p:blipFill>
        <p:spPr>
          <a:xfrm>
            <a:off x="4066494" y="5466557"/>
            <a:ext cx="2143125" cy="533400"/>
          </a:xfrm>
          <a:prstGeom prst="rect">
            <a:avLst/>
          </a:prstGeom>
        </p:spPr>
      </p:pic>
    </p:spTree>
    <p:extLst>
      <p:ext uri="{BB962C8B-B14F-4D97-AF65-F5344CB8AC3E}">
        <p14:creationId xmlns:p14="http://schemas.microsoft.com/office/powerpoint/2010/main" val="3831836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XML Document</a:t>
            </a:r>
          </a:p>
        </p:txBody>
      </p:sp>
      <p:sp>
        <p:nvSpPr>
          <p:cNvPr id="3" name="Content Placeholder 2"/>
          <p:cNvSpPr>
            <a:spLocks noGrp="1"/>
          </p:cNvSpPr>
          <p:nvPr>
            <p:ph idx="1"/>
          </p:nvPr>
        </p:nvSpPr>
        <p:spPr/>
        <p:txBody>
          <a:bodyPr>
            <a:normAutofit/>
          </a:bodyPr>
          <a:lstStyle/>
          <a:p>
            <a:r>
              <a:rPr lang="en-US" sz="2200" dirty="0"/>
              <a:t>The next 10 lines describe 3 child elements of the root (title, author, contents and 5 sub-elements of contents</a:t>
            </a:r>
            <a:r>
              <a:rPr lang="en-US" sz="2200" dirty="0" smtClean="0"/>
              <a:t>):</a:t>
            </a:r>
          </a:p>
          <a:p>
            <a:endParaRPr lang="en-US" sz="2200" dirty="0"/>
          </a:p>
          <a:p>
            <a:endParaRPr lang="en-US" sz="2200" dirty="0" smtClean="0"/>
          </a:p>
          <a:p>
            <a:endParaRPr lang="en-US" sz="2200" dirty="0"/>
          </a:p>
          <a:p>
            <a:endParaRPr lang="en-US" sz="2200" dirty="0" smtClean="0"/>
          </a:p>
          <a:p>
            <a:endParaRPr lang="en-US" sz="2200" dirty="0"/>
          </a:p>
          <a:p>
            <a:r>
              <a:rPr lang="en-US" sz="2200" dirty="0"/>
              <a:t>And finally the last line defines the end of the root element</a:t>
            </a:r>
            <a:r>
              <a:rPr lang="en-US" sz="2200" dirty="0" smtClean="0"/>
              <a:t>:</a:t>
            </a:r>
          </a:p>
          <a:p>
            <a:endParaRPr lang="en-US" sz="2200" dirty="0" smtClean="0"/>
          </a:p>
          <a:p>
            <a:endParaRPr lang="en-US" sz="2200" dirty="0"/>
          </a:p>
          <a:p>
            <a:endParaRPr lang="en-US" sz="2200" dirty="0"/>
          </a:p>
        </p:txBody>
      </p:sp>
      <p:sp>
        <p:nvSpPr>
          <p:cNvPr id="4" name="Date Placeholder 3"/>
          <p:cNvSpPr>
            <a:spLocks noGrp="1"/>
          </p:cNvSpPr>
          <p:nvPr>
            <p:ph type="dt" sz="half" idx="10"/>
          </p:nvPr>
        </p:nvSpPr>
        <p:spPr/>
        <p:txBody>
          <a:bodyPr/>
          <a:lstStyle/>
          <a:p>
            <a:fld id="{5A9F8607-91F3-4941-B9C0-AE6662282752}" type="datetime1">
              <a:rPr lang="en-US" smtClean="0"/>
              <a:t>3/22/2021</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12</a:t>
            </a:fld>
            <a:endParaRPr lang="en-US"/>
          </a:p>
        </p:txBody>
      </p:sp>
      <p:pic>
        <p:nvPicPr>
          <p:cNvPr id="6" name="Picture 5"/>
          <p:cNvPicPr>
            <a:picLocks noChangeAspect="1"/>
          </p:cNvPicPr>
          <p:nvPr/>
        </p:nvPicPr>
        <p:blipFill>
          <a:blip r:embed="rId2"/>
          <a:stretch>
            <a:fillRect/>
          </a:stretch>
        </p:blipFill>
        <p:spPr>
          <a:xfrm>
            <a:off x="2968852" y="2553238"/>
            <a:ext cx="5876925" cy="2124075"/>
          </a:xfrm>
          <a:prstGeom prst="rect">
            <a:avLst/>
          </a:prstGeom>
        </p:spPr>
      </p:pic>
      <p:pic>
        <p:nvPicPr>
          <p:cNvPr id="7" name="Picture 6"/>
          <p:cNvPicPr>
            <a:picLocks noChangeAspect="1"/>
          </p:cNvPicPr>
          <p:nvPr/>
        </p:nvPicPr>
        <p:blipFill>
          <a:blip r:embed="rId3"/>
          <a:stretch>
            <a:fillRect/>
          </a:stretch>
        </p:blipFill>
        <p:spPr>
          <a:xfrm>
            <a:off x="2968852" y="5404926"/>
            <a:ext cx="1847850" cy="466725"/>
          </a:xfrm>
          <a:prstGeom prst="rect">
            <a:avLst/>
          </a:prstGeom>
        </p:spPr>
      </p:pic>
    </p:spTree>
    <p:extLst>
      <p:ext uri="{BB962C8B-B14F-4D97-AF65-F5344CB8AC3E}">
        <p14:creationId xmlns:p14="http://schemas.microsoft.com/office/powerpoint/2010/main" val="38408637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XML </a:t>
            </a:r>
            <a:r>
              <a:rPr lang="en-US" dirty="0" smtClean="0"/>
              <a:t>Elements</a:t>
            </a:r>
            <a:endParaRPr lang="en-US" dirty="0"/>
          </a:p>
        </p:txBody>
      </p:sp>
      <p:sp>
        <p:nvSpPr>
          <p:cNvPr id="3" name="Content Placeholder 2"/>
          <p:cNvSpPr>
            <a:spLocks noGrp="1"/>
          </p:cNvSpPr>
          <p:nvPr>
            <p:ph idx="1"/>
          </p:nvPr>
        </p:nvSpPr>
        <p:spPr>
          <a:xfrm>
            <a:off x="838200" y="1596118"/>
            <a:ext cx="10744200" cy="4760231"/>
          </a:xfrm>
        </p:spPr>
        <p:txBody>
          <a:bodyPr>
            <a:noAutofit/>
          </a:bodyPr>
          <a:lstStyle/>
          <a:p>
            <a:r>
              <a:rPr lang="en-US" sz="2400" dirty="0"/>
              <a:t>XML Elements have Relationships.</a:t>
            </a:r>
          </a:p>
          <a:p>
            <a:r>
              <a:rPr lang="en-US" sz="2400" dirty="0"/>
              <a:t>Elements are related as parents and children. For example, in the previous example</a:t>
            </a:r>
            <a:r>
              <a:rPr lang="en-US" sz="2400" dirty="0" smtClean="0"/>
              <a:t>,</a:t>
            </a:r>
          </a:p>
          <a:p>
            <a:pPr lvl="1"/>
            <a:r>
              <a:rPr lang="en-US" sz="2000" dirty="0" smtClean="0"/>
              <a:t>book </a:t>
            </a:r>
            <a:r>
              <a:rPr lang="en-US" sz="2000" dirty="0"/>
              <a:t>is the </a:t>
            </a:r>
            <a:r>
              <a:rPr lang="en-US" sz="2000" b="1" dirty="0"/>
              <a:t>root element</a:t>
            </a:r>
            <a:r>
              <a:rPr lang="en-US" sz="2000" dirty="0"/>
              <a:t>. Title, author and contents are </a:t>
            </a:r>
            <a:r>
              <a:rPr lang="en-US" sz="2000" b="1" dirty="0"/>
              <a:t>child elements</a:t>
            </a:r>
            <a:r>
              <a:rPr lang="en-US" sz="2000" dirty="0"/>
              <a:t> of book. Book is the </a:t>
            </a:r>
            <a:r>
              <a:rPr lang="en-US" sz="2000" b="1" dirty="0"/>
              <a:t>parent element</a:t>
            </a:r>
            <a:r>
              <a:rPr lang="en-US" sz="2000" dirty="0"/>
              <a:t> of title, author, and contents. Title, author, and contents are </a:t>
            </a:r>
            <a:r>
              <a:rPr lang="en-US" sz="2000" b="1" dirty="0"/>
              <a:t>siblings</a:t>
            </a:r>
            <a:r>
              <a:rPr lang="en-US" sz="2000" dirty="0"/>
              <a:t> (or </a:t>
            </a:r>
            <a:r>
              <a:rPr lang="en-US" sz="2000" b="1" dirty="0"/>
              <a:t>sister elements</a:t>
            </a:r>
            <a:r>
              <a:rPr lang="en-US" sz="2000" dirty="0"/>
              <a:t>) because they have the same parent</a:t>
            </a:r>
            <a:r>
              <a:rPr lang="en-US" sz="2000" dirty="0" smtClean="0"/>
              <a:t>.</a:t>
            </a:r>
          </a:p>
          <a:p>
            <a:endParaRPr lang="en-US" sz="2400" dirty="0"/>
          </a:p>
          <a:p>
            <a:r>
              <a:rPr lang="en-US" sz="2400" dirty="0"/>
              <a:t>Elements have Content.</a:t>
            </a:r>
          </a:p>
          <a:p>
            <a:r>
              <a:rPr lang="en-US" sz="2400" dirty="0"/>
              <a:t>An </a:t>
            </a:r>
            <a:r>
              <a:rPr lang="en-US" sz="2400" b="1" dirty="0"/>
              <a:t>XML element</a:t>
            </a:r>
            <a:r>
              <a:rPr lang="en-US" sz="2400" dirty="0"/>
              <a:t> is everything from (including) the element's start tag to (including) the element's end. It can have </a:t>
            </a:r>
            <a:r>
              <a:rPr lang="en-US" sz="2400" b="1" dirty="0"/>
              <a:t>element</a:t>
            </a:r>
            <a:r>
              <a:rPr lang="en-US" sz="2400" dirty="0"/>
              <a:t> content (contains other elements), </a:t>
            </a:r>
            <a:r>
              <a:rPr lang="en-US" sz="2400" b="1" dirty="0"/>
              <a:t>mixed</a:t>
            </a:r>
            <a:r>
              <a:rPr lang="en-US" sz="2400" dirty="0"/>
              <a:t> content (contains both text and other elements), </a:t>
            </a:r>
            <a:r>
              <a:rPr lang="en-US" sz="2400" b="1" dirty="0"/>
              <a:t>simple</a:t>
            </a:r>
            <a:r>
              <a:rPr lang="en-US" sz="2400" dirty="0"/>
              <a:t> content (contains just text), or </a:t>
            </a:r>
            <a:r>
              <a:rPr lang="en-US" sz="2400" b="1" dirty="0"/>
              <a:t>empty</a:t>
            </a:r>
            <a:r>
              <a:rPr lang="en-US" sz="2400" dirty="0"/>
              <a:t> content. An element can also have </a:t>
            </a:r>
            <a:r>
              <a:rPr lang="en-US" sz="2400" b="1" dirty="0"/>
              <a:t>attributes</a:t>
            </a:r>
            <a:r>
              <a:rPr lang="en-US" sz="2400" dirty="0"/>
              <a:t>.</a:t>
            </a:r>
          </a:p>
          <a:p>
            <a:endParaRPr lang="en-US" sz="2400" dirty="0"/>
          </a:p>
        </p:txBody>
      </p:sp>
      <p:sp>
        <p:nvSpPr>
          <p:cNvPr id="4" name="Slide Number Placeholder 3"/>
          <p:cNvSpPr>
            <a:spLocks noGrp="1"/>
          </p:cNvSpPr>
          <p:nvPr>
            <p:ph type="sldNum" sz="quarter" idx="12"/>
          </p:nvPr>
        </p:nvSpPr>
        <p:spPr/>
        <p:txBody>
          <a:bodyPr/>
          <a:lstStyle/>
          <a:p>
            <a:fld id="{8E7292C6-9071-4326-8891-5A581EED35D6}" type="slidenum">
              <a:rPr lang="en-GB" smtClean="0"/>
              <a:pPr/>
              <a:t>13</a:t>
            </a:fld>
            <a:endParaRPr lang="en-GB"/>
          </a:p>
        </p:txBody>
      </p:sp>
    </p:spTree>
    <p:extLst>
      <p:ext uri="{BB962C8B-B14F-4D97-AF65-F5344CB8AC3E}">
        <p14:creationId xmlns:p14="http://schemas.microsoft.com/office/powerpoint/2010/main" val="33681838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XML </a:t>
            </a:r>
            <a:r>
              <a:rPr lang="en-US" dirty="0" smtClean="0"/>
              <a:t>well-formed rules</a:t>
            </a:r>
            <a:endParaRPr lang="en-US" dirty="0"/>
          </a:p>
        </p:txBody>
      </p:sp>
      <p:sp>
        <p:nvSpPr>
          <p:cNvPr id="3" name="Content Placeholder 2"/>
          <p:cNvSpPr>
            <a:spLocks noGrp="1"/>
          </p:cNvSpPr>
          <p:nvPr>
            <p:ph idx="1"/>
          </p:nvPr>
        </p:nvSpPr>
        <p:spPr/>
        <p:txBody>
          <a:bodyPr>
            <a:normAutofit/>
          </a:bodyPr>
          <a:lstStyle/>
          <a:p>
            <a:r>
              <a:rPr lang="en-US" dirty="0"/>
              <a:t>XML documents must have a root element</a:t>
            </a:r>
          </a:p>
          <a:p>
            <a:r>
              <a:rPr lang="en-US" dirty="0"/>
              <a:t>(note how the whole XML description is contained between &lt;book&gt; and &lt;/book&gt;in the previous example)All XML elements must have a matching closing tag.</a:t>
            </a:r>
          </a:p>
          <a:p>
            <a:pPr lvl="1"/>
            <a:r>
              <a:rPr lang="en-US" dirty="0"/>
              <a:t>What about empty tags? An empty element can be written as: </a:t>
            </a:r>
            <a:br>
              <a:rPr lang="en-US" dirty="0"/>
            </a:br>
            <a:r>
              <a:rPr lang="en-US" dirty="0"/>
              <a:t>&lt;price&gt; &lt;/price&gt; or &lt;price /&gt; (known as self-closing)</a:t>
            </a:r>
          </a:p>
          <a:p>
            <a:r>
              <a:rPr lang="en-US" dirty="0"/>
              <a:t>XML element names are case sensitive</a:t>
            </a:r>
          </a:p>
          <a:p>
            <a:pPr lvl="1"/>
            <a:r>
              <a:rPr lang="en-US" dirty="0"/>
              <a:t>Does not match: &lt;</a:t>
            </a:r>
            <a:r>
              <a:rPr lang="en-US" dirty="0" err="1"/>
              <a:t>myElement</a:t>
            </a:r>
            <a:r>
              <a:rPr lang="en-US" dirty="0"/>
              <a:t>&gt; &lt;/</a:t>
            </a:r>
            <a:r>
              <a:rPr lang="en-US" dirty="0" err="1"/>
              <a:t>MyElement</a:t>
            </a:r>
            <a:r>
              <a:rPr lang="en-US" dirty="0"/>
              <a:t>&gt;</a:t>
            </a:r>
          </a:p>
          <a:p>
            <a:pPr lvl="1"/>
            <a:r>
              <a:rPr lang="en-US" dirty="0"/>
              <a:t>Matches: &lt;</a:t>
            </a:r>
            <a:r>
              <a:rPr lang="en-US" dirty="0" err="1"/>
              <a:t>myElement</a:t>
            </a:r>
            <a:r>
              <a:rPr lang="en-US" dirty="0"/>
              <a:t>&gt; &lt;/</a:t>
            </a:r>
            <a:r>
              <a:rPr lang="en-US" dirty="0" err="1"/>
              <a:t>myElement</a:t>
            </a:r>
            <a:r>
              <a:rPr lang="en-US" dirty="0"/>
              <a:t>&gt;</a:t>
            </a:r>
          </a:p>
          <a:p>
            <a:r>
              <a:rPr lang="en-US" dirty="0"/>
              <a:t>XML elements must be properly nested</a:t>
            </a:r>
          </a:p>
          <a:p>
            <a:endParaRPr lang="en-US" dirty="0"/>
          </a:p>
        </p:txBody>
      </p:sp>
      <p:sp>
        <p:nvSpPr>
          <p:cNvPr id="4" name="Slide Number Placeholder 3"/>
          <p:cNvSpPr>
            <a:spLocks noGrp="1"/>
          </p:cNvSpPr>
          <p:nvPr>
            <p:ph type="sldNum" sz="quarter" idx="12"/>
          </p:nvPr>
        </p:nvSpPr>
        <p:spPr/>
        <p:txBody>
          <a:bodyPr/>
          <a:lstStyle/>
          <a:p>
            <a:fld id="{8E7292C6-9071-4326-8891-5A581EED35D6}" type="slidenum">
              <a:rPr lang="en-GB" smtClean="0"/>
              <a:pPr/>
              <a:t>14</a:t>
            </a:fld>
            <a:endParaRPr lang="en-GB"/>
          </a:p>
        </p:txBody>
      </p:sp>
    </p:spTree>
    <p:extLst>
      <p:ext uri="{BB962C8B-B14F-4D97-AF65-F5344CB8AC3E}">
        <p14:creationId xmlns:p14="http://schemas.microsoft.com/office/powerpoint/2010/main" val="25223029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2972" y="381000"/>
            <a:ext cx="8229600" cy="990600"/>
          </a:xfrm>
        </p:spPr>
        <p:txBody>
          <a:bodyPr/>
          <a:lstStyle/>
          <a:p>
            <a:r>
              <a:rPr lang="en-US" dirty="0"/>
              <a:t>XML </a:t>
            </a:r>
            <a:r>
              <a:rPr lang="en-US" dirty="0" smtClean="0"/>
              <a:t>well-formed rules</a:t>
            </a:r>
            <a:endParaRPr lang="en-US" dirty="0"/>
          </a:p>
        </p:txBody>
      </p:sp>
      <p:sp>
        <p:nvSpPr>
          <p:cNvPr id="3" name="Content Placeholder 2"/>
          <p:cNvSpPr>
            <a:spLocks noGrp="1"/>
          </p:cNvSpPr>
          <p:nvPr>
            <p:ph idx="1"/>
          </p:nvPr>
        </p:nvSpPr>
        <p:spPr>
          <a:xfrm>
            <a:off x="863600" y="1479550"/>
            <a:ext cx="10490200" cy="4876800"/>
          </a:xfrm>
        </p:spPr>
        <p:txBody>
          <a:bodyPr>
            <a:normAutofit/>
          </a:bodyPr>
          <a:lstStyle/>
          <a:p>
            <a:r>
              <a:rPr lang="en-US" dirty="0"/>
              <a:t>XML attribute values must be quoted</a:t>
            </a:r>
          </a:p>
          <a:p>
            <a:pPr lvl="1"/>
            <a:r>
              <a:rPr lang="en-US" dirty="0"/>
              <a:t>This is correct:   &lt;order date="08/03/2013"&gt;.</a:t>
            </a:r>
          </a:p>
          <a:p>
            <a:pPr lvl="1"/>
            <a:r>
              <a:rPr lang="en-US" dirty="0"/>
              <a:t>This is incorrect:  &lt;order date=08/03/2013&gt;.</a:t>
            </a:r>
          </a:p>
          <a:p>
            <a:r>
              <a:rPr lang="en-US" dirty="0"/>
              <a:t>Names must be valid</a:t>
            </a:r>
          </a:p>
          <a:p>
            <a:pPr lvl="1"/>
            <a:r>
              <a:rPr lang="en-US" dirty="0"/>
              <a:t>Names can contain letters, numbers, and other characters</a:t>
            </a:r>
          </a:p>
          <a:p>
            <a:pPr lvl="1"/>
            <a:r>
              <a:rPr lang="en-US" dirty="0"/>
              <a:t>Names must not start with a number or punctuation character</a:t>
            </a:r>
          </a:p>
          <a:p>
            <a:pPr lvl="1"/>
            <a:r>
              <a:rPr lang="en-US" dirty="0"/>
              <a:t>Names must not start with the letters xml (or XML, or Xml, </a:t>
            </a:r>
            <a:r>
              <a:rPr lang="en-US" dirty="0" err="1"/>
              <a:t>etc</a:t>
            </a:r>
            <a:r>
              <a:rPr lang="en-US" dirty="0"/>
              <a:t>)</a:t>
            </a:r>
          </a:p>
          <a:p>
            <a:pPr lvl="1"/>
            <a:r>
              <a:rPr lang="en-US" dirty="0"/>
              <a:t>Names cannot contain spaces</a:t>
            </a:r>
          </a:p>
          <a:p>
            <a:pPr lvl="2"/>
            <a:r>
              <a:rPr lang="en-US" dirty="0"/>
              <a:t>Not allowed: &lt;my Element</a:t>
            </a:r>
            <a:r>
              <a:rPr lang="en-US" dirty="0" smtClean="0"/>
              <a:t>&gt;</a:t>
            </a:r>
            <a:endParaRPr lang="en-US" dirty="0"/>
          </a:p>
          <a:p>
            <a:r>
              <a:rPr lang="en-US" dirty="0"/>
              <a:t>If your document satisfies these rules it is considered "well-formed" and can be used in many ways.</a:t>
            </a:r>
          </a:p>
          <a:p>
            <a:endParaRPr lang="en-US" dirty="0"/>
          </a:p>
        </p:txBody>
      </p:sp>
      <p:sp>
        <p:nvSpPr>
          <p:cNvPr id="4" name="Slide Number Placeholder 3"/>
          <p:cNvSpPr>
            <a:spLocks noGrp="1"/>
          </p:cNvSpPr>
          <p:nvPr>
            <p:ph type="sldNum" sz="quarter" idx="12"/>
          </p:nvPr>
        </p:nvSpPr>
        <p:spPr/>
        <p:txBody>
          <a:bodyPr/>
          <a:lstStyle/>
          <a:p>
            <a:fld id="{8E7292C6-9071-4326-8891-5A581EED35D6}" type="slidenum">
              <a:rPr lang="en-GB" smtClean="0"/>
              <a:pPr/>
              <a:t>15</a:t>
            </a:fld>
            <a:endParaRPr lang="en-GB"/>
          </a:p>
        </p:txBody>
      </p:sp>
    </p:spTree>
    <p:extLst>
      <p:ext uri="{BB962C8B-B14F-4D97-AF65-F5344CB8AC3E}">
        <p14:creationId xmlns:p14="http://schemas.microsoft.com/office/powerpoint/2010/main" val="17099866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Element </a:t>
            </a:r>
            <a:r>
              <a:rPr lang="en-US" dirty="0" smtClean="0"/>
              <a:t>Naming</a:t>
            </a:r>
            <a:endParaRPr lang="en-US" dirty="0"/>
          </a:p>
        </p:txBody>
      </p:sp>
      <p:sp>
        <p:nvSpPr>
          <p:cNvPr id="3" name="Content Placeholder 2"/>
          <p:cNvSpPr>
            <a:spLocks noGrp="1"/>
          </p:cNvSpPr>
          <p:nvPr>
            <p:ph idx="1"/>
          </p:nvPr>
        </p:nvSpPr>
        <p:spPr/>
        <p:txBody>
          <a:bodyPr/>
          <a:lstStyle/>
          <a:p>
            <a:r>
              <a:rPr lang="en-US" dirty="0"/>
              <a:t>Make tag names descriptive - they should describe the data they contain.</a:t>
            </a:r>
          </a:p>
          <a:p>
            <a:r>
              <a:rPr lang="en-US" dirty="0"/>
              <a:t>Element names can be as long as you like, but don't exaggerate. Names should be short and simple, like this: &lt;</a:t>
            </a:r>
            <a:r>
              <a:rPr lang="en-US" dirty="0" err="1"/>
              <a:t>book_title</a:t>
            </a:r>
            <a:r>
              <a:rPr lang="en-US" dirty="0"/>
              <a:t>&gt; not like this: &lt;</a:t>
            </a:r>
            <a:r>
              <a:rPr lang="en-US" dirty="0" err="1"/>
              <a:t>the_title_of_the_book</a:t>
            </a:r>
            <a:r>
              <a:rPr lang="en-US" dirty="0"/>
              <a:t>&gt;. </a:t>
            </a:r>
          </a:p>
          <a:p>
            <a:r>
              <a:rPr lang="en-US" dirty="0"/>
              <a:t>Remember "well-formed" rules - element names are case-sensitive, so the start and end tags must match exactly.</a:t>
            </a:r>
          </a:p>
          <a:p>
            <a:r>
              <a:rPr lang="en-US" dirty="0"/>
              <a:t>&lt;book&gt;, &lt;BOOK&gt; and &lt;Book&gt; are unrelated elements.</a:t>
            </a:r>
          </a:p>
          <a:p>
            <a:endParaRPr lang="en-US" dirty="0" smtClean="0"/>
          </a:p>
        </p:txBody>
      </p:sp>
      <p:sp>
        <p:nvSpPr>
          <p:cNvPr id="4" name="Slide Number Placeholder 3"/>
          <p:cNvSpPr>
            <a:spLocks noGrp="1"/>
          </p:cNvSpPr>
          <p:nvPr>
            <p:ph type="sldNum" sz="quarter" idx="12"/>
          </p:nvPr>
        </p:nvSpPr>
        <p:spPr/>
        <p:txBody>
          <a:bodyPr/>
          <a:lstStyle/>
          <a:p>
            <a:fld id="{8E7292C6-9071-4326-8891-5A581EED35D6}" type="slidenum">
              <a:rPr lang="en-GB" smtClean="0"/>
              <a:pPr/>
              <a:t>16</a:t>
            </a:fld>
            <a:endParaRPr lang="en-GB"/>
          </a:p>
        </p:txBody>
      </p:sp>
    </p:spTree>
    <p:extLst>
      <p:ext uri="{BB962C8B-B14F-4D97-AF65-F5344CB8AC3E}">
        <p14:creationId xmlns:p14="http://schemas.microsoft.com/office/powerpoint/2010/main" val="41046951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Valid </a:t>
            </a:r>
            <a:r>
              <a:rPr lang="en-US" dirty="0" smtClean="0"/>
              <a:t>XML</a:t>
            </a:r>
            <a:endParaRPr lang="en-US" dirty="0"/>
          </a:p>
        </p:txBody>
      </p:sp>
      <p:sp>
        <p:nvSpPr>
          <p:cNvPr id="3" name="Content Placeholder 2"/>
          <p:cNvSpPr>
            <a:spLocks noGrp="1"/>
          </p:cNvSpPr>
          <p:nvPr>
            <p:ph idx="1"/>
          </p:nvPr>
        </p:nvSpPr>
        <p:spPr/>
        <p:txBody>
          <a:bodyPr/>
          <a:lstStyle/>
          <a:p>
            <a:r>
              <a:rPr lang="en-US" dirty="0"/>
              <a:t>Well-formed documents contain properly written XML tags conforming to XML syntax.</a:t>
            </a:r>
          </a:p>
          <a:p>
            <a:r>
              <a:rPr lang="en-US" dirty="0"/>
              <a:t>Valid documents not only conform to XML syntax (are well-formed) but also comply to a set of rules defined in a DTD (or schema).</a:t>
            </a:r>
          </a:p>
          <a:p>
            <a:r>
              <a:rPr lang="en-US" dirty="0"/>
              <a:t>Why validate? </a:t>
            </a:r>
          </a:p>
          <a:p>
            <a:r>
              <a:rPr lang="en-US" dirty="0"/>
              <a:t>Will enforce a structure and thereby the integrity of the data. </a:t>
            </a:r>
            <a:endParaRPr lang="en-US" dirty="0" smtClean="0"/>
          </a:p>
          <a:p>
            <a:r>
              <a:rPr lang="en-US" dirty="0" smtClean="0"/>
              <a:t>Helps </a:t>
            </a:r>
            <a:r>
              <a:rPr lang="en-US" dirty="0"/>
              <a:t>manage large documents.</a:t>
            </a:r>
          </a:p>
          <a:p>
            <a:endParaRPr lang="en-US" dirty="0"/>
          </a:p>
        </p:txBody>
      </p:sp>
      <p:sp>
        <p:nvSpPr>
          <p:cNvPr id="4" name="Slide Number Placeholder 3"/>
          <p:cNvSpPr>
            <a:spLocks noGrp="1"/>
          </p:cNvSpPr>
          <p:nvPr>
            <p:ph type="sldNum" sz="quarter" idx="12"/>
          </p:nvPr>
        </p:nvSpPr>
        <p:spPr/>
        <p:txBody>
          <a:bodyPr/>
          <a:lstStyle/>
          <a:p>
            <a:fld id="{8E7292C6-9071-4326-8891-5A581EED35D6}" type="slidenum">
              <a:rPr lang="en-GB" smtClean="0"/>
              <a:pPr/>
              <a:t>17</a:t>
            </a:fld>
            <a:endParaRPr lang="en-GB"/>
          </a:p>
        </p:txBody>
      </p:sp>
    </p:spTree>
    <p:extLst>
      <p:ext uri="{BB962C8B-B14F-4D97-AF65-F5344CB8AC3E}">
        <p14:creationId xmlns:p14="http://schemas.microsoft.com/office/powerpoint/2010/main" val="67634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XML - DTD </a:t>
            </a:r>
            <a:r>
              <a:rPr lang="en-US" dirty="0" smtClean="0"/>
              <a:t>Elements</a:t>
            </a:r>
            <a:endParaRPr lang="en-US" dirty="0"/>
          </a:p>
        </p:txBody>
      </p:sp>
      <p:sp>
        <p:nvSpPr>
          <p:cNvPr id="3" name="Content Placeholder 2"/>
          <p:cNvSpPr>
            <a:spLocks noGrp="1"/>
          </p:cNvSpPr>
          <p:nvPr>
            <p:ph idx="1"/>
          </p:nvPr>
        </p:nvSpPr>
        <p:spPr/>
        <p:txBody>
          <a:bodyPr/>
          <a:lstStyle/>
          <a:p>
            <a:r>
              <a:rPr lang="en-US" dirty="0"/>
              <a:t>Example - DTD:</a:t>
            </a:r>
          </a:p>
          <a:p>
            <a:pPr lvl="1"/>
            <a:r>
              <a:rPr lang="en-US" dirty="0" smtClean="0"/>
              <a:t>  </a:t>
            </a:r>
            <a:r>
              <a:rPr lang="en-US" dirty="0"/>
              <a:t>&lt;!ELEMENT </a:t>
            </a:r>
            <a:r>
              <a:rPr lang="en-US" dirty="0" err="1"/>
              <a:t>shoplist</a:t>
            </a:r>
            <a:r>
              <a:rPr lang="en-US" dirty="0"/>
              <a:t> (item+)&gt;</a:t>
            </a:r>
          </a:p>
          <a:p>
            <a:pPr lvl="1"/>
            <a:r>
              <a:rPr lang="en-US" dirty="0"/>
              <a:t>  &lt;!ELEMENT item (#PCDATA)&gt; </a:t>
            </a:r>
          </a:p>
          <a:p>
            <a:r>
              <a:rPr lang="en-US" dirty="0"/>
              <a:t>The DTD defines element called </a:t>
            </a:r>
            <a:r>
              <a:rPr lang="en-US" dirty="0" err="1"/>
              <a:t>shoplist</a:t>
            </a:r>
            <a:r>
              <a:rPr lang="en-US" dirty="0"/>
              <a:t> containing another element called item. How many items? </a:t>
            </a:r>
          </a:p>
          <a:p>
            <a:r>
              <a:rPr lang="en-US" dirty="0"/>
              <a:t>Item element contains text (parsed character data).</a:t>
            </a:r>
          </a:p>
          <a:p>
            <a:endParaRPr lang="en-US" dirty="0"/>
          </a:p>
          <a:p>
            <a:r>
              <a:rPr lang="en-US" dirty="0"/>
              <a:t>The main blocks of the document.   &lt;!ELEMENT ...&gt;</a:t>
            </a:r>
          </a:p>
          <a:p>
            <a:r>
              <a:rPr lang="en-US" dirty="0"/>
              <a:t>Declaring an internal/external DTD   &lt;!DOCTYPE ..&gt;</a:t>
            </a:r>
          </a:p>
        </p:txBody>
      </p:sp>
      <p:sp>
        <p:nvSpPr>
          <p:cNvPr id="4" name="Slide Number Placeholder 3"/>
          <p:cNvSpPr>
            <a:spLocks noGrp="1"/>
          </p:cNvSpPr>
          <p:nvPr>
            <p:ph type="sldNum" sz="quarter" idx="12"/>
          </p:nvPr>
        </p:nvSpPr>
        <p:spPr/>
        <p:txBody>
          <a:bodyPr/>
          <a:lstStyle/>
          <a:p>
            <a:fld id="{8E7292C6-9071-4326-8891-5A581EED35D6}" type="slidenum">
              <a:rPr lang="en-GB" smtClean="0"/>
              <a:pPr/>
              <a:t>18</a:t>
            </a:fld>
            <a:endParaRPr lang="en-GB"/>
          </a:p>
        </p:txBody>
      </p:sp>
    </p:spTree>
    <p:extLst>
      <p:ext uri="{BB962C8B-B14F-4D97-AF65-F5344CB8AC3E}">
        <p14:creationId xmlns:p14="http://schemas.microsoft.com/office/powerpoint/2010/main" val="40614925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1371" y="533400"/>
            <a:ext cx="8229600" cy="762000"/>
          </a:xfrm>
        </p:spPr>
        <p:txBody>
          <a:bodyPr>
            <a:normAutofit/>
          </a:bodyPr>
          <a:lstStyle/>
          <a:p>
            <a:r>
              <a:rPr lang="en-US" dirty="0"/>
              <a:t>XML - DTDs - </a:t>
            </a:r>
            <a:r>
              <a:rPr lang="en-US" dirty="0" smtClean="0"/>
              <a:t>embedded</a:t>
            </a:r>
            <a:endParaRPr lang="en-US" dirty="0"/>
          </a:p>
        </p:txBody>
      </p:sp>
      <p:sp>
        <p:nvSpPr>
          <p:cNvPr id="3" name="Content Placeholder 2"/>
          <p:cNvSpPr>
            <a:spLocks noGrp="1"/>
          </p:cNvSpPr>
          <p:nvPr>
            <p:ph idx="1"/>
          </p:nvPr>
        </p:nvSpPr>
        <p:spPr>
          <a:xfrm>
            <a:off x="631370" y="1479550"/>
            <a:ext cx="10722429" cy="4876800"/>
          </a:xfrm>
        </p:spPr>
        <p:txBody>
          <a:bodyPr>
            <a:normAutofit fontScale="77500" lnSpcReduction="20000"/>
          </a:bodyPr>
          <a:lstStyle/>
          <a:p>
            <a:r>
              <a:rPr lang="en-US" dirty="0"/>
              <a:t>DTDs are introduced into XML documents by using the   &lt;!DOCTYPE&gt; declaration.</a:t>
            </a:r>
          </a:p>
          <a:p>
            <a:endParaRPr lang="en-US" dirty="0"/>
          </a:p>
          <a:p>
            <a:r>
              <a:rPr lang="en-US" dirty="0"/>
              <a:t>A DTD can be embedded in a XML document, e.g.:</a:t>
            </a:r>
          </a:p>
          <a:p>
            <a:endParaRPr lang="en-US" dirty="0"/>
          </a:p>
          <a:p>
            <a:pPr marL="0" indent="0">
              <a:buNone/>
            </a:pPr>
            <a:r>
              <a:rPr lang="en-US" dirty="0"/>
              <a:t>    &lt;?xml version="1.0"?&gt; </a:t>
            </a:r>
          </a:p>
          <a:p>
            <a:pPr marL="0" indent="0">
              <a:buNone/>
            </a:pPr>
            <a:r>
              <a:rPr lang="en-US" dirty="0"/>
              <a:t>	  &lt;!DOCTYPE </a:t>
            </a:r>
            <a:r>
              <a:rPr lang="en-US" dirty="0" err="1"/>
              <a:t>shoplist</a:t>
            </a:r>
            <a:r>
              <a:rPr lang="en-US" dirty="0"/>
              <a:t> [ </a:t>
            </a:r>
          </a:p>
          <a:p>
            <a:pPr marL="0" indent="0">
              <a:buNone/>
            </a:pPr>
            <a:r>
              <a:rPr lang="en-US" dirty="0"/>
              <a:t>	  &lt;!ELEMENT </a:t>
            </a:r>
            <a:r>
              <a:rPr lang="en-US" dirty="0" err="1"/>
              <a:t>shoplist</a:t>
            </a:r>
            <a:r>
              <a:rPr lang="en-US" dirty="0"/>
              <a:t> (item+)&gt; </a:t>
            </a:r>
          </a:p>
          <a:p>
            <a:pPr marL="0" indent="0">
              <a:buNone/>
            </a:pPr>
            <a:r>
              <a:rPr lang="en-US" dirty="0"/>
              <a:t>	  &lt;!ELEMENT item (#PCDATA)&gt; </a:t>
            </a:r>
          </a:p>
          <a:p>
            <a:pPr marL="0" indent="0">
              <a:buNone/>
            </a:pPr>
            <a:r>
              <a:rPr lang="en-US" dirty="0"/>
              <a:t>    ]&gt;  </a:t>
            </a:r>
          </a:p>
          <a:p>
            <a:pPr marL="0" indent="0">
              <a:buNone/>
            </a:pPr>
            <a:r>
              <a:rPr lang="en-US" dirty="0"/>
              <a:t>     &lt;</a:t>
            </a:r>
            <a:r>
              <a:rPr lang="en-US" dirty="0" err="1"/>
              <a:t>shoplist</a:t>
            </a:r>
            <a:r>
              <a:rPr lang="en-US" dirty="0"/>
              <a:t>&gt;    </a:t>
            </a:r>
          </a:p>
          <a:p>
            <a:pPr marL="0" indent="0">
              <a:buNone/>
            </a:pPr>
            <a:r>
              <a:rPr lang="en-US" dirty="0"/>
              <a:t>     &lt;item&gt;Bread &lt;/item&gt;   </a:t>
            </a:r>
          </a:p>
          <a:p>
            <a:pPr marL="0" indent="0">
              <a:buNone/>
            </a:pPr>
            <a:r>
              <a:rPr lang="en-US" dirty="0"/>
              <a:t>     &lt;item&gt;Butter &lt;/item&gt; </a:t>
            </a:r>
          </a:p>
          <a:p>
            <a:pPr marL="0" indent="0">
              <a:buNone/>
            </a:pPr>
            <a:r>
              <a:rPr lang="en-US" dirty="0"/>
              <a:t>     &lt;/</a:t>
            </a:r>
            <a:r>
              <a:rPr lang="en-US" dirty="0" err="1"/>
              <a:t>shoplist</a:t>
            </a:r>
            <a:r>
              <a:rPr lang="en-US" dirty="0"/>
              <a:t>&gt;</a:t>
            </a:r>
          </a:p>
        </p:txBody>
      </p:sp>
      <p:sp>
        <p:nvSpPr>
          <p:cNvPr id="4" name="Slide Number Placeholder 3"/>
          <p:cNvSpPr>
            <a:spLocks noGrp="1"/>
          </p:cNvSpPr>
          <p:nvPr>
            <p:ph type="sldNum" sz="quarter" idx="12"/>
          </p:nvPr>
        </p:nvSpPr>
        <p:spPr/>
        <p:txBody>
          <a:bodyPr/>
          <a:lstStyle/>
          <a:p>
            <a:fld id="{8E7292C6-9071-4326-8891-5A581EED35D6}" type="slidenum">
              <a:rPr lang="en-GB" smtClean="0"/>
              <a:pPr/>
              <a:t>19</a:t>
            </a:fld>
            <a:endParaRPr lang="en-GB"/>
          </a:p>
        </p:txBody>
      </p:sp>
    </p:spTree>
    <p:extLst>
      <p:ext uri="{BB962C8B-B14F-4D97-AF65-F5344CB8AC3E}">
        <p14:creationId xmlns:p14="http://schemas.microsoft.com/office/powerpoint/2010/main" val="35035899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XML</a:t>
            </a:r>
            <a:r>
              <a:rPr lang="en-US" dirty="0" smtClean="0"/>
              <a:t>?</a:t>
            </a:r>
            <a:endParaRPr lang="en-US" dirty="0"/>
          </a:p>
        </p:txBody>
      </p:sp>
      <p:sp>
        <p:nvSpPr>
          <p:cNvPr id="3" name="Content Placeholder 2"/>
          <p:cNvSpPr>
            <a:spLocks noGrp="1"/>
          </p:cNvSpPr>
          <p:nvPr>
            <p:ph idx="1"/>
          </p:nvPr>
        </p:nvSpPr>
        <p:spPr>
          <a:xfrm>
            <a:off x="838200" y="1559256"/>
            <a:ext cx="10515600" cy="4343400"/>
          </a:xfrm>
        </p:spPr>
        <p:txBody>
          <a:bodyPr>
            <a:normAutofit/>
          </a:bodyPr>
          <a:lstStyle/>
          <a:p>
            <a:r>
              <a:rPr lang="en-US" dirty="0"/>
              <a:t>XML stands for </a:t>
            </a:r>
            <a:r>
              <a:rPr lang="en-US" dirty="0" err="1"/>
              <a:t>E</a:t>
            </a:r>
            <a:r>
              <a:rPr lang="en-US" b="1" dirty="0" err="1"/>
              <a:t>X</a:t>
            </a:r>
            <a:r>
              <a:rPr lang="en-US" dirty="0" err="1"/>
              <a:t>tensible</a:t>
            </a:r>
            <a:r>
              <a:rPr lang="en-US" dirty="0"/>
              <a:t> </a:t>
            </a:r>
            <a:r>
              <a:rPr lang="en-US" b="1" dirty="0"/>
              <a:t>M</a:t>
            </a:r>
            <a:r>
              <a:rPr lang="en-US" dirty="0"/>
              <a:t>arkup </a:t>
            </a:r>
            <a:r>
              <a:rPr lang="en-US" b="1" dirty="0"/>
              <a:t>L</a:t>
            </a:r>
            <a:r>
              <a:rPr lang="en-US" dirty="0"/>
              <a:t>anguage.</a:t>
            </a:r>
          </a:p>
          <a:p>
            <a:r>
              <a:rPr lang="en-US" dirty="0"/>
              <a:t>Became a W3C Recommendation in 1998.</a:t>
            </a:r>
          </a:p>
          <a:p>
            <a:r>
              <a:rPr lang="en-US" dirty="0"/>
              <a:t>Subset of Standard Generalized Markup Language (SGML).</a:t>
            </a:r>
          </a:p>
          <a:p>
            <a:r>
              <a:rPr lang="en-US" dirty="0"/>
              <a:t>XML is a meta-markup language.</a:t>
            </a:r>
          </a:p>
          <a:p>
            <a:r>
              <a:rPr lang="en-US" dirty="0"/>
              <a:t>You can define your own tags that describe the data being stored</a:t>
            </a:r>
            <a:r>
              <a:rPr lang="en-US" dirty="0" smtClean="0"/>
              <a:t>.</a:t>
            </a:r>
          </a:p>
          <a:p>
            <a:r>
              <a:rPr lang="en-US" b="1" dirty="0" smtClean="0"/>
              <a:t>XML </a:t>
            </a:r>
            <a:r>
              <a:rPr lang="en-US" b="1" dirty="0"/>
              <a:t>provides a way of sharing information and moving data among different systems.</a:t>
            </a:r>
          </a:p>
        </p:txBody>
      </p:sp>
      <p:sp>
        <p:nvSpPr>
          <p:cNvPr id="4" name="Slide Number Placeholder 3"/>
          <p:cNvSpPr>
            <a:spLocks noGrp="1"/>
          </p:cNvSpPr>
          <p:nvPr>
            <p:ph type="sldNum" sz="quarter" idx="12"/>
          </p:nvPr>
        </p:nvSpPr>
        <p:spPr/>
        <p:txBody>
          <a:bodyPr/>
          <a:lstStyle/>
          <a:p>
            <a:fld id="{8E7292C6-9071-4326-8891-5A581EED35D6}" type="slidenum">
              <a:rPr lang="en-GB" smtClean="0"/>
              <a:pPr/>
              <a:t>2</a:t>
            </a:fld>
            <a:endParaRPr lang="en-GB"/>
          </a:p>
        </p:txBody>
      </p:sp>
    </p:spTree>
    <p:extLst>
      <p:ext uri="{BB962C8B-B14F-4D97-AF65-F5344CB8AC3E}">
        <p14:creationId xmlns:p14="http://schemas.microsoft.com/office/powerpoint/2010/main" val="7225177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XML - DTDs - </a:t>
            </a:r>
            <a:r>
              <a:rPr lang="en-US" dirty="0" smtClean="0"/>
              <a:t>external</a:t>
            </a:r>
            <a:endParaRPr lang="en-US" dirty="0"/>
          </a:p>
        </p:txBody>
      </p:sp>
      <p:sp>
        <p:nvSpPr>
          <p:cNvPr id="3" name="Content Placeholder 2"/>
          <p:cNvSpPr>
            <a:spLocks noGrp="1"/>
          </p:cNvSpPr>
          <p:nvPr>
            <p:ph idx="1"/>
          </p:nvPr>
        </p:nvSpPr>
        <p:spPr/>
        <p:txBody>
          <a:bodyPr>
            <a:normAutofit lnSpcReduction="10000"/>
          </a:bodyPr>
          <a:lstStyle/>
          <a:p>
            <a:r>
              <a:rPr lang="en-US" dirty="0"/>
              <a:t>A PUBLIC type can be used to locate a DTD from a known repository of DTDs.</a:t>
            </a:r>
          </a:p>
          <a:p>
            <a:endParaRPr lang="en-US" dirty="0"/>
          </a:p>
          <a:p>
            <a:r>
              <a:rPr lang="en-US" dirty="0"/>
              <a:t>The SYSTEM type locates the DTD via a URL. E.g.,</a:t>
            </a:r>
          </a:p>
          <a:p>
            <a:pPr marL="274320" lvl="1" indent="0">
              <a:buNone/>
            </a:pPr>
            <a:r>
              <a:rPr lang="en-US" dirty="0" smtClean="0"/>
              <a:t>  </a:t>
            </a:r>
            <a:r>
              <a:rPr lang="en-US" dirty="0"/>
              <a:t>&lt;?xml version="1.0"?&gt;</a:t>
            </a:r>
          </a:p>
          <a:p>
            <a:pPr marL="274320" lvl="1" indent="0">
              <a:buNone/>
            </a:pPr>
            <a:r>
              <a:rPr lang="en-US" dirty="0"/>
              <a:t>  &lt;!DOCTYPE </a:t>
            </a:r>
            <a:r>
              <a:rPr lang="en-US" dirty="0" err="1"/>
              <a:t>shoplist</a:t>
            </a:r>
            <a:r>
              <a:rPr lang="en-US" dirty="0"/>
              <a:t> SYSTEM "shoplist.dtd"&gt;</a:t>
            </a:r>
          </a:p>
          <a:p>
            <a:pPr marL="274320" lvl="1" indent="0">
              <a:buNone/>
            </a:pPr>
            <a:r>
              <a:rPr lang="en-US" dirty="0"/>
              <a:t>  &lt;</a:t>
            </a:r>
            <a:r>
              <a:rPr lang="en-US" dirty="0" err="1"/>
              <a:t>shoplist</a:t>
            </a:r>
            <a:r>
              <a:rPr lang="en-US" dirty="0"/>
              <a:t>&gt;</a:t>
            </a:r>
          </a:p>
          <a:p>
            <a:pPr marL="274320" lvl="1" indent="0">
              <a:buNone/>
            </a:pPr>
            <a:r>
              <a:rPr lang="en-US" dirty="0"/>
              <a:t>  &lt;</a:t>
            </a:r>
            <a:r>
              <a:rPr lang="en-US" dirty="0" smtClean="0"/>
              <a:t>item&gt;Bread&lt;/item&gt;</a:t>
            </a:r>
            <a:endParaRPr lang="en-US" dirty="0"/>
          </a:p>
          <a:p>
            <a:pPr marL="274320" lvl="1" indent="0">
              <a:buNone/>
            </a:pPr>
            <a:r>
              <a:rPr lang="en-US" dirty="0"/>
              <a:t>  &lt;</a:t>
            </a:r>
            <a:r>
              <a:rPr lang="en-US" dirty="0" smtClean="0"/>
              <a:t>item&gt;Butter&lt;/item&gt;</a:t>
            </a:r>
            <a:endParaRPr lang="en-US" dirty="0"/>
          </a:p>
          <a:p>
            <a:pPr marL="274320" lvl="1" indent="0">
              <a:buNone/>
            </a:pPr>
            <a:r>
              <a:rPr lang="en-US" dirty="0"/>
              <a:t>  &lt;item&gt;Tea </a:t>
            </a:r>
            <a:r>
              <a:rPr lang="en-US" dirty="0" smtClean="0"/>
              <a:t>bags&lt;/item&gt;</a:t>
            </a:r>
            <a:endParaRPr lang="en-US" dirty="0"/>
          </a:p>
          <a:p>
            <a:pPr marL="274320" lvl="1" indent="0">
              <a:buNone/>
            </a:pPr>
            <a:r>
              <a:rPr lang="en-US" dirty="0"/>
              <a:t>  &lt;/</a:t>
            </a:r>
            <a:r>
              <a:rPr lang="en-US" dirty="0" err="1"/>
              <a:t>shoplist</a:t>
            </a:r>
            <a:r>
              <a:rPr lang="en-US" dirty="0"/>
              <a:t>&gt; </a:t>
            </a:r>
          </a:p>
        </p:txBody>
      </p:sp>
      <p:sp>
        <p:nvSpPr>
          <p:cNvPr id="4" name="Slide Number Placeholder 3"/>
          <p:cNvSpPr>
            <a:spLocks noGrp="1"/>
          </p:cNvSpPr>
          <p:nvPr>
            <p:ph type="sldNum" sz="quarter" idx="12"/>
          </p:nvPr>
        </p:nvSpPr>
        <p:spPr/>
        <p:txBody>
          <a:bodyPr/>
          <a:lstStyle/>
          <a:p>
            <a:fld id="{8E7292C6-9071-4326-8891-5A581EED35D6}" type="slidenum">
              <a:rPr lang="en-GB" smtClean="0"/>
              <a:pPr/>
              <a:t>20</a:t>
            </a:fld>
            <a:endParaRPr lang="en-GB"/>
          </a:p>
        </p:txBody>
      </p:sp>
    </p:spTree>
    <p:extLst>
      <p:ext uri="{BB962C8B-B14F-4D97-AF65-F5344CB8AC3E}">
        <p14:creationId xmlns:p14="http://schemas.microsoft.com/office/powerpoint/2010/main" val="27938156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92932"/>
            <a:ext cx="8229600" cy="762000"/>
          </a:xfrm>
        </p:spPr>
        <p:txBody>
          <a:bodyPr>
            <a:noAutofit/>
          </a:bodyPr>
          <a:lstStyle/>
          <a:p>
            <a:r>
              <a:rPr lang="en-US" sz="3600" dirty="0"/>
              <a:t>Specifying sequence of elements: comma</a:t>
            </a:r>
          </a:p>
        </p:txBody>
      </p:sp>
      <p:sp>
        <p:nvSpPr>
          <p:cNvPr id="3" name="Content Placeholder 2"/>
          <p:cNvSpPr>
            <a:spLocks noGrp="1"/>
          </p:cNvSpPr>
          <p:nvPr>
            <p:ph idx="1"/>
          </p:nvPr>
        </p:nvSpPr>
        <p:spPr/>
        <p:txBody>
          <a:bodyPr/>
          <a:lstStyle/>
          <a:p>
            <a:r>
              <a:rPr lang="en-US" dirty="0"/>
              <a:t>Comma means?</a:t>
            </a:r>
          </a:p>
          <a:p>
            <a:pPr marL="274320" lvl="1" indent="0">
              <a:buNone/>
            </a:pPr>
            <a:r>
              <a:rPr lang="en-US" dirty="0" smtClean="0"/>
              <a:t>      </a:t>
            </a:r>
            <a:r>
              <a:rPr lang="en-US" dirty="0"/>
              <a:t>&lt;!ELEMENT module (code, name)&gt;</a:t>
            </a:r>
          </a:p>
          <a:p>
            <a:pPr marL="274320" lvl="1" indent="0">
              <a:buNone/>
            </a:pPr>
            <a:r>
              <a:rPr lang="en-US" dirty="0"/>
              <a:t>      &lt;!ELEMENT code (#PCDATA)&gt;	</a:t>
            </a:r>
          </a:p>
          <a:p>
            <a:pPr marL="274320" lvl="1" indent="0">
              <a:buNone/>
            </a:pPr>
            <a:r>
              <a:rPr lang="en-US" dirty="0"/>
              <a:t>      &lt;!ELEMENT name (#PCDATA)&gt;</a:t>
            </a:r>
          </a:p>
          <a:p>
            <a:r>
              <a:rPr lang="en-US" dirty="0"/>
              <a:t>The following would be valid:</a:t>
            </a:r>
          </a:p>
          <a:p>
            <a:pPr marL="274320" lvl="1" indent="0">
              <a:buNone/>
            </a:pPr>
            <a:r>
              <a:rPr lang="en-US" dirty="0" smtClean="0"/>
              <a:t>   </a:t>
            </a:r>
            <a:r>
              <a:rPr lang="en-US" dirty="0"/>
              <a:t>&lt;module&gt;</a:t>
            </a:r>
          </a:p>
          <a:p>
            <a:pPr marL="274320" lvl="1" indent="0">
              <a:buNone/>
            </a:pPr>
            <a:r>
              <a:rPr lang="en-US" dirty="0"/>
              <a:t>   &lt;code&gt;hsc1  &lt;/code&gt;  &lt;name&gt;Business  &lt;/name&gt;</a:t>
            </a:r>
          </a:p>
          <a:p>
            <a:pPr marL="274320" lvl="1" indent="0">
              <a:buNone/>
            </a:pPr>
            <a:r>
              <a:rPr lang="en-US" dirty="0"/>
              <a:t>   &lt;/module&gt; </a:t>
            </a:r>
          </a:p>
        </p:txBody>
      </p:sp>
      <p:sp>
        <p:nvSpPr>
          <p:cNvPr id="4" name="Slide Number Placeholder 3"/>
          <p:cNvSpPr>
            <a:spLocks noGrp="1"/>
          </p:cNvSpPr>
          <p:nvPr>
            <p:ph type="sldNum" sz="quarter" idx="12"/>
          </p:nvPr>
        </p:nvSpPr>
        <p:spPr/>
        <p:txBody>
          <a:bodyPr/>
          <a:lstStyle/>
          <a:p>
            <a:fld id="{8E7292C6-9071-4326-8891-5A581EED35D6}" type="slidenum">
              <a:rPr lang="en-GB" smtClean="0"/>
              <a:pPr/>
              <a:t>21</a:t>
            </a:fld>
            <a:endParaRPr lang="en-GB"/>
          </a:p>
        </p:txBody>
      </p:sp>
    </p:spTree>
    <p:extLst>
      <p:ext uri="{BB962C8B-B14F-4D97-AF65-F5344CB8AC3E}">
        <p14:creationId xmlns:p14="http://schemas.microsoft.com/office/powerpoint/2010/main" val="7460139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Specifying sequence of elements: + ? </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en-US" dirty="0"/>
              <a:t>!ELEMENT </a:t>
            </a:r>
            <a:r>
              <a:rPr lang="en-US" dirty="0" err="1"/>
              <a:t>filmlist</a:t>
            </a:r>
            <a:r>
              <a:rPr lang="en-US" dirty="0"/>
              <a:t> (film+)&gt;</a:t>
            </a:r>
          </a:p>
          <a:p>
            <a:pPr marL="0" indent="0">
              <a:buNone/>
            </a:pPr>
            <a:r>
              <a:rPr lang="en-US" dirty="0"/>
              <a:t>      &lt;!ELEMENT film (title+, year?, actor*)&gt;</a:t>
            </a:r>
          </a:p>
          <a:p>
            <a:pPr marL="0" indent="0">
              <a:buNone/>
            </a:pPr>
            <a:r>
              <a:rPr lang="en-US" dirty="0"/>
              <a:t>      &lt;!ELEMENT title (#PCDATA)&gt;	</a:t>
            </a:r>
          </a:p>
          <a:p>
            <a:pPr marL="0" indent="0">
              <a:buNone/>
            </a:pPr>
            <a:r>
              <a:rPr lang="en-US" dirty="0"/>
              <a:t>      &lt;!ELEMENT year (#PCDATA)&gt;	</a:t>
            </a:r>
          </a:p>
          <a:p>
            <a:pPr marL="0" indent="0">
              <a:buNone/>
            </a:pPr>
            <a:r>
              <a:rPr lang="en-US" dirty="0"/>
              <a:t>      &lt;!ELEMENT actor (#PCDATA)&gt;</a:t>
            </a:r>
          </a:p>
        </p:txBody>
      </p:sp>
      <p:sp>
        <p:nvSpPr>
          <p:cNvPr id="4" name="Slide Number Placeholder 3"/>
          <p:cNvSpPr>
            <a:spLocks noGrp="1"/>
          </p:cNvSpPr>
          <p:nvPr>
            <p:ph type="sldNum" sz="quarter" idx="12"/>
          </p:nvPr>
        </p:nvSpPr>
        <p:spPr/>
        <p:txBody>
          <a:bodyPr/>
          <a:lstStyle/>
          <a:p>
            <a:fld id="{8E7292C6-9071-4326-8891-5A581EED35D6}" type="slidenum">
              <a:rPr lang="en-GB" smtClean="0"/>
              <a:pPr/>
              <a:t>22</a:t>
            </a:fld>
            <a:endParaRPr lang="en-GB"/>
          </a:p>
        </p:txBody>
      </p:sp>
    </p:spTree>
    <p:extLst>
      <p:ext uri="{BB962C8B-B14F-4D97-AF65-F5344CB8AC3E}">
        <p14:creationId xmlns:p14="http://schemas.microsoft.com/office/powerpoint/2010/main" val="29561291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4571" y="457200"/>
            <a:ext cx="8229600" cy="838200"/>
          </a:xfrm>
        </p:spPr>
        <p:txBody>
          <a:bodyPr>
            <a:normAutofit fontScale="90000"/>
          </a:bodyPr>
          <a:lstStyle/>
          <a:p>
            <a:r>
              <a:rPr lang="en-US" dirty="0"/>
              <a:t>Would the following example be valid?</a:t>
            </a:r>
          </a:p>
        </p:txBody>
      </p:sp>
      <p:sp>
        <p:nvSpPr>
          <p:cNvPr id="3" name="Content Placeholder 2"/>
          <p:cNvSpPr>
            <a:spLocks noGrp="1"/>
          </p:cNvSpPr>
          <p:nvPr>
            <p:ph idx="1"/>
          </p:nvPr>
        </p:nvSpPr>
        <p:spPr>
          <a:xfrm>
            <a:off x="834571" y="1494064"/>
            <a:ext cx="8229600" cy="4876800"/>
          </a:xfrm>
        </p:spPr>
        <p:txBody>
          <a:bodyPr>
            <a:normAutofit fontScale="92500" lnSpcReduction="20000"/>
          </a:bodyPr>
          <a:lstStyle/>
          <a:p>
            <a:pPr marL="0" indent="0">
              <a:buNone/>
            </a:pPr>
            <a:r>
              <a:rPr lang="en-US" dirty="0"/>
              <a:t>&lt;</a:t>
            </a:r>
            <a:r>
              <a:rPr lang="en-US" dirty="0" err="1"/>
              <a:t>filmlist</a:t>
            </a:r>
            <a:r>
              <a:rPr lang="en-US" dirty="0"/>
              <a:t>&gt;</a:t>
            </a:r>
          </a:p>
          <a:p>
            <a:pPr marL="0" indent="0">
              <a:buNone/>
            </a:pPr>
            <a:r>
              <a:rPr lang="en-US" dirty="0"/>
              <a:t>	&lt;film&gt;  </a:t>
            </a:r>
          </a:p>
          <a:p>
            <a:pPr marL="0" indent="0">
              <a:buNone/>
            </a:pPr>
            <a:r>
              <a:rPr lang="en-US" dirty="0"/>
              <a:t>	  &lt;title&gt;Atonement &lt;/title&gt;</a:t>
            </a:r>
          </a:p>
          <a:p>
            <a:pPr marL="0" indent="0">
              <a:buNone/>
            </a:pPr>
            <a:r>
              <a:rPr lang="en-US" dirty="0"/>
              <a:t>	  &lt;year&gt;2007&lt;/year&gt;</a:t>
            </a:r>
          </a:p>
          <a:p>
            <a:pPr marL="0" indent="0">
              <a:buNone/>
            </a:pPr>
            <a:r>
              <a:rPr lang="en-US" dirty="0"/>
              <a:t>	  &lt;actor&gt;James </a:t>
            </a:r>
            <a:r>
              <a:rPr lang="en-US" dirty="0" err="1"/>
              <a:t>McAvoy</a:t>
            </a:r>
            <a:r>
              <a:rPr lang="en-US" dirty="0"/>
              <a:t> &lt;/actor&gt;</a:t>
            </a:r>
          </a:p>
          <a:p>
            <a:pPr marL="0" indent="0">
              <a:buNone/>
            </a:pPr>
            <a:r>
              <a:rPr lang="en-US" dirty="0"/>
              <a:t>	  &lt;actor&gt;</a:t>
            </a:r>
            <a:r>
              <a:rPr lang="en-US" dirty="0" err="1"/>
              <a:t>Keira</a:t>
            </a:r>
            <a:r>
              <a:rPr lang="en-US" dirty="0"/>
              <a:t> Knightley &lt;/actor&gt;</a:t>
            </a:r>
          </a:p>
          <a:p>
            <a:pPr marL="0" indent="0">
              <a:buNone/>
            </a:pPr>
            <a:r>
              <a:rPr lang="en-US" dirty="0"/>
              <a:t>	&lt;/film&gt;</a:t>
            </a:r>
          </a:p>
          <a:p>
            <a:pPr marL="0" indent="0">
              <a:buNone/>
            </a:pPr>
            <a:r>
              <a:rPr lang="en-US" dirty="0"/>
              <a:t>	&lt;film&gt;</a:t>
            </a:r>
          </a:p>
          <a:p>
            <a:pPr marL="0" indent="0">
              <a:buNone/>
            </a:pPr>
            <a:r>
              <a:rPr lang="en-US" dirty="0"/>
              <a:t>	  &lt;title&gt;Pan's Labyrinth &lt;/title&gt;</a:t>
            </a:r>
          </a:p>
          <a:p>
            <a:pPr marL="0" indent="0">
              <a:buNone/>
            </a:pPr>
            <a:r>
              <a:rPr lang="en-US" dirty="0"/>
              <a:t>	  &lt;title&gt;El </a:t>
            </a:r>
            <a:r>
              <a:rPr lang="en-US" dirty="0" err="1"/>
              <a:t>laberinto</a:t>
            </a:r>
            <a:r>
              <a:rPr lang="en-US" dirty="0"/>
              <a:t> del </a:t>
            </a:r>
            <a:r>
              <a:rPr lang="en-US" dirty="0" err="1"/>
              <a:t>fauno</a:t>
            </a:r>
            <a:r>
              <a:rPr lang="en-US" dirty="0"/>
              <a:t> &lt;/title&gt;</a:t>
            </a:r>
          </a:p>
          <a:p>
            <a:pPr marL="0" indent="0">
              <a:buNone/>
            </a:pPr>
            <a:r>
              <a:rPr lang="en-US" dirty="0"/>
              <a:t>	&lt;/film&gt;</a:t>
            </a:r>
          </a:p>
          <a:p>
            <a:pPr marL="0" indent="0">
              <a:buNone/>
            </a:pPr>
            <a:r>
              <a:rPr lang="en-US" dirty="0"/>
              <a:t>      &lt;/</a:t>
            </a:r>
            <a:r>
              <a:rPr lang="en-US" dirty="0" err="1"/>
              <a:t>filmlist</a:t>
            </a:r>
            <a:r>
              <a:rPr lang="en-US" dirty="0"/>
              <a:t>&gt;</a:t>
            </a:r>
          </a:p>
        </p:txBody>
      </p:sp>
      <p:sp>
        <p:nvSpPr>
          <p:cNvPr id="4" name="Slide Number Placeholder 3"/>
          <p:cNvSpPr>
            <a:spLocks noGrp="1"/>
          </p:cNvSpPr>
          <p:nvPr>
            <p:ph type="sldNum" sz="quarter" idx="12"/>
          </p:nvPr>
        </p:nvSpPr>
        <p:spPr/>
        <p:txBody>
          <a:bodyPr/>
          <a:lstStyle/>
          <a:p>
            <a:fld id="{8E7292C6-9071-4326-8891-5A581EED35D6}" type="slidenum">
              <a:rPr lang="en-GB" smtClean="0"/>
              <a:pPr/>
              <a:t>23</a:t>
            </a:fld>
            <a:endParaRPr lang="en-GB"/>
          </a:p>
        </p:txBody>
      </p:sp>
    </p:spTree>
    <p:extLst>
      <p:ext uri="{BB962C8B-B14F-4D97-AF65-F5344CB8AC3E}">
        <p14:creationId xmlns:p14="http://schemas.microsoft.com/office/powerpoint/2010/main" val="29471016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086" y="381000"/>
            <a:ext cx="8229600" cy="990600"/>
          </a:xfrm>
        </p:spPr>
        <p:txBody>
          <a:bodyPr>
            <a:normAutofit/>
          </a:bodyPr>
          <a:lstStyle/>
          <a:p>
            <a:r>
              <a:rPr lang="en-US" dirty="0"/>
              <a:t>Specifying sequence of elements: </a:t>
            </a:r>
            <a:r>
              <a:rPr lang="en-US" dirty="0" smtClean="0"/>
              <a:t>|</a:t>
            </a:r>
            <a:endParaRPr lang="en-US" dirty="0"/>
          </a:p>
        </p:txBody>
      </p:sp>
      <p:sp>
        <p:nvSpPr>
          <p:cNvPr id="3" name="Content Placeholder 2"/>
          <p:cNvSpPr>
            <a:spLocks noGrp="1"/>
          </p:cNvSpPr>
          <p:nvPr>
            <p:ph idx="1"/>
          </p:nvPr>
        </p:nvSpPr>
        <p:spPr>
          <a:xfrm>
            <a:off x="950686" y="1494064"/>
            <a:ext cx="8229600" cy="4876800"/>
          </a:xfrm>
        </p:spPr>
        <p:txBody>
          <a:bodyPr>
            <a:normAutofit fontScale="92500" lnSpcReduction="20000"/>
          </a:bodyPr>
          <a:lstStyle/>
          <a:p>
            <a:r>
              <a:rPr lang="en-US" dirty="0"/>
              <a:t>Pipe stem (|) means?</a:t>
            </a:r>
          </a:p>
          <a:p>
            <a:pPr marL="274320" lvl="1" indent="0">
              <a:buNone/>
            </a:pPr>
            <a:r>
              <a:rPr lang="en-US" dirty="0" smtClean="0"/>
              <a:t>    </a:t>
            </a:r>
            <a:r>
              <a:rPr lang="en-US" dirty="0"/>
              <a:t>&lt;!ELEMENT dessert (gateau | fruit)&gt;</a:t>
            </a:r>
          </a:p>
          <a:p>
            <a:pPr marL="274320" lvl="1" indent="0">
              <a:buNone/>
            </a:pPr>
            <a:r>
              <a:rPr lang="en-US" dirty="0"/>
              <a:t>    &lt;!ELEMENT gateau (#PCDATA)&gt;	</a:t>
            </a:r>
          </a:p>
          <a:p>
            <a:pPr marL="274320" lvl="1" indent="0">
              <a:buNone/>
            </a:pPr>
            <a:r>
              <a:rPr lang="en-US" dirty="0"/>
              <a:t>    &lt;!</a:t>
            </a:r>
            <a:r>
              <a:rPr lang="en-US" dirty="0" smtClean="0"/>
              <a:t>ELEMENT </a:t>
            </a:r>
            <a:r>
              <a:rPr lang="en-US" dirty="0"/>
              <a:t>fruit (#PCDATA</a:t>
            </a:r>
            <a:r>
              <a:rPr lang="en-US" dirty="0" smtClean="0"/>
              <a:t>)&gt;</a:t>
            </a:r>
          </a:p>
          <a:p>
            <a:pPr marL="274320" lvl="1" indent="0">
              <a:buNone/>
            </a:pPr>
            <a:endParaRPr lang="en-US" dirty="0"/>
          </a:p>
          <a:p>
            <a:r>
              <a:rPr lang="en-US" dirty="0"/>
              <a:t>Valid</a:t>
            </a:r>
            <a:r>
              <a:rPr lang="en-US" dirty="0" smtClean="0"/>
              <a:t>?</a:t>
            </a:r>
          </a:p>
          <a:p>
            <a:pPr marL="0" indent="0">
              <a:buNone/>
            </a:pPr>
            <a:r>
              <a:rPr lang="en-US" dirty="0" smtClean="0"/>
              <a:t>Ex:01</a:t>
            </a:r>
          </a:p>
          <a:p>
            <a:pPr marL="274320" lvl="1" indent="0">
              <a:buNone/>
            </a:pPr>
            <a:r>
              <a:rPr lang="en-US" dirty="0"/>
              <a:t>  &lt;dessert&gt;   &lt;gateau&gt;Lemon Cake&lt;/gateau&gt;   &lt;/dessert&gt;</a:t>
            </a:r>
          </a:p>
          <a:p>
            <a:pPr marL="274320" lvl="1" indent="0">
              <a:buNone/>
            </a:pPr>
            <a:r>
              <a:rPr lang="en-US" dirty="0"/>
              <a:t>  &lt;dessert&gt;   &lt;fruit&gt;Strawberries&lt;/fruit&gt;   &lt; /dessert</a:t>
            </a:r>
            <a:r>
              <a:rPr lang="en-US" dirty="0" smtClean="0"/>
              <a:t>&gt;</a:t>
            </a:r>
          </a:p>
          <a:p>
            <a:pPr marL="0" indent="0">
              <a:buNone/>
            </a:pPr>
            <a:r>
              <a:rPr lang="en-US" dirty="0" smtClean="0"/>
              <a:t>Ex:02</a:t>
            </a:r>
            <a:endParaRPr lang="en-US" dirty="0"/>
          </a:p>
          <a:p>
            <a:pPr marL="274320" lvl="1" indent="0">
              <a:buNone/>
            </a:pPr>
            <a:r>
              <a:rPr lang="en-US" dirty="0"/>
              <a:t>  &lt;dessert&gt;   </a:t>
            </a:r>
            <a:endParaRPr lang="en-US" dirty="0" smtClean="0"/>
          </a:p>
          <a:p>
            <a:pPr marL="274320" lvl="1" indent="0">
              <a:buNone/>
            </a:pPr>
            <a:r>
              <a:rPr lang="en-US" dirty="0" smtClean="0"/>
              <a:t>     &lt;</a:t>
            </a:r>
            <a:r>
              <a:rPr lang="en-US" dirty="0"/>
              <a:t>gateau&gt;Lemon Cake&lt;/gateau&gt;  </a:t>
            </a:r>
            <a:r>
              <a:rPr lang="en-US" dirty="0" smtClean="0"/>
              <a:t>  </a:t>
            </a:r>
          </a:p>
          <a:p>
            <a:pPr marL="274320" lvl="1" indent="0">
              <a:buNone/>
            </a:pPr>
            <a:r>
              <a:rPr lang="en-US" dirty="0" smtClean="0"/>
              <a:t>     &lt;fruit&gt;Strawberries&lt;/fruit&gt;   </a:t>
            </a:r>
          </a:p>
          <a:p>
            <a:pPr marL="274320" lvl="1" indent="0">
              <a:buNone/>
            </a:pPr>
            <a:r>
              <a:rPr lang="en-US" dirty="0" smtClean="0"/>
              <a:t>&lt; /dessert&gt;</a:t>
            </a:r>
          </a:p>
          <a:p>
            <a:pPr marL="274320" lvl="1" indent="0">
              <a:buNone/>
            </a:pPr>
            <a:endParaRPr lang="en-US" dirty="0"/>
          </a:p>
          <a:p>
            <a:endParaRPr lang="en-US" dirty="0"/>
          </a:p>
        </p:txBody>
      </p:sp>
      <p:sp>
        <p:nvSpPr>
          <p:cNvPr id="4" name="Slide Number Placeholder 3"/>
          <p:cNvSpPr>
            <a:spLocks noGrp="1"/>
          </p:cNvSpPr>
          <p:nvPr>
            <p:ph type="sldNum" sz="quarter" idx="12"/>
          </p:nvPr>
        </p:nvSpPr>
        <p:spPr/>
        <p:txBody>
          <a:bodyPr/>
          <a:lstStyle/>
          <a:p>
            <a:fld id="{8E7292C6-9071-4326-8891-5A581EED35D6}" type="slidenum">
              <a:rPr lang="en-GB" smtClean="0"/>
              <a:pPr/>
              <a:t>24</a:t>
            </a:fld>
            <a:endParaRPr lang="en-GB"/>
          </a:p>
        </p:txBody>
      </p:sp>
    </p:spTree>
    <p:extLst>
      <p:ext uri="{BB962C8B-B14F-4D97-AF65-F5344CB8AC3E}">
        <p14:creationId xmlns:p14="http://schemas.microsoft.com/office/powerpoint/2010/main" val="7131595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Elements</a:t>
            </a:r>
            <a:endParaRPr lang="en-US" dirty="0"/>
          </a:p>
        </p:txBody>
      </p:sp>
      <p:sp>
        <p:nvSpPr>
          <p:cNvPr id="3" name="Content Placeholder 2"/>
          <p:cNvSpPr>
            <a:spLocks noGrp="1"/>
          </p:cNvSpPr>
          <p:nvPr>
            <p:ph idx="1"/>
          </p:nvPr>
        </p:nvSpPr>
        <p:spPr/>
        <p:txBody>
          <a:bodyPr>
            <a:normAutofit/>
          </a:bodyPr>
          <a:lstStyle/>
          <a:p>
            <a:r>
              <a:rPr lang="en-US" dirty="0"/>
              <a:t>Parentheses ( ) - used for grouping:</a:t>
            </a:r>
          </a:p>
          <a:p>
            <a:pPr lvl="1"/>
            <a:r>
              <a:rPr lang="en-US" dirty="0" smtClean="0"/>
              <a:t>&lt;!</a:t>
            </a:r>
            <a:r>
              <a:rPr lang="en-US" dirty="0"/>
              <a:t>ELEMENT </a:t>
            </a:r>
            <a:r>
              <a:rPr lang="en-US" dirty="0" err="1"/>
              <a:t>first_course</a:t>
            </a:r>
            <a:r>
              <a:rPr lang="en-US" dirty="0"/>
              <a:t> ((</a:t>
            </a:r>
            <a:r>
              <a:rPr lang="en-US" dirty="0" err="1"/>
              <a:t>bread,soup</a:t>
            </a:r>
            <a:r>
              <a:rPr lang="en-US" dirty="0"/>
              <a:t>)|starter)&gt;</a:t>
            </a:r>
          </a:p>
          <a:p>
            <a:r>
              <a:rPr lang="en-US" dirty="0"/>
              <a:t>A heading is made up of a title and an address in any order:</a:t>
            </a:r>
          </a:p>
          <a:p>
            <a:pPr lvl="1"/>
            <a:r>
              <a:rPr lang="en-US" dirty="0" smtClean="0"/>
              <a:t>&lt;!</a:t>
            </a:r>
            <a:r>
              <a:rPr lang="en-US" dirty="0"/>
              <a:t>ELEMENT heading (( title, address)| (address, title))&gt;</a:t>
            </a:r>
          </a:p>
          <a:p>
            <a:r>
              <a:rPr lang="en-US" dirty="0"/>
              <a:t>To create an EMPTY element:</a:t>
            </a:r>
          </a:p>
          <a:p>
            <a:pPr lvl="1"/>
            <a:r>
              <a:rPr lang="en-US" dirty="0" smtClean="0"/>
              <a:t>&lt;!</a:t>
            </a:r>
            <a:r>
              <a:rPr lang="en-US" dirty="0"/>
              <a:t>ELEMENT </a:t>
            </a:r>
            <a:r>
              <a:rPr lang="en-US" dirty="0" err="1"/>
              <a:t>img</a:t>
            </a:r>
            <a:r>
              <a:rPr lang="en-US" dirty="0"/>
              <a:t> EMPTY&gt;</a:t>
            </a:r>
          </a:p>
          <a:p>
            <a:r>
              <a:rPr lang="en-US" dirty="0"/>
              <a:t>In XML document:</a:t>
            </a:r>
          </a:p>
          <a:p>
            <a:pPr lvl="1"/>
            <a:r>
              <a:rPr lang="en-US" dirty="0" smtClean="0"/>
              <a:t>&lt;</a:t>
            </a:r>
            <a:r>
              <a:rPr lang="en-US" dirty="0" err="1"/>
              <a:t>img</a:t>
            </a:r>
            <a:r>
              <a:rPr lang="en-US" dirty="0"/>
              <a:t> /&gt; </a:t>
            </a:r>
          </a:p>
        </p:txBody>
      </p:sp>
      <p:sp>
        <p:nvSpPr>
          <p:cNvPr id="4" name="Slide Number Placeholder 3"/>
          <p:cNvSpPr>
            <a:spLocks noGrp="1"/>
          </p:cNvSpPr>
          <p:nvPr>
            <p:ph type="sldNum" sz="quarter" idx="12"/>
          </p:nvPr>
        </p:nvSpPr>
        <p:spPr/>
        <p:txBody>
          <a:bodyPr/>
          <a:lstStyle/>
          <a:p>
            <a:fld id="{8E7292C6-9071-4326-8891-5A581EED35D6}" type="slidenum">
              <a:rPr lang="en-GB" smtClean="0"/>
              <a:pPr/>
              <a:t>25</a:t>
            </a:fld>
            <a:endParaRPr lang="en-GB"/>
          </a:p>
        </p:txBody>
      </p:sp>
    </p:spTree>
    <p:extLst>
      <p:ext uri="{BB962C8B-B14F-4D97-AF65-F5344CB8AC3E}">
        <p14:creationId xmlns:p14="http://schemas.microsoft.com/office/powerpoint/2010/main" val="19214344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normAutofit lnSpcReduction="10000"/>
          </a:bodyPr>
          <a:lstStyle/>
          <a:p>
            <a:r>
              <a:rPr lang="en-US" dirty="0" smtClean="0"/>
              <a:t>Create a XML file to store details of employees. </a:t>
            </a:r>
            <a:endParaRPr lang="en-US" dirty="0" smtClean="0"/>
          </a:p>
          <a:p>
            <a:r>
              <a:rPr lang="en-US" dirty="0" smtClean="0"/>
              <a:t>File </a:t>
            </a:r>
            <a:r>
              <a:rPr lang="en-US" dirty="0" smtClean="0"/>
              <a:t>can have details of at least a single employee and each employee should have following details.</a:t>
            </a:r>
          </a:p>
          <a:p>
            <a:r>
              <a:rPr lang="en-US" dirty="0" smtClean="0"/>
              <a:t>Name – contains first name and last name where it is a must to have </a:t>
            </a:r>
            <a:r>
              <a:rPr lang="en-US" dirty="0" err="1" smtClean="0"/>
              <a:t>firstName</a:t>
            </a:r>
            <a:r>
              <a:rPr lang="en-US" dirty="0" smtClean="0"/>
              <a:t> and an optional </a:t>
            </a:r>
            <a:r>
              <a:rPr lang="en-US" dirty="0" err="1" smtClean="0"/>
              <a:t>secondName</a:t>
            </a:r>
            <a:endParaRPr lang="en-US" dirty="0" smtClean="0"/>
          </a:p>
          <a:p>
            <a:r>
              <a:rPr lang="en-US" dirty="0" smtClean="0"/>
              <a:t>Address -  must have exactly one address</a:t>
            </a:r>
          </a:p>
          <a:p>
            <a:r>
              <a:rPr lang="en-US" dirty="0" smtClean="0"/>
              <a:t>Mobile – optional. But one employee can have many mobile numbers as well.</a:t>
            </a:r>
          </a:p>
          <a:p>
            <a:endParaRPr lang="en-US" dirty="0"/>
          </a:p>
          <a:p>
            <a:r>
              <a:rPr lang="en-US" dirty="0" smtClean="0"/>
              <a:t>Create an external DTD file to satisfy above requirements</a:t>
            </a:r>
          </a:p>
          <a:p>
            <a:endParaRPr lang="en-US" dirty="0"/>
          </a:p>
        </p:txBody>
      </p:sp>
      <p:sp>
        <p:nvSpPr>
          <p:cNvPr id="4" name="Slide Number Placeholder 3"/>
          <p:cNvSpPr>
            <a:spLocks noGrp="1"/>
          </p:cNvSpPr>
          <p:nvPr>
            <p:ph type="sldNum" sz="quarter" idx="12"/>
          </p:nvPr>
        </p:nvSpPr>
        <p:spPr/>
        <p:txBody>
          <a:bodyPr/>
          <a:lstStyle/>
          <a:p>
            <a:fld id="{8E7292C6-9071-4326-8891-5A581EED35D6}" type="slidenum">
              <a:rPr lang="en-GB" smtClean="0"/>
              <a:pPr/>
              <a:t>26</a:t>
            </a:fld>
            <a:endParaRPr lang="en-GB"/>
          </a:p>
        </p:txBody>
      </p:sp>
    </p:spTree>
    <p:extLst>
      <p:ext uri="{BB962C8B-B14F-4D97-AF65-F5344CB8AC3E}">
        <p14:creationId xmlns:p14="http://schemas.microsoft.com/office/powerpoint/2010/main" val="10126551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Validating XML Files</a:t>
            </a:r>
            <a:endParaRPr lang="en-US" dirty="0"/>
          </a:p>
        </p:txBody>
      </p:sp>
      <p:sp>
        <p:nvSpPr>
          <p:cNvPr id="3" name="Content Placeholder 2"/>
          <p:cNvSpPr>
            <a:spLocks noGrp="1"/>
          </p:cNvSpPr>
          <p:nvPr>
            <p:ph idx="1"/>
          </p:nvPr>
        </p:nvSpPr>
        <p:spPr/>
        <p:txBody>
          <a:bodyPr/>
          <a:lstStyle/>
          <a:p>
            <a:r>
              <a:rPr lang="en-US" dirty="0" smtClean="0"/>
              <a:t>Online validators</a:t>
            </a:r>
          </a:p>
          <a:p>
            <a:pPr lvl="1"/>
            <a:r>
              <a:rPr lang="en-US" dirty="0">
                <a:hlinkClick r:id="rId2"/>
              </a:rPr>
              <a:t>http://www.xmlvalidation.com</a:t>
            </a:r>
            <a:r>
              <a:rPr lang="en-US" dirty="0" smtClean="0">
                <a:hlinkClick r:id="rId2"/>
              </a:rPr>
              <a:t>/</a:t>
            </a:r>
            <a:endParaRPr lang="en-US" dirty="0" smtClean="0"/>
          </a:p>
          <a:p>
            <a:pPr lvl="1"/>
            <a:r>
              <a:rPr lang="en-US" dirty="0">
                <a:hlinkClick r:id="rId3"/>
              </a:rPr>
              <a:t>https://</a:t>
            </a:r>
            <a:r>
              <a:rPr lang="en-US" dirty="0" smtClean="0">
                <a:hlinkClick r:id="rId3"/>
              </a:rPr>
              <a:t>www.w3schools.com/xml/xml_validator.asp</a:t>
            </a:r>
            <a:endParaRPr lang="en-US" dirty="0" smtClean="0"/>
          </a:p>
          <a:p>
            <a:pPr lvl="1"/>
            <a:endParaRPr lang="en-US" dirty="0"/>
          </a:p>
          <a:p>
            <a:r>
              <a:rPr lang="en-US" dirty="0" smtClean="0"/>
              <a:t>Offline validators</a:t>
            </a:r>
          </a:p>
          <a:p>
            <a:pPr lvl="1"/>
            <a:r>
              <a:rPr lang="en-US" dirty="0" smtClean="0"/>
              <a:t>Browser extensions</a:t>
            </a:r>
          </a:p>
          <a:p>
            <a:pPr lvl="1"/>
            <a:r>
              <a:rPr lang="en-US" dirty="0" smtClean="0"/>
              <a:t>Standalone tools</a:t>
            </a:r>
          </a:p>
          <a:p>
            <a:pPr lvl="1"/>
            <a:endParaRPr lang="en-US" dirty="0" smtClean="0"/>
          </a:p>
          <a:p>
            <a:pPr lvl="1"/>
            <a:endParaRPr lang="en-US" dirty="0"/>
          </a:p>
        </p:txBody>
      </p:sp>
      <p:sp>
        <p:nvSpPr>
          <p:cNvPr id="4" name="Slide Number Placeholder 3"/>
          <p:cNvSpPr>
            <a:spLocks noGrp="1"/>
          </p:cNvSpPr>
          <p:nvPr>
            <p:ph type="sldNum" sz="quarter" idx="12"/>
          </p:nvPr>
        </p:nvSpPr>
        <p:spPr/>
        <p:txBody>
          <a:bodyPr/>
          <a:lstStyle/>
          <a:p>
            <a:fld id="{8E7292C6-9071-4326-8891-5A581EED35D6}" type="slidenum">
              <a:rPr lang="en-GB" smtClean="0"/>
              <a:pPr/>
              <a:t>27</a:t>
            </a:fld>
            <a:endParaRPr lang="en-GB"/>
          </a:p>
        </p:txBody>
      </p:sp>
    </p:spTree>
    <p:extLst>
      <p:ext uri="{BB962C8B-B14F-4D97-AF65-F5344CB8AC3E}">
        <p14:creationId xmlns:p14="http://schemas.microsoft.com/office/powerpoint/2010/main" val="19571714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7246" y="692150"/>
            <a:ext cx="8229600" cy="685800"/>
          </a:xfrm>
        </p:spPr>
        <p:txBody>
          <a:bodyPr>
            <a:normAutofit fontScale="90000"/>
          </a:bodyPr>
          <a:lstStyle/>
          <a:p>
            <a:r>
              <a:rPr lang="en-US" dirty="0"/>
              <a:t>Recap - XML and DTDs</a:t>
            </a:r>
            <a:r>
              <a:rPr lang="en-US" dirty="0" smtClean="0"/>
              <a:t>:</a:t>
            </a:r>
            <a:endParaRPr lang="en-US" dirty="0"/>
          </a:p>
        </p:txBody>
      </p:sp>
      <p:sp>
        <p:nvSpPr>
          <p:cNvPr id="3" name="Content Placeholder 2"/>
          <p:cNvSpPr>
            <a:spLocks noGrp="1"/>
          </p:cNvSpPr>
          <p:nvPr>
            <p:ph idx="1"/>
          </p:nvPr>
        </p:nvSpPr>
        <p:spPr>
          <a:xfrm>
            <a:off x="897245" y="1448026"/>
            <a:ext cx="10336811" cy="5105400"/>
          </a:xfrm>
        </p:spPr>
        <p:txBody>
          <a:bodyPr>
            <a:normAutofit fontScale="77500" lnSpcReduction="20000"/>
          </a:bodyPr>
          <a:lstStyle/>
          <a:p>
            <a:r>
              <a:rPr lang="en-US" dirty="0"/>
              <a:t>Well-formed documents </a:t>
            </a:r>
            <a:r>
              <a:rPr lang="en-US" dirty="0" err="1"/>
              <a:t>vs</a:t>
            </a:r>
            <a:r>
              <a:rPr lang="en-US" dirty="0"/>
              <a:t> Valid documents</a:t>
            </a:r>
          </a:p>
          <a:p>
            <a:r>
              <a:rPr lang="en-US" dirty="0"/>
              <a:t>Contents of DTD elements:</a:t>
            </a:r>
          </a:p>
          <a:p>
            <a:pPr lvl="1"/>
            <a:r>
              <a:rPr lang="en-US" dirty="0"/>
              <a:t>Elements containing child elements:</a:t>
            </a:r>
            <a:br>
              <a:rPr lang="en-US" dirty="0"/>
            </a:br>
            <a:r>
              <a:rPr lang="en-US" dirty="0"/>
              <a:t>  &lt;!ELEMENT </a:t>
            </a:r>
            <a:r>
              <a:rPr lang="en-US" dirty="0" err="1"/>
              <a:t>shoplist</a:t>
            </a:r>
            <a:r>
              <a:rPr lang="en-US" dirty="0"/>
              <a:t> (item+)&gt;</a:t>
            </a:r>
          </a:p>
          <a:p>
            <a:pPr lvl="1"/>
            <a:r>
              <a:rPr lang="en-US" dirty="0"/>
              <a:t>Elements containing text ("Parsed Character Data"): </a:t>
            </a:r>
            <a:br>
              <a:rPr lang="en-US" dirty="0"/>
            </a:br>
            <a:r>
              <a:rPr lang="en-US" dirty="0"/>
              <a:t>  &lt;!ELEMENT item (#PCDATA)&gt; </a:t>
            </a:r>
          </a:p>
          <a:p>
            <a:pPr lvl="1"/>
            <a:r>
              <a:rPr lang="en-US" dirty="0"/>
              <a:t>EMPTY elements: </a:t>
            </a:r>
            <a:br>
              <a:rPr lang="en-US" dirty="0"/>
            </a:br>
            <a:r>
              <a:rPr lang="en-US" dirty="0"/>
              <a:t>  &lt;!ELEMENT picture EMPTY&gt;</a:t>
            </a:r>
          </a:p>
          <a:p>
            <a:r>
              <a:rPr lang="en-US" dirty="0"/>
              <a:t>Combination rules:</a:t>
            </a:r>
          </a:p>
          <a:p>
            <a:pPr lvl="1"/>
            <a:r>
              <a:rPr lang="en-US" dirty="0"/>
              <a:t>A, B</a:t>
            </a:r>
          </a:p>
          <a:p>
            <a:pPr lvl="1"/>
            <a:r>
              <a:rPr lang="en-US" dirty="0"/>
              <a:t>A?</a:t>
            </a:r>
          </a:p>
          <a:p>
            <a:pPr lvl="1"/>
            <a:r>
              <a:rPr lang="en-US" dirty="0"/>
              <a:t>A+</a:t>
            </a:r>
          </a:p>
          <a:p>
            <a:pPr lvl="1"/>
            <a:r>
              <a:rPr lang="en-US" dirty="0"/>
              <a:t>A*</a:t>
            </a:r>
          </a:p>
          <a:p>
            <a:pPr lvl="1"/>
            <a:r>
              <a:rPr lang="en-US" dirty="0"/>
              <a:t>A | B</a:t>
            </a:r>
          </a:p>
          <a:p>
            <a:r>
              <a:rPr lang="en-US" dirty="0"/>
              <a:t>To declare an internal or external DTD </a:t>
            </a:r>
            <a:br>
              <a:rPr lang="en-US" dirty="0"/>
            </a:br>
            <a:r>
              <a:rPr lang="en-US" dirty="0"/>
              <a:t>  &lt;!DOCTYPE ... &gt;</a:t>
            </a:r>
          </a:p>
          <a:p>
            <a:r>
              <a:rPr lang="en-US" dirty="0"/>
              <a:t>Note the syntax for writing comments in XML is similar to that of HTML. </a:t>
            </a:r>
            <a:br>
              <a:rPr lang="en-US" dirty="0"/>
            </a:br>
            <a:r>
              <a:rPr lang="en-US" dirty="0"/>
              <a:t>&lt;!-- This is a comment --&gt;</a:t>
            </a:r>
          </a:p>
          <a:p>
            <a:endParaRPr lang="en-US" dirty="0"/>
          </a:p>
        </p:txBody>
      </p:sp>
      <p:sp>
        <p:nvSpPr>
          <p:cNvPr id="4" name="Slide Number Placeholder 3"/>
          <p:cNvSpPr>
            <a:spLocks noGrp="1"/>
          </p:cNvSpPr>
          <p:nvPr>
            <p:ph type="sldNum" sz="quarter" idx="12"/>
          </p:nvPr>
        </p:nvSpPr>
        <p:spPr/>
        <p:txBody>
          <a:bodyPr/>
          <a:lstStyle/>
          <a:p>
            <a:fld id="{8E7292C6-9071-4326-8891-5A581EED35D6}" type="slidenum">
              <a:rPr lang="en-GB" smtClean="0"/>
              <a:pPr/>
              <a:t>28</a:t>
            </a:fld>
            <a:endParaRPr lang="en-GB"/>
          </a:p>
        </p:txBody>
      </p:sp>
    </p:spTree>
    <p:extLst>
      <p:ext uri="{BB962C8B-B14F-4D97-AF65-F5344CB8AC3E}">
        <p14:creationId xmlns:p14="http://schemas.microsoft.com/office/powerpoint/2010/main" val="9546301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XML </a:t>
            </a:r>
            <a:r>
              <a:rPr lang="en-US" dirty="0" smtClean="0"/>
              <a:t>Attributes</a:t>
            </a:r>
            <a:endParaRPr lang="en-US" dirty="0"/>
          </a:p>
        </p:txBody>
      </p:sp>
      <p:sp>
        <p:nvSpPr>
          <p:cNvPr id="3" name="Content Placeholder 2"/>
          <p:cNvSpPr>
            <a:spLocks noGrp="1"/>
          </p:cNvSpPr>
          <p:nvPr>
            <p:ph idx="1"/>
          </p:nvPr>
        </p:nvSpPr>
        <p:spPr/>
        <p:txBody>
          <a:bodyPr/>
          <a:lstStyle/>
          <a:p>
            <a:r>
              <a:rPr lang="en-US" dirty="0"/>
              <a:t>XML elements can have attributes in the start tag, just like HTML. From HTML you will remember this: </a:t>
            </a:r>
            <a:endParaRPr lang="en-US" dirty="0" smtClean="0"/>
          </a:p>
          <a:p>
            <a:pPr marL="274320" lvl="1" indent="0">
              <a:buNone/>
            </a:pPr>
            <a:r>
              <a:rPr lang="en-US" dirty="0" smtClean="0"/>
              <a:t>&lt;</a:t>
            </a:r>
            <a:r>
              <a:rPr lang="en-US" dirty="0"/>
              <a:t>IMG SRC="computer.gif"&gt;.</a:t>
            </a:r>
          </a:p>
          <a:p>
            <a:r>
              <a:rPr lang="en-US" dirty="0" smtClean="0"/>
              <a:t>In </a:t>
            </a:r>
            <a:r>
              <a:rPr lang="en-US" dirty="0"/>
              <a:t>HTML (and in XML) attributes are name-value pairs that </a:t>
            </a:r>
            <a:r>
              <a:rPr lang="en-US" dirty="0" smtClean="0"/>
              <a:t>provide </a:t>
            </a:r>
            <a:r>
              <a:rPr lang="en-US" dirty="0"/>
              <a:t>additional information about an element</a:t>
            </a:r>
            <a:r>
              <a:rPr lang="en-US" dirty="0" smtClean="0"/>
              <a:t>:</a:t>
            </a:r>
          </a:p>
          <a:p>
            <a:r>
              <a:rPr lang="en-US" dirty="0"/>
              <a:t>Attributes often provide information that is not a part of the data. In the example below, the file type is irrelevant to the data, but important to the software that wants to manipulate the element</a:t>
            </a:r>
            <a:r>
              <a:rPr lang="en-US" dirty="0" smtClean="0"/>
              <a:t>:</a:t>
            </a:r>
          </a:p>
          <a:p>
            <a:pPr lvl="1"/>
            <a:r>
              <a:rPr lang="en-US" dirty="0"/>
              <a:t>&lt;file type="gif"&gt;computer.gif&lt;/file&gt;</a:t>
            </a:r>
          </a:p>
        </p:txBody>
      </p:sp>
      <p:sp>
        <p:nvSpPr>
          <p:cNvPr id="4" name="Slide Number Placeholder 3"/>
          <p:cNvSpPr>
            <a:spLocks noGrp="1"/>
          </p:cNvSpPr>
          <p:nvPr>
            <p:ph type="sldNum" sz="quarter" idx="12"/>
          </p:nvPr>
        </p:nvSpPr>
        <p:spPr/>
        <p:txBody>
          <a:bodyPr/>
          <a:lstStyle/>
          <a:p>
            <a:fld id="{8E7292C6-9071-4326-8891-5A581EED35D6}" type="slidenum">
              <a:rPr lang="en-GB" smtClean="0"/>
              <a:pPr/>
              <a:t>29</a:t>
            </a:fld>
            <a:endParaRPr lang="en-GB"/>
          </a:p>
        </p:txBody>
      </p:sp>
    </p:spTree>
    <p:extLst>
      <p:ext uri="{BB962C8B-B14F-4D97-AF65-F5344CB8AC3E}">
        <p14:creationId xmlns:p14="http://schemas.microsoft.com/office/powerpoint/2010/main" val="19394873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9112"/>
            <a:ext cx="8229600" cy="990600"/>
          </a:xfrm>
        </p:spPr>
        <p:txBody>
          <a:bodyPr>
            <a:normAutofit/>
          </a:bodyPr>
          <a:lstStyle/>
          <a:p>
            <a:r>
              <a:rPr lang="en-US" dirty="0"/>
              <a:t>XML </a:t>
            </a:r>
            <a:r>
              <a:rPr lang="en-US" dirty="0" smtClean="0"/>
              <a:t>Features</a:t>
            </a:r>
            <a:endParaRPr lang="en-US" dirty="0"/>
          </a:p>
        </p:txBody>
      </p:sp>
      <p:sp>
        <p:nvSpPr>
          <p:cNvPr id="3" name="Content Placeholder 2"/>
          <p:cNvSpPr>
            <a:spLocks noGrp="1"/>
          </p:cNvSpPr>
          <p:nvPr>
            <p:ph idx="1"/>
          </p:nvPr>
        </p:nvSpPr>
        <p:spPr>
          <a:xfrm>
            <a:off x="838200" y="1509712"/>
            <a:ext cx="10515600" cy="5029200"/>
          </a:xfrm>
        </p:spPr>
        <p:txBody>
          <a:bodyPr>
            <a:normAutofit fontScale="70000" lnSpcReduction="20000"/>
          </a:bodyPr>
          <a:lstStyle/>
          <a:p>
            <a:r>
              <a:rPr lang="en-US" dirty="0"/>
              <a:t>XML was designed to incorporate the following features.</a:t>
            </a:r>
          </a:p>
          <a:p>
            <a:r>
              <a:rPr lang="en-US" b="1" dirty="0"/>
              <a:t>Easy to use.</a:t>
            </a:r>
            <a:r>
              <a:rPr lang="en-US" dirty="0"/>
              <a:t/>
            </a:r>
            <a:br>
              <a:rPr lang="en-US" dirty="0"/>
            </a:br>
            <a:r>
              <a:rPr lang="en-US" dirty="0"/>
              <a:t>XML documents are easy to create - XML authors can define their own tags to describe the data being stored. Because of these descriptive tags, XML documents are also easy to read and understand.</a:t>
            </a:r>
          </a:p>
          <a:p>
            <a:r>
              <a:rPr lang="en-US" b="1" dirty="0"/>
              <a:t>Formal structure.</a:t>
            </a:r>
            <a:r>
              <a:rPr lang="en-US" dirty="0"/>
              <a:t/>
            </a:r>
            <a:br>
              <a:rPr lang="en-US" dirty="0"/>
            </a:br>
            <a:r>
              <a:rPr lang="en-US" dirty="0"/>
              <a:t>"Well-formed" rules ensure that every XML document meets some minimum expectation of structure and syntax. This makes it easier for applications and processors to deal with XML data.</a:t>
            </a:r>
          </a:p>
          <a:p>
            <a:r>
              <a:rPr lang="en-US" b="1" dirty="0"/>
              <a:t>SGML-compatible.</a:t>
            </a:r>
            <a:r>
              <a:rPr lang="en-US" dirty="0"/>
              <a:t/>
            </a:r>
            <a:br>
              <a:rPr lang="en-US" dirty="0"/>
            </a:br>
            <a:r>
              <a:rPr lang="en-US" dirty="0"/>
              <a:t>SGML is an internationally accepted standard for describing information but it is too complex for the Internet. XML is a subset of SGML (80% of SGML's functionality but only 20% of the complexity). XML was designed to be used on the Internet.</a:t>
            </a:r>
          </a:p>
          <a:p>
            <a:r>
              <a:rPr lang="en-US" b="1" dirty="0"/>
              <a:t>XML stores data in plain text format.</a:t>
            </a:r>
            <a:r>
              <a:rPr lang="en-US" dirty="0"/>
              <a:t/>
            </a:r>
            <a:br>
              <a:rPr lang="en-US" dirty="0"/>
            </a:br>
            <a:r>
              <a:rPr lang="en-US" dirty="0"/>
              <a:t>This provides a software-independent and hardware-independent way of storing, transporting and sharing data. It can be read by any tool that can read a text file.</a:t>
            </a:r>
          </a:p>
          <a:p>
            <a:r>
              <a:rPr lang="en-US" b="1" dirty="0"/>
              <a:t>XML enables authors to describe data</a:t>
            </a:r>
            <a:r>
              <a:rPr lang="en-US" dirty="0"/>
              <a:t/>
            </a:r>
            <a:br>
              <a:rPr lang="en-US" dirty="0"/>
            </a:br>
            <a:r>
              <a:rPr lang="en-US" dirty="0"/>
              <a:t>Allowing the possibility for better organization and classification of information, more intelligent searches and new types of links between data.</a:t>
            </a:r>
          </a:p>
          <a:p>
            <a:pPr marL="0" indent="0">
              <a:buNone/>
            </a:pPr>
            <a:endParaRPr lang="en-US" dirty="0"/>
          </a:p>
        </p:txBody>
      </p:sp>
      <p:sp>
        <p:nvSpPr>
          <p:cNvPr id="4" name="Slide Number Placeholder 3"/>
          <p:cNvSpPr>
            <a:spLocks noGrp="1"/>
          </p:cNvSpPr>
          <p:nvPr>
            <p:ph type="sldNum" sz="quarter" idx="12"/>
          </p:nvPr>
        </p:nvSpPr>
        <p:spPr/>
        <p:txBody>
          <a:bodyPr/>
          <a:lstStyle/>
          <a:p>
            <a:fld id="{8E7292C6-9071-4326-8891-5A581EED35D6}" type="slidenum">
              <a:rPr lang="en-GB" smtClean="0"/>
              <a:pPr/>
              <a:t>3</a:t>
            </a:fld>
            <a:endParaRPr lang="en-GB"/>
          </a:p>
        </p:txBody>
      </p:sp>
    </p:spTree>
    <p:extLst>
      <p:ext uri="{BB962C8B-B14F-4D97-AF65-F5344CB8AC3E}">
        <p14:creationId xmlns:p14="http://schemas.microsoft.com/office/powerpoint/2010/main" val="340700538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4725" y="498654"/>
            <a:ext cx="8763990" cy="914400"/>
          </a:xfrm>
        </p:spPr>
        <p:txBody>
          <a:bodyPr>
            <a:normAutofit/>
          </a:bodyPr>
          <a:lstStyle/>
          <a:p>
            <a:r>
              <a:rPr lang="en-US" dirty="0"/>
              <a:t>Use of Elements vs. </a:t>
            </a:r>
            <a:r>
              <a:rPr lang="en-US" dirty="0" smtClean="0"/>
              <a:t>Attributes</a:t>
            </a:r>
            <a:endParaRPr lang="en-US" dirty="0"/>
          </a:p>
        </p:txBody>
      </p:sp>
      <p:sp>
        <p:nvSpPr>
          <p:cNvPr id="3" name="Content Placeholder 2"/>
          <p:cNvSpPr>
            <a:spLocks noGrp="1"/>
          </p:cNvSpPr>
          <p:nvPr>
            <p:ph idx="1"/>
          </p:nvPr>
        </p:nvSpPr>
        <p:spPr>
          <a:xfrm>
            <a:off x="649514" y="1414641"/>
            <a:ext cx="11048999" cy="5124271"/>
          </a:xfrm>
        </p:spPr>
        <p:txBody>
          <a:bodyPr>
            <a:normAutofit fontScale="92500" lnSpcReduction="10000"/>
          </a:bodyPr>
          <a:lstStyle/>
          <a:p>
            <a:r>
              <a:rPr lang="en-US" b="1" dirty="0"/>
              <a:t>Data can be stored in child elements or in attributes.</a:t>
            </a:r>
            <a:r>
              <a:rPr lang="en-US" dirty="0"/>
              <a:t> Take a look at these examples</a:t>
            </a:r>
            <a:r>
              <a:rPr lang="en-US" dirty="0" smtClean="0"/>
              <a:t>:</a:t>
            </a:r>
          </a:p>
          <a:p>
            <a:endParaRPr lang="en-US" dirty="0" smtClean="0"/>
          </a:p>
          <a:p>
            <a:endParaRPr lang="en-US" dirty="0"/>
          </a:p>
          <a:p>
            <a:endParaRPr lang="en-US" dirty="0" smtClean="0"/>
          </a:p>
          <a:p>
            <a:pPr marL="0" indent="0">
              <a:buNone/>
            </a:pPr>
            <a:endParaRPr lang="en-US" dirty="0" smtClean="0"/>
          </a:p>
          <a:p>
            <a:r>
              <a:rPr lang="en-US" dirty="0"/>
              <a:t>In the first example gender is an attribute. In the last, gender is a child element. Both examples provide the same information.</a:t>
            </a:r>
          </a:p>
          <a:p>
            <a:r>
              <a:rPr lang="en-US" dirty="0"/>
              <a:t>There are no rules about when to use attributes, and when to use child elements. Use child elements if the information feels like data. Use attributes when the information is data about data (further describes element). Also, it is easier to carry out searches based on elements</a:t>
            </a:r>
            <a:r>
              <a:rPr lang="en-US" dirty="0" smtClean="0"/>
              <a:t>.</a:t>
            </a:r>
          </a:p>
          <a:p>
            <a:endParaRPr lang="en-US" dirty="0"/>
          </a:p>
          <a:p>
            <a:endParaRPr lang="en-US" dirty="0" smtClean="0"/>
          </a:p>
          <a:p>
            <a:endParaRPr lang="en-US" dirty="0"/>
          </a:p>
          <a:p>
            <a:pPr marL="0" indent="0">
              <a:buNone/>
            </a:pPr>
            <a:endParaRPr lang="en-US" dirty="0"/>
          </a:p>
          <a:p>
            <a:endParaRPr lang="en-US" dirty="0" smtClean="0"/>
          </a:p>
          <a:p>
            <a:endParaRPr lang="en-US" dirty="0"/>
          </a:p>
        </p:txBody>
      </p:sp>
      <p:sp>
        <p:nvSpPr>
          <p:cNvPr id="4" name="Slide Number Placeholder 3"/>
          <p:cNvSpPr>
            <a:spLocks noGrp="1"/>
          </p:cNvSpPr>
          <p:nvPr>
            <p:ph type="sldNum" sz="quarter" idx="12"/>
          </p:nvPr>
        </p:nvSpPr>
        <p:spPr/>
        <p:txBody>
          <a:bodyPr/>
          <a:lstStyle/>
          <a:p>
            <a:fld id="{8E7292C6-9071-4326-8891-5A581EED35D6}" type="slidenum">
              <a:rPr lang="en-GB" smtClean="0"/>
              <a:pPr/>
              <a:t>30</a:t>
            </a:fld>
            <a:endParaRPr lang="en-GB"/>
          </a:p>
        </p:txBody>
      </p:sp>
      <p:sp>
        <p:nvSpPr>
          <p:cNvPr id="5" name="TextBox 4"/>
          <p:cNvSpPr txBox="1"/>
          <p:nvPr/>
        </p:nvSpPr>
        <p:spPr>
          <a:xfrm>
            <a:off x="1752600" y="2133601"/>
            <a:ext cx="3810000" cy="1200329"/>
          </a:xfrm>
          <a:prstGeom prst="rect">
            <a:avLst/>
          </a:prstGeom>
          <a:noFill/>
        </p:spPr>
        <p:txBody>
          <a:bodyPr wrap="square" rtlCol="0">
            <a:spAutoFit/>
          </a:bodyPr>
          <a:lstStyle/>
          <a:p>
            <a:r>
              <a:rPr lang="en-US" b="1" dirty="0"/>
              <a:t>&lt;person gender="female"&gt;</a:t>
            </a:r>
          </a:p>
          <a:p>
            <a:r>
              <a:rPr lang="en-US" b="1" dirty="0"/>
              <a:t>  &lt;</a:t>
            </a:r>
            <a:r>
              <a:rPr lang="en-US" b="1" dirty="0" err="1"/>
              <a:t>firstname</a:t>
            </a:r>
            <a:r>
              <a:rPr lang="en-US" b="1" dirty="0"/>
              <a:t>&gt;Anne&lt;/</a:t>
            </a:r>
            <a:r>
              <a:rPr lang="en-US" b="1" dirty="0" err="1"/>
              <a:t>firstname</a:t>
            </a:r>
            <a:r>
              <a:rPr lang="en-US" b="1" dirty="0"/>
              <a:t>&gt;</a:t>
            </a:r>
          </a:p>
          <a:p>
            <a:r>
              <a:rPr lang="en-US" b="1" dirty="0"/>
              <a:t>  &lt;</a:t>
            </a:r>
            <a:r>
              <a:rPr lang="en-US" b="1" dirty="0" err="1"/>
              <a:t>lastname</a:t>
            </a:r>
            <a:r>
              <a:rPr lang="en-US" b="1" dirty="0"/>
              <a:t>&gt;Smith&lt;/</a:t>
            </a:r>
            <a:r>
              <a:rPr lang="en-US" b="1" dirty="0" err="1"/>
              <a:t>lastname</a:t>
            </a:r>
            <a:r>
              <a:rPr lang="en-US" b="1" dirty="0"/>
              <a:t>&gt;</a:t>
            </a:r>
          </a:p>
          <a:p>
            <a:r>
              <a:rPr lang="en-US" b="1" dirty="0"/>
              <a:t>&lt;/person&gt;</a:t>
            </a:r>
            <a:endParaRPr lang="en-US" dirty="0"/>
          </a:p>
        </p:txBody>
      </p:sp>
      <p:sp>
        <p:nvSpPr>
          <p:cNvPr id="9" name="TextBox 8"/>
          <p:cNvSpPr txBox="1"/>
          <p:nvPr/>
        </p:nvSpPr>
        <p:spPr>
          <a:xfrm>
            <a:off x="6019800" y="2043039"/>
            <a:ext cx="3810000" cy="1477328"/>
          </a:xfrm>
          <a:prstGeom prst="rect">
            <a:avLst/>
          </a:prstGeom>
          <a:noFill/>
        </p:spPr>
        <p:txBody>
          <a:bodyPr wrap="square" rtlCol="0">
            <a:spAutoFit/>
          </a:bodyPr>
          <a:lstStyle/>
          <a:p>
            <a:r>
              <a:rPr lang="en-US" b="1" dirty="0"/>
              <a:t>&lt;person&gt;</a:t>
            </a:r>
          </a:p>
          <a:p>
            <a:r>
              <a:rPr lang="en-US" b="1" dirty="0"/>
              <a:t>  &lt;gender&gt;female&lt;/gender&gt;</a:t>
            </a:r>
          </a:p>
          <a:p>
            <a:r>
              <a:rPr lang="en-US" b="1" dirty="0"/>
              <a:t>  &lt;</a:t>
            </a:r>
            <a:r>
              <a:rPr lang="en-US" b="1" dirty="0" err="1"/>
              <a:t>firstname</a:t>
            </a:r>
            <a:r>
              <a:rPr lang="en-US" b="1" dirty="0"/>
              <a:t>&gt;Anne&lt;/</a:t>
            </a:r>
            <a:r>
              <a:rPr lang="en-US" b="1" dirty="0" err="1"/>
              <a:t>firstname</a:t>
            </a:r>
            <a:r>
              <a:rPr lang="en-US" b="1" dirty="0"/>
              <a:t>&gt;</a:t>
            </a:r>
          </a:p>
          <a:p>
            <a:r>
              <a:rPr lang="en-US" b="1" dirty="0"/>
              <a:t>  &lt;</a:t>
            </a:r>
            <a:r>
              <a:rPr lang="en-US" b="1" dirty="0" err="1"/>
              <a:t>lastname</a:t>
            </a:r>
            <a:r>
              <a:rPr lang="en-US" b="1" dirty="0"/>
              <a:t>&gt;Smith&lt;/</a:t>
            </a:r>
            <a:r>
              <a:rPr lang="en-US" b="1" dirty="0" err="1"/>
              <a:t>lastname</a:t>
            </a:r>
            <a:r>
              <a:rPr lang="en-US" b="1" dirty="0"/>
              <a:t>&gt;</a:t>
            </a:r>
          </a:p>
          <a:p>
            <a:r>
              <a:rPr lang="en-US" b="1" dirty="0"/>
              <a:t>&lt;/person&gt;</a:t>
            </a:r>
            <a:endParaRPr lang="en-US" dirty="0"/>
          </a:p>
        </p:txBody>
      </p:sp>
    </p:spTree>
    <p:extLst>
      <p:ext uri="{BB962C8B-B14F-4D97-AF65-F5344CB8AC3E}">
        <p14:creationId xmlns:p14="http://schemas.microsoft.com/office/powerpoint/2010/main" val="364459740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Viewing XML </a:t>
            </a:r>
            <a:r>
              <a:rPr lang="en-US" dirty="0" smtClean="0"/>
              <a:t>Files</a:t>
            </a:r>
            <a:endParaRPr lang="en-US" dirty="0"/>
          </a:p>
        </p:txBody>
      </p:sp>
      <p:sp>
        <p:nvSpPr>
          <p:cNvPr id="3" name="Content Placeholder 2"/>
          <p:cNvSpPr>
            <a:spLocks noGrp="1"/>
          </p:cNvSpPr>
          <p:nvPr>
            <p:ph idx="1"/>
          </p:nvPr>
        </p:nvSpPr>
        <p:spPr/>
        <p:txBody>
          <a:bodyPr>
            <a:normAutofit/>
          </a:bodyPr>
          <a:lstStyle/>
          <a:p>
            <a:r>
              <a:rPr lang="en-US" sz="2600" dirty="0"/>
              <a:t>Raw XML files can be viewed in most browsers. However, to make XML documents display as web pages, you will have to add display information with support software.</a:t>
            </a:r>
          </a:p>
          <a:p>
            <a:r>
              <a:rPr lang="en-US" sz="2600" dirty="0"/>
              <a:t>Open the XML file (typically by double-clicking on the file) - The XML document will be displayed with color-coded root and child elements. A plus (+) or minus sign (-) to the left of the elements can be clicked to expand or collapse the element structure. </a:t>
            </a:r>
            <a:endParaRPr lang="en-US" sz="2600" dirty="0" smtClean="0"/>
          </a:p>
          <a:p>
            <a:r>
              <a:rPr lang="en-US" sz="2600" dirty="0" smtClean="0"/>
              <a:t>To </a:t>
            </a:r>
            <a:r>
              <a:rPr lang="en-US" sz="2600" dirty="0"/>
              <a:t>view the raw XML source (without the + and - signs), select "View Page Source" or "View Source" from the browser menu</a:t>
            </a:r>
            <a:r>
              <a:rPr lang="en-US" sz="2600" dirty="0" smtClean="0"/>
              <a:t>.</a:t>
            </a:r>
          </a:p>
          <a:p>
            <a:endParaRPr lang="en-US" sz="2600" dirty="0"/>
          </a:p>
        </p:txBody>
      </p:sp>
      <p:sp>
        <p:nvSpPr>
          <p:cNvPr id="4" name="Slide Number Placeholder 3"/>
          <p:cNvSpPr>
            <a:spLocks noGrp="1"/>
          </p:cNvSpPr>
          <p:nvPr>
            <p:ph type="sldNum" sz="quarter" idx="12"/>
          </p:nvPr>
        </p:nvSpPr>
        <p:spPr/>
        <p:txBody>
          <a:bodyPr/>
          <a:lstStyle/>
          <a:p>
            <a:fld id="{8E7292C6-9071-4326-8891-5A581EED35D6}" type="slidenum">
              <a:rPr lang="en-GB" smtClean="0"/>
              <a:pPr/>
              <a:t>31</a:t>
            </a:fld>
            <a:endParaRPr lang="en-GB"/>
          </a:p>
        </p:txBody>
      </p:sp>
    </p:spTree>
    <p:extLst>
      <p:ext uri="{BB962C8B-B14F-4D97-AF65-F5344CB8AC3E}">
        <p14:creationId xmlns:p14="http://schemas.microsoft.com/office/powerpoint/2010/main" val="21994643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Does XML Display Like This</a:t>
            </a:r>
            <a:r>
              <a:rPr lang="en-US" dirty="0" smtClean="0"/>
              <a:t>?</a:t>
            </a:r>
            <a:endParaRPr lang="en-US" dirty="0"/>
          </a:p>
        </p:txBody>
      </p:sp>
      <p:sp>
        <p:nvSpPr>
          <p:cNvPr id="3" name="Content Placeholder 2"/>
          <p:cNvSpPr>
            <a:spLocks noGrp="1"/>
          </p:cNvSpPr>
          <p:nvPr>
            <p:ph idx="1"/>
          </p:nvPr>
        </p:nvSpPr>
        <p:spPr/>
        <p:txBody>
          <a:bodyPr/>
          <a:lstStyle/>
          <a:p>
            <a:r>
              <a:rPr lang="en-US" dirty="0"/>
              <a:t>XML documents do not carry information about how to display the data.</a:t>
            </a:r>
          </a:p>
          <a:p>
            <a:r>
              <a:rPr lang="en-US" dirty="0"/>
              <a:t>Since XML tags are "invented" by the author of the XML document, browsers do not know if a tag like &lt;table&gt; describes an HTML table or a dining table.</a:t>
            </a:r>
          </a:p>
          <a:p>
            <a:r>
              <a:rPr lang="en-US" dirty="0"/>
              <a:t>Without any information about how to display the data, most browsers will just display the XML document as it is.</a:t>
            </a:r>
          </a:p>
          <a:p>
            <a:r>
              <a:rPr lang="en-US" dirty="0"/>
              <a:t>We will take a look at using CSS to display the data.</a:t>
            </a:r>
          </a:p>
          <a:p>
            <a:endParaRPr lang="en-US" dirty="0"/>
          </a:p>
        </p:txBody>
      </p:sp>
      <p:sp>
        <p:nvSpPr>
          <p:cNvPr id="4" name="Slide Number Placeholder 3"/>
          <p:cNvSpPr>
            <a:spLocks noGrp="1"/>
          </p:cNvSpPr>
          <p:nvPr>
            <p:ph type="sldNum" sz="quarter" idx="12"/>
          </p:nvPr>
        </p:nvSpPr>
        <p:spPr/>
        <p:txBody>
          <a:bodyPr/>
          <a:lstStyle/>
          <a:p>
            <a:fld id="{8E7292C6-9071-4326-8891-5A581EED35D6}" type="slidenum">
              <a:rPr lang="en-GB" smtClean="0"/>
              <a:pPr/>
              <a:t>32</a:t>
            </a:fld>
            <a:endParaRPr lang="en-GB"/>
          </a:p>
        </p:txBody>
      </p:sp>
    </p:spTree>
    <p:extLst>
      <p:ext uri="{BB962C8B-B14F-4D97-AF65-F5344CB8AC3E}">
        <p14:creationId xmlns:p14="http://schemas.microsoft.com/office/powerpoint/2010/main" val="404835269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9257" y="654904"/>
            <a:ext cx="8229600" cy="685800"/>
          </a:xfrm>
        </p:spPr>
        <p:txBody>
          <a:bodyPr>
            <a:normAutofit fontScale="90000"/>
          </a:bodyPr>
          <a:lstStyle/>
          <a:p>
            <a:r>
              <a:rPr lang="en-US" dirty="0"/>
              <a:t>Displaying XML with </a:t>
            </a:r>
            <a:r>
              <a:rPr lang="en-US" dirty="0" smtClean="0"/>
              <a:t>CSS</a:t>
            </a:r>
            <a:endParaRPr lang="en-US" dirty="0"/>
          </a:p>
        </p:txBody>
      </p:sp>
      <p:sp>
        <p:nvSpPr>
          <p:cNvPr id="3" name="Content Placeholder 2"/>
          <p:cNvSpPr>
            <a:spLocks noGrp="1"/>
          </p:cNvSpPr>
          <p:nvPr>
            <p:ph idx="1"/>
          </p:nvPr>
        </p:nvSpPr>
        <p:spPr>
          <a:xfrm>
            <a:off x="1055914" y="1523266"/>
            <a:ext cx="10297886" cy="1905000"/>
          </a:xfrm>
        </p:spPr>
        <p:txBody>
          <a:bodyPr/>
          <a:lstStyle/>
          <a:p>
            <a:r>
              <a:rPr lang="en-US" sz="2200" dirty="0"/>
              <a:t>With CSS (Cascading Style Sheets) you can add display information to an XML document.</a:t>
            </a:r>
          </a:p>
          <a:p>
            <a:r>
              <a:rPr lang="en-US" sz="2200" dirty="0"/>
              <a:t>Below is an example of how to use a CSS style sheet to format an XML document:</a:t>
            </a:r>
          </a:p>
          <a:p>
            <a:endParaRPr lang="en-US" dirty="0"/>
          </a:p>
        </p:txBody>
      </p:sp>
      <p:sp>
        <p:nvSpPr>
          <p:cNvPr id="4" name="Slide Number Placeholder 3"/>
          <p:cNvSpPr>
            <a:spLocks noGrp="1"/>
          </p:cNvSpPr>
          <p:nvPr>
            <p:ph type="sldNum" sz="quarter" idx="12"/>
          </p:nvPr>
        </p:nvSpPr>
        <p:spPr/>
        <p:txBody>
          <a:bodyPr/>
          <a:lstStyle/>
          <a:p>
            <a:fld id="{8E7292C6-9071-4326-8891-5A581EED35D6}" type="slidenum">
              <a:rPr lang="en-GB" smtClean="0"/>
              <a:pPr/>
              <a:t>33</a:t>
            </a:fld>
            <a:endParaRPr lang="en-GB"/>
          </a:p>
        </p:txBody>
      </p:sp>
      <p:sp>
        <p:nvSpPr>
          <p:cNvPr id="5" name="TextBox 4"/>
          <p:cNvSpPr txBox="1"/>
          <p:nvPr/>
        </p:nvSpPr>
        <p:spPr>
          <a:xfrm>
            <a:off x="2057400" y="2911875"/>
            <a:ext cx="7924800" cy="3293209"/>
          </a:xfrm>
          <a:prstGeom prst="rect">
            <a:avLst/>
          </a:prstGeom>
          <a:noFill/>
        </p:spPr>
        <p:txBody>
          <a:bodyPr wrap="square" rtlCol="0">
            <a:spAutoFit/>
          </a:bodyPr>
          <a:lstStyle/>
          <a:p>
            <a:r>
              <a:rPr lang="en-US" sz="1600" dirty="0"/>
              <a:t>&lt;?xml version="1.0" encoding="UTF-8"?&gt;</a:t>
            </a:r>
          </a:p>
          <a:p>
            <a:r>
              <a:rPr lang="en-US" sz="1600" dirty="0"/>
              <a:t>&lt;?xml-</a:t>
            </a:r>
            <a:r>
              <a:rPr lang="en-US" sz="1600" dirty="0" err="1"/>
              <a:t>stylesheet</a:t>
            </a:r>
            <a:r>
              <a:rPr lang="en-US" sz="1600" dirty="0"/>
              <a:t> type="text/</a:t>
            </a:r>
            <a:r>
              <a:rPr lang="en-US" sz="1600" dirty="0" err="1"/>
              <a:t>css</a:t>
            </a:r>
            <a:r>
              <a:rPr lang="en-US" sz="1600" dirty="0"/>
              <a:t>" </a:t>
            </a:r>
            <a:r>
              <a:rPr lang="en-US" sz="1600" dirty="0" err="1"/>
              <a:t>href</a:t>
            </a:r>
            <a:r>
              <a:rPr lang="en-US" sz="1600" dirty="0"/>
              <a:t>="book.css"?&gt;</a:t>
            </a:r>
          </a:p>
          <a:p>
            <a:endParaRPr lang="en-US" sz="1600" dirty="0"/>
          </a:p>
          <a:p>
            <a:r>
              <a:rPr lang="en-US" sz="1600" dirty="0"/>
              <a:t>&lt;title&gt;New Perspectives on XML&lt;/title&gt;</a:t>
            </a:r>
          </a:p>
          <a:p>
            <a:r>
              <a:rPr lang="en-US" sz="1600" dirty="0"/>
              <a:t>&lt;author&gt;Patrick Carey&lt;/author&gt;</a:t>
            </a:r>
          </a:p>
          <a:p>
            <a:r>
              <a:rPr lang="en-US" sz="1600" dirty="0"/>
              <a:t>&lt;contents&gt;</a:t>
            </a:r>
          </a:p>
          <a:p>
            <a:r>
              <a:rPr lang="en-US" sz="1600" dirty="0"/>
              <a:t>  &lt;chapter&gt;Creating an XML Document&lt;/chapter&gt;</a:t>
            </a:r>
          </a:p>
          <a:p>
            <a:r>
              <a:rPr lang="en-US" sz="1600" dirty="0"/>
              <a:t>  &lt;chapter&gt;Binding XML Data with IE&lt;/chapter&gt;</a:t>
            </a:r>
          </a:p>
          <a:p>
            <a:r>
              <a:rPr lang="en-US" sz="1600" dirty="0"/>
              <a:t>  &lt;chapter&gt;Creating a Valid XML Document&lt;/chapter&gt;</a:t>
            </a:r>
          </a:p>
          <a:p>
            <a:r>
              <a:rPr lang="en-US" sz="1600" dirty="0"/>
              <a:t>  &lt;chapter&gt;Working with Namespaces and Schemas&lt;/chapter&gt;</a:t>
            </a:r>
          </a:p>
          <a:p>
            <a:r>
              <a:rPr lang="en-US" sz="1600" dirty="0"/>
              <a:t>  &lt;chapter&gt;Working with Cascading Style Sheets&lt;/chapter&gt;</a:t>
            </a:r>
          </a:p>
          <a:p>
            <a:r>
              <a:rPr lang="en-US" sz="1600" dirty="0"/>
              <a:t>  &lt;chapter&gt;Working with XSLT&lt;/chapter&gt;</a:t>
            </a:r>
          </a:p>
          <a:p>
            <a:r>
              <a:rPr lang="en-US" sz="1600" dirty="0"/>
              <a:t>&lt;/contents&gt;</a:t>
            </a:r>
          </a:p>
        </p:txBody>
      </p:sp>
    </p:spTree>
    <p:extLst>
      <p:ext uri="{BB962C8B-B14F-4D97-AF65-F5344CB8AC3E}">
        <p14:creationId xmlns:p14="http://schemas.microsoft.com/office/powerpoint/2010/main" val="418971380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Displaying XML with CSS</a:t>
            </a:r>
          </a:p>
        </p:txBody>
      </p:sp>
      <p:pic>
        <p:nvPicPr>
          <p:cNvPr id="6" name="Content Placeholder 5"/>
          <p:cNvPicPr>
            <a:picLocks noGrp="1" noChangeAspect="1"/>
          </p:cNvPicPr>
          <p:nvPr>
            <p:ph idx="1"/>
          </p:nvPr>
        </p:nvPicPr>
        <p:blipFill>
          <a:blip r:embed="rId2"/>
          <a:stretch>
            <a:fillRect/>
          </a:stretch>
        </p:blipFill>
        <p:spPr>
          <a:xfrm>
            <a:off x="866775" y="1690688"/>
            <a:ext cx="10487025" cy="914400"/>
          </a:xfrm>
          <a:prstGeom prst="rect">
            <a:avLst/>
          </a:prstGeom>
        </p:spPr>
      </p:pic>
      <p:sp>
        <p:nvSpPr>
          <p:cNvPr id="4" name="Date Placeholder 3"/>
          <p:cNvSpPr>
            <a:spLocks noGrp="1"/>
          </p:cNvSpPr>
          <p:nvPr>
            <p:ph type="dt" sz="half" idx="10"/>
          </p:nvPr>
        </p:nvSpPr>
        <p:spPr/>
        <p:txBody>
          <a:bodyPr/>
          <a:lstStyle/>
          <a:p>
            <a:fld id="{5A9F8607-91F3-4941-B9C0-AE6662282752}" type="datetime1">
              <a:rPr lang="en-US" smtClean="0"/>
              <a:t>3/22/2021</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34</a:t>
            </a:fld>
            <a:endParaRPr lang="en-US"/>
          </a:p>
        </p:txBody>
      </p:sp>
      <p:pic>
        <p:nvPicPr>
          <p:cNvPr id="7" name="Picture 6"/>
          <p:cNvPicPr>
            <a:picLocks noChangeAspect="1"/>
          </p:cNvPicPr>
          <p:nvPr/>
        </p:nvPicPr>
        <p:blipFill>
          <a:blip r:embed="rId3"/>
          <a:stretch>
            <a:fillRect/>
          </a:stretch>
        </p:blipFill>
        <p:spPr>
          <a:xfrm>
            <a:off x="3581400" y="3127374"/>
            <a:ext cx="4828493" cy="2950045"/>
          </a:xfrm>
          <a:prstGeom prst="rect">
            <a:avLst/>
          </a:prstGeom>
        </p:spPr>
      </p:pic>
    </p:spTree>
    <p:extLst>
      <p:ext uri="{BB962C8B-B14F-4D97-AF65-F5344CB8AC3E}">
        <p14:creationId xmlns:p14="http://schemas.microsoft.com/office/powerpoint/2010/main" val="33962712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Questions</a:t>
            </a:r>
            <a:endParaRPr lang="en-US" dirty="0"/>
          </a:p>
        </p:txBody>
      </p:sp>
      <p:sp>
        <p:nvSpPr>
          <p:cNvPr id="3" name="Content Placeholder 2"/>
          <p:cNvSpPr>
            <a:spLocks noGrp="1"/>
          </p:cNvSpPr>
          <p:nvPr>
            <p:ph idx="1"/>
          </p:nvPr>
        </p:nvSpPr>
        <p:spPr/>
        <p:txBody>
          <a:bodyPr>
            <a:normAutofit/>
          </a:bodyPr>
          <a:lstStyle/>
          <a:p>
            <a:r>
              <a:rPr lang="en-US" dirty="0"/>
              <a:t>Which of the following is false? XML is used to:</a:t>
            </a:r>
          </a:p>
          <a:p>
            <a:pPr lvl="1"/>
            <a:r>
              <a:rPr lang="en-US" dirty="0"/>
              <a:t>Store data</a:t>
            </a:r>
          </a:p>
          <a:p>
            <a:pPr lvl="1"/>
            <a:r>
              <a:rPr lang="en-US" dirty="0"/>
              <a:t>Share data</a:t>
            </a:r>
          </a:p>
          <a:p>
            <a:pPr lvl="1"/>
            <a:r>
              <a:rPr lang="en-US" dirty="0"/>
              <a:t>Transport data</a:t>
            </a:r>
          </a:p>
          <a:p>
            <a:pPr lvl="1"/>
            <a:r>
              <a:rPr lang="en-US" dirty="0"/>
              <a:t>Style data</a:t>
            </a:r>
          </a:p>
          <a:p>
            <a:r>
              <a:rPr lang="en-US" dirty="0" smtClean="0"/>
              <a:t>What </a:t>
            </a:r>
            <a:r>
              <a:rPr lang="en-US" dirty="0"/>
              <a:t>is a Schema or a DTD used for: [2 answers are correct]</a:t>
            </a:r>
          </a:p>
          <a:p>
            <a:pPr lvl="1"/>
            <a:r>
              <a:rPr lang="en-US" dirty="0"/>
              <a:t>to transform an XML document to a general format like PDF</a:t>
            </a:r>
          </a:p>
          <a:p>
            <a:pPr lvl="1"/>
            <a:r>
              <a:rPr lang="en-US" dirty="0"/>
              <a:t>to define the structure of XML documents</a:t>
            </a:r>
          </a:p>
          <a:p>
            <a:pPr lvl="1"/>
            <a:r>
              <a:rPr lang="en-US" dirty="0"/>
              <a:t>to allow validation of an XML document</a:t>
            </a:r>
          </a:p>
          <a:p>
            <a:pPr lvl="1"/>
            <a:r>
              <a:rPr lang="en-US" dirty="0"/>
              <a:t>to check the well-formedness of an XML document</a:t>
            </a:r>
          </a:p>
        </p:txBody>
      </p:sp>
      <p:sp>
        <p:nvSpPr>
          <p:cNvPr id="4" name="Date Placeholder 3"/>
          <p:cNvSpPr>
            <a:spLocks noGrp="1"/>
          </p:cNvSpPr>
          <p:nvPr>
            <p:ph type="dt" sz="half" idx="10"/>
          </p:nvPr>
        </p:nvSpPr>
        <p:spPr/>
        <p:txBody>
          <a:bodyPr/>
          <a:lstStyle/>
          <a:p>
            <a:fld id="{5A9F8607-91F3-4941-B9C0-AE6662282752}" type="datetime1">
              <a:rPr lang="en-US" smtClean="0"/>
              <a:t>3/22/2021</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35</a:t>
            </a:fld>
            <a:endParaRPr lang="en-US"/>
          </a:p>
        </p:txBody>
      </p:sp>
    </p:spTree>
    <p:extLst>
      <p:ext uri="{BB962C8B-B14F-4D97-AF65-F5344CB8AC3E}">
        <p14:creationId xmlns:p14="http://schemas.microsoft.com/office/powerpoint/2010/main" val="2933530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Questions</a:t>
            </a:r>
            <a:endParaRPr lang="en-US" dirty="0"/>
          </a:p>
        </p:txBody>
      </p:sp>
      <p:sp>
        <p:nvSpPr>
          <p:cNvPr id="3" name="Content Placeholder 2"/>
          <p:cNvSpPr>
            <a:spLocks noGrp="1"/>
          </p:cNvSpPr>
          <p:nvPr>
            <p:ph idx="1"/>
          </p:nvPr>
        </p:nvSpPr>
        <p:spPr>
          <a:xfrm>
            <a:off x="838200" y="1690688"/>
            <a:ext cx="10515600" cy="4351338"/>
          </a:xfrm>
        </p:spPr>
        <p:txBody>
          <a:bodyPr/>
          <a:lstStyle/>
          <a:p>
            <a:r>
              <a:rPr lang="en-US" dirty="0"/>
              <a:t>Which of the following examples (A to E) are well-formed? If an example is not well-formed, state why.</a:t>
            </a:r>
          </a:p>
        </p:txBody>
      </p:sp>
      <p:sp>
        <p:nvSpPr>
          <p:cNvPr id="4" name="Date Placeholder 3"/>
          <p:cNvSpPr>
            <a:spLocks noGrp="1"/>
          </p:cNvSpPr>
          <p:nvPr>
            <p:ph type="dt" sz="half" idx="10"/>
          </p:nvPr>
        </p:nvSpPr>
        <p:spPr/>
        <p:txBody>
          <a:bodyPr/>
          <a:lstStyle/>
          <a:p>
            <a:fld id="{5A9F8607-91F3-4941-B9C0-AE6662282752}" type="datetime1">
              <a:rPr lang="en-US" smtClean="0"/>
              <a:t>3/22/2021</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36</a:t>
            </a:fld>
            <a:endParaRPr lang="en-US"/>
          </a:p>
        </p:txBody>
      </p:sp>
      <p:pic>
        <p:nvPicPr>
          <p:cNvPr id="6" name="Picture 5"/>
          <p:cNvPicPr>
            <a:picLocks noChangeAspect="1"/>
          </p:cNvPicPr>
          <p:nvPr/>
        </p:nvPicPr>
        <p:blipFill>
          <a:blip r:embed="rId2"/>
          <a:stretch>
            <a:fillRect/>
          </a:stretch>
        </p:blipFill>
        <p:spPr>
          <a:xfrm>
            <a:off x="838200" y="2701756"/>
            <a:ext cx="5392913" cy="2412829"/>
          </a:xfrm>
          <a:prstGeom prst="rect">
            <a:avLst/>
          </a:prstGeom>
        </p:spPr>
      </p:pic>
      <p:pic>
        <p:nvPicPr>
          <p:cNvPr id="7" name="Picture 6"/>
          <p:cNvPicPr>
            <a:picLocks noChangeAspect="1"/>
          </p:cNvPicPr>
          <p:nvPr/>
        </p:nvPicPr>
        <p:blipFill>
          <a:blip r:embed="rId3"/>
          <a:stretch>
            <a:fillRect/>
          </a:stretch>
        </p:blipFill>
        <p:spPr>
          <a:xfrm>
            <a:off x="6280370" y="2815771"/>
            <a:ext cx="5255538" cy="2298814"/>
          </a:xfrm>
          <a:prstGeom prst="rect">
            <a:avLst/>
          </a:prstGeom>
        </p:spPr>
      </p:pic>
    </p:spTree>
    <p:extLst>
      <p:ext uri="{BB962C8B-B14F-4D97-AF65-F5344CB8AC3E}">
        <p14:creationId xmlns:p14="http://schemas.microsoft.com/office/powerpoint/2010/main" val="346935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Questions</a:t>
            </a:r>
          </a:p>
        </p:txBody>
      </p:sp>
      <p:pic>
        <p:nvPicPr>
          <p:cNvPr id="6" name="Content Placeholder 5"/>
          <p:cNvPicPr>
            <a:picLocks noGrp="1" noChangeAspect="1"/>
          </p:cNvPicPr>
          <p:nvPr>
            <p:ph idx="1"/>
          </p:nvPr>
        </p:nvPicPr>
        <p:blipFill>
          <a:blip r:embed="rId2"/>
          <a:stretch>
            <a:fillRect/>
          </a:stretch>
        </p:blipFill>
        <p:spPr>
          <a:xfrm>
            <a:off x="885598" y="1773238"/>
            <a:ext cx="4731432" cy="2320950"/>
          </a:xfrm>
          <a:prstGeom prst="rect">
            <a:avLst/>
          </a:prstGeom>
        </p:spPr>
      </p:pic>
      <p:sp>
        <p:nvSpPr>
          <p:cNvPr id="4" name="Date Placeholder 3"/>
          <p:cNvSpPr>
            <a:spLocks noGrp="1"/>
          </p:cNvSpPr>
          <p:nvPr>
            <p:ph type="dt" sz="half" idx="10"/>
          </p:nvPr>
        </p:nvSpPr>
        <p:spPr/>
        <p:txBody>
          <a:bodyPr/>
          <a:lstStyle/>
          <a:p>
            <a:fld id="{5A9F8607-91F3-4941-B9C0-AE6662282752}" type="datetime1">
              <a:rPr lang="en-US" smtClean="0"/>
              <a:t>3/22/2021</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37</a:t>
            </a:fld>
            <a:endParaRPr lang="en-US"/>
          </a:p>
        </p:txBody>
      </p:sp>
      <p:pic>
        <p:nvPicPr>
          <p:cNvPr id="7" name="Picture 6"/>
          <p:cNvPicPr>
            <a:picLocks noChangeAspect="1"/>
          </p:cNvPicPr>
          <p:nvPr/>
        </p:nvPicPr>
        <p:blipFill>
          <a:blip r:embed="rId3"/>
          <a:stretch>
            <a:fillRect/>
          </a:stretch>
        </p:blipFill>
        <p:spPr>
          <a:xfrm>
            <a:off x="6096000" y="1931709"/>
            <a:ext cx="4972278" cy="2162479"/>
          </a:xfrm>
          <a:prstGeom prst="rect">
            <a:avLst/>
          </a:prstGeom>
        </p:spPr>
      </p:pic>
      <p:pic>
        <p:nvPicPr>
          <p:cNvPr id="9" name="Picture 8"/>
          <p:cNvPicPr>
            <a:picLocks noChangeAspect="1"/>
          </p:cNvPicPr>
          <p:nvPr/>
        </p:nvPicPr>
        <p:blipFill>
          <a:blip r:embed="rId4"/>
          <a:stretch>
            <a:fillRect/>
          </a:stretch>
        </p:blipFill>
        <p:spPr>
          <a:xfrm>
            <a:off x="3740830" y="4254274"/>
            <a:ext cx="4710340" cy="2080986"/>
          </a:xfrm>
          <a:prstGeom prst="rect">
            <a:avLst/>
          </a:prstGeom>
        </p:spPr>
      </p:pic>
    </p:spTree>
    <p:extLst>
      <p:ext uri="{BB962C8B-B14F-4D97-AF65-F5344CB8AC3E}">
        <p14:creationId xmlns:p14="http://schemas.microsoft.com/office/powerpoint/2010/main" val="4020475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The Main Differences Between XML and HTML</a:t>
            </a:r>
          </a:p>
        </p:txBody>
      </p:sp>
      <p:sp>
        <p:nvSpPr>
          <p:cNvPr id="3" name="Content Placeholder 2"/>
          <p:cNvSpPr>
            <a:spLocks noGrp="1"/>
          </p:cNvSpPr>
          <p:nvPr>
            <p:ph idx="1"/>
          </p:nvPr>
        </p:nvSpPr>
        <p:spPr/>
        <p:txBody>
          <a:bodyPr/>
          <a:lstStyle/>
          <a:p>
            <a:r>
              <a:rPr lang="en-US" dirty="0"/>
              <a:t>Both use tags. However, HTML tags are predefined. With XML you can </a:t>
            </a:r>
            <a:r>
              <a:rPr lang="en-US" b="1" dirty="0"/>
              <a:t>define your own tags</a:t>
            </a:r>
            <a:r>
              <a:rPr lang="en-US" dirty="0"/>
              <a:t>.</a:t>
            </a:r>
          </a:p>
          <a:p>
            <a:r>
              <a:rPr lang="en-US" dirty="0"/>
              <a:t>HTML was designed to display data in a web page. Therefore, HTML tags specify how data should be displayed. (E.g., "Display this data as a heading " - &lt;h3&gt;...&lt;/</a:t>
            </a:r>
            <a:r>
              <a:rPr lang="en-US" dirty="0" smtClean="0"/>
              <a:t>h/3</a:t>
            </a:r>
            <a:r>
              <a:rPr lang="en-US" dirty="0"/>
              <a:t>&gt;).</a:t>
            </a:r>
          </a:p>
          <a:p>
            <a:r>
              <a:rPr lang="en-US" dirty="0"/>
              <a:t>XML was designed to </a:t>
            </a:r>
            <a:r>
              <a:rPr lang="en-US" b="1" dirty="0"/>
              <a:t>describe data</a:t>
            </a:r>
            <a:r>
              <a:rPr lang="en-US" dirty="0"/>
              <a:t>. There are no built-in presentational features. Therefore, XML uses tags to identify a piece of data rather than specify how to display it. (E.g., &lt;author&gt;...&lt;/author&gt;)</a:t>
            </a:r>
          </a:p>
          <a:p>
            <a:endParaRPr lang="en-US" dirty="0"/>
          </a:p>
        </p:txBody>
      </p:sp>
      <p:sp>
        <p:nvSpPr>
          <p:cNvPr id="4" name="Slide Number Placeholder 3"/>
          <p:cNvSpPr>
            <a:spLocks noGrp="1"/>
          </p:cNvSpPr>
          <p:nvPr>
            <p:ph type="sldNum" sz="quarter" idx="12"/>
          </p:nvPr>
        </p:nvSpPr>
        <p:spPr/>
        <p:txBody>
          <a:bodyPr/>
          <a:lstStyle/>
          <a:p>
            <a:fld id="{8E7292C6-9071-4326-8891-5A581EED35D6}" type="slidenum">
              <a:rPr lang="en-GB" smtClean="0"/>
              <a:pPr/>
              <a:t>4</a:t>
            </a:fld>
            <a:endParaRPr lang="en-GB"/>
          </a:p>
        </p:txBody>
      </p:sp>
    </p:spTree>
    <p:extLst>
      <p:ext uri="{BB962C8B-B14F-4D97-AF65-F5344CB8AC3E}">
        <p14:creationId xmlns:p14="http://schemas.microsoft.com/office/powerpoint/2010/main" val="40342456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XML </a:t>
            </a:r>
            <a:r>
              <a:rPr lang="en-US" dirty="0" err="1"/>
              <a:t>vs</a:t>
            </a:r>
            <a:r>
              <a:rPr lang="en-US" dirty="0"/>
              <a:t> HTML</a:t>
            </a:r>
          </a:p>
        </p:txBody>
      </p:sp>
      <p:sp>
        <p:nvSpPr>
          <p:cNvPr id="4" name="Slide Number Placeholder 3"/>
          <p:cNvSpPr>
            <a:spLocks noGrp="1"/>
          </p:cNvSpPr>
          <p:nvPr>
            <p:ph type="sldNum" sz="quarter" idx="12"/>
          </p:nvPr>
        </p:nvSpPr>
        <p:spPr/>
        <p:txBody>
          <a:bodyPr/>
          <a:lstStyle/>
          <a:p>
            <a:fld id="{8E7292C6-9071-4326-8891-5A581EED35D6}" type="slidenum">
              <a:rPr lang="en-GB" smtClean="0"/>
              <a:pPr/>
              <a:t>5</a:t>
            </a:fld>
            <a:endParaRPr lang="en-GB"/>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461" t="16234" r="69705" b="48377"/>
          <a:stretch/>
        </p:blipFill>
        <p:spPr bwMode="auto">
          <a:xfrm>
            <a:off x="1291914" y="1543335"/>
            <a:ext cx="3751614" cy="2588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4716" t="16234" r="19498" b="48377"/>
          <a:stretch/>
        </p:blipFill>
        <p:spPr bwMode="auto">
          <a:xfrm>
            <a:off x="6198323" y="1543335"/>
            <a:ext cx="4656115" cy="2588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p:cNvPicPr>
          <p:nvPr/>
        </p:nvPicPr>
        <p:blipFill>
          <a:blip r:embed="rId3"/>
          <a:stretch>
            <a:fillRect/>
          </a:stretch>
        </p:blipFill>
        <p:spPr>
          <a:xfrm>
            <a:off x="1266059" y="4019882"/>
            <a:ext cx="3638550" cy="2752725"/>
          </a:xfrm>
          <a:prstGeom prst="rect">
            <a:avLst/>
          </a:prstGeom>
          <a:ln>
            <a:solidFill>
              <a:schemeClr val="accent1"/>
            </a:solidFill>
          </a:ln>
        </p:spPr>
      </p:pic>
      <p:pic>
        <p:nvPicPr>
          <p:cNvPr id="5" name="Picture 4"/>
          <p:cNvPicPr>
            <a:picLocks noChangeAspect="1"/>
          </p:cNvPicPr>
          <p:nvPr/>
        </p:nvPicPr>
        <p:blipFill>
          <a:blip r:embed="rId4"/>
          <a:stretch>
            <a:fillRect/>
          </a:stretch>
        </p:blipFill>
        <p:spPr>
          <a:xfrm>
            <a:off x="5988239" y="4380552"/>
            <a:ext cx="4610100" cy="1962150"/>
          </a:xfrm>
          <a:prstGeom prst="rect">
            <a:avLst/>
          </a:prstGeom>
          <a:ln>
            <a:solidFill>
              <a:schemeClr val="accent1"/>
            </a:solidFill>
          </a:ln>
        </p:spPr>
      </p:pic>
    </p:spTree>
    <p:extLst>
      <p:ext uri="{BB962C8B-B14F-4D97-AF65-F5344CB8AC3E}">
        <p14:creationId xmlns:p14="http://schemas.microsoft.com/office/powerpoint/2010/main" val="23754280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XML vs HTML</a:t>
            </a:r>
          </a:p>
        </p:txBody>
      </p:sp>
      <p:sp>
        <p:nvSpPr>
          <p:cNvPr id="3" name="Content Placeholder 2"/>
          <p:cNvSpPr>
            <a:spLocks noGrp="1"/>
          </p:cNvSpPr>
          <p:nvPr>
            <p:ph idx="1"/>
          </p:nvPr>
        </p:nvSpPr>
        <p:spPr>
          <a:xfrm>
            <a:off x="838199" y="1506311"/>
            <a:ext cx="10515600" cy="4351338"/>
          </a:xfrm>
        </p:spPr>
        <p:txBody>
          <a:bodyPr>
            <a:normAutofit/>
          </a:bodyPr>
          <a:lstStyle/>
          <a:p>
            <a:r>
              <a:rPr lang="en-US" sz="2200" dirty="0"/>
              <a:t>If we look again at the previous XML example</a:t>
            </a:r>
            <a:r>
              <a:rPr lang="en-US" sz="2200" dirty="0" smtClean="0"/>
              <a:t>:</a:t>
            </a:r>
          </a:p>
          <a:p>
            <a:endParaRPr lang="en-US" sz="2200" dirty="0"/>
          </a:p>
          <a:p>
            <a:endParaRPr lang="en-US" sz="2200" dirty="0" smtClean="0"/>
          </a:p>
          <a:p>
            <a:endParaRPr lang="en-US" sz="2200" dirty="0"/>
          </a:p>
          <a:p>
            <a:endParaRPr lang="en-US" sz="2200" dirty="0" smtClean="0"/>
          </a:p>
          <a:p>
            <a:endParaRPr lang="en-US" sz="2200" dirty="0"/>
          </a:p>
          <a:p>
            <a:endParaRPr lang="en-US" sz="2200" dirty="0" smtClean="0"/>
          </a:p>
          <a:p>
            <a:r>
              <a:rPr lang="en-US" sz="2200" dirty="0" smtClean="0"/>
              <a:t>The </a:t>
            </a:r>
            <a:r>
              <a:rPr lang="en-US" sz="2200" dirty="0"/>
              <a:t>book has a title, an author and a list of chapters. But still, this XML document does not DO anything. It is just pure information wrapped in XML tags</a:t>
            </a:r>
            <a:r>
              <a:rPr lang="en-US" sz="2200" dirty="0" smtClean="0"/>
              <a:t>.</a:t>
            </a:r>
          </a:p>
          <a:p>
            <a:r>
              <a:rPr lang="en-US" sz="2200" dirty="0" smtClean="0"/>
              <a:t>Additional </a:t>
            </a:r>
            <a:r>
              <a:rPr lang="en-US" sz="2200" dirty="0"/>
              <a:t>software is required to send, receive, process or display the XML.</a:t>
            </a:r>
          </a:p>
          <a:p>
            <a:pPr marL="0" indent="0">
              <a:buNone/>
            </a:pPr>
            <a:endParaRPr lang="en-US" sz="2200" dirty="0"/>
          </a:p>
        </p:txBody>
      </p:sp>
      <p:sp>
        <p:nvSpPr>
          <p:cNvPr id="4" name="Date Placeholder 3"/>
          <p:cNvSpPr>
            <a:spLocks noGrp="1"/>
          </p:cNvSpPr>
          <p:nvPr>
            <p:ph type="dt" sz="half" idx="10"/>
          </p:nvPr>
        </p:nvSpPr>
        <p:spPr/>
        <p:txBody>
          <a:bodyPr/>
          <a:lstStyle/>
          <a:p>
            <a:fld id="{5A9F8607-91F3-4941-B9C0-AE6662282752}" type="datetime1">
              <a:rPr lang="en-US" smtClean="0"/>
              <a:t>3/22/2021</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6</a:t>
            </a:fld>
            <a:endParaRPr lang="en-US"/>
          </a:p>
        </p:txBody>
      </p:sp>
      <p:pic>
        <p:nvPicPr>
          <p:cNvPr id="6" name="Picture 5"/>
          <p:cNvPicPr>
            <a:picLocks noChangeAspect="1"/>
          </p:cNvPicPr>
          <p:nvPr/>
        </p:nvPicPr>
        <p:blipFill>
          <a:blip r:embed="rId2"/>
          <a:stretch>
            <a:fillRect/>
          </a:stretch>
        </p:blipFill>
        <p:spPr>
          <a:xfrm>
            <a:off x="2850923" y="2020207"/>
            <a:ext cx="6257925" cy="2324100"/>
          </a:xfrm>
          <a:prstGeom prst="rect">
            <a:avLst/>
          </a:prstGeom>
        </p:spPr>
      </p:pic>
    </p:spTree>
    <p:extLst>
      <p:ext uri="{BB962C8B-B14F-4D97-AF65-F5344CB8AC3E}">
        <p14:creationId xmlns:p14="http://schemas.microsoft.com/office/powerpoint/2010/main" val="1061871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XML is </a:t>
            </a:r>
            <a:r>
              <a:rPr lang="en-US" dirty="0" smtClean="0"/>
              <a:t>Extensible</a:t>
            </a:r>
            <a:endParaRPr lang="en-US" dirty="0"/>
          </a:p>
        </p:txBody>
      </p:sp>
      <p:sp>
        <p:nvSpPr>
          <p:cNvPr id="3" name="Content Placeholder 2"/>
          <p:cNvSpPr>
            <a:spLocks noGrp="1"/>
          </p:cNvSpPr>
          <p:nvPr>
            <p:ph idx="1"/>
          </p:nvPr>
        </p:nvSpPr>
        <p:spPr/>
        <p:txBody>
          <a:bodyPr/>
          <a:lstStyle/>
          <a:p>
            <a:r>
              <a:rPr lang="en-US" dirty="0"/>
              <a:t>Our XML document can be extended to carry more information. E.g., add more chapter elements or define new tags as required.</a:t>
            </a:r>
          </a:p>
          <a:p>
            <a:r>
              <a:rPr lang="en-US" dirty="0"/>
              <a:t>The tags in the example above (like &lt;title&gt; and &lt;author&gt;) are not defined in any XML standard. We "invented" them. Also note that although &lt;title&gt; is an existing HTML tag, it does not mean the same thing in XML.</a:t>
            </a:r>
          </a:p>
          <a:p>
            <a:pPr marL="0" indent="0">
              <a:buNone/>
            </a:pPr>
            <a:endParaRPr lang="en-US" dirty="0"/>
          </a:p>
        </p:txBody>
      </p:sp>
      <p:sp>
        <p:nvSpPr>
          <p:cNvPr id="4" name="Slide Number Placeholder 3"/>
          <p:cNvSpPr>
            <a:spLocks noGrp="1"/>
          </p:cNvSpPr>
          <p:nvPr>
            <p:ph type="sldNum" sz="quarter" idx="12"/>
          </p:nvPr>
        </p:nvSpPr>
        <p:spPr/>
        <p:txBody>
          <a:bodyPr/>
          <a:lstStyle/>
          <a:p>
            <a:fld id="{8E7292C6-9071-4326-8891-5A581EED35D6}" type="slidenum">
              <a:rPr lang="en-GB" smtClean="0"/>
              <a:pPr/>
              <a:t>7</a:t>
            </a:fld>
            <a:endParaRPr lang="en-GB"/>
          </a:p>
        </p:txBody>
      </p:sp>
    </p:spTree>
    <p:extLst>
      <p:ext uri="{BB962C8B-B14F-4D97-AF65-F5344CB8AC3E}">
        <p14:creationId xmlns:p14="http://schemas.microsoft.com/office/powerpoint/2010/main" val="21268922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of XML</a:t>
            </a:r>
            <a:endParaRPr lang="en-US" dirty="0"/>
          </a:p>
        </p:txBody>
      </p:sp>
      <p:sp>
        <p:nvSpPr>
          <p:cNvPr id="3" name="Content Placeholder 2"/>
          <p:cNvSpPr>
            <a:spLocks noGrp="1"/>
          </p:cNvSpPr>
          <p:nvPr>
            <p:ph idx="1"/>
          </p:nvPr>
        </p:nvSpPr>
        <p:spPr>
          <a:xfrm>
            <a:off x="838200" y="1524000"/>
            <a:ext cx="10515600" cy="4652963"/>
          </a:xfrm>
        </p:spPr>
        <p:txBody>
          <a:bodyPr>
            <a:normAutofit fontScale="77500" lnSpcReduction="20000"/>
          </a:bodyPr>
          <a:lstStyle/>
          <a:p>
            <a:r>
              <a:rPr lang="en-US" dirty="0"/>
              <a:t>XML is used to </a:t>
            </a:r>
            <a:r>
              <a:rPr lang="en-US" b="1" dirty="0"/>
              <a:t>Store Data</a:t>
            </a:r>
            <a:r>
              <a:rPr lang="en-US" dirty="0"/>
              <a:t>, </a:t>
            </a:r>
            <a:r>
              <a:rPr lang="en-US" b="1" dirty="0"/>
              <a:t>Share Data</a:t>
            </a:r>
            <a:r>
              <a:rPr lang="en-US" dirty="0"/>
              <a:t> and </a:t>
            </a:r>
            <a:r>
              <a:rPr lang="en-US" b="1" dirty="0"/>
              <a:t>Transport Data.</a:t>
            </a:r>
            <a:r>
              <a:rPr lang="en-US" dirty="0"/>
              <a:t/>
            </a:r>
            <a:br>
              <a:rPr lang="en-US" dirty="0"/>
            </a:br>
            <a:r>
              <a:rPr lang="en-US" dirty="0"/>
              <a:t>Since XML data is stored in plain text format, XML provides a software and hardware independent way of storing and sharing data.</a:t>
            </a:r>
          </a:p>
          <a:p>
            <a:r>
              <a:rPr lang="en-US" dirty="0"/>
              <a:t>With XML, data can be exchanged between incompatible systems. We can share data between different types of applications.</a:t>
            </a:r>
            <a:br>
              <a:rPr lang="en-US" dirty="0"/>
            </a:br>
            <a:endParaRPr lang="en-US" dirty="0"/>
          </a:p>
          <a:p>
            <a:r>
              <a:rPr lang="en-US" dirty="0"/>
              <a:t>XML is often used for distributing data over the Internet</a:t>
            </a:r>
            <a:r>
              <a:rPr lang="en-US" dirty="0" smtClean="0"/>
              <a:t>.</a:t>
            </a:r>
          </a:p>
          <a:p>
            <a:r>
              <a:rPr lang="en-US" dirty="0"/>
              <a:t>XML was used to create:</a:t>
            </a:r>
            <a:br>
              <a:rPr lang="en-US" dirty="0"/>
            </a:br>
            <a:endParaRPr lang="en-US" dirty="0"/>
          </a:p>
          <a:p>
            <a:r>
              <a:rPr lang="en-US" dirty="0"/>
              <a:t>WAP and WML.</a:t>
            </a:r>
          </a:p>
          <a:p>
            <a:pPr lvl="1"/>
            <a:r>
              <a:rPr lang="en-US" dirty="0"/>
              <a:t>The Wireless Markup Language (WML) can be used to create pages that can be displayed in a Wireless Application Protocol (WAP) browser.</a:t>
            </a:r>
          </a:p>
          <a:p>
            <a:r>
              <a:rPr lang="en-US" dirty="0"/>
              <a:t>XHTML (HTML </a:t>
            </a:r>
            <a:r>
              <a:rPr lang="en-US" dirty="0" err="1"/>
              <a:t>rewitten</a:t>
            </a:r>
            <a:r>
              <a:rPr lang="en-US" dirty="0"/>
              <a:t> in XML).</a:t>
            </a:r>
          </a:p>
          <a:p>
            <a:r>
              <a:rPr lang="en-US" dirty="0"/>
              <a:t>RSS - web feed formats used to publish frequently changing web content in a standardized format (e.g., news headlines, blog entries </a:t>
            </a:r>
            <a:r>
              <a:rPr lang="en-US" dirty="0" err="1"/>
              <a:t>etc</a:t>
            </a:r>
            <a:r>
              <a:rPr lang="en-US" dirty="0"/>
              <a:t>).</a:t>
            </a:r>
          </a:p>
          <a:p>
            <a:endParaRPr lang="en-US" dirty="0"/>
          </a:p>
        </p:txBody>
      </p:sp>
      <p:sp>
        <p:nvSpPr>
          <p:cNvPr id="4" name="Date Placeholder 3"/>
          <p:cNvSpPr>
            <a:spLocks noGrp="1"/>
          </p:cNvSpPr>
          <p:nvPr>
            <p:ph type="dt" sz="half" idx="10"/>
          </p:nvPr>
        </p:nvSpPr>
        <p:spPr/>
        <p:txBody>
          <a:bodyPr/>
          <a:lstStyle/>
          <a:p>
            <a:fld id="{5A9F8607-91F3-4941-B9C0-AE6662282752}" type="datetime1">
              <a:rPr lang="en-US" smtClean="0"/>
              <a:t>3/22/2021</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8</a:t>
            </a:fld>
            <a:endParaRPr lang="en-US"/>
          </a:p>
        </p:txBody>
      </p:sp>
    </p:spTree>
    <p:extLst>
      <p:ext uri="{BB962C8B-B14F-4D97-AF65-F5344CB8AC3E}">
        <p14:creationId xmlns:p14="http://schemas.microsoft.com/office/powerpoint/2010/main" val="2565740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Associated Technologies</a:t>
            </a:r>
          </a:p>
        </p:txBody>
      </p:sp>
      <p:sp>
        <p:nvSpPr>
          <p:cNvPr id="3" name="Content Placeholder 2"/>
          <p:cNvSpPr>
            <a:spLocks noGrp="1"/>
          </p:cNvSpPr>
          <p:nvPr>
            <p:ph idx="1"/>
          </p:nvPr>
        </p:nvSpPr>
        <p:spPr>
          <a:xfrm>
            <a:off x="994228" y="1690688"/>
            <a:ext cx="10359571" cy="4267200"/>
          </a:xfrm>
        </p:spPr>
        <p:txBody>
          <a:bodyPr>
            <a:normAutofit/>
          </a:bodyPr>
          <a:lstStyle/>
          <a:p>
            <a:r>
              <a:rPr lang="en-US" dirty="0"/>
              <a:t>Parser - an application that checks the syntax of an XML document.</a:t>
            </a:r>
          </a:p>
          <a:p>
            <a:r>
              <a:rPr lang="en-US" dirty="0"/>
              <a:t>XML DTDs and Schemas - to validate that an XML document conforms to a predetermined structure.</a:t>
            </a:r>
          </a:p>
          <a:p>
            <a:r>
              <a:rPr lang="en-US" dirty="0"/>
              <a:t>XSLT - mainly used to convert from one XML format to another.</a:t>
            </a:r>
          </a:p>
          <a:p>
            <a:r>
              <a:rPr lang="en-US" dirty="0" err="1"/>
              <a:t>XPath</a:t>
            </a:r>
            <a:r>
              <a:rPr lang="en-US" dirty="0"/>
              <a:t> - used to identify and access elements and attributes in an XML document.</a:t>
            </a:r>
          </a:p>
          <a:p>
            <a:r>
              <a:rPr lang="en-US" dirty="0"/>
              <a:t>XQuery - used to query large document collections such as those held in databases.</a:t>
            </a:r>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8E7292C6-9071-4326-8891-5A581EED35D6}" type="slidenum">
              <a:rPr lang="en-GB" smtClean="0"/>
              <a:pPr/>
              <a:t>9</a:t>
            </a:fld>
            <a:endParaRPr lang="en-GB"/>
          </a:p>
        </p:txBody>
      </p:sp>
    </p:spTree>
    <p:extLst>
      <p:ext uri="{BB962C8B-B14F-4D97-AF65-F5344CB8AC3E}">
        <p14:creationId xmlns:p14="http://schemas.microsoft.com/office/powerpoint/2010/main" val="19707884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4910</TotalTime>
  <Words>2031</Words>
  <Application>Microsoft Office PowerPoint</Application>
  <PresentationFormat>Widescreen</PresentationFormat>
  <Paragraphs>392</Paragraphs>
  <Slides>37</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Calibri</vt:lpstr>
      <vt:lpstr>Calibri Light</vt:lpstr>
      <vt:lpstr>Office Theme</vt:lpstr>
      <vt:lpstr>4COSCO11C.2 Web Design and Development</vt:lpstr>
      <vt:lpstr>What is XML?</vt:lpstr>
      <vt:lpstr>XML Features</vt:lpstr>
      <vt:lpstr>The Main Differences Between XML and HTML</vt:lpstr>
      <vt:lpstr>XML vs HTML</vt:lpstr>
      <vt:lpstr>XML vs HTML</vt:lpstr>
      <vt:lpstr>XML is Extensible</vt:lpstr>
      <vt:lpstr>Use of XML</vt:lpstr>
      <vt:lpstr>Associated Technologies</vt:lpstr>
      <vt:lpstr>Example XML Document</vt:lpstr>
      <vt:lpstr>XML Document</vt:lpstr>
      <vt:lpstr>XML Document</vt:lpstr>
      <vt:lpstr>XML Elements</vt:lpstr>
      <vt:lpstr>XML well-formed rules</vt:lpstr>
      <vt:lpstr>XML well-formed rules</vt:lpstr>
      <vt:lpstr>Element Naming</vt:lpstr>
      <vt:lpstr>Valid XML</vt:lpstr>
      <vt:lpstr>XML - DTD Elements</vt:lpstr>
      <vt:lpstr>XML - DTDs - embedded</vt:lpstr>
      <vt:lpstr>XML - DTDs - external</vt:lpstr>
      <vt:lpstr>Specifying sequence of elements: comma</vt:lpstr>
      <vt:lpstr>Specifying sequence of elements: + ? *</vt:lpstr>
      <vt:lpstr>Would the following example be valid?</vt:lpstr>
      <vt:lpstr>Specifying sequence of elements: |</vt:lpstr>
      <vt:lpstr>Elements</vt:lpstr>
      <vt:lpstr>Exercise</vt:lpstr>
      <vt:lpstr>Validating XML Files</vt:lpstr>
      <vt:lpstr>Recap - XML and DTDs:</vt:lpstr>
      <vt:lpstr>XML Attributes</vt:lpstr>
      <vt:lpstr>Use of Elements vs. Attributes</vt:lpstr>
      <vt:lpstr>Viewing XML Files</vt:lpstr>
      <vt:lpstr>Why Does XML Display Like This?</vt:lpstr>
      <vt:lpstr>Displaying XML with CSS</vt:lpstr>
      <vt:lpstr>Displaying XML with CSS</vt:lpstr>
      <vt:lpstr>Review Questions</vt:lpstr>
      <vt:lpstr>Review Questions</vt:lpstr>
      <vt:lpstr>Review 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4MMCS003W Web design and development</dc:title>
  <dc:creator>Windows User</dc:creator>
  <cp:lastModifiedBy>Windows User</cp:lastModifiedBy>
  <cp:revision>236</cp:revision>
  <dcterms:created xsi:type="dcterms:W3CDTF">2020-07-03T16:25:08Z</dcterms:created>
  <dcterms:modified xsi:type="dcterms:W3CDTF">2021-03-22T16:32:00Z</dcterms:modified>
</cp:coreProperties>
</file>