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3"/>
  </p:notesMasterIdLst>
  <p:sldIdLst>
    <p:sldId id="257" r:id="rId2"/>
    <p:sldId id="260" r:id="rId3"/>
    <p:sldId id="261" r:id="rId4"/>
    <p:sldId id="271" r:id="rId5"/>
    <p:sldId id="272" r:id="rId6"/>
    <p:sldId id="263" r:id="rId7"/>
    <p:sldId id="262" r:id="rId8"/>
    <p:sldId id="265" r:id="rId9"/>
    <p:sldId id="267" r:id="rId10"/>
    <p:sldId id="268" r:id="rId11"/>
    <p:sldId id="269" r:id="rId12"/>
    <p:sldId id="270" r:id="rId13"/>
    <p:sldId id="264" r:id="rId14"/>
    <p:sldId id="273" r:id="rId15"/>
    <p:sldId id="274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90" r:id="rId26"/>
    <p:sldId id="288" r:id="rId27"/>
    <p:sldId id="289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XHTML is HTML written as XML.</a:t>
            </a:r>
          </a:p>
          <a:p>
            <a:r>
              <a:rPr lang="en-US" altLang="en-US" smtClean="0"/>
              <a:t>What Is XHTML?</a:t>
            </a:r>
          </a:p>
          <a:p>
            <a:r>
              <a:rPr lang="en-US" altLang="en-US" smtClean="0"/>
              <a:t>XHTML stands for E</a:t>
            </a:r>
            <a:r>
              <a:rPr lang="en-US" altLang="en-US" b="1" smtClean="0"/>
              <a:t>X</a:t>
            </a:r>
            <a:r>
              <a:rPr lang="en-US" altLang="en-US" smtClean="0"/>
              <a:t>tensible </a:t>
            </a:r>
            <a:r>
              <a:rPr lang="en-US" altLang="en-US" b="1" smtClean="0"/>
              <a:t>H</a:t>
            </a:r>
            <a:r>
              <a:rPr lang="en-US" altLang="en-US" smtClean="0"/>
              <a:t>yper</a:t>
            </a:r>
            <a:r>
              <a:rPr lang="en-US" altLang="en-US" b="1" smtClean="0"/>
              <a:t>T</a:t>
            </a:r>
            <a:r>
              <a:rPr lang="en-US" altLang="en-US" smtClean="0"/>
              <a:t>ext </a:t>
            </a:r>
            <a:r>
              <a:rPr lang="en-US" altLang="en-US" b="1" smtClean="0"/>
              <a:t>M</a:t>
            </a:r>
            <a:r>
              <a:rPr lang="en-US" altLang="en-US" smtClean="0"/>
              <a:t>arkup </a:t>
            </a:r>
            <a:r>
              <a:rPr lang="en-US" altLang="en-US" b="1" smtClean="0"/>
              <a:t>L</a:t>
            </a:r>
            <a:r>
              <a:rPr lang="en-US" altLang="en-US" smtClean="0"/>
              <a:t>anguage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003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386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24C26-A979-4478-A6CF-A726184E18BD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171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Inline style Sheets are difficult to modify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Solution is an </a:t>
            </a:r>
            <a:r>
              <a:rPr lang="en-US" altLang="en-US" b="1" dirty="0" smtClean="0"/>
              <a:t>Internal style Sheet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An internal style sheet should be used when a single document has a unique style.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You define internal styles in the head section of an HTML page, inside the &lt;style&gt; tag, like this:</a:t>
            </a:r>
          </a:p>
          <a:p>
            <a:pPr eaLnBrk="1" hangingPunct="1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 smtClean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/>
              <a:t>Introduction </a:t>
            </a:r>
            <a:r>
              <a:rPr lang="en-GB" sz="3500" dirty="0" smtClean="0"/>
              <a:t>HTML, CSS &amp; </a:t>
            </a:r>
            <a:r>
              <a:rPr lang="en-GB" sz="3500" dirty="0" err="1" smtClean="0"/>
              <a:t>Colors</a:t>
            </a:r>
            <a:endParaRPr lang="en-GB" sz="3500" dirty="0" smtClean="0"/>
          </a:p>
          <a:p>
            <a:r>
              <a:rPr lang="en-GB" sz="2000" dirty="0" smtClean="0">
                <a:solidFill>
                  <a:schemeClr val="dk1"/>
                </a:solidFill>
              </a:rPr>
              <a:t>Week </a:t>
            </a:r>
            <a:r>
              <a:rPr lang="en-GB" sz="2000" dirty="0" smtClean="0">
                <a:solidFill>
                  <a:schemeClr val="dk1"/>
                </a:solidFill>
              </a:rPr>
              <a:t>2</a:t>
            </a:r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Formatting Tags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99" y="2009657"/>
            <a:ext cx="6283601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838200" y="1480841"/>
            <a:ext cx="100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should be used to describe a logical unit of your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93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 heading in the text is created with the &lt;h1&gt; tag. There are in fact six heading tags, going from &lt;h1&gt; the largest to &lt;h6&gt; the smallest.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4" y="2180764"/>
            <a:ext cx="7990092" cy="42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6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Paragraphs/Rulers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10" y="3812048"/>
            <a:ext cx="8105775" cy="25908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1373747"/>
            <a:ext cx="7514610" cy="23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&amp;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  <a:p>
            <a:r>
              <a:rPr lang="en-US" dirty="0"/>
              <a:t>CSS works with HTML to define the way content is presented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Styles </a:t>
            </a:r>
            <a:r>
              <a:rPr lang="en-US" dirty="0"/>
              <a:t>can be specified:</a:t>
            </a:r>
          </a:p>
          <a:p>
            <a:pPr lvl="1"/>
            <a:r>
              <a:rPr lang="en-US" dirty="0"/>
              <a:t>in the head of a HTML document - embedded style sheet;</a:t>
            </a:r>
          </a:p>
          <a:p>
            <a:pPr lvl="1"/>
            <a:r>
              <a:rPr lang="en-US" dirty="0"/>
              <a:t>in a separate style sheet - external style sheet;</a:t>
            </a:r>
          </a:p>
          <a:p>
            <a:pPr lvl="1"/>
            <a:r>
              <a:rPr lang="en-US" dirty="0"/>
              <a:t>directly into individual HTML elements - inline styles.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8199" y="634182"/>
            <a:ext cx="7892845" cy="72297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 Syntax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023784" y="1583506"/>
            <a:ext cx="10144432" cy="481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CSS rule set consists of a selector and a declaration block: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selector points to the HTML element you want to style.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declaration block contains one or more declarations separated by semicolons.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declaration includes a property name and a value, separated by a colon.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0485" name="Slide Number Placeholder 3"/>
          <p:cNvSpPr>
            <a:spLocks noGrp="1"/>
          </p:cNvSpPr>
          <p:nvPr/>
        </p:nvSpPr>
        <p:spPr bwMode="auto">
          <a:xfrm>
            <a:off x="9628188" y="5786438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673AA4-7A0E-4A23-9AFB-85A454422C88}" type="slidenum">
              <a:rPr lang="en-US" altLang="ja-JP" sz="1400" b="1">
                <a:solidFill>
                  <a:srgbClr val="FFFFFF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ja-JP" sz="1400" b="1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pic>
        <p:nvPicPr>
          <p:cNvPr id="2048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44" y="2348758"/>
            <a:ext cx="7162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C1F4C-69F5-4DAE-B7E8-E6D1697D81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446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/>
        </p:nvSpPr>
        <p:spPr bwMode="auto">
          <a:xfrm>
            <a:off x="752168" y="1374776"/>
            <a:ext cx="10601632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ts val="6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When a browser reads a style sheet, it will format the document according to the information in the style sheet.</a:t>
            </a:r>
          </a:p>
          <a:p>
            <a:pPr marL="457200" indent="-457200">
              <a:spcBef>
                <a:spcPts val="600"/>
              </a:spcBef>
              <a:buSzPct val="70000"/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spcBef>
                <a:spcPts val="6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There are three ways of inserting a style sheet:</a:t>
            </a:r>
          </a:p>
          <a:p>
            <a:pPr marL="823913" lvl="1" indent="-4572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Inline style</a:t>
            </a:r>
          </a:p>
          <a:p>
            <a:pPr marL="823913" lvl="1" indent="-4572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ea typeface="Arial Unicode MS" pitchFamily="34" charset="-128"/>
                <a:cs typeface="Arial Unicode MS" pitchFamily="34" charset="-128"/>
              </a:rPr>
              <a:t>Embedded style 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sheet</a:t>
            </a:r>
          </a:p>
          <a:p>
            <a:pPr marL="823913" lvl="1" indent="-457200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External style sheet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altLang="en-US" sz="2000" dirty="0">
              <a:ea typeface="Arial Unicode MS" pitchFamily="34" charset="-128"/>
              <a:cs typeface="Arial Unicode MS" pitchFamily="34" charset="-128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endParaRPr lang="en-US" altLang="en-US" sz="2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84AED-4F17-483F-957A-F9047867E7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85684" y="530942"/>
            <a:ext cx="8229600" cy="7358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Ways of inserting a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Style Sheet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083"/>
          <a:stretch/>
        </p:blipFill>
        <p:spPr>
          <a:xfrm>
            <a:off x="850560" y="1583279"/>
            <a:ext cx="2718479" cy="4773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24" y="1583279"/>
            <a:ext cx="626745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213894"/>
            <a:ext cx="8229600" cy="2476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1845" y="5869858"/>
            <a:ext cx="797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Note that this method is used for styles that are to be applied to a single HTML document.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1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 external style sheet is a separate text file containing all your CSS rules. </a:t>
            </a:r>
            <a:endParaRPr lang="en-US" sz="2200" dirty="0" smtClean="0"/>
          </a:p>
          <a:p>
            <a:r>
              <a:rPr lang="en-US" sz="2200" dirty="0" smtClean="0"/>
              <a:t>Note </a:t>
            </a:r>
            <a:r>
              <a:rPr lang="en-US" sz="2200" dirty="0"/>
              <a:t>that the text file does not contain the &lt;style&gt; tag and you need to end the file name with the extension .</a:t>
            </a:r>
            <a:r>
              <a:rPr lang="en-US" sz="2200" dirty="0" err="1"/>
              <a:t>css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The style sheet can be applied to any number of HTML files. </a:t>
            </a:r>
            <a:endParaRPr lang="en-US" sz="2200" dirty="0" smtClean="0"/>
          </a:p>
          <a:p>
            <a:r>
              <a:rPr lang="en-US" sz="2200" dirty="0" smtClean="0"/>
              <a:t>When </a:t>
            </a:r>
            <a:r>
              <a:rPr lang="en-US" sz="2200" dirty="0"/>
              <a:t>you make a change to an external style sheet, all the pages that reference it are automatically updated as well.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097" t="-786" r="44354" b="786"/>
          <a:stretch/>
        </p:blipFill>
        <p:spPr>
          <a:xfrm>
            <a:off x="597694" y="1665286"/>
            <a:ext cx="4755971" cy="1876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2560"/>
          <a:stretch/>
        </p:blipFill>
        <p:spPr>
          <a:xfrm>
            <a:off x="5646174" y="1690688"/>
            <a:ext cx="5415116" cy="141922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04" y="4362663"/>
            <a:ext cx="7315507" cy="106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94" y="3701845"/>
            <a:ext cx="93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of the text file which contains styles will be without the &lt;style&gt; as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only applies to the element that contains the inline style. This method can also be used to override any previously declared styles. For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Inline styles are good for testing. However, inline styles are rarely used for final versions of a website.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29" y="3184116"/>
            <a:ext cx="8867472" cy="7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HTML (</a:t>
            </a:r>
            <a:r>
              <a:rPr lang="en-US" sz="2200" dirty="0" err="1"/>
              <a:t>HyperText</a:t>
            </a:r>
            <a:r>
              <a:rPr lang="en-US" sz="2200" dirty="0"/>
              <a:t> Markup Language) is a markup language which consists of tags embedded in the text of a document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browser reading the document interprets these markup tags to help format the document for subsequent display to a reader. </a:t>
            </a:r>
            <a:endParaRPr lang="en-US" sz="2200" dirty="0" smtClean="0"/>
          </a:p>
          <a:p>
            <a:r>
              <a:rPr lang="en-US" sz="2200" dirty="0"/>
              <a:t>The browser displays the document with regard to features that the viewer selects either explicitly or implicitly. Factors affecting the layout and presentation include:</a:t>
            </a:r>
          </a:p>
          <a:p>
            <a:pPr lvl="1"/>
            <a:r>
              <a:rPr lang="en-US" sz="2200" dirty="0"/>
              <a:t>The markup tags used.</a:t>
            </a:r>
          </a:p>
          <a:p>
            <a:pPr lvl="1"/>
            <a:r>
              <a:rPr lang="en-US" sz="2200" dirty="0"/>
              <a:t>The physical page width.</a:t>
            </a:r>
          </a:p>
          <a:p>
            <a:pPr lvl="1"/>
            <a:r>
              <a:rPr lang="en-US" sz="2200" dirty="0"/>
              <a:t>The fonts used to display the text.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colour</a:t>
            </a:r>
            <a:r>
              <a:rPr lang="en-US" sz="2200" dirty="0"/>
              <a:t> depth of the display.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Lots of CSS properties to play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None/>
            </a:pPr>
            <a:r>
              <a:rPr lang="en-US" altLang="en-US" dirty="0">
                <a:latin typeface="Century Gothic" panose="020B0502020202020204" pitchFamily="34" charset="0"/>
                <a:sym typeface="Gill Sans" charset="0"/>
              </a:rPr>
              <a:t>background-color, border-width, border-color, margin-top, padding, font-family, top, left, right, float,  font-size, background-image, text-align, text-decoration, font-style, font-weight, vertical-align, visibility, overflow, ....</a:t>
            </a:r>
            <a:endParaRPr lang="en-US" altLang="en-US" dirty="0">
              <a:latin typeface="Century Gothic" panose="020B0502020202020204" pitchFamily="34" charset="0"/>
              <a:sym typeface="Gill San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1.Selecting </a:t>
            </a:r>
            <a:r>
              <a:rPr lang="en-US" sz="2400" dirty="0"/>
              <a:t>elements by </a:t>
            </a:r>
            <a:r>
              <a:rPr lang="en-US" sz="2400" dirty="0" smtClean="0"/>
              <a:t>name: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2.To </a:t>
            </a:r>
            <a:r>
              <a:rPr lang="en-US" sz="2400" dirty="0"/>
              <a:t>add additional rules use semi-colon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Selecting </a:t>
            </a:r>
            <a:r>
              <a:rPr lang="en-US" sz="2400" dirty="0"/>
              <a:t>groups of elements. Note group selectors are separated by a comma: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409073"/>
            <a:ext cx="305752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417283"/>
            <a:ext cx="2533650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865" y="4292958"/>
            <a:ext cx="2828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0675"/>
            <a:ext cx="10515600" cy="1325563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6238"/>
            <a:ext cx="5621595" cy="3486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4.Selecting </a:t>
            </a:r>
            <a:r>
              <a:rPr lang="en-US" sz="2200" dirty="0"/>
              <a:t>elements by context (descendant selector) to select a tag that is nested inside another specified tag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N</a:t>
            </a:r>
            <a:r>
              <a:rPr lang="en-US" sz="2200" dirty="0" smtClean="0"/>
              <a:t>ote </a:t>
            </a:r>
            <a:r>
              <a:rPr lang="en-US" sz="2200" dirty="0"/>
              <a:t>contextual selectors are separated by whitespace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63" y="3496494"/>
            <a:ext cx="4638214" cy="252798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70521" y="1646237"/>
            <a:ext cx="5621595" cy="34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5</a:t>
            </a:r>
            <a:r>
              <a:rPr lang="en-US" sz="2200" dirty="0" smtClean="0"/>
              <a:t>.</a:t>
            </a:r>
            <a:r>
              <a:rPr lang="en-US" sz="2200" dirty="0"/>
              <a:t> Selecting elements by class. When you want to give </a:t>
            </a:r>
            <a:r>
              <a:rPr lang="en-US" sz="2200" b="1" dirty="0"/>
              <a:t>one or more elements</a:t>
            </a:r>
            <a:r>
              <a:rPr lang="en-US" sz="2200" dirty="0"/>
              <a:t> a style that is different to related tags on a web page: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66" y="3496494"/>
            <a:ext cx="6000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0675"/>
            <a:ext cx="10515600" cy="1325563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6238"/>
            <a:ext cx="5621595" cy="3486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6. </a:t>
            </a:r>
            <a:r>
              <a:rPr lang="en-US" sz="2200" dirty="0"/>
              <a:t>Selecting elements by id. When you want to give </a:t>
            </a:r>
            <a:r>
              <a:rPr lang="en-US" sz="2200" b="1" dirty="0"/>
              <a:t>one element</a:t>
            </a:r>
            <a:r>
              <a:rPr lang="en-US" sz="2200" dirty="0"/>
              <a:t> a style that is different to related tags on a web page: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70521" y="1646237"/>
            <a:ext cx="5621595" cy="34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7. </a:t>
            </a:r>
            <a:r>
              <a:rPr lang="en-US" sz="2400" dirty="0"/>
              <a:t>Combining selectors.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5" y="2707300"/>
            <a:ext cx="5530331" cy="2082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41" y="2707300"/>
            <a:ext cx="5629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1179"/>
            <a:ext cx="10515600" cy="1325563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6238"/>
            <a:ext cx="10060859" cy="3486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8. </a:t>
            </a:r>
            <a:r>
              <a:rPr lang="en-US" sz="2400" dirty="0" smtClean="0"/>
              <a:t>Universal </a:t>
            </a:r>
            <a:r>
              <a:rPr lang="en-US" sz="2400" dirty="0"/>
              <a:t>selector - targets all elements on the page.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188315"/>
            <a:ext cx="10515600" cy="34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9. </a:t>
            </a:r>
            <a:r>
              <a:rPr lang="en-US" sz="2400" dirty="0"/>
              <a:t>Link pseudo-classes: selecting elements based on their state (see next section):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76" y="2150090"/>
            <a:ext cx="340995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26" y="4044592"/>
            <a:ext cx="3581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and </a:t>
            </a:r>
            <a:r>
              <a:rPr lang="en-US" dirty="0" err="1" smtClean="0"/>
              <a:t>Div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span&gt; element is a grouping element. Its primary purpose is to apply CSS rules or id attributes to a block of text. It is an in-line level element, which means it is displayed in line with other text and with no line breaks.</a:t>
            </a:r>
          </a:p>
          <a:p>
            <a:r>
              <a:rPr lang="en-US" dirty="0"/>
              <a:t>&lt;div&gt; is a similar element but displayed on its own line, with margins above and below. It is a block-level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tag is used to embed a style sheet?</a:t>
            </a:r>
          </a:p>
          <a:p>
            <a:r>
              <a:rPr lang="en-US" dirty="0"/>
              <a:t>What tag is used to link to an external style sheet?</a:t>
            </a:r>
          </a:p>
          <a:p>
            <a:r>
              <a:rPr lang="en-US" dirty="0"/>
              <a:t>How do you define and use a CSS class?</a:t>
            </a:r>
          </a:p>
          <a:p>
            <a:r>
              <a:rPr lang="en-US" dirty="0"/>
              <a:t>How do you define and use a CSS id?</a:t>
            </a:r>
          </a:p>
          <a:p>
            <a:r>
              <a:rPr lang="en-US" dirty="0"/>
              <a:t>What is the difference between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What would the following select?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48034"/>
            <a:ext cx="208597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83071"/>
            <a:ext cx="3602754" cy="5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9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HTML, it is possible to specify a </a:t>
            </a:r>
            <a:r>
              <a:rPr lang="en-US" sz="2200" dirty="0" err="1"/>
              <a:t>colour</a:t>
            </a:r>
            <a:r>
              <a:rPr lang="en-US" sz="2200" dirty="0"/>
              <a:t> by using its name or RGB value using a decimal or Hex value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Specifying a </a:t>
            </a:r>
            <a:r>
              <a:rPr lang="en-US" sz="2200" dirty="0" err="1"/>
              <a:t>colour</a:t>
            </a:r>
            <a:r>
              <a:rPr lang="en-US" sz="2200" dirty="0"/>
              <a:t> by name</a:t>
            </a:r>
          </a:p>
          <a:p>
            <a:r>
              <a:rPr lang="en-US" sz="2200" dirty="0"/>
              <a:t>In HMTL5, you will use CSS to change the </a:t>
            </a:r>
            <a:r>
              <a:rPr lang="en-US" sz="2200" dirty="0" err="1"/>
              <a:t>colour</a:t>
            </a:r>
            <a:r>
              <a:rPr lang="en-US" sz="2200" dirty="0"/>
              <a:t> of various elements. You can for example change the text </a:t>
            </a:r>
            <a:r>
              <a:rPr lang="en-US" sz="2200" dirty="0" err="1"/>
              <a:t>colour</a:t>
            </a:r>
            <a:r>
              <a:rPr lang="en-US" sz="2200" dirty="0"/>
              <a:t> by adding inline styles: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&lt;style="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"&gt;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1" y="4001294"/>
            <a:ext cx="6334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format of an RGB value in hexadecimal notation is a # immediately followed by either three or six hexadecimal characters. </a:t>
            </a:r>
            <a:endParaRPr lang="en-US" sz="2200" dirty="0" smtClean="0"/>
          </a:p>
          <a:p>
            <a:r>
              <a:rPr lang="en-US" sz="2200" dirty="0"/>
              <a:t>A general </a:t>
            </a:r>
            <a:r>
              <a:rPr lang="en-US" sz="2200" dirty="0" err="1"/>
              <a:t>colour</a:t>
            </a:r>
            <a:r>
              <a:rPr lang="en-US" sz="2200" dirty="0"/>
              <a:t> is specified in terms of the three primary </a:t>
            </a:r>
            <a:r>
              <a:rPr lang="en-US" sz="2200" dirty="0" err="1"/>
              <a:t>colours</a:t>
            </a:r>
            <a:r>
              <a:rPr lang="en-US" sz="2200" dirty="0"/>
              <a:t> red, blue and green. </a:t>
            </a:r>
            <a:endParaRPr lang="en-US" sz="2200" dirty="0" smtClean="0"/>
          </a:p>
          <a:p>
            <a:r>
              <a:rPr lang="en-US" sz="2200" dirty="0" smtClean="0"/>
              <a:t>Each </a:t>
            </a:r>
            <a:r>
              <a:rPr lang="en-US" sz="2200" dirty="0"/>
              <a:t>primary </a:t>
            </a:r>
            <a:r>
              <a:rPr lang="en-US" sz="2200" dirty="0" err="1"/>
              <a:t>colour</a:t>
            </a:r>
            <a:r>
              <a:rPr lang="en-US" sz="2200" dirty="0"/>
              <a:t> is defined as a one or two digit Hexadecimal number that representing the strength of that primary </a:t>
            </a:r>
            <a:r>
              <a:rPr lang="en-US" sz="2200" dirty="0" err="1" smtClean="0"/>
              <a:t>colour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three-digit RGB notation (#</a:t>
            </a:r>
            <a:r>
              <a:rPr lang="en-US" sz="2200" dirty="0" err="1"/>
              <a:t>rgb</a:t>
            </a:r>
            <a:r>
              <a:rPr lang="en-US" sz="2200" dirty="0"/>
              <a:t>) is converted into six-digit form (#</a:t>
            </a:r>
            <a:r>
              <a:rPr lang="en-US" sz="2200" dirty="0" err="1"/>
              <a:t>rrggbb</a:t>
            </a:r>
            <a:r>
              <a:rPr lang="en-US" sz="2200" dirty="0"/>
              <a:t>) by replicating digits, not by adding zeros. </a:t>
            </a:r>
            <a:endParaRPr lang="en-US" sz="2200" dirty="0" smtClean="0"/>
          </a:p>
          <a:p>
            <a:pPr lvl="1"/>
            <a:r>
              <a:rPr lang="en-US" sz="2200" dirty="0" smtClean="0"/>
              <a:t>For </a:t>
            </a:r>
            <a:r>
              <a:rPr lang="en-US" sz="2200" dirty="0"/>
              <a:t>example, #fb0 expands to #ffbb00, and #</a:t>
            </a:r>
            <a:r>
              <a:rPr lang="en-US" sz="2200" dirty="0" err="1"/>
              <a:t>fff</a:t>
            </a:r>
            <a:r>
              <a:rPr lang="en-US" sz="2200" dirty="0"/>
              <a:t> expands to #</a:t>
            </a:r>
            <a:r>
              <a:rPr lang="en-US" sz="2200" dirty="0" err="1" smtClean="0"/>
              <a:t>ffffff</a:t>
            </a:r>
            <a:endParaRPr lang="en-US" sz="2200" dirty="0"/>
          </a:p>
          <a:p>
            <a:r>
              <a:rPr lang="en-US" sz="2200" dirty="0"/>
              <a:t>In this specification hexadecimal 00 means 0% of the </a:t>
            </a:r>
            <a:r>
              <a:rPr lang="en-US" sz="2200" dirty="0" err="1"/>
              <a:t>colour</a:t>
            </a:r>
            <a:r>
              <a:rPr lang="en-US" sz="2200" dirty="0"/>
              <a:t> and hexadecimal </a:t>
            </a:r>
            <a:r>
              <a:rPr lang="en-US" sz="2200" dirty="0" err="1"/>
              <a:t>ff</a:t>
            </a:r>
            <a:r>
              <a:rPr lang="en-US" sz="2200" dirty="0"/>
              <a:t> means 100% of the </a:t>
            </a:r>
            <a:r>
              <a:rPr lang="en-US" sz="2200" dirty="0" err="1"/>
              <a:t>colour</a:t>
            </a:r>
            <a:r>
              <a:rPr lang="en-US" sz="2200" dirty="0"/>
              <a:t>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first two digits after the # symbol </a:t>
            </a:r>
            <a:r>
              <a:rPr lang="en-US" sz="2200" dirty="0" err="1"/>
              <a:t>ff</a:t>
            </a:r>
            <a:r>
              <a:rPr lang="en-US" sz="2200" dirty="0"/>
              <a:t> define 100% of red</a:t>
            </a:r>
          </a:p>
          <a:p>
            <a:r>
              <a:rPr lang="en-US" sz="2200" dirty="0"/>
              <a:t>The second two digits after the # symbol 00 define 0% of green</a:t>
            </a:r>
          </a:p>
          <a:p>
            <a:r>
              <a:rPr lang="en-US" sz="2200" dirty="0"/>
              <a:t>The third two digits after the # symbol 00 define 0% of blue</a:t>
            </a:r>
          </a:p>
          <a:p>
            <a:r>
              <a:rPr lang="en-US" sz="2200" dirty="0"/>
              <a:t>Note that you could also use the three-digit form #f00 to specify the red </a:t>
            </a:r>
            <a:r>
              <a:rPr lang="en-US" sz="2200" dirty="0" err="1"/>
              <a:t>colour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92" y="3353260"/>
            <a:ext cx="6289811" cy="31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browser, ignores extra spaces and new lines between words and markup tags when reading the document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Thus</a:t>
            </a:r>
            <a:r>
              <a:rPr lang="en-US" sz="2200" dirty="0"/>
              <a:t>, the following three text fragments will be formatted </a:t>
            </a:r>
            <a:r>
              <a:rPr lang="en-US" sz="2200" dirty="0" smtClean="0"/>
              <a:t>identically.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72" y="3139562"/>
            <a:ext cx="9450183" cy="25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RGB color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1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format of an RGB value in the functional notation is </a:t>
            </a:r>
            <a:r>
              <a:rPr lang="en-US" sz="2200" dirty="0" err="1"/>
              <a:t>rgb</a:t>
            </a:r>
            <a:r>
              <a:rPr lang="en-US" sz="2200" dirty="0"/>
              <a:t>( followed by a comma-separated list of three numerical values (either three integer values or three percentage values) followed by 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The integer value 255 corresponds to 100%, and to F or FF in the hexadecimal notation: </a:t>
            </a:r>
            <a:r>
              <a:rPr lang="en-US" sz="2200" dirty="0" err="1"/>
              <a:t>rgb</a:t>
            </a:r>
            <a:r>
              <a:rPr lang="en-US" sz="2200" dirty="0"/>
              <a:t>(255,255,255) = </a:t>
            </a:r>
            <a:r>
              <a:rPr lang="en-US" sz="2200" dirty="0" err="1"/>
              <a:t>rgb</a:t>
            </a:r>
            <a:r>
              <a:rPr lang="en-US" sz="2200" dirty="0"/>
              <a:t>(100%,100%,100%) = #FFF = #FFFFFF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White space characters are allowed around the numerical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4234169"/>
            <a:ext cx="8029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7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What is the </a:t>
            </a:r>
            <a:r>
              <a:rPr lang="en-US" dirty="0" err="1"/>
              <a:t>colour</a:t>
            </a:r>
            <a:r>
              <a:rPr lang="en-US" dirty="0"/>
              <a:t> code for a light blue in RGB using </a:t>
            </a:r>
            <a:r>
              <a:rPr lang="en-US" dirty="0" err="1"/>
              <a:t>hexademical</a:t>
            </a:r>
            <a:r>
              <a:rPr lang="en-US" dirty="0"/>
              <a:t> notation?</a:t>
            </a:r>
          </a:p>
          <a:p>
            <a:r>
              <a:rPr lang="en-US" dirty="0"/>
              <a:t>Question 2 - What is the </a:t>
            </a:r>
            <a:r>
              <a:rPr lang="en-US" dirty="0" err="1"/>
              <a:t>colour</a:t>
            </a:r>
            <a:r>
              <a:rPr lang="en-US" dirty="0"/>
              <a:t> code for a light blue in RGB using functional notation?</a:t>
            </a:r>
          </a:p>
          <a:p>
            <a:r>
              <a:rPr lang="en-US" dirty="0"/>
              <a:t>Question 3 - What is the </a:t>
            </a:r>
            <a:r>
              <a:rPr lang="en-US" dirty="0" err="1"/>
              <a:t>colour</a:t>
            </a:r>
            <a:r>
              <a:rPr lang="en-US" dirty="0"/>
              <a:t> code for a very transparent dark blue?</a:t>
            </a:r>
          </a:p>
          <a:p>
            <a:r>
              <a:rPr lang="en-US" dirty="0"/>
              <a:t>Question 4 - What </a:t>
            </a:r>
            <a:r>
              <a:rPr lang="en-US" dirty="0" err="1"/>
              <a:t>colour</a:t>
            </a:r>
            <a:r>
              <a:rPr lang="en-US" dirty="0"/>
              <a:t> is #000080?</a:t>
            </a:r>
          </a:p>
          <a:p>
            <a:r>
              <a:rPr lang="en-US" dirty="0"/>
              <a:t>Question 5 - Is #000080 exactly identical to #008?</a:t>
            </a:r>
          </a:p>
          <a:p>
            <a:r>
              <a:rPr lang="en-US" dirty="0"/>
              <a:t>Question 6 - What is the six-digit hexadecimal </a:t>
            </a:r>
            <a:r>
              <a:rPr lang="en-US" dirty="0" err="1"/>
              <a:t>colour</a:t>
            </a:r>
            <a:r>
              <a:rPr lang="en-US" dirty="0"/>
              <a:t> code for #369?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1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History of HTML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IN">
              <a:latin typeface="Arial" charset="0"/>
            </a:endParaRPr>
          </a:p>
        </p:txBody>
      </p:sp>
      <p:sp>
        <p:nvSpPr>
          <p:cNvPr id="23557" name="Rectangle 18"/>
          <p:cNvSpPr>
            <a:spLocks noChangeArrowheads="1"/>
          </p:cNvSpPr>
          <p:nvPr/>
        </p:nvSpPr>
        <p:spPr bwMode="auto">
          <a:xfrm>
            <a:off x="3886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HTML first published</a:t>
            </a:r>
            <a:endParaRPr lang="en-IN" altLang="en-US" sz="1600"/>
          </a:p>
        </p:txBody>
      </p:sp>
      <p:cxnSp>
        <p:nvCxnSpPr>
          <p:cNvPr id="23558" name="Straight Connector 16"/>
          <p:cNvCxnSpPr>
            <a:cxnSpLocks noChangeShapeType="1"/>
          </p:cNvCxnSpPr>
          <p:nvPr/>
        </p:nvCxnSpPr>
        <p:spPr bwMode="auto">
          <a:xfrm>
            <a:off x="2514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1905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1991</a:t>
            </a:r>
            <a:endParaRPr lang="en-IN" altLang="en-US" sz="1400" b="1"/>
          </a:p>
        </p:txBody>
      </p:sp>
      <p:cxnSp>
        <p:nvCxnSpPr>
          <p:cNvPr id="23560" name="Straight Connector 16"/>
          <p:cNvCxnSpPr>
            <a:cxnSpLocks noChangeShapeType="1"/>
          </p:cNvCxnSpPr>
          <p:nvPr/>
        </p:nvCxnSpPr>
        <p:spPr bwMode="auto">
          <a:xfrm>
            <a:off x="2514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Rectangle 17"/>
          <p:cNvSpPr>
            <a:spLocks noChangeArrowheads="1"/>
          </p:cNvSpPr>
          <p:nvPr/>
        </p:nvSpPr>
        <p:spPr bwMode="auto">
          <a:xfrm>
            <a:off x="1905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2012</a:t>
            </a:r>
            <a:endParaRPr lang="en-IN" altLang="en-US" sz="1400" b="1"/>
          </a:p>
        </p:txBody>
      </p:sp>
      <p:cxnSp>
        <p:nvCxnSpPr>
          <p:cNvPr id="23562" name="Straight Connector 16"/>
          <p:cNvCxnSpPr>
            <a:cxnSpLocks noChangeShapeType="1"/>
          </p:cNvCxnSpPr>
          <p:nvPr/>
        </p:nvCxnSpPr>
        <p:spPr bwMode="auto">
          <a:xfrm>
            <a:off x="2514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1905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2002 -2009</a:t>
            </a:r>
            <a:endParaRPr lang="en-IN" altLang="en-US" sz="1400" b="1"/>
          </a:p>
        </p:txBody>
      </p:sp>
      <p:cxnSp>
        <p:nvCxnSpPr>
          <p:cNvPr id="23564" name="Straight Connector 16"/>
          <p:cNvCxnSpPr>
            <a:cxnSpLocks noChangeShapeType="1"/>
          </p:cNvCxnSpPr>
          <p:nvPr/>
        </p:nvCxnSpPr>
        <p:spPr bwMode="auto">
          <a:xfrm>
            <a:off x="2514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1905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2000</a:t>
            </a:r>
            <a:endParaRPr lang="en-IN" altLang="en-US" sz="1400" b="1"/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3886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HTML 2.0</a:t>
            </a:r>
            <a:endParaRPr lang="en-IN" altLang="en-US" sz="1600"/>
          </a:p>
        </p:txBody>
      </p:sp>
      <p:sp>
        <p:nvSpPr>
          <p:cNvPr id="23567" name="Rectangle 18"/>
          <p:cNvSpPr>
            <a:spLocks noChangeArrowheads="1"/>
          </p:cNvSpPr>
          <p:nvPr/>
        </p:nvSpPr>
        <p:spPr bwMode="auto">
          <a:xfrm>
            <a:off x="3886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HTML 3.2</a:t>
            </a:r>
            <a:endParaRPr lang="en-IN" altLang="en-US" sz="1600"/>
          </a:p>
        </p:txBody>
      </p:sp>
      <p:sp>
        <p:nvSpPr>
          <p:cNvPr id="23568" name="Rectangle 18"/>
          <p:cNvSpPr>
            <a:spLocks noChangeArrowheads="1"/>
          </p:cNvSpPr>
          <p:nvPr/>
        </p:nvSpPr>
        <p:spPr bwMode="auto">
          <a:xfrm>
            <a:off x="3886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HTML 4.01</a:t>
            </a:r>
            <a:endParaRPr lang="en-IN" altLang="en-US" sz="1600"/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3886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XHTML 1.0</a:t>
            </a:r>
            <a:endParaRPr lang="en-IN" altLang="en-US" sz="1600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86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>
                <a:solidFill>
                  <a:srgbClr val="969696"/>
                </a:solidFill>
              </a:rPr>
              <a:t>XHTML 2.0</a:t>
            </a:r>
            <a:endParaRPr lang="en-IN" altLang="en-US" sz="1600">
              <a:solidFill>
                <a:srgbClr val="969696"/>
              </a:solidFill>
            </a:endParaRPr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3886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AF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HTML5</a:t>
            </a:r>
            <a:endParaRPr lang="en-IN" altLang="en-US" sz="1600"/>
          </a:p>
        </p:txBody>
      </p:sp>
      <p:cxnSp>
        <p:nvCxnSpPr>
          <p:cNvPr id="23572" name="Straight Connector 16"/>
          <p:cNvCxnSpPr>
            <a:cxnSpLocks noChangeShapeType="1"/>
          </p:cNvCxnSpPr>
          <p:nvPr/>
        </p:nvCxnSpPr>
        <p:spPr bwMode="auto">
          <a:xfrm>
            <a:off x="2514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Rectangle 17"/>
          <p:cNvSpPr>
            <a:spLocks noChangeArrowheads="1"/>
          </p:cNvSpPr>
          <p:nvPr/>
        </p:nvSpPr>
        <p:spPr bwMode="auto">
          <a:xfrm>
            <a:off x="1905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1995</a:t>
            </a:r>
            <a:endParaRPr lang="en-IN" altLang="en-US" sz="1400" b="1"/>
          </a:p>
        </p:txBody>
      </p:sp>
      <p:cxnSp>
        <p:nvCxnSpPr>
          <p:cNvPr id="23574" name="Straight Connector 16"/>
          <p:cNvCxnSpPr>
            <a:cxnSpLocks noChangeShapeType="1"/>
          </p:cNvCxnSpPr>
          <p:nvPr/>
        </p:nvCxnSpPr>
        <p:spPr bwMode="auto">
          <a:xfrm>
            <a:off x="2514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Rectangle 17"/>
          <p:cNvSpPr>
            <a:spLocks noChangeArrowheads="1"/>
          </p:cNvSpPr>
          <p:nvPr/>
        </p:nvSpPr>
        <p:spPr bwMode="auto">
          <a:xfrm>
            <a:off x="1905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1997</a:t>
            </a:r>
            <a:endParaRPr lang="en-IN" altLang="en-US" sz="1400" b="1"/>
          </a:p>
        </p:txBody>
      </p:sp>
      <p:cxnSp>
        <p:nvCxnSpPr>
          <p:cNvPr id="23576" name="Straight Connector 16"/>
          <p:cNvCxnSpPr>
            <a:cxnSpLocks noChangeShapeType="1"/>
          </p:cNvCxnSpPr>
          <p:nvPr/>
        </p:nvCxnSpPr>
        <p:spPr bwMode="auto">
          <a:xfrm>
            <a:off x="2514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Rectangle 17"/>
          <p:cNvSpPr>
            <a:spLocks noChangeArrowheads="1"/>
          </p:cNvSpPr>
          <p:nvPr/>
        </p:nvSpPr>
        <p:spPr bwMode="auto">
          <a:xfrm>
            <a:off x="1905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2F2F2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1999</a:t>
            </a:r>
            <a:endParaRPr lang="en-IN" altLang="en-US" sz="1400" b="1"/>
          </a:p>
        </p:txBody>
      </p:sp>
      <p:sp>
        <p:nvSpPr>
          <p:cNvPr id="23578" name="Text Box 57"/>
          <p:cNvSpPr txBox="1">
            <a:spLocks noChangeArrowheads="1"/>
          </p:cNvSpPr>
          <p:nvPr/>
        </p:nvSpPr>
        <p:spPr bwMode="auto">
          <a:xfrm>
            <a:off x="5638800" y="4724400"/>
            <a:ext cx="4648200" cy="666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800"/>
              <a:t>HTML5 is much more tolerant and can handle markup from all the prior versions.</a:t>
            </a:r>
            <a:endParaRPr lang="en-IN" altLang="en-US" sz="1800"/>
          </a:p>
        </p:txBody>
      </p:sp>
      <p:sp>
        <p:nvSpPr>
          <p:cNvPr id="23579" name="Text Box 58"/>
          <p:cNvSpPr txBox="1">
            <a:spLocks noChangeArrowheads="1"/>
          </p:cNvSpPr>
          <p:nvPr/>
        </p:nvSpPr>
        <p:spPr bwMode="auto">
          <a:xfrm>
            <a:off x="5638800" y="5562601"/>
            <a:ext cx="4648200" cy="6064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600"/>
              <a:t>Though HTML5 was published officially in 2012, it has been in development since 2004.</a:t>
            </a:r>
            <a:endParaRPr lang="en-IN" altLang="en-US" sz="1600"/>
          </a:p>
        </p:txBody>
      </p:sp>
      <p:sp>
        <p:nvSpPr>
          <p:cNvPr id="23580" name="Text Box 59"/>
          <p:cNvSpPr txBox="1">
            <a:spLocks noChangeArrowheads="1"/>
          </p:cNvSpPr>
          <p:nvPr/>
        </p:nvSpPr>
        <p:spPr bwMode="auto">
          <a:xfrm>
            <a:off x="5638800" y="2514600"/>
            <a:ext cx="4648200" cy="666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800"/>
              <a:t>After HTML 4.01 was released, focus shifted to XHTML and its stricter standards.</a:t>
            </a:r>
            <a:endParaRPr lang="en-IN" altLang="en-US" sz="1800"/>
          </a:p>
        </p:txBody>
      </p:sp>
      <p:sp>
        <p:nvSpPr>
          <p:cNvPr id="23581" name="Text Box 60"/>
          <p:cNvSpPr txBox="1">
            <a:spLocks noChangeArrowheads="1"/>
          </p:cNvSpPr>
          <p:nvPr/>
        </p:nvSpPr>
        <p:spPr bwMode="auto">
          <a:xfrm>
            <a:off x="5638800" y="3352801"/>
            <a:ext cx="4648200" cy="12160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1800"/>
              <a:t>XHTML 2.0 had even stricter standards than 1.0, rejecting web pages that did not comply.  It fell out of favor gradually and was abandoned completely in 2009.</a:t>
            </a:r>
            <a:endParaRPr lang="en-IN" altLang="en-US" sz="1800"/>
          </a:p>
        </p:txBody>
      </p:sp>
      <p:sp>
        <p:nvSpPr>
          <p:cNvPr id="23582" name="Line 64"/>
          <p:cNvSpPr>
            <a:spLocks noChangeShapeType="1"/>
          </p:cNvSpPr>
          <p:nvPr/>
        </p:nvSpPr>
        <p:spPr bwMode="auto">
          <a:xfrm flipV="1">
            <a:off x="4953000" y="2895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65"/>
          <p:cNvSpPr>
            <a:spLocks noChangeShapeType="1"/>
          </p:cNvSpPr>
          <p:nvPr/>
        </p:nvSpPr>
        <p:spPr bwMode="auto">
          <a:xfrm flipV="1">
            <a:off x="50292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6077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HTML5?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16076" y="1575620"/>
            <a:ext cx="10540181" cy="4191000"/>
          </a:xfrm>
        </p:spPr>
        <p:txBody>
          <a:bodyPr>
            <a:normAutofit fontScale="92500"/>
          </a:bodyPr>
          <a:lstStyle/>
          <a:p>
            <a:pPr>
              <a:lnSpc>
                <a:spcPts val="3000"/>
              </a:lnSpc>
            </a:pPr>
            <a:r>
              <a:rPr lang="en-US" altLang="en-US" dirty="0" smtClean="0"/>
              <a:t>HTML5 is the newest version of </a:t>
            </a:r>
            <a:r>
              <a:rPr lang="en-US" altLang="en-US" dirty="0" smtClean="0"/>
              <a:t>HTML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Support all existing web pages.  With HTML5, there is no requirement to go back and revise older websites.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Reduce the need for external plugins and scripts to show website content.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Improve the semantic definition (i.e. meaning and purpose) of page elements.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Make the rendering of web content universal and independent of the device being used.</a:t>
            </a:r>
          </a:p>
          <a:p>
            <a:pPr>
              <a:lnSpc>
                <a:spcPts val="3000"/>
              </a:lnSpc>
            </a:pPr>
            <a:r>
              <a:rPr lang="en-US" altLang="en-US" dirty="0"/>
              <a:t>Handle web documents errors in a better and more consistent fashion.</a:t>
            </a:r>
          </a:p>
          <a:p>
            <a:pPr>
              <a:lnSpc>
                <a:spcPts val="3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9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html content then begins with the tag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&lt;html&gt; </a:t>
            </a:r>
            <a:r>
              <a:rPr lang="en-US" sz="2200" dirty="0"/>
              <a:t>and ends with the tag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&lt;/html&gt;. </a:t>
            </a:r>
            <a:r>
              <a:rPr lang="en-US" sz="2200" dirty="0"/>
              <a:t>The document is the divided into two sections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/>
              <a:t>the head, bracketed by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&lt;head&gt;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&lt;/head&gt;</a:t>
            </a:r>
          </a:p>
          <a:p>
            <a:pPr lvl="1"/>
            <a:r>
              <a:rPr lang="en-US" sz="2200" dirty="0"/>
              <a:t>the body, bracketed by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&lt;body&gt;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&lt;/body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dirty="0"/>
              <a:t>The head of an HTML document contains identifying and control information that is not part of the displayed text. Such information can be the document title, bracketed by the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&lt;title&gt;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&lt;title&gt; </a:t>
            </a:r>
            <a:r>
              <a:rPr lang="en-US" sz="2200" dirty="0"/>
              <a:t>tags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The body of the document is where the user-readable text is stored and usually accounts for the bulk of the document. </a:t>
            </a:r>
            <a:endParaRPr lang="en-US" sz="2200" dirty="0" smtClean="0"/>
          </a:p>
          <a:p>
            <a:r>
              <a:rPr lang="en-US" sz="2200" dirty="0" smtClean="0"/>
              <a:t>Various </a:t>
            </a:r>
            <a:r>
              <a:rPr lang="en-US" sz="2200" dirty="0"/>
              <a:t>control tags are there to tell the browser where to insert line breaks and how to format the document.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HTML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1885156"/>
            <a:ext cx="8153400" cy="4276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used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433" y="1569098"/>
            <a:ext cx="7953941" cy="46078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Formatting Tags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82" y="2020530"/>
            <a:ext cx="8550123" cy="29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1661</Words>
  <Application>Microsoft Office PowerPoint</Application>
  <PresentationFormat>Widescreen</PresentationFormat>
  <Paragraphs>253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 Unicode MS</vt:lpstr>
      <vt:lpstr>MS PGothic</vt:lpstr>
      <vt:lpstr>Arial</vt:lpstr>
      <vt:lpstr>Calibri</vt:lpstr>
      <vt:lpstr>Calibri Light</vt:lpstr>
      <vt:lpstr>Century Gothic</vt:lpstr>
      <vt:lpstr>Gill Sans</vt:lpstr>
      <vt:lpstr>Tahoma</vt:lpstr>
      <vt:lpstr>Wingdings</vt:lpstr>
      <vt:lpstr>Wingdings 2</vt:lpstr>
      <vt:lpstr>Office Theme</vt:lpstr>
      <vt:lpstr>4COSCO11C.2 Web Design and Development</vt:lpstr>
      <vt:lpstr>Introduction to HTML</vt:lpstr>
      <vt:lpstr>Contd..</vt:lpstr>
      <vt:lpstr>History of HTML</vt:lpstr>
      <vt:lpstr>HTML5?</vt:lpstr>
      <vt:lpstr>Structure of the HTML page</vt:lpstr>
      <vt:lpstr>Sample HTML Page</vt:lpstr>
      <vt:lpstr>Tags used</vt:lpstr>
      <vt:lpstr>Simple Formatting Tags</vt:lpstr>
      <vt:lpstr>Logical Formatting Tags</vt:lpstr>
      <vt:lpstr>Headings</vt:lpstr>
      <vt:lpstr>Paragraphs/Rulers</vt:lpstr>
      <vt:lpstr>Styling &amp; CSS</vt:lpstr>
      <vt:lpstr>PowerPoint Presentation</vt:lpstr>
      <vt:lpstr>Ways of inserting a style sheet</vt:lpstr>
      <vt:lpstr>Embedded Style Sheet</vt:lpstr>
      <vt:lpstr>External Style Sheet</vt:lpstr>
      <vt:lpstr>External Style Sheet Example</vt:lpstr>
      <vt:lpstr>Inline Styles</vt:lpstr>
      <vt:lpstr>Lots of CSS properties to play with</vt:lpstr>
      <vt:lpstr>CSS Selectors</vt:lpstr>
      <vt:lpstr>CSS Selectors</vt:lpstr>
      <vt:lpstr>CSS Selectors</vt:lpstr>
      <vt:lpstr>CSS Selectors</vt:lpstr>
      <vt:lpstr>Span and Div Elements</vt:lpstr>
      <vt:lpstr>Review Questions </vt:lpstr>
      <vt:lpstr>Colours</vt:lpstr>
      <vt:lpstr>Specifying Color by value</vt:lpstr>
      <vt:lpstr>Contd</vt:lpstr>
      <vt:lpstr>Functional RGB color values</vt:lpstr>
      <vt:lpstr>Review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135</cp:revision>
  <dcterms:created xsi:type="dcterms:W3CDTF">2020-07-03T16:25:08Z</dcterms:created>
  <dcterms:modified xsi:type="dcterms:W3CDTF">2021-01-21T13:30:16Z</dcterms:modified>
</cp:coreProperties>
</file>