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0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74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168581" cy="1655762"/>
          </a:xfrm>
        </p:spPr>
        <p:txBody>
          <a:bodyPr>
            <a:noAutofit/>
          </a:bodyPr>
          <a:lstStyle/>
          <a:p>
            <a:r>
              <a:rPr lang="en-GB" sz="3500" dirty="0" smtClean="0"/>
              <a:t>HTML Lists, CSS for Lists, HTML Tables , CSS for Tables</a:t>
            </a:r>
          </a:p>
          <a:p>
            <a:r>
              <a:rPr lang="en-GB" sz="3500" dirty="0" smtClean="0">
                <a:solidFill>
                  <a:schemeClr val="dk1"/>
                </a:solidFill>
              </a:rPr>
              <a:t>Week 3</a:t>
            </a: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with image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use your own graphics as bullets in an unordered list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1430"/>
            <a:ext cx="7981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1 - Which HTML tags are used to create an unordered list</a:t>
            </a:r>
          </a:p>
          <a:p>
            <a:r>
              <a:rPr lang="en-US" dirty="0"/>
              <a:t>Question 2 - Which HTML tags are used to create an ordered list</a:t>
            </a:r>
          </a:p>
          <a:p>
            <a:r>
              <a:rPr lang="en-US" dirty="0"/>
              <a:t>Question 3 - Write the HTML tags to display the following nested list (no CSS used):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applied to lists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unordered list styles: square, circle, disc (default), and </a:t>
            </a:r>
            <a:r>
              <a:rPr lang="en-US" dirty="0" smtClean="0"/>
              <a:t>none.</a:t>
            </a:r>
          </a:p>
          <a:p>
            <a:pPr lvl="1"/>
            <a:r>
              <a:rPr lang="en-US" dirty="0" smtClean="0"/>
              <a:t>CSS </a:t>
            </a:r>
            <a:r>
              <a:rPr lang="en-US" dirty="0"/>
              <a:t>ordered list styles: upper-alpha, lower-alpha, upper-roman, lower-roman, decimal (default), and none.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7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Lists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8198"/>
          <a:stretch/>
        </p:blipFill>
        <p:spPr>
          <a:xfrm>
            <a:off x="838200" y="1442166"/>
            <a:ext cx="4987413" cy="48697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2057"/>
            <a:ext cx="5024284" cy="28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as Navigation bars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25181" cy="45965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274089"/>
            <a:ext cx="5142271" cy="550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95998" y="4128676"/>
            <a:ext cx="546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Note that by default "</a:t>
            </a:r>
            <a:r>
              <a:rPr lang="en-US" dirty="0" err="1"/>
              <a:t>display:inline</a:t>
            </a:r>
            <a:r>
              <a:rPr lang="en-US" dirty="0"/>
              <a:t>;" removes the bullet points from the list. We could also do this by using: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5423190"/>
            <a:ext cx="2819400" cy="561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1964113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"</a:t>
            </a:r>
            <a:r>
              <a:rPr lang="en-US" dirty="0" err="1"/>
              <a:t>display:inline</a:t>
            </a:r>
            <a:r>
              <a:rPr lang="en-US" dirty="0"/>
              <a:t>;" and use some padding to make some space between the list items. </a:t>
            </a:r>
            <a:r>
              <a:rPr lang="en-US" dirty="0">
                <a:solidFill>
                  <a:srgbClr val="FF0000"/>
                </a:solidFill>
              </a:rPr>
              <a:t>Padding is discussed in the next section.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8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tags to create a table are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93" y="2761789"/>
            <a:ext cx="8854421" cy="24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Attributes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503" y="1545405"/>
            <a:ext cx="7355645" cy="45514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7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Row(s) of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in html is constructed horizontally, by creating rows of data cells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3519"/>
            <a:ext cx="8048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049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We can use CSS to add a table border and some padding as follows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When we use CSS to add a border by default the table borders are separated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border-collapse: separate</a:t>
            </a:r>
            <a:r>
              <a:rPr lang="en-US" sz="1800" dirty="0" smtClean="0"/>
              <a:t>;.</a:t>
            </a:r>
            <a:endParaRPr lang="en-US" sz="1800" dirty="0"/>
          </a:p>
          <a:p>
            <a:r>
              <a:rPr lang="en-US" sz="1800" dirty="0"/>
              <a:t>In the lecture examples, the default display is changed with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border-collapse: collapse</a:t>
            </a:r>
            <a:r>
              <a:rPr lang="en-US" sz="1800" dirty="0"/>
              <a:t>; so that the borders collapse into a single border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43" y="1690688"/>
            <a:ext cx="49434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rows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5249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can add more rows to your table by adding a new &lt;</a:t>
            </a:r>
            <a:r>
              <a:rPr lang="en-US" sz="1800" dirty="0" err="1"/>
              <a:t>tr</a:t>
            </a:r>
            <a:r>
              <a:rPr lang="en-US" sz="1800" dirty="0"/>
              <a:t>&gt; tag followed by your table cells and content, and closing the row using the &lt;/</a:t>
            </a:r>
            <a:r>
              <a:rPr lang="en-US" sz="1800" dirty="0" err="1"/>
              <a:t>tr</a:t>
            </a:r>
            <a:r>
              <a:rPr lang="en-US" sz="1800" dirty="0"/>
              <a:t>&gt; tag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08" y="2330655"/>
            <a:ext cx="5664556" cy="41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Unordered </a:t>
            </a:r>
            <a:r>
              <a:rPr lang="en-US" sz="2400" b="1" dirty="0" smtClean="0"/>
              <a:t>Lists</a:t>
            </a:r>
          </a:p>
          <a:p>
            <a:r>
              <a:rPr lang="en-US" sz="2400" dirty="0"/>
              <a:t>There are several types of list, an un-ordered list can be created by the following markup: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4" y="3110091"/>
            <a:ext cx="9779795" cy="247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6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to a Column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The tag &lt;</a:t>
            </a:r>
            <a:r>
              <a:rPr lang="en-US" sz="1600" dirty="0" err="1"/>
              <a:t>th</a:t>
            </a:r>
            <a:r>
              <a:rPr lang="en-US" sz="1600" dirty="0"/>
              <a:t>&gt; may be used instead of &lt;td&gt; if the cell is a header to a column of cells. For example</a:t>
            </a:r>
            <a:r>
              <a:rPr lang="en-US" sz="1600" dirty="0" smtClean="0"/>
              <a:t>: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069269"/>
            <a:ext cx="6050065" cy="42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rows and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You can add the attributes </a:t>
            </a:r>
            <a:r>
              <a:rPr lang="en-US" sz="1800" dirty="0" err="1"/>
              <a:t>rowspan</a:t>
            </a:r>
            <a:r>
              <a:rPr lang="en-US" sz="1800" dirty="0"/>
              <a:t> and </a:t>
            </a:r>
            <a:r>
              <a:rPr lang="en-US" sz="1800" dirty="0" err="1"/>
              <a:t>colspan</a:t>
            </a:r>
            <a:r>
              <a:rPr lang="en-US" sz="1800" dirty="0"/>
              <a:t> to the HTML tags &lt;td&gt; and &lt;</a:t>
            </a:r>
            <a:r>
              <a:rPr lang="en-US" sz="1800" dirty="0" err="1"/>
              <a:t>th</a:t>
            </a:r>
            <a:r>
              <a:rPr lang="en-US" sz="1800" dirty="0"/>
              <a:t> to form data cells which span more than one row or column. For example</a:t>
            </a:r>
            <a:r>
              <a:rPr lang="en-US" sz="1800" dirty="0" smtClean="0"/>
              <a:t>: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71" y="2035460"/>
            <a:ext cx="5884606" cy="44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15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Coloring Table Cells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9084"/>
            <a:ext cx="10515600" cy="46578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You can add the attributes </a:t>
            </a:r>
            <a:r>
              <a:rPr lang="en-US" sz="1800" dirty="0" err="1" smtClean="0"/>
              <a:t>rowspan</a:t>
            </a:r>
            <a:r>
              <a:rPr lang="en-US" sz="1800" dirty="0" smtClean="0"/>
              <a:t> and </a:t>
            </a:r>
            <a:r>
              <a:rPr lang="en-US" sz="1800" dirty="0" err="1" smtClean="0"/>
              <a:t>colspan</a:t>
            </a:r>
            <a:r>
              <a:rPr lang="en-US" sz="1800" dirty="0" smtClean="0"/>
              <a:t> to the HTML tags &lt;td&gt; and &lt;</a:t>
            </a:r>
            <a:r>
              <a:rPr lang="en-US" sz="1800" dirty="0" err="1" smtClean="0"/>
              <a:t>th</a:t>
            </a:r>
            <a:r>
              <a:rPr lang="en-US" sz="1800" dirty="0" smtClean="0"/>
              <a:t> to form data cells which span more than one row or column. For example: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684206"/>
            <a:ext cx="2095500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81225"/>
            <a:ext cx="3945536" cy="4175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180" y="2530474"/>
            <a:ext cx="30003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Question 1 - What is the difference between the &lt;</a:t>
            </a:r>
            <a:r>
              <a:rPr lang="en-US" sz="1800" dirty="0" err="1"/>
              <a:t>tr</a:t>
            </a:r>
            <a:r>
              <a:rPr lang="en-US" sz="1800" dirty="0"/>
              <a:t>&gt; and &lt;td&gt; tags</a:t>
            </a:r>
          </a:p>
          <a:p>
            <a:r>
              <a:rPr lang="en-US" sz="1800" dirty="0"/>
              <a:t>Question 2 - What is the difference between the &lt;td&gt; and &lt;</a:t>
            </a:r>
            <a:r>
              <a:rPr lang="en-US" sz="1800" dirty="0" err="1"/>
              <a:t>th</a:t>
            </a:r>
            <a:r>
              <a:rPr lang="en-US" sz="1800" dirty="0"/>
              <a:t>&gt; tags</a:t>
            </a:r>
          </a:p>
          <a:p>
            <a:r>
              <a:rPr lang="en-US" sz="1800" dirty="0"/>
              <a:t>Question 3 - Write the html tags to display the following tables (no CSS used):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75" y="3153543"/>
            <a:ext cx="4257675" cy="273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000" y="3426387"/>
            <a:ext cx="5997200" cy="24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1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CSS display purposes, every element in a document is considered to be a rectangular box.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appearance and position of this box can be manipulated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Each </a:t>
            </a:r>
            <a:r>
              <a:rPr lang="en-US" sz="2000" dirty="0"/>
              <a:t>box has a content area (e.g., the text, image </a:t>
            </a:r>
            <a:r>
              <a:rPr lang="en-US" sz="2000" dirty="0" err="1"/>
              <a:t>etc</a:t>
            </a:r>
            <a:r>
              <a:rPr lang="en-US" sz="2000" dirty="0"/>
              <a:t>) and an OPTIONAL surrounding: </a:t>
            </a:r>
            <a:r>
              <a:rPr lang="en-US" sz="2000" b="1" dirty="0"/>
              <a:t>padding</a:t>
            </a:r>
            <a:r>
              <a:rPr lang="en-US" sz="2000" dirty="0"/>
              <a:t>, </a:t>
            </a:r>
            <a:r>
              <a:rPr lang="en-US" sz="2000" b="1" dirty="0"/>
              <a:t>border</a:t>
            </a:r>
            <a:r>
              <a:rPr lang="en-US" sz="2000" dirty="0"/>
              <a:t> and </a:t>
            </a:r>
            <a:r>
              <a:rPr lang="en-US" sz="2000" b="1" dirty="0"/>
              <a:t>margin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32" y="3403600"/>
            <a:ext cx="5105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1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Box Model Properties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983"/>
          <a:stretch/>
        </p:blipFill>
        <p:spPr>
          <a:xfrm>
            <a:off x="838200" y="1690688"/>
            <a:ext cx="6892345" cy="26158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417" y="1690688"/>
            <a:ext cx="3195153" cy="43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83" y="1690688"/>
            <a:ext cx="7376651" cy="46169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23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014" y="1896576"/>
            <a:ext cx="9058168" cy="3058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93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Calculating the total width/height of an element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34" y="2725892"/>
            <a:ext cx="4904146" cy="1979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551" y="2725892"/>
            <a:ext cx="3934477" cy="1814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90" y="1870075"/>
            <a:ext cx="5254420" cy="7925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551" y="5036004"/>
            <a:ext cx="8296275" cy="885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99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Unordered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351338"/>
          </a:xfrm>
        </p:spPr>
        <p:txBody>
          <a:bodyPr/>
          <a:lstStyle/>
          <a:p>
            <a:r>
              <a:rPr lang="en-US" dirty="0"/>
              <a:t>Nested lists can be done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279650"/>
            <a:ext cx="81629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2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Appearance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48"/>
          <a:stretch/>
        </p:blipFill>
        <p:spPr>
          <a:xfrm>
            <a:off x="662016" y="1515909"/>
            <a:ext cx="461790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3105"/>
          <a:stretch/>
        </p:blipFill>
        <p:spPr>
          <a:xfrm>
            <a:off x="5402825" y="2140667"/>
            <a:ext cx="613041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list is similar to an un-ordered list, except that each entry is consecutively numbered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3024981"/>
            <a:ext cx="80200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</a:t>
            </a:r>
            <a:r>
              <a:rPr lang="en-US" dirty="0" smtClean="0"/>
              <a:t>rdered </a:t>
            </a:r>
            <a:r>
              <a:rPr lang="en-US" dirty="0"/>
              <a:t>Lists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234" y="1690687"/>
            <a:ext cx="8039991" cy="41496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Appearance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27155"/>
          <a:stretch/>
        </p:blipFill>
        <p:spPr>
          <a:xfrm>
            <a:off x="838201" y="1515909"/>
            <a:ext cx="4662948" cy="43513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526"/>
          <a:stretch/>
        </p:blipFill>
        <p:spPr>
          <a:xfrm>
            <a:off x="5896282" y="1515909"/>
            <a:ext cx="5179756" cy="46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2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9792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It is possible to give a start value to the ordered list or to reset the counter</a:t>
            </a:r>
            <a:r>
              <a:rPr lang="en-US" sz="1800" dirty="0" smtClean="0"/>
              <a:t>: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37170"/>
            <a:ext cx="7583129" cy="48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Lists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239" y="2005780"/>
            <a:ext cx="9210539" cy="34947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1/28/2021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660</Words>
  <Application>Microsoft Office PowerPoint</Application>
  <PresentationFormat>Widescreen</PresentationFormat>
  <Paragraphs>114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4COSCO11C.2 Web Design and Development</vt:lpstr>
      <vt:lpstr>Lists</vt:lpstr>
      <vt:lpstr>Nested Unordered Lists</vt:lpstr>
      <vt:lpstr>Changing the Appearance</vt:lpstr>
      <vt:lpstr>Ordered List</vt:lpstr>
      <vt:lpstr>Nested Ordered Lists</vt:lpstr>
      <vt:lpstr>Changing the Appearance</vt:lpstr>
      <vt:lpstr>Contd….</vt:lpstr>
      <vt:lpstr>Description Lists</vt:lpstr>
      <vt:lpstr>Lists with image bullets</vt:lpstr>
      <vt:lpstr>Review Questions</vt:lpstr>
      <vt:lpstr>Styling Lists</vt:lpstr>
      <vt:lpstr>Styling Lists</vt:lpstr>
      <vt:lpstr>Lists as Navigation bars</vt:lpstr>
      <vt:lpstr>HTML Tables</vt:lpstr>
      <vt:lpstr>Table Attributes</vt:lpstr>
      <vt:lpstr>Row(s) of Cells</vt:lpstr>
      <vt:lpstr>Table Borders</vt:lpstr>
      <vt:lpstr>Adding more rows</vt:lpstr>
      <vt:lpstr>Heading to a Column</vt:lpstr>
      <vt:lpstr>Spanning rows and columns</vt:lpstr>
      <vt:lpstr>Coloring Table Cells</vt:lpstr>
      <vt:lpstr>Review Questions</vt:lpstr>
      <vt:lpstr>CSS Box Model</vt:lpstr>
      <vt:lpstr>CSS Box Model Properties</vt:lpstr>
      <vt:lpstr>Contd</vt:lpstr>
      <vt:lpstr>Contd</vt:lpstr>
      <vt:lpstr>Calculating the total width/height of an element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Windows User</cp:lastModifiedBy>
  <cp:revision>149</cp:revision>
  <dcterms:created xsi:type="dcterms:W3CDTF">2020-07-03T16:25:08Z</dcterms:created>
  <dcterms:modified xsi:type="dcterms:W3CDTF">2021-01-28T10:13:06Z</dcterms:modified>
</cp:coreProperties>
</file>