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79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80008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074" autoAdjust="0"/>
  </p:normalViewPr>
  <p:slideViewPr>
    <p:cSldViewPr snapToGrid="0">
      <p:cViewPr varScale="1">
        <p:scale>
          <a:sx n="65" d="100"/>
          <a:sy n="65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B2704-8B69-4B4C-852B-22F4B9F33D4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5BF7C-5EC0-4952-9390-825068120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32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4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E6BB-FFF3-484A-A157-86BC0FFF444B}" type="datetime1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CM1605 Web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0" y="3479800"/>
            <a:ext cx="9144000" cy="38100"/>
          </a:xfrm>
          <a:prstGeom prst="line">
            <a:avLst/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0"/>
            <a:ext cx="12192000" cy="482600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53"/>
          <a:stretch/>
        </p:blipFill>
        <p:spPr>
          <a:xfrm>
            <a:off x="10221912" y="5948961"/>
            <a:ext cx="1589088" cy="6078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10600" y="6004372"/>
            <a:ext cx="17240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41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075B-64F7-4C46-A9EF-E833280F25FF}" type="datetime1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FB17-EA1D-4AF4-8E73-2404008E9605}" type="datetime1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0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64"/>
          <a:stretch/>
        </p:blipFill>
        <p:spPr>
          <a:xfrm>
            <a:off x="10260013" y="31476"/>
            <a:ext cx="1093787" cy="48922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838200" y="1308100"/>
            <a:ext cx="10515600" cy="12700"/>
          </a:xfrm>
          <a:prstGeom prst="line">
            <a:avLst/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86800" y="113063"/>
            <a:ext cx="1573213" cy="50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14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FB60-87F9-40B0-A3C6-4FFFFE2FC118}" type="datetime1">
              <a:rPr lang="en-US" smtClean="0"/>
              <a:t>2/3/2021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14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0B5C-5DBE-4FD8-A08B-5A14A65E0140}" type="datetime1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9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13FD-7ECC-4B87-8874-21DBDE0379FA}" type="datetime1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34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0EE-AA55-49DE-90FE-C5FFB01863CE}" type="datetime1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42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22EA-3402-4133-BE60-EAE0B5F92ADD}" type="datetime1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6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8D21-D7D2-4071-8ED3-AA52D8521730}" type="datetime1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5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E92E2-2BC7-4F1E-A73D-1E08500FA9B3}" type="datetime1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5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CB2D3-9D7B-4F67-9BBE-2200FEE90173}" type="datetime1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images_imagemap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7" y="1324378"/>
            <a:ext cx="9908146" cy="2316296"/>
          </a:xfrm>
        </p:spPr>
        <p:txBody>
          <a:bodyPr>
            <a:normAutofit/>
          </a:bodyPr>
          <a:lstStyle/>
          <a:p>
            <a:r>
              <a:rPr lang="en-GB" sz="4600" dirty="0" smtClean="0"/>
              <a:t>4COSCO11C.2 Web Design and Development</a:t>
            </a:r>
            <a:endParaRPr lang="el-GR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9168581" cy="1840117"/>
          </a:xfrm>
        </p:spPr>
        <p:txBody>
          <a:bodyPr>
            <a:noAutofit/>
          </a:bodyPr>
          <a:lstStyle/>
          <a:p>
            <a:r>
              <a:rPr lang="en-GB" sz="3500" dirty="0" smtClean="0"/>
              <a:t>HTML </a:t>
            </a:r>
            <a:r>
              <a:rPr lang="en-GB" sz="3500" dirty="0" smtClean="0"/>
              <a:t>Images, Links and Special Characters</a:t>
            </a:r>
          </a:p>
          <a:p>
            <a:r>
              <a:rPr lang="en-GB" sz="3500" dirty="0" smtClean="0"/>
              <a:t>CSS for Links, Images, CSS positioning</a:t>
            </a:r>
            <a:endParaRPr lang="en-GB" sz="3500" dirty="0" smtClean="0"/>
          </a:p>
          <a:p>
            <a:r>
              <a:rPr lang="en-GB" sz="3500" dirty="0" smtClean="0">
                <a:solidFill>
                  <a:schemeClr val="dk1"/>
                </a:solidFill>
              </a:rPr>
              <a:t>Week </a:t>
            </a:r>
            <a:r>
              <a:rPr lang="en-GB" sz="3500" dirty="0" smtClean="0">
                <a:solidFill>
                  <a:schemeClr val="dk1"/>
                </a:solidFill>
              </a:rPr>
              <a:t>4</a:t>
            </a:r>
            <a:endParaRPr lang="en-GB" sz="3500" dirty="0" smtClean="0">
              <a:solidFill>
                <a:schemeClr val="dk1"/>
              </a:solidFill>
            </a:endParaRPr>
          </a:p>
          <a:p>
            <a:endParaRPr lang="en-GB" sz="2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669" y="1412670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b="1" dirty="0"/>
              <a:t>Hypertext links</a:t>
            </a:r>
          </a:p>
          <a:p>
            <a:r>
              <a:rPr lang="en-US" sz="2200" dirty="0"/>
              <a:t>A hyper text link allows a browser of the document to navigate either</a:t>
            </a:r>
            <a:r>
              <a:rPr lang="en-US" sz="2200" dirty="0" smtClean="0"/>
              <a:t>:</a:t>
            </a:r>
          </a:p>
          <a:p>
            <a:pPr lvl="1"/>
            <a:r>
              <a:rPr lang="en-US" sz="1800" dirty="0" smtClean="0"/>
              <a:t> to </a:t>
            </a:r>
            <a:r>
              <a:rPr lang="en-US" sz="1800" dirty="0"/>
              <a:t>a new point in the document or to navigate to a different document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 A </a:t>
            </a:r>
            <a:r>
              <a:rPr lang="en-US" sz="1800" dirty="0"/>
              <a:t>named point in a document is specified with the attribute ID. For example</a:t>
            </a:r>
            <a:r>
              <a:rPr lang="en-US" sz="1800" dirty="0" smtClean="0"/>
              <a:t>:</a:t>
            </a:r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To effect a transfer to a named anchor point, the HREF form of the anchor tag is used. For example: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2916826"/>
            <a:ext cx="8162925" cy="1343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631" y="4852193"/>
            <a:ext cx="80676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46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Hypertext links may also link to other documents, in which case the </a:t>
            </a:r>
            <a:r>
              <a:rPr lang="en-US" sz="2200" dirty="0" err="1"/>
              <a:t>href</a:t>
            </a:r>
            <a:r>
              <a:rPr lang="en-US" sz="2200" dirty="0"/>
              <a:t> component names the document. </a:t>
            </a:r>
            <a:endParaRPr lang="en-US" sz="2200" dirty="0" smtClean="0"/>
          </a:p>
          <a:p>
            <a:r>
              <a:rPr lang="en-US" sz="2200" dirty="0" smtClean="0"/>
              <a:t>If </a:t>
            </a:r>
            <a:r>
              <a:rPr lang="en-US" sz="2200" dirty="0"/>
              <a:t>the file is held on another machine then a URL (Uniform Resource Locator) is used to describe the location of the document. For example</a:t>
            </a:r>
            <a:r>
              <a:rPr lang="en-US" sz="2200" dirty="0" smtClean="0"/>
              <a:t>: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3433763"/>
            <a:ext cx="82677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21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</a:t>
            </a:r>
            <a:r>
              <a:rPr lang="en-US" dirty="0"/>
              <a:t>(Uniform Resource Locator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The URL is used to specify the location of a file held on a remote machine. </a:t>
            </a:r>
            <a:endParaRPr lang="en-US" sz="2200" dirty="0" smtClean="0"/>
          </a:p>
          <a:p>
            <a:r>
              <a:rPr lang="en-US" sz="2200" dirty="0" smtClean="0"/>
              <a:t>This </a:t>
            </a:r>
            <a:r>
              <a:rPr lang="en-US" sz="2200" dirty="0"/>
              <a:t>is composed of several distinct components. For example, the URL http://host/file.html is composed of the following components</a:t>
            </a:r>
            <a:r>
              <a:rPr lang="en-US" sz="2200" dirty="0" smtClean="0"/>
              <a:t>.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3285971"/>
            <a:ext cx="81057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15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</a:t>
            </a:r>
            <a:r>
              <a:rPr lang="en-US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6413"/>
            <a:ext cx="10515600" cy="4351338"/>
          </a:xfrm>
        </p:spPr>
        <p:txBody>
          <a:bodyPr/>
          <a:lstStyle/>
          <a:p>
            <a:r>
              <a:rPr lang="en-US" sz="2200" dirty="0"/>
              <a:t>Inserting an e-mail </a:t>
            </a:r>
            <a:r>
              <a:rPr lang="en-US" sz="2200" dirty="0" smtClean="0"/>
              <a:t>address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200" dirty="0"/>
              <a:t>Automatic redirect- </a:t>
            </a:r>
            <a:r>
              <a:rPr lang="en-US" sz="2200" dirty="0"/>
              <a:t>A page may contain a tag that will cause an automatic redirection to another URL after a specific time interval. </a:t>
            </a:r>
            <a:r>
              <a:rPr lang="en-US" sz="2200" dirty="0"/>
              <a:t>For example, the </a:t>
            </a:r>
            <a:r>
              <a:rPr lang="en-US" sz="2200" dirty="0" smtClean="0"/>
              <a:t>tag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2010082"/>
            <a:ext cx="8134350" cy="133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675" y="4258725"/>
            <a:ext cx="81915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88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</p:spPr>
        <p:txBody>
          <a:bodyPr/>
          <a:lstStyle/>
          <a:p>
            <a:r>
              <a:rPr lang="en-US" dirty="0" err="1" smtClean="0"/>
              <a:t>IFrames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5357"/>
            <a:ext cx="10515600" cy="4351338"/>
          </a:xfrm>
        </p:spPr>
        <p:txBody>
          <a:bodyPr/>
          <a:lstStyle/>
          <a:p>
            <a:r>
              <a:rPr lang="en-US" sz="2200" dirty="0"/>
              <a:t>An </a:t>
            </a:r>
            <a:r>
              <a:rPr lang="en-US" sz="2200" dirty="0" err="1"/>
              <a:t>iFrame</a:t>
            </a:r>
            <a:r>
              <a:rPr lang="en-US" sz="2200" dirty="0"/>
              <a:t> is used to display a Web page within another Web page</a:t>
            </a:r>
            <a:r>
              <a:rPr lang="en-US" sz="2200" dirty="0" smtClean="0"/>
              <a:t>.</a:t>
            </a:r>
          </a:p>
          <a:p>
            <a:endParaRPr lang="en-US" sz="22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7150"/>
            <a:ext cx="8058150" cy="1285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162" y="3088250"/>
            <a:ext cx="6103438" cy="326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68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1 - Write the HTML for a link to scroll to the paragraph with the id=</a:t>
            </a:r>
            <a:r>
              <a:rPr lang="en-US" dirty="0" err="1"/>
              <a:t>myId</a:t>
            </a:r>
            <a:r>
              <a:rPr lang="en-US" dirty="0"/>
              <a:t>?</a:t>
            </a:r>
          </a:p>
          <a:p>
            <a:r>
              <a:rPr lang="en-US" dirty="0"/>
              <a:t>Question 2 - Write the HTML for a link to the email address w1234567@my.westminster.ac.uk</a:t>
            </a:r>
          </a:p>
          <a:p>
            <a:r>
              <a:rPr lang="en-US" dirty="0"/>
              <a:t>Question 3 - Write the HTML to add an automatic redirect to http://westminster.ac.uk after 2s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54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Special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The </a:t>
            </a:r>
            <a:r>
              <a:rPr lang="en-US" sz="2200" dirty="0"/>
              <a:t>markup language uses the character &lt; to start a markup tag.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consequence of this is that &lt; can not be used to represent the less than character directly in a web page.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HTML markup languages defines an escape sequences of characters to represent such special characters.</a:t>
            </a:r>
          </a:p>
          <a:p>
            <a:r>
              <a:rPr lang="en-US" sz="2200" dirty="0"/>
              <a:t>The following are some of the character sequences used to represent characters that have a special meaning in the HTML language.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4505325"/>
            <a:ext cx="80486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89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1 - What is the sequence for a non breakable space?</a:t>
            </a:r>
          </a:p>
          <a:p>
            <a:r>
              <a:rPr lang="en-US" dirty="0"/>
              <a:t>Question 2 - Write the HTML to display &lt;</a:t>
            </a:r>
            <a:r>
              <a:rPr lang="en-US" dirty="0" err="1"/>
              <a:t>br</a:t>
            </a:r>
            <a:r>
              <a:rPr lang="en-US" dirty="0"/>
              <a:t>&gt; on a web page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8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Links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18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768" y="1418182"/>
            <a:ext cx="7317910" cy="475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7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Links-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947" y="1522020"/>
            <a:ext cx="7421511" cy="440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5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Formats</a:t>
            </a:r>
          </a:p>
          <a:p>
            <a:pPr lvl="1"/>
            <a:r>
              <a:rPr lang="en-US" dirty="0" smtClean="0"/>
              <a:t>Web browsers </a:t>
            </a:r>
            <a:r>
              <a:rPr lang="en-US" dirty="0"/>
              <a:t>support the following image formats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2983783"/>
            <a:ext cx="80867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88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7419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The position property identifies how an element is positioned on a page.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486" y="1917289"/>
            <a:ext cx="7432000" cy="426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74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Positioning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219" y="1476966"/>
            <a:ext cx="7208179" cy="487938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83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 and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When using CSS float for layouts it is common to float a block-level element such as &lt;div&gt; (or one of the HTML5 new elements like article, section, aside</a:t>
            </a:r>
            <a:r>
              <a:rPr lang="en-US" sz="2200" dirty="0" smtClean="0"/>
              <a:t>).</a:t>
            </a:r>
          </a:p>
          <a:p>
            <a:r>
              <a:rPr lang="en-US" sz="2200" dirty="0" smtClean="0"/>
              <a:t> </a:t>
            </a:r>
            <a:r>
              <a:rPr lang="en-US" sz="2200" dirty="0"/>
              <a:t>The floated elements will require a width</a:t>
            </a:r>
            <a:r>
              <a:rPr lang="en-US" sz="2200" dirty="0" smtClean="0"/>
              <a:t>.</a:t>
            </a:r>
          </a:p>
          <a:p>
            <a:r>
              <a:rPr lang="en-US" sz="2200" dirty="0"/>
              <a:t>Use </a:t>
            </a:r>
            <a:r>
              <a:rPr lang="en-US" sz="2200" dirty="0" smtClean="0">
                <a:solidFill>
                  <a:srgbClr val="0070C0"/>
                </a:solidFill>
              </a:rPr>
              <a:t>CSSpoistioning.html</a:t>
            </a:r>
            <a:r>
              <a:rPr lang="en-US" sz="2200" dirty="0" smtClean="0"/>
              <a:t> file for demonstration</a:t>
            </a:r>
          </a:p>
          <a:p>
            <a:r>
              <a:rPr lang="en-US" sz="2200" dirty="0"/>
              <a:t>Layout approaches:</a:t>
            </a:r>
          </a:p>
          <a:p>
            <a:pPr lvl="1"/>
            <a:r>
              <a:rPr lang="en-US" sz="1800" dirty="0"/>
              <a:t>using percentages for the widths creates a fluid (or liquid) layout that </a:t>
            </a:r>
            <a:r>
              <a:rPr lang="en-US" sz="1800" dirty="0" err="1"/>
              <a:t>skrinks</a:t>
            </a:r>
            <a:r>
              <a:rPr lang="en-US" sz="1800" dirty="0"/>
              <a:t> and expands depending on the size of the browser window.</a:t>
            </a:r>
          </a:p>
          <a:p>
            <a:pPr lvl="1"/>
            <a:r>
              <a:rPr lang="en-US" sz="1800" dirty="0"/>
              <a:t>fixed layouts use pixel-based widths - the layout does not change when viewed on smaller/larger devices.</a:t>
            </a:r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92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459" y="1690688"/>
            <a:ext cx="9105439" cy="353024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70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3832"/>
            <a:ext cx="10515600" cy="4643131"/>
          </a:xfrm>
        </p:spPr>
        <p:txBody>
          <a:bodyPr>
            <a:noAutofit/>
          </a:bodyPr>
          <a:lstStyle/>
          <a:p>
            <a:r>
              <a:rPr lang="en-US" sz="2200" dirty="0"/>
              <a:t>Example shows float drop - one column has dropped down. Why – because there is not enough room for the column. Note: the width of an element displayed in the browser window is not the same as its width property.</a:t>
            </a:r>
            <a:br>
              <a:rPr lang="en-US" sz="2200" dirty="0"/>
            </a:br>
            <a:endParaRPr lang="en-US" sz="2200" dirty="0"/>
          </a:p>
          <a:p>
            <a:r>
              <a:rPr lang="en-US" sz="2200" dirty="0"/>
              <a:t>The displayed width of any element is a combination of its width, left and right border sizes, left and right padding and left and right margins.</a:t>
            </a:r>
          </a:p>
          <a:p>
            <a:pPr lvl="1"/>
            <a:r>
              <a:rPr lang="en-US" sz="1800" dirty="0"/>
              <a:t>Width of Column 1 = 40% plus left padding (2%) plus right padding (2%) = 44%</a:t>
            </a:r>
          </a:p>
          <a:p>
            <a:pPr lvl="1"/>
            <a:r>
              <a:rPr lang="en-US" sz="1800" dirty="0"/>
              <a:t>Width of Column 2 = 60% plus left padding (2%) plus right padding (2%) = 64</a:t>
            </a:r>
            <a:r>
              <a:rPr lang="en-US" sz="1800" dirty="0" smtClean="0"/>
              <a:t>%</a:t>
            </a:r>
          </a:p>
          <a:p>
            <a:pPr lvl="1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74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780935" cy="3940994"/>
          </a:xfrm>
        </p:spPr>
        <p:txBody>
          <a:bodyPr>
            <a:normAutofit/>
          </a:bodyPr>
          <a:lstStyle/>
          <a:p>
            <a:r>
              <a:rPr lang="en-US" sz="2200" dirty="0"/>
              <a:t>Solution 1 - Reduce column widths</a:t>
            </a:r>
            <a:r>
              <a:rPr lang="en-US" sz="2200" dirty="0" smtClean="0"/>
              <a:t>:</a:t>
            </a:r>
          </a:p>
          <a:p>
            <a:pPr marL="0" indent="0">
              <a:buNone/>
            </a:pP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Column 1 = 36% plus left padding (2%) plus right padding (2%) = 40%</a:t>
            </a:r>
          </a:p>
          <a:p>
            <a:pPr marL="0" indent="0">
              <a:buNone/>
            </a:pPr>
            <a:r>
              <a:rPr lang="en-US" sz="2200" dirty="0"/>
              <a:t>Column 2 = 56% plus left padding (2%) plus right padding (2%) = 60%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0" y="1690688"/>
            <a:ext cx="4906297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Solution 2 - Use CSS3 box-sizing property</a:t>
            </a:r>
            <a:r>
              <a:rPr lang="en-US" sz="22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algn="just"/>
            <a:r>
              <a:rPr lang="en-US" sz="2200" dirty="0" smtClean="0"/>
              <a:t>This </a:t>
            </a:r>
            <a:r>
              <a:rPr lang="en-US" sz="2200" dirty="0"/>
              <a:t>includes the width and any paddings and borders within the width of the column (reduces the column width). </a:t>
            </a:r>
            <a:r>
              <a:rPr lang="en-US" sz="2200" dirty="0"/>
              <a:t>Need prefix for Firefox</a:t>
            </a:r>
            <a:r>
              <a:rPr lang="en-US" sz="2200" dirty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362" y="4319003"/>
            <a:ext cx="5161936" cy="85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1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clear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As we know, with CSS float an element can be pushed to the left or right, allowing other elements to wrap around it.</a:t>
            </a:r>
          </a:p>
          <a:p>
            <a:r>
              <a:rPr lang="en-US" sz="2200" dirty="0"/>
              <a:t>The CSS clear property instructs an element to </a:t>
            </a:r>
            <a:r>
              <a:rPr lang="en-US" sz="2200" b="1" dirty="0"/>
              <a:t>not wrap</a:t>
            </a:r>
            <a:r>
              <a:rPr lang="en-US" sz="2200" dirty="0"/>
              <a:t> around a floated element. By clearing an element you can force it to drop down below the floated item.</a:t>
            </a:r>
          </a:p>
          <a:p>
            <a:r>
              <a:rPr lang="en-US" sz="2200" dirty="0"/>
              <a:t>You have three options - </a:t>
            </a:r>
            <a:r>
              <a:rPr lang="en-US" sz="2200" dirty="0" err="1"/>
              <a:t>clear:left</a:t>
            </a:r>
            <a:r>
              <a:rPr lang="en-US" sz="2200" dirty="0"/>
              <a:t>; </a:t>
            </a:r>
            <a:r>
              <a:rPr lang="en-US" sz="2200" dirty="0" err="1"/>
              <a:t>clear:right</a:t>
            </a:r>
            <a:r>
              <a:rPr lang="en-US" sz="2200" dirty="0"/>
              <a:t>; </a:t>
            </a:r>
            <a:r>
              <a:rPr lang="en-US" sz="2200" dirty="0" err="1"/>
              <a:t>clear:both</a:t>
            </a:r>
            <a:r>
              <a:rPr lang="en-US" sz="2200"/>
              <a:t>. </a:t>
            </a:r>
            <a:endParaRPr lang="en-US" sz="2200" smtClean="0"/>
          </a:p>
          <a:p>
            <a:r>
              <a:rPr lang="en-US" sz="2200" smtClean="0"/>
              <a:t>Many </a:t>
            </a:r>
            <a:r>
              <a:rPr lang="en-US" sz="2200" dirty="0"/>
              <a:t>people choose to use </a:t>
            </a:r>
            <a:r>
              <a:rPr lang="en-US" sz="2200" dirty="0" err="1"/>
              <a:t>clear:both</a:t>
            </a:r>
            <a:r>
              <a:rPr lang="en-US" sz="2200" dirty="0"/>
              <a:t> since it clears elements floated left and/or right.</a:t>
            </a:r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4414838"/>
            <a:ext cx="81057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91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690688"/>
            <a:ext cx="8077200" cy="16287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587751"/>
            <a:ext cx="80391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of in-line images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217" y="1690688"/>
            <a:ext cx="8105983" cy="364067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06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8208" y="1690688"/>
            <a:ext cx="6653132" cy="435133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7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Attributes &amp; folders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1" y="1454098"/>
            <a:ext cx="7686368" cy="418440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5673918"/>
            <a:ext cx="5865018" cy="118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2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Background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01" y="1825625"/>
            <a:ext cx="10247399" cy="266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image map is an image with clickable areas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Image maps are defined using the &lt;map&gt;&lt;/map&gt; tags, and each clickable area is defined using the &lt;area&gt; tag. </a:t>
            </a:r>
            <a:endParaRPr lang="en-US" dirty="0" smtClean="0"/>
          </a:p>
          <a:p>
            <a:r>
              <a:rPr lang="en-US" dirty="0" smtClean="0"/>
              <a:t>Finally</a:t>
            </a:r>
            <a:r>
              <a:rPr lang="en-US" dirty="0"/>
              <a:t>, the image is displayed using the usual &lt;</a:t>
            </a:r>
            <a:r>
              <a:rPr lang="en-US" dirty="0" err="1"/>
              <a:t>img</a:t>
            </a:r>
            <a:r>
              <a:rPr lang="en-US" dirty="0"/>
              <a:t> tag, and a name reference to the image map</a:t>
            </a:r>
            <a:r>
              <a:rPr lang="en-US" dirty="0" smtClean="0"/>
              <a:t>:</a:t>
            </a:r>
          </a:p>
          <a:p>
            <a:r>
              <a:rPr lang="en-US" dirty="0" smtClean="0">
                <a:hlinkClick r:id="rId2"/>
              </a:rPr>
              <a:t>Click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98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9" y="1690688"/>
            <a:ext cx="9120129" cy="366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74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1 - Which HTML tags is used to display an image?</a:t>
            </a:r>
          </a:p>
          <a:p>
            <a:r>
              <a:rPr lang="en-US" dirty="0"/>
              <a:t>Question 2 - What are the required attributes to the image tag?</a:t>
            </a:r>
          </a:p>
          <a:p>
            <a:r>
              <a:rPr lang="en-US" dirty="0"/>
              <a:t>Question 3 - What are the optional attributes to the image tag?</a:t>
            </a:r>
          </a:p>
          <a:p>
            <a:r>
              <a:rPr lang="en-US" dirty="0"/>
              <a:t>Question 4 - What is an image map?</a:t>
            </a:r>
          </a:p>
          <a:p>
            <a:r>
              <a:rPr lang="en-US" dirty="0"/>
              <a:t>Question 5 - How does one declare an image map?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08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3133</TotalTime>
  <Words>845</Words>
  <Application>Microsoft Office PowerPoint</Application>
  <PresentationFormat>Widescreen</PresentationFormat>
  <Paragraphs>148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4COSCO11C.2 Web Design and Development</vt:lpstr>
      <vt:lpstr>Images</vt:lpstr>
      <vt:lpstr>Insertion of in-line images</vt:lpstr>
      <vt:lpstr>Contd..</vt:lpstr>
      <vt:lpstr>Image Attributes &amp; folders</vt:lpstr>
      <vt:lpstr>Adding Background image</vt:lpstr>
      <vt:lpstr>Image Maps</vt:lpstr>
      <vt:lpstr>Image Maps</vt:lpstr>
      <vt:lpstr>Review Questions</vt:lpstr>
      <vt:lpstr>Links</vt:lpstr>
      <vt:lpstr>Links</vt:lpstr>
      <vt:lpstr>URL (Uniform Resource Locator)</vt:lpstr>
      <vt:lpstr>Links Contd</vt:lpstr>
      <vt:lpstr>IFrames</vt:lpstr>
      <vt:lpstr>Review Questions</vt:lpstr>
      <vt:lpstr>HTML Special Characters</vt:lpstr>
      <vt:lpstr>Review Questions</vt:lpstr>
      <vt:lpstr>Styling Links</vt:lpstr>
      <vt:lpstr>Styling Links- Example</vt:lpstr>
      <vt:lpstr>CSS Positioning</vt:lpstr>
      <vt:lpstr>CSS Positioning</vt:lpstr>
      <vt:lpstr>Float and Layout</vt:lpstr>
      <vt:lpstr>Contd</vt:lpstr>
      <vt:lpstr>Contd</vt:lpstr>
      <vt:lpstr>Solutions</vt:lpstr>
      <vt:lpstr>CSS clear property</vt:lpstr>
      <vt:lpstr>Contd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4MMCS003W Web design and development</dc:title>
  <dc:creator>Windows User</dc:creator>
  <cp:lastModifiedBy>Windows User</cp:lastModifiedBy>
  <cp:revision>166</cp:revision>
  <dcterms:created xsi:type="dcterms:W3CDTF">2020-07-03T16:25:08Z</dcterms:created>
  <dcterms:modified xsi:type="dcterms:W3CDTF">2021-02-03T16:53:46Z</dcterms:modified>
</cp:coreProperties>
</file>