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074"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2/15/2021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2/15/2021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2/15/2021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2/15/2021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2/15/2021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2/15/2021</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2/15/2021</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2/15/2021</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2/15/2021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2/15/2021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2/15/2021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w3schools.com/tags/tryit.asp?filename=tryhtml_form_method"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4600" dirty="0" smtClean="0"/>
              <a:t>4COSCO11C.2 Web Design and Development</a:t>
            </a:r>
            <a:endParaRPr lang="el-GR" sz="4600" dirty="0"/>
          </a:p>
        </p:txBody>
      </p:sp>
      <p:sp>
        <p:nvSpPr>
          <p:cNvPr id="3" name="Subtitle 2"/>
          <p:cNvSpPr>
            <a:spLocks noGrp="1"/>
          </p:cNvSpPr>
          <p:nvPr>
            <p:ph type="subTitle" idx="1"/>
          </p:nvPr>
        </p:nvSpPr>
        <p:spPr>
          <a:xfrm>
            <a:off x="1523999" y="3602037"/>
            <a:ext cx="9168581" cy="1840117"/>
          </a:xfrm>
        </p:spPr>
        <p:txBody>
          <a:bodyPr>
            <a:noAutofit/>
          </a:bodyPr>
          <a:lstStyle/>
          <a:p>
            <a:r>
              <a:rPr lang="en-GB" sz="3500" dirty="0" smtClean="0"/>
              <a:t>HTML Forms</a:t>
            </a:r>
          </a:p>
          <a:p>
            <a:r>
              <a:rPr lang="en-GB" sz="3500" dirty="0" smtClean="0">
                <a:solidFill>
                  <a:schemeClr val="dk1"/>
                </a:solidFill>
              </a:rPr>
              <a:t>Week 5</a:t>
            </a:r>
          </a:p>
          <a:p>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Labels</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10</a:t>
            </a:fld>
            <a:endParaRPr lang="en-US"/>
          </a:p>
        </p:txBody>
      </p:sp>
      <p:sp>
        <p:nvSpPr>
          <p:cNvPr id="7" name="Content Placeholder 6"/>
          <p:cNvSpPr>
            <a:spLocks noGrp="1"/>
          </p:cNvSpPr>
          <p:nvPr>
            <p:ph idx="1"/>
          </p:nvPr>
        </p:nvSpPr>
        <p:spPr>
          <a:xfrm>
            <a:off x="838200" y="1456916"/>
            <a:ext cx="10515600" cy="4351338"/>
          </a:xfrm>
        </p:spPr>
        <p:txBody>
          <a:bodyPr>
            <a:normAutofit/>
          </a:bodyPr>
          <a:lstStyle/>
          <a:p>
            <a:r>
              <a:rPr lang="en-US" sz="2200" dirty="0"/>
              <a:t>Explicit labels are separate from the form control, and linked to their form control via the for attribute. </a:t>
            </a:r>
            <a:endParaRPr lang="en-US" sz="2200" dirty="0" smtClean="0"/>
          </a:p>
          <a:p>
            <a:r>
              <a:rPr lang="en-US" sz="2200" dirty="0" smtClean="0"/>
              <a:t>The </a:t>
            </a:r>
            <a:r>
              <a:rPr lang="en-US" sz="2200" dirty="0"/>
              <a:t>for attribute of the label has to match the id attribute of the form control it is linked to</a:t>
            </a:r>
            <a:r>
              <a:rPr lang="en-US" sz="2200" dirty="0" smtClean="0"/>
              <a:t>.</a:t>
            </a:r>
          </a:p>
          <a:p>
            <a:r>
              <a:rPr lang="en-US" sz="2200" dirty="0" smtClean="0"/>
              <a:t> </a:t>
            </a:r>
            <a:r>
              <a:rPr lang="en-US" sz="2200" dirty="0"/>
              <a:t>Explicit labels are well supported by screen readers and are easy to style using CSS. We will be using explicit labels in the notes.</a:t>
            </a:r>
          </a:p>
        </p:txBody>
      </p:sp>
      <p:pic>
        <p:nvPicPr>
          <p:cNvPr id="8" name="Picture 7"/>
          <p:cNvPicPr>
            <a:picLocks noChangeAspect="1"/>
          </p:cNvPicPr>
          <p:nvPr/>
        </p:nvPicPr>
        <p:blipFill>
          <a:blip r:embed="rId2"/>
          <a:stretch>
            <a:fillRect/>
          </a:stretch>
        </p:blipFill>
        <p:spPr>
          <a:xfrm>
            <a:off x="2507072" y="3569213"/>
            <a:ext cx="6917147" cy="2538784"/>
          </a:xfrm>
          <a:prstGeom prst="rect">
            <a:avLst/>
          </a:prstGeom>
        </p:spPr>
      </p:pic>
    </p:spTree>
    <p:extLst>
      <p:ext uri="{BB962C8B-B14F-4D97-AF65-F5344CB8AC3E}">
        <p14:creationId xmlns:p14="http://schemas.microsoft.com/office/powerpoint/2010/main" val="272398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955" y="365125"/>
            <a:ext cx="10515600" cy="1325563"/>
          </a:xfrm>
        </p:spPr>
        <p:txBody>
          <a:bodyPr/>
          <a:lstStyle/>
          <a:p>
            <a:r>
              <a:rPr lang="en-US" dirty="0"/>
              <a:t>Multiple lines of text input - </a:t>
            </a:r>
            <a:r>
              <a:rPr lang="en-US" dirty="0" err="1" smtClean="0"/>
              <a:t>Textarea</a:t>
            </a:r>
            <a:endParaRPr lang="en-US" dirty="0"/>
          </a:p>
        </p:txBody>
      </p:sp>
      <p:pic>
        <p:nvPicPr>
          <p:cNvPr id="6" name="Content Placeholder 5"/>
          <p:cNvPicPr>
            <a:picLocks noGrp="1" noChangeAspect="1"/>
          </p:cNvPicPr>
          <p:nvPr>
            <p:ph idx="1"/>
          </p:nvPr>
        </p:nvPicPr>
        <p:blipFill>
          <a:blip r:embed="rId2"/>
          <a:stretch>
            <a:fillRect/>
          </a:stretch>
        </p:blipFill>
        <p:spPr>
          <a:xfrm>
            <a:off x="838200" y="1540074"/>
            <a:ext cx="6724573" cy="462214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11</a:t>
            </a:fld>
            <a:endParaRPr lang="en-US"/>
          </a:p>
        </p:txBody>
      </p:sp>
      <p:pic>
        <p:nvPicPr>
          <p:cNvPr id="7" name="Picture 6"/>
          <p:cNvPicPr>
            <a:picLocks noChangeAspect="1"/>
          </p:cNvPicPr>
          <p:nvPr/>
        </p:nvPicPr>
        <p:blipFill>
          <a:blip r:embed="rId3"/>
          <a:stretch>
            <a:fillRect/>
          </a:stretch>
        </p:blipFill>
        <p:spPr>
          <a:xfrm>
            <a:off x="7807581" y="2675911"/>
            <a:ext cx="7667625" cy="1771650"/>
          </a:xfrm>
          <a:prstGeom prst="rect">
            <a:avLst/>
          </a:prstGeom>
        </p:spPr>
      </p:pic>
    </p:spTree>
    <p:extLst>
      <p:ext uri="{BB962C8B-B14F-4D97-AF65-F5344CB8AC3E}">
        <p14:creationId xmlns:p14="http://schemas.microsoft.com/office/powerpoint/2010/main" val="418453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pic>
        <p:nvPicPr>
          <p:cNvPr id="6" name="Content Placeholder 5"/>
          <p:cNvPicPr>
            <a:picLocks noGrp="1" noChangeAspect="1"/>
          </p:cNvPicPr>
          <p:nvPr>
            <p:ph idx="1"/>
          </p:nvPr>
        </p:nvPicPr>
        <p:blipFill>
          <a:blip r:embed="rId2"/>
          <a:stretch>
            <a:fillRect/>
          </a:stretch>
        </p:blipFill>
        <p:spPr>
          <a:xfrm>
            <a:off x="2090737" y="1862931"/>
            <a:ext cx="8010525" cy="427672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12</a:t>
            </a:fld>
            <a:endParaRPr lang="en-US"/>
          </a:p>
        </p:txBody>
      </p:sp>
    </p:spTree>
    <p:extLst>
      <p:ext uri="{BB962C8B-B14F-4D97-AF65-F5344CB8AC3E}">
        <p14:creationId xmlns:p14="http://schemas.microsoft.com/office/powerpoint/2010/main" val="426588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Buttons</a:t>
            </a:r>
            <a:endParaRPr lang="en-US" dirty="0"/>
          </a:p>
        </p:txBody>
      </p:sp>
      <p:pic>
        <p:nvPicPr>
          <p:cNvPr id="6" name="Content Placeholder 5"/>
          <p:cNvPicPr>
            <a:picLocks noGrp="1" noChangeAspect="1"/>
          </p:cNvPicPr>
          <p:nvPr>
            <p:ph idx="1"/>
          </p:nvPr>
        </p:nvPicPr>
        <p:blipFill>
          <a:blip r:embed="rId2"/>
          <a:stretch>
            <a:fillRect/>
          </a:stretch>
        </p:blipFill>
        <p:spPr>
          <a:xfrm>
            <a:off x="1682048" y="1425218"/>
            <a:ext cx="8346855" cy="407019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13</a:t>
            </a:fld>
            <a:endParaRPr lang="en-US"/>
          </a:p>
        </p:txBody>
      </p:sp>
      <p:pic>
        <p:nvPicPr>
          <p:cNvPr id="7" name="Picture 6"/>
          <p:cNvPicPr>
            <a:picLocks noChangeAspect="1"/>
          </p:cNvPicPr>
          <p:nvPr/>
        </p:nvPicPr>
        <p:blipFill>
          <a:blip r:embed="rId3"/>
          <a:stretch>
            <a:fillRect/>
          </a:stretch>
        </p:blipFill>
        <p:spPr>
          <a:xfrm>
            <a:off x="1854975" y="5487733"/>
            <a:ext cx="8001000" cy="876300"/>
          </a:xfrm>
          <a:prstGeom prst="rect">
            <a:avLst/>
          </a:prstGeom>
        </p:spPr>
      </p:pic>
    </p:spTree>
    <p:extLst>
      <p:ext uri="{BB962C8B-B14F-4D97-AF65-F5344CB8AC3E}">
        <p14:creationId xmlns:p14="http://schemas.microsoft.com/office/powerpoint/2010/main" val="850916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pic>
        <p:nvPicPr>
          <p:cNvPr id="6" name="Content Placeholder 5"/>
          <p:cNvPicPr>
            <a:picLocks noGrp="1" noChangeAspect="1"/>
          </p:cNvPicPr>
          <p:nvPr>
            <p:ph idx="1"/>
          </p:nvPr>
        </p:nvPicPr>
        <p:blipFill>
          <a:blip r:embed="rId2"/>
          <a:stretch>
            <a:fillRect/>
          </a:stretch>
        </p:blipFill>
        <p:spPr>
          <a:xfrm>
            <a:off x="2656523" y="1825625"/>
            <a:ext cx="6878953"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14</a:t>
            </a:fld>
            <a:endParaRPr lang="en-US"/>
          </a:p>
        </p:txBody>
      </p:sp>
    </p:spTree>
    <p:extLst>
      <p:ext uri="{BB962C8B-B14F-4D97-AF65-F5344CB8AC3E}">
        <p14:creationId xmlns:p14="http://schemas.microsoft.com/office/powerpoint/2010/main" val="875325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Checkboxes</a:t>
            </a:r>
            <a:endParaRPr lang="en-US" dirty="0"/>
          </a:p>
        </p:txBody>
      </p:sp>
      <p:pic>
        <p:nvPicPr>
          <p:cNvPr id="6" name="Content Placeholder 5"/>
          <p:cNvPicPr>
            <a:picLocks noGrp="1" noChangeAspect="1"/>
          </p:cNvPicPr>
          <p:nvPr>
            <p:ph idx="1"/>
          </p:nvPr>
        </p:nvPicPr>
        <p:blipFill>
          <a:blip r:embed="rId2"/>
          <a:stretch>
            <a:fillRect/>
          </a:stretch>
        </p:blipFill>
        <p:spPr>
          <a:xfrm>
            <a:off x="2477065" y="1825625"/>
            <a:ext cx="7237869"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15</a:t>
            </a:fld>
            <a:endParaRPr lang="en-US"/>
          </a:p>
        </p:txBody>
      </p:sp>
    </p:spTree>
    <p:extLst>
      <p:ext uri="{BB962C8B-B14F-4D97-AF65-F5344CB8AC3E}">
        <p14:creationId xmlns:p14="http://schemas.microsoft.com/office/powerpoint/2010/main" val="45325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up List</a:t>
            </a:r>
            <a:endParaRPr lang="en-US" dirty="0"/>
          </a:p>
        </p:txBody>
      </p:sp>
      <p:pic>
        <p:nvPicPr>
          <p:cNvPr id="6" name="Content Placeholder 5"/>
          <p:cNvPicPr>
            <a:picLocks noGrp="1" noChangeAspect="1"/>
          </p:cNvPicPr>
          <p:nvPr>
            <p:ph idx="1"/>
          </p:nvPr>
        </p:nvPicPr>
        <p:blipFill>
          <a:blip r:embed="rId2"/>
          <a:stretch>
            <a:fillRect/>
          </a:stretch>
        </p:blipFill>
        <p:spPr>
          <a:xfrm>
            <a:off x="2630441" y="2187574"/>
            <a:ext cx="6931118"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16</a:t>
            </a:fld>
            <a:endParaRPr lang="en-US"/>
          </a:p>
        </p:txBody>
      </p:sp>
      <p:sp>
        <p:nvSpPr>
          <p:cNvPr id="9" name="TextBox 8"/>
          <p:cNvSpPr txBox="1"/>
          <p:nvPr/>
        </p:nvSpPr>
        <p:spPr>
          <a:xfrm>
            <a:off x="963561" y="1541243"/>
            <a:ext cx="10264878" cy="646331"/>
          </a:xfrm>
          <a:prstGeom prst="rect">
            <a:avLst/>
          </a:prstGeom>
          <a:noFill/>
        </p:spPr>
        <p:txBody>
          <a:bodyPr wrap="square" rtlCol="0">
            <a:spAutoFit/>
          </a:bodyPr>
          <a:lstStyle/>
          <a:p>
            <a:r>
              <a:rPr lang="en-US" dirty="0"/>
              <a:t>A form to allow the user to select </a:t>
            </a:r>
            <a:r>
              <a:rPr lang="en-US" b="1" dirty="0">
                <a:solidFill>
                  <a:srgbClr val="FF0000"/>
                </a:solidFill>
              </a:rPr>
              <a:t>an item </a:t>
            </a:r>
            <a:r>
              <a:rPr lang="en-US" dirty="0"/>
              <a:t>from a pop-up list uses the &lt;select&gt; tag. </a:t>
            </a:r>
            <a:endParaRPr lang="en-US" dirty="0" smtClean="0"/>
          </a:p>
          <a:p>
            <a:r>
              <a:rPr lang="en-US" dirty="0" smtClean="0"/>
              <a:t>An </a:t>
            </a:r>
            <a:r>
              <a:rPr lang="en-US" dirty="0"/>
              <a:t>example of a pop-up list is shown below:</a:t>
            </a:r>
          </a:p>
        </p:txBody>
      </p:sp>
    </p:spTree>
    <p:extLst>
      <p:ext uri="{BB962C8B-B14F-4D97-AF65-F5344CB8AC3E}">
        <p14:creationId xmlns:p14="http://schemas.microsoft.com/office/powerpoint/2010/main" val="799321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Scrolling List</a:t>
            </a:r>
            <a:endParaRPr lang="en-US" dirty="0"/>
          </a:p>
        </p:txBody>
      </p:sp>
      <p:sp>
        <p:nvSpPr>
          <p:cNvPr id="3" name="Content Placeholder 2"/>
          <p:cNvSpPr>
            <a:spLocks noGrp="1"/>
          </p:cNvSpPr>
          <p:nvPr>
            <p:ph idx="1"/>
          </p:nvPr>
        </p:nvSpPr>
        <p:spPr>
          <a:xfrm>
            <a:off x="838200" y="1515908"/>
            <a:ext cx="10515600" cy="4351338"/>
          </a:xfrm>
        </p:spPr>
        <p:txBody>
          <a:bodyPr>
            <a:normAutofit/>
          </a:bodyPr>
          <a:lstStyle/>
          <a:p>
            <a:r>
              <a:rPr lang="en-US" sz="1800" dirty="0"/>
              <a:t>A form to allow the user to </a:t>
            </a:r>
            <a:r>
              <a:rPr lang="en-US" sz="1800" b="1" dirty="0">
                <a:solidFill>
                  <a:srgbClr val="FF0000"/>
                </a:solidFill>
              </a:rPr>
              <a:t>select one or more item</a:t>
            </a:r>
            <a:r>
              <a:rPr lang="en-US" sz="1800" dirty="0"/>
              <a:t> from a list uses the &lt;select&gt; tag with the multiple attribute. </a:t>
            </a:r>
            <a:endParaRPr lang="en-US" sz="1800" dirty="0" smtClean="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pic>
        <p:nvPicPr>
          <p:cNvPr id="7" name="Picture 6"/>
          <p:cNvPicPr>
            <a:picLocks noChangeAspect="1"/>
          </p:cNvPicPr>
          <p:nvPr/>
        </p:nvPicPr>
        <p:blipFill>
          <a:blip r:embed="rId2"/>
          <a:stretch>
            <a:fillRect/>
          </a:stretch>
        </p:blipFill>
        <p:spPr>
          <a:xfrm>
            <a:off x="2126226" y="2083274"/>
            <a:ext cx="7318734" cy="4455638"/>
          </a:xfrm>
          <a:prstGeom prst="rect">
            <a:avLst/>
          </a:prstGeom>
        </p:spPr>
      </p:pic>
    </p:spTree>
    <p:extLst>
      <p:ext uri="{BB962C8B-B14F-4D97-AF65-F5344CB8AC3E}">
        <p14:creationId xmlns:p14="http://schemas.microsoft.com/office/powerpoint/2010/main" val="2351046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List</a:t>
            </a:r>
            <a:endParaRPr lang="en-US" dirty="0"/>
          </a:p>
        </p:txBody>
      </p:sp>
      <p:sp>
        <p:nvSpPr>
          <p:cNvPr id="3" name="Content Placeholder 2"/>
          <p:cNvSpPr>
            <a:spLocks noGrp="1"/>
          </p:cNvSpPr>
          <p:nvPr>
            <p:ph idx="1"/>
          </p:nvPr>
        </p:nvSpPr>
        <p:spPr>
          <a:xfrm>
            <a:off x="838200" y="1501160"/>
            <a:ext cx="10515600" cy="4351338"/>
          </a:xfrm>
        </p:spPr>
        <p:txBody>
          <a:bodyPr>
            <a:normAutofit/>
          </a:bodyPr>
          <a:lstStyle/>
          <a:p>
            <a:r>
              <a:rPr lang="en-US" sz="2200" dirty="0" err="1"/>
              <a:t>datalist</a:t>
            </a:r>
            <a:r>
              <a:rPr lang="en-US" sz="2200" dirty="0"/>
              <a:t> is an </a:t>
            </a:r>
            <a:r>
              <a:rPr lang="en-US" sz="2200" dirty="0">
                <a:solidFill>
                  <a:srgbClr val="FF0000"/>
                </a:solidFill>
              </a:rPr>
              <a:t>HTML5 element</a:t>
            </a:r>
            <a:r>
              <a:rPr lang="en-US" sz="2200" dirty="0" smtClean="0"/>
              <a:t>.</a:t>
            </a:r>
          </a:p>
          <a:p>
            <a:r>
              <a:rPr lang="en-US" sz="2200" dirty="0" smtClean="0"/>
              <a:t>The </a:t>
            </a:r>
            <a:r>
              <a:rPr lang="en-US" sz="2200" dirty="0" err="1"/>
              <a:t>datalist</a:t>
            </a:r>
            <a:r>
              <a:rPr lang="en-US" sz="2200" dirty="0"/>
              <a:t> represents a list of options available for its parent element. </a:t>
            </a:r>
            <a:endParaRPr lang="en-US" sz="2200" dirty="0" smtClean="0"/>
          </a:p>
          <a:p>
            <a:r>
              <a:rPr lang="en-US" sz="2200" dirty="0" smtClean="0"/>
              <a:t>The </a:t>
            </a:r>
            <a:r>
              <a:rPr lang="en-US" sz="2200" dirty="0" err="1"/>
              <a:t>datalist</a:t>
            </a:r>
            <a:r>
              <a:rPr lang="en-US" sz="2200" dirty="0"/>
              <a:t> can be paired up with an &lt;input type="text" list="</a:t>
            </a:r>
            <a:r>
              <a:rPr lang="en-US" sz="2200" dirty="0" err="1" smtClean="0"/>
              <a:t>idOfList</a:t>
            </a:r>
            <a:r>
              <a:rPr lang="en-US" sz="2200" dirty="0" smtClean="0"/>
              <a:t>“&gt;</a:t>
            </a:r>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18</a:t>
            </a:fld>
            <a:endParaRPr lang="en-US"/>
          </a:p>
        </p:txBody>
      </p:sp>
      <p:pic>
        <p:nvPicPr>
          <p:cNvPr id="7" name="Picture 6"/>
          <p:cNvPicPr>
            <a:picLocks noChangeAspect="1"/>
          </p:cNvPicPr>
          <p:nvPr/>
        </p:nvPicPr>
        <p:blipFill>
          <a:blip r:embed="rId2"/>
          <a:stretch>
            <a:fillRect/>
          </a:stretch>
        </p:blipFill>
        <p:spPr>
          <a:xfrm>
            <a:off x="1605579" y="2851815"/>
            <a:ext cx="7246170" cy="3687097"/>
          </a:xfrm>
          <a:prstGeom prst="rect">
            <a:avLst/>
          </a:prstGeom>
        </p:spPr>
      </p:pic>
      <p:pic>
        <p:nvPicPr>
          <p:cNvPr id="8" name="Picture 7"/>
          <p:cNvPicPr>
            <a:picLocks noChangeAspect="1"/>
          </p:cNvPicPr>
          <p:nvPr/>
        </p:nvPicPr>
        <p:blipFill>
          <a:blip r:embed="rId3"/>
          <a:stretch>
            <a:fillRect/>
          </a:stretch>
        </p:blipFill>
        <p:spPr>
          <a:xfrm>
            <a:off x="5420775" y="470387"/>
            <a:ext cx="6379650" cy="1472227"/>
          </a:xfrm>
          <a:prstGeom prst="rect">
            <a:avLst/>
          </a:prstGeom>
        </p:spPr>
      </p:pic>
    </p:spTree>
    <p:extLst>
      <p:ext uri="{BB962C8B-B14F-4D97-AF65-F5344CB8AC3E}">
        <p14:creationId xmlns:p14="http://schemas.microsoft.com/office/powerpoint/2010/main" val="3283812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325"/>
            <a:ext cx="10515600" cy="1325563"/>
          </a:xfrm>
        </p:spPr>
        <p:txBody>
          <a:bodyPr/>
          <a:lstStyle/>
          <a:p>
            <a:r>
              <a:rPr lang="en-US" dirty="0" smtClean="0"/>
              <a:t>Email input field</a:t>
            </a:r>
            <a:endParaRPr lang="en-US" dirty="0"/>
          </a:p>
        </p:txBody>
      </p:sp>
      <p:sp>
        <p:nvSpPr>
          <p:cNvPr id="3" name="Content Placeholder 2"/>
          <p:cNvSpPr>
            <a:spLocks noGrp="1"/>
          </p:cNvSpPr>
          <p:nvPr>
            <p:ph idx="1"/>
          </p:nvPr>
        </p:nvSpPr>
        <p:spPr>
          <a:xfrm>
            <a:off x="838200" y="1503771"/>
            <a:ext cx="10515600" cy="4351338"/>
          </a:xfrm>
        </p:spPr>
        <p:txBody>
          <a:bodyPr/>
          <a:lstStyle/>
          <a:p>
            <a:r>
              <a:rPr lang="en-US" sz="2200" dirty="0"/>
              <a:t>email is an HTML5 input type</a:t>
            </a:r>
            <a:r>
              <a:rPr lang="en-US" sz="2200" dirty="0" smtClean="0"/>
              <a:t>.</a:t>
            </a:r>
          </a:p>
          <a:p>
            <a:r>
              <a:rPr lang="en-US" sz="2200" dirty="0"/>
              <a:t>Browsers that support this input type will automatically check the validity of the format of the data entered and alert the user if the format is invalid</a:t>
            </a:r>
            <a:r>
              <a:rPr lang="en-US" sz="2200" dirty="0" smtClean="0"/>
              <a:t>.</a:t>
            </a:r>
          </a:p>
          <a:p>
            <a:r>
              <a:rPr lang="en-US" sz="2200" dirty="0"/>
              <a:t>If the browser doesn't support this input type, it will automatically fall back to the type="text"</a:t>
            </a:r>
            <a:endParaRPr lang="en-US" sz="2200" dirty="0" smtClean="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19</a:t>
            </a:fld>
            <a:endParaRPr lang="en-US"/>
          </a:p>
        </p:txBody>
      </p:sp>
      <p:pic>
        <p:nvPicPr>
          <p:cNvPr id="6" name="Picture 5"/>
          <p:cNvPicPr>
            <a:picLocks noChangeAspect="1"/>
          </p:cNvPicPr>
          <p:nvPr/>
        </p:nvPicPr>
        <p:blipFill>
          <a:blip r:embed="rId2"/>
          <a:stretch>
            <a:fillRect/>
          </a:stretch>
        </p:blipFill>
        <p:spPr>
          <a:xfrm>
            <a:off x="2945822" y="3067664"/>
            <a:ext cx="7277614" cy="2900747"/>
          </a:xfrm>
          <a:prstGeom prst="rect">
            <a:avLst/>
          </a:prstGeom>
        </p:spPr>
      </p:pic>
    </p:spTree>
    <p:extLst>
      <p:ext uri="{BB962C8B-B14F-4D97-AF65-F5344CB8AC3E}">
        <p14:creationId xmlns:p14="http://schemas.microsoft.com/office/powerpoint/2010/main" val="423941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filling</a:t>
            </a:r>
            <a:endParaRPr lang="en-US" dirty="0"/>
          </a:p>
        </p:txBody>
      </p:sp>
      <p:sp>
        <p:nvSpPr>
          <p:cNvPr id="3" name="Content Placeholder 2"/>
          <p:cNvSpPr>
            <a:spLocks noGrp="1"/>
          </p:cNvSpPr>
          <p:nvPr>
            <p:ph idx="1"/>
          </p:nvPr>
        </p:nvSpPr>
        <p:spPr/>
        <p:txBody>
          <a:bodyPr/>
          <a:lstStyle/>
          <a:p>
            <a:r>
              <a:rPr lang="en-US" dirty="0" smtClean="0"/>
              <a:t>It </a:t>
            </a:r>
            <a:r>
              <a:rPr lang="en-US" dirty="0"/>
              <a:t>is possible to create forms as Web Pages, to request a user to enter some information. </a:t>
            </a:r>
            <a:endParaRPr lang="en-US" dirty="0" smtClean="0"/>
          </a:p>
          <a:p>
            <a:r>
              <a:rPr lang="en-US" dirty="0" smtClean="0"/>
              <a:t>When </a:t>
            </a:r>
            <a:r>
              <a:rPr lang="en-US" dirty="0"/>
              <a:t>he/she has finished filling in the form, the entered data can be sent to a server-side script or to someone by email for </a:t>
            </a:r>
            <a:r>
              <a:rPr lang="en-US" dirty="0" smtClean="0"/>
              <a:t>processing.</a:t>
            </a:r>
          </a:p>
          <a:p>
            <a:r>
              <a:rPr lang="en-US" dirty="0" smtClean="0"/>
              <a:t>The </a:t>
            </a:r>
            <a:r>
              <a:rPr lang="en-US" dirty="0"/>
              <a:t>scripts resides and runs on the machine running the web server from which web pages are delivered</a:t>
            </a:r>
            <a:r>
              <a:rPr lang="en-US" dirty="0" smtClean="0"/>
              <a:t>.</a:t>
            </a:r>
          </a:p>
          <a:p>
            <a:r>
              <a:rPr lang="en-US" dirty="0" smtClean="0"/>
              <a:t> </a:t>
            </a:r>
            <a:r>
              <a:rPr lang="en-US" dirty="0"/>
              <a:t>A form is introduced by the tag </a:t>
            </a:r>
            <a:r>
              <a:rPr lang="en-US" dirty="0">
                <a:solidFill>
                  <a:schemeClr val="accent1"/>
                </a:solidFill>
              </a:rPr>
              <a:t>&lt;/form&gt; </a:t>
            </a:r>
            <a:r>
              <a:rPr lang="en-US" dirty="0"/>
              <a:t>and terminated by the inverse tag </a:t>
            </a:r>
            <a:r>
              <a:rPr lang="en-US" dirty="0">
                <a:solidFill>
                  <a:schemeClr val="accent1"/>
                </a:solidFill>
              </a:rPr>
              <a:t>&lt;/form&gt;</a:t>
            </a:r>
            <a:r>
              <a:rPr lang="en-US" dirty="0"/>
              <a:t>. </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a:t>
            </a:fld>
            <a:endParaRPr lang="en-US"/>
          </a:p>
        </p:txBody>
      </p:sp>
    </p:spTree>
    <p:extLst>
      <p:ext uri="{BB962C8B-B14F-4D97-AF65-F5344CB8AC3E}">
        <p14:creationId xmlns:p14="http://schemas.microsoft.com/office/powerpoint/2010/main" val="1654901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input</a:t>
            </a:r>
            <a:endParaRPr lang="en-US" dirty="0"/>
          </a:p>
        </p:txBody>
      </p:sp>
      <p:sp>
        <p:nvSpPr>
          <p:cNvPr id="3" name="Content Placeholder 2"/>
          <p:cNvSpPr>
            <a:spLocks noGrp="1"/>
          </p:cNvSpPr>
          <p:nvPr>
            <p:ph idx="1"/>
          </p:nvPr>
        </p:nvSpPr>
        <p:spPr>
          <a:xfrm>
            <a:off x="838200" y="1486412"/>
            <a:ext cx="10515600" cy="4351338"/>
          </a:xfrm>
        </p:spPr>
        <p:txBody>
          <a:bodyPr>
            <a:normAutofit/>
          </a:bodyPr>
          <a:lstStyle/>
          <a:p>
            <a:r>
              <a:rPr lang="en-US" sz="2200" dirty="0" smtClean="0"/>
              <a:t>URL </a:t>
            </a:r>
            <a:r>
              <a:rPr lang="en-US" sz="2200" dirty="0"/>
              <a:t>is an HTML5 input type.</a:t>
            </a:r>
          </a:p>
          <a:p>
            <a:r>
              <a:rPr lang="en-US" sz="2200" dirty="0"/>
              <a:t>Browsers that support this input type will automatically check the validity of the format of the data entered and alert the user if the format is invalid.</a:t>
            </a:r>
          </a:p>
          <a:p>
            <a:r>
              <a:rPr lang="en-US" sz="2200" dirty="0"/>
              <a:t>If the browser doesn't support this input type, it will automatically fall back to the type="text</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20</a:t>
            </a:fld>
            <a:endParaRPr lang="en-US"/>
          </a:p>
        </p:txBody>
      </p:sp>
      <p:pic>
        <p:nvPicPr>
          <p:cNvPr id="6" name="Picture 5"/>
          <p:cNvPicPr>
            <a:picLocks noChangeAspect="1"/>
          </p:cNvPicPr>
          <p:nvPr/>
        </p:nvPicPr>
        <p:blipFill>
          <a:blip r:embed="rId2"/>
          <a:stretch>
            <a:fillRect/>
          </a:stretch>
        </p:blipFill>
        <p:spPr>
          <a:xfrm>
            <a:off x="2740588" y="3241675"/>
            <a:ext cx="8067675" cy="3114675"/>
          </a:xfrm>
          <a:prstGeom prst="rect">
            <a:avLst/>
          </a:prstGeom>
        </p:spPr>
      </p:pic>
    </p:spTree>
    <p:extLst>
      <p:ext uri="{BB962C8B-B14F-4D97-AF65-F5344CB8AC3E}">
        <p14:creationId xmlns:p14="http://schemas.microsoft.com/office/powerpoint/2010/main" val="191413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US" dirty="0" smtClean="0"/>
              <a:t>Tel input field</a:t>
            </a:r>
            <a:endParaRPr lang="en-US" dirty="0"/>
          </a:p>
        </p:txBody>
      </p:sp>
      <p:sp>
        <p:nvSpPr>
          <p:cNvPr id="3" name="Content Placeholder 2"/>
          <p:cNvSpPr>
            <a:spLocks noGrp="1"/>
          </p:cNvSpPr>
          <p:nvPr>
            <p:ph idx="1"/>
          </p:nvPr>
        </p:nvSpPr>
        <p:spPr>
          <a:xfrm>
            <a:off x="909637" y="1639887"/>
            <a:ext cx="10515600" cy="4351338"/>
          </a:xfrm>
        </p:spPr>
        <p:txBody>
          <a:bodyPr>
            <a:normAutofit/>
          </a:bodyPr>
          <a:lstStyle/>
          <a:p>
            <a:r>
              <a:rPr lang="en-US" sz="2000" dirty="0" smtClean="0"/>
              <a:t>Tel is </a:t>
            </a:r>
            <a:r>
              <a:rPr lang="en-US" sz="2000" dirty="0"/>
              <a:t>an HTML5 input type.</a:t>
            </a:r>
          </a:p>
          <a:p>
            <a:r>
              <a:rPr lang="en-US" sz="2000" dirty="0"/>
              <a:t>Browsers that support this input type will automatically check the validity of the format of the data entered and alert the user if the format is invalid.</a:t>
            </a:r>
          </a:p>
          <a:p>
            <a:r>
              <a:rPr lang="en-US" sz="2000" dirty="0"/>
              <a:t>If the browser doesn't support this input type, it will automatically fall back to the type="text</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21</a:t>
            </a:fld>
            <a:endParaRPr lang="en-US"/>
          </a:p>
        </p:txBody>
      </p:sp>
      <p:pic>
        <p:nvPicPr>
          <p:cNvPr id="6" name="Picture 5"/>
          <p:cNvPicPr>
            <a:picLocks noChangeAspect="1"/>
          </p:cNvPicPr>
          <p:nvPr/>
        </p:nvPicPr>
        <p:blipFill>
          <a:blip r:embed="rId2"/>
          <a:stretch>
            <a:fillRect/>
          </a:stretch>
        </p:blipFill>
        <p:spPr>
          <a:xfrm>
            <a:off x="2209800" y="3203575"/>
            <a:ext cx="7915275" cy="3152775"/>
          </a:xfrm>
          <a:prstGeom prst="rect">
            <a:avLst/>
          </a:prstGeom>
        </p:spPr>
      </p:pic>
    </p:spTree>
    <p:extLst>
      <p:ext uri="{BB962C8B-B14F-4D97-AF65-F5344CB8AC3E}">
        <p14:creationId xmlns:p14="http://schemas.microsoft.com/office/powerpoint/2010/main" val="2805627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input field</a:t>
            </a:r>
            <a:endParaRPr lang="en-US" dirty="0"/>
          </a:p>
        </p:txBody>
      </p:sp>
      <p:sp>
        <p:nvSpPr>
          <p:cNvPr id="3" name="Content Placeholder 2"/>
          <p:cNvSpPr>
            <a:spLocks noGrp="1"/>
          </p:cNvSpPr>
          <p:nvPr>
            <p:ph idx="1"/>
          </p:nvPr>
        </p:nvSpPr>
        <p:spPr>
          <a:xfrm>
            <a:off x="838200" y="1471663"/>
            <a:ext cx="10515600" cy="4351338"/>
          </a:xfrm>
        </p:spPr>
        <p:txBody>
          <a:bodyPr>
            <a:normAutofit/>
          </a:bodyPr>
          <a:lstStyle/>
          <a:p>
            <a:r>
              <a:rPr lang="en-US" sz="2000" dirty="0"/>
              <a:t>number is an HTML5 input type. </a:t>
            </a:r>
            <a:endParaRPr lang="en-US" sz="2000" dirty="0" smtClean="0"/>
          </a:p>
          <a:p>
            <a:r>
              <a:rPr lang="en-US" sz="2000" dirty="0" smtClean="0"/>
              <a:t>This </a:t>
            </a:r>
            <a:r>
              <a:rPr lang="en-US" sz="2000" dirty="0"/>
              <a:t>input type is designed to let the user enter a number. </a:t>
            </a:r>
            <a:endParaRPr lang="en-US" sz="2000" dirty="0" smtClean="0"/>
          </a:p>
          <a:p>
            <a:r>
              <a:rPr lang="en-US" sz="2000" dirty="0" smtClean="0"/>
              <a:t>Browsers </a:t>
            </a:r>
            <a:r>
              <a:rPr lang="en-US" sz="2000" dirty="0"/>
              <a:t>that support this input type will automatically check the validity of the format of the data entered and alert the user if the format is invalid. </a:t>
            </a:r>
            <a:endParaRPr lang="en-US" sz="2000" dirty="0" smtClean="0"/>
          </a:p>
          <a:p>
            <a:r>
              <a:rPr lang="en-US" sz="2000" dirty="0" smtClean="0"/>
              <a:t>The </a:t>
            </a:r>
            <a:r>
              <a:rPr lang="en-US" sz="2000" dirty="0"/>
              <a:t>browser may also display up and down arrows for the user to click on to increase and decrease the value entered. </a:t>
            </a:r>
            <a:endParaRPr lang="en-US" sz="2000" dirty="0" smtClean="0"/>
          </a:p>
          <a:p>
            <a:r>
              <a:rPr lang="en-US" sz="2000" dirty="0" smtClean="0"/>
              <a:t>If </a:t>
            </a:r>
            <a:r>
              <a:rPr lang="en-US" sz="2000" dirty="0"/>
              <a:t>the browser doesn't support this input type, it will automatically fall back to the type="text"</a:t>
            </a:r>
          </a:p>
          <a:p>
            <a:endParaRPr lang="en-US" sz="2000"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22</a:t>
            </a:fld>
            <a:endParaRPr lang="en-US"/>
          </a:p>
        </p:txBody>
      </p:sp>
      <p:pic>
        <p:nvPicPr>
          <p:cNvPr id="7" name="Picture 6"/>
          <p:cNvPicPr>
            <a:picLocks noChangeAspect="1"/>
          </p:cNvPicPr>
          <p:nvPr/>
        </p:nvPicPr>
        <p:blipFill>
          <a:blip r:embed="rId2"/>
          <a:stretch>
            <a:fillRect/>
          </a:stretch>
        </p:blipFill>
        <p:spPr>
          <a:xfrm>
            <a:off x="2816942" y="3958143"/>
            <a:ext cx="6879968" cy="2763332"/>
          </a:xfrm>
          <a:prstGeom prst="rect">
            <a:avLst/>
          </a:prstGeom>
        </p:spPr>
      </p:pic>
    </p:spTree>
    <p:extLst>
      <p:ext uri="{BB962C8B-B14F-4D97-AF65-F5344CB8AC3E}">
        <p14:creationId xmlns:p14="http://schemas.microsoft.com/office/powerpoint/2010/main" val="615370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pic>
        <p:nvPicPr>
          <p:cNvPr id="7" name="Content Placeholder 6"/>
          <p:cNvPicPr>
            <a:picLocks noGrp="1" noChangeAspect="1"/>
          </p:cNvPicPr>
          <p:nvPr>
            <p:ph idx="1"/>
          </p:nvPr>
        </p:nvPicPr>
        <p:blipFill>
          <a:blip r:embed="rId2"/>
          <a:stretch>
            <a:fillRect/>
          </a:stretch>
        </p:blipFill>
        <p:spPr>
          <a:xfrm>
            <a:off x="2442855" y="2949113"/>
            <a:ext cx="7306290" cy="3772362"/>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23</a:t>
            </a:fld>
            <a:endParaRPr lang="en-US"/>
          </a:p>
        </p:txBody>
      </p:sp>
      <p:pic>
        <p:nvPicPr>
          <p:cNvPr id="6" name="Picture 5"/>
          <p:cNvPicPr>
            <a:picLocks noChangeAspect="1"/>
          </p:cNvPicPr>
          <p:nvPr/>
        </p:nvPicPr>
        <p:blipFill>
          <a:blip r:embed="rId3"/>
          <a:stretch>
            <a:fillRect/>
          </a:stretch>
        </p:blipFill>
        <p:spPr>
          <a:xfrm>
            <a:off x="2442855" y="609600"/>
            <a:ext cx="8077200" cy="2162175"/>
          </a:xfrm>
          <a:prstGeom prst="rect">
            <a:avLst/>
          </a:prstGeom>
        </p:spPr>
      </p:pic>
    </p:spTree>
    <p:extLst>
      <p:ext uri="{BB962C8B-B14F-4D97-AF65-F5344CB8AC3E}">
        <p14:creationId xmlns:p14="http://schemas.microsoft.com/office/powerpoint/2010/main" val="20559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Input field</a:t>
            </a:r>
            <a:endParaRPr lang="en-US" dirty="0"/>
          </a:p>
        </p:txBody>
      </p:sp>
      <p:sp>
        <p:nvSpPr>
          <p:cNvPr id="3" name="Content Placeholder 2"/>
          <p:cNvSpPr>
            <a:spLocks noGrp="1"/>
          </p:cNvSpPr>
          <p:nvPr>
            <p:ph idx="1"/>
          </p:nvPr>
        </p:nvSpPr>
        <p:spPr>
          <a:xfrm>
            <a:off x="838200" y="1353677"/>
            <a:ext cx="10515600" cy="4351338"/>
          </a:xfrm>
        </p:spPr>
        <p:txBody>
          <a:bodyPr>
            <a:normAutofit/>
          </a:bodyPr>
          <a:lstStyle/>
          <a:p>
            <a:r>
              <a:rPr lang="en-US" sz="2000" dirty="0"/>
              <a:t>search is an HTML5 input type. </a:t>
            </a:r>
            <a:endParaRPr lang="en-US" sz="2000" dirty="0" smtClean="0"/>
          </a:p>
          <a:p>
            <a:r>
              <a:rPr lang="en-US" sz="2000" dirty="0" smtClean="0"/>
              <a:t>This </a:t>
            </a:r>
            <a:r>
              <a:rPr lang="en-US" sz="2000" dirty="0"/>
              <a:t>input type is designed to let the user enter a search query. Browsers that support this input type may style it differently from the text input and may automatically offer the possibility to clear the input field</a:t>
            </a:r>
            <a:r>
              <a:rPr lang="en-US" sz="2000" dirty="0" smtClean="0"/>
              <a:t>.</a:t>
            </a:r>
          </a:p>
          <a:p>
            <a:r>
              <a:rPr lang="en-US" sz="2000" dirty="0" smtClean="0"/>
              <a:t> </a:t>
            </a:r>
            <a:r>
              <a:rPr lang="en-US" sz="2000" dirty="0"/>
              <a:t>If the browser doesn't support this input type, it will automatically fall back to the type="text"</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24</a:t>
            </a:fld>
            <a:endParaRPr lang="en-US"/>
          </a:p>
        </p:txBody>
      </p:sp>
      <p:pic>
        <p:nvPicPr>
          <p:cNvPr id="7" name="Picture 6"/>
          <p:cNvPicPr>
            <a:picLocks noChangeAspect="1"/>
          </p:cNvPicPr>
          <p:nvPr/>
        </p:nvPicPr>
        <p:blipFill>
          <a:blip r:embed="rId2"/>
          <a:stretch>
            <a:fillRect/>
          </a:stretch>
        </p:blipFill>
        <p:spPr>
          <a:xfrm>
            <a:off x="2206343" y="3298518"/>
            <a:ext cx="7953375" cy="3124200"/>
          </a:xfrm>
          <a:prstGeom prst="rect">
            <a:avLst/>
          </a:prstGeom>
        </p:spPr>
      </p:pic>
    </p:spTree>
    <p:extLst>
      <p:ext uri="{BB962C8B-B14F-4D97-AF65-F5344CB8AC3E}">
        <p14:creationId xmlns:p14="http://schemas.microsoft.com/office/powerpoint/2010/main" val="3387531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picker</a:t>
            </a:r>
            <a:endParaRPr lang="en-US" dirty="0"/>
          </a:p>
        </p:txBody>
      </p:sp>
      <p:sp>
        <p:nvSpPr>
          <p:cNvPr id="3" name="Content Placeholder 2"/>
          <p:cNvSpPr>
            <a:spLocks noGrp="1"/>
          </p:cNvSpPr>
          <p:nvPr>
            <p:ph idx="1"/>
          </p:nvPr>
        </p:nvSpPr>
        <p:spPr/>
        <p:txBody>
          <a:bodyPr>
            <a:normAutofit/>
          </a:bodyPr>
          <a:lstStyle/>
          <a:p>
            <a:r>
              <a:rPr lang="en-US" sz="2200" dirty="0"/>
              <a:t>There are a number of attributes that will create a date picker using the input element</a:t>
            </a:r>
            <a:r>
              <a:rPr lang="en-US" sz="2200" dirty="0" smtClean="0"/>
              <a:t>:</a:t>
            </a:r>
            <a:endParaRPr lang="en-US" sz="2200" dirty="0"/>
          </a:p>
          <a:p>
            <a:r>
              <a:rPr lang="en-US" sz="2200" dirty="0"/>
              <a:t>date is an HTML5 input type</a:t>
            </a:r>
            <a:r>
              <a:rPr lang="en-US" sz="2200" dirty="0" smtClean="0"/>
              <a:t>.</a:t>
            </a:r>
          </a:p>
          <a:p>
            <a:r>
              <a:rPr lang="en-US" sz="2200" dirty="0" smtClean="0"/>
              <a:t> </a:t>
            </a:r>
            <a:r>
              <a:rPr lang="en-US" sz="2200" dirty="0"/>
              <a:t>This input type is designed to let the user enter a date. Browsers that support this input type will automatically check the validity of the format of the data entered and alert the user if the format is invalid. </a:t>
            </a:r>
            <a:endParaRPr lang="en-US" sz="2200" dirty="0" smtClean="0"/>
          </a:p>
          <a:p>
            <a:r>
              <a:rPr lang="en-US" sz="2200" dirty="0" smtClean="0"/>
              <a:t>The </a:t>
            </a:r>
            <a:r>
              <a:rPr lang="en-US" sz="2200" dirty="0"/>
              <a:t>browser may also display a date picker. If the browser doesn't support this input type, it will automatically fall back to the type="text". </a:t>
            </a:r>
            <a:endParaRPr lang="en-US" sz="2200" dirty="0" smtClean="0"/>
          </a:p>
          <a:p>
            <a:r>
              <a:rPr lang="en-US" sz="2200" dirty="0" smtClean="0"/>
              <a:t>You </a:t>
            </a:r>
            <a:r>
              <a:rPr lang="en-US" sz="2200" dirty="0"/>
              <a:t>can provide a default value in the format </a:t>
            </a:r>
            <a:r>
              <a:rPr lang="en-US" sz="2200" dirty="0" err="1"/>
              <a:t>yyyy</a:t>
            </a:r>
            <a:r>
              <a:rPr lang="en-US" sz="2200" dirty="0"/>
              <a:t>-mm-</a:t>
            </a:r>
            <a:r>
              <a:rPr lang="en-US" sz="2200" dirty="0" err="1"/>
              <a:t>dd</a:t>
            </a:r>
            <a:r>
              <a:rPr lang="en-US" sz="2200" dirty="0"/>
              <a:t>, and you may use min and max date values if you want to </a:t>
            </a:r>
            <a:r>
              <a:rPr lang="en-US" sz="2200" dirty="0" err="1"/>
              <a:t>retrict</a:t>
            </a:r>
            <a:r>
              <a:rPr lang="en-US" sz="2200" dirty="0"/>
              <a:t> the valid date.</a:t>
            </a:r>
          </a:p>
          <a:p>
            <a:r>
              <a:rPr lang="en-US" sz="2200" dirty="0" smtClean="0"/>
              <a:t>Current </a:t>
            </a:r>
            <a:r>
              <a:rPr lang="en-US" sz="2200" dirty="0"/>
              <a:t>Browser Support for date and time input</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25</a:t>
            </a:fld>
            <a:endParaRPr lang="en-US"/>
          </a:p>
        </p:txBody>
      </p:sp>
    </p:spTree>
    <p:extLst>
      <p:ext uri="{BB962C8B-B14F-4D97-AF65-F5344CB8AC3E}">
        <p14:creationId xmlns:p14="http://schemas.microsoft.com/office/powerpoint/2010/main" val="36583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endParaRPr lang="en-US" dirty="0"/>
          </a:p>
        </p:txBody>
      </p:sp>
      <p:pic>
        <p:nvPicPr>
          <p:cNvPr id="6" name="Content Placeholder 5"/>
          <p:cNvPicPr>
            <a:picLocks noGrp="1" noChangeAspect="1"/>
          </p:cNvPicPr>
          <p:nvPr>
            <p:ph idx="1"/>
          </p:nvPr>
        </p:nvPicPr>
        <p:blipFill>
          <a:blip r:embed="rId2"/>
          <a:stretch>
            <a:fillRect/>
          </a:stretch>
        </p:blipFill>
        <p:spPr>
          <a:xfrm>
            <a:off x="2100262" y="1867694"/>
            <a:ext cx="7991475" cy="426720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26</a:t>
            </a:fld>
            <a:endParaRPr lang="en-US"/>
          </a:p>
        </p:txBody>
      </p:sp>
    </p:spTree>
    <p:extLst>
      <p:ext uri="{BB962C8B-B14F-4D97-AF65-F5344CB8AC3E}">
        <p14:creationId xmlns:p14="http://schemas.microsoft.com/office/powerpoint/2010/main" val="3122048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Datetime</a:t>
            </a:r>
            <a:r>
              <a:rPr lang="en-US" dirty="0" smtClean="0"/>
              <a:t>-local</a:t>
            </a:r>
            <a:endParaRPr lang="en-US" dirty="0"/>
          </a:p>
        </p:txBody>
      </p:sp>
      <p:sp>
        <p:nvSpPr>
          <p:cNvPr id="3" name="Content Placeholder 2"/>
          <p:cNvSpPr>
            <a:spLocks noGrp="1"/>
          </p:cNvSpPr>
          <p:nvPr>
            <p:ph idx="1"/>
          </p:nvPr>
        </p:nvSpPr>
        <p:spPr/>
        <p:txBody>
          <a:bodyPr>
            <a:normAutofit/>
          </a:bodyPr>
          <a:lstStyle/>
          <a:p>
            <a:r>
              <a:rPr lang="en-US" sz="2200" dirty="0" err="1"/>
              <a:t>datetime</a:t>
            </a:r>
            <a:r>
              <a:rPr lang="en-US" sz="2200" dirty="0"/>
              <a:t>-local is an HTML5 input type. </a:t>
            </a:r>
            <a:endParaRPr lang="en-US" sz="2200" dirty="0" smtClean="0"/>
          </a:p>
          <a:p>
            <a:r>
              <a:rPr lang="en-US" sz="2200" dirty="0" smtClean="0"/>
              <a:t>This </a:t>
            </a:r>
            <a:r>
              <a:rPr lang="en-US" sz="2200" dirty="0"/>
              <a:t>input type is designed to let the user enter a date and time in the user's local time zone</a:t>
            </a:r>
            <a:r>
              <a:rPr lang="en-US" sz="2200" dirty="0" smtClean="0"/>
              <a:t>.</a:t>
            </a:r>
          </a:p>
          <a:p>
            <a:r>
              <a:rPr lang="en-US" sz="2200" dirty="0" smtClean="0"/>
              <a:t>Browsers </a:t>
            </a:r>
            <a:r>
              <a:rPr lang="en-US" sz="2200" dirty="0"/>
              <a:t>that support this input type will automatically check the validity of the format of the data entered and alert the user if the format is invalid. </a:t>
            </a:r>
            <a:endParaRPr lang="en-US" sz="2200" dirty="0" smtClean="0"/>
          </a:p>
          <a:p>
            <a:r>
              <a:rPr lang="en-US" sz="2200" dirty="0" smtClean="0"/>
              <a:t>The </a:t>
            </a:r>
            <a:r>
              <a:rPr lang="en-US" sz="2200" dirty="0"/>
              <a:t>browser may also display a date and time picker. If the browser doesn't support this input type, it will automatically fall back to the type="text". </a:t>
            </a:r>
            <a:endParaRPr lang="en-US" sz="2200" dirty="0" smtClean="0"/>
          </a:p>
          <a:p>
            <a:r>
              <a:rPr lang="en-US" sz="2200" dirty="0" smtClean="0"/>
              <a:t>You </a:t>
            </a:r>
            <a:r>
              <a:rPr lang="en-US" sz="2200" dirty="0"/>
              <a:t>can provide a default value in the format </a:t>
            </a:r>
            <a:r>
              <a:rPr lang="en-US" sz="2200" dirty="0" err="1"/>
              <a:t>yyyy-mm-ddThh:mm</a:t>
            </a:r>
            <a:r>
              <a:rPr lang="en-US" sz="2200" dirty="0"/>
              <a:t>, and you may use min and max date and time values if you want to </a:t>
            </a:r>
            <a:r>
              <a:rPr lang="en-US" sz="2200" dirty="0" err="1"/>
              <a:t>retrict</a:t>
            </a:r>
            <a:r>
              <a:rPr lang="en-US" sz="2200" dirty="0"/>
              <a:t> the valid date/time.</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27</a:t>
            </a:fld>
            <a:endParaRPr lang="en-US"/>
          </a:p>
        </p:txBody>
      </p:sp>
    </p:spTree>
    <p:extLst>
      <p:ext uri="{BB962C8B-B14F-4D97-AF65-F5344CB8AC3E}">
        <p14:creationId xmlns:p14="http://schemas.microsoft.com/office/powerpoint/2010/main" val="191964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Datetime</a:t>
            </a:r>
            <a:r>
              <a:rPr lang="en-US" dirty="0"/>
              <a:t>-local</a:t>
            </a:r>
          </a:p>
        </p:txBody>
      </p:sp>
      <p:pic>
        <p:nvPicPr>
          <p:cNvPr id="6" name="Content Placeholder 5"/>
          <p:cNvPicPr>
            <a:picLocks noGrp="1" noChangeAspect="1"/>
          </p:cNvPicPr>
          <p:nvPr>
            <p:ph idx="1"/>
          </p:nvPr>
        </p:nvPicPr>
        <p:blipFill>
          <a:blip r:embed="rId2"/>
          <a:stretch>
            <a:fillRect/>
          </a:stretch>
        </p:blipFill>
        <p:spPr>
          <a:xfrm>
            <a:off x="2052637" y="1978922"/>
            <a:ext cx="8086725" cy="354330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28</a:t>
            </a:fld>
            <a:endParaRPr lang="en-US"/>
          </a:p>
        </p:txBody>
      </p:sp>
    </p:spTree>
    <p:extLst>
      <p:ext uri="{BB962C8B-B14F-4D97-AF65-F5344CB8AC3E}">
        <p14:creationId xmlns:p14="http://schemas.microsoft.com/office/powerpoint/2010/main" val="288694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a:t>
            </a:r>
            <a:endParaRPr lang="en-US" dirty="0"/>
          </a:p>
        </p:txBody>
      </p:sp>
      <p:sp>
        <p:nvSpPr>
          <p:cNvPr id="3" name="Content Placeholder 2"/>
          <p:cNvSpPr>
            <a:spLocks noGrp="1"/>
          </p:cNvSpPr>
          <p:nvPr>
            <p:ph idx="1"/>
          </p:nvPr>
        </p:nvSpPr>
        <p:spPr>
          <a:xfrm>
            <a:off x="838199" y="1486412"/>
            <a:ext cx="10515600" cy="4351338"/>
          </a:xfrm>
        </p:spPr>
        <p:txBody>
          <a:bodyPr>
            <a:normAutofit/>
          </a:bodyPr>
          <a:lstStyle/>
          <a:p>
            <a:r>
              <a:rPr lang="en-US" sz="2200" dirty="0"/>
              <a:t>week is an HTML5 input type</a:t>
            </a:r>
            <a:r>
              <a:rPr lang="en-US" sz="2200" dirty="0" smtClean="0"/>
              <a:t>.</a:t>
            </a:r>
          </a:p>
          <a:p>
            <a:r>
              <a:rPr lang="en-US" sz="2200" dirty="0"/>
              <a:t>You can provide a default value in the format </a:t>
            </a:r>
            <a:r>
              <a:rPr lang="en-US" sz="2200" dirty="0" err="1"/>
              <a:t>yyyy</a:t>
            </a:r>
            <a:r>
              <a:rPr lang="en-US" sz="2200" dirty="0"/>
              <a:t>-Www, and you may use min and max date and time values if you want to </a:t>
            </a:r>
            <a:r>
              <a:rPr lang="en-US" sz="2200" dirty="0" smtClean="0"/>
              <a:t>restrict </a:t>
            </a:r>
            <a:r>
              <a:rPr lang="en-US" sz="2200" dirty="0"/>
              <a:t>the valid week.</a:t>
            </a:r>
            <a:endParaRPr lang="en-US" sz="2200" dirty="0" smtClean="0"/>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29</a:t>
            </a:fld>
            <a:endParaRPr lang="en-US"/>
          </a:p>
        </p:txBody>
      </p:sp>
      <p:pic>
        <p:nvPicPr>
          <p:cNvPr id="6" name="Picture 5"/>
          <p:cNvPicPr>
            <a:picLocks noChangeAspect="1"/>
          </p:cNvPicPr>
          <p:nvPr/>
        </p:nvPicPr>
        <p:blipFill>
          <a:blip r:embed="rId2"/>
          <a:stretch>
            <a:fillRect/>
          </a:stretch>
        </p:blipFill>
        <p:spPr>
          <a:xfrm>
            <a:off x="2052636" y="2811975"/>
            <a:ext cx="8086725" cy="3486150"/>
          </a:xfrm>
          <a:prstGeom prst="rect">
            <a:avLst/>
          </a:prstGeom>
        </p:spPr>
      </p:pic>
    </p:spTree>
    <p:extLst>
      <p:ext uri="{BB962C8B-B14F-4D97-AF65-F5344CB8AC3E}">
        <p14:creationId xmlns:p14="http://schemas.microsoft.com/office/powerpoint/2010/main" val="247088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&lt;form&gt; </a:t>
            </a:r>
            <a:endParaRPr lang="en-US" dirty="0"/>
          </a:p>
        </p:txBody>
      </p:sp>
      <p:sp>
        <p:nvSpPr>
          <p:cNvPr id="3" name="Content Placeholder 2"/>
          <p:cNvSpPr>
            <a:spLocks noGrp="1"/>
          </p:cNvSpPr>
          <p:nvPr>
            <p:ph idx="1"/>
          </p:nvPr>
        </p:nvSpPr>
        <p:spPr>
          <a:xfrm>
            <a:off x="838200" y="1560154"/>
            <a:ext cx="10515600" cy="4796196"/>
          </a:xfrm>
        </p:spPr>
        <p:txBody>
          <a:bodyPr>
            <a:normAutofit lnSpcReduction="10000"/>
          </a:bodyPr>
          <a:lstStyle/>
          <a:p>
            <a:r>
              <a:rPr lang="en-US" sz="2200" dirty="0"/>
              <a:t>The attributes of the </a:t>
            </a:r>
            <a:r>
              <a:rPr lang="en-US" sz="2200" dirty="0">
                <a:solidFill>
                  <a:schemeClr val="accent1"/>
                </a:solidFill>
              </a:rPr>
              <a:t>&lt;form&gt; </a:t>
            </a:r>
            <a:r>
              <a:rPr lang="en-US" sz="2200" dirty="0"/>
              <a:t>tag </a:t>
            </a:r>
            <a:r>
              <a:rPr lang="en-US" sz="2200" dirty="0" smtClean="0"/>
              <a:t>include:</a:t>
            </a:r>
          </a:p>
          <a:p>
            <a:endParaRPr lang="en-US" sz="2200" b="1" dirty="0"/>
          </a:p>
          <a:p>
            <a:endParaRPr lang="en-US" sz="2200" b="1" dirty="0" smtClean="0"/>
          </a:p>
          <a:p>
            <a:endParaRPr lang="en-US" sz="2200" b="1" dirty="0"/>
          </a:p>
          <a:p>
            <a:endParaRPr lang="en-US" sz="2200" b="1" dirty="0" smtClean="0"/>
          </a:p>
          <a:p>
            <a:endParaRPr lang="en-US" sz="2200" b="1" dirty="0"/>
          </a:p>
          <a:p>
            <a:endParaRPr lang="en-US" sz="2200" b="1" dirty="0" smtClean="0"/>
          </a:p>
          <a:p>
            <a:endParaRPr lang="en-US" sz="2200" b="1" dirty="0" smtClean="0"/>
          </a:p>
          <a:p>
            <a:endParaRPr lang="en-US" sz="2200" b="1" dirty="0" smtClean="0"/>
          </a:p>
          <a:p>
            <a:endParaRPr lang="en-US" sz="1800" b="1" dirty="0" smtClean="0"/>
          </a:p>
          <a:p>
            <a:r>
              <a:rPr lang="en-US" sz="1800" b="1" dirty="0" smtClean="0"/>
              <a:t>Review </a:t>
            </a:r>
            <a:r>
              <a:rPr lang="en-US" sz="1800" b="1" dirty="0"/>
              <a:t>Question</a:t>
            </a:r>
            <a:r>
              <a:rPr lang="en-US" sz="1800" dirty="0"/>
              <a:t> - which is the default method?</a:t>
            </a:r>
          </a:p>
          <a:p>
            <a:r>
              <a:rPr lang="en-US" sz="1800" b="1" dirty="0" smtClean="0"/>
              <a:t>Please </a:t>
            </a:r>
            <a:r>
              <a:rPr lang="en-US" sz="1800" b="1" dirty="0"/>
              <a:t>note</a:t>
            </a:r>
            <a:r>
              <a:rPr lang="en-US" sz="1800" dirty="0"/>
              <a:t>: server-side scripts will be covered next year</a:t>
            </a:r>
            <a:r>
              <a:rPr lang="en-US" sz="1800" dirty="0" smtClean="0"/>
              <a:t>.</a:t>
            </a:r>
            <a:endParaRPr lang="en-US" sz="1800"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a:t>
            </a:fld>
            <a:endParaRPr lang="en-US"/>
          </a:p>
        </p:txBody>
      </p:sp>
      <p:pic>
        <p:nvPicPr>
          <p:cNvPr id="6" name="Picture 5"/>
          <p:cNvPicPr>
            <a:picLocks noChangeAspect="1"/>
          </p:cNvPicPr>
          <p:nvPr/>
        </p:nvPicPr>
        <p:blipFill>
          <a:blip r:embed="rId2"/>
          <a:stretch>
            <a:fillRect/>
          </a:stretch>
        </p:blipFill>
        <p:spPr>
          <a:xfrm>
            <a:off x="1978742" y="1877926"/>
            <a:ext cx="8003458" cy="3620612"/>
          </a:xfrm>
          <a:prstGeom prst="rect">
            <a:avLst/>
          </a:prstGeom>
        </p:spPr>
      </p:pic>
    </p:spTree>
    <p:extLst>
      <p:ext uri="{BB962C8B-B14F-4D97-AF65-F5344CB8AC3E}">
        <p14:creationId xmlns:p14="http://schemas.microsoft.com/office/powerpoint/2010/main" val="3973337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input field</a:t>
            </a:r>
            <a:endParaRPr lang="en-US" dirty="0"/>
          </a:p>
        </p:txBody>
      </p:sp>
      <p:sp>
        <p:nvSpPr>
          <p:cNvPr id="3" name="Content Placeholder 2"/>
          <p:cNvSpPr>
            <a:spLocks noGrp="1"/>
          </p:cNvSpPr>
          <p:nvPr>
            <p:ph idx="1"/>
          </p:nvPr>
        </p:nvSpPr>
        <p:spPr>
          <a:xfrm>
            <a:off x="838200" y="1425728"/>
            <a:ext cx="10515600" cy="4351338"/>
          </a:xfrm>
        </p:spPr>
        <p:txBody>
          <a:bodyPr/>
          <a:lstStyle/>
          <a:p>
            <a:r>
              <a:rPr lang="en-US" sz="2200" dirty="0"/>
              <a:t>range is an HTML5 input </a:t>
            </a:r>
            <a:r>
              <a:rPr lang="en-US" sz="2200" dirty="0" smtClean="0"/>
              <a:t>type</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30</a:t>
            </a:fld>
            <a:endParaRPr lang="en-US"/>
          </a:p>
        </p:txBody>
      </p:sp>
      <p:pic>
        <p:nvPicPr>
          <p:cNvPr id="6" name="Picture 5"/>
          <p:cNvPicPr>
            <a:picLocks noChangeAspect="1"/>
          </p:cNvPicPr>
          <p:nvPr/>
        </p:nvPicPr>
        <p:blipFill>
          <a:blip r:embed="rId2"/>
          <a:stretch>
            <a:fillRect/>
          </a:stretch>
        </p:blipFill>
        <p:spPr>
          <a:xfrm>
            <a:off x="1039146" y="3099700"/>
            <a:ext cx="8086725" cy="3124200"/>
          </a:xfrm>
          <a:prstGeom prst="rect">
            <a:avLst/>
          </a:prstGeom>
        </p:spPr>
      </p:pic>
      <p:pic>
        <p:nvPicPr>
          <p:cNvPr id="7" name="Picture 6"/>
          <p:cNvPicPr>
            <a:picLocks noChangeAspect="1"/>
          </p:cNvPicPr>
          <p:nvPr/>
        </p:nvPicPr>
        <p:blipFill>
          <a:blip r:embed="rId3"/>
          <a:stretch>
            <a:fillRect/>
          </a:stretch>
        </p:blipFill>
        <p:spPr>
          <a:xfrm>
            <a:off x="5082509" y="728510"/>
            <a:ext cx="7056181" cy="2238741"/>
          </a:xfrm>
          <a:prstGeom prst="rect">
            <a:avLst/>
          </a:prstGeom>
        </p:spPr>
      </p:pic>
    </p:spTree>
    <p:extLst>
      <p:ext uri="{BB962C8B-B14F-4D97-AF65-F5344CB8AC3E}">
        <p14:creationId xmlns:p14="http://schemas.microsoft.com/office/powerpoint/2010/main" val="1182929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input field</a:t>
            </a:r>
            <a:endParaRPr lang="en-US" dirty="0"/>
          </a:p>
        </p:txBody>
      </p:sp>
      <p:sp>
        <p:nvSpPr>
          <p:cNvPr id="3" name="Content Placeholder 2"/>
          <p:cNvSpPr>
            <a:spLocks noGrp="1"/>
          </p:cNvSpPr>
          <p:nvPr>
            <p:ph idx="1"/>
          </p:nvPr>
        </p:nvSpPr>
        <p:spPr>
          <a:xfrm>
            <a:off x="838200" y="1326280"/>
            <a:ext cx="10515600" cy="4351338"/>
          </a:xfrm>
        </p:spPr>
        <p:txBody>
          <a:bodyPr>
            <a:normAutofit/>
          </a:bodyPr>
          <a:lstStyle/>
          <a:p>
            <a:r>
              <a:rPr lang="en-US" sz="2200" dirty="0"/>
              <a:t>color is an HTML5 input type. </a:t>
            </a:r>
            <a:endParaRPr lang="en-US" sz="2200" dirty="0" smtClean="0"/>
          </a:p>
          <a:p>
            <a:r>
              <a:rPr lang="en-US" sz="2200" dirty="0" smtClean="0"/>
              <a:t>This </a:t>
            </a:r>
            <a:r>
              <a:rPr lang="en-US" sz="2200" dirty="0"/>
              <a:t>input type is designed to let the user enter a color in hexadecimal format. </a:t>
            </a:r>
            <a:endParaRPr lang="en-US" sz="2200" dirty="0" smtClean="0"/>
          </a:p>
          <a:p>
            <a:r>
              <a:rPr lang="en-US" sz="2200" dirty="0" smtClean="0"/>
              <a:t>Browsers </a:t>
            </a:r>
            <a:r>
              <a:rPr lang="en-US" sz="2200" dirty="0"/>
              <a:t>that support this input type may style it differently from the text input and may automatically present a </a:t>
            </a:r>
            <a:r>
              <a:rPr lang="en-US" sz="2200" dirty="0" err="1"/>
              <a:t>colour</a:t>
            </a:r>
            <a:r>
              <a:rPr lang="en-US" sz="2200" dirty="0"/>
              <a:t> picker</a:t>
            </a:r>
            <a:r>
              <a:rPr lang="en-US" sz="2200" dirty="0" smtClean="0"/>
              <a:t>.</a:t>
            </a:r>
          </a:p>
          <a:p>
            <a:r>
              <a:rPr lang="en-US" sz="2200" dirty="0" smtClean="0"/>
              <a:t> </a:t>
            </a:r>
            <a:r>
              <a:rPr lang="en-US" sz="2200" dirty="0"/>
              <a:t>If no default value is specified, the default #000000 is used.</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31</a:t>
            </a:fld>
            <a:endParaRPr lang="en-US"/>
          </a:p>
        </p:txBody>
      </p:sp>
      <p:pic>
        <p:nvPicPr>
          <p:cNvPr id="7" name="Picture 6"/>
          <p:cNvPicPr>
            <a:picLocks noChangeAspect="1"/>
          </p:cNvPicPr>
          <p:nvPr/>
        </p:nvPicPr>
        <p:blipFill>
          <a:blip r:embed="rId2"/>
          <a:stretch>
            <a:fillRect/>
          </a:stretch>
        </p:blipFill>
        <p:spPr>
          <a:xfrm>
            <a:off x="2772697" y="3467657"/>
            <a:ext cx="7133303" cy="2888693"/>
          </a:xfrm>
          <a:prstGeom prst="rect">
            <a:avLst/>
          </a:prstGeom>
        </p:spPr>
      </p:pic>
    </p:spTree>
    <p:extLst>
      <p:ext uri="{BB962C8B-B14F-4D97-AF65-F5344CB8AC3E}">
        <p14:creationId xmlns:p14="http://schemas.microsoft.com/office/powerpoint/2010/main" val="2449923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field in a form</a:t>
            </a:r>
            <a:endParaRPr lang="en-US" dirty="0"/>
          </a:p>
        </p:txBody>
      </p:sp>
      <p:sp>
        <p:nvSpPr>
          <p:cNvPr id="3" name="Content Placeholder 2"/>
          <p:cNvSpPr>
            <a:spLocks noGrp="1"/>
          </p:cNvSpPr>
          <p:nvPr>
            <p:ph idx="1"/>
          </p:nvPr>
        </p:nvSpPr>
        <p:spPr>
          <a:xfrm>
            <a:off x="838200" y="1427418"/>
            <a:ext cx="10515600" cy="4351338"/>
          </a:xfrm>
        </p:spPr>
        <p:txBody>
          <a:bodyPr>
            <a:normAutofit/>
          </a:bodyPr>
          <a:lstStyle/>
          <a:p>
            <a:r>
              <a:rPr lang="en-US" sz="2000" dirty="0"/>
              <a:t>Hidden fields are used to send parameters you don't want to appear in the displayed form. </a:t>
            </a:r>
            <a:endParaRPr lang="en-US" sz="2000" dirty="0" smtClean="0"/>
          </a:p>
          <a:p>
            <a:r>
              <a:rPr lang="en-US" sz="2000" dirty="0" smtClean="0"/>
              <a:t>The </a:t>
            </a:r>
            <a:r>
              <a:rPr lang="en-US" sz="2000" dirty="0"/>
              <a:t>name and value of the hidden field are incorporated into the parameter list sent, but do not have any visible counterpart on the form.</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32</a:t>
            </a:fld>
            <a:endParaRPr lang="en-US"/>
          </a:p>
        </p:txBody>
      </p:sp>
      <p:pic>
        <p:nvPicPr>
          <p:cNvPr id="6" name="Picture 5"/>
          <p:cNvPicPr>
            <a:picLocks noChangeAspect="1"/>
          </p:cNvPicPr>
          <p:nvPr/>
        </p:nvPicPr>
        <p:blipFill>
          <a:blip r:embed="rId2"/>
          <a:stretch>
            <a:fillRect/>
          </a:stretch>
        </p:blipFill>
        <p:spPr>
          <a:xfrm>
            <a:off x="2314575" y="2553326"/>
            <a:ext cx="7562850" cy="3985586"/>
          </a:xfrm>
          <a:prstGeom prst="rect">
            <a:avLst/>
          </a:prstGeom>
        </p:spPr>
      </p:pic>
    </p:spTree>
    <p:extLst>
      <p:ext uri="{BB962C8B-B14F-4D97-AF65-F5344CB8AC3E}">
        <p14:creationId xmlns:p14="http://schemas.microsoft.com/office/powerpoint/2010/main" val="101369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sp>
        <p:nvSpPr>
          <p:cNvPr id="3" name="Content Placeholder 2"/>
          <p:cNvSpPr>
            <a:spLocks noGrp="1"/>
          </p:cNvSpPr>
          <p:nvPr>
            <p:ph idx="1"/>
          </p:nvPr>
        </p:nvSpPr>
        <p:spPr/>
        <p:txBody>
          <a:bodyPr>
            <a:normAutofit/>
          </a:bodyPr>
          <a:lstStyle/>
          <a:p>
            <a:r>
              <a:rPr lang="en-US" sz="2200" dirty="0" smtClean="0"/>
              <a:t>There </a:t>
            </a:r>
            <a:r>
              <a:rPr lang="en-US" sz="2200" dirty="0"/>
              <a:t>are several ways to create a button on a form, and there are several types of buttons available. </a:t>
            </a:r>
            <a:endParaRPr lang="en-US" sz="2200" dirty="0" smtClean="0"/>
          </a:p>
          <a:p>
            <a:r>
              <a:rPr lang="en-US" sz="2200" dirty="0" smtClean="0"/>
              <a:t>You </a:t>
            </a:r>
            <a:r>
              <a:rPr lang="en-US" sz="2200" dirty="0"/>
              <a:t>can create a button by adding the type="button" attribute to the input element, or by using the button element. </a:t>
            </a:r>
            <a:endParaRPr lang="en-US" sz="2200" dirty="0" smtClean="0"/>
          </a:p>
          <a:p>
            <a:r>
              <a:rPr lang="en-US" sz="2200" dirty="0" smtClean="0"/>
              <a:t>These </a:t>
            </a:r>
            <a:r>
              <a:rPr lang="en-US" sz="2200" dirty="0"/>
              <a:t>two types of button will have no default </a:t>
            </a:r>
            <a:r>
              <a:rPr lang="en-US" sz="2200" dirty="0" err="1"/>
              <a:t>behaviour</a:t>
            </a:r>
            <a:r>
              <a:rPr lang="en-US" sz="2200" dirty="0"/>
              <a:t>, other than being a clickable button, and you will need to add some JavaScript to add event listeners to these buttons and add </a:t>
            </a:r>
            <a:r>
              <a:rPr lang="en-US" sz="2200" dirty="0" err="1"/>
              <a:t>behaviour</a:t>
            </a:r>
            <a:r>
              <a:rPr lang="en-US" sz="2200" dirty="0"/>
              <a:t> (for example calculating the total price of an order). </a:t>
            </a:r>
            <a:endParaRPr lang="en-US" sz="2200" dirty="0" smtClean="0"/>
          </a:p>
          <a:p>
            <a:r>
              <a:rPr lang="en-US" sz="2200" dirty="0" smtClean="0"/>
              <a:t>Please </a:t>
            </a:r>
            <a:r>
              <a:rPr lang="en-US" sz="2200" dirty="0"/>
              <a:t>see in the last section of this document for details on Submit buttons and Reset buttons.</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33</a:t>
            </a:fld>
            <a:endParaRPr lang="en-US"/>
          </a:p>
        </p:txBody>
      </p:sp>
    </p:spTree>
    <p:extLst>
      <p:ext uri="{BB962C8B-B14F-4D97-AF65-F5344CB8AC3E}">
        <p14:creationId xmlns:p14="http://schemas.microsoft.com/office/powerpoint/2010/main" val="255230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pic>
        <p:nvPicPr>
          <p:cNvPr id="6" name="Content Placeholder 5"/>
          <p:cNvPicPr>
            <a:picLocks noGrp="1" noChangeAspect="1"/>
          </p:cNvPicPr>
          <p:nvPr>
            <p:ph idx="1"/>
          </p:nvPr>
        </p:nvPicPr>
        <p:blipFill>
          <a:blip r:embed="rId2"/>
          <a:stretch>
            <a:fillRect/>
          </a:stretch>
        </p:blipFill>
        <p:spPr>
          <a:xfrm>
            <a:off x="2019300" y="1690688"/>
            <a:ext cx="7962900" cy="337185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34</a:t>
            </a:fld>
            <a:endParaRPr lang="en-US"/>
          </a:p>
        </p:txBody>
      </p:sp>
    </p:spTree>
    <p:extLst>
      <p:ext uri="{BB962C8B-B14F-4D97-AF65-F5344CB8AC3E}">
        <p14:creationId xmlns:p14="http://schemas.microsoft.com/office/powerpoint/2010/main" val="3043354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attributes</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35</a:t>
            </a:fld>
            <a:endParaRPr lang="en-US"/>
          </a:p>
        </p:txBody>
      </p:sp>
      <p:sp>
        <p:nvSpPr>
          <p:cNvPr id="7" name="Content Placeholder 6"/>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2043112" y="1690688"/>
            <a:ext cx="8105775" cy="4067175"/>
          </a:xfrm>
          <a:prstGeom prst="rect">
            <a:avLst/>
          </a:prstGeom>
        </p:spPr>
      </p:pic>
    </p:spTree>
    <p:extLst>
      <p:ext uri="{BB962C8B-B14F-4D97-AF65-F5344CB8AC3E}">
        <p14:creationId xmlns:p14="http://schemas.microsoft.com/office/powerpoint/2010/main" val="3309691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Attributes</a:t>
            </a:r>
            <a:endParaRPr lang="en-US" dirty="0"/>
          </a:p>
        </p:txBody>
      </p:sp>
      <p:pic>
        <p:nvPicPr>
          <p:cNvPr id="6" name="Content Placeholder 5"/>
          <p:cNvPicPr>
            <a:picLocks noGrp="1" noChangeAspect="1"/>
          </p:cNvPicPr>
          <p:nvPr>
            <p:ph idx="1"/>
          </p:nvPr>
        </p:nvPicPr>
        <p:blipFill>
          <a:blip r:embed="rId2"/>
          <a:stretch>
            <a:fillRect/>
          </a:stretch>
        </p:blipFill>
        <p:spPr>
          <a:xfrm>
            <a:off x="1828800" y="1915319"/>
            <a:ext cx="8534400" cy="417195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36</a:t>
            </a:fld>
            <a:endParaRPr lang="en-US"/>
          </a:p>
        </p:txBody>
      </p:sp>
    </p:spTree>
    <p:extLst>
      <p:ext uri="{BB962C8B-B14F-4D97-AF65-F5344CB8AC3E}">
        <p14:creationId xmlns:p14="http://schemas.microsoft.com/office/powerpoint/2010/main" val="2007223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Attributes</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37</a:t>
            </a:fld>
            <a:endParaRPr lang="en-US"/>
          </a:p>
        </p:txBody>
      </p:sp>
      <p:pic>
        <p:nvPicPr>
          <p:cNvPr id="7" name="Content Placeholder 6"/>
          <p:cNvPicPr>
            <a:picLocks noGrp="1" noChangeAspect="1"/>
          </p:cNvPicPr>
          <p:nvPr>
            <p:ph idx="1"/>
          </p:nvPr>
        </p:nvPicPr>
        <p:blipFill rotWithShape="1">
          <a:blip r:embed="rId2"/>
          <a:srcRect r="7495"/>
          <a:stretch/>
        </p:blipFill>
        <p:spPr>
          <a:xfrm>
            <a:off x="1643062" y="2067719"/>
            <a:ext cx="8238357" cy="3867150"/>
          </a:xfrm>
          <a:prstGeom prst="rect">
            <a:avLst/>
          </a:prstGeom>
        </p:spPr>
      </p:pic>
    </p:spTree>
    <p:extLst>
      <p:ext uri="{BB962C8B-B14F-4D97-AF65-F5344CB8AC3E}">
        <p14:creationId xmlns:p14="http://schemas.microsoft.com/office/powerpoint/2010/main" val="1326377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Attributes</a:t>
            </a:r>
          </a:p>
        </p:txBody>
      </p:sp>
      <p:sp>
        <p:nvSpPr>
          <p:cNvPr id="3" name="Content Placeholder 2"/>
          <p:cNvSpPr>
            <a:spLocks noGrp="1"/>
          </p:cNvSpPr>
          <p:nvPr>
            <p:ph idx="1"/>
          </p:nvPr>
        </p:nvSpPr>
        <p:spPr>
          <a:xfrm>
            <a:off x="838199" y="1412670"/>
            <a:ext cx="10515600" cy="4351338"/>
          </a:xfrm>
        </p:spPr>
        <p:txBody>
          <a:bodyPr>
            <a:normAutofit/>
          </a:bodyPr>
          <a:lstStyle/>
          <a:p>
            <a:r>
              <a:rPr lang="en-US" sz="2200" dirty="0"/>
              <a:t>It is possible to add a placeholder in the input field by adding the placeholder attribute and </a:t>
            </a:r>
            <a:r>
              <a:rPr lang="en-US" sz="2200" dirty="0" err="1"/>
              <a:t>spacifying</a:t>
            </a:r>
            <a:r>
              <a:rPr lang="en-US" sz="2200" dirty="0"/>
              <a:t> a value in the form element's tag. </a:t>
            </a:r>
            <a:endParaRPr lang="en-US" sz="2200" dirty="0" smtClean="0"/>
          </a:p>
          <a:p>
            <a:r>
              <a:rPr lang="en-US" sz="2200" dirty="0" smtClean="0"/>
              <a:t>The </a:t>
            </a:r>
            <a:r>
              <a:rPr lang="en-US" sz="2200" dirty="0"/>
              <a:t>advantage of the placeholder over a default value, is that the placeholder automatically disappears when the user starts entering text, and will be displayed again if the user deletes what they entered, hence the information is never lost, and never needs additional user interaction to be removed.</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38</a:t>
            </a:fld>
            <a:endParaRPr lang="en-US"/>
          </a:p>
        </p:txBody>
      </p:sp>
      <p:pic>
        <p:nvPicPr>
          <p:cNvPr id="6" name="Picture 5"/>
          <p:cNvPicPr>
            <a:picLocks noChangeAspect="1"/>
          </p:cNvPicPr>
          <p:nvPr/>
        </p:nvPicPr>
        <p:blipFill>
          <a:blip r:embed="rId2"/>
          <a:stretch>
            <a:fillRect/>
          </a:stretch>
        </p:blipFill>
        <p:spPr>
          <a:xfrm>
            <a:off x="2424727" y="3588339"/>
            <a:ext cx="7991475" cy="3009900"/>
          </a:xfrm>
          <a:prstGeom prst="rect">
            <a:avLst/>
          </a:prstGeom>
        </p:spPr>
      </p:pic>
    </p:spTree>
    <p:extLst>
      <p:ext uri="{BB962C8B-B14F-4D97-AF65-F5344CB8AC3E}">
        <p14:creationId xmlns:p14="http://schemas.microsoft.com/office/powerpoint/2010/main" val="3320691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Fieldset</a:t>
            </a:r>
            <a:r>
              <a:rPr lang="en-US" dirty="0"/>
              <a:t> and </a:t>
            </a:r>
            <a:r>
              <a:rPr lang="en-US" dirty="0" smtClean="0"/>
              <a:t>Legend</a:t>
            </a:r>
            <a:endParaRPr lang="en-US" dirty="0"/>
          </a:p>
        </p:txBody>
      </p:sp>
      <p:sp>
        <p:nvSpPr>
          <p:cNvPr id="3" name="Content Placeholder 2"/>
          <p:cNvSpPr>
            <a:spLocks noGrp="1"/>
          </p:cNvSpPr>
          <p:nvPr>
            <p:ph idx="1"/>
          </p:nvPr>
        </p:nvSpPr>
        <p:spPr>
          <a:xfrm>
            <a:off x="838200" y="1486412"/>
            <a:ext cx="10515600" cy="4351338"/>
          </a:xfrm>
        </p:spPr>
        <p:txBody>
          <a:bodyPr>
            <a:normAutofit/>
          </a:bodyPr>
          <a:lstStyle/>
          <a:p>
            <a:r>
              <a:rPr lang="en-US" sz="2200" dirty="0"/>
              <a:t>The </a:t>
            </a:r>
            <a:r>
              <a:rPr lang="en-US" sz="2200" dirty="0" err="1"/>
              <a:t>fieldset</a:t>
            </a:r>
            <a:r>
              <a:rPr lang="en-US" sz="2200" dirty="0"/>
              <a:t> element </a:t>
            </a:r>
            <a:r>
              <a:rPr lang="en-US" sz="2200" dirty="0" err="1"/>
              <a:t>togehter</a:t>
            </a:r>
            <a:r>
              <a:rPr lang="en-US" sz="2200" dirty="0"/>
              <a:t> with its corresponding legend are used to group several form controls and labels together</a:t>
            </a:r>
            <a:r>
              <a:rPr lang="en-US" sz="2200" dirty="0" smtClean="0"/>
              <a:t>.</a:t>
            </a:r>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39</a:t>
            </a:fld>
            <a:endParaRPr lang="en-US"/>
          </a:p>
        </p:txBody>
      </p:sp>
      <p:pic>
        <p:nvPicPr>
          <p:cNvPr id="7" name="Picture 6"/>
          <p:cNvPicPr>
            <a:picLocks noChangeAspect="1"/>
          </p:cNvPicPr>
          <p:nvPr/>
        </p:nvPicPr>
        <p:blipFill>
          <a:blip r:embed="rId2"/>
          <a:stretch>
            <a:fillRect/>
          </a:stretch>
        </p:blipFill>
        <p:spPr>
          <a:xfrm>
            <a:off x="2620604" y="2209288"/>
            <a:ext cx="6638925" cy="4254738"/>
          </a:xfrm>
          <a:prstGeom prst="rect">
            <a:avLst/>
          </a:prstGeom>
        </p:spPr>
      </p:pic>
    </p:spTree>
    <p:extLst>
      <p:ext uri="{BB962C8B-B14F-4D97-AF65-F5344CB8AC3E}">
        <p14:creationId xmlns:p14="http://schemas.microsoft.com/office/powerpoint/2010/main" val="272014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Input</a:t>
            </a:r>
            <a:endParaRPr lang="en-US" dirty="0"/>
          </a:p>
        </p:txBody>
      </p:sp>
      <p:sp>
        <p:nvSpPr>
          <p:cNvPr id="3" name="Content Placeholder 2"/>
          <p:cNvSpPr>
            <a:spLocks noGrp="1"/>
          </p:cNvSpPr>
          <p:nvPr>
            <p:ph idx="1"/>
          </p:nvPr>
        </p:nvSpPr>
        <p:spPr>
          <a:xfrm>
            <a:off x="838200" y="1666875"/>
            <a:ext cx="10515600" cy="4351338"/>
          </a:xfrm>
        </p:spPr>
        <p:txBody>
          <a:bodyPr>
            <a:normAutofit/>
          </a:bodyPr>
          <a:lstStyle/>
          <a:p>
            <a:r>
              <a:rPr lang="en-US" sz="2200" dirty="0"/>
              <a:t>A form to request the user to enter some text is shown below. </a:t>
            </a:r>
            <a:endParaRPr lang="en-US" sz="2200" dirty="0" smtClean="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a:t>
            </a:fld>
            <a:endParaRPr lang="en-US"/>
          </a:p>
        </p:txBody>
      </p:sp>
      <p:pic>
        <p:nvPicPr>
          <p:cNvPr id="6" name="Picture 5"/>
          <p:cNvPicPr>
            <a:picLocks noChangeAspect="1"/>
          </p:cNvPicPr>
          <p:nvPr/>
        </p:nvPicPr>
        <p:blipFill>
          <a:blip r:embed="rId2"/>
          <a:stretch>
            <a:fillRect/>
          </a:stretch>
        </p:blipFill>
        <p:spPr>
          <a:xfrm>
            <a:off x="2209800" y="2028825"/>
            <a:ext cx="7953375" cy="4171950"/>
          </a:xfrm>
          <a:prstGeom prst="rect">
            <a:avLst/>
          </a:prstGeom>
        </p:spPr>
      </p:pic>
    </p:spTree>
    <p:extLst>
      <p:ext uri="{BB962C8B-B14F-4D97-AF65-F5344CB8AC3E}">
        <p14:creationId xmlns:p14="http://schemas.microsoft.com/office/powerpoint/2010/main" val="37144246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a:t>
            </a:r>
            <a:endParaRPr lang="en-US" dirty="0"/>
          </a:p>
        </p:txBody>
      </p:sp>
      <p:sp>
        <p:nvSpPr>
          <p:cNvPr id="3" name="Content Placeholder 2"/>
          <p:cNvSpPr>
            <a:spLocks noGrp="1"/>
          </p:cNvSpPr>
          <p:nvPr>
            <p:ph idx="1"/>
          </p:nvPr>
        </p:nvSpPr>
        <p:spPr>
          <a:xfrm>
            <a:off x="838200" y="1515909"/>
            <a:ext cx="10515600" cy="4351338"/>
          </a:xfrm>
        </p:spPr>
        <p:txBody>
          <a:bodyPr>
            <a:normAutofit/>
          </a:bodyPr>
          <a:lstStyle/>
          <a:p>
            <a:r>
              <a:rPr lang="en-US" sz="2000" dirty="0"/>
              <a:t>The &lt;input&gt; tag with an attribute of type="reset" is used to reset the values in a form back to their default value</a:t>
            </a:r>
            <a:r>
              <a:rPr lang="en-US" sz="2000" dirty="0" smtClean="0"/>
              <a:t>.</a:t>
            </a:r>
          </a:p>
          <a:p>
            <a:r>
              <a:rPr lang="en-US" sz="2000" dirty="0" smtClean="0"/>
              <a:t> </a:t>
            </a:r>
            <a:r>
              <a:rPr lang="en-US" sz="2000" dirty="0"/>
              <a:t>For example, the following form may be reset to its initial values by pressing the "reset" button.</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40</a:t>
            </a:fld>
            <a:endParaRPr lang="en-US"/>
          </a:p>
        </p:txBody>
      </p:sp>
      <p:pic>
        <p:nvPicPr>
          <p:cNvPr id="7" name="Picture 6"/>
          <p:cNvPicPr>
            <a:picLocks noChangeAspect="1"/>
          </p:cNvPicPr>
          <p:nvPr/>
        </p:nvPicPr>
        <p:blipFill>
          <a:blip r:embed="rId2"/>
          <a:stretch>
            <a:fillRect/>
          </a:stretch>
        </p:blipFill>
        <p:spPr>
          <a:xfrm>
            <a:off x="2825597" y="2615518"/>
            <a:ext cx="5785003" cy="3740832"/>
          </a:xfrm>
          <a:prstGeom prst="rect">
            <a:avLst/>
          </a:prstGeom>
        </p:spPr>
      </p:pic>
    </p:spTree>
    <p:extLst>
      <p:ext uri="{BB962C8B-B14F-4D97-AF65-F5344CB8AC3E}">
        <p14:creationId xmlns:p14="http://schemas.microsoft.com/office/powerpoint/2010/main" val="3053622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 Button</a:t>
            </a:r>
            <a:endParaRPr lang="en-US" dirty="0"/>
          </a:p>
        </p:txBody>
      </p:sp>
      <p:sp>
        <p:nvSpPr>
          <p:cNvPr id="3" name="Content Placeholder 2"/>
          <p:cNvSpPr>
            <a:spLocks noGrp="1"/>
          </p:cNvSpPr>
          <p:nvPr>
            <p:ph idx="1"/>
          </p:nvPr>
        </p:nvSpPr>
        <p:spPr>
          <a:xfrm>
            <a:off x="838200" y="1427419"/>
            <a:ext cx="10515600" cy="4351338"/>
          </a:xfrm>
        </p:spPr>
        <p:txBody>
          <a:bodyPr>
            <a:normAutofit/>
          </a:bodyPr>
          <a:lstStyle/>
          <a:p>
            <a:r>
              <a:rPr lang="en-US" sz="2000" dirty="0"/>
              <a:t>When a form contains a single entry field, the information is sent as soon as the user presses the "return" key</a:t>
            </a:r>
            <a:r>
              <a:rPr lang="en-US" sz="2000" dirty="0" smtClean="0"/>
              <a:t>.</a:t>
            </a:r>
          </a:p>
          <a:p>
            <a:r>
              <a:rPr lang="en-US" sz="2000" dirty="0" smtClean="0"/>
              <a:t>However</a:t>
            </a:r>
            <a:r>
              <a:rPr lang="en-US" sz="2000" dirty="0"/>
              <a:t>, most forms will contain multiple form elements and therefore require a "submit button", generated by an additional tag &lt;input type="submit"&gt; to cause the submission of the input data:</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41</a:t>
            </a:fld>
            <a:endParaRPr lang="en-US"/>
          </a:p>
        </p:txBody>
      </p:sp>
      <p:pic>
        <p:nvPicPr>
          <p:cNvPr id="7" name="Picture 6"/>
          <p:cNvPicPr>
            <a:picLocks noChangeAspect="1"/>
          </p:cNvPicPr>
          <p:nvPr/>
        </p:nvPicPr>
        <p:blipFill>
          <a:blip r:embed="rId2"/>
          <a:stretch>
            <a:fillRect/>
          </a:stretch>
        </p:blipFill>
        <p:spPr>
          <a:xfrm>
            <a:off x="2925557" y="2805929"/>
            <a:ext cx="6687933" cy="3732983"/>
          </a:xfrm>
          <a:prstGeom prst="rect">
            <a:avLst/>
          </a:prstGeom>
        </p:spPr>
      </p:pic>
    </p:spTree>
    <p:extLst>
      <p:ext uri="{BB962C8B-B14F-4D97-AF65-F5344CB8AC3E}">
        <p14:creationId xmlns:p14="http://schemas.microsoft.com/office/powerpoint/2010/main" val="3892771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 submission</a:t>
            </a:r>
            <a:endParaRPr lang="en-US" dirty="0"/>
          </a:p>
        </p:txBody>
      </p:sp>
      <p:sp>
        <p:nvSpPr>
          <p:cNvPr id="3" name="Content Placeholder 2"/>
          <p:cNvSpPr>
            <a:spLocks noGrp="1"/>
          </p:cNvSpPr>
          <p:nvPr>
            <p:ph idx="1"/>
          </p:nvPr>
        </p:nvSpPr>
        <p:spPr/>
        <p:txBody>
          <a:bodyPr>
            <a:normAutofit/>
          </a:bodyPr>
          <a:lstStyle/>
          <a:p>
            <a:r>
              <a:rPr lang="en-US" sz="2200" dirty="0" smtClean="0"/>
              <a:t>When </a:t>
            </a:r>
            <a:r>
              <a:rPr lang="en-US" sz="2200" dirty="0"/>
              <a:t>there are several elements in a form the data sent to the server-side script is composed of the individual elements concatenated together with an &amp;. </a:t>
            </a:r>
            <a:endParaRPr lang="en-US" sz="2200" dirty="0" smtClean="0"/>
          </a:p>
          <a:p>
            <a:r>
              <a:rPr lang="en-US" sz="2200" dirty="0" smtClean="0"/>
              <a:t>For </a:t>
            </a:r>
            <a:r>
              <a:rPr lang="en-US" sz="2200" dirty="0"/>
              <a:t>example, when the Send button is pressed and the name Jane Smith is entered, then the following information will be sent: </a:t>
            </a:r>
            <a:r>
              <a:rPr lang="en-US" sz="2200" dirty="0" err="1" smtClean="0"/>
              <a:t>firstName</a:t>
            </a:r>
            <a:r>
              <a:rPr lang="en-US" sz="2200" dirty="0" smtClean="0"/>
              <a:t>=</a:t>
            </a:r>
            <a:r>
              <a:rPr lang="en-US" sz="2200" dirty="0" err="1" smtClean="0"/>
              <a:t>Jane&amp;lastName</a:t>
            </a:r>
            <a:r>
              <a:rPr lang="en-US" sz="2200" dirty="0" smtClean="0"/>
              <a:t>=</a:t>
            </a:r>
            <a:r>
              <a:rPr lang="en-US" sz="2200" dirty="0" err="1" smtClean="0"/>
              <a:t>Smith&amp;button</a:t>
            </a:r>
            <a:r>
              <a:rPr lang="en-US" sz="2200" dirty="0" smtClean="0"/>
              <a:t>=Send</a:t>
            </a:r>
          </a:p>
          <a:p>
            <a:r>
              <a:rPr lang="en-US" sz="2200">
                <a:hlinkClick r:id="rId2"/>
              </a:rPr>
              <a:t>https</a:t>
            </a:r>
            <a:r>
              <a:rPr lang="en-US" sz="2200">
                <a:hlinkClick r:id="rId2"/>
              </a:rPr>
              <a:t>://</a:t>
            </a:r>
            <a:r>
              <a:rPr lang="en-US" sz="2200" smtClean="0">
                <a:hlinkClick r:id="rId2"/>
              </a:rPr>
              <a:t>www.w3schools.com/tags/tryit.asp?filename=tryhtml_form_method</a:t>
            </a:r>
            <a:endParaRPr lang="en-US" sz="2200" smtClean="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42</a:t>
            </a:fld>
            <a:endParaRPr lang="en-US"/>
          </a:p>
        </p:txBody>
      </p:sp>
      <p:pic>
        <p:nvPicPr>
          <p:cNvPr id="7" name="Picture 6"/>
          <p:cNvPicPr>
            <a:picLocks noChangeAspect="1"/>
          </p:cNvPicPr>
          <p:nvPr/>
        </p:nvPicPr>
        <p:blipFill>
          <a:blip r:embed="rId3"/>
          <a:stretch>
            <a:fillRect/>
          </a:stretch>
        </p:blipFill>
        <p:spPr>
          <a:xfrm>
            <a:off x="1180955" y="3626567"/>
            <a:ext cx="9830089" cy="1904078"/>
          </a:xfrm>
          <a:prstGeom prst="rect">
            <a:avLst/>
          </a:prstGeom>
        </p:spPr>
      </p:pic>
    </p:spTree>
    <p:extLst>
      <p:ext uri="{BB962C8B-B14F-4D97-AF65-F5344CB8AC3E}">
        <p14:creationId xmlns:p14="http://schemas.microsoft.com/office/powerpoint/2010/main" val="2409553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the content of a form</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43</a:t>
            </a:fld>
            <a:endParaRPr lang="en-US"/>
          </a:p>
        </p:txBody>
      </p:sp>
      <p:sp>
        <p:nvSpPr>
          <p:cNvPr id="6" name="Rectangle 1"/>
          <p:cNvSpPr>
            <a:spLocks noGrp="1" noChangeArrowheads="1"/>
          </p:cNvSpPr>
          <p:nvPr>
            <p:ph idx="1"/>
          </p:nvPr>
        </p:nvSpPr>
        <p:spPr bwMode="auto">
          <a:xfrm>
            <a:off x="838200" y="1491255"/>
            <a:ext cx="10515600"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smtClean="0"/>
              <a:t>If </a:t>
            </a:r>
            <a:r>
              <a:rPr lang="en-US" altLang="en-US" sz="2200" dirty="0"/>
              <a:t>you only want to style a specific input type, you can use attribute selectors</a:t>
            </a:r>
            <a:r>
              <a:rPr lang="en-US" altLang="en-US" sz="2200"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t>input[type=text] - will only select text fields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t>input[type=password] - will only select password fields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t>input[type=number] - will only select number fields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t>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30235" y="3611692"/>
            <a:ext cx="3187803" cy="2582818"/>
          </a:xfrm>
          <a:prstGeom prst="rect">
            <a:avLst/>
          </a:prstGeom>
        </p:spPr>
      </p:pic>
    </p:spTree>
    <p:extLst>
      <p:ext uri="{BB962C8B-B14F-4D97-AF65-F5344CB8AC3E}">
        <p14:creationId xmlns:p14="http://schemas.microsoft.com/office/powerpoint/2010/main" val="1740268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Emailing the content of a form</a:t>
            </a:r>
          </a:p>
        </p:txBody>
      </p:sp>
      <p:sp>
        <p:nvSpPr>
          <p:cNvPr id="3" name="Content Placeholder 2"/>
          <p:cNvSpPr>
            <a:spLocks noGrp="1"/>
          </p:cNvSpPr>
          <p:nvPr>
            <p:ph idx="1"/>
          </p:nvPr>
        </p:nvSpPr>
        <p:spPr>
          <a:xfrm>
            <a:off x="838200" y="1442167"/>
            <a:ext cx="4477719" cy="4351338"/>
          </a:xfrm>
        </p:spPr>
        <p:txBody>
          <a:bodyPr>
            <a:normAutofit/>
          </a:bodyPr>
          <a:lstStyle/>
          <a:p>
            <a:r>
              <a:rPr lang="en-US" sz="2200" dirty="0"/>
              <a:t>By adding the following attributes: method="post" action="mailto:Your e-mail address" </a:t>
            </a:r>
            <a:r>
              <a:rPr lang="en-US" sz="2200" dirty="0" err="1"/>
              <a:t>enctype</a:t>
            </a:r>
            <a:r>
              <a:rPr lang="en-US" sz="2200" dirty="0"/>
              <a:t>="text/plain" to your form </a:t>
            </a:r>
            <a:r>
              <a:rPr lang="en-US" sz="2200" dirty="0" smtClean="0"/>
              <a:t>element</a:t>
            </a:r>
            <a:r>
              <a:rPr lang="en-US" sz="2200" dirty="0"/>
              <a:t>.</a:t>
            </a:r>
            <a:endParaRPr lang="en-US" sz="2200" dirty="0" smtClean="0"/>
          </a:p>
          <a:p>
            <a:r>
              <a:rPr lang="en-US" sz="2200" dirty="0" smtClean="0"/>
              <a:t>When </a:t>
            </a:r>
            <a:r>
              <a:rPr lang="en-US" sz="2200" dirty="0"/>
              <a:t>a user fills in and submits the form, the content of the form is posted to your e-mail address. Of course for this to work, the mail preferences must be set up in the users browser.</a:t>
            </a:r>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44</a:t>
            </a:fld>
            <a:endParaRPr lang="en-US"/>
          </a:p>
        </p:txBody>
      </p:sp>
      <p:pic>
        <p:nvPicPr>
          <p:cNvPr id="7" name="Picture 6"/>
          <p:cNvPicPr>
            <a:picLocks noChangeAspect="1"/>
          </p:cNvPicPr>
          <p:nvPr/>
        </p:nvPicPr>
        <p:blipFill>
          <a:blip r:embed="rId2"/>
          <a:stretch>
            <a:fillRect/>
          </a:stretch>
        </p:blipFill>
        <p:spPr>
          <a:xfrm>
            <a:off x="5315919" y="1500764"/>
            <a:ext cx="6456874" cy="4234144"/>
          </a:xfrm>
          <a:prstGeom prst="rect">
            <a:avLst/>
          </a:prstGeom>
        </p:spPr>
      </p:pic>
    </p:spTree>
    <p:extLst>
      <p:ext uri="{BB962C8B-B14F-4D97-AF65-F5344CB8AC3E}">
        <p14:creationId xmlns:p14="http://schemas.microsoft.com/office/powerpoint/2010/main" val="22871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5</a:t>
            </a:fld>
            <a:endParaRPr lang="en-US"/>
          </a:p>
        </p:txBody>
      </p:sp>
      <p:sp>
        <p:nvSpPr>
          <p:cNvPr id="10" name="Content Placeholder 9"/>
          <p:cNvSpPr>
            <a:spLocks noGrp="1"/>
          </p:cNvSpPr>
          <p:nvPr>
            <p:ph idx="1"/>
          </p:nvPr>
        </p:nvSpPr>
        <p:spPr>
          <a:xfrm>
            <a:off x="838200" y="1423527"/>
            <a:ext cx="10515600" cy="4351338"/>
          </a:xfrm>
        </p:spPr>
        <p:txBody>
          <a:bodyPr/>
          <a:lstStyle/>
          <a:p>
            <a:r>
              <a:rPr lang="en-US" sz="2200" dirty="0"/>
              <a:t>The data in the input field can be initialized to a particular value using the value attribute</a:t>
            </a:r>
            <a:r>
              <a:rPr lang="en-US" sz="2200" dirty="0" smtClean="0"/>
              <a:t>:</a:t>
            </a:r>
          </a:p>
          <a:p>
            <a:endParaRPr lang="en-US" dirty="0"/>
          </a:p>
          <a:p>
            <a:endParaRPr lang="en-US" dirty="0"/>
          </a:p>
        </p:txBody>
      </p:sp>
      <p:pic>
        <p:nvPicPr>
          <p:cNvPr id="11" name="Picture 10"/>
          <p:cNvPicPr>
            <a:picLocks noChangeAspect="1"/>
          </p:cNvPicPr>
          <p:nvPr/>
        </p:nvPicPr>
        <p:blipFill>
          <a:blip r:embed="rId2"/>
          <a:stretch>
            <a:fillRect/>
          </a:stretch>
        </p:blipFill>
        <p:spPr>
          <a:xfrm>
            <a:off x="2370034" y="1957387"/>
            <a:ext cx="7953375" cy="4581525"/>
          </a:xfrm>
          <a:prstGeom prst="rect">
            <a:avLst/>
          </a:prstGeom>
        </p:spPr>
      </p:pic>
    </p:spTree>
    <p:extLst>
      <p:ext uri="{BB962C8B-B14F-4D97-AF65-F5344CB8AC3E}">
        <p14:creationId xmlns:p14="http://schemas.microsoft.com/office/powerpoint/2010/main" val="2374271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3" name="Content Placeholder 2"/>
          <p:cNvSpPr>
            <a:spLocks noGrp="1"/>
          </p:cNvSpPr>
          <p:nvPr>
            <p:ph idx="1"/>
          </p:nvPr>
        </p:nvSpPr>
        <p:spPr>
          <a:xfrm>
            <a:off x="838199" y="1522413"/>
            <a:ext cx="10515600" cy="4351338"/>
          </a:xfrm>
        </p:spPr>
        <p:txBody>
          <a:bodyPr>
            <a:normAutofit/>
          </a:bodyPr>
          <a:lstStyle/>
          <a:p>
            <a:r>
              <a:rPr lang="en-US" sz="2200" dirty="0"/>
              <a:t>It is also possible to specify the </a:t>
            </a:r>
            <a:r>
              <a:rPr lang="en-US" sz="2200" b="1" dirty="0"/>
              <a:t>maximum length</a:t>
            </a:r>
            <a:r>
              <a:rPr lang="en-US" sz="2200" dirty="0"/>
              <a:t> for a text to be entered</a:t>
            </a:r>
            <a:r>
              <a:rPr lang="en-US" sz="2200" dirty="0" smtClean="0"/>
              <a:t>:</a:t>
            </a:r>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6</a:t>
            </a:fld>
            <a:endParaRPr lang="en-US"/>
          </a:p>
        </p:txBody>
      </p:sp>
      <p:pic>
        <p:nvPicPr>
          <p:cNvPr id="6" name="Picture 5"/>
          <p:cNvPicPr>
            <a:picLocks noChangeAspect="1"/>
          </p:cNvPicPr>
          <p:nvPr/>
        </p:nvPicPr>
        <p:blipFill>
          <a:blip r:embed="rId2"/>
          <a:stretch>
            <a:fillRect/>
          </a:stretch>
        </p:blipFill>
        <p:spPr>
          <a:xfrm>
            <a:off x="2209800" y="1985962"/>
            <a:ext cx="7991475" cy="4552950"/>
          </a:xfrm>
          <a:prstGeom prst="rect">
            <a:avLst/>
          </a:prstGeom>
        </p:spPr>
      </p:pic>
    </p:spTree>
    <p:extLst>
      <p:ext uri="{BB962C8B-B14F-4D97-AF65-F5344CB8AC3E}">
        <p14:creationId xmlns:p14="http://schemas.microsoft.com/office/powerpoint/2010/main" val="1559245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tag attributes</a:t>
            </a:r>
            <a:endParaRPr lang="en-US" dirty="0"/>
          </a:p>
        </p:txBody>
      </p:sp>
      <p:pic>
        <p:nvPicPr>
          <p:cNvPr id="6" name="Content Placeholder 5"/>
          <p:cNvPicPr>
            <a:picLocks noGrp="1" noChangeAspect="1"/>
          </p:cNvPicPr>
          <p:nvPr>
            <p:ph idx="1"/>
          </p:nvPr>
        </p:nvPicPr>
        <p:blipFill>
          <a:blip r:embed="rId2"/>
          <a:stretch>
            <a:fillRect/>
          </a:stretch>
        </p:blipFill>
        <p:spPr>
          <a:xfrm>
            <a:off x="2315803" y="1454279"/>
            <a:ext cx="7943850" cy="240982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7</a:t>
            </a:fld>
            <a:endParaRPr lang="en-US"/>
          </a:p>
        </p:txBody>
      </p:sp>
      <p:pic>
        <p:nvPicPr>
          <p:cNvPr id="7" name="Picture 6"/>
          <p:cNvPicPr>
            <a:picLocks noChangeAspect="1"/>
          </p:cNvPicPr>
          <p:nvPr/>
        </p:nvPicPr>
        <p:blipFill>
          <a:blip r:embed="rId3"/>
          <a:stretch>
            <a:fillRect/>
          </a:stretch>
        </p:blipFill>
        <p:spPr>
          <a:xfrm>
            <a:off x="2571289" y="3896372"/>
            <a:ext cx="6793937" cy="2642540"/>
          </a:xfrm>
          <a:prstGeom prst="rect">
            <a:avLst/>
          </a:prstGeom>
        </p:spPr>
      </p:pic>
    </p:spTree>
    <p:extLst>
      <p:ext uri="{BB962C8B-B14F-4D97-AF65-F5344CB8AC3E}">
        <p14:creationId xmlns:p14="http://schemas.microsoft.com/office/powerpoint/2010/main" val="647771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Labels</a:t>
            </a:r>
            <a:endParaRPr lang="en-US" dirty="0"/>
          </a:p>
        </p:txBody>
      </p:sp>
      <p:sp>
        <p:nvSpPr>
          <p:cNvPr id="3" name="Content Placeholder 2"/>
          <p:cNvSpPr>
            <a:spLocks noGrp="1"/>
          </p:cNvSpPr>
          <p:nvPr>
            <p:ph idx="1"/>
          </p:nvPr>
        </p:nvSpPr>
        <p:spPr/>
        <p:txBody>
          <a:bodyPr/>
          <a:lstStyle/>
          <a:p>
            <a:r>
              <a:rPr lang="en-US" dirty="0"/>
              <a:t>The &lt;label&gt; element represents a caption for the form element it is associated with. The &lt;label&gt; can also add as an accessibility aid to forms</a:t>
            </a:r>
            <a:r>
              <a:rPr lang="en-US" dirty="0" smtClean="0"/>
              <a:t>:</a:t>
            </a:r>
          </a:p>
          <a:p>
            <a:pPr lvl="1"/>
            <a:r>
              <a:rPr lang="en-US" dirty="0"/>
              <a:t>they can widen the element clickable area</a:t>
            </a:r>
          </a:p>
          <a:p>
            <a:pPr lvl="1"/>
            <a:r>
              <a:rPr lang="en-US" dirty="0"/>
              <a:t>they help screen readers identify fields on a web page</a:t>
            </a:r>
          </a:p>
          <a:p>
            <a:pPr lvl="1"/>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8</a:t>
            </a:fld>
            <a:endParaRPr lang="en-US"/>
          </a:p>
        </p:txBody>
      </p:sp>
    </p:spTree>
    <p:extLst>
      <p:ext uri="{BB962C8B-B14F-4D97-AF65-F5344CB8AC3E}">
        <p14:creationId xmlns:p14="http://schemas.microsoft.com/office/powerpoint/2010/main" val="427173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Labels</a:t>
            </a:r>
          </a:p>
        </p:txBody>
      </p:sp>
      <p:sp>
        <p:nvSpPr>
          <p:cNvPr id="3" name="Content Placeholder 2"/>
          <p:cNvSpPr>
            <a:spLocks noGrp="1"/>
          </p:cNvSpPr>
          <p:nvPr>
            <p:ph idx="1"/>
          </p:nvPr>
        </p:nvSpPr>
        <p:spPr/>
        <p:txBody>
          <a:bodyPr>
            <a:normAutofit/>
          </a:bodyPr>
          <a:lstStyle/>
          <a:p>
            <a:r>
              <a:rPr lang="en-US" sz="2200" dirty="0"/>
              <a:t>Implicit labels are wrapped around a form control. Implicit labels are not well </a:t>
            </a:r>
            <a:r>
              <a:rPr lang="en-US" sz="2200" dirty="0" err="1"/>
              <a:t>suported</a:t>
            </a:r>
            <a:r>
              <a:rPr lang="en-US" sz="2200" dirty="0"/>
              <a:t> in older screen readers, and are harder to style with </a:t>
            </a:r>
            <a:r>
              <a:rPr lang="en-US" sz="2200" dirty="0" smtClean="0"/>
              <a:t>CSS</a:t>
            </a:r>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2/15/2021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9</a:t>
            </a:fld>
            <a:endParaRPr lang="en-US"/>
          </a:p>
        </p:txBody>
      </p:sp>
      <p:pic>
        <p:nvPicPr>
          <p:cNvPr id="6" name="Picture 5"/>
          <p:cNvPicPr>
            <a:picLocks noChangeAspect="1"/>
          </p:cNvPicPr>
          <p:nvPr/>
        </p:nvPicPr>
        <p:blipFill>
          <a:blip r:embed="rId2"/>
          <a:stretch>
            <a:fillRect/>
          </a:stretch>
        </p:blipFill>
        <p:spPr>
          <a:xfrm>
            <a:off x="2095500" y="2621371"/>
            <a:ext cx="8001000" cy="3267075"/>
          </a:xfrm>
          <a:prstGeom prst="rect">
            <a:avLst/>
          </a:prstGeom>
        </p:spPr>
      </p:pic>
    </p:spTree>
    <p:extLst>
      <p:ext uri="{BB962C8B-B14F-4D97-AF65-F5344CB8AC3E}">
        <p14:creationId xmlns:p14="http://schemas.microsoft.com/office/powerpoint/2010/main" val="4272538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4046</TotalTime>
  <Words>1751</Words>
  <Application>Microsoft Office PowerPoint</Application>
  <PresentationFormat>Widescreen</PresentationFormat>
  <Paragraphs>224</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4COSCO11C.2 Web Design and Development</vt:lpstr>
      <vt:lpstr>Form filling</vt:lpstr>
      <vt:lpstr>HTML &lt;form&gt; </vt:lpstr>
      <vt:lpstr>Text Input</vt:lpstr>
      <vt:lpstr>Contd</vt:lpstr>
      <vt:lpstr>Contd</vt:lpstr>
      <vt:lpstr>&lt;Input&gt; tag attributes</vt:lpstr>
      <vt:lpstr>Labels</vt:lpstr>
      <vt:lpstr>Implicit Labels</vt:lpstr>
      <vt:lpstr>Explicit Labels</vt:lpstr>
      <vt:lpstr>Multiple lines of text input - Textarea</vt:lpstr>
      <vt:lpstr>Password</vt:lpstr>
      <vt:lpstr>Radio Buttons</vt:lpstr>
      <vt:lpstr>Contd</vt:lpstr>
      <vt:lpstr>Checkboxes</vt:lpstr>
      <vt:lpstr>Pop up List</vt:lpstr>
      <vt:lpstr>Scrolling List</vt:lpstr>
      <vt:lpstr>Data List</vt:lpstr>
      <vt:lpstr>Email input field</vt:lpstr>
      <vt:lpstr>URL input</vt:lpstr>
      <vt:lpstr>Tel input field</vt:lpstr>
      <vt:lpstr>Number input field</vt:lpstr>
      <vt:lpstr>Contd</vt:lpstr>
      <vt:lpstr>Search Input field</vt:lpstr>
      <vt:lpstr>Date picker</vt:lpstr>
      <vt:lpstr>Date</vt:lpstr>
      <vt:lpstr>Datetime-local</vt:lpstr>
      <vt:lpstr>Datetime-local</vt:lpstr>
      <vt:lpstr>Week</vt:lpstr>
      <vt:lpstr>Range input field</vt:lpstr>
      <vt:lpstr>Color input field</vt:lpstr>
      <vt:lpstr>Hidden field in a form</vt:lpstr>
      <vt:lpstr>Buttons</vt:lpstr>
      <vt:lpstr>Buttons</vt:lpstr>
      <vt:lpstr>Useful attributes</vt:lpstr>
      <vt:lpstr>Useful Attributes</vt:lpstr>
      <vt:lpstr>Useful Attributes</vt:lpstr>
      <vt:lpstr>Useful Attributes</vt:lpstr>
      <vt:lpstr>Fieldset and Legend</vt:lpstr>
      <vt:lpstr>Reset</vt:lpstr>
      <vt:lpstr>Submit Button</vt:lpstr>
      <vt:lpstr>Form submission</vt:lpstr>
      <vt:lpstr>Styling the content of a form</vt:lpstr>
      <vt:lpstr>Emailing the content of a form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Windows User</cp:lastModifiedBy>
  <cp:revision>189</cp:revision>
  <dcterms:created xsi:type="dcterms:W3CDTF">2020-07-03T16:25:08Z</dcterms:created>
  <dcterms:modified xsi:type="dcterms:W3CDTF">2021-02-15T16:54:58Z</dcterms:modified>
</cp:coreProperties>
</file>