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2/17/2021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2/17/2021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2/17/2021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2/17/2021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2/17/2021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2/17/2021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2/17/2021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2/17/2021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2/17/2021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2/17/2021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intranet.ecs.westminster.ac.uk/modules/4COSC011W/js1.html#userInputExamp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JavaScript/Reference/Reserved_Wor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a:t>Introduction to </a:t>
            </a:r>
            <a:r>
              <a:rPr lang="en-US" sz="3600" dirty="0" smtClean="0"/>
              <a:t>JavaScript</a:t>
            </a:r>
            <a:endParaRPr lang="en-US" sz="3600" dirty="0"/>
          </a:p>
          <a:p>
            <a:r>
              <a:rPr lang="en-GB" sz="3500" dirty="0" smtClean="0">
                <a:solidFill>
                  <a:schemeClr val="dk1"/>
                </a:solidFill>
              </a:rPr>
              <a:t>Week </a:t>
            </a:r>
            <a:r>
              <a:rPr lang="en-GB" sz="3500" dirty="0" smtClean="0">
                <a:solidFill>
                  <a:schemeClr val="dk1"/>
                </a:solidFill>
              </a:rPr>
              <a:t>6</a:t>
            </a: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838200" y="1457135"/>
            <a:ext cx="10515600" cy="4351338"/>
          </a:xfrm>
        </p:spPr>
        <p:txBody>
          <a:bodyPr>
            <a:normAutofit/>
          </a:bodyPr>
          <a:lstStyle/>
          <a:p>
            <a:r>
              <a:rPr lang="en-US" sz="2200" dirty="0"/>
              <a:t>Strings are text wrapped in single or double quotation marks. It is best practice to consistently use one or the other. There may be times when the string contains quotation marks that collide with the ones used to create the string. In this case, either escape the characters using a \ backslash or use different quotes around the string.</a:t>
            </a:r>
          </a:p>
          <a:p>
            <a:r>
              <a:rPr lang="en-US" sz="2200" dirty="0"/>
              <a:t>Strings can created with double or single </a:t>
            </a:r>
            <a:r>
              <a:rPr lang="en-US" sz="2200" dirty="0" smtClean="0"/>
              <a:t>quotes.</a:t>
            </a: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pic>
        <p:nvPicPr>
          <p:cNvPr id="6" name="Picture 5"/>
          <p:cNvPicPr>
            <a:picLocks noChangeAspect="1"/>
          </p:cNvPicPr>
          <p:nvPr/>
        </p:nvPicPr>
        <p:blipFill>
          <a:blip r:embed="rId2"/>
          <a:stretch>
            <a:fillRect/>
          </a:stretch>
        </p:blipFill>
        <p:spPr>
          <a:xfrm>
            <a:off x="2881313" y="3090862"/>
            <a:ext cx="6429375" cy="3448050"/>
          </a:xfrm>
          <a:prstGeom prst="rect">
            <a:avLst/>
          </a:prstGeom>
        </p:spPr>
      </p:pic>
    </p:spTree>
    <p:extLst>
      <p:ext uri="{BB962C8B-B14F-4D97-AF65-F5344CB8AC3E}">
        <p14:creationId xmlns:p14="http://schemas.microsoft.com/office/powerpoint/2010/main" val="77544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pic>
        <p:nvPicPr>
          <p:cNvPr id="6" name="Content Placeholder 5"/>
          <p:cNvPicPr>
            <a:picLocks noGrp="1" noChangeAspect="1"/>
          </p:cNvPicPr>
          <p:nvPr>
            <p:ph idx="1"/>
          </p:nvPr>
        </p:nvPicPr>
        <p:blipFill>
          <a:blip r:embed="rId2"/>
          <a:stretch>
            <a:fillRect/>
          </a:stretch>
        </p:blipFill>
        <p:spPr>
          <a:xfrm>
            <a:off x="736055" y="1690688"/>
            <a:ext cx="6543675" cy="33337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pic>
        <p:nvPicPr>
          <p:cNvPr id="7" name="Picture 6"/>
          <p:cNvPicPr>
            <a:picLocks noChangeAspect="1"/>
          </p:cNvPicPr>
          <p:nvPr/>
        </p:nvPicPr>
        <p:blipFill>
          <a:blip r:embed="rId3"/>
          <a:stretch>
            <a:fillRect/>
          </a:stretch>
        </p:blipFill>
        <p:spPr>
          <a:xfrm>
            <a:off x="7786759" y="2581985"/>
            <a:ext cx="3286639" cy="1839889"/>
          </a:xfrm>
          <a:prstGeom prst="rect">
            <a:avLst/>
          </a:prstGeom>
        </p:spPr>
      </p:pic>
    </p:spTree>
    <p:extLst>
      <p:ext uri="{BB962C8B-B14F-4D97-AF65-F5344CB8AC3E}">
        <p14:creationId xmlns:p14="http://schemas.microsoft.com/office/powerpoint/2010/main" val="353751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lstStyle/>
          <a:p>
            <a:r>
              <a:rPr lang="en-US" dirty="0" smtClean="0"/>
              <a:t>Number</a:t>
            </a:r>
            <a:endParaRPr lang="en-US" dirty="0"/>
          </a:p>
        </p:txBody>
      </p:sp>
      <p:sp>
        <p:nvSpPr>
          <p:cNvPr id="3" name="Content Placeholder 2"/>
          <p:cNvSpPr>
            <a:spLocks noGrp="1"/>
          </p:cNvSpPr>
          <p:nvPr>
            <p:ph idx="1"/>
          </p:nvPr>
        </p:nvSpPr>
        <p:spPr>
          <a:xfrm>
            <a:off x="838199" y="1484431"/>
            <a:ext cx="10776045" cy="4616118"/>
          </a:xfrm>
        </p:spPr>
        <p:txBody>
          <a:bodyPr>
            <a:normAutofit fontScale="92500" lnSpcReduction="10000"/>
          </a:bodyPr>
          <a:lstStyle/>
          <a:p>
            <a:r>
              <a:rPr lang="en-US" sz="2200" dirty="0"/>
              <a:t>Number types are any positive or negative numeric value. There is no distinction between integer and floating point values</a:t>
            </a:r>
            <a:r>
              <a:rPr lang="en-US" sz="2200" dirty="0" smtClean="0"/>
              <a:t>.</a:t>
            </a:r>
          </a:p>
          <a:p>
            <a:endParaRPr lang="en-US" sz="2200" dirty="0"/>
          </a:p>
          <a:p>
            <a:endParaRPr lang="en-US" sz="2200" dirty="0" smtClean="0"/>
          </a:p>
          <a:p>
            <a:endParaRPr lang="en-US" sz="2200" dirty="0"/>
          </a:p>
          <a:p>
            <a:r>
              <a:rPr lang="en-US" sz="2200" dirty="0" smtClean="0"/>
              <a:t>JavaScript </a:t>
            </a:r>
            <a:r>
              <a:rPr lang="en-US" sz="2200" dirty="0"/>
              <a:t>is a loosely typed language. Programmers used to strongly typed languages such as C++ or Java find this difficult to get used to. For example in C/C++/Java the following statements, including the integer division</a:t>
            </a:r>
            <a:r>
              <a:rPr lang="en-US" sz="2200" dirty="0" smtClean="0"/>
              <a:t>,</a:t>
            </a:r>
          </a:p>
          <a:p>
            <a:endParaRPr lang="en-US" sz="2200" dirty="0"/>
          </a:p>
          <a:p>
            <a:endParaRPr lang="en-US" sz="2200" dirty="0" smtClean="0"/>
          </a:p>
          <a:p>
            <a:endParaRPr lang="en-US" sz="2200" dirty="0"/>
          </a:p>
          <a:p>
            <a:r>
              <a:rPr lang="en-US" sz="2200" dirty="0"/>
              <a:t>result would equal 0. In </a:t>
            </a:r>
            <a:r>
              <a:rPr lang="en-US" sz="2200" dirty="0" err="1"/>
              <a:t>JavaScipt</a:t>
            </a:r>
            <a:r>
              <a:rPr lang="en-US" sz="2200" dirty="0"/>
              <a:t> there are no explicit integers or floating point numbers. "Unofficially," you will get one or the other back.</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pic>
        <p:nvPicPr>
          <p:cNvPr id="6" name="Picture 5"/>
          <p:cNvPicPr>
            <a:picLocks noChangeAspect="1"/>
          </p:cNvPicPr>
          <p:nvPr/>
        </p:nvPicPr>
        <p:blipFill>
          <a:blip r:embed="rId2"/>
          <a:stretch>
            <a:fillRect/>
          </a:stretch>
        </p:blipFill>
        <p:spPr>
          <a:xfrm>
            <a:off x="4184923" y="1834175"/>
            <a:ext cx="2914578" cy="1229039"/>
          </a:xfrm>
          <a:prstGeom prst="rect">
            <a:avLst/>
          </a:prstGeom>
        </p:spPr>
      </p:pic>
      <p:pic>
        <p:nvPicPr>
          <p:cNvPr id="7" name="Picture 6"/>
          <p:cNvPicPr>
            <a:picLocks noChangeAspect="1"/>
          </p:cNvPicPr>
          <p:nvPr/>
        </p:nvPicPr>
        <p:blipFill>
          <a:blip r:embed="rId3"/>
          <a:stretch>
            <a:fillRect/>
          </a:stretch>
        </p:blipFill>
        <p:spPr>
          <a:xfrm>
            <a:off x="3817533" y="3986408"/>
            <a:ext cx="4733925" cy="923925"/>
          </a:xfrm>
          <a:prstGeom prst="rect">
            <a:avLst/>
          </a:prstGeom>
        </p:spPr>
      </p:pic>
      <p:pic>
        <p:nvPicPr>
          <p:cNvPr id="8" name="Picture 7"/>
          <p:cNvPicPr>
            <a:picLocks noChangeAspect="1"/>
          </p:cNvPicPr>
          <p:nvPr/>
        </p:nvPicPr>
        <p:blipFill>
          <a:blip r:embed="rId4"/>
          <a:stretch>
            <a:fillRect/>
          </a:stretch>
        </p:blipFill>
        <p:spPr>
          <a:xfrm>
            <a:off x="6955952" y="5619536"/>
            <a:ext cx="2838450" cy="962025"/>
          </a:xfrm>
          <a:prstGeom prst="rect">
            <a:avLst/>
          </a:prstGeom>
        </p:spPr>
      </p:pic>
    </p:spTree>
    <p:extLst>
      <p:ext uri="{BB962C8B-B14F-4D97-AF65-F5344CB8AC3E}">
        <p14:creationId xmlns:p14="http://schemas.microsoft.com/office/powerpoint/2010/main" val="244309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Precision</a:t>
            </a:r>
          </a:p>
        </p:txBody>
      </p:sp>
      <p:sp>
        <p:nvSpPr>
          <p:cNvPr id="3" name="Content Placeholder 2"/>
          <p:cNvSpPr>
            <a:spLocks noGrp="1"/>
          </p:cNvSpPr>
          <p:nvPr>
            <p:ph idx="1"/>
          </p:nvPr>
        </p:nvSpPr>
        <p:spPr>
          <a:xfrm>
            <a:off x="838200" y="1484431"/>
            <a:ext cx="10515600" cy="4351338"/>
          </a:xfrm>
        </p:spPr>
        <p:txBody>
          <a:bodyPr>
            <a:normAutofit/>
          </a:bodyPr>
          <a:lstStyle/>
          <a:p>
            <a:r>
              <a:rPr lang="en-US" sz="2200" dirty="0"/>
              <a:t>Integers are considered accurate up to 15 digits.</a:t>
            </a:r>
          </a:p>
          <a:p>
            <a:r>
              <a:rPr lang="en-US" sz="2200" dirty="0"/>
              <a:t>The maximum number of decimals is 17, but floating point arithmetic is not always 100% accurate</a:t>
            </a:r>
            <a:r>
              <a:rPr lang="en-US" sz="2200" dirty="0" smtClean="0"/>
              <a:t>:</a:t>
            </a:r>
          </a:p>
          <a:p>
            <a:endParaRPr lang="en-US" sz="2200" dirty="0"/>
          </a:p>
          <a:p>
            <a:endParaRPr lang="en-US" sz="2200" dirty="0" smtClean="0"/>
          </a:p>
          <a:p>
            <a:r>
              <a:rPr lang="en-US" sz="2200" dirty="0"/>
              <a:t>The solution to this problem depends on the type of problem you are dealing with. You can round the result, truncate it or work in a smaller unit. The easiest solution is to use correction factors (multiply by a suitable power of 10) so that the arithmetic happens between integers. For example, in the case of 0.2 + 0.1, the correction factor is 10, and you would performing the calculation:</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pic>
        <p:nvPicPr>
          <p:cNvPr id="6" name="Picture 5"/>
          <p:cNvPicPr>
            <a:picLocks noChangeAspect="1"/>
          </p:cNvPicPr>
          <p:nvPr/>
        </p:nvPicPr>
        <p:blipFill>
          <a:blip r:embed="rId2"/>
          <a:stretch>
            <a:fillRect/>
          </a:stretch>
        </p:blipFill>
        <p:spPr>
          <a:xfrm>
            <a:off x="2479698" y="2538768"/>
            <a:ext cx="5267325" cy="781050"/>
          </a:xfrm>
          <a:prstGeom prst="rect">
            <a:avLst/>
          </a:prstGeom>
        </p:spPr>
      </p:pic>
      <p:pic>
        <p:nvPicPr>
          <p:cNvPr id="7" name="Picture 6"/>
          <p:cNvPicPr>
            <a:picLocks noChangeAspect="1"/>
          </p:cNvPicPr>
          <p:nvPr/>
        </p:nvPicPr>
        <p:blipFill>
          <a:blip r:embed="rId3"/>
          <a:stretch>
            <a:fillRect/>
          </a:stretch>
        </p:blipFill>
        <p:spPr>
          <a:xfrm>
            <a:off x="2479698" y="5276910"/>
            <a:ext cx="5534025" cy="819150"/>
          </a:xfrm>
          <a:prstGeom prst="rect">
            <a:avLst/>
          </a:prstGeom>
        </p:spPr>
      </p:pic>
    </p:spTree>
    <p:extLst>
      <p:ext uri="{BB962C8B-B14F-4D97-AF65-F5344CB8AC3E}">
        <p14:creationId xmlns:p14="http://schemas.microsoft.com/office/powerpoint/2010/main" val="3820585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Precision</a:t>
            </a:r>
          </a:p>
        </p:txBody>
      </p:sp>
      <p:pic>
        <p:nvPicPr>
          <p:cNvPr id="7" name="Content Placeholder 6"/>
          <p:cNvPicPr>
            <a:picLocks noGrp="1" noChangeAspect="1"/>
          </p:cNvPicPr>
          <p:nvPr>
            <p:ph idx="1"/>
          </p:nvPr>
        </p:nvPicPr>
        <p:blipFill>
          <a:blip r:embed="rId2"/>
          <a:stretch>
            <a:fillRect/>
          </a:stretch>
        </p:blipFill>
        <p:spPr>
          <a:xfrm>
            <a:off x="838200" y="1491314"/>
            <a:ext cx="7629525" cy="21812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pic>
        <p:nvPicPr>
          <p:cNvPr id="8" name="Picture 7"/>
          <p:cNvPicPr>
            <a:picLocks noChangeAspect="1"/>
          </p:cNvPicPr>
          <p:nvPr/>
        </p:nvPicPr>
        <p:blipFill>
          <a:blip r:embed="rId3"/>
          <a:stretch>
            <a:fillRect/>
          </a:stretch>
        </p:blipFill>
        <p:spPr>
          <a:xfrm>
            <a:off x="973399" y="3672539"/>
            <a:ext cx="6027902" cy="2831287"/>
          </a:xfrm>
          <a:prstGeom prst="rect">
            <a:avLst/>
          </a:prstGeom>
        </p:spPr>
      </p:pic>
    </p:spTree>
    <p:extLst>
      <p:ext uri="{BB962C8B-B14F-4D97-AF65-F5344CB8AC3E}">
        <p14:creationId xmlns:p14="http://schemas.microsoft.com/office/powerpoint/2010/main" val="416842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Coercion</a:t>
            </a:r>
          </a:p>
        </p:txBody>
      </p:sp>
      <p:sp>
        <p:nvSpPr>
          <p:cNvPr id="3" name="Content Placeholder 2"/>
          <p:cNvSpPr>
            <a:spLocks noGrp="1"/>
          </p:cNvSpPr>
          <p:nvPr>
            <p:ph idx="1"/>
          </p:nvPr>
        </p:nvSpPr>
        <p:spPr>
          <a:xfrm>
            <a:off x="838200" y="1529556"/>
            <a:ext cx="10515600" cy="4351338"/>
          </a:xfrm>
        </p:spPr>
        <p:txBody>
          <a:bodyPr>
            <a:normAutofit/>
          </a:bodyPr>
          <a:lstStyle/>
          <a:p>
            <a:r>
              <a:rPr lang="en-US" sz="2200" dirty="0"/>
              <a:t>JavaScript uses type coercion whenever it needs to perform an operation on two operands that need to be the same type and are not</a:t>
            </a:r>
            <a:r>
              <a:rPr lang="en-US" sz="2200" dirty="0" smtClean="0"/>
              <a:t>.</a:t>
            </a:r>
          </a:p>
          <a:p>
            <a:endParaRPr lang="en-US" sz="2200" dirty="0"/>
          </a:p>
          <a:p>
            <a:endParaRPr lang="en-US" sz="2200" dirty="0" smtClean="0"/>
          </a:p>
          <a:p>
            <a:r>
              <a:rPr lang="en-US" sz="2200" dirty="0"/>
              <a:t>Relying on type coercion is not a good idea.</a:t>
            </a:r>
            <a:endParaRPr lang="en-US" sz="2200" dirty="0" smtClean="0"/>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pic>
        <p:nvPicPr>
          <p:cNvPr id="6" name="Picture 5"/>
          <p:cNvPicPr>
            <a:picLocks noChangeAspect="1"/>
          </p:cNvPicPr>
          <p:nvPr/>
        </p:nvPicPr>
        <p:blipFill>
          <a:blip r:embed="rId2"/>
          <a:stretch>
            <a:fillRect/>
          </a:stretch>
        </p:blipFill>
        <p:spPr>
          <a:xfrm>
            <a:off x="1961582" y="2302669"/>
            <a:ext cx="2400300" cy="552450"/>
          </a:xfrm>
          <a:prstGeom prst="rect">
            <a:avLst/>
          </a:prstGeom>
        </p:spPr>
      </p:pic>
      <p:pic>
        <p:nvPicPr>
          <p:cNvPr id="7" name="Picture 6"/>
          <p:cNvPicPr>
            <a:picLocks noChangeAspect="1"/>
          </p:cNvPicPr>
          <p:nvPr/>
        </p:nvPicPr>
        <p:blipFill>
          <a:blip r:embed="rId3"/>
          <a:stretch>
            <a:fillRect/>
          </a:stretch>
        </p:blipFill>
        <p:spPr>
          <a:xfrm>
            <a:off x="1823469" y="3705225"/>
            <a:ext cx="2676525" cy="1943100"/>
          </a:xfrm>
          <a:prstGeom prst="rect">
            <a:avLst/>
          </a:prstGeom>
        </p:spPr>
      </p:pic>
      <p:pic>
        <p:nvPicPr>
          <p:cNvPr id="8" name="Picture 7"/>
          <p:cNvPicPr>
            <a:picLocks noChangeAspect="1"/>
          </p:cNvPicPr>
          <p:nvPr/>
        </p:nvPicPr>
        <p:blipFill>
          <a:blip r:embed="rId4"/>
          <a:stretch>
            <a:fillRect/>
          </a:stretch>
        </p:blipFill>
        <p:spPr>
          <a:xfrm>
            <a:off x="6513963" y="3090069"/>
            <a:ext cx="3886200" cy="2790825"/>
          </a:xfrm>
          <a:prstGeom prst="rect">
            <a:avLst/>
          </a:prstGeom>
        </p:spPr>
      </p:pic>
    </p:spTree>
    <p:extLst>
      <p:ext uri="{BB962C8B-B14F-4D97-AF65-F5344CB8AC3E}">
        <p14:creationId xmlns:p14="http://schemas.microsoft.com/office/powerpoint/2010/main" val="6438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518"/>
            <a:ext cx="10515600" cy="1325563"/>
          </a:xfrm>
        </p:spPr>
        <p:txBody>
          <a:bodyPr/>
          <a:lstStyle/>
          <a:p>
            <a:r>
              <a:rPr lang="en-US" dirty="0" smtClean="0"/>
              <a:t>Boolean, </a:t>
            </a:r>
            <a:r>
              <a:rPr lang="en-US" dirty="0"/>
              <a:t>Null and </a:t>
            </a:r>
            <a:r>
              <a:rPr lang="en-US" dirty="0" smtClean="0"/>
              <a:t>Undefined</a:t>
            </a:r>
            <a:endParaRPr lang="en-US" dirty="0"/>
          </a:p>
        </p:txBody>
      </p:sp>
      <p:sp>
        <p:nvSpPr>
          <p:cNvPr id="3" name="Content Placeholder 2"/>
          <p:cNvSpPr>
            <a:spLocks noGrp="1"/>
          </p:cNvSpPr>
          <p:nvPr>
            <p:ph idx="1"/>
          </p:nvPr>
        </p:nvSpPr>
        <p:spPr>
          <a:xfrm>
            <a:off x="838200" y="1443488"/>
            <a:ext cx="10515600" cy="4351338"/>
          </a:xfrm>
        </p:spPr>
        <p:txBody>
          <a:bodyPr>
            <a:normAutofit/>
          </a:bodyPr>
          <a:lstStyle/>
          <a:p>
            <a:r>
              <a:rPr lang="en-US" dirty="0"/>
              <a:t>Boolean types are either true or false</a:t>
            </a:r>
            <a:r>
              <a:rPr lang="en-US" dirty="0" smtClean="0"/>
              <a:t>.</a:t>
            </a:r>
            <a:endParaRPr lang="en-US" dirty="0"/>
          </a:p>
          <a:p>
            <a:endParaRPr lang="en-US" dirty="0" smtClean="0"/>
          </a:p>
          <a:p>
            <a:endParaRPr lang="en-US" dirty="0"/>
          </a:p>
          <a:p>
            <a:r>
              <a:rPr lang="en-US" dirty="0" smtClean="0"/>
              <a:t>Null and Undefined</a:t>
            </a:r>
            <a:endParaRPr lang="en-US" dirty="0"/>
          </a:p>
          <a:p>
            <a:pPr lvl="1"/>
            <a:r>
              <a:rPr lang="en-US" sz="2200" dirty="0"/>
              <a:t>Null and undefined are special types in JavaScript. Null types are a value that represent the absence of a value, similar to many other programming languages. Undefined types represent a state in which no value has been assigned at all. This type is created in two ways: by using the undefined keyword or by not defining a value at all.</a:t>
            </a: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pic>
        <p:nvPicPr>
          <p:cNvPr id="6" name="Picture 5"/>
          <p:cNvPicPr>
            <a:picLocks noChangeAspect="1"/>
          </p:cNvPicPr>
          <p:nvPr/>
        </p:nvPicPr>
        <p:blipFill>
          <a:blip r:embed="rId2"/>
          <a:stretch>
            <a:fillRect/>
          </a:stretch>
        </p:blipFill>
        <p:spPr>
          <a:xfrm>
            <a:off x="3971925" y="2175041"/>
            <a:ext cx="2124075" cy="752475"/>
          </a:xfrm>
          <a:prstGeom prst="rect">
            <a:avLst/>
          </a:prstGeom>
        </p:spPr>
      </p:pic>
      <p:pic>
        <p:nvPicPr>
          <p:cNvPr id="7" name="Picture 6"/>
          <p:cNvPicPr>
            <a:picLocks noChangeAspect="1"/>
          </p:cNvPicPr>
          <p:nvPr/>
        </p:nvPicPr>
        <p:blipFill>
          <a:blip r:embed="rId3"/>
          <a:stretch>
            <a:fillRect/>
          </a:stretch>
        </p:blipFill>
        <p:spPr>
          <a:xfrm>
            <a:off x="3130881" y="4880426"/>
            <a:ext cx="4019550" cy="1666875"/>
          </a:xfrm>
          <a:prstGeom prst="rect">
            <a:avLst/>
          </a:prstGeom>
        </p:spPr>
      </p:pic>
    </p:spTree>
    <p:extLst>
      <p:ext uri="{BB962C8B-B14F-4D97-AF65-F5344CB8AC3E}">
        <p14:creationId xmlns:p14="http://schemas.microsoft.com/office/powerpoint/2010/main" val="244045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Everything else is in JavaScript is considered an Object. While there are numerous built-in objects, here we will cover:</a:t>
            </a:r>
          </a:p>
          <a:p>
            <a:r>
              <a:rPr lang="en-US" dirty="0"/>
              <a:t>Object</a:t>
            </a:r>
          </a:p>
          <a:p>
            <a:r>
              <a:rPr lang="en-US" dirty="0"/>
              <a:t>Array</a:t>
            </a:r>
          </a:p>
          <a:p>
            <a:r>
              <a:rPr lang="en-US" dirty="0"/>
              <a:t>Function</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295752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t>In JavaScript we have the following conditional statements:</a:t>
            </a:r>
          </a:p>
          <a:p>
            <a:r>
              <a:rPr lang="en-US" b="1" dirty="0"/>
              <a:t>if statement</a:t>
            </a:r>
            <a:r>
              <a:rPr lang="en-US" dirty="0"/>
              <a:t> - use this statement to execute some code only if a specified condition is true</a:t>
            </a:r>
          </a:p>
          <a:p>
            <a:r>
              <a:rPr lang="en-US" b="1" dirty="0"/>
              <a:t>if...else statement</a:t>
            </a:r>
            <a:r>
              <a:rPr lang="en-US" dirty="0"/>
              <a:t> - use this statement to execute some code if the condition is true and another code if the condition is false</a:t>
            </a:r>
          </a:p>
          <a:p>
            <a:r>
              <a:rPr lang="en-US" b="1" dirty="0"/>
              <a:t>if...else if....else statement</a:t>
            </a:r>
            <a:r>
              <a:rPr lang="en-US" dirty="0"/>
              <a:t> - use this statement to select one of many blocks of code to be executed</a:t>
            </a:r>
          </a:p>
          <a:p>
            <a:r>
              <a:rPr lang="en-US" b="1" dirty="0"/>
              <a:t>switch statement</a:t>
            </a:r>
            <a:r>
              <a:rPr lang="en-US" dirty="0"/>
              <a:t> - use this statement to select one of many blocks of code to be executed</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spTree>
    <p:extLst>
      <p:ext uri="{BB962C8B-B14F-4D97-AF65-F5344CB8AC3E}">
        <p14:creationId xmlns:p14="http://schemas.microsoft.com/office/powerpoint/2010/main" val="1893894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pic>
        <p:nvPicPr>
          <p:cNvPr id="6" name="Content Placeholder 5"/>
          <p:cNvPicPr>
            <a:picLocks noGrp="1" noChangeAspect="1"/>
          </p:cNvPicPr>
          <p:nvPr>
            <p:ph idx="1"/>
          </p:nvPr>
        </p:nvPicPr>
        <p:blipFill>
          <a:blip r:embed="rId2"/>
          <a:stretch>
            <a:fillRect/>
          </a:stretch>
        </p:blipFill>
        <p:spPr>
          <a:xfrm>
            <a:off x="1466762" y="1828801"/>
            <a:ext cx="7886788" cy="3701256"/>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19</a:t>
            </a:fld>
            <a:endParaRPr lang="en-US"/>
          </a:p>
        </p:txBody>
      </p:sp>
    </p:spTree>
    <p:extLst>
      <p:ext uri="{BB962C8B-B14F-4D97-AF65-F5344CB8AC3E}">
        <p14:creationId xmlns:p14="http://schemas.microsoft.com/office/powerpoint/2010/main" val="337278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How JavaScript aligns with other Web Technologies</a:t>
            </a:r>
          </a:p>
        </p:txBody>
      </p:sp>
      <p:sp>
        <p:nvSpPr>
          <p:cNvPr id="3" name="Content Placeholder 2"/>
          <p:cNvSpPr>
            <a:spLocks noGrp="1"/>
          </p:cNvSpPr>
          <p:nvPr>
            <p:ph idx="1"/>
          </p:nvPr>
        </p:nvSpPr>
        <p:spPr/>
        <p:txBody>
          <a:bodyPr/>
          <a:lstStyle/>
          <a:p>
            <a:r>
              <a:rPr lang="en-US" dirty="0"/>
              <a:t>HTML is for content</a:t>
            </a:r>
          </a:p>
          <a:p>
            <a:r>
              <a:rPr lang="en-US" dirty="0"/>
              <a:t>CSS is for presentation</a:t>
            </a:r>
          </a:p>
          <a:p>
            <a:r>
              <a:rPr lang="en-US" dirty="0"/>
              <a:t>JavaScript is for interactivity</a:t>
            </a:r>
          </a:p>
          <a:p>
            <a:pPr lvl="1"/>
            <a:r>
              <a:rPr lang="en-US" dirty="0"/>
              <a:t>validate user input in an HTML form before sending the data to a server;</a:t>
            </a:r>
          </a:p>
          <a:p>
            <a:pPr lvl="1"/>
            <a:r>
              <a:rPr lang="en-US" dirty="0"/>
              <a:t>build forms that respond to user input without accessing a server;</a:t>
            </a:r>
          </a:p>
          <a:p>
            <a:pPr lvl="1"/>
            <a:r>
              <a:rPr lang="en-US" dirty="0"/>
              <a:t>change the appearance of HTML documents and write data to browser Windows;</a:t>
            </a:r>
          </a:p>
          <a:p>
            <a:pPr lvl="1"/>
            <a:r>
              <a:rPr lang="en-US" dirty="0"/>
              <a:t>open and close new browser windows or frames;</a:t>
            </a:r>
          </a:p>
          <a:p>
            <a:pPr lvl="1"/>
            <a:r>
              <a:rPr lang="en-US" dirty="0"/>
              <a:t>build small but complete client side programs.</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1654901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a:t>
            </a:r>
          </a:p>
        </p:txBody>
      </p:sp>
      <p:pic>
        <p:nvPicPr>
          <p:cNvPr id="6" name="Content Placeholder 5"/>
          <p:cNvPicPr>
            <a:picLocks noGrp="1" noChangeAspect="1"/>
          </p:cNvPicPr>
          <p:nvPr>
            <p:ph idx="1"/>
          </p:nvPr>
        </p:nvPicPr>
        <p:blipFill>
          <a:blip r:embed="rId2"/>
          <a:stretch>
            <a:fillRect/>
          </a:stretch>
        </p:blipFill>
        <p:spPr>
          <a:xfrm>
            <a:off x="2095500" y="1853406"/>
            <a:ext cx="8001000" cy="429577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20</a:t>
            </a:fld>
            <a:endParaRPr lang="en-US"/>
          </a:p>
        </p:txBody>
      </p:sp>
    </p:spTree>
    <p:extLst>
      <p:ext uri="{BB962C8B-B14F-4D97-AF65-F5344CB8AC3E}">
        <p14:creationId xmlns:p14="http://schemas.microsoft.com/office/powerpoint/2010/main" val="1041094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if....else Statement</a:t>
            </a:r>
          </a:p>
        </p:txBody>
      </p:sp>
      <p:pic>
        <p:nvPicPr>
          <p:cNvPr id="6" name="Content Placeholder 5"/>
          <p:cNvPicPr>
            <a:picLocks noGrp="1" noChangeAspect="1"/>
          </p:cNvPicPr>
          <p:nvPr>
            <p:ph idx="1"/>
          </p:nvPr>
        </p:nvPicPr>
        <p:blipFill>
          <a:blip r:embed="rId2"/>
          <a:stretch>
            <a:fillRect/>
          </a:stretch>
        </p:blipFill>
        <p:spPr>
          <a:xfrm>
            <a:off x="2665812" y="1690688"/>
            <a:ext cx="6860375"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spTree>
    <p:extLst>
      <p:ext uri="{BB962C8B-B14F-4D97-AF65-F5344CB8AC3E}">
        <p14:creationId xmlns:p14="http://schemas.microsoft.com/office/powerpoint/2010/main" val="262852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Are these equivalent and why?</a:t>
            </a:r>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pic>
        <p:nvPicPr>
          <p:cNvPr id="6" name="Picture 5"/>
          <p:cNvPicPr>
            <a:picLocks noChangeAspect="1"/>
          </p:cNvPicPr>
          <p:nvPr/>
        </p:nvPicPr>
        <p:blipFill>
          <a:blip r:embed="rId2"/>
          <a:stretch>
            <a:fillRect/>
          </a:stretch>
        </p:blipFill>
        <p:spPr>
          <a:xfrm>
            <a:off x="1727184" y="2573598"/>
            <a:ext cx="8793534" cy="2476074"/>
          </a:xfrm>
          <a:prstGeom prst="rect">
            <a:avLst/>
          </a:prstGeom>
        </p:spPr>
      </p:pic>
    </p:spTree>
    <p:extLst>
      <p:ext uri="{BB962C8B-B14F-4D97-AF65-F5344CB8AC3E}">
        <p14:creationId xmlns:p14="http://schemas.microsoft.com/office/powerpoint/2010/main" val="374580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Switch Statement</a:t>
            </a:r>
          </a:p>
        </p:txBody>
      </p:sp>
      <p:pic>
        <p:nvPicPr>
          <p:cNvPr id="6" name="Content Placeholder 5"/>
          <p:cNvPicPr>
            <a:picLocks noGrp="1" noChangeAspect="1"/>
          </p:cNvPicPr>
          <p:nvPr>
            <p:ph idx="1"/>
          </p:nvPr>
        </p:nvPicPr>
        <p:blipFill>
          <a:blip r:embed="rId2"/>
          <a:stretch>
            <a:fillRect/>
          </a:stretch>
        </p:blipFill>
        <p:spPr>
          <a:xfrm>
            <a:off x="1557849" y="1690688"/>
            <a:ext cx="7400414" cy="376793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215541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Switch Statement</a:t>
            </a:r>
          </a:p>
        </p:txBody>
      </p:sp>
      <p:pic>
        <p:nvPicPr>
          <p:cNvPr id="6" name="Content Placeholder 5"/>
          <p:cNvPicPr>
            <a:picLocks noGrp="1" noChangeAspect="1"/>
          </p:cNvPicPr>
          <p:nvPr>
            <p:ph idx="1"/>
          </p:nvPr>
        </p:nvPicPr>
        <p:blipFill>
          <a:blip r:embed="rId2"/>
          <a:stretch>
            <a:fillRect/>
          </a:stretch>
        </p:blipFill>
        <p:spPr>
          <a:xfrm>
            <a:off x="838200" y="1578691"/>
            <a:ext cx="4020403" cy="494501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7" name="Picture 6"/>
          <p:cNvPicPr>
            <a:picLocks noChangeAspect="1"/>
          </p:cNvPicPr>
          <p:nvPr/>
        </p:nvPicPr>
        <p:blipFill>
          <a:blip r:embed="rId3"/>
          <a:stretch>
            <a:fillRect/>
          </a:stretch>
        </p:blipFill>
        <p:spPr>
          <a:xfrm>
            <a:off x="3714750" y="2660548"/>
            <a:ext cx="7639050" cy="1390650"/>
          </a:xfrm>
          <a:prstGeom prst="rect">
            <a:avLst/>
          </a:prstGeom>
        </p:spPr>
      </p:pic>
    </p:spTree>
    <p:extLst>
      <p:ext uri="{BB962C8B-B14F-4D97-AF65-F5344CB8AC3E}">
        <p14:creationId xmlns:p14="http://schemas.microsoft.com/office/powerpoint/2010/main" val="381650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pic>
        <p:nvPicPr>
          <p:cNvPr id="6" name="Content Placeholder 5"/>
          <p:cNvPicPr>
            <a:picLocks noGrp="1" noChangeAspect="1"/>
          </p:cNvPicPr>
          <p:nvPr>
            <p:ph idx="1"/>
          </p:nvPr>
        </p:nvPicPr>
        <p:blipFill>
          <a:blip r:embed="rId2"/>
          <a:stretch>
            <a:fillRect/>
          </a:stretch>
        </p:blipFill>
        <p:spPr>
          <a:xfrm>
            <a:off x="2251882" y="1444635"/>
            <a:ext cx="7115392" cy="473232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spTree>
    <p:extLst>
      <p:ext uri="{BB962C8B-B14F-4D97-AF65-F5344CB8AC3E}">
        <p14:creationId xmlns:p14="http://schemas.microsoft.com/office/powerpoint/2010/main" val="4279358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9492327" cy="317908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2548508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Content Placeholder 2"/>
          <p:cNvSpPr>
            <a:spLocks noGrp="1"/>
          </p:cNvSpPr>
          <p:nvPr>
            <p:ph idx="1"/>
          </p:nvPr>
        </p:nvSpPr>
        <p:spPr/>
        <p:txBody>
          <a:bodyPr/>
          <a:lstStyle/>
          <a:p>
            <a:r>
              <a:rPr lang="en-US" dirty="0"/>
              <a:t>In JavaScript we have the following loops:</a:t>
            </a:r>
          </a:p>
          <a:p>
            <a:r>
              <a:rPr lang="en-US" b="1" dirty="0"/>
              <a:t>for</a:t>
            </a:r>
            <a:r>
              <a:rPr lang="en-US" dirty="0"/>
              <a:t> - loops through a block of code a number of times</a:t>
            </a:r>
          </a:p>
          <a:p>
            <a:r>
              <a:rPr lang="en-US" b="1" dirty="0"/>
              <a:t>for/in</a:t>
            </a:r>
            <a:r>
              <a:rPr lang="en-US" dirty="0"/>
              <a:t> - loops through the properties of an object</a:t>
            </a:r>
          </a:p>
          <a:p>
            <a:r>
              <a:rPr lang="en-US" b="1" dirty="0"/>
              <a:t>while</a:t>
            </a:r>
            <a:r>
              <a:rPr lang="en-US" dirty="0"/>
              <a:t> - loops through a block of code while a specified condition is true</a:t>
            </a:r>
          </a:p>
          <a:p>
            <a:r>
              <a:rPr lang="en-US" b="1" dirty="0"/>
              <a:t>do/while</a:t>
            </a:r>
            <a:r>
              <a:rPr lang="en-US" dirty="0"/>
              <a:t> - also loops through a block of code while a specified condition is true</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spTree>
    <p:extLst>
      <p:ext uri="{BB962C8B-B14F-4D97-AF65-F5344CB8AC3E}">
        <p14:creationId xmlns:p14="http://schemas.microsoft.com/office/powerpoint/2010/main" val="1352702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 Loop</a:t>
            </a:r>
          </a:p>
        </p:txBody>
      </p:sp>
      <p:sp>
        <p:nvSpPr>
          <p:cNvPr id="3" name="Content Placeholder 2"/>
          <p:cNvSpPr>
            <a:spLocks noGrp="1"/>
          </p:cNvSpPr>
          <p:nvPr>
            <p:ph idx="1"/>
          </p:nvPr>
        </p:nvSpPr>
        <p:spPr>
          <a:xfrm>
            <a:off x="838199" y="1472406"/>
            <a:ext cx="10515600" cy="4351338"/>
          </a:xfrm>
        </p:spPr>
        <p:txBody>
          <a:bodyPr>
            <a:normAutofit/>
          </a:bodyPr>
          <a:lstStyle/>
          <a:p>
            <a:r>
              <a:rPr lang="en-US" sz="2200" dirty="0"/>
              <a:t>The for loop is often the tool you will use when you want to create a loop. This will often be used if you want to repeat the same code a number of times, each time with a different value.</a:t>
            </a: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pic>
        <p:nvPicPr>
          <p:cNvPr id="6" name="Picture 5"/>
          <p:cNvPicPr>
            <a:picLocks noChangeAspect="1"/>
          </p:cNvPicPr>
          <p:nvPr/>
        </p:nvPicPr>
        <p:blipFill>
          <a:blip r:embed="rId2"/>
          <a:stretch>
            <a:fillRect/>
          </a:stretch>
        </p:blipFill>
        <p:spPr>
          <a:xfrm>
            <a:off x="2828925" y="2481262"/>
            <a:ext cx="7153275" cy="3724275"/>
          </a:xfrm>
          <a:prstGeom prst="rect">
            <a:avLst/>
          </a:prstGeom>
        </p:spPr>
      </p:pic>
    </p:spTree>
    <p:extLst>
      <p:ext uri="{BB962C8B-B14F-4D97-AF65-F5344CB8AC3E}">
        <p14:creationId xmlns:p14="http://schemas.microsoft.com/office/powerpoint/2010/main" val="4070234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While Loop</a:t>
            </a:r>
            <a:endParaRPr lang="en-US" dirty="0"/>
          </a:p>
        </p:txBody>
      </p:sp>
      <p:sp>
        <p:nvSpPr>
          <p:cNvPr id="3" name="Content Placeholder 2"/>
          <p:cNvSpPr>
            <a:spLocks noGrp="1"/>
          </p:cNvSpPr>
          <p:nvPr>
            <p:ph idx="1"/>
          </p:nvPr>
        </p:nvSpPr>
        <p:spPr>
          <a:xfrm>
            <a:off x="838199" y="1524793"/>
            <a:ext cx="10515600" cy="4351338"/>
          </a:xfrm>
        </p:spPr>
        <p:txBody>
          <a:bodyPr>
            <a:normAutofit/>
          </a:bodyPr>
          <a:lstStyle/>
          <a:p>
            <a:r>
              <a:rPr lang="en-US" sz="2200" dirty="0"/>
              <a:t>The while loop allows you to run a block of code while a condition is true. If the condition is not true at the start, the block of code inside the while loop will not be executed at all.</a:t>
            </a: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29</a:t>
            </a:fld>
            <a:endParaRPr lang="en-US"/>
          </a:p>
        </p:txBody>
      </p:sp>
      <p:pic>
        <p:nvPicPr>
          <p:cNvPr id="6" name="Picture 5"/>
          <p:cNvPicPr>
            <a:picLocks noChangeAspect="1"/>
          </p:cNvPicPr>
          <p:nvPr/>
        </p:nvPicPr>
        <p:blipFill>
          <a:blip r:embed="rId2"/>
          <a:stretch>
            <a:fillRect/>
          </a:stretch>
        </p:blipFill>
        <p:spPr>
          <a:xfrm>
            <a:off x="2918701" y="2308248"/>
            <a:ext cx="6791325" cy="3933825"/>
          </a:xfrm>
          <a:prstGeom prst="rect">
            <a:avLst/>
          </a:prstGeom>
        </p:spPr>
      </p:pic>
    </p:spTree>
    <p:extLst>
      <p:ext uri="{BB962C8B-B14F-4D97-AF65-F5344CB8AC3E}">
        <p14:creationId xmlns:p14="http://schemas.microsoft.com/office/powerpoint/2010/main" val="145015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Things you can do with JavaScript - Some examples:</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
        <p:nvSpPr>
          <p:cNvPr id="7" name="Rectangle 6"/>
          <p:cNvSpPr/>
          <p:nvPr/>
        </p:nvSpPr>
        <p:spPr>
          <a:xfrm>
            <a:off x="974678" y="1345863"/>
            <a:ext cx="11049000" cy="5078313"/>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Open Sans"/>
              </a:rPr>
              <a:t>Validate User Input</a:t>
            </a:r>
          </a:p>
          <a:p>
            <a:pPr marL="742950" lvl="1" indent="-285750">
              <a:buFont typeface="Arial" panose="020B0604020202020204" pitchFamily="34" charset="0"/>
              <a:buChar char="•"/>
            </a:pPr>
            <a:r>
              <a:rPr lang="en-US" dirty="0">
                <a:solidFill>
                  <a:srgbClr val="333333"/>
                </a:solidFill>
                <a:latin typeface="Open Sans"/>
              </a:rPr>
              <a:t>Checking the values in input fields</a:t>
            </a:r>
          </a:p>
          <a:p>
            <a:pPr marL="742950" lvl="1" indent="-285750">
              <a:buFont typeface="Arial" panose="020B0604020202020204" pitchFamily="34" charset="0"/>
              <a:buChar char="•"/>
            </a:pPr>
            <a:r>
              <a:rPr lang="en-US" dirty="0">
                <a:solidFill>
                  <a:srgbClr val="333333"/>
                </a:solidFill>
                <a:latin typeface="Open Sans"/>
              </a:rPr>
              <a:t>Checking a Password</a:t>
            </a:r>
          </a:p>
          <a:p>
            <a:pPr marL="742950" lvl="1" indent="-285750">
              <a:buFont typeface="Arial" panose="020B0604020202020204" pitchFamily="34" charset="0"/>
              <a:buChar char="•"/>
            </a:pPr>
            <a:r>
              <a:rPr lang="en-US" dirty="0">
                <a:solidFill>
                  <a:srgbClr val="333333"/>
                </a:solidFill>
                <a:latin typeface="Open Sans"/>
              </a:rPr>
              <a:t>Checking numeric values</a:t>
            </a:r>
          </a:p>
          <a:p>
            <a:pPr>
              <a:buFont typeface="Arial" panose="020B0604020202020204" pitchFamily="34" charset="0"/>
              <a:buChar char="•"/>
            </a:pPr>
            <a:r>
              <a:rPr lang="en-US" dirty="0">
                <a:solidFill>
                  <a:srgbClr val="333333"/>
                </a:solidFill>
                <a:latin typeface="Open Sans"/>
              </a:rPr>
              <a:t>Forms that respond to user input without accessing a server</a:t>
            </a:r>
          </a:p>
          <a:p>
            <a:pPr marL="742950" lvl="1" indent="-285750">
              <a:buFont typeface="Arial" panose="020B0604020202020204" pitchFamily="34" charset="0"/>
              <a:buChar char="•"/>
            </a:pPr>
            <a:r>
              <a:rPr lang="en-US" dirty="0">
                <a:solidFill>
                  <a:srgbClr val="333333"/>
                </a:solidFill>
                <a:latin typeface="Open Sans"/>
              </a:rPr>
              <a:t>Forms that load a URL</a:t>
            </a:r>
          </a:p>
          <a:p>
            <a:pPr marL="742950" lvl="1" indent="-285750">
              <a:buFont typeface="Arial" panose="020B0604020202020204" pitchFamily="34" charset="0"/>
              <a:buChar char="•"/>
            </a:pPr>
            <a:r>
              <a:rPr lang="en-US" dirty="0">
                <a:solidFill>
                  <a:srgbClr val="333333"/>
                </a:solidFill>
                <a:latin typeface="Open Sans"/>
              </a:rPr>
              <a:t>Forms that calculate</a:t>
            </a:r>
          </a:p>
          <a:p>
            <a:pPr>
              <a:buFont typeface="Arial" panose="020B0604020202020204" pitchFamily="34" charset="0"/>
              <a:buChar char="•"/>
            </a:pPr>
            <a:r>
              <a:rPr lang="en-US" dirty="0">
                <a:solidFill>
                  <a:srgbClr val="333333"/>
                </a:solidFill>
                <a:latin typeface="Open Sans"/>
              </a:rPr>
              <a:t>Write information into HTML documents using </a:t>
            </a:r>
            <a:r>
              <a:rPr lang="en-US" dirty="0" err="1">
                <a:solidFill>
                  <a:srgbClr val="333333"/>
                </a:solidFill>
                <a:latin typeface="Open Sans"/>
              </a:rPr>
              <a:t>Javascript</a:t>
            </a:r>
            <a:r>
              <a:rPr lang="en-US" dirty="0">
                <a:solidFill>
                  <a:srgbClr val="333333"/>
                </a:solidFill>
                <a:latin typeface="Open Sans"/>
              </a:rPr>
              <a:t> Statements</a:t>
            </a:r>
          </a:p>
          <a:p>
            <a:pPr marL="742950" lvl="1" indent="-285750">
              <a:buFont typeface="Arial" panose="020B0604020202020204" pitchFamily="34" charset="0"/>
              <a:buChar char="•"/>
            </a:pPr>
            <a:r>
              <a:rPr lang="en-US" dirty="0">
                <a:solidFill>
                  <a:srgbClr val="333333"/>
                </a:solidFill>
                <a:latin typeface="Open Sans"/>
              </a:rPr>
              <a:t>Programmed </a:t>
            </a:r>
            <a:r>
              <a:rPr lang="en-US" dirty="0" smtClean="0">
                <a:solidFill>
                  <a:srgbClr val="333333"/>
                </a:solidFill>
                <a:latin typeface="Open Sans"/>
              </a:rPr>
              <a:t>output </a:t>
            </a:r>
            <a:r>
              <a:rPr lang="en-US" dirty="0">
                <a:solidFill>
                  <a:srgbClr val="333333"/>
                </a:solidFill>
                <a:latin typeface="Open Sans"/>
              </a:rPr>
              <a:t>via </a:t>
            </a:r>
            <a:r>
              <a:rPr lang="en-US" dirty="0" err="1">
                <a:solidFill>
                  <a:srgbClr val="333333"/>
                </a:solidFill>
                <a:latin typeface="Open Sans"/>
              </a:rPr>
              <a:t>document.write</a:t>
            </a:r>
            <a:r>
              <a:rPr lang="en-US" dirty="0">
                <a:solidFill>
                  <a:srgbClr val="333333"/>
                </a:solidFill>
                <a:latin typeface="Open Sans"/>
              </a:rPr>
              <a:t>() or [element selector].</a:t>
            </a:r>
            <a:r>
              <a:rPr lang="en-US" dirty="0" err="1">
                <a:solidFill>
                  <a:srgbClr val="333333"/>
                </a:solidFill>
                <a:latin typeface="Open Sans"/>
              </a:rPr>
              <a:t>innerHTML</a:t>
            </a:r>
            <a:endParaRPr lang="en-US" dirty="0">
              <a:solidFill>
                <a:srgbClr val="333333"/>
              </a:solidFill>
              <a:latin typeface="Open Sans"/>
            </a:endParaRPr>
          </a:p>
          <a:p>
            <a:pPr marL="742950" lvl="1" indent="-285750">
              <a:buFont typeface="Arial" panose="020B0604020202020204" pitchFamily="34" charset="0"/>
              <a:buChar char="•"/>
            </a:pPr>
            <a:r>
              <a:rPr lang="en-US" dirty="0">
                <a:solidFill>
                  <a:srgbClr val="333333"/>
                </a:solidFill>
                <a:latin typeface="Open Sans"/>
              </a:rPr>
              <a:t>Adjust document </a:t>
            </a:r>
            <a:r>
              <a:rPr lang="en-US" dirty="0" err="1">
                <a:solidFill>
                  <a:srgbClr val="333333"/>
                </a:solidFill>
                <a:latin typeface="Open Sans"/>
              </a:rPr>
              <a:t>colours</a:t>
            </a:r>
            <a:endParaRPr lang="en-US" dirty="0">
              <a:solidFill>
                <a:srgbClr val="333333"/>
              </a:solidFill>
              <a:latin typeface="Open Sans"/>
            </a:endParaRPr>
          </a:p>
          <a:p>
            <a:pPr marL="742950" lvl="1" indent="-285750">
              <a:buFont typeface="Arial" panose="020B0604020202020204" pitchFamily="34" charset="0"/>
              <a:buChar char="•"/>
            </a:pPr>
            <a:r>
              <a:rPr lang="en-US" dirty="0">
                <a:solidFill>
                  <a:srgbClr val="333333"/>
                </a:solidFill>
                <a:latin typeface="Open Sans"/>
              </a:rPr>
              <a:t>Change/rewrite images in a document</a:t>
            </a:r>
          </a:p>
          <a:p>
            <a:pPr>
              <a:buFont typeface="Arial" panose="020B0604020202020204" pitchFamily="34" charset="0"/>
              <a:buChar char="•"/>
            </a:pPr>
            <a:r>
              <a:rPr lang="en-US" dirty="0">
                <a:solidFill>
                  <a:srgbClr val="333333"/>
                </a:solidFill>
                <a:latin typeface="Open Sans"/>
              </a:rPr>
              <a:t>Open and Close Browser windows and Frames</a:t>
            </a:r>
          </a:p>
          <a:p>
            <a:pPr marL="742950" lvl="1" indent="-285750">
              <a:buFont typeface="Arial" panose="020B0604020202020204" pitchFamily="34" charset="0"/>
              <a:buChar char="•"/>
            </a:pPr>
            <a:r>
              <a:rPr lang="en-US" dirty="0">
                <a:solidFill>
                  <a:srgbClr val="333333"/>
                </a:solidFill>
                <a:latin typeface="Open Sans"/>
              </a:rPr>
              <a:t>Create new Browser windows with documents or programmed output</a:t>
            </a:r>
          </a:p>
          <a:p>
            <a:pPr>
              <a:buFont typeface="Arial" panose="020B0604020202020204" pitchFamily="34" charset="0"/>
              <a:buChar char="•"/>
            </a:pPr>
            <a:r>
              <a:rPr lang="en-US" dirty="0">
                <a:solidFill>
                  <a:srgbClr val="333333"/>
                </a:solidFill>
                <a:latin typeface="Open Sans"/>
              </a:rPr>
              <a:t>Build small but complete client side programs</a:t>
            </a:r>
          </a:p>
          <a:p>
            <a:pPr marL="742950" lvl="1" indent="-285750">
              <a:buFont typeface="Arial" panose="020B0604020202020204" pitchFamily="34" charset="0"/>
              <a:buChar char="•"/>
            </a:pPr>
            <a:r>
              <a:rPr lang="en-US" dirty="0">
                <a:solidFill>
                  <a:srgbClr val="333333"/>
                </a:solidFill>
                <a:latin typeface="Open Sans"/>
              </a:rPr>
              <a:t>Calculators</a:t>
            </a:r>
          </a:p>
          <a:p>
            <a:pPr marL="742950" lvl="1" indent="-285750">
              <a:buFont typeface="Arial" panose="020B0604020202020204" pitchFamily="34" charset="0"/>
              <a:buChar char="•"/>
            </a:pPr>
            <a:r>
              <a:rPr lang="en-US" dirty="0">
                <a:solidFill>
                  <a:srgbClr val="333333"/>
                </a:solidFill>
                <a:latin typeface="Open Sans"/>
              </a:rPr>
              <a:t>Games</a:t>
            </a:r>
          </a:p>
          <a:p>
            <a:pPr>
              <a:buFont typeface="Arial" panose="020B0604020202020204" pitchFamily="34" charset="0"/>
              <a:buChar char="•"/>
            </a:pPr>
            <a:r>
              <a:rPr lang="en-US" dirty="0">
                <a:solidFill>
                  <a:srgbClr val="333333"/>
                </a:solidFill>
                <a:latin typeface="Open Sans"/>
              </a:rPr>
              <a:t>Control Robots</a:t>
            </a:r>
          </a:p>
          <a:p>
            <a:pPr>
              <a:buFont typeface="Arial" panose="020B0604020202020204" pitchFamily="34" charset="0"/>
              <a:buChar char="•"/>
            </a:pPr>
            <a:r>
              <a:rPr lang="en-US" dirty="0">
                <a:solidFill>
                  <a:srgbClr val="333333"/>
                </a:solidFill>
                <a:latin typeface="Open Sans"/>
              </a:rPr>
              <a:t>Control drones (IOT)</a:t>
            </a:r>
            <a:endParaRPr lang="en-US" b="0" i="0" dirty="0">
              <a:solidFill>
                <a:srgbClr val="333333"/>
              </a:solidFill>
              <a:effectLst/>
              <a:latin typeface="Open Sans"/>
            </a:endParaRPr>
          </a:p>
        </p:txBody>
      </p:sp>
    </p:spTree>
    <p:extLst>
      <p:ext uri="{BB962C8B-B14F-4D97-AF65-F5344CB8AC3E}">
        <p14:creationId xmlns:p14="http://schemas.microsoft.com/office/powerpoint/2010/main" val="3973337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sp>
        <p:nvSpPr>
          <p:cNvPr id="3" name="Content Placeholder 2"/>
          <p:cNvSpPr>
            <a:spLocks noGrp="1"/>
          </p:cNvSpPr>
          <p:nvPr>
            <p:ph idx="1"/>
          </p:nvPr>
        </p:nvSpPr>
        <p:spPr>
          <a:xfrm>
            <a:off x="838200" y="1525374"/>
            <a:ext cx="10515600" cy="4351338"/>
          </a:xfrm>
        </p:spPr>
        <p:txBody>
          <a:bodyPr>
            <a:normAutofit/>
          </a:bodyPr>
          <a:lstStyle/>
          <a:p>
            <a:r>
              <a:rPr lang="en-US" sz="2200" dirty="0"/>
              <a:t>The do while loop allows you to run a block of code once, and to continue to run it while a condition is true</a:t>
            </a:r>
            <a:r>
              <a:rPr lang="en-US" sz="2200" dirty="0" smtClean="0"/>
              <a:t>.</a:t>
            </a:r>
          </a:p>
          <a:p>
            <a:r>
              <a:rPr lang="en-US" sz="2200" dirty="0" smtClean="0"/>
              <a:t> </a:t>
            </a:r>
            <a:r>
              <a:rPr lang="en-US" sz="2200" dirty="0"/>
              <a:t>If the condition is not true at the start, the block of code inside curly braces will be executed once, as the condition check only takes place at the end of the execution of that block of code</a:t>
            </a:r>
            <a:r>
              <a:rPr lang="en-US" sz="2200" dirty="0" smtClean="0"/>
              <a:t>.</a:t>
            </a:r>
          </a:p>
          <a:p>
            <a:r>
              <a:rPr lang="en-US" sz="2200" dirty="0" smtClean="0"/>
              <a:t> </a:t>
            </a:r>
            <a:r>
              <a:rPr lang="en-US" sz="2200" dirty="0"/>
              <a:t>This is particularly useful when asking for user input and validating it. You can ask the user to enter their input once, and to repeat as long as the value they have entered is invalid, see </a:t>
            </a:r>
            <a:r>
              <a:rPr lang="en-US" sz="2200" dirty="0">
                <a:hlinkClick r:id="rId2"/>
              </a:rPr>
              <a:t>Example 2</a:t>
            </a:r>
            <a:r>
              <a:rPr lang="en-US" sz="2200" dirty="0"/>
              <a:t>.</a:t>
            </a: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30</a:t>
            </a:fld>
            <a:endParaRPr lang="en-US"/>
          </a:p>
        </p:txBody>
      </p:sp>
    </p:spTree>
    <p:extLst>
      <p:ext uri="{BB962C8B-B14F-4D97-AF65-F5344CB8AC3E}">
        <p14:creationId xmlns:p14="http://schemas.microsoft.com/office/powerpoint/2010/main" val="118708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pic>
        <p:nvPicPr>
          <p:cNvPr id="6" name="Content Placeholder 5"/>
          <p:cNvPicPr>
            <a:picLocks noGrp="1" noChangeAspect="1"/>
          </p:cNvPicPr>
          <p:nvPr>
            <p:ph idx="1"/>
          </p:nvPr>
        </p:nvPicPr>
        <p:blipFill>
          <a:blip r:embed="rId2"/>
          <a:stretch>
            <a:fillRect/>
          </a:stretch>
        </p:blipFill>
        <p:spPr>
          <a:xfrm>
            <a:off x="2235920" y="1499619"/>
            <a:ext cx="7814322" cy="439621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spTree>
    <p:extLst>
      <p:ext uri="{BB962C8B-B14F-4D97-AF65-F5344CB8AC3E}">
        <p14:creationId xmlns:p14="http://schemas.microsoft.com/office/powerpoint/2010/main" val="88359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32</a:t>
            </a:fld>
            <a:endParaRPr lang="en-US"/>
          </a:p>
        </p:txBody>
      </p:sp>
      <p:pic>
        <p:nvPicPr>
          <p:cNvPr id="6" name="Picture 5"/>
          <p:cNvPicPr>
            <a:picLocks noChangeAspect="1"/>
          </p:cNvPicPr>
          <p:nvPr/>
        </p:nvPicPr>
        <p:blipFill>
          <a:blip r:embed="rId2"/>
          <a:stretch>
            <a:fillRect/>
          </a:stretch>
        </p:blipFill>
        <p:spPr>
          <a:xfrm>
            <a:off x="2157412" y="1825625"/>
            <a:ext cx="7877175" cy="4114800"/>
          </a:xfrm>
          <a:prstGeom prst="rect">
            <a:avLst/>
          </a:prstGeom>
        </p:spPr>
      </p:pic>
    </p:spTree>
    <p:extLst>
      <p:ext uri="{BB962C8B-B14F-4D97-AF65-F5344CB8AC3E}">
        <p14:creationId xmlns:p14="http://schemas.microsoft.com/office/powerpoint/2010/main" val="3944268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Break Statement</a:t>
            </a:r>
          </a:p>
        </p:txBody>
      </p:sp>
      <p:pic>
        <p:nvPicPr>
          <p:cNvPr id="6" name="Content Placeholder 5"/>
          <p:cNvPicPr>
            <a:picLocks noGrp="1" noChangeAspect="1"/>
          </p:cNvPicPr>
          <p:nvPr>
            <p:ph idx="1"/>
          </p:nvPr>
        </p:nvPicPr>
        <p:blipFill>
          <a:blip r:embed="rId2"/>
          <a:stretch>
            <a:fillRect/>
          </a:stretch>
        </p:blipFill>
        <p:spPr>
          <a:xfrm>
            <a:off x="1624898" y="2033516"/>
            <a:ext cx="8743775" cy="332985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33</a:t>
            </a:fld>
            <a:endParaRPr lang="en-US"/>
          </a:p>
        </p:txBody>
      </p:sp>
    </p:spTree>
    <p:extLst>
      <p:ext uri="{BB962C8B-B14F-4D97-AF65-F5344CB8AC3E}">
        <p14:creationId xmlns:p14="http://schemas.microsoft.com/office/powerpoint/2010/main" val="627428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Continue Statement</a:t>
            </a:r>
          </a:p>
        </p:txBody>
      </p:sp>
      <p:pic>
        <p:nvPicPr>
          <p:cNvPr id="6" name="Content Placeholder 5"/>
          <p:cNvPicPr>
            <a:picLocks noGrp="1" noChangeAspect="1"/>
          </p:cNvPicPr>
          <p:nvPr>
            <p:ph idx="1"/>
          </p:nvPr>
        </p:nvPicPr>
        <p:blipFill>
          <a:blip r:embed="rId2"/>
          <a:stretch>
            <a:fillRect/>
          </a:stretch>
        </p:blipFill>
        <p:spPr>
          <a:xfrm>
            <a:off x="1269147" y="1897040"/>
            <a:ext cx="9352649" cy="368604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spTree>
    <p:extLst>
      <p:ext uri="{BB962C8B-B14F-4D97-AF65-F5344CB8AC3E}">
        <p14:creationId xmlns:p14="http://schemas.microsoft.com/office/powerpoint/2010/main" val="3099462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Dialog Boxes</a:t>
            </a:r>
          </a:p>
        </p:txBody>
      </p:sp>
      <p:pic>
        <p:nvPicPr>
          <p:cNvPr id="6" name="Content Placeholder 5"/>
          <p:cNvPicPr>
            <a:picLocks noGrp="1" noChangeAspect="1"/>
          </p:cNvPicPr>
          <p:nvPr>
            <p:ph idx="1"/>
          </p:nvPr>
        </p:nvPicPr>
        <p:blipFill>
          <a:blip r:embed="rId2"/>
          <a:stretch>
            <a:fillRect/>
          </a:stretch>
        </p:blipFill>
        <p:spPr>
          <a:xfrm>
            <a:off x="1086702" y="1349494"/>
            <a:ext cx="3949321" cy="212390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pic>
        <p:nvPicPr>
          <p:cNvPr id="7" name="Picture 6"/>
          <p:cNvPicPr>
            <a:picLocks noChangeAspect="1"/>
          </p:cNvPicPr>
          <p:nvPr/>
        </p:nvPicPr>
        <p:blipFill>
          <a:blip r:embed="rId3"/>
          <a:stretch>
            <a:fillRect/>
          </a:stretch>
        </p:blipFill>
        <p:spPr>
          <a:xfrm>
            <a:off x="6107904" y="1445781"/>
            <a:ext cx="4174015" cy="2242001"/>
          </a:xfrm>
          <a:prstGeom prst="rect">
            <a:avLst/>
          </a:prstGeom>
        </p:spPr>
      </p:pic>
      <p:pic>
        <p:nvPicPr>
          <p:cNvPr id="8" name="Picture 7"/>
          <p:cNvPicPr>
            <a:picLocks noChangeAspect="1"/>
          </p:cNvPicPr>
          <p:nvPr/>
        </p:nvPicPr>
        <p:blipFill>
          <a:blip r:embed="rId4"/>
          <a:stretch>
            <a:fillRect/>
          </a:stretch>
        </p:blipFill>
        <p:spPr>
          <a:xfrm>
            <a:off x="2575162" y="3735436"/>
            <a:ext cx="6267450" cy="1676400"/>
          </a:xfrm>
          <a:prstGeom prst="rect">
            <a:avLst/>
          </a:prstGeom>
        </p:spPr>
      </p:pic>
      <p:pic>
        <p:nvPicPr>
          <p:cNvPr id="9" name="Picture 8"/>
          <p:cNvPicPr>
            <a:picLocks noChangeAspect="1"/>
          </p:cNvPicPr>
          <p:nvPr/>
        </p:nvPicPr>
        <p:blipFill>
          <a:blip r:embed="rId5"/>
          <a:stretch>
            <a:fillRect/>
          </a:stretch>
        </p:blipFill>
        <p:spPr>
          <a:xfrm>
            <a:off x="1978427" y="5503396"/>
            <a:ext cx="7743825" cy="952500"/>
          </a:xfrm>
          <a:prstGeom prst="rect">
            <a:avLst/>
          </a:prstGeom>
        </p:spPr>
      </p:pic>
    </p:spTree>
    <p:extLst>
      <p:ext uri="{BB962C8B-B14F-4D97-AF65-F5344CB8AC3E}">
        <p14:creationId xmlns:p14="http://schemas.microsoft.com/office/powerpoint/2010/main" val="3810845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lstStyle/>
          <a:p>
            <a:r>
              <a:rPr lang="en-US" dirty="0"/>
              <a:t>Question 1 - Which HTML tags are used to hold JavaScript code?</a:t>
            </a:r>
          </a:p>
          <a:p>
            <a:r>
              <a:rPr lang="en-US" dirty="0"/>
              <a:t>Question 2 - In which parts of the HTML document should the scripts go?</a:t>
            </a:r>
          </a:p>
          <a:p>
            <a:r>
              <a:rPr lang="en-US" dirty="0"/>
              <a:t>Question 3 - Would it make sense to have a string holding HTML code as a parameter for the write() method?</a:t>
            </a:r>
          </a:p>
          <a:p>
            <a:r>
              <a:rPr lang="en-US" dirty="0"/>
              <a:t>Question 4 - Would it make sense to have a string holding HTML code as a parameter for the alert() method?</a:t>
            </a:r>
          </a:p>
          <a:p>
            <a:r>
              <a:rPr lang="en-US" dirty="0"/>
              <a:t>Question 5 - What are the 3 JavaScript dialog boxes and what are their differences?</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spTree>
    <p:extLst>
      <p:ext uri="{BB962C8B-B14F-4D97-AF65-F5344CB8AC3E}">
        <p14:creationId xmlns:p14="http://schemas.microsoft.com/office/powerpoint/2010/main" val="208065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&lt;script&gt; &lt;/script&gt; tag</a:t>
            </a:r>
          </a:p>
        </p:txBody>
      </p:sp>
      <p:pic>
        <p:nvPicPr>
          <p:cNvPr id="7" name="Content Placeholder 6"/>
          <p:cNvPicPr>
            <a:picLocks noGrp="1" noChangeAspect="1"/>
          </p:cNvPicPr>
          <p:nvPr>
            <p:ph idx="1"/>
          </p:nvPr>
        </p:nvPicPr>
        <p:blipFill>
          <a:blip r:embed="rId2"/>
          <a:stretch>
            <a:fillRect/>
          </a:stretch>
        </p:blipFill>
        <p:spPr>
          <a:xfrm>
            <a:off x="389867" y="1615624"/>
            <a:ext cx="8220733" cy="421879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pic>
        <p:nvPicPr>
          <p:cNvPr id="8" name="Picture 7"/>
          <p:cNvPicPr>
            <a:picLocks noChangeAspect="1"/>
          </p:cNvPicPr>
          <p:nvPr/>
        </p:nvPicPr>
        <p:blipFill>
          <a:blip r:embed="rId3"/>
          <a:stretch>
            <a:fillRect/>
          </a:stretch>
        </p:blipFill>
        <p:spPr>
          <a:xfrm>
            <a:off x="8130014" y="2686795"/>
            <a:ext cx="3838575" cy="2076450"/>
          </a:xfrm>
          <a:prstGeom prst="rect">
            <a:avLst/>
          </a:prstGeom>
        </p:spPr>
      </p:pic>
    </p:spTree>
    <p:extLst>
      <p:ext uri="{BB962C8B-B14F-4D97-AF65-F5344CB8AC3E}">
        <p14:creationId xmlns:p14="http://schemas.microsoft.com/office/powerpoint/2010/main" val="281423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syntax basics</a:t>
            </a:r>
          </a:p>
        </p:txBody>
      </p:sp>
      <p:pic>
        <p:nvPicPr>
          <p:cNvPr id="6" name="Content Placeholder 5"/>
          <p:cNvPicPr>
            <a:picLocks noGrp="1" noChangeAspect="1"/>
          </p:cNvPicPr>
          <p:nvPr>
            <p:ph idx="1"/>
          </p:nvPr>
        </p:nvPicPr>
        <p:blipFill>
          <a:blip r:embed="rId2"/>
          <a:stretch>
            <a:fillRect/>
          </a:stretch>
        </p:blipFill>
        <p:spPr>
          <a:xfrm>
            <a:off x="2456597" y="1690688"/>
            <a:ext cx="6733322" cy="397242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151590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a:t>
            </a:r>
          </a:p>
        </p:txBody>
      </p:sp>
      <p:pic>
        <p:nvPicPr>
          <p:cNvPr id="6" name="Content Placeholder 5"/>
          <p:cNvPicPr>
            <a:picLocks noGrp="1" noChangeAspect="1"/>
          </p:cNvPicPr>
          <p:nvPr>
            <p:ph idx="1"/>
          </p:nvPr>
        </p:nvPicPr>
        <p:blipFill>
          <a:blip r:embed="rId2"/>
          <a:stretch>
            <a:fillRect/>
          </a:stretch>
        </p:blipFill>
        <p:spPr>
          <a:xfrm>
            <a:off x="682387" y="1468607"/>
            <a:ext cx="7043451" cy="4749299"/>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163821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Reserved Keywords</a:t>
            </a:r>
            <a:endParaRPr lang="en-US" dirty="0"/>
          </a:p>
        </p:txBody>
      </p:sp>
      <p:sp>
        <p:nvSpPr>
          <p:cNvPr id="3" name="Content Placeholder 2"/>
          <p:cNvSpPr>
            <a:spLocks noGrp="1"/>
          </p:cNvSpPr>
          <p:nvPr>
            <p:ph idx="1"/>
          </p:nvPr>
        </p:nvSpPr>
        <p:spPr/>
        <p:txBody>
          <a:bodyPr/>
          <a:lstStyle/>
          <a:p>
            <a:r>
              <a:rPr lang="en-US" dirty="0"/>
              <a:t>There are a handful of reserved words that can't be used when declaring user-defined variables and functions. Some of these reserved words are currently implemented, some are saved for future use, and others are reserved for historical reasons.</a:t>
            </a:r>
            <a:r>
              <a:rPr lang="en-US" dirty="0"/>
              <a:t/>
            </a:r>
            <a:br>
              <a:rPr lang="en-US" dirty="0"/>
            </a:br>
            <a:r>
              <a:rPr lang="en-US" dirty="0"/>
              <a:t/>
            </a:r>
            <a:br>
              <a:rPr lang="en-US" dirty="0"/>
            </a:br>
            <a:r>
              <a:rPr lang="en-US" dirty="0"/>
              <a:t>A list of words and in-depth explanations for each can be found on the </a:t>
            </a:r>
            <a:r>
              <a:rPr lang="en-US" dirty="0">
                <a:hlinkClick r:id="rId2"/>
              </a:rPr>
              <a:t>Mozilla Developer Network JavaScript Reference</a:t>
            </a:r>
            <a:r>
              <a:rPr lang="en-US" dirty="0"/>
              <a:t> site.</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spTree>
    <p:extLst>
      <p:ext uri="{BB962C8B-B14F-4D97-AF65-F5344CB8AC3E}">
        <p14:creationId xmlns:p14="http://schemas.microsoft.com/office/powerpoint/2010/main" val="401407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p>
        </p:txBody>
      </p:sp>
      <p:sp>
        <p:nvSpPr>
          <p:cNvPr id="3" name="Content Placeholder 2"/>
          <p:cNvSpPr>
            <a:spLocks noGrp="1"/>
          </p:cNvSpPr>
          <p:nvPr>
            <p:ph idx="1"/>
          </p:nvPr>
        </p:nvSpPr>
        <p:spPr>
          <a:xfrm>
            <a:off x="838200" y="1498079"/>
            <a:ext cx="10515600" cy="4351338"/>
          </a:xfrm>
        </p:spPr>
        <p:txBody>
          <a:bodyPr>
            <a:normAutofit/>
          </a:bodyPr>
          <a:lstStyle/>
          <a:p>
            <a:r>
              <a:rPr lang="en-US" sz="2200" dirty="0"/>
              <a:t>Identifiers are used to give variables and functions a unique name so they can subsequently be referred to by that name. The name of an identifier must follow a few rules:</a:t>
            </a:r>
          </a:p>
          <a:p>
            <a:r>
              <a:rPr lang="en-US" sz="2200" dirty="0"/>
              <a:t>Cannot be a reserved word.</a:t>
            </a:r>
          </a:p>
          <a:p>
            <a:r>
              <a:rPr lang="en-US" sz="2200" dirty="0"/>
              <a:t>Can only be composed of letters, numbers, dollar signs, and underscores.</a:t>
            </a:r>
          </a:p>
          <a:p>
            <a:r>
              <a:rPr lang="en-US" sz="2200" dirty="0"/>
              <a:t>The first character cannot be a number.</a:t>
            </a:r>
          </a:p>
          <a:p>
            <a:r>
              <a:rPr lang="en-US" sz="2200" dirty="0"/>
              <a:t>It's best practice to name </a:t>
            </a:r>
            <a:r>
              <a:rPr lang="en-US" sz="2200" dirty="0" smtClean="0"/>
              <a:t>identifiers </a:t>
            </a:r>
            <a:r>
              <a:rPr lang="en-US" sz="2200" dirty="0"/>
              <a:t>in a way that will make sense to you and other developers later on.</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pic>
        <p:nvPicPr>
          <p:cNvPr id="6" name="Picture 5"/>
          <p:cNvPicPr>
            <a:picLocks noChangeAspect="1"/>
          </p:cNvPicPr>
          <p:nvPr/>
        </p:nvPicPr>
        <p:blipFill>
          <a:blip r:embed="rId2"/>
          <a:stretch>
            <a:fillRect/>
          </a:stretch>
        </p:blipFill>
        <p:spPr>
          <a:xfrm>
            <a:off x="3581400" y="4388383"/>
            <a:ext cx="3856630" cy="1886395"/>
          </a:xfrm>
          <a:prstGeom prst="rect">
            <a:avLst/>
          </a:prstGeom>
        </p:spPr>
      </p:pic>
    </p:spTree>
    <p:extLst>
      <p:ext uri="{BB962C8B-B14F-4D97-AF65-F5344CB8AC3E}">
        <p14:creationId xmlns:p14="http://schemas.microsoft.com/office/powerpoint/2010/main" val="42117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Types in JavaScript fall into two categories: primitives or objects. Primitive types include:</a:t>
            </a:r>
          </a:p>
          <a:p>
            <a:r>
              <a:rPr lang="en-US" dirty="0"/>
              <a:t>String</a:t>
            </a:r>
          </a:p>
          <a:p>
            <a:r>
              <a:rPr lang="en-US" dirty="0"/>
              <a:t>Number</a:t>
            </a:r>
          </a:p>
          <a:p>
            <a:r>
              <a:rPr lang="en-US" dirty="0"/>
              <a:t>Boolean</a:t>
            </a:r>
          </a:p>
          <a:p>
            <a:r>
              <a:rPr lang="en-US" dirty="0"/>
              <a:t>Null</a:t>
            </a:r>
          </a:p>
          <a:p>
            <a:r>
              <a:rPr lang="en-US" dirty="0"/>
              <a:t>Undefined</a:t>
            </a:r>
          </a:p>
        </p:txBody>
      </p:sp>
      <p:sp>
        <p:nvSpPr>
          <p:cNvPr id="4" name="Date Placeholder 3"/>
          <p:cNvSpPr>
            <a:spLocks noGrp="1"/>
          </p:cNvSpPr>
          <p:nvPr>
            <p:ph type="dt" sz="half" idx="10"/>
          </p:nvPr>
        </p:nvSpPr>
        <p:spPr/>
        <p:txBody>
          <a:bodyPr/>
          <a:lstStyle/>
          <a:p>
            <a:fld id="{5A9F8607-91F3-4941-B9C0-AE6662282752}" type="datetime1">
              <a:rPr lang="en-US" smtClean="0"/>
              <a:t>2/17/2021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spTree>
    <p:extLst>
      <p:ext uri="{BB962C8B-B14F-4D97-AF65-F5344CB8AC3E}">
        <p14:creationId xmlns:p14="http://schemas.microsoft.com/office/powerpoint/2010/main" val="1521092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4225</TotalTime>
  <Words>1214</Words>
  <Application>Microsoft Office PowerPoint</Application>
  <PresentationFormat>Widescreen</PresentationFormat>
  <Paragraphs>198</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Open Sans</vt:lpstr>
      <vt:lpstr>Office Theme</vt:lpstr>
      <vt:lpstr>4COSCO11C.2 Web Design and Development</vt:lpstr>
      <vt:lpstr>How JavaScript aligns with other Web Technologies</vt:lpstr>
      <vt:lpstr>Things you can do with JavaScript - Some examples:</vt:lpstr>
      <vt:lpstr>The &lt;script&gt; &lt;/script&gt; tag</vt:lpstr>
      <vt:lpstr>JavaScript syntax basics</vt:lpstr>
      <vt:lpstr>Whitespace</vt:lpstr>
      <vt:lpstr>Reserved Keywords</vt:lpstr>
      <vt:lpstr>Identifiers</vt:lpstr>
      <vt:lpstr>Types</vt:lpstr>
      <vt:lpstr>Strings</vt:lpstr>
      <vt:lpstr>Contd</vt:lpstr>
      <vt:lpstr>Number</vt:lpstr>
      <vt:lpstr>JavaScript Precision</vt:lpstr>
      <vt:lpstr>JavaScript Precision</vt:lpstr>
      <vt:lpstr>Type Coercion</vt:lpstr>
      <vt:lpstr>Boolean, Null and Undefined</vt:lpstr>
      <vt:lpstr>Objects</vt:lpstr>
      <vt:lpstr>Conditional Statements</vt:lpstr>
      <vt:lpstr>If Statement</vt:lpstr>
      <vt:lpstr>If...else Statement</vt:lpstr>
      <vt:lpstr>If...else if....else Statement</vt:lpstr>
      <vt:lpstr>Question</vt:lpstr>
      <vt:lpstr>The JavaScript Switch Statement</vt:lpstr>
      <vt:lpstr>The JavaScript Switch Statement</vt:lpstr>
      <vt:lpstr>Comparison Operators</vt:lpstr>
      <vt:lpstr>Logical Operators</vt:lpstr>
      <vt:lpstr>JavaScript Loops</vt:lpstr>
      <vt:lpstr>The For Loop</vt:lpstr>
      <vt:lpstr>The While Loop</vt:lpstr>
      <vt:lpstr>The Do While Loop</vt:lpstr>
      <vt:lpstr>The Do While Loop</vt:lpstr>
      <vt:lpstr>The Do While Loop</vt:lpstr>
      <vt:lpstr>The Break Statement</vt:lpstr>
      <vt:lpstr>The Continue Statement</vt:lpstr>
      <vt:lpstr>JavaScript Dialog Boxes</vt:lpstr>
      <vt:lpstr>Review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202</cp:revision>
  <dcterms:created xsi:type="dcterms:W3CDTF">2020-07-03T16:25:08Z</dcterms:created>
  <dcterms:modified xsi:type="dcterms:W3CDTF">2021-02-17T09:35:27Z</dcterms:modified>
</cp:coreProperties>
</file>