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2"/>
  </p:notesMasterIdLst>
  <p:sldIdLst>
    <p:sldId id="256" r:id="rId2"/>
    <p:sldId id="257" r:id="rId3"/>
    <p:sldId id="258" r:id="rId4"/>
    <p:sldId id="259" r:id="rId5"/>
    <p:sldId id="262" r:id="rId6"/>
    <p:sldId id="263" r:id="rId7"/>
    <p:sldId id="264" r:id="rId8"/>
    <p:sldId id="265" r:id="rId9"/>
    <p:sldId id="260" r:id="rId10"/>
    <p:sldId id="261"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B7B710-4FA6-4F6F-99F9-10BE881A4078}" v="24" dt="2024-10-17T19:28:54.285"/>
    <p1510:client id="{B3289204-5DED-470C-9294-749834D16780}" v="1374" dt="2024-10-18T09:04:28.6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21ab6bc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21ab6bc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21ab6bcb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21ab6bcb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f21ab6bcb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21ab6bcb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f21ab6bcb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21ab6bcb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f21ab6bcb7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f21ab6bcb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0" y="0"/>
            <a:ext cx="9144003" cy="5143501"/>
          </a:xfrm>
          <a:prstGeom prst="rect">
            <a:avLst/>
          </a:prstGeom>
          <a:noFill/>
          <a:ln>
            <a:noFill/>
          </a:ln>
        </p:spPr>
      </p:pic>
      <p:sp>
        <p:nvSpPr>
          <p:cNvPr id="52" name="Google Shape;52;p13"/>
          <p:cNvSpPr>
            <a:spLocks noGrp="1"/>
          </p:cNvSpPr>
          <p:nvPr>
            <p:ph type="pic" idx="2"/>
          </p:nvPr>
        </p:nvSpPr>
        <p:spPr>
          <a:xfrm>
            <a:off x="1860038" y="1722675"/>
            <a:ext cx="1185300" cy="1185300"/>
          </a:xfrm>
          <a:prstGeom prst="ellipse">
            <a:avLst/>
          </a:prstGeom>
          <a:noFill/>
          <a:ln>
            <a:noFill/>
          </a:ln>
        </p:spPr>
      </p:sp>
      <p:sp>
        <p:nvSpPr>
          <p:cNvPr id="53" name="Google Shape;53;p13"/>
          <p:cNvSpPr txBox="1"/>
          <p:nvPr/>
        </p:nvSpPr>
        <p:spPr>
          <a:xfrm>
            <a:off x="1672263" y="3069775"/>
            <a:ext cx="1510500" cy="67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a:solidFill>
                  <a:srgbClr val="FFDE14"/>
                </a:solidFill>
                <a:latin typeface="Roboto"/>
                <a:ea typeface="Roboto"/>
                <a:cs typeface="Roboto"/>
                <a:sym typeface="Roboto"/>
              </a:rPr>
              <a:t>Name</a:t>
            </a:r>
            <a:endParaRPr sz="1700" b="1">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lt1"/>
                </a:solidFill>
                <a:latin typeface="Roboto"/>
                <a:ea typeface="Roboto"/>
                <a:cs typeface="Roboto"/>
                <a:sym typeface="Roboto"/>
              </a:rPr>
              <a:t>Designation</a:t>
            </a:r>
            <a:endParaRPr sz="1200">
              <a:solidFill>
                <a:schemeClr val="lt1"/>
              </a:solidFill>
              <a:latin typeface="Roboto"/>
              <a:ea typeface="Roboto"/>
              <a:cs typeface="Roboto"/>
              <a:sym typeface="Roboto"/>
            </a:endParaRPr>
          </a:p>
        </p:txBody>
      </p:sp>
      <p:sp>
        <p:nvSpPr>
          <p:cNvPr id="54" name="Google Shape;54;p13"/>
          <p:cNvSpPr>
            <a:spLocks noGrp="1"/>
          </p:cNvSpPr>
          <p:nvPr>
            <p:ph type="pic" idx="3"/>
          </p:nvPr>
        </p:nvSpPr>
        <p:spPr>
          <a:xfrm>
            <a:off x="4004525" y="1722675"/>
            <a:ext cx="1185300" cy="1185300"/>
          </a:xfrm>
          <a:prstGeom prst="ellipse">
            <a:avLst/>
          </a:prstGeom>
          <a:noFill/>
          <a:ln>
            <a:noFill/>
          </a:ln>
        </p:spPr>
      </p:sp>
      <p:sp>
        <p:nvSpPr>
          <p:cNvPr id="55" name="Google Shape;55;p13"/>
          <p:cNvSpPr txBox="1"/>
          <p:nvPr/>
        </p:nvSpPr>
        <p:spPr>
          <a:xfrm>
            <a:off x="3841938" y="3069775"/>
            <a:ext cx="1510500" cy="67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a:solidFill>
                  <a:srgbClr val="FFDE14"/>
                </a:solidFill>
                <a:latin typeface="Roboto"/>
                <a:ea typeface="Roboto"/>
                <a:cs typeface="Roboto"/>
                <a:sym typeface="Roboto"/>
              </a:rPr>
              <a:t>Name</a:t>
            </a:r>
            <a:endParaRPr sz="1700" b="1">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lt1"/>
                </a:solidFill>
                <a:latin typeface="Roboto"/>
                <a:ea typeface="Roboto"/>
                <a:cs typeface="Roboto"/>
                <a:sym typeface="Roboto"/>
              </a:rPr>
              <a:t>Designation</a:t>
            </a:r>
            <a:endParaRPr sz="1200">
              <a:solidFill>
                <a:schemeClr val="lt1"/>
              </a:solidFill>
              <a:latin typeface="Roboto"/>
              <a:ea typeface="Roboto"/>
              <a:cs typeface="Roboto"/>
              <a:sym typeface="Roboto"/>
            </a:endParaRPr>
          </a:p>
        </p:txBody>
      </p:sp>
      <p:sp>
        <p:nvSpPr>
          <p:cNvPr id="56" name="Google Shape;56;p13"/>
          <p:cNvSpPr>
            <a:spLocks noGrp="1"/>
          </p:cNvSpPr>
          <p:nvPr>
            <p:ph type="pic" idx="4"/>
          </p:nvPr>
        </p:nvSpPr>
        <p:spPr>
          <a:xfrm>
            <a:off x="6149013" y="1722675"/>
            <a:ext cx="1185300" cy="1185300"/>
          </a:xfrm>
          <a:prstGeom prst="ellipse">
            <a:avLst/>
          </a:prstGeom>
          <a:noFill/>
          <a:ln>
            <a:noFill/>
          </a:ln>
        </p:spPr>
      </p:sp>
      <p:sp>
        <p:nvSpPr>
          <p:cNvPr id="57" name="Google Shape;57;p13"/>
          <p:cNvSpPr txBox="1"/>
          <p:nvPr/>
        </p:nvSpPr>
        <p:spPr>
          <a:xfrm>
            <a:off x="5986413" y="3069775"/>
            <a:ext cx="1510500" cy="67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a:solidFill>
                  <a:srgbClr val="FFDE14"/>
                </a:solidFill>
                <a:latin typeface="Roboto"/>
                <a:ea typeface="Roboto"/>
                <a:cs typeface="Roboto"/>
                <a:sym typeface="Roboto"/>
              </a:rPr>
              <a:t>Name</a:t>
            </a:r>
            <a:endParaRPr sz="1700" b="1">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lt1"/>
                </a:solidFill>
                <a:latin typeface="Roboto"/>
                <a:ea typeface="Roboto"/>
                <a:cs typeface="Roboto"/>
                <a:sym typeface="Roboto"/>
              </a:rPr>
              <a:t>Designation</a:t>
            </a:r>
            <a:endParaRPr sz="1200">
              <a:solidFill>
                <a:schemeClr val="lt1"/>
              </a:solidFill>
              <a:latin typeface="Roboto"/>
              <a:ea typeface="Roboto"/>
              <a:cs typeface="Roboto"/>
              <a:sym typeface="Roboto"/>
            </a:endParaRPr>
          </a:p>
        </p:txBody>
      </p:sp>
      <p:sp>
        <p:nvSpPr>
          <p:cNvPr id="58" name="Google Shape;58;p13"/>
          <p:cNvSpPr txBox="1">
            <a:spLocks noGrp="1"/>
          </p:cNvSpPr>
          <p:nvPr>
            <p:ph type="title"/>
          </p:nvPr>
        </p:nvSpPr>
        <p:spPr>
          <a:xfrm>
            <a:off x="1036875" y="759250"/>
            <a:ext cx="7070400" cy="612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FDE14"/>
              </a:buClr>
              <a:buSzPts val="3400"/>
              <a:buFont typeface="Roboto"/>
              <a:buNone/>
              <a:defRPr sz="3400" b="1">
                <a:solidFill>
                  <a:srgbClr val="FFDE14"/>
                </a:solidFill>
                <a:latin typeface="Roboto"/>
                <a:ea typeface="Roboto"/>
                <a:cs typeface="Roboto"/>
                <a:sym typeface="Roboto"/>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3">
  <p:cSld name="Title and Content_3">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rgbClr val="7F7F7F"/>
              </a:buClr>
              <a:buSzPts val="2100"/>
              <a:buFont typeface="Arial"/>
              <a:buChar char="•"/>
              <a:defRPr sz="2100" b="0" i="0" u="none" strike="noStrike" cap="none">
                <a:solidFill>
                  <a:srgbClr val="7F7F7F"/>
                </a:solidFill>
                <a:latin typeface="Calibri"/>
                <a:ea typeface="Calibri"/>
                <a:cs typeface="Calibri"/>
                <a:sym typeface="Calibri"/>
              </a:defRPr>
            </a:lvl1pPr>
            <a:lvl2pPr marL="914400" marR="0" lvl="1" indent="-342900" algn="l" rtl="0">
              <a:lnSpc>
                <a:spcPct val="90000"/>
              </a:lnSpc>
              <a:spcBef>
                <a:spcPts val="12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2pPr>
            <a:lvl3pPr marL="1371600" marR="0" lvl="2" indent="-323850" algn="l" rtl="0">
              <a:lnSpc>
                <a:spcPct val="90000"/>
              </a:lnSpc>
              <a:spcBef>
                <a:spcPts val="1200"/>
              </a:spcBef>
              <a:spcAft>
                <a:spcPts val="0"/>
              </a:spcAft>
              <a:buClr>
                <a:srgbClr val="7F7F7F"/>
              </a:buClr>
              <a:buSzPts val="1500"/>
              <a:buFont typeface="Arial"/>
              <a:buChar char="•"/>
              <a:defRPr sz="1500" b="0" i="0" u="none" strike="noStrike" cap="none">
                <a:solidFill>
                  <a:srgbClr val="7F7F7F"/>
                </a:solidFill>
                <a:latin typeface="Calibri"/>
                <a:ea typeface="Calibri"/>
                <a:cs typeface="Calibri"/>
                <a:sym typeface="Calibri"/>
              </a:defRPr>
            </a:lvl3pPr>
            <a:lvl4pPr marL="1828800" marR="0" lvl="3" indent="-317500" algn="l" rtl="0">
              <a:lnSpc>
                <a:spcPct val="90000"/>
              </a:lnSpc>
              <a:spcBef>
                <a:spcPts val="1200"/>
              </a:spcBef>
              <a:spcAft>
                <a:spcPts val="0"/>
              </a:spcAft>
              <a:buClr>
                <a:srgbClr val="7F7F7F"/>
              </a:buClr>
              <a:buSzPts val="1400"/>
              <a:buFont typeface="Arial"/>
              <a:buChar char="•"/>
              <a:defRPr sz="1400" b="0" i="0" u="none" strike="noStrike" cap="none">
                <a:solidFill>
                  <a:srgbClr val="7F7F7F"/>
                </a:solidFill>
                <a:latin typeface="Calibri"/>
                <a:ea typeface="Calibri"/>
                <a:cs typeface="Calibri"/>
                <a:sym typeface="Calibri"/>
              </a:defRPr>
            </a:lvl4pPr>
            <a:lvl5pPr marL="2286000" marR="0" lvl="4" indent="-317500" algn="l" rtl="0">
              <a:lnSpc>
                <a:spcPct val="90000"/>
              </a:lnSpc>
              <a:spcBef>
                <a:spcPts val="1200"/>
              </a:spcBef>
              <a:spcAft>
                <a:spcPts val="0"/>
              </a:spcAft>
              <a:buClr>
                <a:srgbClr val="7F7F7F"/>
              </a:buClr>
              <a:buSzPts val="1400"/>
              <a:buFont typeface="Arial"/>
              <a:buChar char="•"/>
              <a:defRPr sz="1400" b="0" i="0" u="none" strike="noStrike" cap="none">
                <a:solidFill>
                  <a:srgbClr val="7F7F7F"/>
                </a:solidFill>
                <a:latin typeface="Calibri"/>
                <a:ea typeface="Calibri"/>
                <a:cs typeface="Calibri"/>
                <a:sym typeface="Calibri"/>
              </a:defRPr>
            </a:lvl5pPr>
            <a:lvl6pPr marL="2743200" marR="0" lvl="5"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200"/>
              </a:spcBef>
              <a:spcAft>
                <a:spcPts val="12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6" name="Google Shape;66;p15"/>
          <p:cNvPicPr preferRelativeResize="0"/>
          <p:nvPr/>
        </p:nvPicPr>
        <p:blipFill>
          <a:blip r:embed="rId2">
            <a:alphaModFix/>
          </a:blip>
          <a:stretch>
            <a:fillRect/>
          </a:stretch>
        </p:blipFill>
        <p:spPr>
          <a:xfrm>
            <a:off x="1850" y="0"/>
            <a:ext cx="9140300" cy="51948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1 1 1 1">
  <p:cSld name="TITLE_1_1_1_1">
    <p:spTree>
      <p:nvGrpSpPr>
        <p:cNvPr id="1" name="Shape 67"/>
        <p:cNvGrpSpPr/>
        <p:nvPr/>
      </p:nvGrpSpPr>
      <p:grpSpPr>
        <a:xfrm>
          <a:off x="0" y="0"/>
          <a:ext cx="0" cy="0"/>
          <a:chOff x="0" y="0"/>
          <a:chExt cx="0" cy="0"/>
        </a:xfrm>
      </p:grpSpPr>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6"/>
          <p:cNvPicPr preferRelativeResize="0"/>
          <p:nvPr/>
        </p:nvPicPr>
        <p:blipFill>
          <a:blip r:embed="rId2">
            <a:alphaModFix/>
          </a:blip>
          <a:stretch>
            <a:fillRect/>
          </a:stretch>
        </p:blipFill>
        <p:spPr>
          <a:xfrm>
            <a:off x="0" y="-2379"/>
            <a:ext cx="9144000" cy="514825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ryam-juneja/Grid-6.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47E90E9-6650-9544-E24F-97A1548507C7}"/>
              </a:ext>
            </a:extLst>
          </p:cNvPr>
          <p:cNvGraphicFramePr>
            <a:graphicFrameLocks noGrp="1"/>
          </p:cNvGraphicFramePr>
          <p:nvPr>
            <p:extLst>
              <p:ext uri="{D42A27DB-BD31-4B8C-83A1-F6EECF244321}">
                <p14:modId xmlns:p14="http://schemas.microsoft.com/office/powerpoint/2010/main" val="3157075119"/>
              </p:ext>
            </p:extLst>
          </p:nvPr>
        </p:nvGraphicFramePr>
        <p:xfrm>
          <a:off x="435768" y="878681"/>
          <a:ext cx="8271572" cy="3289741"/>
        </p:xfrm>
        <a:graphic>
          <a:graphicData uri="http://schemas.openxmlformats.org/drawingml/2006/table">
            <a:tbl>
              <a:tblPr firstRow="1" bandRow="1">
                <a:tableStyleId>{5C22544A-7EE6-4342-B048-85BDC9FD1C3A}</a:tableStyleId>
              </a:tblPr>
              <a:tblGrid>
                <a:gridCol w="2067893">
                  <a:extLst>
                    <a:ext uri="{9D8B030D-6E8A-4147-A177-3AD203B41FA5}">
                      <a16:colId xmlns:a16="http://schemas.microsoft.com/office/drawing/2014/main" val="253813982"/>
                    </a:ext>
                  </a:extLst>
                </a:gridCol>
                <a:gridCol w="2067893">
                  <a:extLst>
                    <a:ext uri="{9D8B030D-6E8A-4147-A177-3AD203B41FA5}">
                      <a16:colId xmlns:a16="http://schemas.microsoft.com/office/drawing/2014/main" val="2599874747"/>
                    </a:ext>
                  </a:extLst>
                </a:gridCol>
                <a:gridCol w="2067893">
                  <a:extLst>
                    <a:ext uri="{9D8B030D-6E8A-4147-A177-3AD203B41FA5}">
                      <a16:colId xmlns:a16="http://schemas.microsoft.com/office/drawing/2014/main" val="1170598182"/>
                    </a:ext>
                  </a:extLst>
                </a:gridCol>
                <a:gridCol w="2067893">
                  <a:extLst>
                    <a:ext uri="{9D8B030D-6E8A-4147-A177-3AD203B41FA5}">
                      <a16:colId xmlns:a16="http://schemas.microsoft.com/office/drawing/2014/main" val="2614213526"/>
                    </a:ext>
                  </a:extLst>
                </a:gridCol>
              </a:tblGrid>
              <a:tr h="469963">
                <a:tc>
                  <a:txBody>
                    <a:bodyPr/>
                    <a:lstStyle/>
                    <a:p>
                      <a:pPr lvl="0" algn="l">
                        <a:buNone/>
                      </a:pPr>
                      <a:r>
                        <a:rPr lang="en-US" b="1" dirty="0">
                          <a:solidFill>
                            <a:schemeClr val="tx1"/>
                          </a:solidFill>
                          <a:latin typeface="Times New Roman"/>
                        </a:rPr>
                        <a:t>Title</a:t>
                      </a:r>
                    </a:p>
                  </a:txBody>
                  <a:tcPr>
                    <a:lnL w="12700">
                      <a:solidFill>
                        <a:schemeClr val="tx1"/>
                      </a:solidFill>
                    </a:lnL>
                    <a:lnR w="12700">
                      <a:solidFill>
                        <a:schemeClr val="tx1"/>
                      </a:solidFill>
                    </a:lnR>
                    <a:lnT w="12700">
                      <a:solidFill>
                        <a:schemeClr val="tx1"/>
                      </a:solidFill>
                    </a:lnT>
                    <a:lnB w="12700">
                      <a:solidFill>
                        <a:schemeClr val="tx1"/>
                      </a:solidFill>
                    </a:lnB>
                    <a:noFill/>
                  </a:tcPr>
                </a:tc>
                <a:tc gridSpan="3">
                  <a:txBody>
                    <a:bodyPr/>
                    <a:lstStyle/>
                    <a:p>
                      <a:pPr algn="ctr"/>
                      <a:r>
                        <a:rPr lang="en-US" b="1" dirty="0">
                          <a:solidFill>
                            <a:schemeClr val="tx1"/>
                          </a:solidFill>
                          <a:latin typeface="Times New Roman"/>
                        </a:rPr>
                        <a:t>Smart Vision + Robotics Challenge</a:t>
                      </a:r>
                    </a:p>
                  </a:txBody>
                  <a:tcPr>
                    <a:lnL w="12700">
                      <a:solidFill>
                        <a:schemeClr val="tx1"/>
                      </a:solidFill>
                    </a:lnL>
                    <a:lnR w="12700">
                      <a:solidFill>
                        <a:schemeClr val="tx1"/>
                      </a:solidFill>
                    </a:lnR>
                    <a:lnT w="12700">
                      <a:solidFill>
                        <a:schemeClr val="tx1"/>
                      </a:solidFill>
                    </a:lnT>
                    <a:lnB w="12700">
                      <a:solidFill>
                        <a:schemeClr val="tx1"/>
                      </a:solidFill>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h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0116575"/>
                  </a:ext>
                </a:extLst>
              </a:tr>
              <a:tr h="469963">
                <a:tc>
                  <a:txBody>
                    <a:bodyPr/>
                    <a:lstStyle/>
                    <a:p>
                      <a:pPr algn="l"/>
                      <a:r>
                        <a:rPr lang="en-US" b="1" dirty="0">
                          <a:solidFill>
                            <a:schemeClr val="tx1"/>
                          </a:solidFill>
                          <a:latin typeface="Times New Roman"/>
                        </a:rPr>
                        <a:t>Team Name</a:t>
                      </a:r>
                    </a:p>
                  </a:txBody>
                  <a:tcPr>
                    <a:lnL w="12700">
                      <a:solidFill>
                        <a:schemeClr val="tx1"/>
                      </a:solidFill>
                    </a:lnL>
                    <a:lnR w="12700">
                      <a:solidFill>
                        <a:schemeClr val="tx1"/>
                      </a:solidFill>
                    </a:lnR>
                    <a:lnT w="12700">
                      <a:solidFill>
                        <a:schemeClr val="tx1"/>
                      </a:solidFill>
                    </a:lnT>
                    <a:lnB w="12700">
                      <a:solidFill>
                        <a:schemeClr val="tx1"/>
                      </a:solidFill>
                    </a:lnB>
                    <a:noFill/>
                  </a:tcPr>
                </a:tc>
                <a:tc gridSpan="3">
                  <a:txBody>
                    <a:bodyPr/>
                    <a:lstStyle/>
                    <a:p>
                      <a:pPr algn="ctr"/>
                      <a:r>
                        <a:rPr lang="en-US" dirty="0">
                          <a:solidFill>
                            <a:schemeClr val="tx1"/>
                          </a:solidFill>
                          <a:latin typeface="Times New Roman"/>
                        </a:rPr>
                        <a:t>ajuneja_be21</a:t>
                      </a:r>
                    </a:p>
                  </a:txBody>
                  <a:tcPr>
                    <a:lnL w="12700">
                      <a:solidFill>
                        <a:schemeClr val="tx1"/>
                      </a:solidFill>
                    </a:lnL>
                    <a:lnR w="12700">
                      <a:solidFill>
                        <a:schemeClr val="tx1"/>
                      </a:solidFill>
                    </a:lnR>
                    <a:lnT w="12700">
                      <a:solidFill>
                        <a:schemeClr val="tx1"/>
                      </a:solidFill>
                    </a:lnT>
                    <a:lnB w="12700">
                      <a:solidFill>
                        <a:schemeClr val="tx1"/>
                      </a:solidFill>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258684544"/>
                  </a:ext>
                </a:extLst>
              </a:tr>
              <a:tr h="469963">
                <a:tc>
                  <a:txBody>
                    <a:bodyPr/>
                    <a:lstStyle/>
                    <a:p>
                      <a:pPr algn="l"/>
                      <a:r>
                        <a:rPr lang="en-US" b="1" dirty="0">
                          <a:solidFill>
                            <a:schemeClr val="tx1"/>
                          </a:solidFill>
                          <a:latin typeface="Times New Roman"/>
                        </a:rPr>
                        <a:t>Team Members</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solidFill>
                            <a:schemeClr val="tx1"/>
                          </a:solidFill>
                          <a:latin typeface="Times New Roman"/>
                        </a:rPr>
                        <a:t>1 (Leader)</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solidFill>
                            <a:schemeClr val="tx1"/>
                          </a:solidFill>
                          <a:latin typeface="Times New Roman"/>
                        </a:rPr>
                        <a:t>2</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Times New Roman"/>
                        </a:rPr>
                        <a:t>3</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1242265"/>
                  </a:ext>
                </a:extLst>
              </a:tr>
              <a:tr h="469963">
                <a:tc>
                  <a:txBody>
                    <a:bodyPr/>
                    <a:lstStyle/>
                    <a:p>
                      <a:pPr algn="l"/>
                      <a:r>
                        <a:rPr lang="en-US" b="1" dirty="0">
                          <a:solidFill>
                            <a:schemeClr val="tx1"/>
                          </a:solidFill>
                          <a:latin typeface="Times New Roman"/>
                        </a:rPr>
                        <a:t>Name</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solidFill>
                            <a:schemeClr val="tx1"/>
                          </a:solidFill>
                          <a:latin typeface="Times New Roman"/>
                        </a:rPr>
                        <a:t>Aryam Juneja</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solidFill>
                            <a:schemeClr val="tx1"/>
                          </a:solidFill>
                          <a:latin typeface="Times New Roman"/>
                        </a:rPr>
                        <a:t>Achintya Agarwal</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Times New Roman"/>
                        </a:rPr>
                        <a:t>Pratham</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17663579"/>
                  </a:ext>
                </a:extLst>
              </a:tr>
              <a:tr h="469963">
                <a:tc>
                  <a:txBody>
                    <a:bodyPr/>
                    <a:lstStyle/>
                    <a:p>
                      <a:pPr algn="l"/>
                      <a:r>
                        <a:rPr lang="en-US" b="1" dirty="0">
                          <a:solidFill>
                            <a:schemeClr val="tx1"/>
                          </a:solidFill>
                          <a:latin typeface="Times New Roman"/>
                        </a:rPr>
                        <a:t>College Name</a:t>
                      </a:r>
                    </a:p>
                  </a:txBody>
                  <a:tcPr>
                    <a:lnL w="12700">
                      <a:solidFill>
                        <a:schemeClr val="tx1"/>
                      </a:solidFill>
                    </a:lnL>
                    <a:lnR w="12700">
                      <a:solidFill>
                        <a:schemeClr val="tx1"/>
                      </a:solidFill>
                    </a:lnR>
                    <a:lnT w="12700">
                      <a:solidFill>
                        <a:schemeClr val="tx1"/>
                      </a:solidFill>
                    </a:lnT>
                    <a:lnB w="12700">
                      <a:solidFill>
                        <a:schemeClr val="tx1"/>
                      </a:solidFill>
                    </a:lnB>
                    <a:noFill/>
                  </a:tcPr>
                </a:tc>
                <a:tc gridSpan="3">
                  <a:txBody>
                    <a:bodyPr/>
                    <a:lstStyle/>
                    <a:p>
                      <a:pPr algn="ctr"/>
                      <a:r>
                        <a:rPr lang="en-US" dirty="0">
                          <a:solidFill>
                            <a:schemeClr val="tx1"/>
                          </a:solidFill>
                          <a:latin typeface="Times New Roman"/>
                        </a:rPr>
                        <a:t>Thapar Institute of Engineering and Technology</a:t>
                      </a:r>
                    </a:p>
                  </a:txBody>
                  <a:tcPr>
                    <a:lnL w="12700">
                      <a:solidFill>
                        <a:schemeClr val="tx1"/>
                      </a:solidFill>
                    </a:lnL>
                    <a:lnR w="12700">
                      <a:solidFill>
                        <a:schemeClr val="tx1"/>
                      </a:solidFill>
                    </a:lnR>
                    <a:lnT w="12700">
                      <a:solidFill>
                        <a:schemeClr val="tx1"/>
                      </a:solidFill>
                    </a:lnT>
                    <a:lnB w="12700">
                      <a:solidFill>
                        <a:schemeClr val="tx1"/>
                      </a:solidFill>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72914973"/>
                  </a:ext>
                </a:extLst>
              </a:tr>
              <a:tr h="469963">
                <a:tc>
                  <a:txBody>
                    <a:bodyPr/>
                    <a:lstStyle/>
                    <a:p>
                      <a:pPr algn="l"/>
                      <a:r>
                        <a:rPr lang="en-US" b="1" dirty="0">
                          <a:solidFill>
                            <a:schemeClr val="tx1"/>
                          </a:solidFill>
                          <a:latin typeface="Times New Roman"/>
                        </a:rPr>
                        <a:t>Date of Submission</a:t>
                      </a:r>
                    </a:p>
                  </a:txBody>
                  <a:tcPr>
                    <a:lnL w="12700">
                      <a:solidFill>
                        <a:schemeClr val="tx1"/>
                      </a:solidFill>
                    </a:lnL>
                    <a:lnR w="12700">
                      <a:solidFill>
                        <a:schemeClr val="tx1"/>
                      </a:solidFill>
                    </a:lnR>
                    <a:lnT w="12700">
                      <a:solidFill>
                        <a:schemeClr val="tx1"/>
                      </a:solidFill>
                    </a:lnT>
                    <a:lnB w="12700">
                      <a:solidFill>
                        <a:schemeClr val="tx1"/>
                      </a:solidFill>
                    </a:lnB>
                    <a:noFill/>
                  </a:tcPr>
                </a:tc>
                <a:tc gridSpan="3">
                  <a:txBody>
                    <a:bodyPr/>
                    <a:lstStyle/>
                    <a:p>
                      <a:pPr algn="ctr"/>
                      <a:r>
                        <a:rPr lang="en-US" dirty="0">
                          <a:solidFill>
                            <a:schemeClr val="tx1"/>
                          </a:solidFill>
                          <a:latin typeface="Times New Roman"/>
                        </a:rPr>
                        <a:t>19</a:t>
                      </a:r>
                      <a:r>
                        <a:rPr lang="en-US" baseline="30000" dirty="0">
                          <a:solidFill>
                            <a:schemeClr val="tx1"/>
                          </a:solidFill>
                          <a:latin typeface="Times New Roman"/>
                        </a:rPr>
                        <a:t>th</a:t>
                      </a:r>
                      <a:r>
                        <a:rPr lang="en-US" dirty="0">
                          <a:solidFill>
                            <a:schemeClr val="tx1"/>
                          </a:solidFill>
                          <a:latin typeface="Times New Roman"/>
                        </a:rPr>
                        <a:t> October, 2024</a:t>
                      </a:r>
                    </a:p>
                  </a:txBody>
                  <a:tcPr>
                    <a:lnL w="12700">
                      <a:solidFill>
                        <a:schemeClr val="tx1"/>
                      </a:solidFill>
                    </a:lnL>
                    <a:lnR w="12700">
                      <a:solidFill>
                        <a:schemeClr val="tx1"/>
                      </a:solidFill>
                    </a:lnR>
                    <a:lnT w="12700">
                      <a:solidFill>
                        <a:schemeClr val="tx1"/>
                      </a:solidFill>
                    </a:lnT>
                    <a:lnB w="12700">
                      <a:solidFill>
                        <a:schemeClr val="tx1"/>
                      </a:solidFill>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80620511"/>
                  </a:ext>
                </a:extLst>
              </a:tr>
              <a:tr h="469963">
                <a:tc>
                  <a:txBody>
                    <a:bodyPr/>
                    <a:lstStyle/>
                    <a:p>
                      <a:pPr algn="l"/>
                      <a:r>
                        <a:rPr lang="en-US" b="1" err="1">
                          <a:solidFill>
                            <a:schemeClr val="tx1"/>
                          </a:solidFill>
                          <a:latin typeface="Times New Roman"/>
                        </a:rPr>
                        <a:t>Github</a:t>
                      </a:r>
                      <a:endParaRPr lang="en-US" b="1">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gridSpan="3">
                  <a:txBody>
                    <a:bodyPr/>
                    <a:lstStyle/>
                    <a:p>
                      <a:pPr lvl="0" algn="ctr">
                        <a:buNone/>
                      </a:pPr>
                      <a:r>
                        <a:rPr lang="en-US" sz="1400" b="0" i="0" u="none" strike="noStrike" noProof="0" dirty="0">
                          <a:solidFill>
                            <a:schemeClr val="tx1"/>
                          </a:solidFill>
                          <a:latin typeface="Times New Roman"/>
                          <a:hlinkClick r:id="rId3"/>
                        </a:rPr>
                        <a:t>https://github.com/aryam-juneja/Grid-6.0</a:t>
                      </a:r>
                      <a:endParaRPr lang="en-US">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h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727853123"/>
                  </a:ext>
                </a:extLst>
              </a:tr>
            </a:tbl>
          </a:graphicData>
        </a:graphic>
      </p:graphicFrame>
      <p:sp>
        <p:nvSpPr>
          <p:cNvPr id="5" name="Title 4">
            <a:extLst>
              <a:ext uri="{FF2B5EF4-FFF2-40B4-BE49-F238E27FC236}">
                <a16:creationId xmlns:a16="http://schemas.microsoft.com/office/drawing/2014/main" id="{D99DCD4D-5D70-2F52-47FD-3155F7476A7A}"/>
              </a:ext>
            </a:extLst>
          </p:cNvPr>
          <p:cNvSpPr>
            <a:spLocks noGrp="1"/>
          </p:cNvSpPr>
          <p:nvPr>
            <p:ph type="title"/>
          </p:nvPr>
        </p:nvSpPr>
        <p:spPr>
          <a:xfrm>
            <a:off x="283126" y="236325"/>
            <a:ext cx="8584893" cy="420319"/>
          </a:xfrm>
        </p:spPr>
        <p:txBody>
          <a:bodyPr>
            <a:noAutofit/>
          </a:bodyPr>
          <a:lstStyle/>
          <a:p>
            <a:pPr algn="l"/>
            <a:r>
              <a:rPr lang="en-US" sz="1900" b="1" dirty="0">
                <a:latin typeface="Times New Roman"/>
              </a:rPr>
              <a:t>Team Members Intro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130700"/>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900" b="1" dirty="0">
                <a:latin typeface="Times New Roman"/>
              </a:rPr>
              <a:t>Executive Summary</a:t>
            </a:r>
            <a:endParaRPr lang="en-US" sz="3700" dirty="0">
              <a:latin typeface="Times New Roman"/>
            </a:endParaRPr>
          </a:p>
        </p:txBody>
      </p:sp>
      <p:sp>
        <p:nvSpPr>
          <p:cNvPr id="3" name="Text Placeholder 2">
            <a:extLst>
              <a:ext uri="{FF2B5EF4-FFF2-40B4-BE49-F238E27FC236}">
                <a16:creationId xmlns:a16="http://schemas.microsoft.com/office/drawing/2014/main" id="{99E7EDA1-D91F-5DB8-941C-3B10D48900ED}"/>
              </a:ext>
            </a:extLst>
          </p:cNvPr>
          <p:cNvSpPr>
            <a:spLocks noGrp="1"/>
          </p:cNvSpPr>
          <p:nvPr>
            <p:ph type="body" idx="1"/>
          </p:nvPr>
        </p:nvSpPr>
        <p:spPr>
          <a:xfrm>
            <a:off x="311700" y="545255"/>
            <a:ext cx="8520600" cy="4459387"/>
          </a:xfrm>
        </p:spPr>
        <p:txBody>
          <a:bodyPr spcFirstLastPara="1" wrap="square" lIns="91425" tIns="91425" rIns="91425" bIns="91425" anchor="t" anchorCtr="0">
            <a:noAutofit/>
          </a:bodyPr>
          <a:lstStyle/>
          <a:p>
            <a:pPr marL="342900" indent="-228600">
              <a:buAutoNum type="arabicPeriod"/>
            </a:pPr>
            <a:r>
              <a:rPr lang="en-US" sz="900" b="1" dirty="0">
                <a:solidFill>
                  <a:srgbClr val="000000"/>
                </a:solidFill>
                <a:latin typeface="Times New Roman"/>
              </a:rPr>
              <a:t>OCR-Based Expiry Date Detection</a:t>
            </a:r>
            <a:r>
              <a:rPr lang="en-US" sz="900" dirty="0">
                <a:solidFill>
                  <a:srgbClr val="000000"/>
                </a:solidFill>
                <a:latin typeface="Times New Roman"/>
              </a:rPr>
              <a:t>:</a:t>
            </a:r>
            <a:endParaRPr lang="en-US" sz="900">
              <a:latin typeface="Times New Roman"/>
            </a:endParaRPr>
          </a:p>
          <a:p>
            <a:pPr marL="800100" lvl="1" indent="-228600">
              <a:lnSpc>
                <a:spcPct val="114999"/>
              </a:lnSpc>
              <a:buSzPts val="1800"/>
              <a:buAutoNum type="alphaLcPeriod"/>
            </a:pPr>
            <a:r>
              <a:rPr lang="en-US" sz="900" b="1" dirty="0">
                <a:solidFill>
                  <a:srgbClr val="000000"/>
                </a:solidFill>
                <a:latin typeface="Times New Roman"/>
              </a:rPr>
              <a:t>Objective</a:t>
            </a:r>
            <a:r>
              <a:rPr lang="en-US" sz="900" dirty="0">
                <a:solidFill>
                  <a:srgbClr val="000000"/>
                </a:solidFill>
                <a:latin typeface="Times New Roman"/>
              </a:rPr>
              <a:t>: Automate the detection and extraction of expiry dates from product labels.</a:t>
            </a:r>
            <a:endParaRPr lang="en-US" sz="900">
              <a:latin typeface="Times New Roman"/>
            </a:endParaRPr>
          </a:p>
          <a:p>
            <a:pPr marL="800100" lvl="1" indent="-228600">
              <a:lnSpc>
                <a:spcPct val="114999"/>
              </a:lnSpc>
              <a:buSzPts val="1800"/>
              <a:buAutoNum type="alphaLcPeriod"/>
            </a:pPr>
            <a:r>
              <a:rPr lang="en-US" sz="900" b="1" dirty="0">
                <a:solidFill>
                  <a:srgbClr val="000000"/>
                </a:solidFill>
                <a:latin typeface="Times New Roman"/>
              </a:rPr>
              <a:t>Approach</a:t>
            </a:r>
            <a:r>
              <a:rPr lang="en-US" sz="900" dirty="0">
                <a:solidFill>
                  <a:srgbClr val="000000"/>
                </a:solidFill>
                <a:latin typeface="Times New Roman"/>
              </a:rPr>
              <a:t>:</a:t>
            </a:r>
            <a:endParaRPr lang="en-US" sz="900">
              <a:latin typeface="Times New Roman"/>
            </a:endParaRPr>
          </a:p>
          <a:p>
            <a:pPr marL="1257300" lvl="2" indent="-228600">
              <a:lnSpc>
                <a:spcPct val="114999"/>
              </a:lnSpc>
              <a:buSzPts val="1800"/>
              <a:buAutoNum type="romanLcPeriod"/>
            </a:pPr>
            <a:r>
              <a:rPr lang="en-US" sz="900" dirty="0">
                <a:solidFill>
                  <a:srgbClr val="000000"/>
                </a:solidFill>
                <a:latin typeface="Times New Roman"/>
              </a:rPr>
              <a:t>Used </a:t>
            </a:r>
            <a:r>
              <a:rPr lang="en-US" sz="900" b="1" dirty="0">
                <a:solidFill>
                  <a:srgbClr val="000000"/>
                </a:solidFill>
                <a:latin typeface="Times New Roman"/>
              </a:rPr>
              <a:t>YOLOv8n</a:t>
            </a:r>
            <a:r>
              <a:rPr lang="en-US" sz="900" dirty="0">
                <a:solidFill>
                  <a:srgbClr val="000000"/>
                </a:solidFill>
                <a:latin typeface="Times New Roman"/>
              </a:rPr>
              <a:t> for identifying the region of interest (ROI) containing the expiry date.</a:t>
            </a:r>
            <a:endParaRPr lang="en-US" sz="900">
              <a:latin typeface="Times New Roman"/>
            </a:endParaRPr>
          </a:p>
          <a:p>
            <a:pPr marL="1257300" lvl="2" indent="-228600">
              <a:lnSpc>
                <a:spcPct val="114999"/>
              </a:lnSpc>
              <a:buSzPts val="1800"/>
              <a:buAutoNum type="romanLcPeriod"/>
            </a:pPr>
            <a:r>
              <a:rPr lang="en-US" sz="900" dirty="0">
                <a:solidFill>
                  <a:srgbClr val="000000"/>
                </a:solidFill>
                <a:latin typeface="Times New Roman"/>
              </a:rPr>
              <a:t>Applied </a:t>
            </a:r>
            <a:r>
              <a:rPr lang="en-US" sz="900" b="1" dirty="0" err="1">
                <a:solidFill>
                  <a:srgbClr val="000000"/>
                </a:solidFill>
                <a:latin typeface="Times New Roman"/>
              </a:rPr>
              <a:t>EasyOCR</a:t>
            </a:r>
            <a:r>
              <a:rPr lang="en-US" sz="900" dirty="0">
                <a:solidFill>
                  <a:srgbClr val="000000"/>
                </a:solidFill>
                <a:latin typeface="Times New Roman"/>
              </a:rPr>
              <a:t> to extract the expiry date text from the ROI.</a:t>
            </a:r>
            <a:endParaRPr lang="en-US" sz="900">
              <a:latin typeface="Times New Roman"/>
            </a:endParaRPr>
          </a:p>
          <a:p>
            <a:pPr marL="800100" lvl="1" indent="-228600">
              <a:lnSpc>
                <a:spcPct val="114999"/>
              </a:lnSpc>
              <a:buSzPts val="1800"/>
              <a:buAutoNum type="alphaLcPeriod"/>
            </a:pPr>
            <a:r>
              <a:rPr lang="en-US" sz="900" b="1" dirty="0">
                <a:solidFill>
                  <a:srgbClr val="000000"/>
                </a:solidFill>
                <a:latin typeface="Times New Roman"/>
              </a:rPr>
              <a:t>Dataset</a:t>
            </a:r>
            <a:r>
              <a:rPr lang="en-US" sz="900" dirty="0">
                <a:solidFill>
                  <a:srgbClr val="000000"/>
                </a:solidFill>
                <a:latin typeface="Times New Roman"/>
              </a:rPr>
              <a:t>: </a:t>
            </a:r>
            <a:r>
              <a:rPr lang="en-US" sz="900" b="1" dirty="0">
                <a:solidFill>
                  <a:srgbClr val="000000"/>
                </a:solidFill>
                <a:latin typeface="Times New Roman"/>
              </a:rPr>
              <a:t>5,000</a:t>
            </a:r>
            <a:r>
              <a:rPr lang="en-US" sz="900" dirty="0">
                <a:solidFill>
                  <a:srgbClr val="000000"/>
                </a:solidFill>
                <a:latin typeface="Times New Roman"/>
              </a:rPr>
              <a:t> images of various product labels.</a:t>
            </a:r>
            <a:endParaRPr lang="en-US" sz="900">
              <a:latin typeface="Times New Roman"/>
            </a:endParaRPr>
          </a:p>
          <a:p>
            <a:pPr marL="800100" lvl="1" indent="-228600">
              <a:lnSpc>
                <a:spcPct val="114999"/>
              </a:lnSpc>
              <a:buSzPts val="1800"/>
              <a:buAutoNum type="alphaLcPeriod"/>
            </a:pPr>
            <a:r>
              <a:rPr lang="en-US" sz="900" b="1" dirty="0">
                <a:solidFill>
                  <a:srgbClr val="000000"/>
                </a:solidFill>
                <a:latin typeface="Times New Roman"/>
              </a:rPr>
              <a:t>Hardware</a:t>
            </a:r>
            <a:r>
              <a:rPr lang="en-US" sz="900" dirty="0">
                <a:solidFill>
                  <a:srgbClr val="000000"/>
                </a:solidFill>
                <a:latin typeface="Times New Roman"/>
              </a:rPr>
              <a:t>: Training performed on Google </a:t>
            </a:r>
            <a:r>
              <a:rPr lang="en-US" sz="900" dirty="0" err="1">
                <a:solidFill>
                  <a:srgbClr val="000000"/>
                </a:solidFill>
                <a:latin typeface="Times New Roman"/>
              </a:rPr>
              <a:t>Colab</a:t>
            </a:r>
            <a:r>
              <a:rPr lang="en-US" sz="900" dirty="0">
                <a:solidFill>
                  <a:srgbClr val="000000"/>
                </a:solidFill>
                <a:latin typeface="Times New Roman"/>
              </a:rPr>
              <a:t> T4 GPU.</a:t>
            </a:r>
            <a:endParaRPr lang="en-US" sz="900">
              <a:latin typeface="Times New Roman"/>
            </a:endParaRPr>
          </a:p>
          <a:p>
            <a:pPr marL="800100" lvl="1" indent="-228600">
              <a:lnSpc>
                <a:spcPct val="114999"/>
              </a:lnSpc>
              <a:buSzPts val="1800"/>
              <a:buAutoNum type="alphaLcPeriod"/>
            </a:pPr>
            <a:r>
              <a:rPr lang="en-US" sz="900" b="1" dirty="0">
                <a:solidFill>
                  <a:srgbClr val="000000"/>
                </a:solidFill>
                <a:latin typeface="Times New Roman"/>
              </a:rPr>
              <a:t>Outcome</a:t>
            </a:r>
            <a:r>
              <a:rPr lang="en-US" sz="900" dirty="0">
                <a:solidFill>
                  <a:srgbClr val="000000"/>
                </a:solidFill>
                <a:latin typeface="Times New Roman"/>
              </a:rPr>
              <a:t>: Streamlines the quality control process by automatically flagging expired products.</a:t>
            </a:r>
          </a:p>
          <a:p>
            <a:pPr marL="800100" lvl="1" indent="-228600">
              <a:lnSpc>
                <a:spcPct val="114999"/>
              </a:lnSpc>
              <a:buAutoNum type="alphaLcPeriod"/>
            </a:pPr>
            <a:endParaRPr lang="en-US" sz="900" dirty="0">
              <a:solidFill>
                <a:srgbClr val="000000"/>
              </a:solidFill>
              <a:latin typeface="Times New Roman"/>
            </a:endParaRPr>
          </a:p>
          <a:p>
            <a:pPr marL="342900" indent="-228600">
              <a:lnSpc>
                <a:spcPct val="114999"/>
              </a:lnSpc>
              <a:buAutoNum type="arabicPeriod"/>
            </a:pPr>
            <a:r>
              <a:rPr lang="en-US" sz="900" b="1" dirty="0">
                <a:solidFill>
                  <a:srgbClr val="000000"/>
                </a:solidFill>
                <a:latin typeface="Times New Roman"/>
              </a:rPr>
              <a:t>Image Recognition and IR-Based Counting</a:t>
            </a:r>
            <a:r>
              <a:rPr lang="en-US" sz="900" dirty="0">
                <a:solidFill>
                  <a:srgbClr val="000000"/>
                </a:solidFill>
                <a:latin typeface="Times New Roman"/>
              </a:rPr>
              <a:t>:</a:t>
            </a:r>
            <a:endParaRPr lang="en-US" sz="900">
              <a:latin typeface="Times New Roman"/>
            </a:endParaRPr>
          </a:p>
          <a:p>
            <a:pPr marL="800100" lvl="1" indent="-228600">
              <a:lnSpc>
                <a:spcPct val="114999"/>
              </a:lnSpc>
              <a:buSzPts val="1800"/>
              <a:buAutoNum type="alphaLcPeriod"/>
            </a:pPr>
            <a:r>
              <a:rPr lang="en-US" sz="900" b="1" dirty="0">
                <a:solidFill>
                  <a:srgbClr val="000000"/>
                </a:solidFill>
                <a:latin typeface="Times New Roman"/>
              </a:rPr>
              <a:t>Objective</a:t>
            </a:r>
            <a:r>
              <a:rPr lang="en-US" sz="900" dirty="0">
                <a:solidFill>
                  <a:srgbClr val="000000"/>
                </a:solidFill>
                <a:latin typeface="Times New Roman"/>
              </a:rPr>
              <a:t>: Perform real-time image recognition and object counting.</a:t>
            </a:r>
            <a:endParaRPr lang="en-US" sz="900">
              <a:latin typeface="Times New Roman"/>
            </a:endParaRPr>
          </a:p>
          <a:p>
            <a:pPr marL="800100" lvl="1" indent="-228600">
              <a:lnSpc>
                <a:spcPct val="114999"/>
              </a:lnSpc>
              <a:buSzPts val="1800"/>
              <a:buAutoNum type="alphaLcPeriod"/>
            </a:pPr>
            <a:r>
              <a:rPr lang="en-US" sz="900" b="1" dirty="0">
                <a:solidFill>
                  <a:srgbClr val="000000"/>
                </a:solidFill>
                <a:latin typeface="Times New Roman"/>
              </a:rPr>
              <a:t>Approach</a:t>
            </a:r>
            <a:r>
              <a:rPr lang="en-US" sz="900" dirty="0">
                <a:solidFill>
                  <a:srgbClr val="000000"/>
                </a:solidFill>
                <a:latin typeface="Times New Roman"/>
              </a:rPr>
              <a:t>:</a:t>
            </a:r>
            <a:endParaRPr lang="en-US" sz="900">
              <a:solidFill>
                <a:srgbClr val="595959"/>
              </a:solidFill>
              <a:latin typeface="Times New Roman"/>
            </a:endParaRPr>
          </a:p>
          <a:p>
            <a:pPr marL="1257300" lvl="2" indent="-228600">
              <a:lnSpc>
                <a:spcPct val="114999"/>
              </a:lnSpc>
              <a:buSzPts val="1800"/>
              <a:buAutoNum type="romanLcPeriod"/>
            </a:pPr>
            <a:r>
              <a:rPr lang="en-US" sz="900" dirty="0">
                <a:solidFill>
                  <a:srgbClr val="000000"/>
                </a:solidFill>
                <a:latin typeface="Times New Roman"/>
              </a:rPr>
              <a:t>Used </a:t>
            </a:r>
            <a:r>
              <a:rPr lang="en-US" sz="900" b="1" dirty="0">
                <a:solidFill>
                  <a:srgbClr val="000000"/>
                </a:solidFill>
                <a:latin typeface="Times New Roman"/>
              </a:rPr>
              <a:t>YOLOv8n</a:t>
            </a:r>
            <a:r>
              <a:rPr lang="en-US" sz="900" dirty="0">
                <a:solidFill>
                  <a:srgbClr val="000000"/>
                </a:solidFill>
                <a:latin typeface="Times New Roman"/>
              </a:rPr>
              <a:t> to identify regions of interest in product images.</a:t>
            </a:r>
            <a:endParaRPr lang="en-US" sz="900">
              <a:solidFill>
                <a:srgbClr val="595959"/>
              </a:solidFill>
              <a:latin typeface="Times New Roman"/>
            </a:endParaRPr>
          </a:p>
          <a:p>
            <a:pPr marL="1257300" lvl="2" indent="-228600">
              <a:lnSpc>
                <a:spcPct val="114999"/>
              </a:lnSpc>
              <a:buSzPts val="1800"/>
              <a:buAutoNum type="romanLcPeriod"/>
            </a:pPr>
            <a:r>
              <a:rPr lang="en-US" sz="900" dirty="0">
                <a:solidFill>
                  <a:srgbClr val="000000"/>
                </a:solidFill>
                <a:latin typeface="Times New Roman"/>
              </a:rPr>
              <a:t>Integrated </a:t>
            </a:r>
            <a:r>
              <a:rPr lang="en-US" sz="900" b="1" dirty="0" err="1">
                <a:solidFill>
                  <a:srgbClr val="000000"/>
                </a:solidFill>
                <a:latin typeface="Times New Roman"/>
              </a:rPr>
              <a:t>EasyOCR</a:t>
            </a:r>
            <a:r>
              <a:rPr lang="en-US" sz="900" dirty="0">
                <a:solidFill>
                  <a:srgbClr val="000000"/>
                </a:solidFill>
                <a:latin typeface="Times New Roman"/>
              </a:rPr>
              <a:t> to extract text (e.g., product names or serial numbers) from the identified regions.</a:t>
            </a:r>
            <a:endParaRPr lang="en-US" sz="900">
              <a:solidFill>
                <a:srgbClr val="595959"/>
              </a:solidFill>
              <a:latin typeface="Times New Roman"/>
            </a:endParaRPr>
          </a:p>
          <a:p>
            <a:pPr marL="1257300" lvl="2" indent="-228600">
              <a:lnSpc>
                <a:spcPct val="114999"/>
              </a:lnSpc>
              <a:buSzPts val="1800"/>
              <a:buAutoNum type="romanLcPeriod"/>
            </a:pPr>
            <a:r>
              <a:rPr lang="en-US" sz="900" dirty="0">
                <a:solidFill>
                  <a:srgbClr val="000000"/>
                </a:solidFill>
                <a:latin typeface="Times New Roman"/>
              </a:rPr>
              <a:t>For counting, employed an </a:t>
            </a:r>
            <a:r>
              <a:rPr lang="en-US" sz="900" b="1" dirty="0">
                <a:solidFill>
                  <a:srgbClr val="000000"/>
                </a:solidFill>
                <a:latin typeface="Times New Roman"/>
              </a:rPr>
              <a:t>IR sensor</a:t>
            </a:r>
            <a:r>
              <a:rPr lang="en-US" sz="900" dirty="0">
                <a:solidFill>
                  <a:srgbClr val="000000"/>
                </a:solidFill>
                <a:latin typeface="Times New Roman"/>
              </a:rPr>
              <a:t> and </a:t>
            </a:r>
            <a:r>
              <a:rPr lang="en-US" sz="900" b="1" dirty="0">
                <a:solidFill>
                  <a:srgbClr val="000000"/>
                </a:solidFill>
                <a:latin typeface="Times New Roman"/>
              </a:rPr>
              <a:t>ESP32</a:t>
            </a:r>
            <a:r>
              <a:rPr lang="en-US" sz="900" dirty="0">
                <a:solidFill>
                  <a:srgbClr val="000000"/>
                </a:solidFill>
                <a:latin typeface="Times New Roman"/>
              </a:rPr>
              <a:t> to detect and count objects in real-time.</a:t>
            </a:r>
            <a:endParaRPr lang="en-US" sz="900">
              <a:latin typeface="Times New Roman"/>
            </a:endParaRPr>
          </a:p>
          <a:p>
            <a:pPr marL="800100" lvl="1" indent="-228600">
              <a:lnSpc>
                <a:spcPct val="114999"/>
              </a:lnSpc>
              <a:buSzPts val="1800"/>
              <a:buAutoNum type="alphaLcPeriod"/>
            </a:pPr>
            <a:r>
              <a:rPr lang="en-US" sz="900" b="1" dirty="0">
                <a:solidFill>
                  <a:srgbClr val="000000"/>
                </a:solidFill>
                <a:latin typeface="Times New Roman"/>
              </a:rPr>
              <a:t>Dataset</a:t>
            </a:r>
            <a:r>
              <a:rPr lang="en-US" sz="900" dirty="0">
                <a:solidFill>
                  <a:srgbClr val="000000"/>
                </a:solidFill>
                <a:latin typeface="Times New Roman"/>
              </a:rPr>
              <a:t>: </a:t>
            </a:r>
            <a:r>
              <a:rPr lang="en-US" sz="900" b="1" dirty="0">
                <a:solidFill>
                  <a:srgbClr val="000000"/>
                </a:solidFill>
                <a:latin typeface="Times New Roman"/>
              </a:rPr>
              <a:t>9,000</a:t>
            </a:r>
            <a:r>
              <a:rPr lang="en-US" sz="900" dirty="0">
                <a:solidFill>
                  <a:srgbClr val="000000"/>
                </a:solidFill>
                <a:latin typeface="Times New Roman"/>
              </a:rPr>
              <a:t> images used for training.</a:t>
            </a:r>
            <a:endParaRPr lang="en-US" sz="900">
              <a:latin typeface="Times New Roman"/>
            </a:endParaRPr>
          </a:p>
          <a:p>
            <a:pPr marL="800100" lvl="1" indent="-228600">
              <a:lnSpc>
                <a:spcPct val="114999"/>
              </a:lnSpc>
              <a:buSzPts val="1800"/>
              <a:buAutoNum type="alphaLcPeriod"/>
            </a:pPr>
            <a:r>
              <a:rPr lang="en-US" sz="900" b="1" dirty="0">
                <a:solidFill>
                  <a:srgbClr val="000000"/>
                </a:solidFill>
                <a:latin typeface="Times New Roman"/>
              </a:rPr>
              <a:t>Hardware</a:t>
            </a:r>
            <a:r>
              <a:rPr lang="en-US" sz="900" dirty="0">
                <a:solidFill>
                  <a:srgbClr val="000000"/>
                </a:solidFill>
                <a:latin typeface="Times New Roman"/>
              </a:rPr>
              <a:t>: Trained on </a:t>
            </a:r>
            <a:r>
              <a:rPr lang="en-US" sz="900" b="1" dirty="0">
                <a:solidFill>
                  <a:srgbClr val="000000"/>
                </a:solidFill>
                <a:latin typeface="Times New Roman"/>
              </a:rPr>
              <a:t>Google </a:t>
            </a:r>
            <a:r>
              <a:rPr lang="en-US" sz="900" b="1" dirty="0" err="1">
                <a:solidFill>
                  <a:srgbClr val="000000"/>
                </a:solidFill>
                <a:latin typeface="Times New Roman"/>
              </a:rPr>
              <a:t>Colab</a:t>
            </a:r>
            <a:r>
              <a:rPr lang="en-US" sz="900" b="1" dirty="0">
                <a:solidFill>
                  <a:srgbClr val="000000"/>
                </a:solidFill>
                <a:latin typeface="Times New Roman"/>
              </a:rPr>
              <a:t> T4 GPU</a:t>
            </a:r>
            <a:r>
              <a:rPr lang="en-US" sz="900" dirty="0">
                <a:solidFill>
                  <a:srgbClr val="000000"/>
                </a:solidFill>
                <a:latin typeface="Times New Roman"/>
              </a:rPr>
              <a:t>.</a:t>
            </a:r>
            <a:endParaRPr lang="en-US" sz="900">
              <a:latin typeface="Times New Roman"/>
            </a:endParaRPr>
          </a:p>
          <a:p>
            <a:pPr marL="800100" lvl="1" indent="-228600">
              <a:lnSpc>
                <a:spcPct val="114999"/>
              </a:lnSpc>
              <a:buSzPts val="1800"/>
              <a:buAutoNum type="alphaLcPeriod"/>
            </a:pPr>
            <a:r>
              <a:rPr lang="en-US" sz="900" b="1" dirty="0">
                <a:solidFill>
                  <a:srgbClr val="000000"/>
                </a:solidFill>
                <a:latin typeface="Times New Roman"/>
              </a:rPr>
              <a:t>Outcome</a:t>
            </a:r>
            <a:r>
              <a:rPr lang="en-US" sz="900" dirty="0">
                <a:solidFill>
                  <a:srgbClr val="000000"/>
                </a:solidFill>
                <a:latin typeface="Times New Roman"/>
              </a:rPr>
              <a:t>: Provides real-time recognition and counting, suitable for inventory and logistics applications.</a:t>
            </a:r>
            <a:endParaRPr lang="en-US" sz="900">
              <a:solidFill>
                <a:srgbClr val="595959"/>
              </a:solidFill>
              <a:latin typeface="Times New Roman"/>
            </a:endParaRPr>
          </a:p>
          <a:p>
            <a:pPr marL="571500" lvl="1" indent="0">
              <a:lnSpc>
                <a:spcPct val="114999"/>
              </a:lnSpc>
              <a:buSzPts val="1800"/>
              <a:buNone/>
            </a:pPr>
            <a:endParaRPr lang="en-US" sz="900" dirty="0">
              <a:solidFill>
                <a:srgbClr val="000000"/>
              </a:solidFill>
              <a:latin typeface="Times New Roman"/>
            </a:endParaRPr>
          </a:p>
          <a:p>
            <a:pPr marL="342900" indent="-228600">
              <a:lnSpc>
                <a:spcPct val="114999"/>
              </a:lnSpc>
              <a:buAutoNum type="arabicPeriod"/>
            </a:pPr>
            <a:r>
              <a:rPr lang="en-US" sz="900" b="1" dirty="0">
                <a:solidFill>
                  <a:srgbClr val="000000"/>
                </a:solidFill>
                <a:latin typeface="Times New Roman"/>
              </a:rPr>
              <a:t>Freshness Detection of Produce</a:t>
            </a:r>
            <a:r>
              <a:rPr lang="en-US" sz="900" dirty="0">
                <a:solidFill>
                  <a:srgbClr val="000000"/>
                </a:solidFill>
                <a:latin typeface="Times New Roman"/>
              </a:rPr>
              <a:t>:</a:t>
            </a:r>
            <a:endParaRPr lang="en-US" sz="900">
              <a:solidFill>
                <a:srgbClr val="595959"/>
              </a:solidFill>
              <a:latin typeface="Times New Roman"/>
            </a:endParaRPr>
          </a:p>
          <a:p>
            <a:pPr marL="800100" lvl="1" indent="-228600">
              <a:lnSpc>
                <a:spcPct val="114999"/>
              </a:lnSpc>
              <a:buSzPts val="1800"/>
              <a:buAutoNum type="alphaLcPeriod"/>
            </a:pPr>
            <a:r>
              <a:rPr lang="en-US" sz="900" b="1" dirty="0">
                <a:solidFill>
                  <a:srgbClr val="000000"/>
                </a:solidFill>
                <a:latin typeface="Times New Roman"/>
              </a:rPr>
              <a:t>Objective</a:t>
            </a:r>
            <a:r>
              <a:rPr lang="en-US" sz="900" dirty="0">
                <a:solidFill>
                  <a:srgbClr val="000000"/>
                </a:solidFill>
                <a:latin typeface="Times New Roman"/>
              </a:rPr>
              <a:t>: Classify produce as fresh or rotten using image analysis.</a:t>
            </a:r>
            <a:endParaRPr lang="en-US" sz="900">
              <a:solidFill>
                <a:srgbClr val="595959"/>
              </a:solidFill>
              <a:latin typeface="Times New Roman"/>
            </a:endParaRPr>
          </a:p>
          <a:p>
            <a:pPr marL="800100" lvl="1" indent="-228600">
              <a:lnSpc>
                <a:spcPct val="114999"/>
              </a:lnSpc>
              <a:buSzPts val="1800"/>
              <a:buAutoNum type="alphaLcPeriod"/>
            </a:pPr>
            <a:r>
              <a:rPr lang="en-US" sz="900" b="1" dirty="0">
                <a:solidFill>
                  <a:srgbClr val="000000"/>
                </a:solidFill>
                <a:latin typeface="Times New Roman"/>
              </a:rPr>
              <a:t>Approach</a:t>
            </a:r>
            <a:r>
              <a:rPr lang="en-US" sz="900" dirty="0">
                <a:solidFill>
                  <a:srgbClr val="000000"/>
                </a:solidFill>
                <a:latin typeface="Times New Roman"/>
              </a:rPr>
              <a:t>:</a:t>
            </a:r>
            <a:endParaRPr lang="en-US" sz="900">
              <a:latin typeface="Times New Roman"/>
            </a:endParaRPr>
          </a:p>
          <a:p>
            <a:pPr marL="1257300" lvl="2" indent="-228600">
              <a:lnSpc>
                <a:spcPct val="114999"/>
              </a:lnSpc>
              <a:buSzPts val="1800"/>
              <a:buAutoNum type="romanLcPeriod"/>
            </a:pPr>
            <a:r>
              <a:rPr lang="en-US" sz="900" dirty="0">
                <a:solidFill>
                  <a:srgbClr val="000000"/>
                </a:solidFill>
                <a:latin typeface="Times New Roman"/>
              </a:rPr>
              <a:t>Implemented a </a:t>
            </a:r>
            <a:r>
              <a:rPr lang="en-US" sz="900" b="1" dirty="0">
                <a:solidFill>
                  <a:srgbClr val="000000"/>
                </a:solidFill>
                <a:latin typeface="Times New Roman"/>
              </a:rPr>
              <a:t>shallow neural network</a:t>
            </a:r>
            <a:r>
              <a:rPr lang="en-US" sz="900" dirty="0">
                <a:solidFill>
                  <a:srgbClr val="000000"/>
                </a:solidFill>
                <a:latin typeface="Times New Roman"/>
              </a:rPr>
              <a:t> for binary classification.</a:t>
            </a:r>
            <a:endParaRPr lang="en-US" sz="900">
              <a:latin typeface="Times New Roman"/>
            </a:endParaRPr>
          </a:p>
          <a:p>
            <a:pPr marL="1257300" lvl="2" indent="-228600">
              <a:lnSpc>
                <a:spcPct val="114999"/>
              </a:lnSpc>
              <a:buSzPts val="1800"/>
              <a:buAutoNum type="romanLcPeriod"/>
            </a:pPr>
            <a:r>
              <a:rPr lang="en-US" sz="900" dirty="0">
                <a:solidFill>
                  <a:srgbClr val="000000"/>
                </a:solidFill>
                <a:latin typeface="Times New Roman"/>
              </a:rPr>
              <a:t>Used </a:t>
            </a:r>
            <a:r>
              <a:rPr lang="en-US" sz="900" b="1" dirty="0">
                <a:solidFill>
                  <a:srgbClr val="000000"/>
                </a:solidFill>
                <a:latin typeface="Times New Roman"/>
              </a:rPr>
              <a:t>binary cross-entropy</a:t>
            </a:r>
            <a:r>
              <a:rPr lang="en-US" sz="900" dirty="0">
                <a:solidFill>
                  <a:srgbClr val="000000"/>
                </a:solidFill>
                <a:latin typeface="Times New Roman"/>
              </a:rPr>
              <a:t> as the loss function and </a:t>
            </a:r>
            <a:r>
              <a:rPr lang="en-US" sz="900" b="1" dirty="0">
                <a:solidFill>
                  <a:srgbClr val="000000"/>
                </a:solidFill>
                <a:latin typeface="Times New Roman"/>
              </a:rPr>
              <a:t>sigmoid</a:t>
            </a:r>
            <a:r>
              <a:rPr lang="en-US" sz="900" dirty="0">
                <a:solidFill>
                  <a:srgbClr val="000000"/>
                </a:solidFill>
                <a:latin typeface="Times New Roman"/>
              </a:rPr>
              <a:t> for the final layer’s activation, Hidden layers used </a:t>
            </a:r>
            <a:r>
              <a:rPr lang="en-US" sz="900" b="1" dirty="0" err="1">
                <a:solidFill>
                  <a:srgbClr val="000000"/>
                </a:solidFill>
                <a:latin typeface="Times New Roman"/>
              </a:rPr>
              <a:t>ReLU</a:t>
            </a:r>
            <a:r>
              <a:rPr lang="en-US" sz="900" dirty="0">
                <a:solidFill>
                  <a:srgbClr val="000000"/>
                </a:solidFill>
                <a:latin typeface="Times New Roman"/>
              </a:rPr>
              <a:t> activation.</a:t>
            </a:r>
            <a:endParaRPr lang="en-US" sz="900">
              <a:latin typeface="Times New Roman"/>
            </a:endParaRPr>
          </a:p>
          <a:p>
            <a:pPr marL="800100" lvl="1" indent="-228600">
              <a:lnSpc>
                <a:spcPct val="114999"/>
              </a:lnSpc>
              <a:buSzPts val="1800"/>
              <a:buAutoNum type="alphaLcPeriod"/>
            </a:pPr>
            <a:r>
              <a:rPr lang="en-US" sz="900" b="1" dirty="0">
                <a:solidFill>
                  <a:srgbClr val="000000"/>
                </a:solidFill>
                <a:latin typeface="Times New Roman"/>
              </a:rPr>
              <a:t> Dataset</a:t>
            </a:r>
            <a:r>
              <a:rPr lang="en-US" sz="900" dirty="0">
                <a:solidFill>
                  <a:srgbClr val="000000"/>
                </a:solidFill>
                <a:latin typeface="Times New Roman"/>
              </a:rPr>
              <a:t>: Images of fresh and rotten bananas, apples, oranges, mangos, strawberries, potatoes, cucumbers, tomatoes, carrots, okra, and bell      peppers.</a:t>
            </a:r>
            <a:endParaRPr lang="en-US" sz="900">
              <a:latin typeface="Times New Roman"/>
            </a:endParaRPr>
          </a:p>
          <a:p>
            <a:pPr marL="800100" lvl="1" indent="-228600">
              <a:lnSpc>
                <a:spcPct val="114999"/>
              </a:lnSpc>
              <a:buSzPts val="1800"/>
              <a:buAutoNum type="alphaLcPeriod"/>
            </a:pPr>
            <a:r>
              <a:rPr lang="en-US" sz="900" b="1" dirty="0">
                <a:solidFill>
                  <a:srgbClr val="000000"/>
                </a:solidFill>
                <a:latin typeface="Times New Roman"/>
              </a:rPr>
              <a:t>Hardware</a:t>
            </a:r>
            <a:r>
              <a:rPr lang="en-US" sz="900" dirty="0">
                <a:solidFill>
                  <a:srgbClr val="000000"/>
                </a:solidFill>
                <a:latin typeface="Times New Roman"/>
              </a:rPr>
              <a:t>: Trained on </a:t>
            </a:r>
            <a:r>
              <a:rPr lang="en-US" sz="900" b="1" dirty="0">
                <a:solidFill>
                  <a:srgbClr val="000000"/>
                </a:solidFill>
                <a:latin typeface="Times New Roman"/>
              </a:rPr>
              <a:t>NVIDIA GeForce GTX 1650 MQ</a:t>
            </a:r>
            <a:r>
              <a:rPr lang="en-US" sz="900" dirty="0">
                <a:solidFill>
                  <a:srgbClr val="000000"/>
                </a:solidFill>
                <a:latin typeface="Times New Roman"/>
              </a:rPr>
              <a:t>.</a:t>
            </a:r>
            <a:endParaRPr lang="en-US" sz="900">
              <a:latin typeface="Times New Roman"/>
            </a:endParaRPr>
          </a:p>
          <a:p>
            <a:pPr marL="800100" lvl="1" indent="-228600">
              <a:lnSpc>
                <a:spcPct val="114999"/>
              </a:lnSpc>
              <a:buSzPts val="1800"/>
              <a:buAutoNum type="alphaLcPeriod"/>
            </a:pPr>
            <a:r>
              <a:rPr lang="en-US" sz="900" b="1" dirty="0">
                <a:solidFill>
                  <a:srgbClr val="000000"/>
                </a:solidFill>
                <a:latin typeface="Times New Roman"/>
              </a:rPr>
              <a:t>Outcome</a:t>
            </a:r>
            <a:r>
              <a:rPr lang="en-US" sz="900" dirty="0">
                <a:solidFill>
                  <a:srgbClr val="000000"/>
                </a:solidFill>
                <a:latin typeface="Times New Roman"/>
              </a:rPr>
              <a:t>: Generates a </a:t>
            </a:r>
            <a:r>
              <a:rPr lang="en-US" sz="900" b="1" dirty="0">
                <a:solidFill>
                  <a:srgbClr val="000000"/>
                </a:solidFill>
                <a:latin typeface="Times New Roman"/>
              </a:rPr>
              <a:t>freshness index</a:t>
            </a:r>
            <a:r>
              <a:rPr lang="en-US" sz="900" dirty="0">
                <a:solidFill>
                  <a:srgbClr val="000000"/>
                </a:solidFill>
                <a:latin typeface="Times New Roman"/>
              </a:rPr>
              <a:t> in percentage form, improving inventory and supply chain management.</a:t>
            </a:r>
            <a:endParaRPr lang="en-US" sz="900">
              <a:latin typeface="Times New Roman"/>
            </a:endParaRPr>
          </a:p>
          <a:p>
            <a:pPr marL="571500" indent="-457200">
              <a:lnSpc>
                <a:spcPct val="114999"/>
              </a:lnSpc>
              <a:buAutoNum type="arabicPeriod"/>
            </a:pPr>
            <a:endParaRPr lang="en-US" sz="900" dirty="0">
              <a:solidFill>
                <a:srgbClr val="595959"/>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11700" y="166419"/>
            <a:ext cx="8520600" cy="572700"/>
          </a:xfrm>
          <a:prstGeom prst="rect">
            <a:avLst/>
          </a:prstGeom>
        </p:spPr>
        <p:txBody>
          <a:bodyPr spcFirstLastPara="1" wrap="square" lIns="91425" tIns="91425" rIns="91425" bIns="91425" anchor="t" anchorCtr="0">
            <a:normAutofit/>
          </a:bodyPr>
          <a:lstStyle/>
          <a:p>
            <a:pPr>
              <a:lnSpc>
                <a:spcPct val="115000"/>
              </a:lnSpc>
            </a:pPr>
            <a:r>
              <a:rPr lang="en" sz="1900" b="1" dirty="0">
                <a:latin typeface="Times New Roman"/>
              </a:rPr>
              <a:t>Technical Approach 1: </a:t>
            </a:r>
            <a:r>
              <a:rPr lang="en" sz="1900" dirty="0">
                <a:latin typeface="Times New Roman"/>
              </a:rPr>
              <a:t>OCR-Based Expiry Date Detection</a:t>
            </a:r>
            <a:endParaRPr lang="en-US" sz="3700" dirty="0">
              <a:latin typeface="Times New Roman"/>
            </a:endParaRPr>
          </a:p>
        </p:txBody>
      </p:sp>
      <p:sp>
        <p:nvSpPr>
          <p:cNvPr id="3" name="Text Placeholder 2">
            <a:extLst>
              <a:ext uri="{FF2B5EF4-FFF2-40B4-BE49-F238E27FC236}">
                <a16:creationId xmlns:a16="http://schemas.microsoft.com/office/drawing/2014/main" id="{EF19CDAD-9869-AF18-6BEE-473EB438DFBB}"/>
              </a:ext>
            </a:extLst>
          </p:cNvPr>
          <p:cNvSpPr>
            <a:spLocks noGrp="1"/>
          </p:cNvSpPr>
          <p:nvPr>
            <p:ph type="body" idx="1"/>
          </p:nvPr>
        </p:nvSpPr>
        <p:spPr>
          <a:xfrm>
            <a:off x="311700" y="738138"/>
            <a:ext cx="8520600" cy="3830737"/>
          </a:xfrm>
        </p:spPr>
        <p:txBody>
          <a:bodyPr/>
          <a:lstStyle/>
          <a:p>
            <a:pPr>
              <a:buAutoNum type="arabicPeriod"/>
            </a:pPr>
            <a:r>
              <a:rPr lang="en-US" sz="1200" b="1" dirty="0">
                <a:solidFill>
                  <a:schemeClr val="tx1"/>
                </a:solidFill>
                <a:latin typeface="Times New Roman"/>
              </a:rPr>
              <a:t>Object Detection with YOLOv8n</a:t>
            </a:r>
            <a:r>
              <a:rPr lang="en-US" sz="1200" dirty="0">
                <a:solidFill>
                  <a:schemeClr val="tx1"/>
                </a:solidFill>
                <a:latin typeface="Times New Roman"/>
              </a:rPr>
              <a:t>:</a:t>
            </a:r>
          </a:p>
          <a:p>
            <a:pPr marL="939800" lvl="1" indent="-342900">
              <a:lnSpc>
                <a:spcPct val="114999"/>
              </a:lnSpc>
              <a:buAutoNum type="alphaLcPeriod"/>
            </a:pPr>
            <a:r>
              <a:rPr lang="en-US" sz="1200" b="1" dirty="0">
                <a:solidFill>
                  <a:schemeClr val="tx1"/>
                </a:solidFill>
                <a:latin typeface="Times New Roman"/>
              </a:rPr>
              <a:t>YOLOv8n</a:t>
            </a:r>
            <a:r>
              <a:rPr lang="en-US" sz="1200" dirty="0">
                <a:solidFill>
                  <a:schemeClr val="tx1"/>
                </a:solidFill>
                <a:latin typeface="Times New Roman"/>
              </a:rPr>
              <a:t> was employed for its efficiency in real-time object detection. It divides the input image into a grid, predicting bounding boxes and class probabilities in a single pass. YOLOv8n's ability to detect small, localized regions (such as expiry dates) on product labels made it ideal for this application.</a:t>
            </a:r>
          </a:p>
          <a:p>
            <a:pPr marL="939800" lvl="1" indent="-342900">
              <a:lnSpc>
                <a:spcPct val="114999"/>
              </a:lnSpc>
              <a:buAutoNum type="alphaLcPeriod"/>
            </a:pPr>
            <a:r>
              <a:rPr lang="en-US" sz="1200" b="1" dirty="0">
                <a:solidFill>
                  <a:schemeClr val="tx1"/>
                </a:solidFill>
                <a:latin typeface="Times New Roman"/>
              </a:rPr>
              <a:t>Training Process</a:t>
            </a:r>
            <a:r>
              <a:rPr lang="en-US" sz="1200" dirty="0">
                <a:solidFill>
                  <a:schemeClr val="tx1"/>
                </a:solidFill>
                <a:latin typeface="Times New Roman"/>
              </a:rPr>
              <a:t>: The model was trained using a custom dataset of 5,000 images, annotated to mark regions where expiry dates are printed. The training process involved data augmentation techniques such as rotation, flipping, and brightness enhancement to improve model generalization.</a:t>
            </a:r>
          </a:p>
          <a:p>
            <a:pPr marL="939800" lvl="1">
              <a:lnSpc>
                <a:spcPct val="114999"/>
              </a:lnSpc>
              <a:buAutoNum type="alphaLcPeriod"/>
            </a:pPr>
            <a:endParaRPr lang="en-US" sz="1200" dirty="0">
              <a:solidFill>
                <a:schemeClr val="tx1"/>
              </a:solidFill>
              <a:latin typeface="Times New Roman"/>
            </a:endParaRPr>
          </a:p>
          <a:p>
            <a:pPr>
              <a:lnSpc>
                <a:spcPct val="114999"/>
              </a:lnSpc>
              <a:buAutoNum type="arabicPeriod"/>
            </a:pPr>
            <a:r>
              <a:rPr lang="en-US" sz="1200" b="1" dirty="0">
                <a:solidFill>
                  <a:schemeClr val="tx1"/>
                </a:solidFill>
                <a:latin typeface="Times New Roman"/>
              </a:rPr>
              <a:t>Text Extraction with </a:t>
            </a:r>
            <a:r>
              <a:rPr lang="en-US" sz="1200" b="1" err="1">
                <a:solidFill>
                  <a:schemeClr val="tx1"/>
                </a:solidFill>
                <a:latin typeface="Times New Roman"/>
              </a:rPr>
              <a:t>EasyOCR</a:t>
            </a:r>
            <a:r>
              <a:rPr lang="en-US" sz="1200" dirty="0">
                <a:solidFill>
                  <a:schemeClr val="tx1"/>
                </a:solidFill>
                <a:latin typeface="Times New Roman"/>
              </a:rPr>
              <a:t>:</a:t>
            </a:r>
          </a:p>
          <a:p>
            <a:pPr lvl="1" indent="-342900">
              <a:lnSpc>
                <a:spcPct val="114999"/>
              </a:lnSpc>
              <a:buSzPts val="1800"/>
              <a:buAutoNum type="alphaLcPeriod"/>
            </a:pPr>
            <a:r>
              <a:rPr lang="en-US" sz="1200" dirty="0">
                <a:solidFill>
                  <a:schemeClr val="tx1"/>
                </a:solidFill>
                <a:latin typeface="Times New Roman"/>
              </a:rPr>
              <a:t>After </a:t>
            </a:r>
            <a:r>
              <a:rPr lang="en-US" sz="1200" b="1" dirty="0">
                <a:solidFill>
                  <a:schemeClr val="tx1"/>
                </a:solidFill>
                <a:latin typeface="Times New Roman"/>
              </a:rPr>
              <a:t>YOLOv8n</a:t>
            </a:r>
            <a:r>
              <a:rPr lang="en-US" sz="1200" dirty="0">
                <a:solidFill>
                  <a:schemeClr val="tx1"/>
                </a:solidFill>
                <a:latin typeface="Times New Roman"/>
              </a:rPr>
              <a:t> detects the region containing the expiry date, the image is cropped and passed to </a:t>
            </a:r>
            <a:r>
              <a:rPr lang="en-US" sz="1200" b="1" err="1">
                <a:solidFill>
                  <a:schemeClr val="tx1"/>
                </a:solidFill>
                <a:latin typeface="Times New Roman"/>
              </a:rPr>
              <a:t>EasyOCR</a:t>
            </a:r>
            <a:r>
              <a:rPr lang="en-US" sz="1200" dirty="0">
                <a:solidFill>
                  <a:schemeClr val="tx1"/>
                </a:solidFill>
                <a:latin typeface="Times New Roman"/>
              </a:rPr>
              <a:t> for text extraction. </a:t>
            </a:r>
          </a:p>
          <a:p>
            <a:pPr marL="939800" lvl="1" indent="-342900">
              <a:lnSpc>
                <a:spcPct val="114999"/>
              </a:lnSpc>
              <a:buSzPts val="1800"/>
              <a:buAutoNum type="alphaLcPeriod"/>
            </a:pPr>
            <a:r>
              <a:rPr lang="en-US" sz="1200" b="1" dirty="0">
                <a:solidFill>
                  <a:schemeClr val="tx1"/>
                </a:solidFill>
                <a:latin typeface="Times New Roman"/>
                <a:cs typeface="Times New Roman"/>
              </a:rPr>
              <a:t>Post-Processing</a:t>
            </a:r>
            <a:r>
              <a:rPr lang="en-US" sz="1200" dirty="0">
                <a:solidFill>
                  <a:schemeClr val="tx1"/>
                </a:solidFill>
                <a:latin typeface="Times New Roman"/>
                <a:cs typeface="Times New Roman"/>
              </a:rPr>
              <a:t>: A regex pattern is applied to the extracted text to ensure it matches common expiry date formats (e.g., DD/MM/YYYY), providing structured data for further use.</a:t>
            </a:r>
          </a:p>
          <a:p>
            <a:pPr indent="-342900">
              <a:lnSpc>
                <a:spcPct val="114999"/>
              </a:lnSpc>
              <a:buSzPts val="1800"/>
              <a:buAutoNum type="arabicPeriod"/>
            </a:pPr>
            <a:endParaRPr lang="en-US" sz="1200" dirty="0">
              <a:solidFill>
                <a:schemeClr val="tx1"/>
              </a:solidFill>
              <a:latin typeface="Times New Roman"/>
              <a:cs typeface="Times New Roman"/>
            </a:endParaRPr>
          </a:p>
          <a:p>
            <a:pPr lvl="1" indent="-342900">
              <a:lnSpc>
                <a:spcPct val="114999"/>
              </a:lnSpc>
              <a:buSzPts val="1800"/>
              <a:buAutoNum type="alphaLcPeriod"/>
            </a:pPr>
            <a:endParaRPr lang="en-US" sz="1200" dirty="0">
              <a:solidFill>
                <a:schemeClr val="tx1"/>
              </a:solidFill>
              <a:latin typeface="Times New Roman"/>
            </a:endParaRPr>
          </a:p>
          <a:p>
            <a:pPr>
              <a:lnSpc>
                <a:spcPct val="114999"/>
              </a:lnSpc>
              <a:buAutoNum type="arabicPeriod"/>
            </a:pPr>
            <a:endParaRPr lang="en-US" sz="1200" dirty="0">
              <a:solidFill>
                <a:schemeClr val="tx1"/>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0DE7-C10A-6B65-9A88-C03B8E65F129}"/>
              </a:ext>
            </a:extLst>
          </p:cNvPr>
          <p:cNvSpPr>
            <a:spLocks noGrp="1"/>
          </p:cNvSpPr>
          <p:nvPr>
            <p:ph type="title"/>
          </p:nvPr>
        </p:nvSpPr>
        <p:spPr>
          <a:xfrm>
            <a:off x="311700" y="180706"/>
            <a:ext cx="8520600" cy="572700"/>
          </a:xfrm>
        </p:spPr>
        <p:txBody>
          <a:bodyPr>
            <a:normAutofit/>
          </a:bodyPr>
          <a:lstStyle/>
          <a:p>
            <a:pPr>
              <a:lnSpc>
                <a:spcPct val="114999"/>
              </a:lnSpc>
            </a:pPr>
            <a:r>
              <a:rPr lang="en" sz="2100" b="1" dirty="0">
                <a:latin typeface="Times New Roman"/>
              </a:rPr>
              <a:t>Technical Approach 2: </a:t>
            </a:r>
            <a:r>
              <a:rPr lang="en" sz="2100" dirty="0">
                <a:latin typeface="Times New Roman"/>
              </a:rPr>
              <a:t>Image Recognition and IR-Based Counting</a:t>
            </a:r>
            <a:endParaRPr lang="en-US" sz="2100" dirty="0">
              <a:latin typeface="Times New Roman"/>
            </a:endParaRPr>
          </a:p>
          <a:p>
            <a:endParaRPr lang="en-US" dirty="0">
              <a:latin typeface="Times New Roman"/>
            </a:endParaRPr>
          </a:p>
        </p:txBody>
      </p:sp>
      <p:sp>
        <p:nvSpPr>
          <p:cNvPr id="3" name="Text Placeholder 2">
            <a:extLst>
              <a:ext uri="{FF2B5EF4-FFF2-40B4-BE49-F238E27FC236}">
                <a16:creationId xmlns:a16="http://schemas.microsoft.com/office/drawing/2014/main" id="{37220100-4127-C420-6547-F792F7E2CF5A}"/>
              </a:ext>
            </a:extLst>
          </p:cNvPr>
          <p:cNvSpPr>
            <a:spLocks noGrp="1"/>
          </p:cNvSpPr>
          <p:nvPr>
            <p:ph type="body" idx="1"/>
          </p:nvPr>
        </p:nvSpPr>
        <p:spPr>
          <a:xfrm>
            <a:off x="311700" y="752425"/>
            <a:ext cx="8520600" cy="4202212"/>
          </a:xfrm>
        </p:spPr>
        <p:txBody>
          <a:bodyPr>
            <a:normAutofit/>
          </a:bodyPr>
          <a:lstStyle/>
          <a:p>
            <a:pPr>
              <a:lnSpc>
                <a:spcPct val="114999"/>
              </a:lnSpc>
              <a:buAutoNum type="arabicPeriod"/>
            </a:pPr>
            <a:r>
              <a:rPr lang="en-US" sz="1200" b="1" dirty="0">
                <a:solidFill>
                  <a:schemeClr val="tx1"/>
                </a:solidFill>
                <a:latin typeface="Times New Roman"/>
              </a:rPr>
              <a:t>Object Detection with YOLOv8n</a:t>
            </a:r>
            <a:r>
              <a:rPr lang="en-US" sz="1200" dirty="0">
                <a:solidFill>
                  <a:schemeClr val="tx1"/>
                </a:solidFill>
                <a:latin typeface="Times New Roman"/>
              </a:rPr>
              <a:t>:</a:t>
            </a:r>
          </a:p>
          <a:p>
            <a:pPr marL="742950" lvl="1" indent="-285750">
              <a:lnSpc>
                <a:spcPct val="114999"/>
              </a:lnSpc>
              <a:buSzPts val="1800"/>
              <a:buAutoNum type="alphaLcPeriod"/>
            </a:pPr>
            <a:r>
              <a:rPr lang="en-US" sz="1200" dirty="0">
                <a:solidFill>
                  <a:schemeClr val="tx1"/>
                </a:solidFill>
                <a:latin typeface="Times New Roman"/>
              </a:rPr>
              <a:t>The YOLOv8n model was used to detect regions of interest (ROI) on product labels, such as product names and batch numbers. YOLOv8n was trained using a dataset of </a:t>
            </a:r>
            <a:r>
              <a:rPr lang="en-US" sz="1200" b="1" dirty="0">
                <a:solidFill>
                  <a:schemeClr val="tx1"/>
                </a:solidFill>
                <a:latin typeface="Times New Roman"/>
              </a:rPr>
              <a:t>5,000 images</a:t>
            </a:r>
            <a:r>
              <a:rPr lang="en-US" sz="1200" dirty="0">
                <a:solidFill>
                  <a:schemeClr val="tx1"/>
                </a:solidFill>
                <a:latin typeface="Times New Roman"/>
              </a:rPr>
              <a:t> with varying label orientations, sizes, and conditions to ensure robust object detection.</a:t>
            </a:r>
          </a:p>
          <a:p>
            <a:pPr marL="742950" lvl="1" indent="-285750">
              <a:lnSpc>
                <a:spcPct val="114999"/>
              </a:lnSpc>
              <a:buSzPts val="1800"/>
              <a:buAutoNum type="alphaLcPeriod"/>
            </a:pPr>
            <a:r>
              <a:rPr lang="en-US" sz="1200" b="1" dirty="0">
                <a:solidFill>
                  <a:schemeClr val="tx1"/>
                </a:solidFill>
                <a:latin typeface="Times New Roman"/>
              </a:rPr>
              <a:t>Data Augmentation</a:t>
            </a:r>
            <a:r>
              <a:rPr lang="en-US" sz="1200" dirty="0">
                <a:solidFill>
                  <a:schemeClr val="tx1"/>
                </a:solidFill>
                <a:latin typeface="Times New Roman"/>
              </a:rPr>
              <a:t>: Techniques such as flipping, scaling, and brightness adjustments were applied to the training data to improve the model’s ability to generalize across different lighting conditions and product types.</a:t>
            </a:r>
          </a:p>
          <a:p>
            <a:pPr marL="742950" lvl="1" indent="-285750">
              <a:lnSpc>
                <a:spcPct val="114999"/>
              </a:lnSpc>
              <a:buAutoNum type="alphaLcPeriod"/>
            </a:pPr>
            <a:endParaRPr lang="en-US" sz="1200" dirty="0">
              <a:solidFill>
                <a:schemeClr val="tx1"/>
              </a:solidFill>
              <a:latin typeface="Times New Roman"/>
            </a:endParaRPr>
          </a:p>
          <a:p>
            <a:pPr marL="342900">
              <a:lnSpc>
                <a:spcPct val="114999"/>
              </a:lnSpc>
              <a:buAutoNum type="arabicPeriod"/>
            </a:pPr>
            <a:r>
              <a:rPr lang="en-US" sz="1200" b="1" dirty="0">
                <a:solidFill>
                  <a:schemeClr val="tx1"/>
                </a:solidFill>
                <a:latin typeface="Times New Roman"/>
              </a:rPr>
              <a:t>Text Extraction with </a:t>
            </a:r>
            <a:r>
              <a:rPr lang="en-US" sz="1200" b="1" err="1">
                <a:solidFill>
                  <a:schemeClr val="tx1"/>
                </a:solidFill>
                <a:latin typeface="Times New Roman"/>
              </a:rPr>
              <a:t>EasyOCR</a:t>
            </a:r>
            <a:r>
              <a:rPr lang="en-US" sz="1200" dirty="0">
                <a:solidFill>
                  <a:schemeClr val="tx1"/>
                </a:solidFill>
                <a:latin typeface="Times New Roman"/>
              </a:rPr>
              <a:t>:</a:t>
            </a:r>
          </a:p>
          <a:p>
            <a:pPr marL="742950" lvl="1" indent="-285750">
              <a:lnSpc>
                <a:spcPct val="114999"/>
              </a:lnSpc>
              <a:buSzPts val="1800"/>
              <a:buAutoNum type="alphaLcPeriod"/>
            </a:pPr>
            <a:r>
              <a:rPr lang="en-US" sz="1200" dirty="0">
                <a:solidFill>
                  <a:schemeClr val="tx1"/>
                </a:solidFill>
                <a:latin typeface="Times New Roman"/>
              </a:rPr>
              <a:t>Once YOLOv8n identifies the ROI, </a:t>
            </a:r>
            <a:r>
              <a:rPr lang="en-US" sz="1200" b="1" err="1">
                <a:solidFill>
                  <a:schemeClr val="tx1"/>
                </a:solidFill>
                <a:latin typeface="Times New Roman"/>
              </a:rPr>
              <a:t>EasyOCR</a:t>
            </a:r>
            <a:r>
              <a:rPr lang="en-US" sz="1200" dirty="0">
                <a:solidFill>
                  <a:schemeClr val="tx1"/>
                </a:solidFill>
                <a:latin typeface="Times New Roman"/>
              </a:rPr>
              <a:t> is used to extract text from the cropped regions. The text extracted typically includes product details such as names, serial numbers, and batch codes.</a:t>
            </a:r>
          </a:p>
          <a:p>
            <a:pPr marL="742950" lvl="1" indent="-285750">
              <a:lnSpc>
                <a:spcPct val="114999"/>
              </a:lnSpc>
              <a:buAutoNum type="alphaLcPeriod"/>
            </a:pPr>
            <a:r>
              <a:rPr lang="en-US" sz="1200" b="1" dirty="0">
                <a:solidFill>
                  <a:schemeClr val="tx1"/>
                </a:solidFill>
                <a:latin typeface="Times New Roman"/>
              </a:rPr>
              <a:t>Post-Processing</a:t>
            </a:r>
            <a:r>
              <a:rPr lang="en-US" sz="1200" dirty="0">
                <a:solidFill>
                  <a:schemeClr val="tx1"/>
                </a:solidFill>
                <a:latin typeface="Times New Roman"/>
              </a:rPr>
              <a:t>: OCR results are refined using string matching algorithms to correct for minor errors in text extraction, ensuring accurate product identification.</a:t>
            </a:r>
          </a:p>
          <a:p>
            <a:pPr marL="742950" lvl="1" indent="-285750">
              <a:lnSpc>
                <a:spcPct val="114999"/>
              </a:lnSpc>
              <a:buAutoNum type="alphaLcPeriod"/>
            </a:pPr>
            <a:endParaRPr lang="en-US" sz="1200" dirty="0">
              <a:solidFill>
                <a:schemeClr val="tx1"/>
              </a:solidFill>
              <a:latin typeface="Times New Roman"/>
            </a:endParaRPr>
          </a:p>
          <a:p>
            <a:pPr>
              <a:lnSpc>
                <a:spcPct val="114999"/>
              </a:lnSpc>
              <a:buAutoNum type="arabicPeriod"/>
            </a:pPr>
            <a:r>
              <a:rPr lang="en-US" sz="1200" b="1" dirty="0">
                <a:solidFill>
                  <a:schemeClr val="tx1"/>
                </a:solidFill>
                <a:latin typeface="Times New Roman"/>
              </a:rPr>
              <a:t>IR-Based Object Counting</a:t>
            </a:r>
            <a:r>
              <a:rPr lang="en-US" sz="1200" dirty="0">
                <a:solidFill>
                  <a:schemeClr val="tx1"/>
                </a:solidFill>
                <a:latin typeface="Times New Roman"/>
              </a:rPr>
              <a:t>:</a:t>
            </a:r>
          </a:p>
          <a:p>
            <a:pPr marL="742950" lvl="1" indent="-285750">
              <a:lnSpc>
                <a:spcPct val="114999"/>
              </a:lnSpc>
              <a:buSzPts val="1800"/>
              <a:buAutoNum type="alphaLcPeriod"/>
            </a:pPr>
            <a:r>
              <a:rPr lang="en-US" sz="1200" b="1" dirty="0">
                <a:solidFill>
                  <a:schemeClr val="tx1"/>
                </a:solidFill>
                <a:latin typeface="Times New Roman"/>
              </a:rPr>
              <a:t>IR Sensor</a:t>
            </a:r>
            <a:r>
              <a:rPr lang="en-US" sz="1200" dirty="0">
                <a:solidFill>
                  <a:schemeClr val="tx1"/>
                </a:solidFill>
                <a:latin typeface="Times New Roman"/>
              </a:rPr>
              <a:t>: An infrared sensor was used to detect objects passing through a conveyor system. This sensor triggers the counting mechanism, ensuring that the system can accurately track the number of items in real time.</a:t>
            </a:r>
          </a:p>
          <a:p>
            <a:pPr marL="742950" lvl="1" indent="-285750">
              <a:lnSpc>
                <a:spcPct val="114999"/>
              </a:lnSpc>
              <a:buSzPts val="1800"/>
              <a:buAutoNum type="alphaLcPeriod"/>
            </a:pPr>
            <a:r>
              <a:rPr lang="en-US" sz="1200" b="1" dirty="0">
                <a:solidFill>
                  <a:schemeClr val="tx1"/>
                </a:solidFill>
                <a:latin typeface="Times New Roman"/>
              </a:rPr>
              <a:t>ESP32 Microcontroller</a:t>
            </a:r>
            <a:r>
              <a:rPr lang="en-US" sz="1200" dirty="0">
                <a:solidFill>
                  <a:schemeClr val="tx1"/>
                </a:solidFill>
                <a:latin typeface="Times New Roman"/>
              </a:rPr>
              <a:t>: The </a:t>
            </a:r>
            <a:r>
              <a:rPr lang="en-US" sz="1200" b="1" dirty="0">
                <a:solidFill>
                  <a:schemeClr val="tx1"/>
                </a:solidFill>
                <a:latin typeface="Times New Roman"/>
              </a:rPr>
              <a:t>ESP32</a:t>
            </a:r>
            <a:r>
              <a:rPr lang="en-US" sz="1200" dirty="0">
                <a:solidFill>
                  <a:schemeClr val="tx1"/>
                </a:solidFill>
                <a:latin typeface="Times New Roman"/>
              </a:rPr>
              <a:t> was employed to process the signals from the IR sensor and maintain an accurate count of the detected objects. It also ensures the data is synchronized with the image recognition system.</a:t>
            </a:r>
          </a:p>
          <a:p>
            <a:pPr marL="342900" indent="-228600">
              <a:lnSpc>
                <a:spcPct val="114999"/>
              </a:lnSpc>
              <a:buAutoNum type="arabicPeriod"/>
            </a:pPr>
            <a:endParaRPr lang="en-US" sz="1200" dirty="0">
              <a:solidFill>
                <a:schemeClr val="tx1"/>
              </a:solidFill>
              <a:latin typeface="Times New Roman"/>
            </a:endParaRPr>
          </a:p>
        </p:txBody>
      </p:sp>
    </p:spTree>
    <p:extLst>
      <p:ext uri="{BB962C8B-B14F-4D97-AF65-F5344CB8AC3E}">
        <p14:creationId xmlns:p14="http://schemas.microsoft.com/office/powerpoint/2010/main" val="270020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E048-7C46-8AB6-7406-DC9F7398BC55}"/>
              </a:ext>
            </a:extLst>
          </p:cNvPr>
          <p:cNvSpPr>
            <a:spLocks noGrp="1"/>
          </p:cNvSpPr>
          <p:nvPr>
            <p:ph type="title"/>
          </p:nvPr>
        </p:nvSpPr>
        <p:spPr>
          <a:xfrm>
            <a:off x="311700" y="216425"/>
            <a:ext cx="8520600" cy="572700"/>
          </a:xfrm>
        </p:spPr>
        <p:txBody>
          <a:bodyPr>
            <a:normAutofit fontScale="90000"/>
          </a:bodyPr>
          <a:lstStyle/>
          <a:p>
            <a:pPr>
              <a:lnSpc>
                <a:spcPct val="114999"/>
              </a:lnSpc>
            </a:pPr>
            <a:r>
              <a:rPr lang="en" sz="2300" b="1" dirty="0">
                <a:latin typeface="Times New Roman"/>
              </a:rPr>
              <a:t>Technical Approach 3: </a:t>
            </a:r>
            <a:r>
              <a:rPr lang="en" sz="2300" dirty="0">
                <a:latin typeface="Times New Roman"/>
              </a:rPr>
              <a:t>Freshness Detection of Produce</a:t>
            </a:r>
            <a:endParaRPr lang="en-US" sz="2300" dirty="0">
              <a:latin typeface="Times New Roman"/>
            </a:endParaRPr>
          </a:p>
          <a:p>
            <a:endParaRPr lang="en-US" sz="3100" dirty="0">
              <a:latin typeface="Times New Roman"/>
            </a:endParaRPr>
          </a:p>
          <a:p>
            <a:endParaRPr lang="en-US" dirty="0">
              <a:latin typeface="Times New Roman"/>
            </a:endParaRPr>
          </a:p>
        </p:txBody>
      </p:sp>
      <p:sp>
        <p:nvSpPr>
          <p:cNvPr id="3" name="Text Placeholder 2">
            <a:extLst>
              <a:ext uri="{FF2B5EF4-FFF2-40B4-BE49-F238E27FC236}">
                <a16:creationId xmlns:a16="http://schemas.microsoft.com/office/drawing/2014/main" id="{740655F7-BFFF-809C-A5BE-BDB9F51C3F5C}"/>
              </a:ext>
            </a:extLst>
          </p:cNvPr>
          <p:cNvSpPr>
            <a:spLocks noGrp="1"/>
          </p:cNvSpPr>
          <p:nvPr>
            <p:ph type="body" idx="1"/>
          </p:nvPr>
        </p:nvSpPr>
        <p:spPr>
          <a:xfrm>
            <a:off x="311700" y="788144"/>
            <a:ext cx="8520600" cy="3780731"/>
          </a:xfrm>
        </p:spPr>
        <p:txBody>
          <a:bodyPr/>
          <a:lstStyle/>
          <a:p>
            <a:pPr>
              <a:buAutoNum type="arabicPeriod"/>
            </a:pPr>
            <a:r>
              <a:rPr lang="en-US" sz="1400" b="1" dirty="0">
                <a:solidFill>
                  <a:schemeClr val="tx1"/>
                </a:solidFill>
                <a:latin typeface="Times New Roman"/>
              </a:rPr>
              <a:t>Shallow Neural Networks for Binary Classification</a:t>
            </a:r>
            <a:r>
              <a:rPr lang="en-US" sz="1400" dirty="0">
                <a:solidFill>
                  <a:schemeClr val="tx1"/>
                </a:solidFill>
                <a:latin typeface="Times New Roman"/>
              </a:rPr>
              <a:t>:</a:t>
            </a:r>
          </a:p>
          <a:p>
            <a:pPr lvl="1" indent="-342900">
              <a:lnSpc>
                <a:spcPct val="114999"/>
              </a:lnSpc>
              <a:buSzPts val="1800"/>
              <a:buAutoNum type="alphaLcPeriod"/>
            </a:pPr>
            <a:r>
              <a:rPr lang="en-US" dirty="0">
                <a:solidFill>
                  <a:schemeClr val="tx1"/>
                </a:solidFill>
                <a:latin typeface="Times New Roman"/>
              </a:rPr>
              <a:t>We developed a shallow neural network for </a:t>
            </a:r>
            <a:r>
              <a:rPr lang="en-US" b="1" dirty="0">
                <a:solidFill>
                  <a:schemeClr val="tx1"/>
                </a:solidFill>
                <a:latin typeface="Times New Roman"/>
              </a:rPr>
              <a:t>binary classification</a:t>
            </a:r>
            <a:r>
              <a:rPr lang="en-US" dirty="0">
                <a:solidFill>
                  <a:schemeClr val="tx1"/>
                </a:solidFill>
                <a:latin typeface="Times New Roman"/>
              </a:rPr>
              <a:t> (fresh/rotten) using </a:t>
            </a:r>
            <a:r>
              <a:rPr lang="en-US" b="1" err="1">
                <a:solidFill>
                  <a:schemeClr val="tx1"/>
                </a:solidFill>
                <a:latin typeface="Times New Roman"/>
              </a:rPr>
              <a:t>ReLU</a:t>
            </a:r>
            <a:r>
              <a:rPr lang="en-US" dirty="0">
                <a:solidFill>
                  <a:schemeClr val="tx1"/>
                </a:solidFill>
                <a:latin typeface="Times New Roman"/>
              </a:rPr>
              <a:t> activations for hidden layers and </a:t>
            </a:r>
            <a:r>
              <a:rPr lang="en-US" b="1" dirty="0">
                <a:solidFill>
                  <a:schemeClr val="tx1"/>
                </a:solidFill>
                <a:latin typeface="Times New Roman"/>
              </a:rPr>
              <a:t>sigmoid activation</a:t>
            </a:r>
            <a:r>
              <a:rPr lang="en-US" dirty="0">
                <a:solidFill>
                  <a:schemeClr val="tx1"/>
                </a:solidFill>
                <a:latin typeface="Times New Roman"/>
              </a:rPr>
              <a:t> for the output layer. The model is designed to classify whether a piece of produce is fresh or rotten based on visual cues.</a:t>
            </a:r>
          </a:p>
          <a:p>
            <a:pPr lvl="1" indent="-342900">
              <a:lnSpc>
                <a:spcPct val="114999"/>
              </a:lnSpc>
              <a:buSzPts val="1800"/>
              <a:buAutoNum type="alphaLcPeriod"/>
            </a:pPr>
            <a:r>
              <a:rPr lang="en-US" b="1" dirty="0">
                <a:solidFill>
                  <a:schemeClr val="tx1"/>
                </a:solidFill>
                <a:latin typeface="Times New Roman"/>
              </a:rPr>
              <a:t>Loss Function</a:t>
            </a:r>
            <a:r>
              <a:rPr lang="en-US" dirty="0">
                <a:solidFill>
                  <a:schemeClr val="tx1"/>
                </a:solidFill>
                <a:latin typeface="Times New Roman"/>
              </a:rPr>
              <a:t>: We used </a:t>
            </a:r>
            <a:r>
              <a:rPr lang="en-US" b="1" dirty="0">
                <a:solidFill>
                  <a:schemeClr val="tx1"/>
                </a:solidFill>
                <a:latin typeface="Times New Roman"/>
              </a:rPr>
              <a:t>binary cross-entropy</a:t>
            </a:r>
            <a:r>
              <a:rPr lang="en-US" dirty="0">
                <a:solidFill>
                  <a:schemeClr val="tx1"/>
                </a:solidFill>
                <a:latin typeface="Times New Roman"/>
              </a:rPr>
              <a:t> as the loss function to calculate the error between the predicted and actual class labels.</a:t>
            </a:r>
          </a:p>
          <a:p>
            <a:pPr>
              <a:lnSpc>
                <a:spcPct val="114999"/>
              </a:lnSpc>
              <a:buAutoNum type="arabicPeriod"/>
            </a:pPr>
            <a:r>
              <a:rPr lang="en-US" sz="1400" b="1" dirty="0">
                <a:solidFill>
                  <a:schemeClr val="tx1"/>
                </a:solidFill>
                <a:latin typeface="Times New Roman"/>
              </a:rPr>
              <a:t>Data Augmentation and Training</a:t>
            </a:r>
            <a:r>
              <a:rPr lang="en-US" sz="1400" dirty="0">
                <a:solidFill>
                  <a:schemeClr val="tx1"/>
                </a:solidFill>
                <a:latin typeface="Times New Roman"/>
              </a:rPr>
              <a:t>:</a:t>
            </a:r>
          </a:p>
          <a:p>
            <a:pPr lvl="1" indent="-342900">
              <a:lnSpc>
                <a:spcPct val="114999"/>
              </a:lnSpc>
              <a:buSzPts val="1800"/>
              <a:buAutoNum type="alphaLcPeriod"/>
            </a:pPr>
            <a:r>
              <a:rPr lang="en-US" dirty="0">
                <a:solidFill>
                  <a:schemeClr val="tx1"/>
                </a:solidFill>
                <a:latin typeface="Times New Roman"/>
              </a:rPr>
              <a:t>The dataset included images of 11 types of fruits and vegetables. Various augmentation techniques (such as rotation, flipping, and contrast adjustments) were applied to improve model generalization.</a:t>
            </a:r>
          </a:p>
          <a:p>
            <a:pPr lvl="1">
              <a:lnSpc>
                <a:spcPct val="114999"/>
              </a:lnSpc>
              <a:buAutoNum type="alphaLcPeriod"/>
            </a:pPr>
            <a:r>
              <a:rPr lang="en-US" b="1" dirty="0">
                <a:solidFill>
                  <a:schemeClr val="tx1"/>
                </a:solidFill>
                <a:latin typeface="Times New Roman"/>
              </a:rPr>
              <a:t>Training Environment</a:t>
            </a:r>
            <a:r>
              <a:rPr lang="en-US" dirty="0">
                <a:solidFill>
                  <a:schemeClr val="tx1"/>
                </a:solidFill>
                <a:latin typeface="Times New Roman"/>
              </a:rPr>
              <a:t>: The model was trained on an </a:t>
            </a:r>
            <a:r>
              <a:rPr lang="en-US" b="1" dirty="0">
                <a:solidFill>
                  <a:schemeClr val="tx1"/>
                </a:solidFill>
                <a:latin typeface="Times New Roman"/>
              </a:rPr>
              <a:t>NVIDIA GeForce GTX 1650 MQ</a:t>
            </a:r>
            <a:r>
              <a:rPr lang="en-US" dirty="0">
                <a:solidFill>
                  <a:schemeClr val="tx1"/>
                </a:solidFill>
                <a:latin typeface="Times New Roman"/>
              </a:rPr>
              <a:t>, ensuring efficient processing and high-speed training.</a:t>
            </a:r>
          </a:p>
          <a:p>
            <a:pPr>
              <a:lnSpc>
                <a:spcPct val="114999"/>
              </a:lnSpc>
              <a:buAutoNum type="arabicPeriod"/>
            </a:pPr>
            <a:endParaRPr lang="en-US" sz="1400" dirty="0">
              <a:solidFill>
                <a:schemeClr val="tx1"/>
              </a:solidFill>
              <a:latin typeface="Times New Roman"/>
            </a:endParaRPr>
          </a:p>
        </p:txBody>
      </p:sp>
    </p:spTree>
    <p:extLst>
      <p:ext uri="{BB962C8B-B14F-4D97-AF65-F5344CB8AC3E}">
        <p14:creationId xmlns:p14="http://schemas.microsoft.com/office/powerpoint/2010/main" val="245983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44FA-E99D-D1A7-19CC-8E4B13363131}"/>
              </a:ext>
            </a:extLst>
          </p:cNvPr>
          <p:cNvSpPr>
            <a:spLocks noGrp="1"/>
          </p:cNvSpPr>
          <p:nvPr>
            <p:ph type="title"/>
          </p:nvPr>
        </p:nvSpPr>
        <p:spPr/>
        <p:txBody>
          <a:bodyPr>
            <a:normAutofit fontScale="90000"/>
          </a:bodyPr>
          <a:lstStyle/>
          <a:p>
            <a:r>
              <a:rPr lang="en-US" b="1" dirty="0">
                <a:latin typeface="Times New Roman"/>
              </a:rPr>
              <a:t>Limitations</a:t>
            </a:r>
          </a:p>
        </p:txBody>
      </p:sp>
      <p:sp>
        <p:nvSpPr>
          <p:cNvPr id="3" name="Text Placeholder 2">
            <a:extLst>
              <a:ext uri="{FF2B5EF4-FFF2-40B4-BE49-F238E27FC236}">
                <a16:creationId xmlns:a16="http://schemas.microsoft.com/office/drawing/2014/main" id="{3CDDE327-6C14-76BF-478F-2A5D8A5E07AA}"/>
              </a:ext>
            </a:extLst>
          </p:cNvPr>
          <p:cNvSpPr>
            <a:spLocks noGrp="1"/>
          </p:cNvSpPr>
          <p:nvPr>
            <p:ph type="body" idx="1"/>
          </p:nvPr>
        </p:nvSpPr>
        <p:spPr>
          <a:xfrm>
            <a:off x="311700" y="1338212"/>
            <a:ext cx="8520600" cy="3416400"/>
          </a:xfrm>
        </p:spPr>
        <p:txBody>
          <a:bodyPr>
            <a:normAutofit/>
          </a:bodyPr>
          <a:lstStyle/>
          <a:p>
            <a:r>
              <a:rPr lang="en-US" sz="1200" b="1" dirty="0">
                <a:solidFill>
                  <a:schemeClr val="tx1"/>
                </a:solidFill>
                <a:latin typeface="Times New Roman"/>
              </a:rPr>
              <a:t>Lack of Product Catalogue</a:t>
            </a:r>
            <a:r>
              <a:rPr lang="en-US" sz="1200" dirty="0">
                <a:solidFill>
                  <a:schemeClr val="tx1"/>
                </a:solidFill>
                <a:latin typeface="Times New Roman"/>
              </a:rPr>
              <a:t>:</a:t>
            </a:r>
          </a:p>
          <a:p>
            <a:pPr lvl="1">
              <a:lnSpc>
                <a:spcPct val="114999"/>
              </a:lnSpc>
            </a:pPr>
            <a:r>
              <a:rPr lang="en-US" sz="1200" dirty="0">
                <a:solidFill>
                  <a:schemeClr val="tx1"/>
                </a:solidFill>
                <a:latin typeface="Times New Roman"/>
              </a:rPr>
              <a:t>The current system extracts expiry dates but cannot associate them with specific brands or products due to the absence of a comprehensive product catalogue.</a:t>
            </a:r>
          </a:p>
          <a:p>
            <a:pPr>
              <a:lnSpc>
                <a:spcPct val="114999"/>
              </a:lnSpc>
            </a:pPr>
            <a:r>
              <a:rPr lang="en-US" sz="1200" b="1" dirty="0">
                <a:solidFill>
                  <a:schemeClr val="tx1"/>
                </a:solidFill>
                <a:latin typeface="Times New Roman"/>
              </a:rPr>
              <a:t>Logo Detection</a:t>
            </a:r>
            <a:r>
              <a:rPr lang="en-US" sz="1200" dirty="0">
                <a:solidFill>
                  <a:schemeClr val="tx1"/>
                </a:solidFill>
                <a:latin typeface="Times New Roman"/>
              </a:rPr>
              <a:t>:</a:t>
            </a:r>
          </a:p>
          <a:p>
            <a:pPr lvl="1">
              <a:lnSpc>
                <a:spcPct val="114999"/>
              </a:lnSpc>
            </a:pPr>
            <a:r>
              <a:rPr lang="en-US" sz="1200" dirty="0">
                <a:solidFill>
                  <a:schemeClr val="tx1"/>
                </a:solidFill>
                <a:latin typeface="Times New Roman"/>
              </a:rPr>
              <a:t>The system relies on text within the logo for brand identification. If a brand's logo contains no text, it can be detected but cannot be identified by the current model, </a:t>
            </a:r>
          </a:p>
          <a:p>
            <a:pPr>
              <a:lnSpc>
                <a:spcPct val="114999"/>
              </a:lnSpc>
            </a:pPr>
            <a:r>
              <a:rPr lang="en-US" sz="1200" b="1" dirty="0">
                <a:solidFill>
                  <a:schemeClr val="tx1"/>
                </a:solidFill>
                <a:latin typeface="Times New Roman"/>
              </a:rPr>
              <a:t>IR Sensor Constraints</a:t>
            </a:r>
            <a:r>
              <a:rPr lang="en-US" sz="1200" dirty="0">
                <a:solidFill>
                  <a:schemeClr val="tx1"/>
                </a:solidFill>
                <a:latin typeface="Times New Roman"/>
              </a:rPr>
              <a:t>:</a:t>
            </a:r>
          </a:p>
          <a:p>
            <a:pPr lvl="1">
              <a:lnSpc>
                <a:spcPct val="114999"/>
              </a:lnSpc>
            </a:pPr>
            <a:r>
              <a:rPr lang="en-US" sz="1200" dirty="0">
                <a:solidFill>
                  <a:schemeClr val="tx1"/>
                </a:solidFill>
                <a:latin typeface="Times New Roman"/>
              </a:rPr>
              <a:t>The IR sensor may not accurately detect objects that are moving too quickly or those with irregular shapes. Additionally, its counting accuracy decreases with overlapping objects.</a:t>
            </a:r>
          </a:p>
          <a:p>
            <a:pPr>
              <a:lnSpc>
                <a:spcPct val="114999"/>
              </a:lnSpc>
            </a:pPr>
            <a:r>
              <a:rPr lang="en-US" sz="1200" b="1" dirty="0">
                <a:solidFill>
                  <a:schemeClr val="tx1"/>
                </a:solidFill>
                <a:latin typeface="Times New Roman"/>
              </a:rPr>
              <a:t>Dependence on Image of produce Alone</a:t>
            </a:r>
            <a:r>
              <a:rPr lang="en-US" sz="1200" dirty="0">
                <a:solidFill>
                  <a:schemeClr val="tx1"/>
                </a:solidFill>
                <a:latin typeface="Times New Roman"/>
              </a:rPr>
              <a:t>:</a:t>
            </a:r>
          </a:p>
          <a:p>
            <a:pPr lvl="1">
              <a:lnSpc>
                <a:spcPct val="114999"/>
              </a:lnSpc>
            </a:pPr>
            <a:r>
              <a:rPr lang="en-US" sz="1200" dirty="0">
                <a:solidFill>
                  <a:schemeClr val="tx1"/>
                </a:solidFill>
                <a:latin typeface="Times New Roman"/>
              </a:rPr>
              <a:t>The system currently relies solely on visual cues from images to detect freshness. It does not take into account other critical factors, such as </a:t>
            </a:r>
            <a:r>
              <a:rPr lang="en-US" sz="1200" b="1" dirty="0">
                <a:solidFill>
                  <a:schemeClr val="tx1"/>
                </a:solidFill>
                <a:latin typeface="Times New Roman"/>
              </a:rPr>
              <a:t>temperature</a:t>
            </a:r>
            <a:r>
              <a:rPr lang="en-US" sz="1200" dirty="0">
                <a:solidFill>
                  <a:schemeClr val="tx1"/>
                </a:solidFill>
                <a:latin typeface="Times New Roman"/>
              </a:rPr>
              <a:t>, </a:t>
            </a:r>
            <a:r>
              <a:rPr lang="en-US" sz="1200" b="1" dirty="0">
                <a:solidFill>
                  <a:schemeClr val="tx1"/>
                </a:solidFill>
                <a:latin typeface="Times New Roman"/>
              </a:rPr>
              <a:t>humidity</a:t>
            </a:r>
            <a:r>
              <a:rPr lang="en-US" sz="1200" dirty="0">
                <a:solidFill>
                  <a:schemeClr val="tx1"/>
                </a:solidFill>
                <a:latin typeface="Times New Roman"/>
              </a:rPr>
              <a:t>, or </a:t>
            </a:r>
            <a:r>
              <a:rPr lang="en-US" sz="1200" b="1" dirty="0">
                <a:solidFill>
                  <a:schemeClr val="tx1"/>
                </a:solidFill>
                <a:latin typeface="Times New Roman"/>
              </a:rPr>
              <a:t>storage conditions</a:t>
            </a:r>
            <a:r>
              <a:rPr lang="en-US" sz="1200" dirty="0">
                <a:solidFill>
                  <a:schemeClr val="tx1"/>
                </a:solidFill>
                <a:latin typeface="Times New Roman"/>
              </a:rPr>
              <a:t>, which can also significantly affect the freshness of produce.</a:t>
            </a:r>
          </a:p>
          <a:p>
            <a:pPr>
              <a:lnSpc>
                <a:spcPct val="114999"/>
              </a:lnSpc>
            </a:pPr>
            <a:endParaRPr lang="en-US" sz="1200" dirty="0">
              <a:solidFill>
                <a:schemeClr val="tx1"/>
              </a:solidFill>
              <a:latin typeface="Times New Roman"/>
            </a:endParaRPr>
          </a:p>
        </p:txBody>
      </p:sp>
    </p:spTree>
    <p:extLst>
      <p:ext uri="{BB962C8B-B14F-4D97-AF65-F5344CB8AC3E}">
        <p14:creationId xmlns:p14="http://schemas.microsoft.com/office/powerpoint/2010/main" val="306469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8396-2B7E-2B8D-5BBC-118549CCAE17}"/>
              </a:ext>
            </a:extLst>
          </p:cNvPr>
          <p:cNvSpPr>
            <a:spLocks noGrp="1"/>
          </p:cNvSpPr>
          <p:nvPr>
            <p:ph type="title"/>
          </p:nvPr>
        </p:nvSpPr>
        <p:spPr>
          <a:xfrm>
            <a:off x="375994" y="459313"/>
            <a:ext cx="8520600" cy="572700"/>
          </a:xfrm>
        </p:spPr>
        <p:txBody>
          <a:bodyPr>
            <a:normAutofit fontScale="90000"/>
          </a:bodyPr>
          <a:lstStyle/>
          <a:p>
            <a:r>
              <a:rPr lang="en-US" b="1" dirty="0">
                <a:latin typeface="Times New Roman"/>
              </a:rPr>
              <a:t>Future Scope</a:t>
            </a:r>
            <a:r>
              <a:rPr lang="en-US" dirty="0">
                <a:latin typeface="Times New Roman"/>
              </a:rPr>
              <a:t>: </a:t>
            </a:r>
          </a:p>
        </p:txBody>
      </p:sp>
      <p:sp>
        <p:nvSpPr>
          <p:cNvPr id="3" name="Text Placeholder 2">
            <a:extLst>
              <a:ext uri="{FF2B5EF4-FFF2-40B4-BE49-F238E27FC236}">
                <a16:creationId xmlns:a16="http://schemas.microsoft.com/office/drawing/2014/main" id="{D03B106C-A86E-890E-C943-A7AD2BBD5F0B}"/>
              </a:ext>
            </a:extLst>
          </p:cNvPr>
          <p:cNvSpPr>
            <a:spLocks noGrp="1"/>
          </p:cNvSpPr>
          <p:nvPr>
            <p:ph type="body" idx="1"/>
          </p:nvPr>
        </p:nvSpPr>
        <p:spPr>
          <a:xfrm>
            <a:off x="311700" y="1288206"/>
            <a:ext cx="8520600" cy="3194944"/>
          </a:xfrm>
        </p:spPr>
        <p:txBody>
          <a:bodyPr/>
          <a:lstStyle/>
          <a:p>
            <a:r>
              <a:rPr lang="en-US" sz="1200" b="1" dirty="0">
                <a:solidFill>
                  <a:schemeClr val="tx1"/>
                </a:solidFill>
                <a:latin typeface="Times New Roman"/>
              </a:rPr>
              <a:t>Integration of Logo Recognition</a:t>
            </a:r>
            <a:r>
              <a:rPr lang="en-US" sz="1200" dirty="0">
                <a:solidFill>
                  <a:schemeClr val="tx1"/>
                </a:solidFill>
                <a:latin typeface="Times New Roman"/>
              </a:rPr>
              <a:t>:</a:t>
            </a:r>
          </a:p>
          <a:p>
            <a:pPr lvl="1">
              <a:lnSpc>
                <a:spcPct val="114999"/>
              </a:lnSpc>
            </a:pPr>
            <a:r>
              <a:rPr lang="en-US" sz="1200" dirty="0">
                <a:solidFill>
                  <a:schemeClr val="tx1"/>
                </a:solidFill>
                <a:latin typeface="Times New Roman"/>
              </a:rPr>
              <a:t>To overcome the limitation of text-based logos, the system could be enhanced to detect non-textual logos using image recognition techniques, enabling brand identification from logos without text.</a:t>
            </a:r>
          </a:p>
          <a:p>
            <a:pPr>
              <a:lnSpc>
                <a:spcPct val="114999"/>
              </a:lnSpc>
            </a:pPr>
            <a:r>
              <a:rPr lang="en-US" sz="1200" b="1" dirty="0">
                <a:solidFill>
                  <a:schemeClr val="tx1"/>
                </a:solidFill>
                <a:latin typeface="Times New Roman"/>
              </a:rPr>
              <a:t>Catalogue Integration and Fuzzy Matching</a:t>
            </a:r>
            <a:r>
              <a:rPr lang="en-US" sz="1200" dirty="0">
                <a:solidFill>
                  <a:schemeClr val="tx1"/>
                </a:solidFill>
                <a:latin typeface="Times New Roman"/>
              </a:rPr>
              <a:t>:</a:t>
            </a:r>
          </a:p>
          <a:p>
            <a:pPr lvl="1">
              <a:lnSpc>
                <a:spcPct val="114999"/>
              </a:lnSpc>
            </a:pPr>
            <a:r>
              <a:rPr lang="en-US" sz="1200" dirty="0">
                <a:solidFill>
                  <a:schemeClr val="tx1"/>
                </a:solidFill>
                <a:latin typeface="Times New Roman"/>
              </a:rPr>
              <a:t>In future versions, we aim to integrate a comprehensive product catalogue. Extracted text can be mapped to the catalogue using </a:t>
            </a:r>
            <a:r>
              <a:rPr lang="en-US" sz="1200" b="1" dirty="0">
                <a:solidFill>
                  <a:schemeClr val="tx1"/>
                </a:solidFill>
                <a:latin typeface="Times New Roman"/>
              </a:rPr>
              <a:t>fuzzy matching algorithms</a:t>
            </a:r>
            <a:r>
              <a:rPr lang="en-US" sz="1200" dirty="0">
                <a:solidFill>
                  <a:schemeClr val="tx1"/>
                </a:solidFill>
                <a:latin typeface="Times New Roman"/>
              </a:rPr>
              <a:t> or </a:t>
            </a:r>
            <a:r>
              <a:rPr lang="en-US" sz="1200" b="1" dirty="0">
                <a:solidFill>
                  <a:schemeClr val="tx1"/>
                </a:solidFill>
                <a:latin typeface="Times New Roman"/>
              </a:rPr>
              <a:t>approximate string matching</a:t>
            </a:r>
            <a:r>
              <a:rPr lang="en-US" sz="1200" dirty="0">
                <a:solidFill>
                  <a:schemeClr val="tx1"/>
                </a:solidFill>
                <a:latin typeface="Times New Roman"/>
              </a:rPr>
              <a:t> to account for OCR inaccuracies, ensuring accurate brand and product identification.</a:t>
            </a:r>
          </a:p>
          <a:p>
            <a:pPr>
              <a:lnSpc>
                <a:spcPct val="114999"/>
              </a:lnSpc>
            </a:pPr>
            <a:r>
              <a:rPr lang="en-US" sz="1200" b="1" dirty="0">
                <a:solidFill>
                  <a:schemeClr val="tx1"/>
                </a:solidFill>
                <a:latin typeface="Times New Roman"/>
              </a:rPr>
              <a:t>Integration with IoT Sensors</a:t>
            </a:r>
            <a:r>
              <a:rPr lang="en-US" sz="1200" dirty="0">
                <a:solidFill>
                  <a:schemeClr val="tx1"/>
                </a:solidFill>
                <a:latin typeface="Times New Roman"/>
              </a:rPr>
              <a:t>:</a:t>
            </a:r>
          </a:p>
          <a:p>
            <a:pPr lvl="1">
              <a:lnSpc>
                <a:spcPct val="114999"/>
              </a:lnSpc>
              <a:buSzPts val="1800"/>
            </a:pPr>
            <a:r>
              <a:rPr lang="en-US" sz="1200" dirty="0">
                <a:solidFill>
                  <a:schemeClr val="tx1"/>
                </a:solidFill>
                <a:latin typeface="Times New Roman"/>
              </a:rPr>
              <a:t>The freshness detection model could be combined with IoT-based sensors (e.g., for temperature and humidity monitoring) to provide a more accurate assessment of produce freshness, improving the decision-making process for inventory and quality control.</a:t>
            </a:r>
          </a:p>
          <a:p>
            <a:pPr>
              <a:lnSpc>
                <a:spcPct val="114999"/>
              </a:lnSpc>
            </a:pPr>
            <a:r>
              <a:rPr lang="en-US" sz="1200" b="1" dirty="0">
                <a:solidFill>
                  <a:schemeClr val="tx1"/>
                </a:solidFill>
                <a:latin typeface="Times New Roman"/>
              </a:rPr>
              <a:t>Dataset Expansion</a:t>
            </a:r>
            <a:r>
              <a:rPr lang="en-US" sz="1200" dirty="0">
                <a:solidFill>
                  <a:schemeClr val="tx1"/>
                </a:solidFill>
                <a:latin typeface="Times New Roman"/>
              </a:rPr>
              <a:t>:</a:t>
            </a:r>
          </a:p>
          <a:p>
            <a:pPr lvl="1">
              <a:lnSpc>
                <a:spcPct val="114999"/>
              </a:lnSpc>
            </a:pPr>
            <a:r>
              <a:rPr lang="en-US" sz="1200" dirty="0">
                <a:solidFill>
                  <a:schemeClr val="tx1"/>
                </a:solidFill>
                <a:latin typeface="Times New Roman"/>
              </a:rPr>
              <a:t>A larger and more diverse dataset would improve the model’s robustness. Incorporating more images across different packaging styles, fonts, and expiry formats will enhance the system’s ability to generalize.</a:t>
            </a:r>
          </a:p>
          <a:p>
            <a:pPr>
              <a:lnSpc>
                <a:spcPct val="114999"/>
              </a:lnSpc>
            </a:pPr>
            <a:endParaRPr lang="en-US" sz="1200" dirty="0">
              <a:solidFill>
                <a:schemeClr val="tx1"/>
              </a:solidFill>
              <a:latin typeface="Times New Roman"/>
            </a:endParaRPr>
          </a:p>
        </p:txBody>
      </p:sp>
    </p:spTree>
    <p:extLst>
      <p:ext uri="{BB962C8B-B14F-4D97-AF65-F5344CB8AC3E}">
        <p14:creationId xmlns:p14="http://schemas.microsoft.com/office/powerpoint/2010/main" val="160857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6</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Team Members Intro</vt:lpstr>
      <vt:lpstr>Executive Summary</vt:lpstr>
      <vt:lpstr>Technical Approach 1: OCR-Based Expiry Date Detection</vt:lpstr>
      <vt:lpstr>Technical Approach 2: Image Recognition and IR-Based Counting </vt:lpstr>
      <vt:lpstr>Technical Approach 3: Freshness Detection of Produce  </vt:lpstr>
      <vt:lpstr>Limitations</vt:lpstr>
      <vt:lpstr>Future Scope: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121</cp:revision>
  <dcterms:modified xsi:type="dcterms:W3CDTF">2024-10-18T09:04:58Z</dcterms:modified>
</cp:coreProperties>
</file>