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13"/>
    <p:sldId id="259" r:id="rId14"/>
    <p:sldId id="260" r:id="rId15"/>
    <p:sldId id="261" r:id="rId16"/>
    <p:sldId id="262" r:id="rId17"/>
    <p:sldId id="263" r:id="rId18"/>
    <p:sldId id="264" r:id="rId19"/>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font" Target="fonts/font1.fntdata"/><Relationship Id="rId5" Type="http://schemas.openxmlformats.org/officeDocument/2006/relationships/font" Target="fonts/font2.fntdata"/><Relationship Id="rId6" Type="http://schemas.openxmlformats.org/officeDocument/2006/relationships/font" Target="fonts/font3.fntdata"/><Relationship Id="rId7" Type="http://schemas.openxmlformats.org/officeDocument/2006/relationships/font" Target="fonts/font4.fnt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frontend of the SRM Parking Portal is implemented as a modern React-based single-page application. By adopting a modular component structure, it enhances reusability and simplifies the management of UI features. The application uses React Router v6 to define routes and integrate protected access via the Context API. This architecture ensures both security and clarity in navigation and rendering based on user roles, such as admin, guard, and super-admin.</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SRM Parking Portal offers a feature-rich frontend, orchestrated through a suite of React components tailored for different user roles. Login and signup functionalities integrate both password and OTP methods, ensuring secure and flexible authentication. Once authenticated, users can access role-specific dashboards: regular users see forms for requesting parking and tracking history, while admins manage approvals and generate QR-enabled passes. The use of libraries like jsPDF enhances document handling, allowing seamless download of official parking permits.</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Navigation security and personalized access form the backbone of user experience in the SRM Parking Portal. React Router v6 powers the routing, with a ProtectedRoute pattern ensuring only authenticated users can access protected resources. Navigation links dynamically adapt to the logged-in user’s role, displaying only relevant options like approval queues for admins or scan tools for guards. This is driven by the Auth Context, which stores the JWT and user profile, providing seamless session persistence across the application lifecycle.</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SRM Parking Portal backend is built on Node.js using Express, structured with RESTful routes and a clear separation of concerns. Controllers, routes, and models are organized to ensure maintainability and scalability. MongoDB, accessed through the Mongoose library, serves as the primary datastore, benefiting from schema validation and relational modeling. Environment configuration is handled using dotenv, while nodemon enhances development productivity. This backend foundation ensures robustness and adaptability for evolving functional needs.</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Routing in the SRM Parking Portal backend follows a modular strategy, using Express routers divided by domain — authentication, user operations, admin approvals, and access control. Logic is split between route definitions and controller functions, balancing clarity and reuse. RESTful conventions ensure clean, predictable API behavior. Critical workflows like admin approvals trigger external actions such as email notifications and QR code generation, showcasing an integrated, event-driven backend design.</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At the heart of the SRM Parking Portal backend lies its MongoDB schema, structured through Mongoose. Three principal models—User, ParkingRequest, and OTP—cover all core functionality. Users are authenticated securely using hashed passwords and roles. ParkingRequest documents store comprehensive application data including validation metadata like admin signatures. OTP documents ensure secure and time-bound identity verification. Each schema is designed with validators and hooks, preserving data integrity and enforcing domain logic.</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Middleware in the SRM Parking Portal backend ensures robust security and role-based access control. Upon login, users receive a JWT token, which is then used for all protected operations. Middleware verifies this token's integrity and extracts the user ID to retrieve the session context. For admin-level access, an additional check ensures the role is authorized to access specific routes. This layered security model helps isolate frontend permissions and backend enforcement, enhancing resilience to unauthorized access.</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OTP verification system in the SRM Parking Portal allows users to authenticate via temporary codes delivered over email. When an OTP is requested, the backend generates a 6-digit code, stores it with a 5-minute TTL in MongoDB, and dispatches it using Nodemailer. During verification, the submitted code is matched against the stored entry. If valid, a JWT is issued, completing the authentication process. The system also supports OTP-verified signups, ensuring email ownership before user accounts are created.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 Id="rId3" Type="http://schemas.openxmlformats.org/officeDocument/2006/relationships/notesSlide" Target="../notesSlides/notesSlide9.xml"/></Relationships>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Frontend Architecture Overview</a:t>
            </a:r>
          </a:p>
        </p:txBody>
      </p:sp>
      <p:sp>
        <p:nvSpPr>
          <p:cNvPr id="4" name="Subtitle 3"/>
          <p:cNvSpPr>
            <a:spLocks noGrp="1"/>
          </p:cNvSpPr>
          <p:nvPr>
            <p:ph type="subTitle" idx="13"/>
          </p:nvPr>
        </p:nvSpPr>
        <p:spPr/>
        <p:txBody>
          <a:bodyPr>
            <a:normAutofit/>
          </a:bodyPr>
          <a:lstStyle/>
          <a:p>
            <a:r>
              <a:t>SRM Parking Portal</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864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whhbxr2o.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React SPA structure</a:t>
            </a:r>
          </a:p>
          <a:p>
            <a:pPr algn="ctr">
              <a:spcAft>
                <a:spcPts val="1200"/>
              </a:spcAft>
            </a:pPr>
            <a:r>
              <a:rPr b="0" i="0" sz="1300">
                <a:solidFill>
                  <a:srgbClr val="616161"/>
                </a:solidFill>
                <a:latin typeface="Proxima Nova"/>
              </a:rPr>
              <a:t>The client is a single-page application built with React, leveraging Create React App for initialization and modular structure with components and context.</a:t>
            </a:r>
          </a:p>
        </p:txBody>
      </p:sp>
      <p:sp>
        <p:nvSpPr>
          <p:cNvPr id="14" name="Rectangle 13"/>
          <p:cNvSpPr/>
          <p:nvPr/>
        </p:nvSpPr>
        <p:spPr>
          <a:xfrm>
            <a:off x="4724400" y="1508670"/>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ha9mpg7w.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Component-based design</a:t>
            </a:r>
          </a:p>
          <a:p>
            <a:pPr algn="ctr">
              <a:spcAft>
                <a:spcPts val="1200"/>
              </a:spcAft>
            </a:pPr>
            <a:r>
              <a:rPr b="0" i="0" sz="1300">
                <a:solidFill>
                  <a:srgbClr val="616161"/>
                </a:solidFill>
                <a:latin typeface="Proxima Nova"/>
              </a:rPr>
              <a:t>Each UI feature is encapsulated as a separate React component with isolated CSS and logic, promoting reusability and maintainability.</a:t>
            </a:r>
          </a:p>
        </p:txBody>
      </p:sp>
      <p:sp>
        <p:nvSpPr>
          <p:cNvPr id="19" name="Rectangle 18"/>
          <p:cNvSpPr/>
          <p:nvPr/>
        </p:nvSpPr>
        <p:spPr>
          <a:xfrm>
            <a:off x="228600" y="309339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309339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3093392"/>
            <a:ext cx="304800" cy="304800"/>
          </a:xfrm>
          <a:prstGeom prst="rect">
            <a:avLst/>
          </a:prstGeom>
          <a:noFill/>
          <a:ln>
            <a:noFill/>
          </a:ln>
        </p:spPr>
        <p:txBody>
          <a:bodyPr wrap="square" bIns="0" lIns="0" rIns="0" tIns="0" anchor="t">
            <a:spAutoFit/>
          </a:bodyPr>
          <a:lstStyle/>
          <a:p>
            <a:pPr algn="ctr"/>
          </a:p>
        </p:txBody>
      </p:sp>
      <p:pic>
        <p:nvPicPr>
          <p:cNvPr id="22" name="Picture 21" descr="tmp_6zt0ebp.png"/>
          <p:cNvPicPr>
            <a:picLocks noChangeAspect="1"/>
          </p:cNvPicPr>
          <p:nvPr/>
        </p:nvPicPr>
        <p:blipFill>
          <a:blip r:embed="rId4"/>
          <a:stretch>
            <a:fillRect/>
          </a:stretch>
        </p:blipFill>
        <p:spPr>
          <a:xfrm>
            <a:off x="2171700" y="3093392"/>
            <a:ext cx="304800" cy="304800"/>
          </a:xfrm>
          <a:prstGeom prst="rect">
            <a:avLst/>
          </a:prstGeom>
        </p:spPr>
      </p:pic>
      <p:sp>
        <p:nvSpPr>
          <p:cNvPr id="23" name="TextBox 22"/>
          <p:cNvSpPr txBox="1"/>
          <p:nvPr/>
        </p:nvSpPr>
        <p:spPr>
          <a:xfrm>
            <a:off x="228600" y="355059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Routing via React Router v6</a:t>
            </a:r>
          </a:p>
          <a:p>
            <a:pPr algn="ctr">
              <a:spcAft>
                <a:spcPts val="1200"/>
              </a:spcAft>
            </a:pPr>
            <a:r>
              <a:rPr b="0" i="0" sz="1300">
                <a:solidFill>
                  <a:srgbClr val="616161"/>
                </a:solidFill>
                <a:latin typeface="Proxima Nova"/>
              </a:rPr>
              <a:t>Navigation and access control are managed using protected routes and context-aware links, ensuring role-based UI rendering.</a:t>
            </a:r>
          </a:p>
        </p:txBody>
      </p:sp>
      <p:sp>
        <p:nvSpPr>
          <p:cNvPr id="24" name="Rectangle 23"/>
          <p:cNvSpPr/>
          <p:nvPr/>
        </p:nvSpPr>
        <p:spPr>
          <a:xfrm>
            <a:off x="4724400" y="309339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309339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3093392"/>
            <a:ext cx="304800" cy="304800"/>
          </a:xfrm>
          <a:prstGeom prst="rect">
            <a:avLst/>
          </a:prstGeom>
          <a:noFill/>
          <a:ln>
            <a:noFill/>
          </a:ln>
        </p:spPr>
        <p:txBody>
          <a:bodyPr wrap="square" bIns="0" lIns="0" rIns="0" tIns="0" anchor="t">
            <a:spAutoFit/>
          </a:bodyPr>
          <a:lstStyle/>
          <a:p>
            <a:pPr algn="ctr"/>
          </a:p>
        </p:txBody>
      </p:sp>
      <p:pic>
        <p:nvPicPr>
          <p:cNvPr id="27" name="Picture 26" descr="tmpeo86pa8n.png"/>
          <p:cNvPicPr>
            <a:picLocks noChangeAspect="1"/>
          </p:cNvPicPr>
          <p:nvPr/>
        </p:nvPicPr>
        <p:blipFill>
          <a:blip r:embed="rId5"/>
          <a:stretch>
            <a:fillRect/>
          </a:stretch>
        </p:blipFill>
        <p:spPr>
          <a:xfrm>
            <a:off x="6667500" y="3093392"/>
            <a:ext cx="304800" cy="304800"/>
          </a:xfrm>
          <a:prstGeom prst="rect">
            <a:avLst/>
          </a:prstGeom>
        </p:spPr>
      </p:pic>
      <p:sp>
        <p:nvSpPr>
          <p:cNvPr id="28" name="TextBox 27"/>
          <p:cNvSpPr txBox="1"/>
          <p:nvPr/>
        </p:nvSpPr>
        <p:spPr>
          <a:xfrm>
            <a:off x="4724400" y="355059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Context API for state</a:t>
            </a:r>
          </a:p>
          <a:p>
            <a:pPr algn="ctr">
              <a:spcAft>
                <a:spcPts val="1200"/>
              </a:spcAft>
            </a:pPr>
            <a:r>
              <a:rPr b="0" i="0" sz="1300">
                <a:solidFill>
                  <a:srgbClr val="616161"/>
                </a:solidFill>
                <a:latin typeface="Proxima Nova"/>
              </a:rPr>
              <a:t>Authentication state is globally managed using React Context, simplifying access control across components.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Frontend Components and UI Logic</a:t>
            </a:r>
          </a:p>
        </p:txBody>
      </p:sp>
      <p:sp>
        <p:nvSpPr>
          <p:cNvPr id="4" name="Subtitle 3"/>
          <p:cNvSpPr>
            <a:spLocks noGrp="1"/>
          </p:cNvSpPr>
          <p:nvPr>
            <p:ph type="subTitle" idx="13"/>
          </p:nvPr>
        </p:nvSpPr>
        <p:spPr/>
        <p:txBody>
          <a:bodyPr>
            <a:normAutofit/>
          </a:bodyPr>
          <a:lstStyle/>
          <a:p>
            <a:r>
              <a:t>SRM Parking Portal</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864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iksfh3_z.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Login &amp; Signup Forms</a:t>
            </a:r>
          </a:p>
          <a:p>
            <a:pPr algn="ctr">
              <a:spcAft>
                <a:spcPts val="1200"/>
              </a:spcAft>
            </a:pPr>
            <a:r>
              <a:rPr b="0" i="0" sz="1300">
                <a:solidFill>
                  <a:srgbClr val="616161"/>
                </a:solidFill>
                <a:latin typeface="Proxima Nova"/>
              </a:rPr>
              <a:t>Users authenticate via password or OTP; successful login stores JWT and profile in context for global access.</a:t>
            </a:r>
          </a:p>
        </p:txBody>
      </p:sp>
      <p:sp>
        <p:nvSpPr>
          <p:cNvPr id="14" name="Rectangle 13"/>
          <p:cNvSpPr/>
          <p:nvPr/>
        </p:nvSpPr>
        <p:spPr>
          <a:xfrm>
            <a:off x="4724400" y="1508670"/>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odnem2bp.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Parking Form &amp; Request Flow</a:t>
            </a:r>
          </a:p>
          <a:p>
            <a:pPr algn="ctr">
              <a:spcAft>
                <a:spcPts val="1200"/>
              </a:spcAft>
            </a:pPr>
            <a:r>
              <a:rPr b="0" i="0" sz="1300">
                <a:solidFill>
                  <a:srgbClr val="616161"/>
                </a:solidFill>
                <a:latin typeface="Proxima Nova"/>
              </a:rPr>
              <a:t>Users submit vehicle and date details to request passes; forms validate input and call backend endpoints securely.</a:t>
            </a:r>
          </a:p>
        </p:txBody>
      </p:sp>
      <p:sp>
        <p:nvSpPr>
          <p:cNvPr id="19" name="Rectangle 18"/>
          <p:cNvSpPr/>
          <p:nvPr/>
        </p:nvSpPr>
        <p:spPr>
          <a:xfrm>
            <a:off x="228600" y="309339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309339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3093392"/>
            <a:ext cx="304800" cy="304800"/>
          </a:xfrm>
          <a:prstGeom prst="rect">
            <a:avLst/>
          </a:prstGeom>
          <a:noFill/>
          <a:ln>
            <a:noFill/>
          </a:ln>
        </p:spPr>
        <p:txBody>
          <a:bodyPr wrap="square" bIns="0" lIns="0" rIns="0" tIns="0" anchor="t">
            <a:spAutoFit/>
          </a:bodyPr>
          <a:lstStyle/>
          <a:p>
            <a:pPr algn="ctr"/>
          </a:p>
        </p:txBody>
      </p:sp>
      <p:pic>
        <p:nvPicPr>
          <p:cNvPr id="22" name="Picture 21" descr="tmpbe578fru.png"/>
          <p:cNvPicPr>
            <a:picLocks noChangeAspect="1"/>
          </p:cNvPicPr>
          <p:nvPr/>
        </p:nvPicPr>
        <p:blipFill>
          <a:blip r:embed="rId4"/>
          <a:stretch>
            <a:fillRect/>
          </a:stretch>
        </p:blipFill>
        <p:spPr>
          <a:xfrm>
            <a:off x="2171700" y="3093392"/>
            <a:ext cx="304800" cy="304800"/>
          </a:xfrm>
          <a:prstGeom prst="rect">
            <a:avLst/>
          </a:prstGeom>
        </p:spPr>
      </p:pic>
      <p:sp>
        <p:nvSpPr>
          <p:cNvPr id="23" name="TextBox 22"/>
          <p:cNvSpPr txBox="1"/>
          <p:nvPr/>
        </p:nvSpPr>
        <p:spPr>
          <a:xfrm>
            <a:off x="228600" y="355059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Admin &amp; History Views</a:t>
            </a:r>
          </a:p>
          <a:p>
            <a:pPr algn="ctr">
              <a:spcAft>
                <a:spcPts val="1200"/>
              </a:spcAft>
            </a:pPr>
            <a:r>
              <a:rPr b="0" i="0" sz="1300">
                <a:solidFill>
                  <a:srgbClr val="616161"/>
                </a:solidFill>
                <a:latin typeface="Proxima Nova"/>
              </a:rPr>
              <a:t>Role-based dashboards for users, admins, and super-admins provide tailored insights and approval interfaces.</a:t>
            </a:r>
          </a:p>
        </p:txBody>
      </p:sp>
      <p:sp>
        <p:nvSpPr>
          <p:cNvPr id="24" name="Rectangle 23"/>
          <p:cNvSpPr/>
          <p:nvPr/>
        </p:nvSpPr>
        <p:spPr>
          <a:xfrm>
            <a:off x="4724400" y="309339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309339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3093392"/>
            <a:ext cx="304800" cy="304800"/>
          </a:xfrm>
          <a:prstGeom prst="rect">
            <a:avLst/>
          </a:prstGeom>
          <a:noFill/>
          <a:ln>
            <a:noFill/>
          </a:ln>
        </p:spPr>
        <p:txBody>
          <a:bodyPr wrap="square" bIns="0" lIns="0" rIns="0" tIns="0" anchor="t">
            <a:spAutoFit/>
          </a:bodyPr>
          <a:lstStyle/>
          <a:p>
            <a:pPr algn="ctr"/>
          </a:p>
        </p:txBody>
      </p:sp>
      <p:pic>
        <p:nvPicPr>
          <p:cNvPr id="27" name="Picture 26" descr="tmp8950noxy.png"/>
          <p:cNvPicPr>
            <a:picLocks noChangeAspect="1"/>
          </p:cNvPicPr>
          <p:nvPr/>
        </p:nvPicPr>
        <p:blipFill>
          <a:blip r:embed="rId5"/>
          <a:stretch>
            <a:fillRect/>
          </a:stretch>
        </p:blipFill>
        <p:spPr>
          <a:xfrm>
            <a:off x="6667500" y="3093392"/>
            <a:ext cx="304800" cy="304800"/>
          </a:xfrm>
          <a:prstGeom prst="rect">
            <a:avLst/>
          </a:prstGeom>
        </p:spPr>
      </p:pic>
      <p:sp>
        <p:nvSpPr>
          <p:cNvPr id="28" name="TextBox 27"/>
          <p:cNvSpPr txBox="1"/>
          <p:nvPr/>
        </p:nvSpPr>
        <p:spPr>
          <a:xfrm>
            <a:off x="4724400" y="355059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Document &amp; QR Tools</a:t>
            </a:r>
          </a:p>
          <a:p>
            <a:pPr algn="ctr">
              <a:spcAft>
                <a:spcPts val="1200"/>
              </a:spcAft>
            </a:pPr>
            <a:r>
              <a:rPr b="0" i="0" sz="1300">
                <a:solidFill>
                  <a:srgbClr val="616161"/>
                </a:solidFill>
                <a:latin typeface="Proxima Nova"/>
              </a:rPr>
              <a:t>Approved requests generate downloadable PDF permits with embedded QR codes using jsPDF and QRCode libraries.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Routing, State, and Role Management</a:t>
            </a:r>
          </a:p>
        </p:txBody>
      </p:sp>
      <p:sp>
        <p:nvSpPr>
          <p:cNvPr id="4" name="Subtitle 3"/>
          <p:cNvSpPr>
            <a:spLocks noGrp="1"/>
          </p:cNvSpPr>
          <p:nvPr>
            <p:ph type="subTitle" idx="13"/>
          </p:nvPr>
        </p:nvSpPr>
        <p:spPr/>
        <p:txBody>
          <a:bodyPr>
            <a:normAutofit/>
          </a:bodyPr>
          <a:lstStyle/>
          <a:p>
            <a:r>
              <a:t>SRM Parking Portal</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311586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ProtectedRoute Pattern:</a:t>
            </a:r>
            <a:r>
              <a:rPr b="0" i="0" sz="1300">
                <a:solidFill>
                  <a:srgbClr val="616161"/>
                </a:solidFill>
                <a:latin typeface="Proxima Nova"/>
              </a:rPr>
              <a:t> Access to critical routes is restricted using wrapper components that redirect unauthenticated users.</a:t>
            </a:r>
          </a:p>
          <a:p>
            <a:pPr lvl="1" algn="l" marL="228600" indent="-91440">
              <a:spcBef>
                <a:spcPts val="1200"/>
              </a:spcBef>
              <a:spcAft>
                <a:spcPts val="0"/>
              </a:spcAft>
              <a:buSzPct val="100000"/>
              <a:buFont typeface="Arial"/>
              <a:buChar char="•"/>
            </a:pPr>
            <a:r>
              <a:rPr b="1" i="0" sz="1300">
                <a:solidFill>
                  <a:srgbClr val="616161"/>
                </a:solidFill>
                <a:latin typeface="Proxima Nova"/>
              </a:rPr>
              <a:t>Role-aware Navigation:</a:t>
            </a:r>
            <a:r>
              <a:rPr b="0" i="0" sz="1300">
                <a:solidFill>
                  <a:srgbClr val="616161"/>
                </a:solidFill>
                <a:latin typeface="Proxima Nova"/>
              </a:rPr>
              <a:t> Navbar dynamically renders route links based on user role—admin, user, guard, or super-admin.</a:t>
            </a:r>
          </a:p>
          <a:p>
            <a:pPr lvl="1" algn="l" marL="228600" indent="-91440">
              <a:spcBef>
                <a:spcPts val="1200"/>
              </a:spcBef>
              <a:spcAft>
                <a:spcPts val="0"/>
              </a:spcAft>
              <a:buSzPct val="100000"/>
              <a:buFont typeface="Arial"/>
              <a:buChar char="•"/>
            </a:pPr>
            <a:r>
              <a:rPr b="1" i="0" sz="1300">
                <a:solidFill>
                  <a:srgbClr val="616161"/>
                </a:solidFill>
                <a:latin typeface="Proxima Nova"/>
              </a:rPr>
              <a:t>Auth Context API:</a:t>
            </a:r>
            <a:r>
              <a:rPr b="0" i="0" sz="1300">
                <a:solidFill>
                  <a:srgbClr val="616161"/>
                </a:solidFill>
                <a:latin typeface="Proxima Nova"/>
              </a:rPr>
              <a:t> Global state manages session persistence, JWT handling, and user details using React Context.</a:t>
            </a:r>
          </a:p>
          <a:p>
            <a:pPr lvl="1" algn="l" marL="228600" indent="-91440">
              <a:spcBef>
                <a:spcPts val="1200"/>
              </a:spcBef>
              <a:spcAft>
                <a:spcPts val="0"/>
              </a:spcAft>
              <a:buSzPct val="100000"/>
              <a:buFont typeface="Arial"/>
              <a:buChar char="•"/>
            </a:pPr>
            <a:r>
              <a:rPr b="1" i="0" sz="1300">
                <a:solidFill>
                  <a:srgbClr val="616161"/>
                </a:solidFill>
                <a:latin typeface="Proxima Nova"/>
              </a:rPr>
              <a:t>Secure Redirection:</a:t>
            </a:r>
            <a:r>
              <a:rPr b="0" i="0" sz="1300">
                <a:solidFill>
                  <a:srgbClr val="616161"/>
                </a:solidFill>
                <a:latin typeface="Proxima Nova"/>
              </a:rPr>
              <a:t> Post-authentication, users are redirected to appropriate dashboards depending on privileges.</a:t>
            </a:r>
          </a:p>
        </p:txBody>
      </p:sp>
      <p:sp>
        <p:nvSpPr>
          <p:cNvPr id="10" name="Rectangle 9"/>
          <p:cNvSpPr/>
          <p:nvPr/>
        </p:nvSpPr>
        <p:spPr>
          <a:xfrm>
            <a:off x="47244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cv84xiv0.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KAL VISUALS on Unsplash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Backend Architecture Overview</a:t>
            </a:r>
          </a:p>
        </p:txBody>
      </p:sp>
      <p:sp>
        <p:nvSpPr>
          <p:cNvPr id="4" name="Subtitle 3"/>
          <p:cNvSpPr>
            <a:spLocks noGrp="1"/>
          </p:cNvSpPr>
          <p:nvPr>
            <p:ph type="subTitle" idx="13"/>
          </p:nvPr>
        </p:nvSpPr>
        <p:spPr/>
        <p:txBody>
          <a:bodyPr>
            <a:normAutofit/>
          </a:bodyPr>
          <a:lstStyle/>
          <a:p>
            <a:r>
              <a:t>SRM Parking Portal</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311586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Node.js with Express:</a:t>
            </a:r>
            <a:r>
              <a:rPr b="0" i="0" sz="1300">
                <a:solidFill>
                  <a:srgbClr val="616161"/>
                </a:solidFill>
                <a:latin typeface="Proxima Nova"/>
              </a:rPr>
              <a:t> Implements a RESTful API server structure using Express, following MVC design principles for modularity.</a:t>
            </a:r>
          </a:p>
          <a:p>
            <a:pPr lvl="1" algn="l" marL="228600" indent="-91440">
              <a:spcBef>
                <a:spcPts val="1200"/>
              </a:spcBef>
              <a:spcAft>
                <a:spcPts val="0"/>
              </a:spcAft>
              <a:buSzPct val="100000"/>
              <a:buFont typeface="Arial"/>
              <a:buChar char="•"/>
            </a:pPr>
            <a:r>
              <a:rPr b="1" i="0" sz="1300">
                <a:solidFill>
                  <a:srgbClr val="616161"/>
                </a:solidFill>
                <a:latin typeface="Proxima Nova"/>
              </a:rPr>
              <a:t>MongoDB with Mongoose:</a:t>
            </a:r>
            <a:r>
              <a:rPr b="0" i="0" sz="1300">
                <a:solidFill>
                  <a:srgbClr val="616161"/>
                </a:solidFill>
                <a:latin typeface="Proxima Nova"/>
              </a:rPr>
              <a:t> Schema-based data modeling is handled using Mongoose ODM to enforce structure and relationships.</a:t>
            </a:r>
          </a:p>
          <a:p>
            <a:pPr lvl="1" algn="l" marL="228600" indent="-91440">
              <a:spcBef>
                <a:spcPts val="1200"/>
              </a:spcBef>
              <a:spcAft>
                <a:spcPts val="0"/>
              </a:spcAft>
              <a:buSzPct val="100000"/>
              <a:buFont typeface="Arial"/>
              <a:buChar char="•"/>
            </a:pPr>
            <a:r>
              <a:rPr b="1" i="0" sz="1300">
                <a:solidFill>
                  <a:srgbClr val="616161"/>
                </a:solidFill>
                <a:latin typeface="Proxima Nova"/>
              </a:rPr>
              <a:t>Environment-based Config:</a:t>
            </a:r>
            <a:r>
              <a:rPr b="0" i="0" sz="1300">
                <a:solidFill>
                  <a:srgbClr val="616161"/>
                </a:solidFill>
                <a:latin typeface="Proxima Nova"/>
              </a:rPr>
              <a:t> Uses dotenv for managing environment variables like database URIs and secrets.</a:t>
            </a:r>
          </a:p>
          <a:p>
            <a:pPr lvl="1" algn="l" marL="228600" indent="-91440">
              <a:spcBef>
                <a:spcPts val="1200"/>
              </a:spcBef>
              <a:spcAft>
                <a:spcPts val="0"/>
              </a:spcAft>
              <a:buSzPct val="100000"/>
              <a:buFont typeface="Arial"/>
              <a:buChar char="•"/>
            </a:pPr>
            <a:r>
              <a:rPr b="1" i="0" sz="1300">
                <a:solidFill>
                  <a:srgbClr val="616161"/>
                </a:solidFill>
                <a:latin typeface="Proxima Nova"/>
              </a:rPr>
              <a:t>Nodemon for Dev Workflow:</a:t>
            </a:r>
            <a:r>
              <a:rPr b="0" i="0" sz="1300">
                <a:solidFill>
                  <a:srgbClr val="616161"/>
                </a:solidFill>
                <a:latin typeface="Proxima Nova"/>
              </a:rPr>
              <a:t> Auto-restarts server on file changes, improving development speed and feedback loop.</a:t>
            </a:r>
          </a:p>
        </p:txBody>
      </p:sp>
      <p:sp>
        <p:nvSpPr>
          <p:cNvPr id="10" name="Rectangle 9"/>
          <p:cNvSpPr/>
          <p:nvPr/>
        </p:nvSpPr>
        <p:spPr>
          <a:xfrm>
            <a:off x="47244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i18ihxlp.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Nate Grant on Unsplash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Backend Routing and Controllers</a:t>
            </a:r>
          </a:p>
        </p:txBody>
      </p:sp>
      <p:sp>
        <p:nvSpPr>
          <p:cNvPr id="4" name="Subtitle 3"/>
          <p:cNvSpPr>
            <a:spLocks noGrp="1"/>
          </p:cNvSpPr>
          <p:nvPr>
            <p:ph type="subTitle" idx="13"/>
          </p:nvPr>
        </p:nvSpPr>
        <p:spPr/>
        <p:txBody>
          <a:bodyPr>
            <a:normAutofit/>
          </a:bodyPr>
          <a:lstStyle/>
          <a:p>
            <a:r>
              <a:t>SRM Parking Portal</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658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aq9yi0p8.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Modular Route Handlers</a:t>
            </a:r>
          </a:p>
          <a:p>
            <a:pPr algn="ctr">
              <a:spcAft>
                <a:spcPts val="1200"/>
              </a:spcAft>
            </a:pPr>
            <a:r>
              <a:rPr b="0" i="0" sz="1300">
                <a:solidFill>
                  <a:srgbClr val="616161"/>
                </a:solidFill>
                <a:latin typeface="Proxima Nova"/>
              </a:rPr>
              <a:t>Routes are grouped by feature (auth, user, admin) and registered in server.js, enhancing modularity.</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hno0066d.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Inline vs Controller Logic</a:t>
            </a:r>
          </a:p>
          <a:p>
            <a:pPr algn="ctr">
              <a:spcAft>
                <a:spcPts val="1200"/>
              </a:spcAft>
            </a:pPr>
            <a:r>
              <a:rPr b="0" i="0" sz="1300">
                <a:solidFill>
                  <a:srgbClr val="616161"/>
                </a:solidFill>
                <a:latin typeface="Proxima Nova"/>
              </a:rPr>
              <a:t>Short logic often resides inline in route files; complex flows are abstracted into controllers.</a:t>
            </a:r>
          </a:p>
        </p:txBody>
      </p:sp>
      <p:sp>
        <p:nvSpPr>
          <p:cNvPr id="19" name="Rectangle 18"/>
          <p:cNvSpPr/>
          <p:nvPr/>
        </p:nvSpPr>
        <p:spPr>
          <a:xfrm>
            <a:off x="228600" y="288771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2887712"/>
            <a:ext cx="304800" cy="304800"/>
          </a:xfrm>
          <a:prstGeom prst="rect">
            <a:avLst/>
          </a:prstGeom>
          <a:noFill/>
          <a:ln>
            <a:noFill/>
          </a:ln>
        </p:spPr>
        <p:txBody>
          <a:bodyPr wrap="square" bIns="0" lIns="0" rIns="0" tIns="0" anchor="t">
            <a:spAutoFit/>
          </a:bodyPr>
          <a:lstStyle/>
          <a:p>
            <a:pPr algn="ctr"/>
          </a:p>
        </p:txBody>
      </p:sp>
      <p:pic>
        <p:nvPicPr>
          <p:cNvPr id="22" name="Picture 21" descr="tmpr9mqf4z0.png"/>
          <p:cNvPicPr>
            <a:picLocks noChangeAspect="1"/>
          </p:cNvPicPr>
          <p:nvPr/>
        </p:nvPicPr>
        <p:blipFill>
          <a:blip r:embed="rId4"/>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RESTful API Design</a:t>
            </a:r>
          </a:p>
          <a:p>
            <a:pPr algn="ctr">
              <a:spcAft>
                <a:spcPts val="1200"/>
              </a:spcAft>
            </a:pPr>
            <a:r>
              <a:rPr b="0" i="0" sz="1300">
                <a:solidFill>
                  <a:srgbClr val="616161"/>
                </a:solidFill>
                <a:latin typeface="Proxima Nova"/>
              </a:rPr>
              <a:t>Follows REST principles with logical HTTP method usage (GET for retrieval, POST/PUT for mutation).</a:t>
            </a:r>
          </a:p>
        </p:txBody>
      </p:sp>
      <p:sp>
        <p:nvSpPr>
          <p:cNvPr id="24" name="Rectangle 23"/>
          <p:cNvSpPr/>
          <p:nvPr/>
        </p:nvSpPr>
        <p:spPr>
          <a:xfrm>
            <a:off x="4724400" y="288771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2887712"/>
            <a:ext cx="304800" cy="304800"/>
          </a:xfrm>
          <a:prstGeom prst="rect">
            <a:avLst/>
          </a:prstGeom>
          <a:noFill/>
          <a:ln>
            <a:noFill/>
          </a:ln>
        </p:spPr>
        <p:txBody>
          <a:bodyPr wrap="square" bIns="0" lIns="0" rIns="0" tIns="0" anchor="t">
            <a:spAutoFit/>
          </a:bodyPr>
          <a:lstStyle/>
          <a:p>
            <a:pPr algn="ctr"/>
          </a:p>
        </p:txBody>
      </p:sp>
      <p:pic>
        <p:nvPicPr>
          <p:cNvPr id="27" name="Picture 26" descr="tmpryamkdtj.png"/>
          <p:cNvPicPr>
            <a:picLocks noChangeAspect="1"/>
          </p:cNvPicPr>
          <p:nvPr/>
        </p:nvPicPr>
        <p:blipFill>
          <a:blip r:embed="rId5"/>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Email &amp; QR Code Integration</a:t>
            </a:r>
          </a:p>
          <a:p>
            <a:pPr algn="ctr">
              <a:spcAft>
                <a:spcPts val="1200"/>
              </a:spcAft>
            </a:pPr>
            <a:r>
              <a:rPr b="0" i="0" sz="1300">
                <a:solidFill>
                  <a:srgbClr val="616161"/>
                </a:solidFill>
                <a:latin typeface="Proxima Nova"/>
              </a:rPr>
              <a:t>Approval workflows trigger email notifications and include QR code generation using nodemailer and qrcode.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Database Models and Schema Design</a:t>
            </a:r>
          </a:p>
        </p:txBody>
      </p:sp>
      <p:sp>
        <p:nvSpPr>
          <p:cNvPr id="4" name="Subtitle 3"/>
          <p:cNvSpPr>
            <a:spLocks noGrp="1"/>
          </p:cNvSpPr>
          <p:nvPr>
            <p:ph type="subTitle" idx="13"/>
          </p:nvPr>
        </p:nvSpPr>
        <p:spPr/>
        <p:txBody>
          <a:bodyPr>
            <a:normAutofit/>
          </a:bodyPr>
          <a:lstStyle/>
          <a:p>
            <a:r>
              <a:t>SRM Parking Portal</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9101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9101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91018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User Model:</a:t>
            </a:r>
            <a:r>
              <a:rPr b="0" i="0" sz="1300">
                <a:solidFill>
                  <a:srgbClr val="616161"/>
                </a:solidFill>
                <a:latin typeface="Proxima Nova"/>
              </a:rPr>
              <a:t> Includes username, email, hashed password, and role; incorporates bcrypt hashing and role-based access.</a:t>
            </a:r>
          </a:p>
          <a:p>
            <a:pPr lvl="1" algn="l" marL="228600" indent="-91440">
              <a:spcBef>
                <a:spcPts val="1200"/>
              </a:spcBef>
              <a:spcAft>
                <a:spcPts val="0"/>
              </a:spcAft>
              <a:buSzPct val="100000"/>
              <a:buFont typeface="Arial"/>
              <a:buChar char="•"/>
            </a:pPr>
            <a:r>
              <a:rPr b="1" i="0" sz="1300">
                <a:solidFill>
                  <a:srgbClr val="616161"/>
                </a:solidFill>
                <a:latin typeface="Proxima Nova"/>
              </a:rPr>
              <a:t>ParkingRequest Model:</a:t>
            </a:r>
            <a:r>
              <a:rPr b="0" i="0" sz="1300">
                <a:solidFill>
                  <a:srgbClr val="616161"/>
                </a:solidFill>
                <a:latin typeface="Proxima Nova"/>
              </a:rPr>
              <a:t> Captures applicant data, vehicle info, requested dates, and adminSignature for QR-based validation.</a:t>
            </a:r>
          </a:p>
          <a:p>
            <a:pPr lvl="1" algn="l" marL="228600" indent="-91440">
              <a:spcBef>
                <a:spcPts val="1200"/>
              </a:spcBef>
              <a:spcAft>
                <a:spcPts val="0"/>
              </a:spcAft>
              <a:buSzPct val="100000"/>
              <a:buFont typeface="Arial"/>
              <a:buChar char="•"/>
            </a:pPr>
            <a:r>
              <a:rPr b="1" i="0" sz="1300">
                <a:solidFill>
                  <a:srgbClr val="616161"/>
                </a:solidFill>
                <a:latin typeface="Proxima Nova"/>
              </a:rPr>
              <a:t>OTP Model:</a:t>
            </a:r>
            <a:r>
              <a:rPr b="0" i="0" sz="1300">
                <a:solidFill>
                  <a:srgbClr val="616161"/>
                </a:solidFill>
                <a:latin typeface="Proxima Nova"/>
              </a:rPr>
              <a:t> Stores OTP codes with expiry (5 min TTL) for secure login and signup verification.</a:t>
            </a:r>
          </a:p>
          <a:p>
            <a:pPr lvl="1" algn="l" marL="228600" indent="-91440">
              <a:spcBef>
                <a:spcPts val="1200"/>
              </a:spcBef>
              <a:spcAft>
                <a:spcPts val="0"/>
              </a:spcAft>
              <a:buSzPct val="100000"/>
              <a:buFont typeface="Arial"/>
              <a:buChar char="•"/>
            </a:pPr>
            <a:r>
              <a:rPr b="1" i="0" sz="1300">
                <a:solidFill>
                  <a:srgbClr val="616161"/>
                </a:solidFill>
                <a:latin typeface="Proxima Nova"/>
              </a:rPr>
              <a:t>Mongoose Schema Validations:</a:t>
            </a:r>
            <a:r>
              <a:rPr b="0" i="0" sz="1300">
                <a:solidFill>
                  <a:srgbClr val="616161"/>
                </a:solidFill>
                <a:latin typeface="Proxima Nova"/>
              </a:rPr>
              <a:t> Enforces data constraints and transformations (e.g., vehicle number casing, email formats).</a:t>
            </a:r>
          </a:p>
        </p:txBody>
      </p:sp>
      <p:sp>
        <p:nvSpPr>
          <p:cNvPr id="10" name="Rectangle 9"/>
          <p:cNvSpPr/>
          <p:nvPr/>
        </p:nvSpPr>
        <p:spPr>
          <a:xfrm>
            <a:off x="4724400" y="1508670"/>
            <a:ext cx="4190999" cy="29101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xqufacbb.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Ta Z on Unsplash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Middleware and Authentication</a:t>
            </a:r>
          </a:p>
        </p:txBody>
      </p:sp>
      <p:sp>
        <p:nvSpPr>
          <p:cNvPr id="4" name="Subtitle 3"/>
          <p:cNvSpPr>
            <a:spLocks noGrp="1"/>
          </p:cNvSpPr>
          <p:nvPr>
            <p:ph type="subTitle" idx="13"/>
          </p:nvPr>
        </p:nvSpPr>
        <p:spPr/>
        <p:txBody>
          <a:bodyPr>
            <a:normAutofit/>
          </a:bodyPr>
          <a:lstStyle/>
          <a:p>
            <a:r>
              <a:t>SRM Parking Portal</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he6vd67z.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JWT Verification</a:t>
            </a:r>
          </a:p>
          <a:p>
            <a:pPr algn="ctr">
              <a:spcAft>
                <a:spcPts val="1200"/>
              </a:spcAft>
            </a:pPr>
            <a:r>
              <a:rPr b="0" i="0" sz="1300">
                <a:solidFill>
                  <a:srgbClr val="616161"/>
                </a:solidFill>
                <a:latin typeface="Proxima Nova"/>
              </a:rPr>
              <a:t>Auth middleware checks bearer tokens, verifies using secret, and fetches user context from DB.</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be578fru.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Role Enforcement</a:t>
            </a:r>
          </a:p>
          <a:p>
            <a:pPr algn="ctr">
              <a:spcAft>
                <a:spcPts val="1200"/>
              </a:spcAft>
            </a:pPr>
            <a:r>
              <a:rPr b="0" i="0" sz="1300">
                <a:solidFill>
                  <a:srgbClr val="616161"/>
                </a:solidFill>
                <a:latin typeface="Proxima Nova"/>
              </a:rPr>
              <a:t>Middleware guards admin routes by verifying user role (admin/super-admin) before proceeding.</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2887712"/>
            <a:ext cx="304800" cy="304800"/>
          </a:xfrm>
          <a:prstGeom prst="rect">
            <a:avLst/>
          </a:prstGeom>
          <a:noFill/>
          <a:ln>
            <a:noFill/>
          </a:ln>
        </p:spPr>
        <p:txBody>
          <a:bodyPr wrap="square" bIns="0" lIns="0" rIns="0" tIns="0" anchor="t">
            <a:spAutoFit/>
          </a:bodyPr>
          <a:lstStyle/>
          <a:p>
            <a:pPr algn="ctr"/>
          </a:p>
        </p:txBody>
      </p:sp>
      <p:pic>
        <p:nvPicPr>
          <p:cNvPr id="22" name="Picture 21" descr="tmpw90zt5c6.png"/>
          <p:cNvPicPr>
            <a:picLocks noChangeAspect="1"/>
          </p:cNvPicPr>
          <p:nvPr/>
        </p:nvPicPr>
        <p:blipFill>
          <a:blip r:embed="rId4"/>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Token-based Auth Flow</a:t>
            </a:r>
          </a:p>
          <a:p>
            <a:pPr algn="ctr">
              <a:spcAft>
                <a:spcPts val="1200"/>
              </a:spcAft>
            </a:pPr>
            <a:r>
              <a:rPr b="0" i="0" sz="1300">
                <a:solidFill>
                  <a:srgbClr val="616161"/>
                </a:solidFill>
                <a:latin typeface="Proxima Nova"/>
              </a:rPr>
              <a:t>Users receive a signed JWT post-login or OTP verification, used for all subsequent secured requests.</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2887712"/>
            <a:ext cx="304800" cy="304800"/>
          </a:xfrm>
          <a:prstGeom prst="rect">
            <a:avLst/>
          </a:prstGeom>
          <a:noFill/>
          <a:ln>
            <a:noFill/>
          </a:ln>
        </p:spPr>
        <p:txBody>
          <a:bodyPr wrap="square" bIns="0" lIns="0" rIns="0" tIns="0" anchor="t">
            <a:spAutoFit/>
          </a:bodyPr>
          <a:lstStyle/>
          <a:p>
            <a:pPr algn="ctr"/>
          </a:p>
        </p:txBody>
      </p:sp>
      <p:pic>
        <p:nvPicPr>
          <p:cNvPr id="27" name="Picture 26" descr="tmpj0kighyh.png"/>
          <p:cNvPicPr>
            <a:picLocks noChangeAspect="1"/>
          </p:cNvPicPr>
          <p:nvPr/>
        </p:nvPicPr>
        <p:blipFill>
          <a:blip r:embed="rId5"/>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Secure Session Persistence</a:t>
            </a:r>
          </a:p>
          <a:p>
            <a:pPr algn="ctr">
              <a:spcAft>
                <a:spcPts val="1200"/>
              </a:spcAft>
            </a:pPr>
            <a:r>
              <a:rPr b="0" i="0" sz="1300">
                <a:solidFill>
                  <a:srgbClr val="616161"/>
                </a:solidFill>
                <a:latin typeface="Proxima Nova"/>
              </a:rPr>
              <a:t>Client stores JWT in localStorage; context loads and manages it across sessions.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OTP Verification Workflow</a:t>
            </a:r>
          </a:p>
        </p:txBody>
      </p:sp>
      <p:sp>
        <p:nvSpPr>
          <p:cNvPr id="4" name="Subtitle 3"/>
          <p:cNvSpPr>
            <a:spLocks noGrp="1"/>
          </p:cNvSpPr>
          <p:nvPr>
            <p:ph type="subTitle" idx="13"/>
          </p:nvPr>
        </p:nvSpPr>
        <p:spPr/>
        <p:txBody>
          <a:bodyPr>
            <a:normAutofit/>
          </a:bodyPr>
          <a:lstStyle/>
          <a:p>
            <a:r>
              <a:t>SRM Parking Portal</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9101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9101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91018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OTP Generation:</a:t>
            </a:r>
            <a:r>
              <a:rPr b="0" i="0" sz="1300">
                <a:solidFill>
                  <a:srgbClr val="616161"/>
                </a:solidFill>
                <a:latin typeface="Proxima Nova"/>
              </a:rPr>
              <a:t> User initiates login/signup; backend generates and emails a 6-digit OTP stored in a TTL-indexed collection.</a:t>
            </a:r>
          </a:p>
          <a:p>
            <a:pPr lvl="1" algn="l" marL="228600" indent="-91440">
              <a:spcBef>
                <a:spcPts val="1200"/>
              </a:spcBef>
              <a:spcAft>
                <a:spcPts val="0"/>
              </a:spcAft>
              <a:buSzPct val="100000"/>
              <a:buFont typeface="Arial"/>
              <a:buChar char="•"/>
            </a:pPr>
            <a:r>
              <a:rPr b="1" i="0" sz="1300">
                <a:solidFill>
                  <a:srgbClr val="616161"/>
                </a:solidFill>
                <a:latin typeface="Proxima Nova"/>
              </a:rPr>
              <a:t>Secure OTP Storage:</a:t>
            </a:r>
            <a:r>
              <a:rPr b="0" i="0" sz="1300">
                <a:solidFill>
                  <a:srgbClr val="616161"/>
                </a:solidFill>
                <a:latin typeface="Proxima Nova"/>
              </a:rPr>
              <a:t> Mongoose model stores OTP per email with expiry (5 mins), enforcing a one-time usage window.</a:t>
            </a:r>
          </a:p>
          <a:p>
            <a:pPr lvl="1" algn="l" marL="228600" indent="-91440">
              <a:spcBef>
                <a:spcPts val="1200"/>
              </a:spcBef>
              <a:spcAft>
                <a:spcPts val="0"/>
              </a:spcAft>
              <a:buSzPct val="100000"/>
              <a:buFont typeface="Arial"/>
              <a:buChar char="•"/>
            </a:pPr>
            <a:r>
              <a:rPr b="1" i="0" sz="1300">
                <a:solidFill>
                  <a:srgbClr val="616161"/>
                </a:solidFill>
                <a:latin typeface="Proxima Nova"/>
              </a:rPr>
              <a:t>Verification and Login:</a:t>
            </a:r>
            <a:r>
              <a:rPr b="0" i="0" sz="1300">
                <a:solidFill>
                  <a:srgbClr val="616161"/>
                </a:solidFill>
                <a:latin typeface="Proxima Nova"/>
              </a:rPr>
              <a:t> Backend verifies OTP, then authenticates the user by issuing a JWT if valid.</a:t>
            </a:r>
          </a:p>
          <a:p>
            <a:pPr lvl="1" algn="l" marL="228600" indent="-91440">
              <a:spcBef>
                <a:spcPts val="1200"/>
              </a:spcBef>
              <a:spcAft>
                <a:spcPts val="0"/>
              </a:spcAft>
              <a:buSzPct val="100000"/>
              <a:buFont typeface="Arial"/>
              <a:buChar char="•"/>
            </a:pPr>
            <a:r>
              <a:rPr b="1" i="0" sz="1300">
                <a:solidFill>
                  <a:srgbClr val="616161"/>
                </a:solidFill>
                <a:latin typeface="Proxima Nova"/>
              </a:rPr>
              <a:t>Two-step Signups:</a:t>
            </a:r>
            <a:r>
              <a:rPr b="0" i="0" sz="1300">
                <a:solidFill>
                  <a:srgbClr val="616161"/>
                </a:solidFill>
                <a:latin typeface="Proxima Nova"/>
              </a:rPr>
              <a:t> Signup flow confirms email ownership before account creation, enhancing security.</a:t>
            </a:r>
          </a:p>
        </p:txBody>
      </p:sp>
      <p:sp>
        <p:nvSpPr>
          <p:cNvPr id="10" name="Rectangle 9"/>
          <p:cNvSpPr/>
          <p:nvPr/>
        </p:nvSpPr>
        <p:spPr>
          <a:xfrm>
            <a:off x="4724400" y="1508670"/>
            <a:ext cx="4190999" cy="29101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f6wyqoo9.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Maxim Zhgulev on Unsplash</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