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jr3ynEhdBeJvUTQd44LmCwOotv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C5EE98-C2B3-4243-8255-330E92D1A744}">
  <a:tblStyle styleId="{60C5EE98-C2B3-4243-8255-330E92D1A74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 name="Shape 23"/>
        <p:cNvGrpSpPr/>
        <p:nvPr/>
      </p:nvGrpSpPr>
      <p:grpSpPr>
        <a:xfrm>
          <a:off x="0" y="0"/>
          <a:ext cx="0" cy="0"/>
          <a:chOff x="0" y="0"/>
          <a:chExt cx="0" cy="0"/>
        </a:xfrm>
      </p:grpSpPr>
      <p:sp>
        <p:nvSpPr>
          <p:cNvPr id="24" name="Google Shape;24;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855838"/>
            <a:ext cx="9144000" cy="207794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50000"/>
              </a:lnSpc>
              <a:spcBef>
                <a:spcPts val="0"/>
              </a:spcBef>
              <a:spcAft>
                <a:spcPts val="0"/>
              </a:spcAft>
              <a:buClr>
                <a:schemeClr val="dk1"/>
              </a:buClr>
              <a:buSzPct val="100000"/>
              <a:buFont typeface="Times New Roman"/>
              <a:buNone/>
            </a:pPr>
            <a:br>
              <a:rPr lang="en-US" sz="4000">
                <a:latin typeface="Times New Roman"/>
                <a:ea typeface="Times New Roman"/>
                <a:cs typeface="Times New Roman"/>
                <a:sym typeface="Times New Roman"/>
              </a:rPr>
            </a:br>
            <a:r>
              <a:rPr lang="en-US" sz="2700">
                <a:latin typeface="Times New Roman"/>
                <a:ea typeface="Times New Roman"/>
                <a:cs typeface="Times New Roman"/>
                <a:sym typeface="Times New Roman"/>
              </a:rPr>
              <a:t>Review 1</a:t>
            </a:r>
            <a:br>
              <a:rPr lang="en-US" sz="4000">
                <a:latin typeface="Times New Roman"/>
                <a:ea typeface="Times New Roman"/>
                <a:cs typeface="Times New Roman"/>
                <a:sym typeface="Times New Roman"/>
              </a:rPr>
            </a:br>
            <a:r>
              <a:rPr lang="en-US" sz="4000">
                <a:latin typeface="Times New Roman"/>
                <a:ea typeface="Times New Roman"/>
                <a:cs typeface="Times New Roman"/>
                <a:sym typeface="Times New Roman"/>
              </a:rPr>
              <a:t>SOLAR PANEL ENERGY OUTPUT PREDICTION</a:t>
            </a:r>
            <a:br>
              <a:rPr lang="en-US" sz="4800">
                <a:latin typeface="Times New Roman"/>
                <a:ea typeface="Times New Roman"/>
                <a:cs typeface="Times New Roman"/>
                <a:sym typeface="Times New Roman"/>
              </a:rPr>
            </a:br>
            <a:r>
              <a:rPr lang="en-US" sz="2400">
                <a:latin typeface="Times New Roman"/>
                <a:ea typeface="Times New Roman"/>
                <a:cs typeface="Times New Roman"/>
                <a:sym typeface="Times New Roman"/>
              </a:rPr>
              <a:t>Project Category: </a:t>
            </a:r>
            <a:r>
              <a:rPr lang="en-US" sz="1800">
                <a:latin typeface="Times New Roman"/>
                <a:ea typeface="Times New Roman"/>
                <a:cs typeface="Times New Roman"/>
                <a:sym typeface="Times New Roman"/>
              </a:rPr>
              <a:t>RESEARCH</a:t>
            </a:r>
            <a:endParaRPr sz="4800">
              <a:latin typeface="Times New Roman"/>
              <a:ea typeface="Times New Roman"/>
              <a:cs typeface="Times New Roman"/>
              <a:sym typeface="Times New Roman"/>
            </a:endParaRPr>
          </a:p>
        </p:txBody>
      </p:sp>
      <p:sp>
        <p:nvSpPr>
          <p:cNvPr id="85" name="Google Shape;85;p1"/>
          <p:cNvSpPr txBox="1"/>
          <p:nvPr>
            <p:ph idx="1" type="subTitle"/>
          </p:nvPr>
        </p:nvSpPr>
        <p:spPr>
          <a:xfrm>
            <a:off x="380145" y="4325420"/>
            <a:ext cx="11615210" cy="196722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rPr lang="en-US">
                <a:latin typeface="Times New Roman"/>
                <a:ea typeface="Times New Roman"/>
                <a:cs typeface="Times New Roman"/>
                <a:sym typeface="Times New Roman"/>
              </a:rPr>
              <a:t>Guide Name 🡪 DR. S. SARAVANAN                       Student Name &amp; Registration Number</a:t>
            </a:r>
            <a:endParaRPr/>
          </a:p>
          <a:p>
            <a:pPr indent="0" lvl="0" marL="0" rtl="0" algn="ctr">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Student 1 🡪 Achintya Gupta [RA2211003011559]</a:t>
            </a:r>
            <a:endParaRPr/>
          </a:p>
          <a:p>
            <a:pPr indent="0" lvl="0" marL="0" rtl="0" algn="ctr">
              <a:lnSpc>
                <a:spcPct val="9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                                                                                                                Student 2 🡪 Devesh Patel [RA2211003011586]</a:t>
            </a:r>
            <a:endParaRPr sz="18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descr="SRM Institute of Science and Technology - Wikipedia" id="86" name="Google Shape;86;p1"/>
          <p:cNvPicPr preferRelativeResize="0"/>
          <p:nvPr/>
        </p:nvPicPr>
        <p:blipFill rotWithShape="1">
          <a:blip r:embed="rId3">
            <a:alphaModFix/>
          </a:blip>
          <a:srcRect b="0" l="0" r="0" t="0"/>
          <a:stretch/>
        </p:blipFill>
        <p:spPr>
          <a:xfrm>
            <a:off x="10450286" y="71919"/>
            <a:ext cx="1661019" cy="16557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System Architecture</a:t>
            </a:r>
            <a:endParaRPr/>
          </a:p>
        </p:txBody>
      </p:sp>
      <p:sp>
        <p:nvSpPr>
          <p:cNvPr id="140" name="Google Shape;140;p10"/>
          <p:cNvSpPr txBox="1"/>
          <p:nvPr>
            <p:ph idx="1" type="body"/>
          </p:nvPr>
        </p:nvSpPr>
        <p:spPr>
          <a:xfrm>
            <a:off x="836612" y="1269207"/>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System Architecture</a:t>
            </a:r>
            <a:endParaRPr/>
          </a:p>
        </p:txBody>
      </p:sp>
      <p:sp>
        <p:nvSpPr>
          <p:cNvPr id="141" name="Google Shape;141;p10"/>
          <p:cNvSpPr txBox="1"/>
          <p:nvPr>
            <p:ph idx="2" type="body"/>
          </p:nvPr>
        </p:nvSpPr>
        <p:spPr>
          <a:xfrm>
            <a:off x="836611" y="2119154"/>
            <a:ext cx="5157787" cy="368458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200"/>
              <a:buChar char="•"/>
            </a:pPr>
            <a:r>
              <a:rPr b="1" lang="en-US" sz="1200">
                <a:latin typeface="Times New Roman"/>
                <a:ea typeface="Times New Roman"/>
                <a:cs typeface="Times New Roman"/>
                <a:sym typeface="Times New Roman"/>
              </a:rPr>
              <a:t>Data Collection &amp; Preprocessing</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Input: Meteorological &amp; PV power data.</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Techniques: Data cleaning, EMA smoothing, Gaussian noise.</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Tools: Pandas, NumPy, SQL/NoSQL.</a:t>
            </a:r>
            <a:endParaRPr/>
          </a:p>
          <a:p>
            <a:pPr indent="-228600" lvl="0" marL="228600" rtl="0" algn="l">
              <a:lnSpc>
                <a:spcPct val="90000"/>
              </a:lnSpc>
              <a:spcBef>
                <a:spcPts val="1000"/>
              </a:spcBef>
              <a:spcAft>
                <a:spcPts val="0"/>
              </a:spcAft>
              <a:buClr>
                <a:schemeClr val="dk1"/>
              </a:buClr>
              <a:buSzPts val="1200"/>
              <a:buChar char="•"/>
            </a:pPr>
            <a:r>
              <a:rPr b="1" lang="en-US" sz="1200">
                <a:latin typeface="Times New Roman"/>
                <a:ea typeface="Times New Roman"/>
                <a:cs typeface="Times New Roman"/>
                <a:sym typeface="Times New Roman"/>
              </a:rPr>
              <a:t>Feature Selection &amp; Input Prep</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Techniques: SHAP for feature importance.</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Tools: SHAP library, Scikit-learn.</a:t>
            </a:r>
            <a:endParaRPr/>
          </a:p>
          <a:p>
            <a:pPr indent="-228600" lvl="0" marL="228600" rtl="0" algn="l">
              <a:lnSpc>
                <a:spcPct val="90000"/>
              </a:lnSpc>
              <a:spcBef>
                <a:spcPts val="1000"/>
              </a:spcBef>
              <a:spcAft>
                <a:spcPts val="0"/>
              </a:spcAft>
              <a:buClr>
                <a:schemeClr val="dk1"/>
              </a:buClr>
              <a:buSzPts val="1200"/>
              <a:buChar char="•"/>
            </a:pPr>
            <a:r>
              <a:rPr b="1" lang="en-US" sz="1200">
                <a:latin typeface="Times New Roman"/>
                <a:ea typeface="Times New Roman"/>
                <a:cs typeface="Times New Roman"/>
                <a:sym typeface="Times New Roman"/>
              </a:rPr>
              <a:t>Hybrid Deep Learning Model</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Components: CNN (spatial), LSTM (temporal), TCN (sequential), ECANet (attention).</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Training: Region-specific datasets, hyperparameter tuning.</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Tools: TensorFlow, PyTorch, Optuna.</a:t>
            </a:r>
            <a:endParaRPr/>
          </a:p>
          <a:p>
            <a:pPr indent="-228600" lvl="0" marL="228600" rtl="0" algn="l">
              <a:lnSpc>
                <a:spcPct val="90000"/>
              </a:lnSpc>
              <a:spcBef>
                <a:spcPts val="1000"/>
              </a:spcBef>
              <a:spcAft>
                <a:spcPts val="0"/>
              </a:spcAft>
              <a:buClr>
                <a:schemeClr val="dk1"/>
              </a:buClr>
              <a:buSzPts val="1200"/>
              <a:buChar char="•"/>
            </a:pPr>
            <a:r>
              <a:rPr b="1" lang="en-US" sz="1200">
                <a:latin typeface="Times New Roman"/>
                <a:ea typeface="Times New Roman"/>
                <a:cs typeface="Times New Roman"/>
                <a:sym typeface="Times New Roman"/>
              </a:rPr>
              <a:t>Model Optimization &amp; Deployment</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Techniques: Model pruning, distributed training.</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Deployment: Real-time forecasting, EMS integration.</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Tools: AWS/Google Cloud, Docker, Flask/FastAPI.</a:t>
            </a:r>
            <a:endParaRPr/>
          </a:p>
          <a:p>
            <a:pPr indent="-228600" lvl="0" marL="228600" rtl="0" algn="l">
              <a:lnSpc>
                <a:spcPct val="90000"/>
              </a:lnSpc>
              <a:spcBef>
                <a:spcPts val="1000"/>
              </a:spcBef>
              <a:spcAft>
                <a:spcPts val="0"/>
              </a:spcAft>
              <a:buClr>
                <a:schemeClr val="dk1"/>
              </a:buClr>
              <a:buSzPts val="1200"/>
              <a:buChar char="•"/>
            </a:pPr>
            <a:r>
              <a:rPr b="1" lang="en-US" sz="1200">
                <a:latin typeface="Times New Roman"/>
                <a:ea typeface="Times New Roman"/>
                <a:cs typeface="Times New Roman"/>
                <a:sym typeface="Times New Roman"/>
              </a:rPr>
              <a:t>Performance Monitoring</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Techniques: RMSE, MAE, R² metrics, feedback loop.</a:t>
            </a:r>
            <a:endParaRPr/>
          </a:p>
          <a:p>
            <a:pPr indent="-228600" lvl="1" marL="685800" rtl="0" algn="l">
              <a:lnSpc>
                <a:spcPct val="90000"/>
              </a:lnSpc>
              <a:spcBef>
                <a:spcPts val="500"/>
              </a:spcBef>
              <a:spcAft>
                <a:spcPts val="0"/>
              </a:spcAft>
              <a:buClr>
                <a:schemeClr val="dk1"/>
              </a:buClr>
              <a:buSzPts val="1200"/>
              <a:buChar char="•"/>
            </a:pPr>
            <a:r>
              <a:rPr lang="en-US" sz="1200">
                <a:latin typeface="Times New Roman"/>
                <a:ea typeface="Times New Roman"/>
                <a:cs typeface="Times New Roman"/>
                <a:sym typeface="Times New Roman"/>
              </a:rPr>
              <a:t>Tools: Prometheus, Grafana, ELK Stack.</a:t>
            </a:r>
            <a:endParaRPr/>
          </a:p>
        </p:txBody>
      </p:sp>
      <p:sp>
        <p:nvSpPr>
          <p:cNvPr id="142" name="Google Shape;142;p10"/>
          <p:cNvSpPr txBox="1"/>
          <p:nvPr>
            <p:ph idx="3" type="body"/>
          </p:nvPr>
        </p:nvSpPr>
        <p:spPr>
          <a:xfrm>
            <a:off x="6169024" y="1269207"/>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latin typeface="Times New Roman"/>
                <a:ea typeface="Times New Roman"/>
                <a:cs typeface="Times New Roman"/>
                <a:sym typeface="Times New Roman"/>
              </a:rPr>
              <a:t>Technology Stack</a:t>
            </a:r>
            <a:endParaRPr/>
          </a:p>
        </p:txBody>
      </p:sp>
      <p:sp>
        <p:nvSpPr>
          <p:cNvPr id="143" name="Google Shape;143;p10"/>
          <p:cNvSpPr txBox="1"/>
          <p:nvPr>
            <p:ph idx="4" type="body"/>
          </p:nvPr>
        </p:nvSpPr>
        <p:spPr>
          <a:xfrm>
            <a:off x="6169024" y="2119154"/>
            <a:ext cx="5183188" cy="3684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b="1" lang="en-US" sz="1600">
                <a:latin typeface="Times New Roman"/>
                <a:ea typeface="Times New Roman"/>
                <a:cs typeface="Times New Roman"/>
                <a:sym typeface="Times New Roman"/>
              </a:rPr>
              <a:t>Languages: </a:t>
            </a:r>
            <a:r>
              <a:rPr lang="en-US" sz="1600">
                <a:latin typeface="Times New Roman"/>
                <a:ea typeface="Times New Roman"/>
                <a:cs typeface="Times New Roman"/>
                <a:sym typeface="Times New Roman"/>
              </a:rPr>
              <a:t>Python, SQL.</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Libraries</a:t>
            </a:r>
            <a:r>
              <a:rPr lang="en-US" sz="1600">
                <a:latin typeface="Times New Roman"/>
                <a:ea typeface="Times New Roman"/>
                <a:cs typeface="Times New Roman"/>
                <a:sym typeface="Times New Roman"/>
              </a:rPr>
              <a:t>: TensorFlow, PyTorch, Pandas, SHAP.</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Cloud:</a:t>
            </a:r>
            <a:r>
              <a:rPr lang="en-US" sz="1600">
                <a:latin typeface="Times New Roman"/>
                <a:ea typeface="Times New Roman"/>
                <a:cs typeface="Times New Roman"/>
                <a:sym typeface="Times New Roman"/>
              </a:rPr>
              <a:t> AWS, Google Cloud, Azure.</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Deployment</a:t>
            </a:r>
            <a:r>
              <a:rPr lang="en-US" sz="1600">
                <a:latin typeface="Times New Roman"/>
                <a:ea typeface="Times New Roman"/>
                <a:cs typeface="Times New Roman"/>
                <a:sym typeface="Times New Roman"/>
              </a:rPr>
              <a:t>: Docker, Kubernetes, Flask.</a:t>
            </a:r>
            <a:endParaRPr/>
          </a:p>
          <a:p>
            <a:pPr indent="-228600" lvl="0" marL="228600" rtl="0" algn="l">
              <a:lnSpc>
                <a:spcPct val="90000"/>
              </a:lnSpc>
              <a:spcBef>
                <a:spcPts val="1000"/>
              </a:spcBef>
              <a:spcAft>
                <a:spcPts val="0"/>
              </a:spcAft>
              <a:buClr>
                <a:schemeClr val="dk1"/>
              </a:buClr>
              <a:buSzPts val="1600"/>
              <a:buChar char="•"/>
            </a:pPr>
            <a:r>
              <a:rPr b="1" lang="en-US" sz="1600">
                <a:latin typeface="Times New Roman"/>
                <a:ea typeface="Times New Roman"/>
                <a:cs typeface="Times New Roman"/>
                <a:sym typeface="Times New Roman"/>
              </a:rPr>
              <a:t>Monitoring:</a:t>
            </a:r>
            <a:r>
              <a:rPr lang="en-US" sz="1600">
                <a:latin typeface="Times New Roman"/>
                <a:ea typeface="Times New Roman"/>
                <a:cs typeface="Times New Roman"/>
                <a:sym typeface="Times New Roman"/>
              </a:rPr>
              <a:t> Prometheus, Grafana.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Project SDG</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Affordable and Clean Energy (SDG 7) </a:t>
            </a:r>
            <a:r>
              <a:rPr lang="en-US">
                <a:latin typeface="Times New Roman"/>
                <a:ea typeface="Times New Roman"/>
                <a:cs typeface="Times New Roman"/>
                <a:sym typeface="Times New Roman"/>
              </a:rPr>
              <a:t>== Enhance solar energy utilization through accurate PV power forecasting, promoting renewable energy adoption and reducing reliance on fossil fuels.</a:t>
            </a:r>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Climate Action (SDG 13) </a:t>
            </a:r>
            <a:r>
              <a:rPr lang="en-US">
                <a:latin typeface="Times New Roman"/>
                <a:ea typeface="Times New Roman"/>
                <a:cs typeface="Times New Roman"/>
                <a:sym typeface="Times New Roman"/>
              </a:rPr>
              <a:t>== Mitigate greenhouse gas emissions by optimizing solar energy integration into the grid, supporting global climate change mitigation efforts.</a:t>
            </a:r>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Industry, Innovation, and Infrastructure (SDG 9) </a:t>
            </a:r>
            <a:r>
              <a:rPr lang="en-US">
                <a:latin typeface="Times New Roman"/>
                <a:ea typeface="Times New Roman"/>
                <a:cs typeface="Times New Roman"/>
                <a:sym typeface="Times New Roman"/>
              </a:rPr>
              <a:t>== Develop advanced deep learning models for energy forecasting, fostering innovation in renewable energy technologies and smart grid infrastructure.</a:t>
            </a:r>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Sustainable Cities and Communities (SDG 11) </a:t>
            </a:r>
            <a:r>
              <a:rPr lang="en-US">
                <a:latin typeface="Times New Roman"/>
                <a:ea typeface="Times New Roman"/>
                <a:cs typeface="Times New Roman"/>
                <a:sym typeface="Times New Roman"/>
              </a:rPr>
              <a:t>== Improve grid stability and energy management, enabling sustainable urban development and reliable energy access for communities.</a:t>
            </a:r>
            <a:endParaRPr/>
          </a:p>
          <a:p>
            <a:pPr indent="-228600" lvl="0" marL="228600" rtl="0" algn="l">
              <a:lnSpc>
                <a:spcPct val="90000"/>
              </a:lnSpc>
              <a:spcBef>
                <a:spcPts val="1000"/>
              </a:spcBef>
              <a:spcAft>
                <a:spcPts val="0"/>
              </a:spcAft>
              <a:buClr>
                <a:schemeClr val="dk1"/>
              </a:buClr>
              <a:buSzPct val="100000"/>
              <a:buChar char="•"/>
            </a:pPr>
            <a:r>
              <a:rPr b="1" lang="en-US">
                <a:latin typeface="Times New Roman"/>
                <a:ea typeface="Times New Roman"/>
                <a:cs typeface="Times New Roman"/>
                <a:sym typeface="Times New Roman"/>
              </a:rPr>
              <a:t>Partnerships for the Goals (SDG 17) </a:t>
            </a:r>
            <a:r>
              <a:rPr lang="en-US">
                <a:latin typeface="Times New Roman"/>
                <a:ea typeface="Times New Roman"/>
                <a:cs typeface="Times New Roman"/>
                <a:sym typeface="Times New Roman"/>
              </a:rPr>
              <a:t>== Collaborate with energy providers, researchers, and policymakers to implement scalable and region-specific forecasting solutions.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Plan of action (Timeline)</a:t>
            </a:r>
            <a:endParaRPr/>
          </a:p>
        </p:txBody>
      </p:sp>
      <p:sp>
        <p:nvSpPr>
          <p:cNvPr id="155" name="Google Shape;155;p12"/>
          <p:cNvSpPr txBox="1"/>
          <p:nvPr>
            <p:ph idx="1" type="body"/>
          </p:nvPr>
        </p:nvSpPr>
        <p:spPr>
          <a:xfrm>
            <a:off x="838200" y="142938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None/>
            </a:pPr>
            <a:r>
              <a:rPr b="1" lang="en-US" sz="1100">
                <a:latin typeface="Times New Roman"/>
                <a:ea typeface="Times New Roman"/>
                <a:cs typeface="Times New Roman"/>
                <a:sym typeface="Times New Roman"/>
              </a:rPr>
              <a:t>February 2025</a:t>
            </a:r>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1-2:</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Finalize project requirements and dataset collection.</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Set up the development environment (Python, TensorFlow/PyTorch, cloud platforms).</a:t>
            </a:r>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3-4:</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Implement data preprocessing pipeline (cleaning, normalization, EMA smoothing).</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Code Review 1: Review data preprocessing code and feature selection</a:t>
            </a:r>
            <a:endParaRPr/>
          </a:p>
          <a:p>
            <a:pPr indent="0" lvl="0" marL="0" rtl="0" algn="l">
              <a:lnSpc>
                <a:spcPct val="90000"/>
              </a:lnSpc>
              <a:spcBef>
                <a:spcPts val="1000"/>
              </a:spcBef>
              <a:spcAft>
                <a:spcPts val="0"/>
              </a:spcAft>
              <a:buClr>
                <a:schemeClr val="dk1"/>
              </a:buClr>
              <a:buSzPts val="1100"/>
              <a:buNone/>
            </a:pPr>
            <a:r>
              <a:rPr b="1" lang="en-US" sz="1100">
                <a:latin typeface="Times New Roman"/>
                <a:ea typeface="Times New Roman"/>
                <a:cs typeface="Times New Roman"/>
                <a:sym typeface="Times New Roman"/>
              </a:rPr>
              <a:t>March 2025</a:t>
            </a:r>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1-2:</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Develop hybrid deep learning model (CNN, LSTM, TCN, ECANet).</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Train the model on region-specific datasets.</a:t>
            </a:r>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3-4:</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Optimize model performance (hyperparameter tuning, pruning).</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Code Review 2: Review model architecture and training pipeline.</a:t>
            </a:r>
            <a:endParaRPr/>
          </a:p>
          <a:p>
            <a:pPr indent="0" lvl="0" marL="0" rtl="0" algn="l">
              <a:lnSpc>
                <a:spcPct val="90000"/>
              </a:lnSpc>
              <a:spcBef>
                <a:spcPts val="1000"/>
              </a:spcBef>
              <a:spcAft>
                <a:spcPts val="0"/>
              </a:spcAft>
              <a:buClr>
                <a:schemeClr val="dk1"/>
              </a:buClr>
              <a:buSzPts val="1100"/>
              <a:buNone/>
            </a:pPr>
            <a:r>
              <a:rPr b="1" lang="en-US" sz="1100">
                <a:latin typeface="Times New Roman"/>
                <a:ea typeface="Times New Roman"/>
                <a:cs typeface="Times New Roman"/>
                <a:sym typeface="Times New Roman"/>
              </a:rPr>
              <a:t>April 2025</a:t>
            </a:r>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1-2:</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Deploy the model for real-time forecasting (Flask/FastAPI, Docker).</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Integrate with energy management systems (EMS).</a:t>
            </a:r>
            <a:endParaRPr/>
          </a:p>
          <a:p>
            <a:pPr indent="-158750" lvl="1" marL="685800" rtl="0" algn="l">
              <a:lnSpc>
                <a:spcPct val="90000"/>
              </a:lnSpc>
              <a:spcBef>
                <a:spcPts val="500"/>
              </a:spcBef>
              <a:spcAft>
                <a:spcPts val="0"/>
              </a:spcAft>
              <a:buClr>
                <a:schemeClr val="dk1"/>
              </a:buClr>
              <a:buSzPts val="1100"/>
              <a:buNone/>
            </a:pPr>
            <a:r>
              <a:t/>
            </a:r>
            <a:endParaRPr sz="11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Week 3-4:</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Conduct performance evaluation (RMSE, MAE, R²).</a:t>
            </a:r>
            <a:endParaRPr/>
          </a:p>
          <a:p>
            <a:pPr indent="-228600" lvl="2" marL="1143000" rtl="0" algn="l">
              <a:lnSpc>
                <a:spcPct val="90000"/>
              </a:lnSpc>
              <a:spcBef>
                <a:spcPts val="500"/>
              </a:spcBef>
              <a:spcAft>
                <a:spcPts val="0"/>
              </a:spcAft>
              <a:buClr>
                <a:schemeClr val="dk1"/>
              </a:buClr>
              <a:buSzPts val="1100"/>
              <a:buChar char="•"/>
            </a:pPr>
            <a:r>
              <a:rPr lang="en-US" sz="1100">
                <a:latin typeface="Times New Roman"/>
                <a:ea typeface="Times New Roman"/>
                <a:cs typeface="Times New Roman"/>
                <a:sym typeface="Times New Roman"/>
              </a:rPr>
              <a:t>Code Review 3: Review deployment code and finalize documentation.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References</a:t>
            </a:r>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Zhang, Y., &amp; Wang, J. (2021). Deep Learning for Solar Photovoltaic Power Forecasting: A Comprehensive Review. Renewable and Sustainable Energy Reviews, 136, 110422. DOI: 10.1016/j.rser.2020.110422</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Li, X., Yang, Y., &amp; Zhang, Z. (2020). Hybrid Deep Learning Models for Short-Term Photovoltaic Power Forecasting. IEEE Transactions on Sustainable Energy, 11(3), 1415-1425. DOI: 10.1109/TSTE.2019.2931234</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Shapley, L. S. (1953). A Value for n-Person Games. In Contributions to the Theory of Games II, Princeton University Press. </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Vaswani, A., et al. (2017). Attention Is All You Need. Advances in Neural Information Processing Systems (NeurIPS), 30. DOI: 10.48550/arXiv.1706.03762</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Goodfellow, I., Bengio, Y., &amp; Courville, A. (2016). Deep Learning. MIT Press. ISBN: 978-0262035613</a:t>
            </a:r>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Wang, H., et al. (2022). Temporal Convolutional Networks for Photovoltaic Power Forecasting.Applied Energy, 305, 117852. DOI: 10.1016/j.apenergy.2021.117852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1011555" y="342900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92" name="Google Shape;92;p2"/>
          <p:cNvSpPr txBox="1"/>
          <p:nvPr>
            <p:ph idx="1" type="body"/>
          </p:nvPr>
        </p:nvSpPr>
        <p:spPr>
          <a:xfrm>
            <a:off x="838200" y="1471664"/>
            <a:ext cx="1065571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The transition from carbon-intensive energy sources to renewable alternatives is imperative to mitigate greenhouse gas emissions and combat climate change. Solar energy, particularly photovoltaic (PV) power, has gained significant traction worldwide. However, due to the intermittent nature of solar energy and its dependence on meteorological conditions, accurate short-term PV power forecasting is essential for grid stability, energy trading, and efficient power management.</a:t>
            </a:r>
            <a:endParaRPr b="0" sz="1600">
              <a:latin typeface="Times New Roman"/>
              <a:ea typeface="Times New Roman"/>
              <a:cs typeface="Times New Roman"/>
              <a:sym typeface="Times New Roman"/>
            </a:endParaRPr>
          </a:p>
          <a:p>
            <a:pPr indent="-228600" lvl="0" marL="228600" rtl="0" algn="l">
              <a:lnSpc>
                <a:spcPct val="90000"/>
              </a:lnSpc>
              <a:spcBef>
                <a:spcPts val="240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Traditional forecasting techniques, including physical models, statistical methods, and artificial intelligence-based approaches, often struggle with capturing complex patterns in high-dimensional and region-specific data. Recent advancements in deep learning (DL) have demonstrated superior performance in time-series prediction tasks.</a:t>
            </a:r>
            <a:endParaRPr b="0" sz="1600">
              <a:latin typeface="Times New Roman"/>
              <a:ea typeface="Times New Roman"/>
              <a:cs typeface="Times New Roman"/>
              <a:sym typeface="Times New Roman"/>
            </a:endParaRPr>
          </a:p>
          <a:p>
            <a:pPr indent="-228600" lvl="0" marL="228600" rtl="0" algn="l">
              <a:lnSpc>
                <a:spcPct val="90000"/>
              </a:lnSpc>
              <a:spcBef>
                <a:spcPts val="240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This research proposes a novel hybrid deep learning model leveraging convolutional neural networks (CNNs) and recurrent neural networks (RNNs) such as Gated Recurrent Units (GRUs) and Temporal Convolutional Networks (TCNs) integrated with Efficient Channel Attention Networks (ECANets). By incorporating advanced feature extraction methods, temporal dependencies, and data augmentation techniques, the proposed model aims to enhance the accuracy of very short-term PV power forecasting (e.g., within three hours).</a:t>
            </a:r>
            <a:endParaRPr b="0" sz="1600">
              <a:latin typeface="Times New Roman"/>
              <a:ea typeface="Times New Roman"/>
              <a:cs typeface="Times New Roman"/>
              <a:sym typeface="Times New Roman"/>
            </a:endParaRPr>
          </a:p>
          <a:p>
            <a:pPr indent="-228600" lvl="0" marL="228600" rtl="0" algn="l">
              <a:lnSpc>
                <a:spcPct val="90000"/>
              </a:lnSpc>
              <a:spcBef>
                <a:spcPts val="2400"/>
              </a:spcBef>
              <a:spcAft>
                <a:spcPts val="0"/>
              </a:spcAft>
              <a:buClr>
                <a:srgbClr val="000000"/>
              </a:buClr>
              <a:buSzPts val="1600"/>
              <a:buChar char="•"/>
            </a:pPr>
            <a:r>
              <a:rPr b="0" i="0" lang="en-US" sz="1600" u="none" strike="noStrike">
                <a:solidFill>
                  <a:srgbClr val="000000"/>
                </a:solidFill>
                <a:latin typeface="Times New Roman"/>
                <a:ea typeface="Times New Roman"/>
                <a:cs typeface="Times New Roman"/>
                <a:sym typeface="Times New Roman"/>
              </a:rPr>
              <a:t>The study also integrates Shapley Additive Explanations (SHAP) for feature selection and Exponential Moving Average (EMA) for data smoothing. Comparative analysis using standard evaluation metrics such as RMSE, MAE, and R2 score demonstrates the superiority of the hybrid model over traditional DL architectures. The findings suggest that integrating spatial and temporal feature extraction techniques significantly improves forecasting performance, making it viable for real-time energy distribution and grid stability.</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transition to renewable energy, particularly solar power, is essential for combating climate change, but the intermittent nature of solar energy poses challenges for grid stability and energy management. Accurate short-term photovoltaic (PV) power forecasting is critical, yet traditional methods often struggle with the complex, non-linear patterns in PV data. Recent advancements in deep learning (DL), especially Long Short-Term Memory (LSTM) networks, have shown significant promise in time-series forecasting due to their ability to effectively model temporal dependencies. This research proposes a novel hybrid DL approach that integrates LSTMs with convolutional neural networks (CNNs) and Temporal Convolutional Networks (TCNs) to enhance very short-term PV power forecasting (within three hours). The model leverages CNNs for spatial feature extraction and LSTMs for capturing sequential patterns, while Efficient Channel Attention Networks (ECANets) are incorporated to improve feature relevance and model interpretability.</a:t>
            </a:r>
            <a:endParaRPr/>
          </a:p>
          <a:p>
            <a:pPr indent="-117475"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To address challenges such as high-dimensional data and rapid fluctuations in solar power output, the study employs Shapley Additive Explanations (SHAP) for feature selection and Exponential Moving Average (EMA) for data smoothing. By combining the strengths of LSTMs with advanced feature extraction and attention mechanisms, the proposed model aims to improve forecasting accuracy and adaptability, particularly in region-specific settings like Thailand, where unique climatic conditions impact solar generation. Comparative evaluations using standard metrics (RMSE, MAE, R2) demonstrate the model's superiority over traditional DL architectures, making it a robust solution for real-time energy distribution and grid stability. This study highlights the potential of LSTM-based hybrid models in advancing PV power forecasting for both academic and practical applications.</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Literature Survey</a:t>
            </a:r>
            <a:endParaRPr/>
          </a:p>
        </p:txBody>
      </p:sp>
      <p:graphicFrame>
        <p:nvGraphicFramePr>
          <p:cNvPr id="104" name="Google Shape;104;p4"/>
          <p:cNvGraphicFramePr/>
          <p:nvPr/>
        </p:nvGraphicFramePr>
        <p:xfrm>
          <a:off x="838201" y="1507438"/>
          <a:ext cx="3000000" cy="3000000"/>
        </p:xfrm>
        <a:graphic>
          <a:graphicData uri="http://schemas.openxmlformats.org/drawingml/2006/table">
            <a:tbl>
              <a:tblPr>
                <a:noFill/>
                <a:tableStyleId>{60C5EE98-C2B3-4243-8255-330E92D1A744}</a:tableStyleId>
              </a:tblPr>
              <a:tblGrid>
                <a:gridCol w="744050"/>
                <a:gridCol w="3604075"/>
                <a:gridCol w="3537675"/>
                <a:gridCol w="2629800"/>
              </a:tblGrid>
              <a:tr h="624200">
                <a:tc>
                  <a:txBody>
                    <a:bodyPr/>
                    <a:lstStyle/>
                    <a:p>
                      <a:pPr indent="0" lvl="0" marL="85725" marR="0" rtl="0" algn="l">
                        <a:lnSpc>
                          <a:spcPct val="107000"/>
                        </a:lnSpc>
                        <a:spcBef>
                          <a:spcPts val="0"/>
                        </a:spcBef>
                        <a:spcAft>
                          <a:spcPts val="0"/>
                        </a:spcAft>
                        <a:buNone/>
                      </a:pPr>
                      <a:r>
                        <a:rPr b="1" lang="en-US" sz="1100" u="none" cap="none" strike="noStrike">
                          <a:latin typeface="Calibri"/>
                          <a:ea typeface="Calibri"/>
                          <a:cs typeface="Calibri"/>
                          <a:sym typeface="Calibri"/>
                        </a:rPr>
                        <a:t>S. No</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ctr">
                        <a:lnSpc>
                          <a:spcPct val="107000"/>
                        </a:lnSpc>
                        <a:spcBef>
                          <a:spcPts val="0"/>
                        </a:spcBef>
                        <a:spcAft>
                          <a:spcPts val="0"/>
                        </a:spcAft>
                        <a:buNone/>
                      </a:pPr>
                      <a:r>
                        <a:rPr b="1" lang="en-US" sz="1100" u="none" cap="none" strike="noStrike">
                          <a:latin typeface="Calibri"/>
                          <a:ea typeface="Calibri"/>
                          <a:cs typeface="Calibri"/>
                          <a:sym typeface="Calibri"/>
                        </a:rPr>
                        <a:t>Title</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(Name of the journal, author and publication details)</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ctr">
                        <a:lnSpc>
                          <a:spcPct val="107000"/>
                        </a:lnSpc>
                        <a:spcBef>
                          <a:spcPts val="0"/>
                        </a:spcBef>
                        <a:spcAft>
                          <a:spcPts val="0"/>
                        </a:spcAft>
                        <a:buNone/>
                      </a:pPr>
                      <a:r>
                        <a:rPr b="1" lang="en-US" sz="1100" u="none" cap="none" strike="noStrike">
                          <a:latin typeface="Calibri"/>
                          <a:ea typeface="Calibri"/>
                          <a:cs typeface="Calibri"/>
                          <a:sym typeface="Calibri"/>
                        </a:rPr>
                        <a:t>Methodology</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(Provide a Summary of key studies and their findings)</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lnSpc>
                          <a:spcPct val="107000"/>
                        </a:lnSpc>
                        <a:spcBef>
                          <a:spcPts val="0"/>
                        </a:spcBef>
                        <a:spcAft>
                          <a:spcPts val="0"/>
                        </a:spcAft>
                        <a:buNone/>
                      </a:pPr>
                      <a:r>
                        <a:rPr b="1" lang="en-US" sz="1100" u="none" cap="none" strike="noStrike">
                          <a:latin typeface="Calibri"/>
                          <a:ea typeface="Calibri"/>
                          <a:cs typeface="Calibri"/>
                          <a:sym typeface="Calibri"/>
                        </a:rPr>
                        <a:t>Identification of gaps and limitations.</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(Identify the limitations of the Research Paper)</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1</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100" u="none" cap="none" strike="noStrike">
                          <a:latin typeface="Times New Roman"/>
                          <a:ea typeface="Times New Roman"/>
                          <a:cs typeface="Times New Roman"/>
                          <a:sym typeface="Times New Roman"/>
                        </a:rPr>
                        <a:t>Veerasamy, V., Wahab, N.I.A., Othman, M.L., Padmanaban, S., Sekar, K., Ramachandran, R., Hizam, H., Vinayagam, A. and Islam, M.Z. (2021). LSTM Recurrent Neural Network Classifier for High Impedance Fault Detection in Solar PV Integrated Power System. </a:t>
                      </a:r>
                      <a:r>
                        <a:rPr i="1" lang="en-US" sz="1100" u="none" cap="none" strike="noStrike">
                          <a:latin typeface="Times New Roman"/>
                          <a:ea typeface="Times New Roman"/>
                          <a:cs typeface="Times New Roman"/>
                          <a:sym typeface="Times New Roman"/>
                        </a:rPr>
                        <a:t>IEEE Access</a:t>
                      </a:r>
                      <a:r>
                        <a:rPr lang="en-US" sz="1100" u="none" cap="none" strike="noStrike">
                          <a:latin typeface="Times New Roman"/>
                          <a:ea typeface="Times New Roman"/>
                          <a:cs typeface="Times New Roman"/>
                          <a:sym typeface="Times New Roman"/>
                        </a:rPr>
                        <a:t>, 9, pp.32672–32687. doi:https://doi.org/10.1109/access.2021.3060800.</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228600" marR="0" rtl="0" algn="l">
                        <a:lnSpc>
                          <a:spcPct val="107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Uses a recurrent neural network-based LSTM to detect High Impedance Faults (HIF) in solar PV systems. An IEEE 13-bus system was modelled in MATLAB/Simulink. Discrete Wavelet Transform (DWT) extracts features from three-phase current signals</a:t>
                      </a:r>
                      <a:endParaRPr sz="1100" u="none" cap="none" strike="noStrike">
                        <a:latin typeface="Times New Roman"/>
                        <a:ea typeface="Times New Roman"/>
                        <a:cs typeface="Times New Roman"/>
                        <a:sym typeface="Times New Roman"/>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228600" marR="0" rtl="0" algn="l">
                        <a:lnSpc>
                          <a:spcPct val="107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HIF detection relies on network-specific conditions. Future work involves advanced signal processing and hybrid classifiers</a:t>
                      </a:r>
                      <a:endParaRPr sz="1100" u="none" cap="none" strike="noStrike">
                        <a:latin typeface="Times New Roman"/>
                        <a:ea typeface="Times New Roman"/>
                        <a:cs typeface="Times New Roman"/>
                        <a:sym typeface="Times New Roman"/>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2</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100" u="none" cap="none" strike="noStrike">
                          <a:latin typeface="Calibri"/>
                          <a:ea typeface="Calibri"/>
                          <a:cs typeface="Calibri"/>
                          <a:sym typeface="Calibri"/>
                        </a:rPr>
                        <a:t> </a:t>
                      </a:r>
                      <a:r>
                        <a:rPr lang="en-US" sz="1100" u="none" cap="none" strike="noStrike">
                          <a:latin typeface="Times New Roman"/>
                          <a:ea typeface="Times New Roman"/>
                          <a:cs typeface="Times New Roman"/>
                          <a:sym typeface="Times New Roman"/>
                        </a:rPr>
                        <a:t>De, V., Tiong Teck Teo, Wai Lok Woo and T. Logenthiran (2018). Photovoltaic Power Forecasting using LSTM on Limited Dataset. </a:t>
                      </a:r>
                      <a:r>
                        <a:rPr i="1" lang="en-US" sz="1100" u="none" cap="none" strike="noStrike">
                          <a:latin typeface="Times New Roman"/>
                          <a:ea typeface="Times New Roman"/>
                          <a:cs typeface="Times New Roman"/>
                          <a:sym typeface="Times New Roman"/>
                        </a:rPr>
                        <a:t>2018 IEEE Innovative Smart Grid Technologies - Asia (ISGT Asia)</a:t>
                      </a:r>
                      <a:r>
                        <a:rPr lang="en-US" sz="1100" u="none" cap="none" strike="noStrike">
                          <a:latin typeface="Times New Roman"/>
                          <a:ea typeface="Times New Roman"/>
                          <a:cs typeface="Times New Roman"/>
                          <a:sym typeface="Times New Roman"/>
                        </a:rPr>
                        <a:t>. doi:https://doi.org/10.1109/isgt-asia.2018.8467934.</a:t>
                      </a:r>
                      <a:endParaRPr/>
                    </a:p>
                    <a:p>
                      <a:pPr indent="0" lvl="0" marL="85725"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 A hybrid deep learning model using weather data to forecast PV output 15 minutes ahead. It combines a persistence model (PM) for sunny weather with an Autoencoder-LSTM (AE-LSTM) network for complex conditions. The AE-LSTM includes an autoencoder to handle training uncertainty</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spcBef>
                          <a:spcPts val="0"/>
                        </a:spcBef>
                        <a:spcAft>
                          <a:spcPts val="0"/>
                        </a:spcAft>
                        <a:buNone/>
                      </a:pPr>
                      <a:r>
                        <a:rPr lang="en-US" sz="1100" u="none" cap="none" strike="noStrike">
                          <a:latin typeface="Calibri"/>
                          <a:ea typeface="Calibri"/>
                          <a:cs typeface="Calibri"/>
                          <a:sym typeface="Calibri"/>
                        </a:rPr>
                        <a:t>The model's accuracy varies with weather, PM is better for sunny days, AE-LSTM for complex weather. Feature selection is needed to avoid overfitting with limited data</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3</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100" u="none" cap="none" strike="noStrike">
                          <a:latin typeface="Times New Roman"/>
                          <a:ea typeface="Times New Roman"/>
                          <a:cs typeface="Times New Roman"/>
                          <a:sym typeface="Times New Roman"/>
                        </a:rPr>
                        <a:t>Wang, Y., Shen, Y., Mao, S., Chen, X. and Zou, H. (2019). LASSO and LSTM Integrated Temporal Model for Short-Term Solar Intensity Forecasting. </a:t>
                      </a:r>
                      <a:r>
                        <a:rPr i="1" lang="en-US" sz="1100" u="none" cap="none" strike="noStrike">
                          <a:latin typeface="Times New Roman"/>
                          <a:ea typeface="Times New Roman"/>
                          <a:cs typeface="Times New Roman"/>
                          <a:sym typeface="Times New Roman"/>
                        </a:rPr>
                        <a:t>IEEE Internet of Things Journal</a:t>
                      </a:r>
                      <a:r>
                        <a:rPr lang="en-US" sz="1100" u="none" cap="none" strike="noStrike">
                          <a:latin typeface="Times New Roman"/>
                          <a:ea typeface="Times New Roman"/>
                          <a:cs typeface="Times New Roman"/>
                          <a:sym typeface="Times New Roman"/>
                        </a:rPr>
                        <a:t>, 6(2), pp.2933–2944. doi:https://doi.org/10.1109/jiot.2018.2877510.</a:t>
                      </a:r>
                      <a:endParaRPr/>
                    </a:p>
                    <a:p>
                      <a:pPr indent="0" lvl="0" marL="85725"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An integrated forecasting model combining time series analysis, data clustering, statistical methods, and machine learning to predict short-term solar intensity. It uses k-means++ clustering, LASSO for linear regression, and LSTM for non-linear relationships</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spcBef>
                          <a:spcPts val="0"/>
                        </a:spcBef>
                        <a:spcAft>
                          <a:spcPts val="0"/>
                        </a:spcAft>
                        <a:buNone/>
                      </a:pPr>
                      <a:r>
                        <a:rPr lang="en-US" sz="1100" u="none" cap="none" strike="noStrike">
                          <a:latin typeface="Calibri"/>
                          <a:ea typeface="Calibri"/>
                          <a:cs typeface="Calibri"/>
                          <a:sym typeface="Calibri"/>
                        </a:rPr>
                        <a:t>Prediction accuracy decreases as the timescale increases. Future work aims for a general forecasting model across different timescales</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Literature Survey</a:t>
            </a:r>
            <a:endParaRPr/>
          </a:p>
        </p:txBody>
      </p:sp>
      <p:graphicFrame>
        <p:nvGraphicFramePr>
          <p:cNvPr id="110" name="Google Shape;110;p5"/>
          <p:cNvGraphicFramePr/>
          <p:nvPr/>
        </p:nvGraphicFramePr>
        <p:xfrm>
          <a:off x="838201" y="1507438"/>
          <a:ext cx="3000000" cy="3000000"/>
        </p:xfrm>
        <a:graphic>
          <a:graphicData uri="http://schemas.openxmlformats.org/drawingml/2006/table">
            <a:tbl>
              <a:tblPr>
                <a:noFill/>
                <a:tableStyleId>{60C5EE98-C2B3-4243-8255-330E92D1A744}</a:tableStyleId>
              </a:tblPr>
              <a:tblGrid>
                <a:gridCol w="744050"/>
                <a:gridCol w="3604075"/>
                <a:gridCol w="3537675"/>
                <a:gridCol w="2629800"/>
              </a:tblGrid>
              <a:tr h="624200">
                <a:tc>
                  <a:txBody>
                    <a:bodyPr/>
                    <a:lstStyle/>
                    <a:p>
                      <a:pPr indent="0" lvl="0" marL="85725" marR="0" rtl="0" algn="l">
                        <a:lnSpc>
                          <a:spcPct val="107000"/>
                        </a:lnSpc>
                        <a:spcBef>
                          <a:spcPts val="0"/>
                        </a:spcBef>
                        <a:spcAft>
                          <a:spcPts val="0"/>
                        </a:spcAft>
                        <a:buNone/>
                      </a:pPr>
                      <a:r>
                        <a:rPr b="1" lang="en-US" sz="1100" u="none" cap="none" strike="noStrike">
                          <a:latin typeface="Calibri"/>
                          <a:ea typeface="Calibri"/>
                          <a:cs typeface="Calibri"/>
                          <a:sym typeface="Calibri"/>
                        </a:rPr>
                        <a:t>S. No</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ctr">
                        <a:lnSpc>
                          <a:spcPct val="107000"/>
                        </a:lnSpc>
                        <a:spcBef>
                          <a:spcPts val="0"/>
                        </a:spcBef>
                        <a:spcAft>
                          <a:spcPts val="0"/>
                        </a:spcAft>
                        <a:buNone/>
                      </a:pPr>
                      <a:r>
                        <a:rPr b="1" lang="en-US" sz="1100" u="none" cap="none" strike="noStrike">
                          <a:latin typeface="Calibri"/>
                          <a:ea typeface="Calibri"/>
                          <a:cs typeface="Calibri"/>
                          <a:sym typeface="Calibri"/>
                        </a:rPr>
                        <a:t>Title</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(Name of the journal, author and publication details)</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ctr">
                        <a:lnSpc>
                          <a:spcPct val="107000"/>
                        </a:lnSpc>
                        <a:spcBef>
                          <a:spcPts val="0"/>
                        </a:spcBef>
                        <a:spcAft>
                          <a:spcPts val="0"/>
                        </a:spcAft>
                        <a:buNone/>
                      </a:pPr>
                      <a:r>
                        <a:rPr b="1" lang="en-US" sz="1100" u="none" cap="none" strike="noStrike">
                          <a:latin typeface="Calibri"/>
                          <a:ea typeface="Calibri"/>
                          <a:cs typeface="Calibri"/>
                          <a:sym typeface="Calibri"/>
                        </a:rPr>
                        <a:t>Methodology</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(Provide a Summary of key studies and their findings)</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lnSpc>
                          <a:spcPct val="107000"/>
                        </a:lnSpc>
                        <a:spcBef>
                          <a:spcPts val="0"/>
                        </a:spcBef>
                        <a:spcAft>
                          <a:spcPts val="0"/>
                        </a:spcAft>
                        <a:buNone/>
                      </a:pPr>
                      <a:r>
                        <a:rPr b="1" lang="en-US" sz="1100" u="none" cap="none" strike="noStrike">
                          <a:latin typeface="Calibri"/>
                          <a:ea typeface="Calibri"/>
                          <a:cs typeface="Calibri"/>
                          <a:sym typeface="Calibri"/>
                        </a:rPr>
                        <a:t>Identification of gaps and limitations.</a:t>
                      </a:r>
                      <a:endParaRPr/>
                    </a:p>
                    <a:p>
                      <a:pPr indent="0" lvl="0" marL="85725" marR="0" rtl="0" algn="ctr">
                        <a:lnSpc>
                          <a:spcPct val="107000"/>
                        </a:lnSpc>
                        <a:spcBef>
                          <a:spcPts val="800"/>
                        </a:spcBef>
                        <a:spcAft>
                          <a:spcPts val="0"/>
                        </a:spcAft>
                        <a:buNone/>
                      </a:pPr>
                      <a:r>
                        <a:rPr i="1" lang="en-US" sz="1000" u="none" cap="none" strike="noStrike">
                          <a:latin typeface="Calibri"/>
                          <a:ea typeface="Calibri"/>
                          <a:cs typeface="Calibri"/>
                          <a:sym typeface="Calibri"/>
                        </a:rPr>
                        <a:t>(Identify the limitations of the Research Paper)</a:t>
                      </a:r>
                      <a:endParaRPr b="1" i="1" sz="10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45100">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4</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100" u="none" cap="none" strike="noStrike">
                          <a:latin typeface="Times New Roman"/>
                          <a:ea typeface="Times New Roman"/>
                          <a:cs typeface="Times New Roman"/>
                          <a:sym typeface="Times New Roman"/>
                        </a:rPr>
                        <a:t>Aslam, M., Lee, S.-J., Khang, S.-H. and Hong, S. (2021). Two-Stage Attention Over LSTM With Bayesian Optimization for Day-Ahead Solar Power Forecasting. </a:t>
                      </a:r>
                      <a:r>
                        <a:rPr i="1" lang="en-US" sz="1100" u="none" cap="none" strike="noStrike">
                          <a:latin typeface="Times New Roman"/>
                          <a:ea typeface="Times New Roman"/>
                          <a:cs typeface="Times New Roman"/>
                          <a:sym typeface="Times New Roman"/>
                        </a:rPr>
                        <a:t>IEEE Access</a:t>
                      </a:r>
                      <a:r>
                        <a:rPr lang="en-US" sz="1100" u="none" cap="none" strike="noStrike">
                          <a:latin typeface="Times New Roman"/>
                          <a:ea typeface="Times New Roman"/>
                          <a:cs typeface="Times New Roman"/>
                          <a:sym typeface="Times New Roman"/>
                        </a:rPr>
                        <a:t>, 9(2169-3536), pp.107387–107398. doi:https://doi.org/10.1109/access.2021.3100105.</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228600" marR="0" rtl="0" algn="l">
                        <a:lnSpc>
                          <a:spcPct val="107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A deep-learning model with a two-stage attention mechanism over LSTM for day-ahead PV power forecasting. Bayesian optimisation finds optimal hyper-parameters. Uses 41 input features from 21 PV panels in Germany</a:t>
                      </a:r>
                      <a:endParaRPr sz="1100" u="none" cap="none" strike="noStrike">
                        <a:latin typeface="Times New Roman"/>
                        <a:ea typeface="Times New Roman"/>
                        <a:cs typeface="Times New Roman"/>
                        <a:sym typeface="Times New Roman"/>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228600" marR="0" rtl="0" algn="l">
                        <a:lnSpc>
                          <a:spcPct val="107000"/>
                        </a:lnSpc>
                        <a:spcBef>
                          <a:spcPts val="0"/>
                        </a:spcBef>
                        <a:spcAft>
                          <a:spcPts val="0"/>
                        </a:spcAft>
                        <a:buClr>
                          <a:schemeClr val="dk1"/>
                        </a:buClr>
                        <a:buSzPts val="1100"/>
                        <a:buFont typeface="Arial"/>
                        <a:buNone/>
                      </a:pPr>
                      <a:r>
                        <a:rPr lang="en-US" sz="1100" u="none" cap="none" strike="noStrike">
                          <a:latin typeface="Times New Roman"/>
                          <a:ea typeface="Times New Roman"/>
                          <a:cs typeface="Times New Roman"/>
                          <a:sym typeface="Times New Roman"/>
                        </a:rPr>
                        <a:t>Requires more layers and parameters, resulting in lower speed. Accuracy depends on weather forecast accuracy</a:t>
                      </a:r>
                      <a:endParaRPr sz="1100" u="none" cap="none" strike="noStrike">
                        <a:latin typeface="Times New Roman"/>
                        <a:ea typeface="Times New Roman"/>
                        <a:cs typeface="Times New Roman"/>
                        <a:sym typeface="Times New Roman"/>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r h="253375">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5</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0" marR="0" rtl="0" algn="l">
                        <a:lnSpc>
                          <a:spcPct val="150000"/>
                        </a:lnSpc>
                        <a:spcBef>
                          <a:spcPts val="0"/>
                        </a:spcBef>
                        <a:spcAft>
                          <a:spcPts val="0"/>
                        </a:spcAft>
                        <a:buNone/>
                      </a:pPr>
                      <a:r>
                        <a:rPr lang="en-US" sz="1100" u="none" cap="none" strike="noStrike">
                          <a:latin typeface="Calibri"/>
                          <a:ea typeface="Calibri"/>
                          <a:cs typeface="Calibri"/>
                          <a:sym typeface="Calibri"/>
                        </a:rPr>
                        <a:t> </a:t>
                      </a:r>
                      <a:r>
                        <a:rPr lang="en-US" sz="1100" u="none" cap="none" strike="noStrike">
                          <a:latin typeface="Times New Roman"/>
                          <a:ea typeface="Times New Roman"/>
                          <a:cs typeface="Times New Roman"/>
                          <a:sym typeface="Times New Roman"/>
                        </a:rPr>
                        <a:t>Zhang, Y., Qin, C., Srivastava, A.K., Jin, C. and Sharma, R.K. (2020). Data-Driven Day-Ahead PV Estimation Using Autoencoder-LSTM and Persistence Model. </a:t>
                      </a:r>
                      <a:r>
                        <a:rPr i="1" lang="en-US" sz="1100" u="none" cap="none" strike="noStrike">
                          <a:latin typeface="Times New Roman"/>
                          <a:ea typeface="Times New Roman"/>
                          <a:cs typeface="Times New Roman"/>
                          <a:sym typeface="Times New Roman"/>
                        </a:rPr>
                        <a:t>IEEE Transactions on Industry Applications</a:t>
                      </a:r>
                      <a:r>
                        <a:rPr lang="en-US" sz="1100" u="none" cap="none" strike="noStrike">
                          <a:latin typeface="Times New Roman"/>
                          <a:ea typeface="Times New Roman"/>
                          <a:cs typeface="Times New Roman"/>
                          <a:sym typeface="Times New Roman"/>
                        </a:rPr>
                        <a:t>, [online] 56(6), pp.7185–7192. doi:https://doi.org/10.1109/TIA.2020.3025742.</a:t>
                      </a:r>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lnSpc>
                          <a:spcPct val="107000"/>
                        </a:lnSpc>
                        <a:spcBef>
                          <a:spcPts val="0"/>
                        </a:spcBef>
                        <a:spcAft>
                          <a:spcPts val="0"/>
                        </a:spcAft>
                        <a:buNone/>
                      </a:pPr>
                      <a:r>
                        <a:rPr lang="en-US" sz="1100" u="none" cap="none" strike="noStrike">
                          <a:latin typeface="Calibri"/>
                          <a:ea typeface="Calibri"/>
                          <a:cs typeface="Calibri"/>
                          <a:sym typeface="Calibri"/>
                        </a:rPr>
                        <a:t> Forecasts photovoltaic power using RNN with LSTM. It uses Python with Keras to implement the model. The methodology uses one month of data to train and determine the architecture of the LSTM model. Various simulations are conducted to improve performance</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c>
                  <a:txBody>
                    <a:bodyPr/>
                    <a:lstStyle/>
                    <a:p>
                      <a:pPr indent="0" lvl="0" marL="85725" marR="0" rtl="0" algn="l">
                        <a:spcBef>
                          <a:spcPts val="0"/>
                        </a:spcBef>
                        <a:spcAft>
                          <a:spcPts val="0"/>
                        </a:spcAft>
                        <a:buNone/>
                      </a:pPr>
                      <a:r>
                        <a:rPr lang="en-US" sz="1100" u="none" cap="none" strike="noStrike">
                          <a:latin typeface="Calibri"/>
                          <a:ea typeface="Calibri"/>
                          <a:cs typeface="Calibri"/>
                          <a:sym typeface="Calibri"/>
                        </a:rPr>
                        <a:t>Machine learning methods don't scale well, and larger datasets may contain more noise. The dataset used is limited</a:t>
                      </a:r>
                      <a:endParaRPr sz="1100" u="none" cap="none" strike="noStrike">
                        <a:latin typeface="Calibri"/>
                        <a:ea typeface="Calibri"/>
                        <a:cs typeface="Calibri"/>
                        <a:sym typeface="Calibri"/>
                      </a:endParaRPr>
                    </a:p>
                  </a:txBody>
                  <a:tcPr marT="0" marB="0" marR="68575" marL="68575">
                    <a:lnL cap="flat" cmpd="sng" w="9525">
                      <a:solidFill>
                        <a:srgbClr val="000008"/>
                      </a:solidFill>
                      <a:prstDash val="solid"/>
                      <a:round/>
                      <a:headEnd len="sm" w="sm" type="none"/>
                      <a:tailEnd len="sm" w="sm" type="none"/>
                    </a:lnL>
                    <a:lnR cap="flat" cmpd="sng" w="9525">
                      <a:solidFill>
                        <a:srgbClr val="000008"/>
                      </a:solidFill>
                      <a:prstDash val="solid"/>
                      <a:round/>
                      <a:headEnd len="sm" w="sm" type="none"/>
                      <a:tailEnd len="sm" w="sm" type="none"/>
                    </a:lnR>
                    <a:lnT cap="flat" cmpd="sng" w="9525">
                      <a:solidFill>
                        <a:srgbClr val="000008"/>
                      </a:solidFill>
                      <a:prstDash val="solid"/>
                      <a:round/>
                      <a:headEnd len="sm" w="sm" type="none"/>
                      <a:tailEnd len="sm" w="sm" type="none"/>
                    </a:lnT>
                    <a:lnB cap="flat" cmpd="sng" w="9525">
                      <a:solidFill>
                        <a:srgbClr val="000008"/>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Limitations ( Research Gaps)</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rgbClr val="000000"/>
              </a:buClr>
              <a:buSzPct val="100000"/>
              <a:buNone/>
            </a:pPr>
            <a:r>
              <a:rPr b="0" i="0" lang="en-US" sz="1800" u="none" strike="noStrike">
                <a:solidFill>
                  <a:srgbClr val="000000"/>
                </a:solidFill>
                <a:latin typeface="Times New Roman"/>
                <a:ea typeface="Times New Roman"/>
                <a:cs typeface="Times New Roman"/>
                <a:sym typeface="Times New Roman"/>
              </a:rPr>
              <a:t>Despite progress in PV power forecasting, several research gaps persist.</a:t>
            </a:r>
            <a:endParaRPr/>
          </a:p>
          <a:p>
            <a:pPr indent="-228600" lvl="0" marL="228600" rtl="0" algn="just">
              <a:lnSpc>
                <a:spcPct val="90000"/>
              </a:lnSpc>
              <a:spcBef>
                <a:spcPts val="2400"/>
              </a:spcBef>
              <a:spcAft>
                <a:spcPts val="0"/>
              </a:spcAft>
              <a:buClr>
                <a:srgbClr val="000000"/>
              </a:buClr>
              <a:buSzPct val="100000"/>
              <a:buChar char="•"/>
            </a:pPr>
            <a:r>
              <a:rPr b="1" i="0" lang="en-US" sz="1800" u="none" strike="noStrike">
                <a:solidFill>
                  <a:srgbClr val="000000"/>
                </a:solidFill>
                <a:latin typeface="Times New Roman"/>
                <a:ea typeface="Times New Roman"/>
                <a:cs typeface="Times New Roman"/>
                <a:sym typeface="Times New Roman"/>
              </a:rPr>
              <a:t>Lack of Region-Specific Models == </a:t>
            </a:r>
            <a:r>
              <a:rPr b="0" i="0" lang="en-US" sz="1800" u="none" strike="noStrike">
                <a:solidFill>
                  <a:srgbClr val="000000"/>
                </a:solidFill>
                <a:latin typeface="Times New Roman"/>
                <a:ea typeface="Times New Roman"/>
                <a:cs typeface="Times New Roman"/>
                <a:sym typeface="Times New Roman"/>
              </a:rPr>
              <a:t>One key limitation is the lack of studies focused on specific geographic and climatic conditions. Most existing models are trained on global datasets, limiting their applicability to region-specific forecasting, such as in Thailand, where high humidity and seasonal variations impact solar irradiance.</a:t>
            </a:r>
            <a:endParaRPr/>
          </a:p>
          <a:p>
            <a:pPr indent="-228600" lvl="0" marL="228600" rtl="0" algn="just">
              <a:lnSpc>
                <a:spcPct val="90000"/>
              </a:lnSpc>
              <a:spcBef>
                <a:spcPts val="2200"/>
              </a:spcBef>
              <a:spcAft>
                <a:spcPts val="0"/>
              </a:spcAft>
              <a:buClr>
                <a:srgbClr val="000000"/>
              </a:buClr>
              <a:buSzPct val="100000"/>
              <a:buFont typeface="Arial"/>
              <a:buChar char="•"/>
            </a:pPr>
            <a:r>
              <a:rPr b="1" i="0" lang="en-US" sz="1800" u="none" strike="noStrike">
                <a:solidFill>
                  <a:srgbClr val="000000"/>
                </a:solidFill>
                <a:latin typeface="Times New Roman"/>
                <a:ea typeface="Times New Roman"/>
                <a:cs typeface="Times New Roman"/>
                <a:sym typeface="Times New Roman"/>
              </a:rPr>
              <a:t>Underexplored Very Short-Term Forecasting == </a:t>
            </a:r>
            <a:r>
              <a:rPr b="0" i="0" lang="en-US" sz="1800" u="none" strike="noStrike">
                <a:solidFill>
                  <a:srgbClr val="000000"/>
                </a:solidFill>
                <a:latin typeface="Times New Roman"/>
                <a:ea typeface="Times New Roman"/>
                <a:cs typeface="Times New Roman"/>
                <a:sym typeface="Times New Roman"/>
              </a:rPr>
              <a:t>Another gap lies in the forecasting horizon. While many studies focus on day-ahead or hourly predictions, very short-term forecasting (e.g., within three hours) remains underexplored. This research addresses the need for ultra-short forecasting models that can assist grid operators in real-time energy distribution adjustments.</a:t>
            </a:r>
            <a:endParaRPr/>
          </a:p>
          <a:p>
            <a:pPr indent="-228600" lvl="0" marL="228600" rtl="0" algn="just">
              <a:lnSpc>
                <a:spcPct val="90000"/>
              </a:lnSpc>
              <a:spcBef>
                <a:spcPts val="1000"/>
              </a:spcBef>
              <a:spcAft>
                <a:spcPts val="0"/>
              </a:spcAft>
              <a:buClr>
                <a:srgbClr val="000000"/>
              </a:buClr>
              <a:buSzPct val="100000"/>
              <a:buFont typeface="Arial"/>
              <a:buChar char="•"/>
            </a:pPr>
            <a:r>
              <a:rPr b="1" i="0" lang="en-US" sz="1800" u="none" strike="noStrike">
                <a:solidFill>
                  <a:srgbClr val="000000"/>
                </a:solidFill>
                <a:latin typeface="Times New Roman"/>
                <a:ea typeface="Times New Roman"/>
                <a:cs typeface="Times New Roman"/>
                <a:sym typeface="Times New Roman"/>
              </a:rPr>
              <a:t>Feature Selection and Model Efficiency == </a:t>
            </a:r>
            <a:r>
              <a:rPr b="0" i="0" lang="en-US" sz="1800" u="none" strike="noStrike">
                <a:solidFill>
                  <a:srgbClr val="000000"/>
                </a:solidFill>
                <a:latin typeface="Times New Roman"/>
                <a:ea typeface="Times New Roman"/>
                <a:cs typeface="Times New Roman"/>
                <a:sym typeface="Times New Roman"/>
              </a:rPr>
              <a:t>Limited attention has been given to integrating advanced feature selection techniques within deep learning models. Many studies rely on predefined meteorological variables without systematically analyzing their impact on forecasting accuracy. Incorporating SHAP for feature selection enhances model interpretability and predictive performance.</a:t>
            </a:r>
            <a:endParaRPr/>
          </a:p>
          <a:p>
            <a:pPr indent="-228600" lvl="0" marL="228600" rtl="0" algn="just">
              <a:lnSpc>
                <a:spcPct val="90000"/>
              </a:lnSpc>
              <a:spcBef>
                <a:spcPts val="1000"/>
              </a:spcBef>
              <a:spcAft>
                <a:spcPts val="0"/>
              </a:spcAft>
              <a:buClr>
                <a:srgbClr val="000000"/>
              </a:buClr>
              <a:buSzPct val="100000"/>
              <a:buFont typeface="Arial"/>
              <a:buChar char="•"/>
            </a:pPr>
            <a:r>
              <a:rPr b="1" i="0" lang="en-US" sz="1800" u="none" strike="noStrike">
                <a:solidFill>
                  <a:srgbClr val="000000"/>
                </a:solidFill>
                <a:latin typeface="Times New Roman"/>
                <a:ea typeface="Times New Roman"/>
                <a:cs typeface="Times New Roman"/>
                <a:sym typeface="Times New Roman"/>
              </a:rPr>
              <a:t>Comparative Evaluations of Hybrid Models == </a:t>
            </a:r>
            <a:r>
              <a:rPr b="0" i="0" lang="en-US" sz="1800" u="none" strike="noStrike">
                <a:solidFill>
                  <a:srgbClr val="000000"/>
                </a:solidFill>
                <a:latin typeface="Times New Roman"/>
                <a:ea typeface="Times New Roman"/>
                <a:cs typeface="Times New Roman"/>
                <a:sym typeface="Times New Roman"/>
              </a:rPr>
              <a:t>Existing comparative studies often overlook the efficiency of hybrid deep learning models. While LSTMs and GRUs have been extensively studied, their combination with convolutional architectures and attention mechanisms remains an emerging research area. This study evaluates the performance of hybrid models, such as CNN-GRU and TCN-ECANet-GRU, against traditional architectures, filling a critical gap in PV power forecasting research</a:t>
            </a:r>
            <a:r>
              <a:rPr b="0" i="0" lang="en-US" sz="1800" u="none" strike="noStrike">
                <a:solidFill>
                  <a:srgbClr val="000000"/>
                </a:solidFill>
                <a:latin typeface="Arial"/>
                <a:ea typeface="Arial"/>
                <a:cs typeface="Arial"/>
                <a:sym typeface="Arial"/>
              </a:rPr>
              <a:t>.</a:t>
            </a:r>
            <a:endParaRPr/>
          </a:p>
          <a:p>
            <a:pPr indent="0" lvl="0" marL="0" rtl="0" algn="just">
              <a:lnSpc>
                <a:spcPct val="90000"/>
              </a:lnSpc>
              <a:spcBef>
                <a:spcPts val="1000"/>
              </a:spcBef>
              <a:spcAft>
                <a:spcPts val="0"/>
              </a:spcAft>
              <a:buClr>
                <a:schemeClr val="dk1"/>
              </a:buClr>
              <a:buSzPct val="100000"/>
              <a:buNone/>
            </a:pPr>
            <a:r>
              <a:t/>
            </a:r>
            <a:endParaRPr b="0" i="0" sz="1800" u="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Research objectives</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sz="1800">
                <a:latin typeface="Times New Roman"/>
                <a:ea typeface="Times New Roman"/>
                <a:cs typeface="Times New Roman"/>
                <a:sym typeface="Times New Roman"/>
              </a:rPr>
              <a:t>Develop a Hybrid Deep Learning Model for Very Short-Term PV Power Forecasting </a:t>
            </a:r>
            <a:r>
              <a:rPr lang="en-US" sz="1800">
                <a:latin typeface="Times New Roman"/>
                <a:ea typeface="Times New Roman"/>
                <a:cs typeface="Times New Roman"/>
                <a:sym typeface="Times New Roman"/>
              </a:rPr>
              <a:t>== Design and implement a novel hybrid model integrating Convolutional Neural Networks (CNNs), Long Short-Term Memory (LSTM) networks, and Temporal Convolutional Networks (TCNs) to enhance forecasting accuracy for very short-term horizons (e.g., within three hours). Incorporate attention mechanisms like Efficient Channel Attention Networks (ECANets) to improve feature relevance and model interpretability.</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Address Region-Specific Forecasting Challenges and Improve Generalization </a:t>
            </a:r>
            <a:r>
              <a:rPr lang="en-US" sz="1800">
                <a:latin typeface="Times New Roman"/>
                <a:ea typeface="Times New Roman"/>
                <a:cs typeface="Times New Roman"/>
                <a:sym typeface="Times New Roman"/>
              </a:rPr>
              <a:t>== Develop a model tailored to specific geographic and climatic conditions, such as Thailand, to account for unique factors like high humidity and seasonal variations. Validate the model on diverse datasets to ensure adaptability and generalization across different regions and climatic patterns.</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Incorporate Advanced Feature Selection and Data Preprocessing Techniques </a:t>
            </a:r>
            <a:r>
              <a:rPr lang="en-US" sz="1800">
                <a:latin typeface="Times New Roman"/>
                <a:ea typeface="Times New Roman"/>
                <a:cs typeface="Times New Roman"/>
                <a:sym typeface="Times New Roman"/>
              </a:rPr>
              <a:t>== Integrate Shapley Additive Explanations (SHAP) for identifying the most influential meteorological variables and implement data augmentation and smoothing methods, such as Exponential Moving Average (EMA), to handle high variability and noise in the data.</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Optimize Computational Efficiency for Real-Time Applications </a:t>
            </a:r>
            <a:r>
              <a:rPr lang="en-US" sz="1800">
                <a:latin typeface="Times New Roman"/>
                <a:ea typeface="Times New Roman"/>
                <a:cs typeface="Times New Roman"/>
                <a:sym typeface="Times New Roman"/>
              </a:rPr>
              <a:t>== Ensure the model is computationally efficient and scalable for real-time grid operations by reducing training time and resource requirements. Focus on lightweight architectures and efficient training techniques without compromising forecasting accuracy.</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Conduct Comparative Evaluations and Benchmarking </a:t>
            </a:r>
            <a:r>
              <a:rPr lang="en-US" sz="1800">
                <a:latin typeface="Times New Roman"/>
                <a:ea typeface="Times New Roman"/>
                <a:cs typeface="Times New Roman"/>
                <a:sym typeface="Times New Roman"/>
              </a:rPr>
              <a:t>== Evaluate the performance of the proposed hybrid model against traditional deep learning architectures using standard metrics like RMSE (Root Mean Square Error), MAE (Mean Absolute Error), and R² (Coefficient of Determination). Benchmark the model’s effectiveness in very short-term forecasting and its applicability for real-time energy distribution and grid stability.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Product Backlogs- Researcher Perspective</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lang="en-US" sz="1800">
                <a:latin typeface="Times New Roman"/>
                <a:ea typeface="Times New Roman"/>
                <a:cs typeface="Times New Roman"/>
                <a:sym typeface="Times New Roman"/>
              </a:rPr>
              <a:t>Develop and Validate Hybrid Deep Learning Model Architecture </a:t>
            </a:r>
            <a:r>
              <a:rPr lang="en-US" sz="1800">
                <a:latin typeface="Times New Roman"/>
                <a:ea typeface="Times New Roman"/>
                <a:cs typeface="Times New Roman"/>
                <a:sym typeface="Times New Roman"/>
              </a:rPr>
              <a:t>== Design a hybrid model combining CNNs, LSTMs, and TCNs with attention mechanisms like ECANets. Validate the architecture on diverse datasets, including region-specific data (e.g., Thailand), to ensure robustness and adaptability to varying climatic conditions.</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Implement Advanced Feature Selection and Data Preprocessing </a:t>
            </a:r>
            <a:r>
              <a:rPr lang="en-US" sz="1800">
                <a:latin typeface="Times New Roman"/>
                <a:ea typeface="Times New Roman"/>
                <a:cs typeface="Times New Roman"/>
                <a:sym typeface="Times New Roman"/>
              </a:rPr>
              <a:t>== Integrate Shapley Additive Explanations (SHAP) for identifying key meteorological variables and apply data preprocessing techniques such as Exponential Moving Average (EMA) for smoothing and Gaussian noise addition for data augmentation to improve model performance.</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Optimize Model for Computational Efficiency and Real-Time Use </a:t>
            </a:r>
            <a:r>
              <a:rPr lang="en-US" sz="1800">
                <a:latin typeface="Times New Roman"/>
                <a:ea typeface="Times New Roman"/>
                <a:cs typeface="Times New Roman"/>
                <a:sym typeface="Times New Roman"/>
              </a:rPr>
              <a:t>== Focus on reducing computational overhead by optimizing the model architecture and training process. Ensure the model is lightweight and scalable for real-time applications, such as grid operations and energy trading, without compromising accuracy.</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Conduct Comparative Analysis and Benchmarking </a:t>
            </a:r>
            <a:r>
              <a:rPr lang="en-US" sz="1800">
                <a:latin typeface="Times New Roman"/>
                <a:ea typeface="Times New Roman"/>
                <a:cs typeface="Times New Roman"/>
                <a:sym typeface="Times New Roman"/>
              </a:rPr>
              <a:t>== Perform comparative evaluations of the proposed hybrid model against traditional deep learning architectures (e.g., standalone LSTMs, GRUs) using standard metrics like RMSE, MAE, and R². Benchmark the model’s performance in very short-term forecasting scenarios (e.g., within three hours).</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Enhance Model Interpretability and Generalization </a:t>
            </a:r>
            <a:r>
              <a:rPr lang="en-US" sz="1800">
                <a:latin typeface="Times New Roman"/>
                <a:ea typeface="Times New Roman"/>
                <a:cs typeface="Times New Roman"/>
                <a:sym typeface="Times New Roman"/>
              </a:rPr>
              <a:t>== Incorporate attention mechanisms like ECANets to improve model interpretability by highlighting influential features. Test the model on multiple datasets to evaluate its generalization capability and ensure it performs well across different geographic and climatic conditions.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Technique to implement the objectives</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sz="1800">
                <a:latin typeface="Times New Roman"/>
                <a:ea typeface="Times New Roman"/>
                <a:cs typeface="Times New Roman"/>
                <a:sym typeface="Times New Roman"/>
              </a:rPr>
              <a:t>Hybrid Deep Learning Model Development </a:t>
            </a:r>
            <a:r>
              <a:rPr lang="en-US" sz="1800">
                <a:latin typeface="Times New Roman"/>
                <a:ea typeface="Times New Roman"/>
                <a:cs typeface="Times New Roman"/>
                <a:sym typeface="Times New Roman"/>
              </a:rPr>
              <a:t>== Combine Convolutional Neural Networks (CNNs) for spatial feature extraction, Long Short-Term Memory (LSTM) networks for temporal dependency modeling, and Temporal Convolutional Networks (TCNs) for sequential pattern recognition. Integrate attention mechanisms like Efficient Channel Attention Networks (ECANets) to enhance feature relevance and model interpretability.</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Advanced Feature Selection and Data Preprocessing </a:t>
            </a:r>
            <a:r>
              <a:rPr lang="en-US" sz="1800">
                <a:latin typeface="Times New Roman"/>
                <a:ea typeface="Times New Roman"/>
                <a:cs typeface="Times New Roman"/>
                <a:sym typeface="Times New Roman"/>
              </a:rPr>
              <a:t>== Use Shapley Additive Explanations (SHAP) to identify and prioritize the most influential meteorological variables (e.g., solar irradiance, temperature, humidity). Apply data preprocessing techniques such as Exponential Moving Average (EMA) for smoothing and Gaussian noise addition for data augmentation to handle variability and noise in the dataset.</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Region-Specific Model Customization and Validation </a:t>
            </a:r>
            <a:r>
              <a:rPr lang="en-US" sz="1800">
                <a:latin typeface="Times New Roman"/>
                <a:ea typeface="Times New Roman"/>
                <a:cs typeface="Times New Roman"/>
                <a:sym typeface="Times New Roman"/>
              </a:rPr>
              <a:t>== Train and validate the model on region-specific datasets (e.g., Thailand) to account for unique climatic factors like high humidity and seasonal variations. Use cross-validation techniques to ensure the model’s adaptability and generalization across different geographic and climatic conditions.</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Computational Optimization for Real-Time Applications </a:t>
            </a:r>
            <a:r>
              <a:rPr lang="en-US" sz="1800">
                <a:latin typeface="Times New Roman"/>
                <a:ea typeface="Times New Roman"/>
                <a:cs typeface="Times New Roman"/>
                <a:sym typeface="Times New Roman"/>
              </a:rPr>
              <a:t>== Optimize the model architecture by reducing complexity and integrating lightweight attention mechanisms like ECANets. Use distributed computing and parallel processing techniques to enhance training efficiency and ensure scalability for real-time grid operations and energy trading.</a:t>
            </a:r>
            <a:endParaRPr/>
          </a:p>
          <a:p>
            <a:pPr indent="-228600" lvl="0" marL="228600" rtl="0" algn="l">
              <a:lnSpc>
                <a:spcPct val="90000"/>
              </a:lnSpc>
              <a:spcBef>
                <a:spcPts val="1000"/>
              </a:spcBef>
              <a:spcAft>
                <a:spcPts val="0"/>
              </a:spcAft>
              <a:buClr>
                <a:schemeClr val="dk1"/>
              </a:buClr>
              <a:buSzPct val="100000"/>
              <a:buChar char="•"/>
            </a:pPr>
            <a:r>
              <a:rPr b="1" lang="en-US" sz="1800">
                <a:latin typeface="Times New Roman"/>
                <a:ea typeface="Times New Roman"/>
                <a:cs typeface="Times New Roman"/>
                <a:sym typeface="Times New Roman"/>
              </a:rPr>
              <a:t>Performance Evaluation and Benchmarking </a:t>
            </a:r>
            <a:r>
              <a:rPr lang="en-US" sz="1800">
                <a:latin typeface="Times New Roman"/>
                <a:ea typeface="Times New Roman"/>
                <a:cs typeface="Times New Roman"/>
                <a:sym typeface="Times New Roman"/>
              </a:rPr>
              <a:t>== Evaluate the model’s performance using standard metrics such as RMSE (Root Mean Square Error), MAE (Mean Absolute Error), and R² (Coefficient of Determination). Conduct comparative analysis against traditional deep learning architectures (e.g., standalone LSTMs, GRUs) to benchmark its effectiveness in very short-term forecasting scenarios (e.g., within three hours).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2024-07-15T07:58:00Z</dcterms:created>
  <dc:creator>senthil kumar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BCC656F6E134468FA26059D6ED09D6EC_13</vt:lpwstr>
  </property>
  <property fmtid="{D5CDD505-2E9C-101B-9397-08002B2CF9AE}" pid="3" name="KSOProductBuildVer">
    <vt:lpwstr>1033-12.2.0.19805</vt:lpwstr>
  </property>
</Properties>
</file>