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30D42-DD2F-43AA-A49D-F67642656C50}" type="datetimeFigureOut">
              <a:rPr lang="en-GB" smtClean="0"/>
              <a:t>15/09/2018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AE3A-1128-4369-A2C0-169C3070B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10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AE3A-1128-4369-A2C0-169C3070BA0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90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AE3A-1128-4369-A2C0-169C3070BA0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9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AE3A-1128-4369-A2C0-169C3070BA0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9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MATLAB can be thought of as a </a:t>
            </a:r>
            <a:r>
              <a:rPr lang="en-GB" dirty="0" smtClean="0"/>
              <a:t>super-powerful </a:t>
            </a:r>
            <a:r>
              <a:rPr lang="en-GB" dirty="0"/>
              <a:t>graphing </a:t>
            </a:r>
            <a:r>
              <a:rPr lang="en-GB" dirty="0" smtClean="0"/>
              <a:t>calculator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4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1904999"/>
          </a:xfrm>
        </p:spPr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2819400"/>
                <a:ext cx="6400800" cy="2819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b="1" dirty="0" smtClean="0"/>
                  <a:t>Exercise 1</a:t>
                </a:r>
              </a:p>
              <a:p>
                <a:r>
                  <a:rPr lang="en-GB" dirty="0" smtClean="0"/>
                  <a:t>Calculate :</a:t>
                </a:r>
                <a:endParaRPr lang="en-GB" i="1" dirty="0" smtClean="0">
                  <a:latin typeface="Cambria Math"/>
                </a:endParaRP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GB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𝑤h𝑒𝑟𝑒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𝑟</m:t>
                    </m:r>
                  </m:oMath>
                </a14:m>
                <a:r>
                  <a:rPr lang="en-GB" dirty="0" smtClean="0"/>
                  <a:t>=6,</a:t>
                </a: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GB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GB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𝑤h𝑒𝑟𝑒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=5.1,</m:t>
                    </m:r>
                    <m:r>
                      <a:rPr lang="en-GB" b="0" i="1" smtClean="0">
                        <a:latin typeface="Cambria Math"/>
                      </a:rPr>
                      <m:t>𝑛</m:t>
                    </m:r>
                    <m:r>
                      <a:rPr lang="en-GB" b="0" i="1" smtClean="0">
                        <a:latin typeface="Cambria Math"/>
                      </a:rPr>
                      <m:t>=6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𝑠𝑖𝑛𝑥</m:t>
                    </m:r>
                    <m:r>
                      <a:rPr lang="en-GB" b="0" i="1" smtClean="0">
                        <a:latin typeface="Cambria Math"/>
                      </a:rPr>
                      <m:t>, </m:t>
                    </m:r>
                    <m:r>
                      <a:rPr lang="en-GB" b="0" i="1" smtClean="0">
                        <a:latin typeface="Cambria Math"/>
                      </a:rPr>
                      <m:t>𝑤h𝑒𝑟𝑒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=4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2819400"/>
                <a:ext cx="6400800" cy="2819400"/>
              </a:xfrm>
              <a:blipFill rotWithShape="1">
                <a:blip r:embed="rId3"/>
                <a:stretch>
                  <a:fillRect t="-4545" b="-21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>
            <a:normAutofit fontScale="90000"/>
          </a:bodyPr>
          <a:lstStyle/>
          <a:p>
            <a:r>
              <a:rPr lang="en-GB" dirty="0"/>
              <a:t>3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2819400"/>
                <a:ext cx="6400800" cy="2819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b="1" dirty="0" smtClean="0"/>
                  <a:t>Exercise 2</a:t>
                </a:r>
              </a:p>
              <a:p>
                <a:r>
                  <a:rPr lang="en-GB" dirty="0" smtClean="0"/>
                  <a:t>Calculate :</a:t>
                </a:r>
                <a:endParaRPr lang="en-GB" i="1" dirty="0" smtClean="0">
                  <a:latin typeface="Cambria Math"/>
                </a:endParaRPr>
              </a:p>
              <a:p>
                <a:r>
                  <a:rPr lang="en-GB" dirty="0"/>
                  <a:t>a</a:t>
                </a:r>
                <a:r>
                  <a:rPr lang="en-GB" dirty="0" smtClean="0"/>
                  <a:t> )l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𝑠𝑖𝑛</m:t>
                        </m:r>
                        <m:r>
                          <a:rPr lang="en-GB" b="0" i="1" smtClean="0">
                            <a:latin typeface="Cambria Math"/>
                          </a:rPr>
                          <m:t>7−5</m:t>
                        </m:r>
                        <m:r>
                          <a:rPr lang="en-GB" b="0" i="1" smtClean="0">
                            <a:latin typeface="Cambria Math"/>
                          </a:rPr>
                          <m:t>𝑐𝑜𝑠</m:t>
                        </m:r>
                        <m:r>
                          <a:rPr lang="en-GB" b="0" i="1" smtClean="0">
                            <a:latin typeface="Cambria Math"/>
                          </a:rPr>
                          <m:t>6−</m:t>
                        </m:r>
                        <m:rad>
                          <m:radPr>
                            <m:degHide m:val="on"/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26</m:t>
                            </m:r>
                          </m:e>
                        </m:rad>
                      </m:num>
                      <m:den>
                        <m:r>
                          <a:rPr lang="en-GB" i="1" smtClean="0">
                            <a:latin typeface="Cambria Math"/>
                          </a:rPr>
                          <m:t>2</m:t>
                        </m:r>
                        <m:r>
                          <a:rPr lang="en-GB" b="0" i="1" smtClean="0">
                            <a:latin typeface="Cambria Math"/>
                          </a:rPr>
                          <m:t>𝑙𝑛</m:t>
                        </m:r>
                        <m:r>
                          <a:rPr lang="en-GB" b="0" i="1" smtClean="0">
                            <a:latin typeface="Cambria Math"/>
                          </a:rPr>
                          <m:t>7−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r>
                          <a:rPr lang="en-GB" b="0" i="1" smtClean="0">
                            <a:latin typeface="Cambria Math"/>
                          </a:rPr>
                          <m:t>−7+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4.5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 smtClean="0"/>
                  <a:t>l</a:t>
                </a:r>
              </a:p>
              <a:p>
                <a:r>
                  <a:rPr lang="en-GB" dirty="0" smtClean="0"/>
                  <a:t>b)l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𝑠𝑖𝑛</m:t>
                        </m:r>
                        <m:r>
                          <a:rPr lang="en-GB" i="1">
                            <a:latin typeface="Cambria Math"/>
                          </a:rPr>
                          <m:t>7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i="1">
                            <a:latin typeface="Cambria Math"/>
                          </a:rPr>
                          <m:t>−5</m:t>
                        </m:r>
                        <m:r>
                          <a:rPr lang="en-GB" i="1">
                            <a:latin typeface="Cambria Math"/>
                          </a:rPr>
                          <m:t>𝑐𝑜𝑠</m:t>
                        </m:r>
                        <m:r>
                          <a:rPr lang="en-GB" i="1">
                            <a:latin typeface="Cambria Math"/>
                          </a:rPr>
                          <m:t>6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i="1">
                            <a:latin typeface="Cambria Math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/>
                              </a:rPr>
                              <m:t>26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</m:rad>
                      </m:num>
                      <m:den>
                        <m:r>
                          <a:rPr lang="en-GB" i="1">
                            <a:latin typeface="Cambria Math"/>
                          </a:rPr>
                          <m:t>2</m:t>
                        </m:r>
                        <m:r>
                          <a:rPr lang="en-GB" i="1">
                            <a:latin typeface="Cambria Math"/>
                          </a:rPr>
                          <m:t>𝑙𝑛</m:t>
                        </m:r>
                        <m:r>
                          <a:rPr lang="en-GB" i="1">
                            <a:latin typeface="Cambria Math"/>
                          </a:rPr>
                          <m:t>7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5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GB" i="1">
                            <a:latin typeface="Cambria Math"/>
                          </a:rPr>
                          <m:t>−7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4.5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3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 smtClean="0"/>
                  <a:t>l ,where x=3</a:t>
                </a:r>
                <a:endParaRPr lang="en-GB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2819400"/>
                <a:ext cx="6400800" cy="2819400"/>
              </a:xfrm>
              <a:blipFill rotWithShape="1">
                <a:blip r:embed="rId3"/>
                <a:stretch>
                  <a:fillRect t="-4545" b="-28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142</Words>
  <Application>Microsoft Office PowerPoint</Application>
  <PresentationFormat>On-screen Show (4:3)</PresentationFormat>
  <Paragraphs>19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1 </vt:lpstr>
      <vt:lpstr>2 </vt:lpstr>
      <vt:lpstr>3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oleg</dc:creator>
  <cp:lastModifiedBy>oleg</cp:lastModifiedBy>
  <cp:revision>9</cp:revision>
  <dcterms:created xsi:type="dcterms:W3CDTF">2006-08-16T00:00:00Z</dcterms:created>
  <dcterms:modified xsi:type="dcterms:W3CDTF">2018-09-15T18:40:00Z</dcterms:modified>
</cp:coreProperties>
</file>