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8" r:id="rId14"/>
    <p:sldId id="271" r:id="rId15"/>
    <p:sldId id="270" r:id="rId16"/>
    <p:sldId id="272" r:id="rId17"/>
    <p:sldId id="280" r:id="rId18"/>
    <p:sldId id="274" r:id="rId19"/>
    <p:sldId id="276" r:id="rId20"/>
    <p:sldId id="277" r:id="rId21"/>
    <p:sldId id="278" r:id="rId22"/>
    <p:sldId id="279" r:id="rId23"/>
    <p:sldId id="282" r:id="rId24"/>
    <p:sldId id="281" r:id="rId25"/>
    <p:sldId id="283" r:id="rId26"/>
    <p:sldId id="284" r:id="rId27"/>
    <p:sldId id="275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BA"/>
    <a:srgbClr val="FFB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71470"/>
            <a:ext cx="9144000" cy="1115060"/>
          </a:xfrm>
        </p:spPr>
        <p:txBody>
          <a:bodyPr/>
          <a:p>
            <a:r>
              <a:rPr lang="zh-CN" altLang="en-US"/>
              <a:t>1.Classical RS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8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1109980" y="1196975"/>
            <a:ext cx="9972675" cy="446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9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502660" y="87630"/>
            <a:ext cx="8324850" cy="2990850"/>
          </a:xfrm>
          <a:prstGeom prst="rect">
            <a:avLst/>
          </a:prstGeom>
        </p:spPr>
      </p:pic>
      <p:pic>
        <p:nvPicPr>
          <p:cNvPr id="3" name="图片 2" descr="10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887980" y="3078480"/>
            <a:ext cx="8223250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3930" y="1428115"/>
            <a:ext cx="1815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User-base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963930" y="4791710"/>
            <a:ext cx="1924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Item-base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评估</a:t>
            </a:r>
            <a:endParaRPr lang="zh-CN" altLang="en-US"/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362325" y="3817620"/>
            <a:ext cx="5151120" cy="1624330"/>
          </a:xfrm>
          <a:prstGeom prst="rect">
            <a:avLst/>
          </a:prstGeom>
        </p:spPr>
      </p:pic>
      <p:pic>
        <p:nvPicPr>
          <p:cNvPr id="3" name="图片 2" descr="12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056890" y="2229485"/>
            <a:ext cx="6078220" cy="712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00" y="2707005"/>
            <a:ext cx="10515600" cy="1325563"/>
          </a:xfrm>
        </p:spPr>
        <p:txBody>
          <a:bodyPr/>
          <a:p>
            <a:pPr algn="ctr"/>
            <a:r>
              <a:rPr lang="zh-CN" altLang="en-US" sz="5400">
                <a:sym typeface="+mn-ea"/>
              </a:rPr>
              <a:t>PMF</a:t>
            </a:r>
            <a:endParaRPr lang="zh-CN" altLang="en-US" sz="5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1860" y="3323590"/>
            <a:ext cx="412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Probabilistic Matrix Factorization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0760" y="2955290"/>
            <a:ext cx="206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更好，更快，更强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10180" y="3106420"/>
            <a:ext cx="58947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/>
              <a:t>Netflix Prize competition</a:t>
            </a:r>
            <a:endParaRPr sz="3600"/>
          </a:p>
        </p:txBody>
      </p:sp>
      <p:sp>
        <p:nvSpPr>
          <p:cNvPr id="2" name="文本框 1"/>
          <p:cNvSpPr txBox="1"/>
          <p:nvPr/>
        </p:nvSpPr>
        <p:spPr>
          <a:xfrm>
            <a:off x="7649210" y="3689985"/>
            <a:ext cx="357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Koren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3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496570" y="1019175"/>
            <a:ext cx="5290185" cy="4641850"/>
          </a:xfrm>
          <a:prstGeom prst="rect">
            <a:avLst/>
          </a:prstGeom>
        </p:spPr>
      </p:pic>
      <p:pic>
        <p:nvPicPr>
          <p:cNvPr id="4" name="图片 3" descr="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15735" y="775970"/>
            <a:ext cx="4704080" cy="5128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2495" y="2753995"/>
            <a:ext cx="4641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Qi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4325" y="2753995"/>
            <a:ext cx="5130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Pu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3410" y="1629410"/>
            <a:ext cx="32639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 sz="1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915" y="1629410"/>
            <a:ext cx="32639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endParaRPr lang="en-US" altLang="zh-CN" sz="1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9195" y="2197100"/>
          <a:ext cx="5885180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71700" imgH="457200" progId="Equation.KSEE3">
                  <p:embed/>
                </p:oleObj>
              </mc:Choice>
              <mc:Fallback>
                <p:oleObj name="" r:id="rId1" imgW="21717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89195" y="2197100"/>
                        <a:ext cx="5885180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9195" y="3833495"/>
          <a:ext cx="6010910" cy="121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60600" imgH="457200" progId="Equation.KSEE3">
                  <p:embed/>
                </p:oleObj>
              </mc:Choice>
              <mc:Fallback>
                <p:oleObj name="" r:id="rId3" imgW="22606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9195" y="3833495"/>
                        <a:ext cx="6010910" cy="121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15"/>
          <p:cNvPicPr>
            <a:picLocks noChangeAspect="1"/>
          </p:cNvPicPr>
          <p:nvPr/>
        </p:nvPicPr>
        <p:blipFill>
          <a:blip r:embed="rId5">
            <a:biLevel thresh="50000"/>
          </a:blip>
          <a:srcRect l="78075"/>
          <a:stretch>
            <a:fillRect/>
          </a:stretch>
        </p:blipFill>
        <p:spPr>
          <a:xfrm>
            <a:off x="8307705" y="-139700"/>
            <a:ext cx="2692400" cy="187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4865" y="2524760"/>
            <a:ext cx="2938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对</a:t>
            </a:r>
            <a:r>
              <a:rPr lang="en-US" altLang="zh-CN" sz="3200"/>
              <a:t>ITEM1</a:t>
            </a:r>
            <a:r>
              <a:rPr lang="zh-CN" altLang="en-US" sz="3200"/>
              <a:t>：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824865" y="4149090"/>
            <a:ext cx="2938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对</a:t>
            </a:r>
            <a:r>
              <a:rPr lang="en-US" altLang="zh-CN" sz="3200"/>
              <a:t>ITEM2</a:t>
            </a:r>
            <a:r>
              <a:rPr lang="zh-CN" altLang="en-US" sz="3200"/>
              <a:t>：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引入</a:t>
            </a:r>
            <a:r>
              <a:rPr lang="zh-CN" altLang="en-US"/>
              <a:t>：MLE_and_MAP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9535" y="2683510"/>
            <a:ext cx="352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Maximum Likelihood Estimate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9385" y="3723640"/>
            <a:ext cx="231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Maximum A Posteriori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7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45440" y="1567815"/>
            <a:ext cx="11178540" cy="27984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8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523240" y="1101090"/>
            <a:ext cx="11315065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660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*UserCF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"GroupLens: an open architecture for collaborative filtering of netnews."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*ItemCF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"Item-based collaborative filtering recommendation algorithms."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*PMF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"Probabilistic matrix factorization."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9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528955" y="1007110"/>
            <a:ext cx="11134725" cy="45123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861945" y="2129155"/>
            <a:ext cx="6840855" cy="334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397375" y="2713355"/>
            <a:ext cx="2294255" cy="230251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040120" y="2662555"/>
            <a:ext cx="2040890" cy="192214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4320" y="3594418"/>
          <a:ext cx="381000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215900" progId="Equation.KSEE3">
                  <p:embed/>
                </p:oleObj>
              </mc:Choice>
              <mc:Fallback>
                <p:oleObj name="" r:id="rId1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4320" y="3594418"/>
                        <a:ext cx="381000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1820" y="2316163"/>
          <a:ext cx="412750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65100" imgH="215900" progId="Equation.KSEE3">
                  <p:embed/>
                </p:oleObj>
              </mc:Choice>
              <mc:Fallback>
                <p:oleObj name="" r:id="rId3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20" y="2316163"/>
                        <a:ext cx="412750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1965" y="3409950"/>
          <a:ext cx="45783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77165" imgH="165100" progId="Equation.KSEE3">
                  <p:embed/>
                </p:oleObj>
              </mc:Choice>
              <mc:Fallback>
                <p:oleObj name="" r:id="rId5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1965" y="3409950"/>
                        <a:ext cx="45783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314065" y="549275"/>
            <a:ext cx="5782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贝叶斯理论</a:t>
            </a:r>
            <a:endParaRPr lang="zh-CN" altLang="en-U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MAP </a:t>
            </a:r>
            <a:r>
              <a:rPr lang="zh-CN" altLang="en-US"/>
              <a:t>运用于 </a:t>
            </a:r>
            <a:r>
              <a:rPr lang="en-US" altLang="zh-CN"/>
              <a:t>PMF</a:t>
            </a:r>
            <a:endParaRPr lang="en-US" altLang="zh-CN"/>
          </a:p>
        </p:txBody>
      </p:sp>
      <p:pic>
        <p:nvPicPr>
          <p:cNvPr id="4" name="图片 3" descr="20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723265" y="1589405"/>
            <a:ext cx="10746105" cy="41205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1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37540" y="1193800"/>
            <a:ext cx="1091692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2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34365" y="962660"/>
            <a:ext cx="10923270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3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822575" y="2382520"/>
            <a:ext cx="6547485" cy="2093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32910" y="1032510"/>
            <a:ext cx="372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最终得：</a:t>
            </a:r>
            <a:endParaRPr lang="zh-C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6615"/>
            <a:ext cx="10515600" cy="1325563"/>
          </a:xfrm>
        </p:spPr>
        <p:txBody>
          <a:bodyPr/>
          <a:p>
            <a:pPr algn="ctr"/>
            <a:r>
              <a:rPr lang="zh-CN" altLang="en-US"/>
              <a:t>评估</a:t>
            </a:r>
            <a:endParaRPr lang="zh-CN" altLang="en-US"/>
          </a:p>
        </p:txBody>
      </p:sp>
      <p:pic>
        <p:nvPicPr>
          <p:cNvPr id="5" name="图片 4" descr="16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4371340" y="2829560"/>
            <a:ext cx="5283835" cy="1564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4030" y="3319145"/>
            <a:ext cx="20237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RMSE=</a:t>
            </a:r>
            <a:endParaRPr lang="en-US" altLang="zh-CN"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4715"/>
            <a:ext cx="10515600" cy="1325563"/>
          </a:xfrm>
        </p:spPr>
        <p:txBody>
          <a:bodyPr/>
          <a:p>
            <a:pPr algn="ctr"/>
            <a:r>
              <a:rPr lang="en-US" altLang="zh-CN"/>
              <a:t>SVD++</a:t>
            </a:r>
            <a:endParaRPr lang="en-US" altLang="zh-CN"/>
          </a:p>
        </p:txBody>
      </p:sp>
      <p:pic>
        <p:nvPicPr>
          <p:cNvPr id="3" name="图片 2" descr="24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1269365" y="2430145"/>
            <a:ext cx="9653270" cy="2135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71520" y="4968240"/>
            <a:ext cx="554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增加隐式数据的</a:t>
            </a:r>
            <a:r>
              <a:rPr lang="en-US" altLang="zh-CN"/>
              <a:t>yj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35605"/>
            <a:ext cx="10515600" cy="986790"/>
          </a:xfrm>
        </p:spPr>
        <p:txBody>
          <a:bodyPr/>
          <a:p>
            <a:pPr marL="0" indent="0" algn="ctr">
              <a:buNone/>
            </a:pPr>
            <a:r>
              <a:rPr lang="zh-CN" altLang="en-US" sz="4400"/>
              <a:t>Sparsity </a:t>
            </a:r>
            <a:r>
              <a:rPr lang="en-US" altLang="zh-CN" sz="4400"/>
              <a:t>and Scalability !</a:t>
            </a:r>
            <a:endParaRPr lang="en-US" altLang="zh-CN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定义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 descr="01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655695" y="2160270"/>
            <a:ext cx="4879975" cy="3477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2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753745" y="899795"/>
            <a:ext cx="10683875" cy="1616710"/>
          </a:xfrm>
          <a:prstGeom prst="rect">
            <a:avLst/>
          </a:prstGeom>
        </p:spPr>
      </p:pic>
      <p:pic>
        <p:nvPicPr>
          <p:cNvPr id="5" name="图片 4" descr="0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53745" y="3385820"/>
            <a:ext cx="10661015" cy="2085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UserCF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4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32460" y="841375"/>
            <a:ext cx="10927080" cy="5174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86690"/>
            <a:ext cx="10515600" cy="1325563"/>
          </a:xfrm>
        </p:spPr>
        <p:txBody>
          <a:bodyPr/>
          <a:p>
            <a:pPr algn="ctr"/>
            <a:r>
              <a:rPr lang="zh-CN" altLang="en-US"/>
              <a:t>例子</a:t>
            </a:r>
            <a:endParaRPr lang="zh-CN" altLang="en-US"/>
          </a:p>
        </p:txBody>
      </p:sp>
      <p:pic>
        <p:nvPicPr>
          <p:cNvPr id="4" name="图片 3" descr="07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5963285" y="4183380"/>
            <a:ext cx="6109335" cy="2225675"/>
          </a:xfrm>
          <a:prstGeom prst="rect">
            <a:avLst/>
          </a:prstGeom>
        </p:spPr>
      </p:pic>
      <p:pic>
        <p:nvPicPr>
          <p:cNvPr id="5" name="图片 4" descr="0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52755" y="1611630"/>
            <a:ext cx="4907280" cy="3832860"/>
          </a:xfrm>
          <a:prstGeom prst="rect">
            <a:avLst/>
          </a:prstGeom>
        </p:spPr>
      </p:pic>
      <p:pic>
        <p:nvPicPr>
          <p:cNvPr id="6" name="图片 5" descr="06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018655" y="1139190"/>
            <a:ext cx="3997960" cy="2897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54015" y="3896995"/>
            <a:ext cx="190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防止拟合数据是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0</a:t>
            </a:r>
            <a:endParaRPr lang="en-US" altLang="zh-CN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207885" y="4265295"/>
            <a:ext cx="374650" cy="38481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44750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ItemCF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66870" y="3935095"/>
            <a:ext cx="385826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物品数量远远比用户数量小</a:t>
            </a:r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对于</a:t>
            </a:r>
            <a:r>
              <a:rPr lang="en-US" altLang="zh-CN"/>
              <a:t>User-base</a:t>
            </a:r>
            <a:r>
              <a:rPr lang="zh-CN" altLang="en-US"/>
              <a:t>数据</a:t>
            </a:r>
            <a:r>
              <a:rPr lang="zh-CN" altLang="en-US"/>
              <a:t>缺失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可能性更大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宽屏</PresentationFormat>
  <Paragraphs>75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1.Classical RS</vt:lpstr>
      <vt:lpstr>PowerPoint 演示文稿</vt:lpstr>
      <vt:lpstr>PowerPoint 演示文稿</vt:lpstr>
      <vt:lpstr>定义 </vt:lpstr>
      <vt:lpstr>PowerPoint 演示文稿</vt:lpstr>
      <vt:lpstr>UserCF</vt:lpstr>
      <vt:lpstr>PowerPoint 演示文稿</vt:lpstr>
      <vt:lpstr>例子</vt:lpstr>
      <vt:lpstr>ItemCF</vt:lpstr>
      <vt:lpstr>PowerPoint 演示文稿</vt:lpstr>
      <vt:lpstr>PowerPoint 演示文稿</vt:lpstr>
      <vt:lpstr>评估</vt:lpstr>
      <vt:lpstr>PMF</vt:lpstr>
      <vt:lpstr>PowerPoint 演示文稿</vt:lpstr>
      <vt:lpstr>PowerPoint 演示文稿</vt:lpstr>
      <vt:lpstr>PowerPoint 演示文稿</vt:lpstr>
      <vt:lpstr>引入：MLE_and_MAP</vt:lpstr>
      <vt:lpstr>PowerPoint 演示文稿</vt:lpstr>
      <vt:lpstr>PowerPoint 演示文稿</vt:lpstr>
      <vt:lpstr>PowerPoint 演示文稿</vt:lpstr>
      <vt:lpstr>PowerPoint 演示文稿</vt:lpstr>
      <vt:lpstr>MAP 运用于 PMF</vt:lpstr>
      <vt:lpstr>PowerPoint 演示文稿</vt:lpstr>
      <vt:lpstr>PowerPoint 演示文稿</vt:lpstr>
      <vt:lpstr>PowerPoint 演示文稿</vt:lpstr>
      <vt:lpstr>评估</vt:lpstr>
      <vt:lpstr>SVD++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张HAHAHAHHAHAHAHAAH</cp:lastModifiedBy>
  <cp:revision>4</cp:revision>
  <dcterms:created xsi:type="dcterms:W3CDTF">2019-09-11T01:46:00Z</dcterms:created>
  <dcterms:modified xsi:type="dcterms:W3CDTF">2022-03-10T10:09:23Z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12AF08B1EDDB4B85A8F0E5006D9C941F</vt:lpwstr>
  </property>
</Properties>
</file>