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2" r:id="rId3"/>
    <p:sldId id="279" r:id="rId4"/>
    <p:sldId id="274" r:id="rId5"/>
    <p:sldId id="275" r:id="rId6"/>
    <p:sldId id="271" r:id="rId7"/>
    <p:sldId id="280" r:id="rId8"/>
    <p:sldId id="281" r:id="rId9"/>
    <p:sldId id="276" r:id="rId10"/>
  </p:sldIdLst>
  <p:sldSz cx="12192000" cy="6858000"/>
  <p:notesSz cx="9996488" cy="686435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B59B"/>
    <a:srgbClr val="C49A6C"/>
    <a:srgbClr val="F9F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79" autoAdjust="0"/>
    <p:restoredTop sz="94660"/>
  </p:normalViewPr>
  <p:slideViewPr>
    <p:cSldViewPr snapToGrid="0">
      <p:cViewPr varScale="1">
        <p:scale>
          <a:sx n="76" d="100"/>
          <a:sy n="76" d="100"/>
        </p:scale>
        <p:origin x="9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eg:Downloads:Sales%20Growth%20Chart%20(1)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eg:Downloads:Sales%20Growth%20Chart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rPr lang="en-US" dirty="0" smtClean="0">
                <a:solidFill>
                  <a:srgbClr val="FFFFFF"/>
                </a:solidFill>
              </a:rPr>
              <a:t>Top 10 Cities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b="0" dirty="0" smtClean="0">
                <a:solidFill>
                  <a:srgbClr val="FFFFFF"/>
                </a:solidFill>
              </a:rPr>
              <a:t>By Order - </a:t>
            </a:r>
            <a:r>
              <a:rPr lang="en-US" b="0" dirty="0" err="1" smtClean="0">
                <a:solidFill>
                  <a:srgbClr val="FFFFFF"/>
                </a:solidFill>
              </a:rPr>
              <a:t>Magelang</a:t>
            </a:r>
            <a:endParaRPr lang="en-US" b="0" dirty="0">
              <a:solidFill>
                <a:srgbClr val="FFFFFF"/>
              </a:solidFill>
            </a:endParaRP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Sheet1!$C$16</c:f>
              <c:strCache>
                <c:ptCount val="1"/>
                <c:pt idx="0">
                  <c:v>Session</c:v>
                </c:pt>
              </c:strCache>
            </c:strRef>
          </c:tx>
          <c:spPr>
            <a:solidFill>
              <a:srgbClr val="FFDFA3"/>
            </a:solidFill>
          </c:spPr>
          <c:invertIfNegative val="0"/>
          <c:cat>
            <c:strRef>
              <c:f>Sheet1!$B$17:$B$18</c:f>
              <c:strCache>
                <c:ptCount val="2"/>
                <c:pt idx="0">
                  <c:v>Before (Q1)</c:v>
                </c:pt>
                <c:pt idx="1">
                  <c:v>June '16</c:v>
                </c:pt>
              </c:strCache>
            </c:strRef>
          </c:cat>
          <c:val>
            <c:numRef>
              <c:f>Sheet1!$C$17:$C$18</c:f>
              <c:numCache>
                <c:formatCode>_(* #,##0_);_(* \(#,##0\);_(* "-"??_);_(@_)</c:formatCode>
                <c:ptCount val="2"/>
                <c:pt idx="0">
                  <c:v>286237.5777777778</c:v>
                </c:pt>
                <c:pt idx="1">
                  <c:v>1481997.33333333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0922360"/>
        <c:axId val="170915304"/>
      </c:barChart>
      <c:catAx>
        <c:axId val="1709223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id-ID"/>
          </a:p>
        </c:txPr>
        <c:crossAx val="170915304"/>
        <c:crosses val="autoZero"/>
        <c:auto val="1"/>
        <c:lblAlgn val="ctr"/>
        <c:lblOffset val="100"/>
        <c:noMultiLvlLbl val="0"/>
      </c:catAx>
      <c:valAx>
        <c:axId val="170915304"/>
        <c:scaling>
          <c:orientation val="minMax"/>
        </c:scaling>
        <c:delete val="1"/>
        <c:axPos val="l"/>
        <c:numFmt formatCode="_(* #,##0_);_(* \(#,##0\);_(* &quot;-&quot;??_);_(@_)" sourceLinked="1"/>
        <c:majorTickMark val="out"/>
        <c:minorTickMark val="none"/>
        <c:tickLblPos val="nextTo"/>
        <c:crossAx val="17092236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rPr lang="en-US" dirty="0" smtClean="0">
                <a:solidFill>
                  <a:srgbClr val="FFFFFF"/>
                </a:solidFill>
              </a:rPr>
              <a:t>Top 10 Cities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b="0" dirty="0" smtClean="0">
                <a:solidFill>
                  <a:srgbClr val="FFFFFF"/>
                </a:solidFill>
              </a:rPr>
              <a:t>By Value - </a:t>
            </a:r>
            <a:r>
              <a:rPr lang="en-US" b="0" dirty="0" err="1" smtClean="0">
                <a:solidFill>
                  <a:srgbClr val="FFFFFF"/>
                </a:solidFill>
              </a:rPr>
              <a:t>Batu</a:t>
            </a:r>
            <a:endParaRPr lang="en-US" b="0" dirty="0">
              <a:solidFill>
                <a:srgbClr val="FFFFFF"/>
              </a:solidFill>
            </a:endParaRP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Sheet1!$C$21</c:f>
              <c:strCache>
                <c:ptCount val="1"/>
                <c:pt idx="0">
                  <c:v>GMV</c:v>
                </c:pt>
              </c:strCache>
            </c:strRef>
          </c:tx>
          <c:spPr>
            <a:solidFill>
              <a:schemeClr val="tx1">
                <a:lumMod val="40000"/>
                <a:lumOff val="60000"/>
              </a:schemeClr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Sheet1!$B$22:$B$23</c:f>
              <c:strCache>
                <c:ptCount val="2"/>
                <c:pt idx="0">
                  <c:v>Before (Q1)</c:v>
                </c:pt>
                <c:pt idx="1">
                  <c:v>June '16</c:v>
                </c:pt>
              </c:strCache>
            </c:strRef>
          </c:cat>
          <c:val>
            <c:numRef>
              <c:f>Sheet1!$C$22:$C$23</c:f>
              <c:numCache>
                <c:formatCode>_(* #,##0_);_(* \(#,##0\);_(* "-"??_);_(@_)</c:formatCode>
                <c:ptCount val="2"/>
                <c:pt idx="0">
                  <c:v>285542237.93004602</c:v>
                </c:pt>
                <c:pt idx="1">
                  <c:v>837461824.29333305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0916872"/>
        <c:axId val="170917264"/>
      </c:barChart>
      <c:catAx>
        <c:axId val="1709168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id-ID"/>
          </a:p>
        </c:txPr>
        <c:crossAx val="170917264"/>
        <c:crosses val="autoZero"/>
        <c:auto val="1"/>
        <c:lblAlgn val="ctr"/>
        <c:lblOffset val="100"/>
        <c:noMultiLvlLbl val="0"/>
      </c:catAx>
      <c:valAx>
        <c:axId val="170917264"/>
        <c:scaling>
          <c:orientation val="minMax"/>
        </c:scaling>
        <c:delete val="1"/>
        <c:axPos val="l"/>
        <c:numFmt formatCode="_(* #,##0_);_(* \(#,##0\);_(* &quot;-&quot;??_);_(@_)" sourceLinked="1"/>
        <c:majorTickMark val="out"/>
        <c:minorTickMark val="none"/>
        <c:tickLblPos val="nextTo"/>
        <c:crossAx val="17091687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69640D-7CC9-124C-83A0-0BE93934B24F}" type="doc">
      <dgm:prSet loTypeId="urn:microsoft.com/office/officeart/2005/8/layout/cycle3" loCatId="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6E93A11-C5D4-494E-9028-AACE7439EDFF}">
      <dgm:prSet phldrT="[Text]" custT="1"/>
      <dgm:spPr/>
      <dgm:t>
        <a:bodyPr/>
        <a:lstStyle/>
        <a:p>
          <a:r>
            <a:rPr lang="en-US" sz="1400" strike="noStrike" dirty="0" smtClean="0">
              <a:latin typeface="Proxima Nova Regular"/>
              <a:cs typeface="Proxima Nova Regular"/>
            </a:rPr>
            <a:t>I. EDUCATION</a:t>
          </a:r>
          <a:endParaRPr lang="en-US" sz="1400" strike="noStrike" dirty="0">
            <a:latin typeface="Proxima Nova Regular"/>
            <a:cs typeface="Proxima Nova Regular"/>
          </a:endParaRPr>
        </a:p>
      </dgm:t>
    </dgm:pt>
    <dgm:pt modelId="{245B38C3-D59C-204B-ACF6-C66308827FA0}" type="parTrans" cxnId="{340F3C19-BB77-4B46-A1E5-AF23FE3DDD49}">
      <dgm:prSet/>
      <dgm:spPr/>
      <dgm:t>
        <a:bodyPr/>
        <a:lstStyle/>
        <a:p>
          <a:endParaRPr lang="en-US" sz="600" strike="noStrike">
            <a:latin typeface="Proxima Nova Regular"/>
            <a:cs typeface="Proxima Nova Regular"/>
          </a:endParaRPr>
        </a:p>
      </dgm:t>
    </dgm:pt>
    <dgm:pt modelId="{C137B940-F8FB-FE46-B1FD-9C918006D57A}" type="sibTrans" cxnId="{340F3C19-BB77-4B46-A1E5-AF23FE3DDD49}">
      <dgm:prSet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endParaRPr lang="en-US" sz="600" strike="noStrike">
            <a:latin typeface="Proxima Nova Regular"/>
            <a:cs typeface="Proxima Nova Regular"/>
          </a:endParaRPr>
        </a:p>
      </dgm:t>
    </dgm:pt>
    <dgm:pt modelId="{F0B613C9-FC13-4C49-A162-0C47B7DAFA29}">
      <dgm:prSet phldrT="[Text]" custT="1"/>
      <dgm:spPr/>
      <dgm:t>
        <a:bodyPr/>
        <a:lstStyle/>
        <a:p>
          <a:r>
            <a:rPr lang="en-US" sz="1400" strike="noStrike" dirty="0" smtClean="0">
              <a:latin typeface="Proxima Nova Regular"/>
              <a:cs typeface="Proxima Nova Regular"/>
            </a:rPr>
            <a:t>II. INCUBATION</a:t>
          </a:r>
          <a:endParaRPr lang="en-US" sz="1400" strike="noStrike" dirty="0">
            <a:latin typeface="Proxima Nova Regular"/>
            <a:cs typeface="Proxima Nova Regular"/>
          </a:endParaRPr>
        </a:p>
      </dgm:t>
    </dgm:pt>
    <dgm:pt modelId="{E4B30AF2-7EC5-6046-B31D-FEC713417682}" type="parTrans" cxnId="{812B901F-6576-4549-A92C-082D26079729}">
      <dgm:prSet/>
      <dgm:spPr/>
      <dgm:t>
        <a:bodyPr/>
        <a:lstStyle/>
        <a:p>
          <a:endParaRPr lang="en-US" sz="600" strike="noStrike">
            <a:latin typeface="Proxima Nova Regular"/>
            <a:cs typeface="Proxima Nova Regular"/>
          </a:endParaRPr>
        </a:p>
      </dgm:t>
    </dgm:pt>
    <dgm:pt modelId="{0CC42113-D292-D042-9DD9-E4E5C4C28F11}" type="sibTrans" cxnId="{812B901F-6576-4549-A92C-082D26079729}">
      <dgm:prSet/>
      <dgm:spPr/>
      <dgm:t>
        <a:bodyPr/>
        <a:lstStyle/>
        <a:p>
          <a:endParaRPr lang="en-US" sz="600" strike="noStrike">
            <a:latin typeface="Proxima Nova Regular"/>
            <a:cs typeface="Proxima Nova Regular"/>
          </a:endParaRPr>
        </a:p>
      </dgm:t>
    </dgm:pt>
    <dgm:pt modelId="{BCE78270-48FB-DD4E-8B28-C34A084535F9}">
      <dgm:prSet phldrT="[Text]" custT="1"/>
      <dgm:spPr>
        <a:solidFill>
          <a:schemeClr val="tx1">
            <a:lumMod val="60000"/>
            <a:lumOff val="40000"/>
          </a:schemeClr>
        </a:solidFill>
      </dgm:spPr>
      <dgm:t>
        <a:bodyPr/>
        <a:lstStyle/>
        <a:p>
          <a:r>
            <a:rPr lang="en-US" sz="1400" strike="noStrike" dirty="0" smtClean="0">
              <a:latin typeface="Proxima Nova Regular"/>
              <a:cs typeface="Proxima Nova Regular"/>
            </a:rPr>
            <a:t>III. PROMOTION</a:t>
          </a:r>
          <a:endParaRPr lang="en-US" sz="1400" strike="noStrike" dirty="0">
            <a:latin typeface="Proxima Nova Regular"/>
            <a:cs typeface="Proxima Nova Regular"/>
          </a:endParaRPr>
        </a:p>
      </dgm:t>
    </dgm:pt>
    <dgm:pt modelId="{B33A3A7E-E9A0-C149-97DB-4DABBF07F958}" type="parTrans" cxnId="{F2E26D53-D0A9-484D-92F2-7FB5EDE6BC1C}">
      <dgm:prSet/>
      <dgm:spPr/>
      <dgm:t>
        <a:bodyPr/>
        <a:lstStyle/>
        <a:p>
          <a:endParaRPr lang="en-US" sz="600" strike="noStrike">
            <a:latin typeface="Proxima Nova Regular"/>
            <a:cs typeface="Proxima Nova Regular"/>
          </a:endParaRPr>
        </a:p>
      </dgm:t>
    </dgm:pt>
    <dgm:pt modelId="{306D0AA9-806E-764E-A66E-521B9F30C2C8}" type="sibTrans" cxnId="{F2E26D53-D0A9-484D-92F2-7FB5EDE6BC1C}">
      <dgm:prSet/>
      <dgm:spPr/>
      <dgm:t>
        <a:bodyPr/>
        <a:lstStyle/>
        <a:p>
          <a:endParaRPr lang="en-US" sz="600" strike="noStrike">
            <a:latin typeface="Proxima Nova Regular"/>
            <a:cs typeface="Proxima Nova Regular"/>
          </a:endParaRPr>
        </a:p>
      </dgm:t>
    </dgm:pt>
    <dgm:pt modelId="{C9F8BCF1-3625-1D47-91AF-EBC5B7FB73D5}" type="pres">
      <dgm:prSet presAssocID="{4969640D-7CC9-124C-83A0-0BE93934B24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5CF34C-EEBD-6549-A2A4-0F4DDAA6DEB6}" type="pres">
      <dgm:prSet presAssocID="{4969640D-7CC9-124C-83A0-0BE93934B24F}" presName="cycle" presStyleCnt="0"/>
      <dgm:spPr/>
    </dgm:pt>
    <dgm:pt modelId="{82A02117-1E14-2D46-A7B1-7652CF328417}" type="pres">
      <dgm:prSet presAssocID="{86E93A11-C5D4-494E-9028-AACE7439EDFF}" presName="nodeFirstNode" presStyleLbl="node1" presStyleIdx="0" presStyleCnt="3" custScaleX="67361" custScaleY="52533" custRadScaleRad="100407" custRadScaleInc="45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82EB61-B18B-2E40-BDFA-5CFB064B00D1}" type="pres">
      <dgm:prSet presAssocID="{C137B940-F8FB-FE46-B1FD-9C918006D57A}" presName="sibTransFirstNode" presStyleLbl="bgShp" presStyleIdx="0" presStyleCnt="1" custLinFactNeighborY="-2140" custRadScaleRad="58803" custRadScaleInc="-2147483648"/>
      <dgm:spPr/>
      <dgm:t>
        <a:bodyPr/>
        <a:lstStyle/>
        <a:p>
          <a:endParaRPr lang="en-US"/>
        </a:p>
      </dgm:t>
    </dgm:pt>
    <dgm:pt modelId="{231AF3F1-FD77-CE49-A6FD-B421DACA11E5}" type="pres">
      <dgm:prSet presAssocID="{F0B613C9-FC13-4C49-A162-0C47B7DAFA29}" presName="nodeFollowingNodes" presStyleLbl="node1" presStyleIdx="1" presStyleCnt="3" custScaleX="67947" custScaleY="52533" custRadScaleRad="131276" custRadScaleInc="-204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D19455-4985-F94C-9FE2-590AE23B9D23}" type="pres">
      <dgm:prSet presAssocID="{BCE78270-48FB-DD4E-8B28-C34A084535F9}" presName="nodeFollowingNodes" presStyleLbl="node1" presStyleIdx="2" presStyleCnt="3" custScaleX="70611" custScaleY="52533" custRadScaleRad="122440" custRadScaleInc="188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0385BF-1C5D-49E8-AB4B-11E579B12D7C}" type="presOf" srcId="{4969640D-7CC9-124C-83A0-0BE93934B24F}" destId="{C9F8BCF1-3625-1D47-91AF-EBC5B7FB73D5}" srcOrd="0" destOrd="0" presId="urn:microsoft.com/office/officeart/2005/8/layout/cycle3"/>
    <dgm:cxn modelId="{812B901F-6576-4549-A92C-082D26079729}" srcId="{4969640D-7CC9-124C-83A0-0BE93934B24F}" destId="{F0B613C9-FC13-4C49-A162-0C47B7DAFA29}" srcOrd="1" destOrd="0" parTransId="{E4B30AF2-7EC5-6046-B31D-FEC713417682}" sibTransId="{0CC42113-D292-D042-9DD9-E4E5C4C28F11}"/>
    <dgm:cxn modelId="{340F3C19-BB77-4B46-A1E5-AF23FE3DDD49}" srcId="{4969640D-7CC9-124C-83A0-0BE93934B24F}" destId="{86E93A11-C5D4-494E-9028-AACE7439EDFF}" srcOrd="0" destOrd="0" parTransId="{245B38C3-D59C-204B-ACF6-C66308827FA0}" sibTransId="{C137B940-F8FB-FE46-B1FD-9C918006D57A}"/>
    <dgm:cxn modelId="{2EBAD9C5-48C8-4EE2-9CAB-1F1E2D6ADBEA}" type="presOf" srcId="{F0B613C9-FC13-4C49-A162-0C47B7DAFA29}" destId="{231AF3F1-FD77-CE49-A6FD-B421DACA11E5}" srcOrd="0" destOrd="0" presId="urn:microsoft.com/office/officeart/2005/8/layout/cycle3"/>
    <dgm:cxn modelId="{828F3621-8C7C-47DD-89B8-DFDB3655CBEF}" type="presOf" srcId="{86E93A11-C5D4-494E-9028-AACE7439EDFF}" destId="{82A02117-1E14-2D46-A7B1-7652CF328417}" srcOrd="0" destOrd="0" presId="urn:microsoft.com/office/officeart/2005/8/layout/cycle3"/>
    <dgm:cxn modelId="{2634E6B9-D361-4B60-B8AA-2ECFD2A49927}" type="presOf" srcId="{BCE78270-48FB-DD4E-8B28-C34A084535F9}" destId="{6DD19455-4985-F94C-9FE2-590AE23B9D23}" srcOrd="0" destOrd="0" presId="urn:microsoft.com/office/officeart/2005/8/layout/cycle3"/>
    <dgm:cxn modelId="{F2E26D53-D0A9-484D-92F2-7FB5EDE6BC1C}" srcId="{4969640D-7CC9-124C-83A0-0BE93934B24F}" destId="{BCE78270-48FB-DD4E-8B28-C34A084535F9}" srcOrd="2" destOrd="0" parTransId="{B33A3A7E-E9A0-C149-97DB-4DABBF07F958}" sibTransId="{306D0AA9-806E-764E-A66E-521B9F30C2C8}"/>
    <dgm:cxn modelId="{047F0E1E-DE06-4E94-BAF7-0F49C43F466A}" type="presOf" srcId="{C137B940-F8FB-FE46-B1FD-9C918006D57A}" destId="{CB82EB61-B18B-2E40-BDFA-5CFB064B00D1}" srcOrd="0" destOrd="0" presId="urn:microsoft.com/office/officeart/2005/8/layout/cycle3"/>
    <dgm:cxn modelId="{12B8696D-682A-4998-9F62-11A98FE6FBEA}" type="presParOf" srcId="{C9F8BCF1-3625-1D47-91AF-EBC5B7FB73D5}" destId="{615CF34C-EEBD-6549-A2A4-0F4DDAA6DEB6}" srcOrd="0" destOrd="0" presId="urn:microsoft.com/office/officeart/2005/8/layout/cycle3"/>
    <dgm:cxn modelId="{B7B666A3-2274-45A8-8814-4549325EB183}" type="presParOf" srcId="{615CF34C-EEBD-6549-A2A4-0F4DDAA6DEB6}" destId="{82A02117-1E14-2D46-A7B1-7652CF328417}" srcOrd="0" destOrd="0" presId="urn:microsoft.com/office/officeart/2005/8/layout/cycle3"/>
    <dgm:cxn modelId="{54FDCBBF-E541-4A6C-B739-28C6D42DC04D}" type="presParOf" srcId="{615CF34C-EEBD-6549-A2A4-0F4DDAA6DEB6}" destId="{CB82EB61-B18B-2E40-BDFA-5CFB064B00D1}" srcOrd="1" destOrd="0" presId="urn:microsoft.com/office/officeart/2005/8/layout/cycle3"/>
    <dgm:cxn modelId="{86883E0C-0203-40CB-B2DB-75A7FD2DB4B5}" type="presParOf" srcId="{615CF34C-EEBD-6549-A2A4-0F4DDAA6DEB6}" destId="{231AF3F1-FD77-CE49-A6FD-B421DACA11E5}" srcOrd="2" destOrd="0" presId="urn:microsoft.com/office/officeart/2005/8/layout/cycle3"/>
    <dgm:cxn modelId="{5EBB71A8-7A2C-4E81-BF00-7C4D4D987931}" type="presParOf" srcId="{615CF34C-EEBD-6549-A2A4-0F4DDAA6DEB6}" destId="{6DD19455-4985-F94C-9FE2-590AE23B9D23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82EB61-B18B-2E40-BDFA-5CFB064B00D1}">
      <dsp:nvSpPr>
        <dsp:cNvPr id="0" name=""/>
        <dsp:cNvSpPr/>
      </dsp:nvSpPr>
      <dsp:spPr>
        <a:xfrm>
          <a:off x="1401419" y="82387"/>
          <a:ext cx="3093554" cy="3093554"/>
        </a:xfrm>
        <a:prstGeom prst="circularArrow">
          <a:avLst>
            <a:gd name="adj1" fmla="val 5689"/>
            <a:gd name="adj2" fmla="val 340510"/>
            <a:gd name="adj3" fmla="val 13773577"/>
            <a:gd name="adj4" fmla="val 17381412"/>
            <a:gd name="adj5" fmla="val 5908"/>
          </a:avLst>
        </a:prstGeom>
        <a:solidFill>
          <a:schemeClr val="bg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2A02117-1E14-2D46-A7B1-7652CF328417}">
      <dsp:nvSpPr>
        <dsp:cNvPr id="0" name=""/>
        <dsp:cNvSpPr/>
      </dsp:nvSpPr>
      <dsp:spPr>
        <a:xfrm>
          <a:off x="2228651" y="252028"/>
          <a:ext cx="1439089" cy="56115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strike="noStrike" kern="1200" dirty="0" smtClean="0">
              <a:latin typeface="Proxima Nova Regular"/>
              <a:cs typeface="Proxima Nova Regular"/>
            </a:rPr>
            <a:t>I. EDUCATION</a:t>
          </a:r>
          <a:endParaRPr lang="en-US" sz="1400" strike="noStrike" kern="1200" dirty="0">
            <a:latin typeface="Proxima Nova Regular"/>
            <a:cs typeface="Proxima Nova Regular"/>
          </a:endParaRPr>
        </a:p>
      </dsp:txBody>
      <dsp:txXfrm>
        <a:off x="2256044" y="279421"/>
        <a:ext cx="1384303" cy="506367"/>
      </dsp:txXfrm>
    </dsp:sp>
    <dsp:sp modelId="{231AF3F1-FD77-CE49-A6FD-B421DACA11E5}">
      <dsp:nvSpPr>
        <dsp:cNvPr id="0" name=""/>
        <dsp:cNvSpPr/>
      </dsp:nvSpPr>
      <dsp:spPr>
        <a:xfrm>
          <a:off x="3866945" y="1964796"/>
          <a:ext cx="1451608" cy="561153"/>
        </a:xfrm>
        <a:prstGeom prst="roundRect">
          <a:avLst/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strike="noStrike" kern="1200" dirty="0" smtClean="0">
              <a:latin typeface="Proxima Nova Regular"/>
              <a:cs typeface="Proxima Nova Regular"/>
            </a:rPr>
            <a:t>II. INCUBATION</a:t>
          </a:r>
          <a:endParaRPr lang="en-US" sz="1400" strike="noStrike" kern="1200" dirty="0">
            <a:latin typeface="Proxima Nova Regular"/>
            <a:cs typeface="Proxima Nova Regular"/>
          </a:endParaRPr>
        </a:p>
      </dsp:txBody>
      <dsp:txXfrm>
        <a:off x="3894338" y="1992189"/>
        <a:ext cx="1396822" cy="506367"/>
      </dsp:txXfrm>
    </dsp:sp>
    <dsp:sp modelId="{6DD19455-4985-F94C-9FE2-590AE23B9D23}">
      <dsp:nvSpPr>
        <dsp:cNvPr id="0" name=""/>
        <dsp:cNvSpPr/>
      </dsp:nvSpPr>
      <dsp:spPr>
        <a:xfrm>
          <a:off x="482639" y="1982649"/>
          <a:ext cx="1508521" cy="561153"/>
        </a:xfrm>
        <a:prstGeom prst="roundRect">
          <a:avLst/>
        </a:prstGeom>
        <a:solidFill>
          <a:schemeClr val="tx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strike="noStrike" kern="1200" dirty="0" smtClean="0">
              <a:latin typeface="Proxima Nova Regular"/>
              <a:cs typeface="Proxima Nova Regular"/>
            </a:rPr>
            <a:t>III. PROMOTION</a:t>
          </a:r>
          <a:endParaRPr lang="en-US" sz="1400" strike="noStrike" kern="1200" dirty="0">
            <a:latin typeface="Proxima Nova Regular"/>
            <a:cs typeface="Proxima Nova Regular"/>
          </a:endParaRPr>
        </a:p>
      </dsp:txBody>
      <dsp:txXfrm>
        <a:off x="510032" y="2010042"/>
        <a:ext cx="1453735" cy="506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1811" cy="344410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62363" y="0"/>
            <a:ext cx="4331811" cy="344410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/>
            </a:lvl1pPr>
          </a:lstStyle>
          <a:p>
            <a:fld id="{792CCEC6-96E8-480B-B61C-89DCD50C3926}" type="datetimeFigureOut">
              <a:rPr lang="id-ID" smtClean="0"/>
              <a:t>22/08/2016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9941"/>
            <a:ext cx="4331811" cy="34440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62363" y="6519941"/>
            <a:ext cx="4331811" cy="34440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/>
            </a:lvl1pPr>
          </a:lstStyle>
          <a:p>
            <a:fld id="{44FE9F4E-B8B5-4967-A313-55B967DA588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67822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2288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62613" y="0"/>
            <a:ext cx="4332287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3C9E3-B73C-1848-9FA2-0FB19835384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09863" y="514350"/>
            <a:ext cx="4578350" cy="2574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0125" y="3260725"/>
            <a:ext cx="7996238" cy="3089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9863"/>
            <a:ext cx="4332288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62613" y="6519863"/>
            <a:ext cx="4332287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B845A-C051-3144-BFE4-54C14B92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70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3038" y="515938"/>
            <a:ext cx="4573587" cy="25733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9491" y="3260889"/>
            <a:ext cx="7997509" cy="2329766"/>
          </a:xfrm>
          <a:prstGeom prst="rect">
            <a:avLst/>
          </a:prstGeom>
        </p:spPr>
        <p:txBody>
          <a:bodyPr lIns="88463" tIns="44231" rIns="88463" bIns="44231"/>
          <a:lstStyle/>
          <a:p>
            <a:r>
              <a:rPr lang="en-US" sz="1100" dirty="0"/>
              <a:t>Speaker: Pak Wenas</a:t>
            </a:r>
          </a:p>
          <a:p>
            <a:endParaRPr lang="en-US" sz="1100" dirty="0"/>
          </a:p>
          <a:p>
            <a:r>
              <a:rPr lang="en-US" sz="1100" dirty="0"/>
              <a:t>Key notes:</a:t>
            </a:r>
          </a:p>
          <a:p>
            <a:pPr marL="165869" indent="-165869">
              <a:buFont typeface="Wingdings" panose="05000000000000000000" pitchFamily="2" charset="2"/>
              <a:buChar char="§"/>
            </a:pPr>
            <a:r>
              <a:rPr lang="en-US" sz="1100" dirty="0"/>
              <a:t>Brand is critical to trust and our success – directly related to merchant and customer trust which is pivotal in nascent e-commerce market</a:t>
            </a:r>
          </a:p>
          <a:p>
            <a:pPr marL="165869" indent="-165869">
              <a:buFont typeface="Wingdings" panose="05000000000000000000" pitchFamily="2" charset="2"/>
              <a:buChar char="§"/>
            </a:pPr>
            <a:r>
              <a:rPr lang="en-US" sz="1100" dirty="0" err="1"/>
              <a:t>Matahari</a:t>
            </a:r>
            <a:endParaRPr lang="en-US" sz="1100" dirty="0"/>
          </a:p>
          <a:p>
            <a:pPr marL="608186" lvl="1" indent="-165869">
              <a:buFont typeface="Wingdings" panose="05000000000000000000" pitchFamily="2" charset="2"/>
              <a:buChar char="§"/>
            </a:pPr>
            <a:r>
              <a:rPr lang="en-US" sz="1100" dirty="0"/>
              <a:t>#1 retail brand in Indonesia</a:t>
            </a:r>
          </a:p>
          <a:p>
            <a:pPr marL="608186" lvl="1" indent="-165869">
              <a:buFont typeface="Wingdings" panose="05000000000000000000" pitchFamily="2" charset="2"/>
              <a:buChar char="§"/>
            </a:pPr>
            <a:r>
              <a:rPr lang="en-US" sz="1100" dirty="0"/>
              <a:t>100s of millions of dollars invested</a:t>
            </a:r>
          </a:p>
          <a:p>
            <a:pPr marL="608186" lvl="1" indent="-165869">
              <a:buFont typeface="Wingdings" panose="05000000000000000000" pitchFamily="2" charset="2"/>
              <a:buChar char="§"/>
            </a:pPr>
            <a:r>
              <a:rPr lang="en-US" sz="1100" dirty="0"/>
              <a:t>Completely bypasses the education and marketing phases of brand development</a:t>
            </a:r>
          </a:p>
          <a:p>
            <a:pPr marL="608186" lvl="1" indent="-165869">
              <a:buFont typeface="Wingdings" panose="05000000000000000000" pitchFamily="2" charset="2"/>
              <a:buChar char="§"/>
            </a:pPr>
            <a:r>
              <a:rPr lang="en-US" sz="1100" dirty="0"/>
              <a:t>No other </a:t>
            </a:r>
            <a:r>
              <a:rPr lang="en-US" sz="1100" dirty="0" err="1"/>
              <a:t>eCommerce</a:t>
            </a:r>
            <a:r>
              <a:rPr lang="en-US" sz="1100" dirty="0"/>
              <a:t> company in top 50</a:t>
            </a:r>
          </a:p>
          <a:p>
            <a:pPr marL="180826" indent="-165869">
              <a:buFont typeface="Wingdings" panose="05000000000000000000" pitchFamily="2" charset="2"/>
              <a:buChar char="§"/>
            </a:pPr>
            <a:r>
              <a:rPr lang="en-US" sz="1100" dirty="0"/>
              <a:t>The brand is helping us expand the total addressable market and reach it more quickly with less marketing spend – merchants and consumers are using us who would not use an other e-commerce company 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95836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3038" y="515938"/>
            <a:ext cx="4573587" cy="25733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9491" y="3260889"/>
            <a:ext cx="7997509" cy="2329766"/>
          </a:xfrm>
          <a:prstGeom prst="rect">
            <a:avLst/>
          </a:prstGeom>
        </p:spPr>
        <p:txBody>
          <a:bodyPr lIns="88463" tIns="44231" rIns="88463" bIns="44231"/>
          <a:lstStyle/>
          <a:p>
            <a:r>
              <a:rPr lang="en-US" sz="1100" dirty="0"/>
              <a:t>Speaker: Pak Wenas</a:t>
            </a:r>
          </a:p>
          <a:p>
            <a:endParaRPr lang="en-US" sz="1100" dirty="0"/>
          </a:p>
          <a:p>
            <a:r>
              <a:rPr lang="en-US" sz="1100" dirty="0"/>
              <a:t>Key notes:</a:t>
            </a:r>
          </a:p>
          <a:p>
            <a:pPr marL="165869" indent="-165869">
              <a:buFont typeface="Wingdings" panose="05000000000000000000" pitchFamily="2" charset="2"/>
              <a:buChar char="§"/>
            </a:pPr>
            <a:r>
              <a:rPr lang="en-US" sz="1100" dirty="0"/>
              <a:t>Brand is critical to trust and our success – directly related to merchant and customer trust which is pivotal in nascent e-commerce market</a:t>
            </a:r>
          </a:p>
          <a:p>
            <a:pPr marL="165869" indent="-165869">
              <a:buFont typeface="Wingdings" panose="05000000000000000000" pitchFamily="2" charset="2"/>
              <a:buChar char="§"/>
            </a:pPr>
            <a:r>
              <a:rPr lang="en-US" sz="1100" dirty="0" err="1"/>
              <a:t>Matahari</a:t>
            </a:r>
            <a:endParaRPr lang="en-US" sz="1100" dirty="0"/>
          </a:p>
          <a:p>
            <a:pPr marL="608186" lvl="1" indent="-165869">
              <a:buFont typeface="Wingdings" panose="05000000000000000000" pitchFamily="2" charset="2"/>
              <a:buChar char="§"/>
            </a:pPr>
            <a:r>
              <a:rPr lang="en-US" sz="1100" dirty="0"/>
              <a:t>#1 retail brand in Indonesia</a:t>
            </a:r>
          </a:p>
          <a:p>
            <a:pPr marL="608186" lvl="1" indent="-165869">
              <a:buFont typeface="Wingdings" panose="05000000000000000000" pitchFamily="2" charset="2"/>
              <a:buChar char="§"/>
            </a:pPr>
            <a:r>
              <a:rPr lang="en-US" sz="1100" dirty="0"/>
              <a:t>100s of millions of dollars invested</a:t>
            </a:r>
          </a:p>
          <a:p>
            <a:pPr marL="608186" lvl="1" indent="-165869">
              <a:buFont typeface="Wingdings" panose="05000000000000000000" pitchFamily="2" charset="2"/>
              <a:buChar char="§"/>
            </a:pPr>
            <a:r>
              <a:rPr lang="en-US" sz="1100" dirty="0"/>
              <a:t>Completely bypasses the education and marketing phases of brand development</a:t>
            </a:r>
          </a:p>
          <a:p>
            <a:pPr marL="608186" lvl="1" indent="-165869">
              <a:buFont typeface="Wingdings" panose="05000000000000000000" pitchFamily="2" charset="2"/>
              <a:buChar char="§"/>
            </a:pPr>
            <a:r>
              <a:rPr lang="en-US" sz="1100" dirty="0"/>
              <a:t>No other </a:t>
            </a:r>
            <a:r>
              <a:rPr lang="en-US" sz="1100" dirty="0" err="1"/>
              <a:t>eCommerce</a:t>
            </a:r>
            <a:r>
              <a:rPr lang="en-US" sz="1100" dirty="0"/>
              <a:t> company in top 50</a:t>
            </a:r>
          </a:p>
          <a:p>
            <a:pPr marL="180826" indent="-165869">
              <a:buFont typeface="Wingdings" panose="05000000000000000000" pitchFamily="2" charset="2"/>
              <a:buChar char="§"/>
            </a:pPr>
            <a:r>
              <a:rPr lang="en-US" sz="1100" dirty="0"/>
              <a:t>The brand is helping us expand the total addressable market and reach it more quickly with less marketing spend – merchants and consumers are using us who would not use an other e-commerce company 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95836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045252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" name="think-cell Slide" r:id="rId4" imgW="396" imgH="396" progId="TCLayout.ActiveDocument.1">
                  <p:embed/>
                </p:oleObj>
              </mc:Choice>
              <mc:Fallback>
                <p:oleObj name="think-cell Slide" r:id="rId4" imgW="396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4247" y="6345717"/>
            <a:ext cx="2743200" cy="365125"/>
          </a:xfrm>
        </p:spPr>
        <p:txBody>
          <a:bodyPr/>
          <a:lstStyle/>
          <a:p>
            <a:fld id="{40608D1A-9B48-4703-AF60-3BBF313040B5}" type="slidenum">
              <a:rPr lang="id-ID" smtClean="0"/>
              <a:t>‹#›</a:t>
            </a:fld>
            <a:endParaRPr lang="id-ID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19100" y="285014"/>
            <a:ext cx="10515600" cy="594633"/>
          </a:xfrm>
        </p:spPr>
        <p:txBody>
          <a:bodyPr>
            <a:normAutofit/>
          </a:bodyPr>
          <a:lstStyle/>
          <a:p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697556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3441572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8" name="think-cell Slide" r:id="rId4" imgW="396" imgH="396" progId="TCLayout.ActiveDocument.1">
                  <p:embed/>
                </p:oleObj>
              </mc:Choice>
              <mc:Fallback>
                <p:oleObj name="think-cell Slide" r:id="rId4" imgW="396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12349" y="6335084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id-ID" dirty="0" smtClean="0"/>
              <a:t>(#)</a:t>
            </a:r>
            <a:endParaRPr lang="id-ID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9100" y="285014"/>
            <a:ext cx="10515600" cy="594633"/>
          </a:xfrm>
        </p:spPr>
        <p:txBody>
          <a:bodyPr>
            <a:normAutofit/>
          </a:bodyPr>
          <a:lstStyle/>
          <a:p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4280445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cK 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286"/>
          <p:cNvSpPr>
            <a:spLocks noGrp="1" noChangeArrowheads="1"/>
          </p:cNvSpPr>
          <p:nvPr>
            <p:ph idx="1"/>
          </p:nvPr>
        </p:nvSpPr>
        <p:spPr bwMode="auto">
          <a:xfrm>
            <a:off x="161985" y="1336642"/>
            <a:ext cx="11727646" cy="175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5576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Box25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49"/>
          </p:nvPr>
        </p:nvSpPr>
        <p:spPr>
          <a:xfrm>
            <a:off x="3048000" y="1714501"/>
            <a:ext cx="6096000" cy="1068821"/>
          </a:xfrm>
        </p:spPr>
        <p:txBody>
          <a:bodyPr tIns="67884"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0" name="HeadingBox25" descr="&lt;tags&gt;&lt;tag n=&quot;Format&quot; v=&quot;1&quot; /&gt;&lt;/tags&gt;" hidden="1"/>
          <p:cNvSpPr>
            <a:spLocks noGrp="1"/>
          </p:cNvSpPr>
          <p:nvPr>
            <p:ph type="body" sz="quarter" idx="50" hasCustomPrompt="1"/>
          </p:nvPr>
        </p:nvSpPr>
        <p:spPr>
          <a:xfrm>
            <a:off x="3048000" y="1504461"/>
            <a:ext cx="6096000" cy="210040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6399" anchor="b" anchorCtr="0">
            <a:spAutoFit/>
          </a:bodyPr>
          <a:lstStyle>
            <a:lvl1pPr>
              <a:spcBef>
                <a:spcPts val="0"/>
              </a:spcBef>
              <a:defRPr sz="13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 smtClean="0"/>
              <a:t>Heading</a:t>
            </a:r>
            <a:endParaRPr lang="en-GB" dirty="0"/>
          </a:p>
        </p:txBody>
      </p:sp>
      <p:sp>
        <p:nvSpPr>
          <p:cNvPr id="41" name="ObjectBox24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51"/>
          </p:nvPr>
        </p:nvSpPr>
        <p:spPr>
          <a:xfrm>
            <a:off x="3048000" y="1714501"/>
            <a:ext cx="6096000" cy="1068821"/>
          </a:xfrm>
        </p:spPr>
        <p:txBody>
          <a:bodyPr tIns="67884"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2" name="HeadingBox24" descr="&lt;tags&gt;&lt;tag n=&quot;Format&quot; v=&quot;1&quot; /&gt;&lt;/tags&gt;" hidden="1"/>
          <p:cNvSpPr>
            <a:spLocks noGrp="1"/>
          </p:cNvSpPr>
          <p:nvPr>
            <p:ph type="body" sz="quarter" idx="52" hasCustomPrompt="1"/>
          </p:nvPr>
        </p:nvSpPr>
        <p:spPr>
          <a:xfrm>
            <a:off x="3048000" y="1504461"/>
            <a:ext cx="6096000" cy="210040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6399" anchor="b" anchorCtr="0">
            <a:spAutoFit/>
          </a:bodyPr>
          <a:lstStyle>
            <a:lvl1pPr>
              <a:spcBef>
                <a:spcPts val="0"/>
              </a:spcBef>
              <a:defRPr sz="13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 smtClean="0"/>
              <a:t>Heading</a:t>
            </a:r>
            <a:endParaRPr lang="en-GB" dirty="0"/>
          </a:p>
        </p:txBody>
      </p:sp>
      <p:sp>
        <p:nvSpPr>
          <p:cNvPr id="43" name="ObjectBox23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53"/>
          </p:nvPr>
        </p:nvSpPr>
        <p:spPr>
          <a:xfrm>
            <a:off x="3048000" y="1714501"/>
            <a:ext cx="6096000" cy="1068821"/>
          </a:xfrm>
        </p:spPr>
        <p:txBody>
          <a:bodyPr tIns="67884"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4" name="HeadingBox23" descr="&lt;tags&gt;&lt;tag n=&quot;Format&quot; v=&quot;1&quot; /&gt;&lt;/tags&gt;" hidden="1"/>
          <p:cNvSpPr>
            <a:spLocks noGrp="1"/>
          </p:cNvSpPr>
          <p:nvPr>
            <p:ph type="body" sz="quarter" idx="54" hasCustomPrompt="1"/>
          </p:nvPr>
        </p:nvSpPr>
        <p:spPr>
          <a:xfrm>
            <a:off x="3048000" y="1504461"/>
            <a:ext cx="6096000" cy="210040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6399" anchor="b" anchorCtr="0">
            <a:spAutoFit/>
          </a:bodyPr>
          <a:lstStyle>
            <a:lvl1pPr>
              <a:spcBef>
                <a:spcPts val="0"/>
              </a:spcBef>
              <a:defRPr sz="13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 smtClean="0"/>
              <a:t>Heading</a:t>
            </a:r>
            <a:endParaRPr lang="en-GB" dirty="0"/>
          </a:p>
        </p:txBody>
      </p:sp>
      <p:sp>
        <p:nvSpPr>
          <p:cNvPr id="45" name="ObjectBox22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55"/>
          </p:nvPr>
        </p:nvSpPr>
        <p:spPr>
          <a:xfrm>
            <a:off x="3048000" y="1714501"/>
            <a:ext cx="6096000" cy="1068821"/>
          </a:xfrm>
        </p:spPr>
        <p:txBody>
          <a:bodyPr tIns="67884"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6" name="HeadingBox22" descr="&lt;tags&gt;&lt;tag n=&quot;Format&quot; v=&quot;1&quot; /&gt;&lt;/tags&gt;" hidden="1"/>
          <p:cNvSpPr>
            <a:spLocks noGrp="1"/>
          </p:cNvSpPr>
          <p:nvPr>
            <p:ph type="body" sz="quarter" idx="56" hasCustomPrompt="1"/>
          </p:nvPr>
        </p:nvSpPr>
        <p:spPr>
          <a:xfrm>
            <a:off x="3048000" y="1504461"/>
            <a:ext cx="6096000" cy="210040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6399" anchor="b" anchorCtr="0">
            <a:spAutoFit/>
          </a:bodyPr>
          <a:lstStyle>
            <a:lvl1pPr>
              <a:spcBef>
                <a:spcPts val="0"/>
              </a:spcBef>
              <a:defRPr sz="13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 smtClean="0"/>
              <a:t>Heading</a:t>
            </a:r>
            <a:endParaRPr lang="en-GB" dirty="0"/>
          </a:p>
        </p:txBody>
      </p:sp>
      <p:sp>
        <p:nvSpPr>
          <p:cNvPr id="47" name="ObjectBox21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57"/>
          </p:nvPr>
        </p:nvSpPr>
        <p:spPr>
          <a:xfrm>
            <a:off x="3048000" y="1714501"/>
            <a:ext cx="6096000" cy="1068821"/>
          </a:xfrm>
        </p:spPr>
        <p:txBody>
          <a:bodyPr tIns="67884"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8" name="HeadingBox21" descr="&lt;tags&gt;&lt;tag n=&quot;Format&quot; v=&quot;1&quot; /&gt;&lt;/tags&gt;" hidden="1"/>
          <p:cNvSpPr>
            <a:spLocks noGrp="1"/>
          </p:cNvSpPr>
          <p:nvPr>
            <p:ph type="body" sz="quarter" idx="58" hasCustomPrompt="1"/>
          </p:nvPr>
        </p:nvSpPr>
        <p:spPr>
          <a:xfrm>
            <a:off x="3048000" y="1504461"/>
            <a:ext cx="6096000" cy="210040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6399" anchor="b" anchorCtr="0">
            <a:spAutoFit/>
          </a:bodyPr>
          <a:lstStyle>
            <a:lvl1pPr>
              <a:spcBef>
                <a:spcPts val="0"/>
              </a:spcBef>
              <a:defRPr sz="13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 smtClean="0"/>
              <a:t>Heading</a:t>
            </a:r>
            <a:endParaRPr lang="en-GB" dirty="0"/>
          </a:p>
        </p:txBody>
      </p:sp>
      <p:sp>
        <p:nvSpPr>
          <p:cNvPr id="49" name="ObjectBox20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59"/>
          </p:nvPr>
        </p:nvSpPr>
        <p:spPr>
          <a:xfrm>
            <a:off x="3048000" y="1714501"/>
            <a:ext cx="6096000" cy="1068821"/>
          </a:xfrm>
        </p:spPr>
        <p:txBody>
          <a:bodyPr tIns="67884"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0" name="HeadingBox20" descr="&lt;tags&gt;&lt;tag n=&quot;Format&quot; v=&quot;1&quot; /&gt;&lt;/tags&gt;" hidden="1"/>
          <p:cNvSpPr>
            <a:spLocks noGrp="1"/>
          </p:cNvSpPr>
          <p:nvPr>
            <p:ph type="body" sz="quarter" idx="60" hasCustomPrompt="1"/>
          </p:nvPr>
        </p:nvSpPr>
        <p:spPr>
          <a:xfrm>
            <a:off x="3048000" y="1504461"/>
            <a:ext cx="6096000" cy="210040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6399" anchor="b" anchorCtr="0">
            <a:spAutoFit/>
          </a:bodyPr>
          <a:lstStyle>
            <a:lvl1pPr>
              <a:spcBef>
                <a:spcPts val="0"/>
              </a:spcBef>
              <a:defRPr sz="13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 smtClean="0"/>
              <a:t>Heading</a:t>
            </a:r>
            <a:endParaRPr lang="en-GB" dirty="0"/>
          </a:p>
        </p:txBody>
      </p:sp>
      <p:sp>
        <p:nvSpPr>
          <p:cNvPr id="51" name="ObjectBox19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61"/>
          </p:nvPr>
        </p:nvSpPr>
        <p:spPr>
          <a:xfrm>
            <a:off x="3048000" y="1714501"/>
            <a:ext cx="6096000" cy="1068821"/>
          </a:xfrm>
        </p:spPr>
        <p:txBody>
          <a:bodyPr tIns="67884"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2" name="HeadingBox19" descr="&lt;tags&gt;&lt;tag n=&quot;Format&quot; v=&quot;1&quot; /&gt;&lt;/tags&gt;" hidden="1"/>
          <p:cNvSpPr>
            <a:spLocks noGrp="1"/>
          </p:cNvSpPr>
          <p:nvPr>
            <p:ph type="body" sz="quarter" idx="62" hasCustomPrompt="1"/>
          </p:nvPr>
        </p:nvSpPr>
        <p:spPr>
          <a:xfrm>
            <a:off x="3048000" y="1504461"/>
            <a:ext cx="6096000" cy="210040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6399" anchor="b" anchorCtr="0">
            <a:spAutoFit/>
          </a:bodyPr>
          <a:lstStyle>
            <a:lvl1pPr>
              <a:spcBef>
                <a:spcPts val="0"/>
              </a:spcBef>
              <a:defRPr sz="13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 smtClean="0"/>
              <a:t>Heading</a:t>
            </a:r>
            <a:endParaRPr lang="en-GB" dirty="0"/>
          </a:p>
        </p:txBody>
      </p:sp>
      <p:sp>
        <p:nvSpPr>
          <p:cNvPr id="53" name="ObjectBox18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63"/>
          </p:nvPr>
        </p:nvSpPr>
        <p:spPr>
          <a:xfrm>
            <a:off x="3048000" y="1714501"/>
            <a:ext cx="6096000" cy="1068821"/>
          </a:xfrm>
        </p:spPr>
        <p:txBody>
          <a:bodyPr tIns="67884"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4" name="HeadingBox18" descr="&lt;tags&gt;&lt;tag n=&quot;Format&quot; v=&quot;1&quot; /&gt;&lt;/tags&gt;" hidden="1"/>
          <p:cNvSpPr>
            <a:spLocks noGrp="1"/>
          </p:cNvSpPr>
          <p:nvPr>
            <p:ph type="body" sz="quarter" idx="64" hasCustomPrompt="1"/>
          </p:nvPr>
        </p:nvSpPr>
        <p:spPr>
          <a:xfrm>
            <a:off x="3048000" y="1504461"/>
            <a:ext cx="6096000" cy="210040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6399" anchor="b" anchorCtr="0">
            <a:spAutoFit/>
          </a:bodyPr>
          <a:lstStyle>
            <a:lvl1pPr>
              <a:spcBef>
                <a:spcPts val="0"/>
              </a:spcBef>
              <a:defRPr sz="13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 smtClean="0"/>
              <a:t>Heading</a:t>
            </a:r>
            <a:endParaRPr lang="en-GB" dirty="0"/>
          </a:p>
        </p:txBody>
      </p:sp>
      <p:sp>
        <p:nvSpPr>
          <p:cNvPr id="55" name="ObjectBox17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65"/>
          </p:nvPr>
        </p:nvSpPr>
        <p:spPr>
          <a:xfrm>
            <a:off x="3048000" y="1714501"/>
            <a:ext cx="6096000" cy="1068821"/>
          </a:xfrm>
        </p:spPr>
        <p:txBody>
          <a:bodyPr tIns="67884"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6" name="HeadingBox17" descr="&lt;tags&gt;&lt;tag n=&quot;Format&quot; v=&quot;1&quot; /&gt;&lt;/tags&gt;" hidden="1"/>
          <p:cNvSpPr>
            <a:spLocks noGrp="1"/>
          </p:cNvSpPr>
          <p:nvPr>
            <p:ph type="body" sz="quarter" idx="66" hasCustomPrompt="1"/>
          </p:nvPr>
        </p:nvSpPr>
        <p:spPr>
          <a:xfrm>
            <a:off x="3048000" y="1504461"/>
            <a:ext cx="6096000" cy="210040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6399" anchor="b" anchorCtr="0">
            <a:spAutoFit/>
          </a:bodyPr>
          <a:lstStyle>
            <a:lvl1pPr>
              <a:spcBef>
                <a:spcPts val="0"/>
              </a:spcBef>
              <a:defRPr sz="13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 smtClean="0"/>
              <a:t>Heading</a:t>
            </a:r>
            <a:endParaRPr lang="en-GB" dirty="0"/>
          </a:p>
        </p:txBody>
      </p:sp>
      <p:sp>
        <p:nvSpPr>
          <p:cNvPr id="6" name="ObjectBox16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39"/>
          </p:nvPr>
        </p:nvSpPr>
        <p:spPr>
          <a:xfrm>
            <a:off x="3048000" y="1714501"/>
            <a:ext cx="6096000" cy="1068821"/>
          </a:xfrm>
        </p:spPr>
        <p:txBody>
          <a:bodyPr tIns="67884"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HeadingBox16" descr="&lt;tags&gt;&lt;tag n=&quot;Format&quot; v=&quot;1&quot; /&gt;&lt;/tags&gt;" hidden="1"/>
          <p:cNvSpPr>
            <a:spLocks noGrp="1"/>
          </p:cNvSpPr>
          <p:nvPr>
            <p:ph type="body" sz="quarter" idx="40" hasCustomPrompt="1"/>
          </p:nvPr>
        </p:nvSpPr>
        <p:spPr>
          <a:xfrm>
            <a:off x="3048000" y="1504461"/>
            <a:ext cx="6096000" cy="210040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6399" anchor="b" anchorCtr="0">
            <a:spAutoFit/>
          </a:bodyPr>
          <a:lstStyle>
            <a:lvl1pPr>
              <a:spcBef>
                <a:spcPts val="0"/>
              </a:spcBef>
              <a:defRPr sz="13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 smtClean="0"/>
              <a:t>Heading</a:t>
            </a:r>
            <a:endParaRPr lang="en-GB" dirty="0"/>
          </a:p>
        </p:txBody>
      </p:sp>
      <p:sp>
        <p:nvSpPr>
          <p:cNvPr id="8" name="ObjectBox15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41"/>
          </p:nvPr>
        </p:nvSpPr>
        <p:spPr>
          <a:xfrm>
            <a:off x="3048000" y="1714501"/>
            <a:ext cx="6096000" cy="1068821"/>
          </a:xfrm>
        </p:spPr>
        <p:txBody>
          <a:bodyPr tIns="67884"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HeadingBox15" descr="&lt;tags&gt;&lt;tag n=&quot;Format&quot; v=&quot;1&quot; /&gt;&lt;/tags&gt;" hidden="1"/>
          <p:cNvSpPr>
            <a:spLocks noGrp="1"/>
          </p:cNvSpPr>
          <p:nvPr>
            <p:ph type="body" sz="quarter" idx="42" hasCustomPrompt="1"/>
          </p:nvPr>
        </p:nvSpPr>
        <p:spPr>
          <a:xfrm>
            <a:off x="3048000" y="1504461"/>
            <a:ext cx="6096000" cy="210040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6399" anchor="b" anchorCtr="0">
            <a:spAutoFit/>
          </a:bodyPr>
          <a:lstStyle>
            <a:lvl1pPr>
              <a:spcBef>
                <a:spcPts val="0"/>
              </a:spcBef>
              <a:defRPr sz="13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 smtClean="0"/>
              <a:t>Heading</a:t>
            </a:r>
            <a:endParaRPr lang="en-GB" dirty="0"/>
          </a:p>
        </p:txBody>
      </p:sp>
      <p:sp>
        <p:nvSpPr>
          <p:cNvPr id="11" name="ObjectBox14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43"/>
          </p:nvPr>
        </p:nvSpPr>
        <p:spPr>
          <a:xfrm>
            <a:off x="3048000" y="1714501"/>
            <a:ext cx="6096000" cy="1068821"/>
          </a:xfrm>
        </p:spPr>
        <p:txBody>
          <a:bodyPr tIns="67884"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HeadingBox14" descr="&lt;tags&gt;&lt;tag n=&quot;Format&quot; v=&quot;1&quot; /&gt;&lt;/tags&gt;" hidden="1"/>
          <p:cNvSpPr>
            <a:spLocks noGrp="1"/>
          </p:cNvSpPr>
          <p:nvPr>
            <p:ph type="body" sz="quarter" idx="44" hasCustomPrompt="1"/>
          </p:nvPr>
        </p:nvSpPr>
        <p:spPr>
          <a:xfrm>
            <a:off x="3048000" y="1504461"/>
            <a:ext cx="6096000" cy="210040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6399" anchor="b" anchorCtr="0">
            <a:spAutoFit/>
          </a:bodyPr>
          <a:lstStyle>
            <a:lvl1pPr>
              <a:spcBef>
                <a:spcPts val="0"/>
              </a:spcBef>
              <a:defRPr sz="13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 smtClean="0"/>
              <a:t>Heading</a:t>
            </a:r>
            <a:endParaRPr lang="en-GB" dirty="0"/>
          </a:p>
        </p:txBody>
      </p:sp>
      <p:sp>
        <p:nvSpPr>
          <p:cNvPr id="13" name="ObjectBox13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45"/>
          </p:nvPr>
        </p:nvSpPr>
        <p:spPr>
          <a:xfrm>
            <a:off x="3048000" y="1714501"/>
            <a:ext cx="6096000" cy="1068821"/>
          </a:xfrm>
        </p:spPr>
        <p:txBody>
          <a:bodyPr tIns="67884"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HeadingBox13" descr="&lt;tags&gt;&lt;tag n=&quot;Format&quot; v=&quot;1&quot; /&gt;&lt;/tags&gt;" hidden="1"/>
          <p:cNvSpPr>
            <a:spLocks noGrp="1"/>
          </p:cNvSpPr>
          <p:nvPr>
            <p:ph type="body" sz="quarter" idx="46" hasCustomPrompt="1"/>
          </p:nvPr>
        </p:nvSpPr>
        <p:spPr>
          <a:xfrm>
            <a:off x="3048000" y="1504461"/>
            <a:ext cx="6096000" cy="210040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6399" anchor="b" anchorCtr="0">
            <a:spAutoFit/>
          </a:bodyPr>
          <a:lstStyle>
            <a:lvl1pPr>
              <a:spcBef>
                <a:spcPts val="0"/>
              </a:spcBef>
              <a:defRPr sz="13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 smtClean="0"/>
              <a:t>Heading</a:t>
            </a:r>
            <a:endParaRPr lang="en-GB" dirty="0"/>
          </a:p>
        </p:txBody>
      </p:sp>
      <p:sp>
        <p:nvSpPr>
          <p:cNvPr id="15" name="ObjectBox12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33"/>
          </p:nvPr>
        </p:nvSpPr>
        <p:spPr>
          <a:xfrm>
            <a:off x="3048000" y="1714501"/>
            <a:ext cx="6096000" cy="1068821"/>
          </a:xfrm>
        </p:spPr>
        <p:txBody>
          <a:bodyPr tIns="67884"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HeadingBox12" descr="&lt;tags&gt;&lt;tag n=&quot;Format&quot; v=&quot;1&quot; /&gt;&lt;/tags&gt;" hidden="1"/>
          <p:cNvSpPr>
            <a:spLocks noGrp="1"/>
          </p:cNvSpPr>
          <p:nvPr>
            <p:ph type="body" sz="quarter" idx="34" hasCustomPrompt="1"/>
          </p:nvPr>
        </p:nvSpPr>
        <p:spPr>
          <a:xfrm>
            <a:off x="3048000" y="1504461"/>
            <a:ext cx="6096000" cy="210040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6399" anchor="b" anchorCtr="0">
            <a:spAutoFit/>
          </a:bodyPr>
          <a:lstStyle>
            <a:lvl1pPr>
              <a:spcBef>
                <a:spcPts val="0"/>
              </a:spcBef>
              <a:defRPr sz="13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 smtClean="0"/>
              <a:t>Heading</a:t>
            </a:r>
            <a:endParaRPr lang="en-GB" dirty="0"/>
          </a:p>
        </p:txBody>
      </p:sp>
      <p:sp>
        <p:nvSpPr>
          <p:cNvPr id="17" name="ObjectBox11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35"/>
          </p:nvPr>
        </p:nvSpPr>
        <p:spPr>
          <a:xfrm>
            <a:off x="3048000" y="1714501"/>
            <a:ext cx="6096000" cy="1068821"/>
          </a:xfrm>
        </p:spPr>
        <p:txBody>
          <a:bodyPr tIns="67884"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8" name="HeadingBox11" descr="&lt;tags&gt;&lt;tag n=&quot;Format&quot; v=&quot;1&quot; /&gt;&lt;/tags&gt;" hidden="1"/>
          <p:cNvSpPr>
            <a:spLocks noGrp="1"/>
          </p:cNvSpPr>
          <p:nvPr>
            <p:ph type="body" sz="quarter" idx="36" hasCustomPrompt="1"/>
          </p:nvPr>
        </p:nvSpPr>
        <p:spPr>
          <a:xfrm>
            <a:off x="3048000" y="1504461"/>
            <a:ext cx="6096000" cy="210040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6399" anchor="b" anchorCtr="0">
            <a:spAutoFit/>
          </a:bodyPr>
          <a:lstStyle>
            <a:lvl1pPr>
              <a:spcBef>
                <a:spcPts val="0"/>
              </a:spcBef>
              <a:defRPr sz="13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 smtClean="0"/>
              <a:t>Heading</a:t>
            </a:r>
            <a:endParaRPr lang="en-GB" dirty="0"/>
          </a:p>
        </p:txBody>
      </p:sp>
      <p:sp>
        <p:nvSpPr>
          <p:cNvPr id="19" name="ObjectBox10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37"/>
          </p:nvPr>
        </p:nvSpPr>
        <p:spPr>
          <a:xfrm>
            <a:off x="3048000" y="1714501"/>
            <a:ext cx="6096000" cy="1068821"/>
          </a:xfrm>
        </p:spPr>
        <p:txBody>
          <a:bodyPr tIns="67884"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0" name="HeadingBox10" descr="&lt;tags&gt;&lt;tag n=&quot;Format&quot; v=&quot;1&quot; /&gt;&lt;/tags&gt;" hidden="1"/>
          <p:cNvSpPr>
            <a:spLocks noGrp="1"/>
          </p:cNvSpPr>
          <p:nvPr>
            <p:ph type="body" sz="quarter" idx="38" hasCustomPrompt="1"/>
          </p:nvPr>
        </p:nvSpPr>
        <p:spPr>
          <a:xfrm>
            <a:off x="3048000" y="1504461"/>
            <a:ext cx="6096000" cy="210040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6399" anchor="b" anchorCtr="0">
            <a:spAutoFit/>
          </a:bodyPr>
          <a:lstStyle>
            <a:lvl1pPr>
              <a:spcBef>
                <a:spcPts val="0"/>
              </a:spcBef>
              <a:defRPr sz="13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 smtClean="0"/>
              <a:t>Heading</a:t>
            </a:r>
            <a:endParaRPr lang="en-GB" dirty="0"/>
          </a:p>
        </p:txBody>
      </p:sp>
      <p:sp>
        <p:nvSpPr>
          <p:cNvPr id="21" name="ObjectBox9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29"/>
          </p:nvPr>
        </p:nvSpPr>
        <p:spPr>
          <a:xfrm>
            <a:off x="3048000" y="1714501"/>
            <a:ext cx="6096000" cy="1068821"/>
          </a:xfrm>
        </p:spPr>
        <p:txBody>
          <a:bodyPr tIns="67884"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2" name="HeadingBox9" descr="&lt;tags&gt;&lt;tag n=&quot;Format&quot; v=&quot;1&quot; /&gt;&lt;/tags&gt;" hidden="1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1504461"/>
            <a:ext cx="6096000" cy="210040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6399" anchor="b" anchorCtr="0">
            <a:spAutoFit/>
          </a:bodyPr>
          <a:lstStyle>
            <a:lvl1pPr>
              <a:spcBef>
                <a:spcPts val="0"/>
              </a:spcBef>
              <a:defRPr sz="13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 smtClean="0"/>
              <a:t>Heading</a:t>
            </a:r>
            <a:endParaRPr lang="en-GB" dirty="0"/>
          </a:p>
        </p:txBody>
      </p:sp>
      <p:sp>
        <p:nvSpPr>
          <p:cNvPr id="23" name="ObjectBox8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24"/>
          </p:nvPr>
        </p:nvSpPr>
        <p:spPr>
          <a:xfrm>
            <a:off x="3048000" y="1714501"/>
            <a:ext cx="6096000" cy="1068821"/>
          </a:xfrm>
        </p:spPr>
        <p:txBody>
          <a:bodyPr tIns="67884"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4" name="HeadingBox8" descr="&lt;tags&gt;&lt;tag n=&quot;Format&quot; v=&quot;1&quot; /&gt;&lt;/tags&gt;" hidden="1"/>
          <p:cNvSpPr>
            <a:spLocks noGrp="1"/>
          </p:cNvSpPr>
          <p:nvPr>
            <p:ph type="body" sz="quarter" idx="23" hasCustomPrompt="1"/>
          </p:nvPr>
        </p:nvSpPr>
        <p:spPr>
          <a:xfrm>
            <a:off x="3048000" y="1504461"/>
            <a:ext cx="6096000" cy="210040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6399" anchor="b" anchorCtr="0">
            <a:spAutoFit/>
          </a:bodyPr>
          <a:lstStyle>
            <a:lvl1pPr>
              <a:spcBef>
                <a:spcPts val="0"/>
              </a:spcBef>
              <a:defRPr sz="13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 smtClean="0"/>
              <a:t>Heading</a:t>
            </a:r>
            <a:endParaRPr lang="en-GB" dirty="0"/>
          </a:p>
        </p:txBody>
      </p:sp>
      <p:sp>
        <p:nvSpPr>
          <p:cNvPr id="25" name="ObjectBox7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18"/>
          </p:nvPr>
        </p:nvSpPr>
        <p:spPr>
          <a:xfrm>
            <a:off x="3048000" y="1714501"/>
            <a:ext cx="6096000" cy="1068821"/>
          </a:xfrm>
        </p:spPr>
        <p:txBody>
          <a:bodyPr tIns="67884"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6" name="HeadingBox7" descr="&lt;tags&gt;&lt;tag n=&quot;Format&quot; v=&quot;1&quot; /&gt;&lt;/tags&gt;" hidden="1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0" y="1504461"/>
            <a:ext cx="6096000" cy="210040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6399" anchor="b" anchorCtr="0">
            <a:spAutoFit/>
          </a:bodyPr>
          <a:lstStyle>
            <a:lvl1pPr>
              <a:spcBef>
                <a:spcPts val="0"/>
              </a:spcBef>
              <a:defRPr sz="13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 smtClean="0"/>
              <a:t>Heading</a:t>
            </a:r>
            <a:endParaRPr lang="en-GB" dirty="0"/>
          </a:p>
        </p:txBody>
      </p:sp>
      <p:sp>
        <p:nvSpPr>
          <p:cNvPr id="27" name="ObjectBox6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27"/>
          </p:nvPr>
        </p:nvSpPr>
        <p:spPr>
          <a:xfrm>
            <a:off x="3048000" y="1714501"/>
            <a:ext cx="6096000" cy="1068821"/>
          </a:xfrm>
        </p:spPr>
        <p:txBody>
          <a:bodyPr tIns="67884"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8" name="HeadingBox6" descr="&lt;tags&gt;&lt;tag n=&quot;Format&quot; v=&quot;1&quot; /&gt;&lt;/tags&gt;" hidden="1"/>
          <p:cNvSpPr>
            <a:spLocks noGrp="1"/>
          </p:cNvSpPr>
          <p:nvPr>
            <p:ph type="body" sz="quarter" idx="31" hasCustomPrompt="1"/>
          </p:nvPr>
        </p:nvSpPr>
        <p:spPr>
          <a:xfrm>
            <a:off x="3048000" y="1504461"/>
            <a:ext cx="6096000" cy="210040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6399" anchor="b" anchorCtr="0">
            <a:spAutoFit/>
          </a:bodyPr>
          <a:lstStyle>
            <a:lvl1pPr>
              <a:spcBef>
                <a:spcPts val="0"/>
              </a:spcBef>
              <a:defRPr sz="13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 smtClean="0"/>
              <a:t>Heading</a:t>
            </a:r>
            <a:endParaRPr lang="en-GB" dirty="0"/>
          </a:p>
        </p:txBody>
      </p:sp>
      <p:sp>
        <p:nvSpPr>
          <p:cNvPr id="29" name="ObjectBox5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21"/>
          </p:nvPr>
        </p:nvSpPr>
        <p:spPr>
          <a:xfrm>
            <a:off x="3048000" y="1714501"/>
            <a:ext cx="6096000" cy="1068821"/>
          </a:xfrm>
        </p:spPr>
        <p:txBody>
          <a:bodyPr tIns="67884"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30" name="HeadingBox5" descr="&lt;tags&gt;&lt;tag n=&quot;Format&quot; v=&quot;1&quot; /&gt;&lt;/tags&gt;" hidden="1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0" y="1504461"/>
            <a:ext cx="6096000" cy="210040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6399" anchor="b" anchorCtr="0">
            <a:spAutoFit/>
          </a:bodyPr>
          <a:lstStyle>
            <a:lvl1pPr>
              <a:spcBef>
                <a:spcPts val="0"/>
              </a:spcBef>
              <a:defRPr sz="13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 smtClean="0"/>
              <a:t>Heading</a:t>
            </a:r>
            <a:endParaRPr lang="en-GB" dirty="0"/>
          </a:p>
        </p:txBody>
      </p:sp>
      <p:sp>
        <p:nvSpPr>
          <p:cNvPr id="31" name="ObjectBox4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13"/>
          </p:nvPr>
        </p:nvSpPr>
        <p:spPr>
          <a:xfrm>
            <a:off x="3048000" y="1714501"/>
            <a:ext cx="6096000" cy="1068821"/>
          </a:xfrm>
        </p:spPr>
        <p:txBody>
          <a:bodyPr tIns="67884"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32" name="HeadingBox4" descr="&lt;tags&gt;&lt;tag n=&quot;Format&quot; v=&quot;1&quot; /&gt;&lt;/tags&gt;" hidden="1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0" y="1504461"/>
            <a:ext cx="6096000" cy="210040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6399" anchor="b" anchorCtr="0">
            <a:spAutoFit/>
          </a:bodyPr>
          <a:lstStyle>
            <a:lvl1pPr>
              <a:spcBef>
                <a:spcPts val="0"/>
              </a:spcBef>
              <a:defRPr sz="13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 smtClean="0"/>
              <a:t>Heading</a:t>
            </a:r>
            <a:endParaRPr lang="en-GB" dirty="0"/>
          </a:p>
        </p:txBody>
      </p:sp>
      <p:sp>
        <p:nvSpPr>
          <p:cNvPr id="33" name="ObjectBox3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28"/>
          </p:nvPr>
        </p:nvSpPr>
        <p:spPr>
          <a:xfrm>
            <a:off x="3048000" y="1714501"/>
            <a:ext cx="6096000" cy="1068821"/>
          </a:xfrm>
        </p:spPr>
        <p:txBody>
          <a:bodyPr tIns="67884"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34" name="HeadingBox3" descr="&lt;tags&gt;&lt;tag n=&quot;Format&quot; v=&quot;1&quot; /&gt;&lt;/tags&gt;" hidden="1"/>
          <p:cNvSpPr>
            <a:spLocks noGrp="1"/>
          </p:cNvSpPr>
          <p:nvPr>
            <p:ph type="body" sz="quarter" idx="30" hasCustomPrompt="1"/>
          </p:nvPr>
        </p:nvSpPr>
        <p:spPr>
          <a:xfrm>
            <a:off x="3048000" y="1504461"/>
            <a:ext cx="6096000" cy="210040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6399" anchor="b" anchorCtr="0">
            <a:spAutoFit/>
          </a:bodyPr>
          <a:lstStyle>
            <a:lvl1pPr>
              <a:spcBef>
                <a:spcPts val="0"/>
              </a:spcBef>
              <a:defRPr sz="13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 smtClean="0"/>
              <a:t>Heading</a:t>
            </a:r>
            <a:endParaRPr lang="en-GB" dirty="0"/>
          </a:p>
        </p:txBody>
      </p:sp>
      <p:sp>
        <p:nvSpPr>
          <p:cNvPr id="35" name="ObjectBox2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22"/>
          </p:nvPr>
        </p:nvSpPr>
        <p:spPr>
          <a:xfrm>
            <a:off x="3048000" y="1714501"/>
            <a:ext cx="6096000" cy="1068821"/>
          </a:xfrm>
        </p:spPr>
        <p:txBody>
          <a:bodyPr tIns="67884"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36" name="HeadingBox2" descr="&lt;tags&gt;&lt;tag n=&quot;Format&quot; v=&quot;1&quot; /&gt;&lt;/tags&gt;" hidden="1"/>
          <p:cNvSpPr>
            <a:spLocks noGrp="1"/>
          </p:cNvSpPr>
          <p:nvPr>
            <p:ph type="body" sz="quarter" idx="20" hasCustomPrompt="1"/>
          </p:nvPr>
        </p:nvSpPr>
        <p:spPr>
          <a:xfrm>
            <a:off x="3048000" y="1504461"/>
            <a:ext cx="6096000" cy="210040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6399" anchor="b" anchorCtr="0">
            <a:spAutoFit/>
          </a:bodyPr>
          <a:lstStyle>
            <a:lvl1pPr>
              <a:spcBef>
                <a:spcPts val="0"/>
              </a:spcBef>
              <a:defRPr sz="13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 smtClean="0"/>
              <a:t>Heading</a:t>
            </a:r>
            <a:endParaRPr lang="en-GB" dirty="0"/>
          </a:p>
        </p:txBody>
      </p:sp>
      <p:sp>
        <p:nvSpPr>
          <p:cNvPr id="37" name="ObjectBox1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47"/>
          </p:nvPr>
        </p:nvSpPr>
        <p:spPr>
          <a:xfrm>
            <a:off x="3048000" y="1714501"/>
            <a:ext cx="6096000" cy="1068821"/>
          </a:xfrm>
        </p:spPr>
        <p:txBody>
          <a:bodyPr tIns="67884"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38" name="HeadingBox1" descr="&lt;tags&gt;&lt;tag n=&quot;Format&quot; v=&quot;1&quot; /&gt;&lt;/tags&gt;" hidden="1"/>
          <p:cNvSpPr>
            <a:spLocks noGrp="1"/>
          </p:cNvSpPr>
          <p:nvPr>
            <p:ph type="body" sz="quarter" idx="48" hasCustomPrompt="1"/>
          </p:nvPr>
        </p:nvSpPr>
        <p:spPr>
          <a:xfrm>
            <a:off x="3048000" y="1504461"/>
            <a:ext cx="6096000" cy="210040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6399" anchor="b" anchorCtr="0">
            <a:spAutoFit/>
          </a:bodyPr>
          <a:lstStyle>
            <a:lvl1pPr>
              <a:spcBef>
                <a:spcPts val="0"/>
              </a:spcBef>
              <a:defRPr sz="13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 smtClean="0"/>
              <a:t>Heading</a:t>
            </a:r>
            <a:endParaRPr lang="en-GB" dirty="0"/>
          </a:p>
        </p:txBody>
      </p:sp>
      <p:sp>
        <p:nvSpPr>
          <p:cNvPr id="9" name="SlideNumber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49836" y="6357600"/>
            <a:ext cx="2341033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7896" rIns="0" bIns="47896" numCol="1" anchor="b" anchorCtr="0" compatLnSpc="1">
            <a:prstTxWarp prst="textNoShape">
              <a:avLst/>
            </a:prstTxWarp>
          </a:bodyPr>
          <a:lstStyle>
            <a:lvl1pPr>
              <a:defRPr lang="en-GB" smtClean="0"/>
            </a:lvl1pPr>
          </a:lstStyle>
          <a:p>
            <a:pPr algn="r">
              <a:lnSpc>
                <a:spcPct val="100000"/>
              </a:lnSpc>
              <a:buClrTx/>
            </a:pPr>
            <a:fld id="{3C5482B9-D11D-4067-B360-F1AA9B4F5826}" type="slidenum">
              <a:rPr lang="en-GB" smtClean="0"/>
              <a:pPr algn="r">
                <a:lnSpc>
                  <a:spcPct val="100000"/>
                </a:lnSpc>
                <a:buClrTx/>
              </a:pPr>
              <a:t>‹#›</a:t>
            </a:fld>
            <a:endParaRPr lang="en-GB"/>
          </a:p>
        </p:txBody>
      </p:sp>
      <p:sp>
        <p:nvSpPr>
          <p:cNvPr id="5" name="MessageStatement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608466" y="5548735"/>
            <a:ext cx="10982400" cy="482034"/>
          </a:xfrm>
          <a:prstGeom prst="rect">
            <a:avLst/>
          </a:prstGeom>
          <a:solidFill>
            <a:schemeClr val="accent5"/>
          </a:solidFill>
          <a:ln w="6350">
            <a:noFill/>
          </a:ln>
          <a:effectLst>
            <a:glow>
              <a:schemeClr val="accent1">
                <a:alpha val="40000"/>
              </a:schemeClr>
            </a:glow>
            <a:softEdge rad="0"/>
          </a:effectLst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92" tIns="47896" rIns="95792" bIns="38316" numCol="1" anchor="b" anchorCtr="0" compatLnSpc="1">
            <a:prstTxWarp prst="textNoShape">
              <a:avLst/>
            </a:prstTxWarp>
            <a:spAutoFit/>
          </a:bodyPr>
          <a:lstStyle>
            <a:lvl1pPr>
              <a:defRPr lang="en-US" altLang="ja-JP" noProof="0" dirty="0" smtClean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1313"/>
              </a:spcBef>
            </a:pPr>
            <a:r>
              <a:rPr lang="en-US" altLang="ja-JP" noProof="0" dirty="0" smtClean="0"/>
              <a:t>Message statement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1904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11804172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" name="think-cell Slide" r:id="rId8" imgW="396" imgH="396" progId="TCLayout.ActiveDocument.1">
                  <p:embed/>
                </p:oleObj>
              </mc:Choice>
              <mc:Fallback>
                <p:oleObj name="think-cell Slide" r:id="rId8" imgW="396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2C8BA-60CF-4B1D-9853-BBAF72CE1F5E}" type="datetimeFigureOut">
              <a:rPr lang="id-ID" smtClean="0"/>
              <a:t>22/08/2016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08D1A-9B48-4703-AF60-3BBF313040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590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4.png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tags" Target="../tags/tag6.xml"/><Relationship Id="rId16" Type="http://schemas.openxmlformats.org/officeDocument/2006/relationships/image" Target="../media/image16.png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11" Type="http://schemas.openxmlformats.org/officeDocument/2006/relationships/image" Target="../media/image11.emf"/><Relationship Id="rId5" Type="http://schemas.openxmlformats.org/officeDocument/2006/relationships/oleObject" Target="../embeddings/oleObject6.bin"/><Relationship Id="rId15" Type="http://schemas.openxmlformats.org/officeDocument/2006/relationships/image" Target="../media/image15.png"/><Relationship Id="rId10" Type="http://schemas.openxmlformats.org/officeDocument/2006/relationships/image" Target="../media/image10.jpeg"/><Relationship Id="rId4" Type="http://schemas.openxmlformats.org/officeDocument/2006/relationships/image" Target="../media/image6.png"/><Relationship Id="rId9" Type="http://schemas.openxmlformats.org/officeDocument/2006/relationships/image" Target="../media/image9.emf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8.jpeg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gi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0.png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diagramData" Target="../diagrams/data1.xml"/><Relationship Id="rId18" Type="http://schemas.openxmlformats.org/officeDocument/2006/relationships/image" Target="../media/image2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microsoft.com/office/2007/relationships/diagramDrawing" Target="../diagrams/drawing1.xml"/><Relationship Id="rId2" Type="http://schemas.openxmlformats.org/officeDocument/2006/relationships/tags" Target="../tags/tag9.xml"/><Relationship Id="rId16" Type="http://schemas.openxmlformats.org/officeDocument/2006/relationships/diagramColors" Target="../diagrams/colors1.xml"/><Relationship Id="rId20" Type="http://schemas.openxmlformats.org/officeDocument/2006/relationships/image" Target="../media/image30.png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jpeg"/><Relationship Id="rId11" Type="http://schemas.openxmlformats.org/officeDocument/2006/relationships/image" Target="../media/image26.png"/><Relationship Id="rId5" Type="http://schemas.openxmlformats.org/officeDocument/2006/relationships/image" Target="../media/image1.emf"/><Relationship Id="rId15" Type="http://schemas.openxmlformats.org/officeDocument/2006/relationships/diagramQuickStyle" Target="../diagrams/quickStyle1.xml"/><Relationship Id="rId10" Type="http://schemas.openxmlformats.org/officeDocument/2006/relationships/image" Target="../media/image25.png"/><Relationship Id="rId19" Type="http://schemas.openxmlformats.org/officeDocument/2006/relationships/image" Target="../media/image29.png"/><Relationship Id="rId4" Type="http://schemas.openxmlformats.org/officeDocument/2006/relationships/oleObject" Target="../embeddings/oleObject9.bin"/><Relationship Id="rId9" Type="http://schemas.openxmlformats.org/officeDocument/2006/relationships/image" Target="../media/image24.png"/><Relationship Id="rId1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9492893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think-cell Slide" r:id="rId4" imgW="396" imgH="396" progId="TCLayout.ActiveDocument.1">
                  <p:embed/>
                </p:oleObj>
              </mc:Choice>
              <mc:Fallback>
                <p:oleObj name="think-cell Slide" r:id="rId4" imgW="396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5117" cy="68580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idx="4294967295"/>
          </p:nvPr>
        </p:nvSpPr>
        <p:spPr>
          <a:xfrm>
            <a:off x="1520558" y="4303787"/>
            <a:ext cx="9144000" cy="1655762"/>
          </a:xfrm>
        </p:spPr>
        <p:txBody>
          <a:bodyPr/>
          <a:lstStyle/>
          <a:p>
            <a:pPr marL="0" indent="0">
              <a:buNone/>
            </a:pPr>
            <a:r>
              <a:rPr lang="id-ID" b="1" dirty="0" smtClean="0"/>
              <a:t>Ebusiness. Local. Redefined.</a:t>
            </a:r>
          </a:p>
          <a:p>
            <a:pPr marL="0" indent="0">
              <a:buNone/>
            </a:pPr>
            <a:r>
              <a:rPr lang="id-ID" b="1" dirty="0" smtClean="0"/>
              <a:t>August 2016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340525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9582865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7" name="think-cell Slide" r:id="rId4" imgW="396" imgH="396" progId="TCLayout.ActiveDocument.1">
                  <p:embed/>
                </p:oleObj>
              </mc:Choice>
              <mc:Fallback>
                <p:oleObj name="think-cell Slide" r:id="rId4" imgW="396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1137684"/>
            <a:ext cx="6117020" cy="5730949"/>
          </a:xfrm>
          <a:prstGeom prst="rect">
            <a:avLst/>
          </a:prstGeom>
          <a:solidFill>
            <a:srgbClr val="C49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6114589" y="1154396"/>
            <a:ext cx="6079843" cy="5728357"/>
          </a:xfrm>
          <a:prstGeom prst="rect">
            <a:avLst/>
          </a:prstGeom>
          <a:solidFill>
            <a:srgbClr val="C2B5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" name="Picture 2" descr="Diagram_REVIISI$$-01.png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29" y="870151"/>
            <a:ext cx="5544879" cy="5978354"/>
          </a:xfrm>
          <a:prstGeom prst="rect">
            <a:avLst/>
          </a:prstGeom>
        </p:spPr>
      </p:pic>
      <p:pic>
        <p:nvPicPr>
          <p:cNvPr id="8" name="Picture 7" descr="bagian atas-01.png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1266"/>
            <a:ext cx="12192000" cy="1209521"/>
          </a:xfrm>
          <a:prstGeom prst="rect">
            <a:avLst/>
          </a:prstGeom>
        </p:spPr>
      </p:pic>
      <p:pic>
        <p:nvPicPr>
          <p:cNvPr id="10" name="Picture 9" descr="Diagram_REVIISI$$-01.png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95047" y="1198178"/>
            <a:ext cx="4966029" cy="5650327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19100" y="285014"/>
            <a:ext cx="10515600" cy="594633"/>
          </a:xfrm>
        </p:spPr>
        <p:txBody>
          <a:bodyPr anchor="t" anchorCtr="0">
            <a:noAutofit/>
          </a:bodyPr>
          <a:lstStyle/>
          <a:p>
            <a:r>
              <a:rPr lang="en-US" sz="2800" dirty="0" smtClean="0">
                <a:solidFill>
                  <a:srgbClr val="FFFFFF"/>
                </a:solidFill>
              </a:rPr>
              <a:t>Less than a year old, we had a great start.</a:t>
            </a:r>
            <a:endParaRPr lang="id-ID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 descr="bagian atas-0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6326"/>
            <a:ext cx="12192000" cy="6858000"/>
          </a:xfrm>
          <a:prstGeom prst="rect">
            <a:avLst/>
          </a:prstGeom>
        </p:spPr>
      </p:pic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5985044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1" name="think-cell Slide" r:id="rId5" imgW="396" imgH="396" progId="TCLayout.ActiveDocument.1">
                  <p:embed/>
                </p:oleObj>
              </mc:Choice>
              <mc:Fallback>
                <p:oleObj name="think-cell Slide" r:id="rId5" imgW="396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9403161" y="3390432"/>
            <a:ext cx="2250149" cy="1339653"/>
            <a:chOff x="7019473" y="2929185"/>
            <a:chExt cx="1728216" cy="1005840"/>
          </a:xfrm>
        </p:grpSpPr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3456" y="3310279"/>
              <a:ext cx="1371600" cy="211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019473" y="2929185"/>
              <a:ext cx="1728216" cy="288857"/>
            </a:xfrm>
            <a:prstGeom prst="rect">
              <a:avLst/>
            </a:prstGeom>
            <a:noFill/>
          </p:spPr>
          <p:txBody>
            <a:bodyPr wrap="square" lIns="91440" tIns="45720" rIns="0" bIns="0" rtlCol="0">
              <a:spAutoFit/>
            </a:bodyPr>
            <a:lstStyle/>
            <a:p>
              <a:pPr algn="l">
                <a:buClr>
                  <a:prstClr val="white"/>
                </a:buClr>
              </a:pPr>
              <a:r>
                <a:rPr lang="en-US" sz="1100" dirty="0">
                  <a:solidFill>
                    <a:srgbClr val="003868"/>
                  </a:solidFill>
                  <a:latin typeface="Arial"/>
                </a:rPr>
                <a:t>39</a:t>
              </a:r>
            </a:p>
            <a:p>
              <a:pPr algn="l">
                <a:buClr>
                  <a:prstClr val="white"/>
                </a:buClr>
              </a:pPr>
              <a:r>
                <a:rPr lang="en-US" sz="1100" dirty="0" smtClean="0">
                  <a:solidFill>
                    <a:srgbClr val="95A99C"/>
                  </a:solidFill>
                  <a:latin typeface="Arial"/>
                </a:rPr>
                <a:t>Stores</a:t>
              </a:r>
              <a:endParaRPr lang="en-US" sz="1100" dirty="0">
                <a:solidFill>
                  <a:srgbClr val="95A99C"/>
                </a:solidFill>
                <a:latin typeface="Arial"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7019474" y="2929185"/>
              <a:ext cx="1600200" cy="1005840"/>
            </a:xfrm>
            <a:prstGeom prst="roundRect">
              <a:avLst>
                <a:gd name="adj" fmla="val 9783"/>
              </a:avLst>
            </a:prstGeom>
            <a:noFill/>
            <a:ln w="28575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18288" numCol="1" rtlCol="0" anchor="b" anchorCtr="0" compatLnSpc="1">
              <a:prstTxWarp prst="textNoShape">
                <a:avLst/>
              </a:prstTxWarp>
            </a:bodyPr>
            <a:lstStyle/>
            <a:p>
              <a:pPr defTabSz="763342">
                <a:buClr>
                  <a:prstClr val="white"/>
                </a:buClr>
                <a:tabLst>
                  <a:tab pos="4490244" algn="l"/>
                </a:tabLst>
              </a:pPr>
              <a:r>
                <a:rPr lang="en-US" sz="11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#2 English Language Bookstore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95058" y="5117964"/>
            <a:ext cx="2250149" cy="1339653"/>
            <a:chOff x="2727238" y="4321257"/>
            <a:chExt cx="1728216" cy="1005840"/>
          </a:xfrm>
        </p:grpSpPr>
        <p:pic>
          <p:nvPicPr>
            <p:cNvPr id="10" name="Picture 8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9387" y="4585331"/>
              <a:ext cx="867416" cy="469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2727238" y="4321257"/>
              <a:ext cx="1728216" cy="384721"/>
            </a:xfrm>
            <a:prstGeom prst="rect">
              <a:avLst/>
            </a:prstGeom>
            <a:noFill/>
          </p:spPr>
          <p:txBody>
            <a:bodyPr wrap="square" lIns="91440" tIns="45720" rIns="0" bIns="0" rtlCol="0">
              <a:spAutoFit/>
            </a:bodyPr>
            <a:lstStyle/>
            <a:p>
              <a:pPr algn="l">
                <a:buClr>
                  <a:prstClr val="white"/>
                </a:buClr>
              </a:pPr>
              <a:r>
                <a:rPr lang="en-US" sz="1100" dirty="0">
                  <a:solidFill>
                    <a:srgbClr val="003868"/>
                  </a:solidFill>
                  <a:latin typeface="Arial"/>
                </a:rPr>
                <a:t>64</a:t>
              </a:r>
            </a:p>
            <a:p>
              <a:pPr algn="l">
                <a:buClr>
                  <a:prstClr val="white"/>
                </a:buClr>
              </a:pPr>
              <a:r>
                <a:rPr lang="en-US" sz="1100" dirty="0">
                  <a:solidFill>
                    <a:srgbClr val="95A99C"/>
                  </a:solidFill>
                  <a:latin typeface="Arial"/>
                </a:rPr>
                <a:t>Screens</a:t>
              </a: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2727239" y="4321257"/>
              <a:ext cx="1600200" cy="1005840"/>
            </a:xfrm>
            <a:prstGeom prst="roundRect">
              <a:avLst>
                <a:gd name="adj" fmla="val 9783"/>
              </a:avLst>
            </a:prstGeom>
            <a:noFill/>
            <a:ln w="28575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46800" tIns="0" rIns="46800" bIns="18288" numCol="1" rtlCol="0" anchor="b" anchorCtr="0" compatLnSpc="1">
              <a:prstTxWarp prst="textNoShape">
                <a:avLst/>
              </a:prstTxWarp>
            </a:bodyPr>
            <a:lstStyle/>
            <a:p>
              <a:pPr defTabSz="763342">
                <a:buClr>
                  <a:prstClr val="white"/>
                </a:buClr>
                <a:tabLst>
                  <a:tab pos="4490244" algn="l"/>
                </a:tabLst>
              </a:pPr>
              <a:r>
                <a:rPr lang="en-US" sz="11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#3 Largest Cinema Chain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88779" y="1682421"/>
            <a:ext cx="2250149" cy="1339653"/>
            <a:chOff x="454901" y="1510293"/>
            <a:chExt cx="1728216" cy="1005840"/>
          </a:xfrm>
        </p:grpSpPr>
        <p:pic>
          <p:nvPicPr>
            <p:cNvPr id="14" name="Picture 13" descr="&lt;tags&gt;&lt;tag n=&quot;TagName&quot; v=&quot;Picture 1&quot; /&gt;&lt;tag n=&quot;Top&quot; v=&quot;134.8465&quot; /&gt;&lt;tag n=&quot;Left&quot; v=&quot;38.28583&quot; /&gt;&lt;tag n=&quot;Height&quot; v=&quot;29.44157&quot; /&gt;&lt;tag n=&quot;Width&quot; v=&quot;137.8571&quot; /&gt;&lt;/tags&gt;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5875" y="1879854"/>
              <a:ext cx="1310528" cy="279884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54901" y="1510293"/>
              <a:ext cx="1728216" cy="384721"/>
            </a:xfrm>
            <a:prstGeom prst="rect">
              <a:avLst/>
            </a:prstGeom>
            <a:noFill/>
          </p:spPr>
          <p:txBody>
            <a:bodyPr wrap="square" lIns="91440" tIns="45720" rIns="0" bIns="0" rtlCol="0">
              <a:spAutoFit/>
            </a:bodyPr>
            <a:lstStyle/>
            <a:p>
              <a:pPr algn="l">
                <a:buClr>
                  <a:prstClr val="white"/>
                </a:buClr>
              </a:pPr>
              <a:r>
                <a:rPr lang="en-US" sz="1100" dirty="0">
                  <a:solidFill>
                    <a:srgbClr val="003868"/>
                  </a:solidFill>
                  <a:latin typeface="Arial"/>
                </a:rPr>
                <a:t>140</a:t>
              </a:r>
            </a:p>
            <a:p>
              <a:pPr algn="l">
                <a:buClr>
                  <a:prstClr val="white"/>
                </a:buClr>
              </a:pPr>
              <a:r>
                <a:rPr lang="en-US" sz="1100" dirty="0">
                  <a:solidFill>
                    <a:srgbClr val="95A99C"/>
                  </a:solidFill>
                  <a:latin typeface="Arial"/>
                </a:rPr>
                <a:t>Stores</a:t>
              </a:r>
              <a:endParaRPr lang="en-US" sz="1100" baseline="30000" dirty="0">
                <a:solidFill>
                  <a:srgbClr val="95A99C"/>
                </a:solidFill>
                <a:latin typeface="Arial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458241" y="1510293"/>
              <a:ext cx="1600200" cy="1005840"/>
            </a:xfrm>
            <a:prstGeom prst="roundRect">
              <a:avLst>
                <a:gd name="adj" fmla="val 9783"/>
              </a:avLst>
            </a:prstGeom>
            <a:noFill/>
            <a:ln w="28575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46800" tIns="0" rIns="46800" bIns="18288" numCol="1" rtlCol="0" anchor="b" anchorCtr="0" compatLnSpc="1">
              <a:prstTxWarp prst="textNoShape">
                <a:avLst/>
              </a:prstTxWarp>
            </a:bodyPr>
            <a:lstStyle/>
            <a:p>
              <a:pPr defTabSz="763342">
                <a:buClr>
                  <a:prstClr val="white"/>
                </a:buClr>
                <a:tabLst>
                  <a:tab pos="4490244" algn="l"/>
                </a:tabLst>
              </a:pPr>
              <a:r>
                <a:rPr lang="en-US" sz="11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#1 Department Store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89129" y="1682423"/>
            <a:ext cx="2250149" cy="1350765"/>
            <a:chOff x="2614651" y="1510293"/>
            <a:chExt cx="1728216" cy="1014183"/>
          </a:xfrm>
        </p:grpSpPr>
        <p:pic>
          <p:nvPicPr>
            <p:cNvPr id="18" name="Picture 4" descr="&lt;tags&gt;&lt;tag n=&quot;TagName&quot; v=&quot;Picture 4&quot; /&gt;&lt;tag n=&quot;Top&quot; v=&quot;116.5498&quot; /&gt;&lt;tag n=&quot;Left&quot; v=&quot;288.0205&quot; /&gt;&lt;tag n=&quot;Height&quot; v=&quot;66.03496&quot; /&gt;&lt;tag n=&quot;Width&quot; v=&quot;143.2759&quot; /&gt;&lt;/tags&gt;"/>
            <p:cNvPicPr>
              <a:picLocks noChangeAspect="1" noChangeArrowheads="1"/>
            </p:cNvPicPr>
            <p:nvPr/>
          </p:nvPicPr>
          <p:blipFill>
            <a:blip r:embed="rId10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5644" y="1731318"/>
              <a:ext cx="1057447" cy="48737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2614651" y="1510293"/>
              <a:ext cx="1728216" cy="384721"/>
            </a:xfrm>
            <a:prstGeom prst="rect">
              <a:avLst/>
            </a:prstGeom>
            <a:noFill/>
          </p:spPr>
          <p:txBody>
            <a:bodyPr wrap="square" lIns="91440" tIns="45720" rIns="0" bIns="0" rtlCol="0">
              <a:spAutoFit/>
            </a:bodyPr>
            <a:lstStyle/>
            <a:p>
              <a:pPr algn="l">
                <a:buClr>
                  <a:prstClr val="white"/>
                </a:buClr>
              </a:pPr>
              <a:r>
                <a:rPr lang="en-US" sz="1100" dirty="0">
                  <a:solidFill>
                    <a:srgbClr val="003868"/>
                  </a:solidFill>
                  <a:latin typeface="Arial"/>
                </a:rPr>
                <a:t>62</a:t>
              </a:r>
            </a:p>
            <a:p>
              <a:pPr algn="l">
                <a:buClr>
                  <a:prstClr val="white"/>
                </a:buClr>
              </a:pPr>
              <a:r>
                <a:rPr lang="en-US" sz="1100" dirty="0">
                  <a:solidFill>
                    <a:srgbClr val="95A99C"/>
                  </a:solidFill>
                  <a:latin typeface="Arial"/>
                </a:rPr>
                <a:t>Malls</a:t>
              </a: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2617992" y="1518636"/>
              <a:ext cx="1600200" cy="1005840"/>
            </a:xfrm>
            <a:prstGeom prst="roundRect">
              <a:avLst>
                <a:gd name="adj" fmla="val 9783"/>
              </a:avLst>
            </a:prstGeom>
            <a:noFill/>
            <a:ln w="28575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46800" tIns="0" rIns="46800" bIns="18288" numCol="1" rtlCol="0" anchor="b" anchorCtr="0" compatLnSpc="1">
              <a:prstTxWarp prst="textNoShape">
                <a:avLst/>
              </a:prstTxWarp>
            </a:bodyPr>
            <a:lstStyle/>
            <a:p>
              <a:pPr defTabSz="763342">
                <a:buClr>
                  <a:prstClr val="white"/>
                </a:buClr>
                <a:tabLst>
                  <a:tab pos="4490244" algn="l"/>
                </a:tabLst>
              </a:pPr>
              <a:r>
                <a:rPr lang="en-US" sz="11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#1 Shopping Mall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403165" y="5117964"/>
            <a:ext cx="2083472" cy="1339653"/>
            <a:chOff x="6814757" y="4362727"/>
            <a:chExt cx="1600201" cy="1005840"/>
          </a:xfrm>
        </p:grpSpPr>
        <p:pic>
          <p:nvPicPr>
            <p:cNvPr id="22" name="Picture 21" descr="&lt;tags&gt;&lt;tag n=&quot;TagName&quot; v=&quot;Picture 2&quot; /&gt;&lt;tag n=&quot;Top&quot; v=&quot;229.6299&quot; /&gt;&lt;tag n=&quot;Left&quot; v=&quot;38.28575&quot; /&gt;&lt;tag n=&quot;Height&quot; v=&quot;32.93512&quot; /&gt;&lt;tag n=&quot;Width&quot; v=&quot;137.8517&quot; /&gt;&lt;/tags&gt;"/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42376" y="4700024"/>
              <a:ext cx="1310560" cy="313115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6814757" y="4362727"/>
              <a:ext cx="1600200" cy="384721"/>
            </a:xfrm>
            <a:prstGeom prst="rect">
              <a:avLst/>
            </a:prstGeom>
            <a:noFill/>
          </p:spPr>
          <p:txBody>
            <a:bodyPr wrap="square" lIns="91440" tIns="45720" rIns="0" bIns="0" rtlCol="0">
              <a:spAutoFit/>
            </a:bodyPr>
            <a:lstStyle/>
            <a:p>
              <a:pPr algn="l">
                <a:buClr>
                  <a:prstClr val="white"/>
                </a:buClr>
              </a:pPr>
              <a:r>
                <a:rPr lang="en-US" sz="1100" dirty="0">
                  <a:solidFill>
                    <a:srgbClr val="003868"/>
                  </a:solidFill>
                  <a:latin typeface="Arial"/>
                </a:rPr>
                <a:t>1.5mm</a:t>
              </a:r>
            </a:p>
            <a:p>
              <a:pPr algn="l">
                <a:buClr>
                  <a:prstClr val="white"/>
                </a:buClr>
              </a:pPr>
              <a:r>
                <a:rPr lang="en-US" sz="1100" dirty="0">
                  <a:solidFill>
                    <a:srgbClr val="95A99C"/>
                  </a:solidFill>
                  <a:latin typeface="Arial"/>
                </a:rPr>
                <a:t>Homes passed</a:t>
              </a: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6814758" y="4362727"/>
              <a:ext cx="1600200" cy="1005840"/>
            </a:xfrm>
            <a:prstGeom prst="roundRect">
              <a:avLst>
                <a:gd name="adj" fmla="val 9783"/>
              </a:avLst>
            </a:prstGeom>
            <a:noFill/>
            <a:ln w="28575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46800" tIns="0" rIns="46800" bIns="18288" numCol="1" rtlCol="0" anchor="b" anchorCtr="0" compatLnSpc="1">
              <a:prstTxWarp prst="textNoShape">
                <a:avLst/>
              </a:prstTxWarp>
            </a:bodyPr>
            <a:lstStyle/>
            <a:p>
              <a:pPr defTabSz="763342">
                <a:buClr>
                  <a:prstClr val="white"/>
                </a:buClr>
                <a:tabLst>
                  <a:tab pos="4490244" algn="l"/>
                </a:tabLst>
              </a:pPr>
              <a:r>
                <a:rPr lang="en-US" sz="11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#1 Broadband Operator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999109" y="5117964"/>
            <a:ext cx="2250149" cy="1339653"/>
            <a:chOff x="4692517" y="4335431"/>
            <a:chExt cx="1728216" cy="1005840"/>
          </a:xfrm>
        </p:grpSpPr>
        <p:pic>
          <p:nvPicPr>
            <p:cNvPr id="26" name="Picture 4" descr="&lt;tags&gt;&lt;tag n=&quot;TagName&quot; v=&quot;Picture 4&quot; /&gt;&lt;tag n=&quot;Top&quot; v=&quot;219.4449&quot; /&gt;&lt;tag n=&quot;Left&quot; v=&quot;556.1754&quot; /&gt;&lt;tag n=&quot;Height&quot; v=&quot;53.3052&quot; /&gt;&lt;tag n=&quot;Width&quot; v=&quot;106.6104&quot; /&gt;&lt;/tags&gt;"/>
            <p:cNvPicPr>
              <a:picLocks noChangeAspect="1" noChangeArrowheads="1"/>
            </p:cNvPicPr>
            <p:nvPr/>
          </p:nvPicPr>
          <p:blipFill>
            <a:blip r:embed="rId12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005" y="4575758"/>
              <a:ext cx="904923" cy="452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4692517" y="4335431"/>
              <a:ext cx="1728216" cy="384721"/>
            </a:xfrm>
            <a:prstGeom prst="rect">
              <a:avLst/>
            </a:prstGeom>
            <a:noFill/>
          </p:spPr>
          <p:txBody>
            <a:bodyPr wrap="square" lIns="91440" tIns="45720" rIns="0" bIns="0" rtlCol="0">
              <a:spAutoFit/>
            </a:bodyPr>
            <a:lstStyle/>
            <a:p>
              <a:pPr algn="l">
                <a:buClr>
                  <a:prstClr val="white"/>
                </a:buClr>
              </a:pPr>
              <a:r>
                <a:rPr lang="en-US" sz="1100" dirty="0">
                  <a:solidFill>
                    <a:srgbClr val="003868"/>
                  </a:solidFill>
                  <a:latin typeface="Arial"/>
                </a:rPr>
                <a:t>&gt;400,000</a:t>
              </a:r>
            </a:p>
            <a:p>
              <a:pPr algn="l">
                <a:buClr>
                  <a:prstClr val="white"/>
                </a:buClr>
              </a:pPr>
              <a:r>
                <a:rPr lang="en-US" sz="1100" dirty="0">
                  <a:solidFill>
                    <a:srgbClr val="95A99C"/>
                  </a:solidFill>
                  <a:latin typeface="Arial"/>
                </a:rPr>
                <a:t>Subscribers</a:t>
              </a: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4697680" y="4335431"/>
              <a:ext cx="1600200" cy="1005840"/>
            </a:xfrm>
            <a:prstGeom prst="roundRect">
              <a:avLst>
                <a:gd name="adj" fmla="val 9783"/>
              </a:avLst>
            </a:prstGeom>
            <a:noFill/>
            <a:ln w="28575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46800" tIns="0" rIns="46800" bIns="18288" numCol="1" rtlCol="0" anchor="b" anchorCtr="0" compatLnSpc="1">
              <a:prstTxWarp prst="textNoShape">
                <a:avLst/>
              </a:prstTxWarp>
            </a:bodyPr>
            <a:lstStyle/>
            <a:p>
              <a:pPr defTabSz="763342">
                <a:buClr>
                  <a:prstClr val="white"/>
                </a:buClr>
                <a:tabLst>
                  <a:tab pos="4490244" algn="l"/>
                </a:tabLst>
              </a:pPr>
              <a:r>
                <a:rPr lang="en-US" sz="11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#2 DTH</a:t>
              </a:r>
              <a:r>
                <a:rPr lang="en-US" sz="1100" b="1" baseline="30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(1)</a:t>
              </a:r>
              <a:r>
                <a:rPr lang="en-US" sz="11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br>
                <a:rPr lang="en-US" sz="11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1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Provider</a:t>
              </a:r>
              <a:endParaRPr lang="en-US" sz="1100" b="1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9389828" y="1682491"/>
            <a:ext cx="2250149" cy="496203"/>
          </a:xfrm>
          <a:prstGeom prst="rect">
            <a:avLst/>
          </a:prstGeom>
          <a:noFill/>
        </p:spPr>
        <p:txBody>
          <a:bodyPr wrap="square" lIns="67355" tIns="33677" rIns="0" bIns="0" rtlCol="0">
            <a:spAutoFit/>
          </a:bodyPr>
          <a:lstStyle/>
          <a:p>
            <a:pPr algn="l">
              <a:buClr>
                <a:prstClr val="white"/>
              </a:buClr>
            </a:pPr>
            <a:r>
              <a:rPr lang="en-US" sz="1100" dirty="0">
                <a:solidFill>
                  <a:srgbClr val="003868"/>
                </a:solidFill>
                <a:latin typeface="Arial"/>
              </a:rPr>
              <a:t>&gt;15,000 </a:t>
            </a:r>
          </a:p>
          <a:p>
            <a:pPr algn="l">
              <a:buClr>
                <a:prstClr val="white"/>
              </a:buClr>
            </a:pPr>
            <a:r>
              <a:rPr lang="en-US" sz="1100" dirty="0">
                <a:solidFill>
                  <a:srgbClr val="95A99C"/>
                </a:solidFill>
                <a:latin typeface="Arial"/>
              </a:rPr>
              <a:t>Hectares </a:t>
            </a:r>
            <a:r>
              <a:rPr lang="en-US" sz="1100" dirty="0" err="1">
                <a:solidFill>
                  <a:srgbClr val="95A99C"/>
                </a:solidFill>
                <a:latin typeface="Arial"/>
              </a:rPr>
              <a:t>landbank</a:t>
            </a:r>
            <a:endParaRPr lang="en-US" sz="1100" dirty="0">
              <a:solidFill>
                <a:srgbClr val="95A99C"/>
              </a:solidFill>
              <a:latin typeface="Arial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9389828" y="1682490"/>
            <a:ext cx="2083471" cy="1339653"/>
          </a:xfrm>
          <a:prstGeom prst="roundRect">
            <a:avLst>
              <a:gd name="adj" fmla="val 9783"/>
            </a:avLst>
          </a:prstGeom>
          <a:noFill/>
          <a:ln w="2857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4473" tIns="0" rIns="34473" bIns="13471" numCol="1" rtlCol="0" anchor="b" anchorCtr="0" compatLnSpc="1">
            <a:prstTxWarp prst="textNoShape">
              <a:avLst/>
            </a:prstTxWarp>
          </a:bodyPr>
          <a:lstStyle/>
          <a:p>
            <a:pPr defTabSz="763342">
              <a:buClr>
                <a:prstClr val="white"/>
              </a:buClr>
              <a:tabLst>
                <a:tab pos="4490244" algn="l"/>
              </a:tabLst>
            </a:pPr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#1 Listed Property Developer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191004" y="5117972"/>
            <a:ext cx="2250149" cy="1350765"/>
            <a:chOff x="702290" y="4349027"/>
            <a:chExt cx="1728216" cy="1014183"/>
          </a:xfrm>
        </p:grpSpPr>
        <p:sp>
          <p:nvSpPr>
            <p:cNvPr id="32" name="TextBox 31"/>
            <p:cNvSpPr txBox="1"/>
            <p:nvPr/>
          </p:nvSpPr>
          <p:spPr>
            <a:xfrm>
              <a:off x="702290" y="4349027"/>
              <a:ext cx="1728216" cy="384721"/>
            </a:xfrm>
            <a:prstGeom prst="rect">
              <a:avLst/>
            </a:prstGeom>
            <a:noFill/>
          </p:spPr>
          <p:txBody>
            <a:bodyPr wrap="square" lIns="91440" tIns="45720" rIns="0" bIns="0" rtlCol="0">
              <a:spAutoFit/>
            </a:bodyPr>
            <a:lstStyle/>
            <a:p>
              <a:pPr algn="l">
                <a:buClr>
                  <a:prstClr val="white"/>
                </a:buClr>
              </a:pPr>
              <a:r>
                <a:rPr lang="en-US" sz="1100" dirty="0">
                  <a:solidFill>
                    <a:srgbClr val="003868"/>
                  </a:solidFill>
                  <a:latin typeface="Arial"/>
                </a:rPr>
                <a:t>&gt;1.4mm</a:t>
              </a:r>
            </a:p>
            <a:p>
              <a:pPr algn="l">
                <a:buClr>
                  <a:prstClr val="white"/>
                </a:buClr>
              </a:pPr>
              <a:r>
                <a:rPr lang="en-US" sz="1100" dirty="0">
                  <a:solidFill>
                    <a:srgbClr val="95A99C"/>
                  </a:solidFill>
                  <a:latin typeface="Arial"/>
                </a:rPr>
                <a:t>Subscribers</a:t>
              </a:r>
            </a:p>
          </p:txBody>
        </p:sp>
        <p:sp>
          <p:nvSpPr>
            <p:cNvPr id="33" name="Rounded Rectangle 32"/>
            <p:cNvSpPr/>
            <p:nvPr/>
          </p:nvSpPr>
          <p:spPr bwMode="auto">
            <a:xfrm>
              <a:off x="705631" y="4357370"/>
              <a:ext cx="1600200" cy="1005840"/>
            </a:xfrm>
            <a:prstGeom prst="roundRect">
              <a:avLst>
                <a:gd name="adj" fmla="val 9783"/>
              </a:avLst>
            </a:prstGeom>
            <a:noFill/>
            <a:ln w="28575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46800" tIns="0" rIns="46800" bIns="18288" numCol="1" rtlCol="0" anchor="b" anchorCtr="0" compatLnSpc="1">
              <a:prstTxWarp prst="textNoShape">
                <a:avLst/>
              </a:prstTxWarp>
            </a:bodyPr>
            <a:lstStyle/>
            <a:p>
              <a:pPr defTabSz="763342">
                <a:buClr>
                  <a:prstClr val="white"/>
                </a:buClr>
                <a:tabLst>
                  <a:tab pos="4490244" algn="l"/>
                </a:tabLst>
              </a:pPr>
              <a:r>
                <a:rPr lang="en-US" sz="11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#1 4G LTE Service </a:t>
              </a:r>
            </a:p>
            <a:p>
              <a:pPr defTabSz="763342">
                <a:buClr>
                  <a:prstClr val="white"/>
                </a:buClr>
                <a:tabLst>
                  <a:tab pos="4490244" algn="l"/>
                </a:tabLst>
              </a:pPr>
              <a:r>
                <a:rPr lang="en-US" sz="11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Provider</a:t>
              </a:r>
              <a:endParaRPr lang="en-US" sz="1100" b="1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4" name="Picture 2" descr="http://www.boltsuper4g.com/light/themes/boltsuper4g/img/logo.png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5547" y="4678482"/>
              <a:ext cx="849253" cy="32146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9303" y="2229551"/>
            <a:ext cx="1566520" cy="304467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855265" y="3637183"/>
            <a:ext cx="952444" cy="974293"/>
            <a:chOff x="4065752" y="2179030"/>
            <a:chExt cx="462466" cy="462466"/>
          </a:xfrm>
          <a:effectLst>
            <a:outerShdw blurRad="76200" dist="12700" dir="2700000" sy="-23000" kx="-800400" algn="bl" rotWithShape="0">
              <a:schemeClr val="bg1">
                <a:alpha val="20000"/>
              </a:schemeClr>
            </a:outerShdw>
          </a:effectLst>
        </p:grpSpPr>
        <p:sp>
          <p:nvSpPr>
            <p:cNvPr id="37" name="Oval 36"/>
            <p:cNvSpPr/>
            <p:nvPr/>
          </p:nvSpPr>
          <p:spPr bwMode="auto">
            <a:xfrm>
              <a:off x="4065752" y="2179030"/>
              <a:ext cx="462466" cy="462466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76200" dist="12700" dir="2700000" sy="-23000" kx="-800400" algn="bl" rotWithShape="0">
                <a:schemeClr val="bg1">
                  <a:alpha val="20000"/>
                </a:schemeClr>
              </a:outerShdw>
            </a:effectLst>
            <a:extLst/>
          </p:spPr>
          <p:txBody>
            <a:bodyPr wrap="none" lIns="46800" tIns="64800" rIns="46800" bIns="64800" anchor="ctr"/>
            <a:lstStyle/>
            <a:p>
              <a:pPr defTabSz="763342">
                <a:lnSpc>
                  <a:spcPct val="95000"/>
                </a:lnSpc>
                <a:buClr>
                  <a:srgbClr val="FFFFFF"/>
                </a:buClr>
                <a:tabLst>
                  <a:tab pos="4490244" algn="l"/>
                </a:tabLst>
              </a:pPr>
              <a:endParaRPr lang="en-US" sz="110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8" name="Freeform 6"/>
            <p:cNvSpPr>
              <a:spLocks noEditPoints="1"/>
            </p:cNvSpPr>
            <p:nvPr/>
          </p:nvSpPr>
          <p:spPr bwMode="auto">
            <a:xfrm flipH="1">
              <a:off x="4140961" y="2277292"/>
              <a:ext cx="257668" cy="274320"/>
            </a:xfrm>
            <a:custGeom>
              <a:avLst/>
              <a:gdLst>
                <a:gd name="T0" fmla="*/ 915 w 964"/>
                <a:gd name="T1" fmla="*/ 0 h 851"/>
                <a:gd name="T2" fmla="*/ 0 w 964"/>
                <a:gd name="T3" fmla="*/ 211 h 851"/>
                <a:gd name="T4" fmla="*/ 47 w 964"/>
                <a:gd name="T5" fmla="*/ 536 h 851"/>
                <a:gd name="T6" fmla="*/ 499 w 964"/>
                <a:gd name="T7" fmla="*/ 700 h 851"/>
                <a:gd name="T8" fmla="*/ 79 w 964"/>
                <a:gd name="T9" fmla="*/ 752 h 851"/>
                <a:gd name="T10" fmla="*/ 178 w 964"/>
                <a:gd name="T11" fmla="*/ 793 h 851"/>
                <a:gd name="T12" fmla="*/ 580 w 964"/>
                <a:gd name="T13" fmla="*/ 793 h 851"/>
                <a:gd name="T14" fmla="*/ 658 w 964"/>
                <a:gd name="T15" fmla="*/ 739 h 851"/>
                <a:gd name="T16" fmla="*/ 811 w 964"/>
                <a:gd name="T17" fmla="*/ 68 h 851"/>
                <a:gd name="T18" fmla="*/ 943 w 964"/>
                <a:gd name="T19" fmla="*/ 0 h 851"/>
                <a:gd name="T20" fmla="*/ 120 w 964"/>
                <a:gd name="T21" fmla="*/ 761 h 851"/>
                <a:gd name="T22" fmla="*/ 671 w 964"/>
                <a:gd name="T23" fmla="*/ 793 h 851"/>
                <a:gd name="T24" fmla="*/ 638 w 964"/>
                <a:gd name="T25" fmla="*/ 761 h 851"/>
                <a:gd name="T26" fmla="*/ 75 w 964"/>
                <a:gd name="T27" fmla="*/ 492 h 851"/>
                <a:gd name="T28" fmla="*/ 126 w 964"/>
                <a:gd name="T29" fmla="*/ 496 h 851"/>
                <a:gd name="T30" fmla="*/ 55 w 964"/>
                <a:gd name="T31" fmla="*/ 341 h 851"/>
                <a:gd name="T32" fmla="*/ 126 w 964"/>
                <a:gd name="T33" fmla="*/ 328 h 851"/>
                <a:gd name="T34" fmla="*/ 126 w 964"/>
                <a:gd name="T35" fmla="*/ 254 h 851"/>
                <a:gd name="T36" fmla="*/ 139 w 964"/>
                <a:gd name="T37" fmla="*/ 497 h 851"/>
                <a:gd name="T38" fmla="*/ 238 w 964"/>
                <a:gd name="T39" fmla="*/ 506 h 851"/>
                <a:gd name="T40" fmla="*/ 139 w 964"/>
                <a:gd name="T41" fmla="*/ 341 h 851"/>
                <a:gd name="T42" fmla="*/ 238 w 964"/>
                <a:gd name="T43" fmla="*/ 328 h 851"/>
                <a:gd name="T44" fmla="*/ 238 w 964"/>
                <a:gd name="T45" fmla="*/ 251 h 851"/>
                <a:gd name="T46" fmla="*/ 251 w 964"/>
                <a:gd name="T47" fmla="*/ 507 h 851"/>
                <a:gd name="T48" fmla="*/ 347 w 964"/>
                <a:gd name="T49" fmla="*/ 515 h 851"/>
                <a:gd name="T50" fmla="*/ 251 w 964"/>
                <a:gd name="T51" fmla="*/ 341 h 851"/>
                <a:gd name="T52" fmla="*/ 347 w 964"/>
                <a:gd name="T53" fmla="*/ 328 h 851"/>
                <a:gd name="T54" fmla="*/ 347 w 964"/>
                <a:gd name="T55" fmla="*/ 248 h 851"/>
                <a:gd name="T56" fmla="*/ 360 w 964"/>
                <a:gd name="T57" fmla="*/ 517 h 851"/>
                <a:gd name="T58" fmla="*/ 459 w 964"/>
                <a:gd name="T59" fmla="*/ 525 h 851"/>
                <a:gd name="T60" fmla="*/ 360 w 964"/>
                <a:gd name="T61" fmla="*/ 341 h 851"/>
                <a:gd name="T62" fmla="*/ 459 w 964"/>
                <a:gd name="T63" fmla="*/ 328 h 851"/>
                <a:gd name="T64" fmla="*/ 459 w 964"/>
                <a:gd name="T65" fmla="*/ 245 h 851"/>
                <a:gd name="T66" fmla="*/ 560 w 964"/>
                <a:gd name="T67" fmla="*/ 534 h 851"/>
                <a:gd name="T68" fmla="*/ 568 w 964"/>
                <a:gd name="T69" fmla="*/ 441 h 851"/>
                <a:gd name="T70" fmla="*/ 472 w 964"/>
                <a:gd name="T71" fmla="*/ 427 h 851"/>
                <a:gd name="T72" fmla="*/ 568 w 964"/>
                <a:gd name="T73" fmla="*/ 427 h 851"/>
                <a:gd name="T74" fmla="*/ 472 w 964"/>
                <a:gd name="T75" fmla="*/ 245 h 851"/>
                <a:gd name="T76" fmla="*/ 582 w 964"/>
                <a:gd name="T77" fmla="*/ 481 h 851"/>
                <a:gd name="T78" fmla="*/ 582 w 964"/>
                <a:gd name="T79" fmla="*/ 481 h 851"/>
                <a:gd name="T80" fmla="*/ 582 w 964"/>
                <a:gd name="T81" fmla="*/ 341 h 851"/>
                <a:gd name="T82" fmla="*/ 645 w 964"/>
                <a:gd name="T83" fmla="*/ 328 h 851"/>
                <a:gd name="T84" fmla="*/ 681 w 964"/>
                <a:gd name="T85" fmla="*/ 240 h 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64" h="851">
                  <a:moveTo>
                    <a:pt x="943" y="0"/>
                  </a:moveTo>
                  <a:cubicBezTo>
                    <a:pt x="943" y="0"/>
                    <a:pt x="943" y="0"/>
                    <a:pt x="943" y="0"/>
                  </a:cubicBezTo>
                  <a:cubicBezTo>
                    <a:pt x="934" y="0"/>
                    <a:pt x="924" y="0"/>
                    <a:pt x="915" y="0"/>
                  </a:cubicBezTo>
                  <a:cubicBezTo>
                    <a:pt x="872" y="15"/>
                    <a:pt x="813" y="13"/>
                    <a:pt x="771" y="28"/>
                  </a:cubicBezTo>
                  <a:cubicBezTo>
                    <a:pt x="736" y="76"/>
                    <a:pt x="721" y="144"/>
                    <a:pt x="692" y="198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3" y="232"/>
                    <a:pt x="3" y="232"/>
                    <a:pt x="3" y="232"/>
                  </a:cubicBezTo>
                  <a:cubicBezTo>
                    <a:pt x="3" y="240"/>
                    <a:pt x="3" y="248"/>
                    <a:pt x="3" y="256"/>
                  </a:cubicBezTo>
                  <a:cubicBezTo>
                    <a:pt x="23" y="344"/>
                    <a:pt x="23" y="452"/>
                    <a:pt x="47" y="536"/>
                  </a:cubicBezTo>
                  <a:cubicBezTo>
                    <a:pt x="199" y="560"/>
                    <a:pt x="370" y="565"/>
                    <a:pt x="535" y="576"/>
                  </a:cubicBezTo>
                  <a:cubicBezTo>
                    <a:pt x="571" y="614"/>
                    <a:pt x="636" y="624"/>
                    <a:pt x="651" y="684"/>
                  </a:cubicBezTo>
                  <a:cubicBezTo>
                    <a:pt x="625" y="710"/>
                    <a:pt x="555" y="700"/>
                    <a:pt x="499" y="700"/>
                  </a:cubicBezTo>
                  <a:cubicBezTo>
                    <a:pt x="381" y="700"/>
                    <a:pt x="288" y="700"/>
                    <a:pt x="163" y="700"/>
                  </a:cubicBezTo>
                  <a:cubicBezTo>
                    <a:pt x="118" y="700"/>
                    <a:pt x="13" y="685"/>
                    <a:pt x="23" y="732"/>
                  </a:cubicBezTo>
                  <a:cubicBezTo>
                    <a:pt x="27" y="753"/>
                    <a:pt x="59" y="753"/>
                    <a:pt x="79" y="752"/>
                  </a:cubicBezTo>
                  <a:cubicBezTo>
                    <a:pt x="68" y="763"/>
                    <a:pt x="62" y="777"/>
                    <a:pt x="62" y="793"/>
                  </a:cubicBezTo>
                  <a:cubicBezTo>
                    <a:pt x="62" y="825"/>
                    <a:pt x="88" y="851"/>
                    <a:pt x="120" y="851"/>
                  </a:cubicBezTo>
                  <a:cubicBezTo>
                    <a:pt x="152" y="851"/>
                    <a:pt x="178" y="825"/>
                    <a:pt x="178" y="793"/>
                  </a:cubicBezTo>
                  <a:cubicBezTo>
                    <a:pt x="178" y="777"/>
                    <a:pt x="171" y="762"/>
                    <a:pt x="160" y="752"/>
                  </a:cubicBezTo>
                  <a:cubicBezTo>
                    <a:pt x="306" y="754"/>
                    <a:pt x="456" y="740"/>
                    <a:pt x="599" y="751"/>
                  </a:cubicBezTo>
                  <a:cubicBezTo>
                    <a:pt x="587" y="762"/>
                    <a:pt x="580" y="777"/>
                    <a:pt x="580" y="793"/>
                  </a:cubicBezTo>
                  <a:cubicBezTo>
                    <a:pt x="580" y="825"/>
                    <a:pt x="606" y="851"/>
                    <a:pt x="638" y="851"/>
                  </a:cubicBezTo>
                  <a:cubicBezTo>
                    <a:pt x="670" y="851"/>
                    <a:pt x="696" y="825"/>
                    <a:pt x="696" y="793"/>
                  </a:cubicBezTo>
                  <a:cubicBezTo>
                    <a:pt x="696" y="768"/>
                    <a:pt x="680" y="747"/>
                    <a:pt x="658" y="739"/>
                  </a:cubicBezTo>
                  <a:cubicBezTo>
                    <a:pt x="684" y="728"/>
                    <a:pt x="705" y="710"/>
                    <a:pt x="707" y="684"/>
                  </a:cubicBezTo>
                  <a:cubicBezTo>
                    <a:pt x="712" y="621"/>
                    <a:pt x="625" y="591"/>
                    <a:pt x="599" y="552"/>
                  </a:cubicBezTo>
                  <a:cubicBezTo>
                    <a:pt x="673" y="394"/>
                    <a:pt x="732" y="221"/>
                    <a:pt x="811" y="68"/>
                  </a:cubicBezTo>
                  <a:cubicBezTo>
                    <a:pt x="858" y="57"/>
                    <a:pt x="921" y="63"/>
                    <a:pt x="953" y="37"/>
                  </a:cubicBezTo>
                  <a:cubicBezTo>
                    <a:pt x="960" y="33"/>
                    <a:pt x="964" y="27"/>
                    <a:pt x="964" y="20"/>
                  </a:cubicBezTo>
                  <a:cubicBezTo>
                    <a:pt x="964" y="10"/>
                    <a:pt x="955" y="2"/>
                    <a:pt x="943" y="0"/>
                  </a:cubicBezTo>
                  <a:close/>
                  <a:moveTo>
                    <a:pt x="120" y="826"/>
                  </a:moveTo>
                  <a:cubicBezTo>
                    <a:pt x="102" y="826"/>
                    <a:pt x="87" y="811"/>
                    <a:pt x="87" y="793"/>
                  </a:cubicBezTo>
                  <a:cubicBezTo>
                    <a:pt x="87" y="775"/>
                    <a:pt x="102" y="761"/>
                    <a:pt x="120" y="761"/>
                  </a:cubicBezTo>
                  <a:cubicBezTo>
                    <a:pt x="138" y="761"/>
                    <a:pt x="153" y="775"/>
                    <a:pt x="153" y="793"/>
                  </a:cubicBezTo>
                  <a:cubicBezTo>
                    <a:pt x="153" y="811"/>
                    <a:pt x="138" y="826"/>
                    <a:pt x="120" y="826"/>
                  </a:cubicBezTo>
                  <a:close/>
                  <a:moveTo>
                    <a:pt x="671" y="793"/>
                  </a:moveTo>
                  <a:cubicBezTo>
                    <a:pt x="671" y="811"/>
                    <a:pt x="656" y="826"/>
                    <a:pt x="638" y="826"/>
                  </a:cubicBezTo>
                  <a:cubicBezTo>
                    <a:pt x="620" y="826"/>
                    <a:pt x="606" y="811"/>
                    <a:pt x="606" y="793"/>
                  </a:cubicBezTo>
                  <a:cubicBezTo>
                    <a:pt x="606" y="775"/>
                    <a:pt x="620" y="761"/>
                    <a:pt x="638" y="761"/>
                  </a:cubicBezTo>
                  <a:cubicBezTo>
                    <a:pt x="656" y="761"/>
                    <a:pt x="671" y="775"/>
                    <a:pt x="671" y="793"/>
                  </a:cubicBezTo>
                  <a:close/>
                  <a:moveTo>
                    <a:pt x="126" y="496"/>
                  </a:moveTo>
                  <a:cubicBezTo>
                    <a:pt x="75" y="492"/>
                    <a:pt x="75" y="492"/>
                    <a:pt x="75" y="492"/>
                  </a:cubicBezTo>
                  <a:cubicBezTo>
                    <a:pt x="68" y="441"/>
                    <a:pt x="68" y="441"/>
                    <a:pt x="68" y="441"/>
                  </a:cubicBezTo>
                  <a:cubicBezTo>
                    <a:pt x="126" y="441"/>
                    <a:pt x="126" y="441"/>
                    <a:pt x="126" y="441"/>
                  </a:cubicBezTo>
                  <a:lnTo>
                    <a:pt x="126" y="496"/>
                  </a:lnTo>
                  <a:close/>
                  <a:moveTo>
                    <a:pt x="126" y="427"/>
                  </a:moveTo>
                  <a:cubicBezTo>
                    <a:pt x="66" y="427"/>
                    <a:pt x="66" y="427"/>
                    <a:pt x="66" y="427"/>
                  </a:cubicBezTo>
                  <a:cubicBezTo>
                    <a:pt x="55" y="341"/>
                    <a:pt x="55" y="341"/>
                    <a:pt x="55" y="341"/>
                  </a:cubicBezTo>
                  <a:cubicBezTo>
                    <a:pt x="126" y="341"/>
                    <a:pt x="126" y="341"/>
                    <a:pt x="126" y="341"/>
                  </a:cubicBezTo>
                  <a:lnTo>
                    <a:pt x="126" y="427"/>
                  </a:lnTo>
                  <a:close/>
                  <a:moveTo>
                    <a:pt x="126" y="328"/>
                  </a:moveTo>
                  <a:cubicBezTo>
                    <a:pt x="53" y="328"/>
                    <a:pt x="53" y="328"/>
                    <a:pt x="53" y="328"/>
                  </a:cubicBezTo>
                  <a:cubicBezTo>
                    <a:pt x="43" y="256"/>
                    <a:pt x="43" y="256"/>
                    <a:pt x="43" y="256"/>
                  </a:cubicBezTo>
                  <a:cubicBezTo>
                    <a:pt x="126" y="254"/>
                    <a:pt x="126" y="254"/>
                    <a:pt x="126" y="254"/>
                  </a:cubicBezTo>
                  <a:lnTo>
                    <a:pt x="126" y="328"/>
                  </a:lnTo>
                  <a:close/>
                  <a:moveTo>
                    <a:pt x="238" y="506"/>
                  </a:moveTo>
                  <a:cubicBezTo>
                    <a:pt x="139" y="497"/>
                    <a:pt x="139" y="497"/>
                    <a:pt x="139" y="497"/>
                  </a:cubicBezTo>
                  <a:cubicBezTo>
                    <a:pt x="139" y="441"/>
                    <a:pt x="139" y="441"/>
                    <a:pt x="139" y="441"/>
                  </a:cubicBezTo>
                  <a:cubicBezTo>
                    <a:pt x="238" y="441"/>
                    <a:pt x="238" y="441"/>
                    <a:pt x="238" y="441"/>
                  </a:cubicBezTo>
                  <a:lnTo>
                    <a:pt x="238" y="506"/>
                  </a:lnTo>
                  <a:close/>
                  <a:moveTo>
                    <a:pt x="238" y="427"/>
                  </a:moveTo>
                  <a:cubicBezTo>
                    <a:pt x="139" y="427"/>
                    <a:pt x="139" y="427"/>
                    <a:pt x="139" y="427"/>
                  </a:cubicBezTo>
                  <a:cubicBezTo>
                    <a:pt x="139" y="341"/>
                    <a:pt x="139" y="341"/>
                    <a:pt x="139" y="341"/>
                  </a:cubicBezTo>
                  <a:cubicBezTo>
                    <a:pt x="238" y="341"/>
                    <a:pt x="238" y="341"/>
                    <a:pt x="238" y="341"/>
                  </a:cubicBezTo>
                  <a:lnTo>
                    <a:pt x="238" y="427"/>
                  </a:lnTo>
                  <a:close/>
                  <a:moveTo>
                    <a:pt x="238" y="328"/>
                  </a:moveTo>
                  <a:cubicBezTo>
                    <a:pt x="139" y="328"/>
                    <a:pt x="139" y="328"/>
                    <a:pt x="139" y="328"/>
                  </a:cubicBezTo>
                  <a:cubicBezTo>
                    <a:pt x="139" y="253"/>
                    <a:pt x="139" y="253"/>
                    <a:pt x="139" y="253"/>
                  </a:cubicBezTo>
                  <a:cubicBezTo>
                    <a:pt x="238" y="251"/>
                    <a:pt x="238" y="251"/>
                    <a:pt x="238" y="251"/>
                  </a:cubicBezTo>
                  <a:lnTo>
                    <a:pt x="238" y="328"/>
                  </a:lnTo>
                  <a:close/>
                  <a:moveTo>
                    <a:pt x="347" y="515"/>
                  </a:moveTo>
                  <a:cubicBezTo>
                    <a:pt x="251" y="507"/>
                    <a:pt x="251" y="507"/>
                    <a:pt x="251" y="507"/>
                  </a:cubicBezTo>
                  <a:cubicBezTo>
                    <a:pt x="251" y="441"/>
                    <a:pt x="251" y="441"/>
                    <a:pt x="251" y="441"/>
                  </a:cubicBezTo>
                  <a:cubicBezTo>
                    <a:pt x="347" y="441"/>
                    <a:pt x="347" y="441"/>
                    <a:pt x="347" y="441"/>
                  </a:cubicBezTo>
                  <a:lnTo>
                    <a:pt x="347" y="515"/>
                  </a:lnTo>
                  <a:close/>
                  <a:moveTo>
                    <a:pt x="347" y="427"/>
                  </a:moveTo>
                  <a:cubicBezTo>
                    <a:pt x="251" y="427"/>
                    <a:pt x="251" y="427"/>
                    <a:pt x="251" y="427"/>
                  </a:cubicBezTo>
                  <a:cubicBezTo>
                    <a:pt x="251" y="341"/>
                    <a:pt x="251" y="341"/>
                    <a:pt x="251" y="341"/>
                  </a:cubicBezTo>
                  <a:cubicBezTo>
                    <a:pt x="347" y="341"/>
                    <a:pt x="347" y="341"/>
                    <a:pt x="347" y="341"/>
                  </a:cubicBezTo>
                  <a:lnTo>
                    <a:pt x="347" y="427"/>
                  </a:lnTo>
                  <a:close/>
                  <a:moveTo>
                    <a:pt x="347" y="328"/>
                  </a:moveTo>
                  <a:cubicBezTo>
                    <a:pt x="251" y="328"/>
                    <a:pt x="251" y="328"/>
                    <a:pt x="251" y="328"/>
                  </a:cubicBezTo>
                  <a:cubicBezTo>
                    <a:pt x="251" y="251"/>
                    <a:pt x="251" y="251"/>
                    <a:pt x="251" y="251"/>
                  </a:cubicBezTo>
                  <a:cubicBezTo>
                    <a:pt x="347" y="248"/>
                    <a:pt x="347" y="248"/>
                    <a:pt x="347" y="248"/>
                  </a:cubicBezTo>
                  <a:lnTo>
                    <a:pt x="347" y="328"/>
                  </a:lnTo>
                  <a:close/>
                  <a:moveTo>
                    <a:pt x="459" y="525"/>
                  </a:moveTo>
                  <a:cubicBezTo>
                    <a:pt x="360" y="517"/>
                    <a:pt x="360" y="517"/>
                    <a:pt x="360" y="517"/>
                  </a:cubicBezTo>
                  <a:cubicBezTo>
                    <a:pt x="360" y="441"/>
                    <a:pt x="360" y="441"/>
                    <a:pt x="360" y="441"/>
                  </a:cubicBezTo>
                  <a:cubicBezTo>
                    <a:pt x="459" y="441"/>
                    <a:pt x="459" y="441"/>
                    <a:pt x="459" y="441"/>
                  </a:cubicBezTo>
                  <a:lnTo>
                    <a:pt x="459" y="525"/>
                  </a:lnTo>
                  <a:close/>
                  <a:moveTo>
                    <a:pt x="459" y="427"/>
                  </a:moveTo>
                  <a:cubicBezTo>
                    <a:pt x="360" y="427"/>
                    <a:pt x="360" y="427"/>
                    <a:pt x="360" y="427"/>
                  </a:cubicBezTo>
                  <a:cubicBezTo>
                    <a:pt x="360" y="341"/>
                    <a:pt x="360" y="341"/>
                    <a:pt x="360" y="341"/>
                  </a:cubicBezTo>
                  <a:cubicBezTo>
                    <a:pt x="459" y="341"/>
                    <a:pt x="459" y="341"/>
                    <a:pt x="459" y="341"/>
                  </a:cubicBezTo>
                  <a:lnTo>
                    <a:pt x="459" y="427"/>
                  </a:lnTo>
                  <a:close/>
                  <a:moveTo>
                    <a:pt x="459" y="328"/>
                  </a:moveTo>
                  <a:cubicBezTo>
                    <a:pt x="360" y="328"/>
                    <a:pt x="360" y="328"/>
                    <a:pt x="360" y="328"/>
                  </a:cubicBezTo>
                  <a:cubicBezTo>
                    <a:pt x="360" y="248"/>
                    <a:pt x="360" y="248"/>
                    <a:pt x="360" y="248"/>
                  </a:cubicBezTo>
                  <a:cubicBezTo>
                    <a:pt x="459" y="245"/>
                    <a:pt x="459" y="245"/>
                    <a:pt x="459" y="245"/>
                  </a:cubicBezTo>
                  <a:lnTo>
                    <a:pt x="459" y="328"/>
                  </a:lnTo>
                  <a:close/>
                  <a:moveTo>
                    <a:pt x="568" y="513"/>
                  </a:moveTo>
                  <a:cubicBezTo>
                    <a:pt x="560" y="534"/>
                    <a:pt x="560" y="534"/>
                    <a:pt x="560" y="534"/>
                  </a:cubicBezTo>
                  <a:cubicBezTo>
                    <a:pt x="472" y="526"/>
                    <a:pt x="472" y="526"/>
                    <a:pt x="472" y="526"/>
                  </a:cubicBezTo>
                  <a:cubicBezTo>
                    <a:pt x="472" y="441"/>
                    <a:pt x="472" y="441"/>
                    <a:pt x="472" y="441"/>
                  </a:cubicBezTo>
                  <a:cubicBezTo>
                    <a:pt x="568" y="441"/>
                    <a:pt x="568" y="441"/>
                    <a:pt x="568" y="441"/>
                  </a:cubicBezTo>
                  <a:lnTo>
                    <a:pt x="568" y="513"/>
                  </a:lnTo>
                  <a:close/>
                  <a:moveTo>
                    <a:pt x="568" y="427"/>
                  </a:moveTo>
                  <a:cubicBezTo>
                    <a:pt x="472" y="427"/>
                    <a:pt x="472" y="427"/>
                    <a:pt x="472" y="427"/>
                  </a:cubicBezTo>
                  <a:cubicBezTo>
                    <a:pt x="472" y="341"/>
                    <a:pt x="472" y="341"/>
                    <a:pt x="472" y="341"/>
                  </a:cubicBezTo>
                  <a:cubicBezTo>
                    <a:pt x="568" y="341"/>
                    <a:pt x="568" y="341"/>
                    <a:pt x="568" y="341"/>
                  </a:cubicBezTo>
                  <a:lnTo>
                    <a:pt x="568" y="427"/>
                  </a:lnTo>
                  <a:close/>
                  <a:moveTo>
                    <a:pt x="568" y="328"/>
                  </a:moveTo>
                  <a:cubicBezTo>
                    <a:pt x="472" y="328"/>
                    <a:pt x="472" y="328"/>
                    <a:pt x="472" y="328"/>
                  </a:cubicBezTo>
                  <a:cubicBezTo>
                    <a:pt x="472" y="245"/>
                    <a:pt x="472" y="245"/>
                    <a:pt x="472" y="245"/>
                  </a:cubicBezTo>
                  <a:cubicBezTo>
                    <a:pt x="568" y="243"/>
                    <a:pt x="568" y="243"/>
                    <a:pt x="568" y="243"/>
                  </a:cubicBezTo>
                  <a:lnTo>
                    <a:pt x="568" y="328"/>
                  </a:lnTo>
                  <a:close/>
                  <a:moveTo>
                    <a:pt x="582" y="481"/>
                  </a:moveTo>
                  <a:cubicBezTo>
                    <a:pt x="582" y="441"/>
                    <a:pt x="582" y="441"/>
                    <a:pt x="582" y="441"/>
                  </a:cubicBezTo>
                  <a:cubicBezTo>
                    <a:pt x="598" y="441"/>
                    <a:pt x="598" y="441"/>
                    <a:pt x="598" y="441"/>
                  </a:cubicBezTo>
                  <a:lnTo>
                    <a:pt x="582" y="481"/>
                  </a:lnTo>
                  <a:close/>
                  <a:moveTo>
                    <a:pt x="604" y="427"/>
                  </a:moveTo>
                  <a:cubicBezTo>
                    <a:pt x="582" y="427"/>
                    <a:pt x="582" y="427"/>
                    <a:pt x="582" y="427"/>
                  </a:cubicBezTo>
                  <a:cubicBezTo>
                    <a:pt x="582" y="341"/>
                    <a:pt x="582" y="341"/>
                    <a:pt x="582" y="341"/>
                  </a:cubicBezTo>
                  <a:cubicBezTo>
                    <a:pt x="639" y="341"/>
                    <a:pt x="639" y="341"/>
                    <a:pt x="639" y="341"/>
                  </a:cubicBezTo>
                  <a:lnTo>
                    <a:pt x="604" y="427"/>
                  </a:lnTo>
                  <a:close/>
                  <a:moveTo>
                    <a:pt x="645" y="328"/>
                  </a:moveTo>
                  <a:cubicBezTo>
                    <a:pt x="582" y="328"/>
                    <a:pt x="582" y="328"/>
                    <a:pt x="582" y="328"/>
                  </a:cubicBezTo>
                  <a:cubicBezTo>
                    <a:pt x="582" y="242"/>
                    <a:pt x="582" y="242"/>
                    <a:pt x="582" y="242"/>
                  </a:cubicBezTo>
                  <a:cubicBezTo>
                    <a:pt x="681" y="240"/>
                    <a:pt x="681" y="240"/>
                    <a:pt x="681" y="240"/>
                  </a:cubicBezTo>
                  <a:lnTo>
                    <a:pt x="645" y="3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prstClr val="white"/>
                </a:buClr>
              </a:pPr>
              <a:endParaRPr lang="en-GB" sz="110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55265" y="1810380"/>
            <a:ext cx="952444" cy="974293"/>
            <a:chOff x="551244" y="2315014"/>
            <a:chExt cx="462466" cy="462466"/>
          </a:xfrm>
          <a:effectLst/>
        </p:grpSpPr>
        <p:sp>
          <p:nvSpPr>
            <p:cNvPr id="40" name="Oval 39"/>
            <p:cNvSpPr/>
            <p:nvPr/>
          </p:nvSpPr>
          <p:spPr bwMode="auto">
            <a:xfrm>
              <a:off x="551244" y="2315014"/>
              <a:ext cx="462466" cy="462466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76200" dist="12700" dir="2700000" sy="-23000" kx="-800400" algn="bl" rotWithShape="0">
                <a:schemeClr val="bg1">
                  <a:alpha val="20000"/>
                </a:schemeClr>
              </a:outerShdw>
            </a:effectLst>
            <a:extLst/>
          </p:spPr>
          <p:txBody>
            <a:bodyPr wrap="none" lIns="46800" tIns="64800" rIns="46800" bIns="64800" anchor="ctr"/>
            <a:lstStyle/>
            <a:p>
              <a:pPr defTabSz="763342">
                <a:lnSpc>
                  <a:spcPct val="95000"/>
                </a:lnSpc>
                <a:buClr>
                  <a:srgbClr val="FFFFFF"/>
                </a:buClr>
                <a:tabLst>
                  <a:tab pos="4490244" algn="l"/>
                </a:tabLst>
              </a:pPr>
              <a:endParaRPr lang="en-US" sz="110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auto">
            <a:xfrm>
              <a:off x="682308" y="2488600"/>
              <a:ext cx="272268" cy="168280"/>
            </a:xfrm>
            <a:custGeom>
              <a:avLst/>
              <a:gdLst>
                <a:gd name="T0" fmla="*/ 998 w 1014"/>
                <a:gd name="T1" fmla="*/ 174 h 611"/>
                <a:gd name="T2" fmla="*/ 876 w 1014"/>
                <a:gd name="T3" fmla="*/ 7 h 611"/>
                <a:gd name="T4" fmla="*/ 860 w 1014"/>
                <a:gd name="T5" fmla="*/ 2 h 611"/>
                <a:gd name="T6" fmla="*/ 836 w 1014"/>
                <a:gd name="T7" fmla="*/ 14 h 611"/>
                <a:gd name="T8" fmla="*/ 847 w 1014"/>
                <a:gd name="T9" fmla="*/ 37 h 611"/>
                <a:gd name="T10" fmla="*/ 877 w 1014"/>
                <a:gd name="T11" fmla="*/ 55 h 611"/>
                <a:gd name="T12" fmla="*/ 956 w 1014"/>
                <a:gd name="T13" fmla="*/ 174 h 611"/>
                <a:gd name="T14" fmla="*/ 898 w 1014"/>
                <a:gd name="T15" fmla="*/ 335 h 611"/>
                <a:gd name="T16" fmla="*/ 725 w 1014"/>
                <a:gd name="T17" fmla="*/ 368 h 611"/>
                <a:gd name="T18" fmla="*/ 650 w 1014"/>
                <a:gd name="T19" fmla="*/ 316 h 611"/>
                <a:gd name="T20" fmla="*/ 618 w 1014"/>
                <a:gd name="T21" fmla="*/ 146 h 611"/>
                <a:gd name="T22" fmla="*/ 702 w 1014"/>
                <a:gd name="T23" fmla="*/ 48 h 611"/>
                <a:gd name="T24" fmla="*/ 725 w 1014"/>
                <a:gd name="T25" fmla="*/ 33 h 611"/>
                <a:gd name="T26" fmla="*/ 717 w 1014"/>
                <a:gd name="T27" fmla="*/ 4 h 611"/>
                <a:gd name="T28" fmla="*/ 689 w 1014"/>
                <a:gd name="T29" fmla="*/ 8 h 611"/>
                <a:gd name="T30" fmla="*/ 568 w 1014"/>
                <a:gd name="T31" fmla="*/ 227 h 611"/>
                <a:gd name="T32" fmla="*/ 732 w 1014"/>
                <a:gd name="T33" fmla="*/ 413 h 611"/>
                <a:gd name="T34" fmla="*/ 759 w 1014"/>
                <a:gd name="T35" fmla="*/ 417 h 611"/>
                <a:gd name="T36" fmla="*/ 760 w 1014"/>
                <a:gd name="T37" fmla="*/ 423 h 611"/>
                <a:gd name="T38" fmla="*/ 760 w 1014"/>
                <a:gd name="T39" fmla="*/ 539 h 611"/>
                <a:gd name="T40" fmla="*/ 734 w 1014"/>
                <a:gd name="T41" fmla="*/ 566 h 611"/>
                <a:gd name="T42" fmla="*/ 719 w 1014"/>
                <a:gd name="T43" fmla="*/ 566 h 611"/>
                <a:gd name="T44" fmla="*/ 88 w 1014"/>
                <a:gd name="T45" fmla="*/ 566 h 611"/>
                <a:gd name="T46" fmla="*/ 76 w 1014"/>
                <a:gd name="T47" fmla="*/ 566 h 611"/>
                <a:gd name="T48" fmla="*/ 46 w 1014"/>
                <a:gd name="T49" fmla="*/ 536 h 611"/>
                <a:gd name="T50" fmla="*/ 46 w 1014"/>
                <a:gd name="T51" fmla="*/ 242 h 611"/>
                <a:gd name="T52" fmla="*/ 46 w 1014"/>
                <a:gd name="T53" fmla="*/ 242 h 611"/>
                <a:gd name="T54" fmla="*/ 46 w 1014"/>
                <a:gd name="T55" fmla="*/ 227 h 611"/>
                <a:gd name="T56" fmla="*/ 46 w 1014"/>
                <a:gd name="T57" fmla="*/ 184 h 611"/>
                <a:gd name="T58" fmla="*/ 24 w 1014"/>
                <a:gd name="T59" fmla="*/ 160 h 611"/>
                <a:gd name="T60" fmla="*/ 0 w 1014"/>
                <a:gd name="T61" fmla="*/ 183 h 611"/>
                <a:gd name="T62" fmla="*/ 0 w 1014"/>
                <a:gd name="T63" fmla="*/ 194 h 611"/>
                <a:gd name="T64" fmla="*/ 0 w 1014"/>
                <a:gd name="T65" fmla="*/ 240 h 611"/>
                <a:gd name="T66" fmla="*/ 23 w 1014"/>
                <a:gd name="T67" fmla="*/ 190 h 611"/>
                <a:gd name="T68" fmla="*/ 23 w 1014"/>
                <a:gd name="T69" fmla="*/ 190 h 611"/>
                <a:gd name="T70" fmla="*/ 0 w 1014"/>
                <a:gd name="T71" fmla="*/ 240 h 611"/>
                <a:gd name="T72" fmla="*/ 0 w 1014"/>
                <a:gd name="T73" fmla="*/ 529 h 611"/>
                <a:gd name="T74" fmla="*/ 0 w 1014"/>
                <a:gd name="T75" fmla="*/ 539 h 611"/>
                <a:gd name="T76" fmla="*/ 51 w 1014"/>
                <a:gd name="T77" fmla="*/ 607 h 611"/>
                <a:gd name="T78" fmla="*/ 83 w 1014"/>
                <a:gd name="T79" fmla="*/ 611 h 611"/>
                <a:gd name="T80" fmla="*/ 476 w 1014"/>
                <a:gd name="T81" fmla="*/ 611 h 611"/>
                <a:gd name="T82" fmla="*/ 727 w 1014"/>
                <a:gd name="T83" fmla="*/ 611 h 611"/>
                <a:gd name="T84" fmla="*/ 806 w 1014"/>
                <a:gd name="T85" fmla="*/ 533 h 611"/>
                <a:gd name="T86" fmla="*/ 806 w 1014"/>
                <a:gd name="T87" fmla="*/ 434 h 611"/>
                <a:gd name="T88" fmla="*/ 806 w 1014"/>
                <a:gd name="T89" fmla="*/ 417 h 611"/>
                <a:gd name="T90" fmla="*/ 829 w 1014"/>
                <a:gd name="T91" fmla="*/ 415 h 611"/>
                <a:gd name="T92" fmla="*/ 998 w 1014"/>
                <a:gd name="T93" fmla="*/ 174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14" h="611">
                  <a:moveTo>
                    <a:pt x="998" y="174"/>
                  </a:moveTo>
                  <a:cubicBezTo>
                    <a:pt x="987" y="97"/>
                    <a:pt x="944" y="43"/>
                    <a:pt x="876" y="7"/>
                  </a:cubicBezTo>
                  <a:cubicBezTo>
                    <a:pt x="871" y="4"/>
                    <a:pt x="866" y="3"/>
                    <a:pt x="860" y="2"/>
                  </a:cubicBezTo>
                  <a:cubicBezTo>
                    <a:pt x="848" y="0"/>
                    <a:pt x="839" y="6"/>
                    <a:pt x="836" y="14"/>
                  </a:cubicBezTo>
                  <a:cubicBezTo>
                    <a:pt x="833" y="22"/>
                    <a:pt x="836" y="30"/>
                    <a:pt x="847" y="37"/>
                  </a:cubicBezTo>
                  <a:cubicBezTo>
                    <a:pt x="856" y="44"/>
                    <a:pt x="867" y="49"/>
                    <a:pt x="877" y="55"/>
                  </a:cubicBezTo>
                  <a:cubicBezTo>
                    <a:pt x="920" y="84"/>
                    <a:pt x="948" y="123"/>
                    <a:pt x="956" y="174"/>
                  </a:cubicBezTo>
                  <a:cubicBezTo>
                    <a:pt x="966" y="238"/>
                    <a:pt x="947" y="292"/>
                    <a:pt x="898" y="335"/>
                  </a:cubicBezTo>
                  <a:cubicBezTo>
                    <a:pt x="847" y="379"/>
                    <a:pt x="788" y="389"/>
                    <a:pt x="725" y="368"/>
                  </a:cubicBezTo>
                  <a:cubicBezTo>
                    <a:pt x="695" y="358"/>
                    <a:pt x="670" y="340"/>
                    <a:pt x="650" y="316"/>
                  </a:cubicBezTo>
                  <a:cubicBezTo>
                    <a:pt x="608" y="265"/>
                    <a:pt x="597" y="208"/>
                    <a:pt x="618" y="146"/>
                  </a:cubicBezTo>
                  <a:cubicBezTo>
                    <a:pt x="632" y="103"/>
                    <a:pt x="662" y="71"/>
                    <a:pt x="702" y="48"/>
                  </a:cubicBezTo>
                  <a:cubicBezTo>
                    <a:pt x="710" y="44"/>
                    <a:pt x="718" y="39"/>
                    <a:pt x="725" y="33"/>
                  </a:cubicBezTo>
                  <a:cubicBezTo>
                    <a:pt x="736" y="23"/>
                    <a:pt x="732" y="8"/>
                    <a:pt x="717" y="4"/>
                  </a:cubicBezTo>
                  <a:cubicBezTo>
                    <a:pt x="707" y="1"/>
                    <a:pt x="698" y="4"/>
                    <a:pt x="689" y="8"/>
                  </a:cubicBezTo>
                  <a:cubicBezTo>
                    <a:pt x="606" y="48"/>
                    <a:pt x="558" y="135"/>
                    <a:pt x="568" y="227"/>
                  </a:cubicBezTo>
                  <a:cubicBezTo>
                    <a:pt x="577" y="316"/>
                    <a:pt x="643" y="392"/>
                    <a:pt x="732" y="413"/>
                  </a:cubicBezTo>
                  <a:cubicBezTo>
                    <a:pt x="741" y="415"/>
                    <a:pt x="750" y="416"/>
                    <a:pt x="759" y="417"/>
                  </a:cubicBezTo>
                  <a:cubicBezTo>
                    <a:pt x="760" y="420"/>
                    <a:pt x="760" y="421"/>
                    <a:pt x="760" y="423"/>
                  </a:cubicBezTo>
                  <a:cubicBezTo>
                    <a:pt x="761" y="462"/>
                    <a:pt x="761" y="500"/>
                    <a:pt x="760" y="539"/>
                  </a:cubicBezTo>
                  <a:cubicBezTo>
                    <a:pt x="760" y="554"/>
                    <a:pt x="750" y="564"/>
                    <a:pt x="734" y="566"/>
                  </a:cubicBezTo>
                  <a:cubicBezTo>
                    <a:pt x="729" y="566"/>
                    <a:pt x="724" y="566"/>
                    <a:pt x="719" y="566"/>
                  </a:cubicBezTo>
                  <a:cubicBezTo>
                    <a:pt x="509" y="566"/>
                    <a:pt x="298" y="566"/>
                    <a:pt x="88" y="566"/>
                  </a:cubicBezTo>
                  <a:cubicBezTo>
                    <a:pt x="84" y="566"/>
                    <a:pt x="80" y="566"/>
                    <a:pt x="76" y="566"/>
                  </a:cubicBezTo>
                  <a:cubicBezTo>
                    <a:pt x="57" y="565"/>
                    <a:pt x="46" y="555"/>
                    <a:pt x="46" y="536"/>
                  </a:cubicBezTo>
                  <a:cubicBezTo>
                    <a:pt x="46" y="438"/>
                    <a:pt x="46" y="340"/>
                    <a:pt x="46" y="242"/>
                  </a:cubicBezTo>
                  <a:cubicBezTo>
                    <a:pt x="46" y="242"/>
                    <a:pt x="46" y="242"/>
                    <a:pt x="46" y="242"/>
                  </a:cubicBezTo>
                  <a:cubicBezTo>
                    <a:pt x="46" y="237"/>
                    <a:pt x="46" y="232"/>
                    <a:pt x="46" y="227"/>
                  </a:cubicBezTo>
                  <a:cubicBezTo>
                    <a:pt x="47" y="213"/>
                    <a:pt x="47" y="199"/>
                    <a:pt x="46" y="184"/>
                  </a:cubicBezTo>
                  <a:cubicBezTo>
                    <a:pt x="46" y="169"/>
                    <a:pt x="37" y="161"/>
                    <a:pt x="24" y="160"/>
                  </a:cubicBezTo>
                  <a:cubicBezTo>
                    <a:pt x="10" y="160"/>
                    <a:pt x="2" y="168"/>
                    <a:pt x="0" y="183"/>
                  </a:cubicBezTo>
                  <a:cubicBezTo>
                    <a:pt x="0" y="187"/>
                    <a:pt x="0" y="190"/>
                    <a:pt x="0" y="194"/>
                  </a:cubicBezTo>
                  <a:cubicBezTo>
                    <a:pt x="0" y="209"/>
                    <a:pt x="0" y="225"/>
                    <a:pt x="0" y="240"/>
                  </a:cubicBezTo>
                  <a:cubicBezTo>
                    <a:pt x="23" y="190"/>
                    <a:pt x="23" y="190"/>
                    <a:pt x="23" y="190"/>
                  </a:cubicBezTo>
                  <a:cubicBezTo>
                    <a:pt x="23" y="190"/>
                    <a:pt x="23" y="190"/>
                    <a:pt x="23" y="190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0" y="336"/>
                    <a:pt x="0" y="432"/>
                    <a:pt x="0" y="529"/>
                  </a:cubicBezTo>
                  <a:cubicBezTo>
                    <a:pt x="0" y="532"/>
                    <a:pt x="0" y="536"/>
                    <a:pt x="0" y="539"/>
                  </a:cubicBezTo>
                  <a:cubicBezTo>
                    <a:pt x="2" y="571"/>
                    <a:pt x="21" y="599"/>
                    <a:pt x="51" y="607"/>
                  </a:cubicBezTo>
                  <a:cubicBezTo>
                    <a:pt x="61" y="610"/>
                    <a:pt x="72" y="611"/>
                    <a:pt x="83" y="611"/>
                  </a:cubicBezTo>
                  <a:cubicBezTo>
                    <a:pt x="214" y="611"/>
                    <a:pt x="345" y="611"/>
                    <a:pt x="476" y="611"/>
                  </a:cubicBezTo>
                  <a:cubicBezTo>
                    <a:pt x="560" y="611"/>
                    <a:pt x="644" y="611"/>
                    <a:pt x="727" y="611"/>
                  </a:cubicBezTo>
                  <a:cubicBezTo>
                    <a:pt x="776" y="611"/>
                    <a:pt x="806" y="581"/>
                    <a:pt x="806" y="533"/>
                  </a:cubicBezTo>
                  <a:cubicBezTo>
                    <a:pt x="806" y="500"/>
                    <a:pt x="806" y="467"/>
                    <a:pt x="806" y="434"/>
                  </a:cubicBezTo>
                  <a:cubicBezTo>
                    <a:pt x="806" y="417"/>
                    <a:pt x="806" y="417"/>
                    <a:pt x="806" y="417"/>
                  </a:cubicBezTo>
                  <a:cubicBezTo>
                    <a:pt x="816" y="416"/>
                    <a:pt x="822" y="416"/>
                    <a:pt x="829" y="415"/>
                  </a:cubicBezTo>
                  <a:cubicBezTo>
                    <a:pt x="937" y="391"/>
                    <a:pt x="1014" y="290"/>
                    <a:pt x="998" y="17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00">
                <a:latin typeface="Arial"/>
              </a:endParaRPr>
            </a:p>
          </p:txBody>
        </p:sp>
        <p:sp>
          <p:nvSpPr>
            <p:cNvPr id="42" name="Freeform 8"/>
            <p:cNvSpPr>
              <a:spLocks/>
            </p:cNvSpPr>
            <p:nvPr/>
          </p:nvSpPr>
          <p:spPr bwMode="auto">
            <a:xfrm>
              <a:off x="629326" y="2434268"/>
              <a:ext cx="269325" cy="162997"/>
            </a:xfrm>
            <a:custGeom>
              <a:avLst/>
              <a:gdLst>
                <a:gd name="T0" fmla="*/ 1003 w 1003"/>
                <a:gd name="T1" fmla="*/ 77 h 589"/>
                <a:gd name="T2" fmla="*/ 926 w 1003"/>
                <a:gd name="T3" fmla="*/ 0 h 589"/>
                <a:gd name="T4" fmla="*/ 272 w 1003"/>
                <a:gd name="T5" fmla="*/ 1 h 589"/>
                <a:gd name="T6" fmla="*/ 251 w 1003"/>
                <a:gd name="T7" fmla="*/ 3 h 589"/>
                <a:gd name="T8" fmla="*/ 196 w 1003"/>
                <a:gd name="T9" fmla="*/ 76 h 589"/>
                <a:gd name="T10" fmla="*/ 196 w 1003"/>
                <a:gd name="T11" fmla="*/ 152 h 589"/>
                <a:gd name="T12" fmla="*/ 196 w 1003"/>
                <a:gd name="T13" fmla="*/ 169 h 589"/>
                <a:gd name="T14" fmla="*/ 176 w 1003"/>
                <a:gd name="T15" fmla="*/ 173 h 589"/>
                <a:gd name="T16" fmla="*/ 2 w 1003"/>
                <a:gd name="T17" fmla="*/ 379 h 589"/>
                <a:gd name="T18" fmla="*/ 125 w 1003"/>
                <a:gd name="T19" fmla="*/ 582 h 589"/>
                <a:gd name="T20" fmla="*/ 128 w 1003"/>
                <a:gd name="T21" fmla="*/ 583 h 589"/>
                <a:gd name="T22" fmla="*/ 128 w 1003"/>
                <a:gd name="T23" fmla="*/ 583 h 589"/>
                <a:gd name="T24" fmla="*/ 140 w 1003"/>
                <a:gd name="T25" fmla="*/ 586 h 589"/>
                <a:gd name="T26" fmla="*/ 141 w 1003"/>
                <a:gd name="T27" fmla="*/ 587 h 589"/>
                <a:gd name="T28" fmla="*/ 167 w 1003"/>
                <a:gd name="T29" fmla="*/ 572 h 589"/>
                <a:gd name="T30" fmla="*/ 163 w 1003"/>
                <a:gd name="T31" fmla="*/ 560 h 589"/>
                <a:gd name="T32" fmla="*/ 155 w 1003"/>
                <a:gd name="T33" fmla="*/ 552 h 589"/>
                <a:gd name="T34" fmla="*/ 145 w 1003"/>
                <a:gd name="T35" fmla="*/ 546 h 589"/>
                <a:gd name="T36" fmla="*/ 143 w 1003"/>
                <a:gd name="T37" fmla="*/ 550 h 589"/>
                <a:gd name="T38" fmla="*/ 143 w 1003"/>
                <a:gd name="T39" fmla="*/ 550 h 589"/>
                <a:gd name="T40" fmla="*/ 143 w 1003"/>
                <a:gd name="T41" fmla="*/ 550 h 589"/>
                <a:gd name="T42" fmla="*/ 143 w 1003"/>
                <a:gd name="T43" fmla="*/ 550 h 589"/>
                <a:gd name="T44" fmla="*/ 145 w 1003"/>
                <a:gd name="T45" fmla="*/ 546 h 589"/>
                <a:gd name="T46" fmla="*/ 125 w 1003"/>
                <a:gd name="T47" fmla="*/ 534 h 589"/>
                <a:gd name="T48" fmla="*/ 45 w 1003"/>
                <a:gd name="T49" fmla="*/ 417 h 589"/>
                <a:gd name="T50" fmla="*/ 110 w 1003"/>
                <a:gd name="T51" fmla="*/ 248 h 589"/>
                <a:gd name="T52" fmla="*/ 283 w 1003"/>
                <a:gd name="T53" fmla="*/ 223 h 589"/>
                <a:gd name="T54" fmla="*/ 352 w 1003"/>
                <a:gd name="T55" fmla="*/ 273 h 589"/>
                <a:gd name="T56" fmla="*/ 383 w 1003"/>
                <a:gd name="T57" fmla="*/ 443 h 589"/>
                <a:gd name="T58" fmla="*/ 300 w 1003"/>
                <a:gd name="T59" fmla="*/ 540 h 589"/>
                <a:gd name="T60" fmla="*/ 292 w 1003"/>
                <a:gd name="T61" fmla="*/ 545 h 589"/>
                <a:gd name="T62" fmla="*/ 292 w 1003"/>
                <a:gd name="T63" fmla="*/ 545 h 589"/>
                <a:gd name="T64" fmla="*/ 277 w 1003"/>
                <a:gd name="T65" fmla="*/ 554 h 589"/>
                <a:gd name="T66" fmla="*/ 270 w 1003"/>
                <a:gd name="T67" fmla="*/ 572 h 589"/>
                <a:gd name="T68" fmla="*/ 271 w 1003"/>
                <a:gd name="T69" fmla="*/ 575 h 589"/>
                <a:gd name="T70" fmla="*/ 272 w 1003"/>
                <a:gd name="T71" fmla="*/ 577 h 589"/>
                <a:gd name="T72" fmla="*/ 307 w 1003"/>
                <a:gd name="T73" fmla="*/ 582 h 589"/>
                <a:gd name="T74" fmla="*/ 308 w 1003"/>
                <a:gd name="T75" fmla="*/ 582 h 589"/>
                <a:gd name="T76" fmla="*/ 309 w 1003"/>
                <a:gd name="T77" fmla="*/ 581 h 589"/>
                <a:gd name="T78" fmla="*/ 309 w 1003"/>
                <a:gd name="T79" fmla="*/ 581 h 589"/>
                <a:gd name="T80" fmla="*/ 309 w 1003"/>
                <a:gd name="T81" fmla="*/ 581 h 589"/>
                <a:gd name="T82" fmla="*/ 309 w 1003"/>
                <a:gd name="T83" fmla="*/ 581 h 589"/>
                <a:gd name="T84" fmla="*/ 311 w 1003"/>
                <a:gd name="T85" fmla="*/ 581 h 589"/>
                <a:gd name="T86" fmla="*/ 433 w 1003"/>
                <a:gd name="T87" fmla="*/ 358 h 589"/>
                <a:gd name="T88" fmla="*/ 257 w 1003"/>
                <a:gd name="T89" fmla="*/ 173 h 589"/>
                <a:gd name="T90" fmla="*/ 242 w 1003"/>
                <a:gd name="T91" fmla="*/ 169 h 589"/>
                <a:gd name="T92" fmla="*/ 242 w 1003"/>
                <a:gd name="T93" fmla="*/ 79 h 589"/>
                <a:gd name="T94" fmla="*/ 275 w 1003"/>
                <a:gd name="T95" fmla="*/ 46 h 589"/>
                <a:gd name="T96" fmla="*/ 924 w 1003"/>
                <a:gd name="T97" fmla="*/ 46 h 589"/>
                <a:gd name="T98" fmla="*/ 957 w 1003"/>
                <a:gd name="T99" fmla="*/ 79 h 589"/>
                <a:gd name="T100" fmla="*/ 957 w 1003"/>
                <a:gd name="T101" fmla="*/ 387 h 589"/>
                <a:gd name="T102" fmla="*/ 957 w 1003"/>
                <a:gd name="T103" fmla="*/ 407 h 589"/>
                <a:gd name="T104" fmla="*/ 982 w 1003"/>
                <a:gd name="T105" fmla="*/ 428 h 589"/>
                <a:gd name="T106" fmla="*/ 1003 w 1003"/>
                <a:gd name="T107" fmla="*/ 399 h 589"/>
                <a:gd name="T108" fmla="*/ 1003 w 1003"/>
                <a:gd name="T109" fmla="*/ 77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03" h="589">
                  <a:moveTo>
                    <a:pt x="1003" y="77"/>
                  </a:moveTo>
                  <a:cubicBezTo>
                    <a:pt x="1003" y="32"/>
                    <a:pt x="967" y="0"/>
                    <a:pt x="926" y="0"/>
                  </a:cubicBezTo>
                  <a:cubicBezTo>
                    <a:pt x="708" y="1"/>
                    <a:pt x="490" y="1"/>
                    <a:pt x="272" y="1"/>
                  </a:cubicBezTo>
                  <a:cubicBezTo>
                    <a:pt x="265" y="1"/>
                    <a:pt x="258" y="1"/>
                    <a:pt x="251" y="3"/>
                  </a:cubicBezTo>
                  <a:cubicBezTo>
                    <a:pt x="218" y="12"/>
                    <a:pt x="196" y="40"/>
                    <a:pt x="196" y="76"/>
                  </a:cubicBezTo>
                  <a:cubicBezTo>
                    <a:pt x="195" y="101"/>
                    <a:pt x="196" y="127"/>
                    <a:pt x="196" y="152"/>
                  </a:cubicBezTo>
                  <a:cubicBezTo>
                    <a:pt x="196" y="158"/>
                    <a:pt x="196" y="163"/>
                    <a:pt x="196" y="169"/>
                  </a:cubicBezTo>
                  <a:cubicBezTo>
                    <a:pt x="188" y="171"/>
                    <a:pt x="182" y="172"/>
                    <a:pt x="176" y="173"/>
                  </a:cubicBezTo>
                  <a:cubicBezTo>
                    <a:pt x="78" y="191"/>
                    <a:pt x="3" y="279"/>
                    <a:pt x="2" y="379"/>
                  </a:cubicBezTo>
                  <a:cubicBezTo>
                    <a:pt x="0" y="472"/>
                    <a:pt x="45" y="538"/>
                    <a:pt x="125" y="582"/>
                  </a:cubicBezTo>
                  <a:cubicBezTo>
                    <a:pt x="126" y="582"/>
                    <a:pt x="127" y="582"/>
                    <a:pt x="128" y="583"/>
                  </a:cubicBezTo>
                  <a:cubicBezTo>
                    <a:pt x="128" y="583"/>
                    <a:pt x="128" y="583"/>
                    <a:pt x="128" y="583"/>
                  </a:cubicBezTo>
                  <a:cubicBezTo>
                    <a:pt x="132" y="584"/>
                    <a:pt x="136" y="586"/>
                    <a:pt x="140" y="586"/>
                  </a:cubicBezTo>
                  <a:cubicBezTo>
                    <a:pt x="140" y="586"/>
                    <a:pt x="141" y="587"/>
                    <a:pt x="141" y="587"/>
                  </a:cubicBezTo>
                  <a:cubicBezTo>
                    <a:pt x="154" y="589"/>
                    <a:pt x="165" y="582"/>
                    <a:pt x="167" y="572"/>
                  </a:cubicBezTo>
                  <a:cubicBezTo>
                    <a:pt x="167" y="568"/>
                    <a:pt x="166" y="564"/>
                    <a:pt x="163" y="560"/>
                  </a:cubicBezTo>
                  <a:cubicBezTo>
                    <a:pt x="161" y="557"/>
                    <a:pt x="159" y="555"/>
                    <a:pt x="155" y="552"/>
                  </a:cubicBezTo>
                  <a:cubicBezTo>
                    <a:pt x="152" y="550"/>
                    <a:pt x="149" y="548"/>
                    <a:pt x="145" y="546"/>
                  </a:cubicBezTo>
                  <a:cubicBezTo>
                    <a:pt x="143" y="550"/>
                    <a:pt x="143" y="550"/>
                    <a:pt x="143" y="550"/>
                  </a:cubicBezTo>
                  <a:cubicBezTo>
                    <a:pt x="143" y="550"/>
                    <a:pt x="143" y="550"/>
                    <a:pt x="143" y="550"/>
                  </a:cubicBezTo>
                  <a:cubicBezTo>
                    <a:pt x="143" y="550"/>
                    <a:pt x="143" y="550"/>
                    <a:pt x="143" y="550"/>
                  </a:cubicBezTo>
                  <a:cubicBezTo>
                    <a:pt x="143" y="550"/>
                    <a:pt x="143" y="550"/>
                    <a:pt x="143" y="550"/>
                  </a:cubicBezTo>
                  <a:cubicBezTo>
                    <a:pt x="145" y="546"/>
                    <a:pt x="145" y="546"/>
                    <a:pt x="145" y="546"/>
                  </a:cubicBezTo>
                  <a:cubicBezTo>
                    <a:pt x="138" y="542"/>
                    <a:pt x="132" y="538"/>
                    <a:pt x="125" y="534"/>
                  </a:cubicBezTo>
                  <a:cubicBezTo>
                    <a:pt x="82" y="506"/>
                    <a:pt x="54" y="467"/>
                    <a:pt x="45" y="417"/>
                  </a:cubicBezTo>
                  <a:cubicBezTo>
                    <a:pt x="34" y="349"/>
                    <a:pt x="56" y="291"/>
                    <a:pt x="110" y="248"/>
                  </a:cubicBezTo>
                  <a:cubicBezTo>
                    <a:pt x="162" y="207"/>
                    <a:pt x="221" y="200"/>
                    <a:pt x="283" y="223"/>
                  </a:cubicBezTo>
                  <a:cubicBezTo>
                    <a:pt x="310" y="233"/>
                    <a:pt x="333" y="250"/>
                    <a:pt x="352" y="273"/>
                  </a:cubicBezTo>
                  <a:cubicBezTo>
                    <a:pt x="393" y="323"/>
                    <a:pt x="404" y="381"/>
                    <a:pt x="383" y="443"/>
                  </a:cubicBezTo>
                  <a:cubicBezTo>
                    <a:pt x="369" y="486"/>
                    <a:pt x="340" y="517"/>
                    <a:pt x="300" y="540"/>
                  </a:cubicBezTo>
                  <a:cubicBezTo>
                    <a:pt x="298" y="541"/>
                    <a:pt x="295" y="543"/>
                    <a:pt x="292" y="545"/>
                  </a:cubicBezTo>
                  <a:cubicBezTo>
                    <a:pt x="292" y="545"/>
                    <a:pt x="292" y="545"/>
                    <a:pt x="292" y="545"/>
                  </a:cubicBezTo>
                  <a:cubicBezTo>
                    <a:pt x="287" y="548"/>
                    <a:pt x="282" y="551"/>
                    <a:pt x="277" y="554"/>
                  </a:cubicBezTo>
                  <a:cubicBezTo>
                    <a:pt x="272" y="558"/>
                    <a:pt x="269" y="565"/>
                    <a:pt x="270" y="572"/>
                  </a:cubicBezTo>
                  <a:cubicBezTo>
                    <a:pt x="271" y="573"/>
                    <a:pt x="271" y="574"/>
                    <a:pt x="271" y="575"/>
                  </a:cubicBezTo>
                  <a:cubicBezTo>
                    <a:pt x="271" y="575"/>
                    <a:pt x="272" y="576"/>
                    <a:pt x="272" y="577"/>
                  </a:cubicBezTo>
                  <a:cubicBezTo>
                    <a:pt x="276" y="586"/>
                    <a:pt x="292" y="589"/>
                    <a:pt x="307" y="582"/>
                  </a:cubicBezTo>
                  <a:cubicBezTo>
                    <a:pt x="307" y="582"/>
                    <a:pt x="308" y="582"/>
                    <a:pt x="308" y="582"/>
                  </a:cubicBezTo>
                  <a:cubicBezTo>
                    <a:pt x="308" y="582"/>
                    <a:pt x="309" y="582"/>
                    <a:pt x="309" y="581"/>
                  </a:cubicBezTo>
                  <a:cubicBezTo>
                    <a:pt x="309" y="581"/>
                    <a:pt x="309" y="581"/>
                    <a:pt x="309" y="581"/>
                  </a:cubicBezTo>
                  <a:cubicBezTo>
                    <a:pt x="309" y="581"/>
                    <a:pt x="309" y="581"/>
                    <a:pt x="309" y="581"/>
                  </a:cubicBezTo>
                  <a:cubicBezTo>
                    <a:pt x="309" y="581"/>
                    <a:pt x="309" y="581"/>
                    <a:pt x="309" y="581"/>
                  </a:cubicBezTo>
                  <a:cubicBezTo>
                    <a:pt x="309" y="581"/>
                    <a:pt x="310" y="581"/>
                    <a:pt x="311" y="581"/>
                  </a:cubicBezTo>
                  <a:cubicBezTo>
                    <a:pt x="392" y="542"/>
                    <a:pt x="445" y="458"/>
                    <a:pt x="433" y="358"/>
                  </a:cubicBezTo>
                  <a:cubicBezTo>
                    <a:pt x="421" y="264"/>
                    <a:pt x="350" y="190"/>
                    <a:pt x="257" y="173"/>
                  </a:cubicBezTo>
                  <a:cubicBezTo>
                    <a:pt x="253" y="172"/>
                    <a:pt x="248" y="171"/>
                    <a:pt x="242" y="169"/>
                  </a:cubicBezTo>
                  <a:cubicBezTo>
                    <a:pt x="242" y="138"/>
                    <a:pt x="243" y="109"/>
                    <a:pt x="242" y="79"/>
                  </a:cubicBezTo>
                  <a:cubicBezTo>
                    <a:pt x="241" y="57"/>
                    <a:pt x="256" y="46"/>
                    <a:pt x="275" y="46"/>
                  </a:cubicBezTo>
                  <a:cubicBezTo>
                    <a:pt x="491" y="46"/>
                    <a:pt x="707" y="46"/>
                    <a:pt x="924" y="46"/>
                  </a:cubicBezTo>
                  <a:cubicBezTo>
                    <a:pt x="944" y="46"/>
                    <a:pt x="957" y="60"/>
                    <a:pt x="957" y="79"/>
                  </a:cubicBezTo>
                  <a:cubicBezTo>
                    <a:pt x="956" y="182"/>
                    <a:pt x="957" y="285"/>
                    <a:pt x="957" y="387"/>
                  </a:cubicBezTo>
                  <a:cubicBezTo>
                    <a:pt x="957" y="394"/>
                    <a:pt x="956" y="401"/>
                    <a:pt x="957" y="407"/>
                  </a:cubicBezTo>
                  <a:cubicBezTo>
                    <a:pt x="958" y="421"/>
                    <a:pt x="968" y="429"/>
                    <a:pt x="982" y="428"/>
                  </a:cubicBezTo>
                  <a:cubicBezTo>
                    <a:pt x="992" y="428"/>
                    <a:pt x="1003" y="419"/>
                    <a:pt x="1003" y="399"/>
                  </a:cubicBezTo>
                  <a:cubicBezTo>
                    <a:pt x="1002" y="292"/>
                    <a:pt x="1002" y="184"/>
                    <a:pt x="1003" y="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00">
                <a:latin typeface="Arial"/>
              </a:endParaRPr>
            </a:p>
          </p:txBody>
        </p:sp>
        <p:sp>
          <p:nvSpPr>
            <p:cNvPr id="43" name="Freeform 7"/>
            <p:cNvSpPr>
              <a:spLocks/>
            </p:cNvSpPr>
            <p:nvPr/>
          </p:nvSpPr>
          <p:spPr bwMode="auto">
            <a:xfrm>
              <a:off x="746962" y="2478892"/>
              <a:ext cx="77266" cy="123003"/>
            </a:xfrm>
            <a:custGeom>
              <a:avLst/>
              <a:gdLst>
                <a:gd name="T0" fmla="*/ 56 w 288"/>
                <a:gd name="T1" fmla="*/ 413 h 446"/>
                <a:gd name="T2" fmla="*/ 73 w 288"/>
                <a:gd name="T3" fmla="*/ 413 h 446"/>
                <a:gd name="T4" fmla="*/ 268 w 288"/>
                <a:gd name="T5" fmla="*/ 413 h 446"/>
                <a:gd name="T6" fmla="*/ 286 w 288"/>
                <a:gd name="T7" fmla="*/ 432 h 446"/>
                <a:gd name="T8" fmla="*/ 275 w 288"/>
                <a:gd name="T9" fmla="*/ 444 h 446"/>
                <a:gd name="T10" fmla="*/ 264 w 288"/>
                <a:gd name="T11" fmla="*/ 444 h 446"/>
                <a:gd name="T12" fmla="*/ 27 w 288"/>
                <a:gd name="T13" fmla="*/ 444 h 446"/>
                <a:gd name="T14" fmla="*/ 4 w 288"/>
                <a:gd name="T15" fmla="*/ 435 h 446"/>
                <a:gd name="T16" fmla="*/ 10 w 288"/>
                <a:gd name="T17" fmla="*/ 405 h 446"/>
                <a:gd name="T18" fmla="*/ 144 w 288"/>
                <a:gd name="T19" fmla="*/ 263 h 446"/>
                <a:gd name="T20" fmla="*/ 196 w 288"/>
                <a:gd name="T21" fmla="*/ 208 h 446"/>
                <a:gd name="T22" fmla="*/ 234 w 288"/>
                <a:gd name="T23" fmla="*/ 134 h 446"/>
                <a:gd name="T24" fmla="*/ 169 w 288"/>
                <a:gd name="T25" fmla="*/ 42 h 446"/>
                <a:gd name="T26" fmla="*/ 64 w 288"/>
                <a:gd name="T27" fmla="*/ 104 h 446"/>
                <a:gd name="T28" fmla="*/ 61 w 288"/>
                <a:gd name="T29" fmla="*/ 114 h 446"/>
                <a:gd name="T30" fmla="*/ 43 w 288"/>
                <a:gd name="T31" fmla="*/ 128 h 446"/>
                <a:gd name="T32" fmla="*/ 21 w 288"/>
                <a:gd name="T33" fmla="*/ 106 h 446"/>
                <a:gd name="T34" fmla="*/ 64 w 288"/>
                <a:gd name="T35" fmla="*/ 35 h 446"/>
                <a:gd name="T36" fmla="*/ 230 w 288"/>
                <a:gd name="T37" fmla="*/ 32 h 446"/>
                <a:gd name="T38" fmla="*/ 274 w 288"/>
                <a:gd name="T39" fmla="*/ 125 h 446"/>
                <a:gd name="T40" fmla="*/ 247 w 288"/>
                <a:gd name="T41" fmla="*/ 203 h 446"/>
                <a:gd name="T42" fmla="*/ 215 w 288"/>
                <a:gd name="T43" fmla="*/ 243 h 446"/>
                <a:gd name="T44" fmla="*/ 63 w 288"/>
                <a:gd name="T45" fmla="*/ 400 h 446"/>
                <a:gd name="T46" fmla="*/ 55 w 288"/>
                <a:gd name="T47" fmla="*/ 409 h 446"/>
                <a:gd name="T48" fmla="*/ 56 w 288"/>
                <a:gd name="T49" fmla="*/ 413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8" h="446">
                  <a:moveTo>
                    <a:pt x="56" y="413"/>
                  </a:moveTo>
                  <a:cubicBezTo>
                    <a:pt x="62" y="413"/>
                    <a:pt x="67" y="413"/>
                    <a:pt x="73" y="413"/>
                  </a:cubicBezTo>
                  <a:cubicBezTo>
                    <a:pt x="138" y="413"/>
                    <a:pt x="203" y="413"/>
                    <a:pt x="268" y="413"/>
                  </a:cubicBezTo>
                  <a:cubicBezTo>
                    <a:pt x="282" y="413"/>
                    <a:pt x="288" y="419"/>
                    <a:pt x="286" y="432"/>
                  </a:cubicBezTo>
                  <a:cubicBezTo>
                    <a:pt x="285" y="439"/>
                    <a:pt x="282" y="444"/>
                    <a:pt x="275" y="444"/>
                  </a:cubicBezTo>
                  <a:cubicBezTo>
                    <a:pt x="271" y="444"/>
                    <a:pt x="267" y="444"/>
                    <a:pt x="264" y="444"/>
                  </a:cubicBezTo>
                  <a:cubicBezTo>
                    <a:pt x="185" y="444"/>
                    <a:pt x="106" y="444"/>
                    <a:pt x="27" y="444"/>
                  </a:cubicBezTo>
                  <a:cubicBezTo>
                    <a:pt x="18" y="444"/>
                    <a:pt x="9" y="446"/>
                    <a:pt x="4" y="435"/>
                  </a:cubicBezTo>
                  <a:cubicBezTo>
                    <a:pt x="0" y="423"/>
                    <a:pt x="2" y="414"/>
                    <a:pt x="10" y="405"/>
                  </a:cubicBezTo>
                  <a:cubicBezTo>
                    <a:pt x="55" y="358"/>
                    <a:pt x="100" y="311"/>
                    <a:pt x="144" y="263"/>
                  </a:cubicBezTo>
                  <a:cubicBezTo>
                    <a:pt x="161" y="245"/>
                    <a:pt x="179" y="227"/>
                    <a:pt x="196" y="208"/>
                  </a:cubicBezTo>
                  <a:cubicBezTo>
                    <a:pt x="214" y="187"/>
                    <a:pt x="230" y="164"/>
                    <a:pt x="234" y="134"/>
                  </a:cubicBezTo>
                  <a:cubicBezTo>
                    <a:pt x="240" y="88"/>
                    <a:pt x="215" y="51"/>
                    <a:pt x="169" y="42"/>
                  </a:cubicBezTo>
                  <a:cubicBezTo>
                    <a:pt x="120" y="33"/>
                    <a:pt x="79" y="57"/>
                    <a:pt x="64" y="104"/>
                  </a:cubicBezTo>
                  <a:cubicBezTo>
                    <a:pt x="63" y="107"/>
                    <a:pt x="62" y="111"/>
                    <a:pt x="61" y="114"/>
                  </a:cubicBezTo>
                  <a:cubicBezTo>
                    <a:pt x="59" y="124"/>
                    <a:pt x="52" y="127"/>
                    <a:pt x="43" y="128"/>
                  </a:cubicBezTo>
                  <a:cubicBezTo>
                    <a:pt x="28" y="131"/>
                    <a:pt x="18" y="121"/>
                    <a:pt x="21" y="106"/>
                  </a:cubicBezTo>
                  <a:cubicBezTo>
                    <a:pt x="27" y="78"/>
                    <a:pt x="40" y="53"/>
                    <a:pt x="64" y="35"/>
                  </a:cubicBezTo>
                  <a:cubicBezTo>
                    <a:pt x="109" y="1"/>
                    <a:pt x="184" y="0"/>
                    <a:pt x="230" y="32"/>
                  </a:cubicBezTo>
                  <a:cubicBezTo>
                    <a:pt x="262" y="55"/>
                    <a:pt x="275" y="87"/>
                    <a:pt x="274" y="125"/>
                  </a:cubicBezTo>
                  <a:cubicBezTo>
                    <a:pt x="272" y="154"/>
                    <a:pt x="263" y="179"/>
                    <a:pt x="247" y="203"/>
                  </a:cubicBezTo>
                  <a:cubicBezTo>
                    <a:pt x="237" y="217"/>
                    <a:pt x="227" y="231"/>
                    <a:pt x="215" y="243"/>
                  </a:cubicBezTo>
                  <a:cubicBezTo>
                    <a:pt x="165" y="296"/>
                    <a:pt x="114" y="348"/>
                    <a:pt x="63" y="400"/>
                  </a:cubicBezTo>
                  <a:cubicBezTo>
                    <a:pt x="60" y="403"/>
                    <a:pt x="58" y="406"/>
                    <a:pt x="55" y="409"/>
                  </a:cubicBezTo>
                  <a:cubicBezTo>
                    <a:pt x="56" y="411"/>
                    <a:pt x="56" y="412"/>
                    <a:pt x="56" y="41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00">
                <a:latin typeface="Arial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419100" y="6236650"/>
            <a:ext cx="1850343" cy="354285"/>
          </a:xfrm>
          <a:prstGeom prst="rect">
            <a:avLst/>
          </a:prstGeom>
          <a:noFill/>
        </p:spPr>
        <p:txBody>
          <a:bodyPr wrap="square" lIns="95792" tIns="47896" rIns="95792" bIns="47896" rtlCol="0">
            <a:spAutoFit/>
          </a:bodyPr>
          <a:lstStyle/>
          <a:p>
            <a:pPr algn="ctr"/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0358" y="2801175"/>
            <a:ext cx="1707821" cy="354285"/>
          </a:xfrm>
          <a:prstGeom prst="rect">
            <a:avLst/>
          </a:prstGeom>
          <a:noFill/>
        </p:spPr>
        <p:txBody>
          <a:bodyPr wrap="square" lIns="95792" tIns="47896" rIns="95792" bIns="47896" rtlCol="0">
            <a:spAutoFit/>
          </a:bodyPr>
          <a:lstStyle/>
          <a:p>
            <a:pPr algn="ctr"/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O2O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0358" y="4637064"/>
            <a:ext cx="1707821" cy="354285"/>
          </a:xfrm>
          <a:prstGeom prst="rect">
            <a:avLst/>
          </a:prstGeom>
          <a:noFill/>
        </p:spPr>
        <p:txBody>
          <a:bodyPr wrap="square" lIns="95792" tIns="47896" rIns="95792" bIns="47896" rtlCol="0">
            <a:spAutoFit/>
          </a:bodyPr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Merchandizing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855265" y="5245856"/>
            <a:ext cx="952444" cy="974293"/>
            <a:chOff x="1202846" y="5822189"/>
            <a:chExt cx="462466" cy="462466"/>
          </a:xfrm>
        </p:grpSpPr>
        <p:sp>
          <p:nvSpPr>
            <p:cNvPr id="48" name="Oval 47"/>
            <p:cNvSpPr/>
            <p:nvPr/>
          </p:nvSpPr>
          <p:spPr bwMode="auto">
            <a:xfrm>
              <a:off x="1202846" y="5822189"/>
              <a:ext cx="462466" cy="462466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76200" dist="12700" dir="2700000" sy="-23000" kx="-800400" algn="bl" rotWithShape="0">
                <a:schemeClr val="bg1">
                  <a:alpha val="20000"/>
                </a:schemeClr>
              </a:outerShdw>
            </a:effectLst>
            <a:extLst/>
          </p:spPr>
          <p:txBody>
            <a:bodyPr wrap="none" lIns="46800" tIns="64800" rIns="46800" bIns="64800" anchor="ctr"/>
            <a:lstStyle/>
            <a:p>
              <a:pPr defTabSz="763342">
                <a:lnSpc>
                  <a:spcPct val="95000"/>
                </a:lnSpc>
                <a:buClr>
                  <a:srgbClr val="FFFFFF"/>
                </a:buClr>
                <a:tabLst>
                  <a:tab pos="4490244" algn="l"/>
                </a:tabLst>
              </a:pPr>
              <a:endParaRPr lang="en-US" sz="110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49" name="Freeform 44" descr="AQAAAAAQAK4aSIfqLvRAp9XsP4LX1gSRjcXGwccmckEDn5lI1VzW9klQOK6MEh/cbHw8/cU9ehHGGGOmgr0t2VHCTz2t2rKNzgF3bwhdXL/ynzkBTc2ofF0eWvcSCj6GWdS3O615qns2CEcbYbukPi+iSR9rEI9Qc0WpMjRTq7yTotfwyAbwQTCRaohu1L1xD6RW61EFzmuOlDdaknMRDiviiSRIoX1b+zi2/5VmfeC6eHfOnw6j1WwvSptBSGcIGkwBVIH/qw=="/>
            <p:cNvSpPr>
              <a:spLocks/>
            </p:cNvSpPr>
            <p:nvPr/>
          </p:nvSpPr>
          <p:spPr bwMode="auto">
            <a:xfrm>
              <a:off x="1364639" y="5990166"/>
              <a:ext cx="263384" cy="234342"/>
            </a:xfrm>
            <a:custGeom>
              <a:avLst/>
              <a:gdLst>
                <a:gd name="T0" fmla="*/ 0 w 111"/>
                <a:gd name="T1" fmla="*/ 75 h 99"/>
                <a:gd name="T2" fmla="*/ 23 w 111"/>
                <a:gd name="T3" fmla="*/ 74 h 99"/>
                <a:gd name="T4" fmla="*/ 66 w 111"/>
                <a:gd name="T5" fmla="*/ 55 h 99"/>
                <a:gd name="T6" fmla="*/ 86 w 111"/>
                <a:gd name="T7" fmla="*/ 21 h 99"/>
                <a:gd name="T8" fmla="*/ 85 w 111"/>
                <a:gd name="T9" fmla="*/ 3 h 99"/>
                <a:gd name="T10" fmla="*/ 84 w 111"/>
                <a:gd name="T11" fmla="*/ 0 h 99"/>
                <a:gd name="T12" fmla="*/ 110 w 111"/>
                <a:gd name="T13" fmla="*/ 38 h 99"/>
                <a:gd name="T14" fmla="*/ 85 w 111"/>
                <a:gd name="T15" fmla="*/ 77 h 99"/>
                <a:gd name="T16" fmla="*/ 94 w 111"/>
                <a:gd name="T17" fmla="*/ 90 h 99"/>
                <a:gd name="T18" fmla="*/ 97 w 111"/>
                <a:gd name="T19" fmla="*/ 93 h 99"/>
                <a:gd name="T20" fmla="*/ 98 w 111"/>
                <a:gd name="T21" fmla="*/ 97 h 99"/>
                <a:gd name="T22" fmla="*/ 94 w 111"/>
                <a:gd name="T23" fmla="*/ 99 h 99"/>
                <a:gd name="T24" fmla="*/ 62 w 111"/>
                <a:gd name="T25" fmla="*/ 87 h 99"/>
                <a:gd name="T26" fmla="*/ 58 w 111"/>
                <a:gd name="T27" fmla="*/ 86 h 99"/>
                <a:gd name="T28" fmla="*/ 10 w 111"/>
                <a:gd name="T29" fmla="*/ 81 h 99"/>
                <a:gd name="T30" fmla="*/ 0 w 111"/>
                <a:gd name="T31" fmla="*/ 7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1" h="99">
                  <a:moveTo>
                    <a:pt x="0" y="75"/>
                  </a:moveTo>
                  <a:cubicBezTo>
                    <a:pt x="8" y="75"/>
                    <a:pt x="16" y="75"/>
                    <a:pt x="23" y="74"/>
                  </a:cubicBezTo>
                  <a:cubicBezTo>
                    <a:pt x="39" y="71"/>
                    <a:pt x="54" y="66"/>
                    <a:pt x="66" y="55"/>
                  </a:cubicBezTo>
                  <a:cubicBezTo>
                    <a:pt x="77" y="46"/>
                    <a:pt x="84" y="35"/>
                    <a:pt x="86" y="21"/>
                  </a:cubicBezTo>
                  <a:cubicBezTo>
                    <a:pt x="87" y="15"/>
                    <a:pt x="86" y="9"/>
                    <a:pt x="85" y="3"/>
                  </a:cubicBezTo>
                  <a:cubicBezTo>
                    <a:pt x="85" y="2"/>
                    <a:pt x="85" y="1"/>
                    <a:pt x="84" y="0"/>
                  </a:cubicBezTo>
                  <a:cubicBezTo>
                    <a:pt x="99" y="9"/>
                    <a:pt x="110" y="20"/>
                    <a:pt x="110" y="38"/>
                  </a:cubicBezTo>
                  <a:cubicBezTo>
                    <a:pt x="111" y="56"/>
                    <a:pt x="100" y="68"/>
                    <a:pt x="85" y="77"/>
                  </a:cubicBezTo>
                  <a:cubicBezTo>
                    <a:pt x="87" y="82"/>
                    <a:pt x="91" y="86"/>
                    <a:pt x="94" y="90"/>
                  </a:cubicBezTo>
                  <a:cubicBezTo>
                    <a:pt x="95" y="91"/>
                    <a:pt x="97" y="92"/>
                    <a:pt x="97" y="93"/>
                  </a:cubicBezTo>
                  <a:cubicBezTo>
                    <a:pt x="98" y="95"/>
                    <a:pt x="98" y="97"/>
                    <a:pt x="98" y="97"/>
                  </a:cubicBezTo>
                  <a:cubicBezTo>
                    <a:pt x="97" y="98"/>
                    <a:pt x="95" y="99"/>
                    <a:pt x="94" y="99"/>
                  </a:cubicBezTo>
                  <a:cubicBezTo>
                    <a:pt x="82" y="97"/>
                    <a:pt x="72" y="93"/>
                    <a:pt x="62" y="87"/>
                  </a:cubicBezTo>
                  <a:cubicBezTo>
                    <a:pt x="61" y="86"/>
                    <a:pt x="60" y="86"/>
                    <a:pt x="58" y="86"/>
                  </a:cubicBezTo>
                  <a:cubicBezTo>
                    <a:pt x="42" y="88"/>
                    <a:pt x="26" y="87"/>
                    <a:pt x="10" y="81"/>
                  </a:cubicBezTo>
                  <a:cubicBezTo>
                    <a:pt x="7" y="79"/>
                    <a:pt x="3" y="77"/>
                    <a:pt x="0" y="7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reeform 43" descr="AQAAAAAQAPnVwqsYAyBAghPHf6PjVx3v6rxtp/sXj1N+ExEGZaZ0Nvl2ywCajb+E5N79295nshBYz3JgWpIOvXdAm3f2EE/ZHwjpbx8WHFydP4BO9EH63h9IXiRrI8mSfjfk4qErH3HDeli/0tR2HOxFmZbwzjNBk174q5+LNQUqvT9588pt0bl7EM9dqTjYWkYTwS40opjmaIhvER11nRrBS4lHpA39RoBr0Oc8G5TCodpXwoiSIjf0jAvjJcNdQ72BTVHCpw=="/>
            <p:cNvSpPr>
              <a:spLocks noEditPoints="1"/>
            </p:cNvSpPr>
            <p:nvPr/>
          </p:nvSpPr>
          <p:spPr bwMode="auto">
            <a:xfrm>
              <a:off x="1227084" y="5885919"/>
              <a:ext cx="333487" cy="260380"/>
            </a:xfrm>
            <a:custGeom>
              <a:avLst/>
              <a:gdLst>
                <a:gd name="T0" fmla="*/ 30 w 141"/>
                <a:gd name="T1" fmla="*/ 88 h 110"/>
                <a:gd name="T2" fmla="*/ 17 w 141"/>
                <a:gd name="T3" fmla="*/ 77 h 110"/>
                <a:gd name="T4" fmla="*/ 20 w 141"/>
                <a:gd name="T5" fmla="*/ 19 h 110"/>
                <a:gd name="T6" fmla="*/ 75 w 141"/>
                <a:gd name="T7" fmla="*/ 1 h 110"/>
                <a:gd name="T8" fmla="*/ 111 w 141"/>
                <a:gd name="T9" fmla="*/ 10 h 110"/>
                <a:gd name="T10" fmla="*/ 136 w 141"/>
                <a:gd name="T11" fmla="*/ 38 h 110"/>
                <a:gd name="T12" fmla="*/ 126 w 141"/>
                <a:gd name="T13" fmla="*/ 77 h 110"/>
                <a:gd name="T14" fmla="*/ 92 w 141"/>
                <a:gd name="T15" fmla="*/ 95 h 110"/>
                <a:gd name="T16" fmla="*/ 58 w 141"/>
                <a:gd name="T17" fmla="*/ 97 h 110"/>
                <a:gd name="T18" fmla="*/ 53 w 141"/>
                <a:gd name="T19" fmla="*/ 98 h 110"/>
                <a:gd name="T20" fmla="*/ 22 w 141"/>
                <a:gd name="T21" fmla="*/ 110 h 110"/>
                <a:gd name="T22" fmla="*/ 17 w 141"/>
                <a:gd name="T23" fmla="*/ 108 h 110"/>
                <a:gd name="T24" fmla="*/ 19 w 141"/>
                <a:gd name="T25" fmla="*/ 103 h 110"/>
                <a:gd name="T26" fmla="*/ 29 w 141"/>
                <a:gd name="T27" fmla="*/ 88 h 110"/>
                <a:gd name="T28" fmla="*/ 30 w 141"/>
                <a:gd name="T29" fmla="*/ 88 h 110"/>
                <a:gd name="T30" fmla="*/ 42 w 141"/>
                <a:gd name="T31" fmla="*/ 89 h 110"/>
                <a:gd name="T32" fmla="*/ 43 w 141"/>
                <a:gd name="T33" fmla="*/ 90 h 110"/>
                <a:gd name="T34" fmla="*/ 50 w 141"/>
                <a:gd name="T35" fmla="*/ 85 h 110"/>
                <a:gd name="T36" fmla="*/ 55 w 141"/>
                <a:gd name="T37" fmla="*/ 84 h 110"/>
                <a:gd name="T38" fmla="*/ 89 w 141"/>
                <a:gd name="T39" fmla="*/ 84 h 110"/>
                <a:gd name="T40" fmla="*/ 121 w 141"/>
                <a:gd name="T41" fmla="*/ 64 h 110"/>
                <a:gd name="T42" fmla="*/ 123 w 141"/>
                <a:gd name="T43" fmla="*/ 38 h 110"/>
                <a:gd name="T44" fmla="*/ 103 w 141"/>
                <a:gd name="T45" fmla="*/ 20 h 110"/>
                <a:gd name="T46" fmla="*/ 62 w 141"/>
                <a:gd name="T47" fmla="*/ 14 h 110"/>
                <a:gd name="T48" fmla="*/ 25 w 141"/>
                <a:gd name="T49" fmla="*/ 30 h 110"/>
                <a:gd name="T50" fmla="*/ 22 w 141"/>
                <a:gd name="T51" fmla="*/ 64 h 110"/>
                <a:gd name="T52" fmla="*/ 37 w 141"/>
                <a:gd name="T53" fmla="*/ 77 h 110"/>
                <a:gd name="T54" fmla="*/ 45 w 141"/>
                <a:gd name="T55" fmla="*/ 82 h 110"/>
                <a:gd name="T56" fmla="*/ 42 w 141"/>
                <a:gd name="T57" fmla="*/ 8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1" h="110">
                  <a:moveTo>
                    <a:pt x="30" y="88"/>
                  </a:moveTo>
                  <a:cubicBezTo>
                    <a:pt x="25" y="84"/>
                    <a:pt x="20" y="81"/>
                    <a:pt x="17" y="77"/>
                  </a:cubicBezTo>
                  <a:cubicBezTo>
                    <a:pt x="0" y="59"/>
                    <a:pt x="1" y="35"/>
                    <a:pt x="20" y="19"/>
                  </a:cubicBezTo>
                  <a:cubicBezTo>
                    <a:pt x="35" y="5"/>
                    <a:pt x="54" y="0"/>
                    <a:pt x="75" y="1"/>
                  </a:cubicBezTo>
                  <a:cubicBezTo>
                    <a:pt x="87" y="1"/>
                    <a:pt x="100" y="4"/>
                    <a:pt x="111" y="10"/>
                  </a:cubicBezTo>
                  <a:cubicBezTo>
                    <a:pt x="123" y="17"/>
                    <a:pt x="132" y="25"/>
                    <a:pt x="136" y="38"/>
                  </a:cubicBezTo>
                  <a:cubicBezTo>
                    <a:pt x="141" y="53"/>
                    <a:pt x="137" y="66"/>
                    <a:pt x="126" y="77"/>
                  </a:cubicBezTo>
                  <a:cubicBezTo>
                    <a:pt x="117" y="87"/>
                    <a:pt x="105" y="92"/>
                    <a:pt x="92" y="95"/>
                  </a:cubicBezTo>
                  <a:cubicBezTo>
                    <a:pt x="81" y="98"/>
                    <a:pt x="69" y="98"/>
                    <a:pt x="58" y="97"/>
                  </a:cubicBezTo>
                  <a:cubicBezTo>
                    <a:pt x="56" y="96"/>
                    <a:pt x="54" y="97"/>
                    <a:pt x="53" y="98"/>
                  </a:cubicBezTo>
                  <a:cubicBezTo>
                    <a:pt x="43" y="104"/>
                    <a:pt x="33" y="108"/>
                    <a:pt x="22" y="110"/>
                  </a:cubicBezTo>
                  <a:cubicBezTo>
                    <a:pt x="20" y="110"/>
                    <a:pt x="18" y="110"/>
                    <a:pt x="17" y="108"/>
                  </a:cubicBezTo>
                  <a:cubicBezTo>
                    <a:pt x="16" y="106"/>
                    <a:pt x="17" y="105"/>
                    <a:pt x="19" y="103"/>
                  </a:cubicBezTo>
                  <a:cubicBezTo>
                    <a:pt x="23" y="99"/>
                    <a:pt x="27" y="94"/>
                    <a:pt x="29" y="88"/>
                  </a:cubicBezTo>
                  <a:cubicBezTo>
                    <a:pt x="30" y="88"/>
                    <a:pt x="30" y="88"/>
                    <a:pt x="30" y="88"/>
                  </a:cubicBezTo>
                  <a:moveTo>
                    <a:pt x="42" y="89"/>
                  </a:moveTo>
                  <a:cubicBezTo>
                    <a:pt x="42" y="89"/>
                    <a:pt x="43" y="89"/>
                    <a:pt x="43" y="90"/>
                  </a:cubicBezTo>
                  <a:cubicBezTo>
                    <a:pt x="45" y="88"/>
                    <a:pt x="47" y="87"/>
                    <a:pt x="50" y="85"/>
                  </a:cubicBezTo>
                  <a:cubicBezTo>
                    <a:pt x="51" y="84"/>
                    <a:pt x="53" y="84"/>
                    <a:pt x="55" y="84"/>
                  </a:cubicBezTo>
                  <a:cubicBezTo>
                    <a:pt x="66" y="86"/>
                    <a:pt x="78" y="86"/>
                    <a:pt x="89" y="84"/>
                  </a:cubicBezTo>
                  <a:cubicBezTo>
                    <a:pt x="102" y="81"/>
                    <a:pt x="113" y="75"/>
                    <a:pt x="121" y="64"/>
                  </a:cubicBezTo>
                  <a:cubicBezTo>
                    <a:pt x="127" y="56"/>
                    <a:pt x="128" y="47"/>
                    <a:pt x="123" y="38"/>
                  </a:cubicBezTo>
                  <a:cubicBezTo>
                    <a:pt x="119" y="30"/>
                    <a:pt x="112" y="24"/>
                    <a:pt x="103" y="20"/>
                  </a:cubicBezTo>
                  <a:cubicBezTo>
                    <a:pt x="90" y="14"/>
                    <a:pt x="76" y="12"/>
                    <a:pt x="62" y="14"/>
                  </a:cubicBezTo>
                  <a:cubicBezTo>
                    <a:pt x="48" y="15"/>
                    <a:pt x="35" y="20"/>
                    <a:pt x="25" y="30"/>
                  </a:cubicBezTo>
                  <a:cubicBezTo>
                    <a:pt x="16" y="40"/>
                    <a:pt x="14" y="53"/>
                    <a:pt x="22" y="64"/>
                  </a:cubicBezTo>
                  <a:cubicBezTo>
                    <a:pt x="26" y="70"/>
                    <a:pt x="31" y="74"/>
                    <a:pt x="37" y="77"/>
                  </a:cubicBezTo>
                  <a:cubicBezTo>
                    <a:pt x="40" y="79"/>
                    <a:pt x="42" y="80"/>
                    <a:pt x="45" y="82"/>
                  </a:cubicBezTo>
                  <a:cubicBezTo>
                    <a:pt x="44" y="85"/>
                    <a:pt x="43" y="87"/>
                    <a:pt x="42" y="8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188779" y="3390432"/>
            <a:ext cx="2250149" cy="1339653"/>
            <a:chOff x="454901" y="1510293"/>
            <a:chExt cx="1728216" cy="1005840"/>
          </a:xfrm>
        </p:grpSpPr>
        <p:pic>
          <p:nvPicPr>
            <p:cNvPr id="52" name="Picture 51" descr="&lt;tags&gt;&lt;tag n=&quot;TagName&quot; v=&quot;Picture 1&quot; /&gt;&lt;tag n=&quot;Top&quot; v=&quot;134.8465&quot; /&gt;&lt;tag n=&quot;Left&quot; v=&quot;38.28583&quot; /&gt;&lt;tag n=&quot;Height&quot; v=&quot;29.44157&quot; /&gt;&lt;tag n=&quot;Width&quot; v=&quot;137.8571&quot; /&gt;&lt;/tags&gt;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5875" y="1879854"/>
              <a:ext cx="1310528" cy="279884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454901" y="1510293"/>
              <a:ext cx="1728216" cy="384721"/>
            </a:xfrm>
            <a:prstGeom prst="rect">
              <a:avLst/>
            </a:prstGeom>
            <a:noFill/>
          </p:spPr>
          <p:txBody>
            <a:bodyPr wrap="square" lIns="91440" tIns="45720" rIns="0" bIns="0" rtlCol="0">
              <a:spAutoFit/>
            </a:bodyPr>
            <a:lstStyle/>
            <a:p>
              <a:pPr algn="l">
                <a:buClr>
                  <a:prstClr val="white"/>
                </a:buClr>
              </a:pPr>
              <a:r>
                <a:rPr lang="en-US" sz="1100" dirty="0">
                  <a:solidFill>
                    <a:srgbClr val="003868"/>
                  </a:solidFill>
                  <a:latin typeface="Arial"/>
                </a:rPr>
                <a:t>140</a:t>
              </a:r>
            </a:p>
            <a:p>
              <a:pPr algn="l">
                <a:buClr>
                  <a:prstClr val="white"/>
                </a:buClr>
              </a:pPr>
              <a:r>
                <a:rPr lang="en-US" sz="1100" dirty="0">
                  <a:solidFill>
                    <a:srgbClr val="95A99C"/>
                  </a:solidFill>
                  <a:latin typeface="Arial"/>
                </a:rPr>
                <a:t>Stores</a:t>
              </a:r>
              <a:endParaRPr lang="en-US" sz="1100" baseline="30000" dirty="0">
                <a:solidFill>
                  <a:srgbClr val="95A99C"/>
                </a:solidFill>
                <a:latin typeface="Arial"/>
              </a:endParaRPr>
            </a:p>
          </p:txBody>
        </p:sp>
        <p:sp>
          <p:nvSpPr>
            <p:cNvPr id="54" name="Rounded Rectangle 53"/>
            <p:cNvSpPr/>
            <p:nvPr/>
          </p:nvSpPr>
          <p:spPr bwMode="auto">
            <a:xfrm>
              <a:off x="458241" y="1510293"/>
              <a:ext cx="1600200" cy="1005840"/>
            </a:xfrm>
            <a:prstGeom prst="roundRect">
              <a:avLst>
                <a:gd name="adj" fmla="val 9783"/>
              </a:avLst>
            </a:prstGeom>
            <a:noFill/>
            <a:ln w="28575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46800" tIns="0" rIns="46800" bIns="18288" numCol="1" rtlCol="0" anchor="b" anchorCtr="0" compatLnSpc="1">
              <a:prstTxWarp prst="textNoShape">
                <a:avLst/>
              </a:prstTxWarp>
            </a:bodyPr>
            <a:lstStyle/>
            <a:p>
              <a:pPr defTabSz="763342">
                <a:buClr>
                  <a:prstClr val="white"/>
                </a:buClr>
                <a:tabLst>
                  <a:tab pos="4490244" algn="l"/>
                </a:tabLst>
              </a:pPr>
              <a:r>
                <a:rPr lang="en-US" sz="11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#1 Department Store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998370" y="3390432"/>
            <a:ext cx="2250149" cy="1339653"/>
            <a:chOff x="6927344" y="1496697"/>
            <a:chExt cx="1728216" cy="1005840"/>
          </a:xfrm>
        </p:grpSpPr>
        <p:pic>
          <p:nvPicPr>
            <p:cNvPr id="56" name="Picture 5" descr="&lt;tags&gt;&lt;tag n=&quot;TagName&quot; v=&quot;Picture 5&quot; /&gt;&lt;tag n=&quot;Top&quot; v=&quot;226.1565&quot; /&gt;&lt;tag n=&quot;Left&quot; v=&quot;279.7162&quot; /&gt;&lt;tag n=&quot;Height&quot; v=&quot;39.88213&quot; /&gt;&lt;tag n=&quot;Width&quot; v=&quot;159.8846&quot; /&gt;&lt;/tags&gt;"/>
            <p:cNvPicPr>
              <a:picLocks noChangeAspect="1" noChangeArrowheads="1"/>
            </p:cNvPicPr>
            <p:nvPr/>
          </p:nvPicPr>
          <p:blipFill>
            <a:blip r:embed="rId15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0330" y="1772023"/>
              <a:ext cx="1314419" cy="3278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TextBox 56"/>
            <p:cNvSpPr txBox="1"/>
            <p:nvPr/>
          </p:nvSpPr>
          <p:spPr>
            <a:xfrm>
              <a:off x="6927344" y="1496697"/>
              <a:ext cx="1728216" cy="288857"/>
            </a:xfrm>
            <a:prstGeom prst="rect">
              <a:avLst/>
            </a:prstGeom>
            <a:noFill/>
          </p:spPr>
          <p:txBody>
            <a:bodyPr wrap="square" lIns="91440" tIns="45720" rIns="0" bIns="0" rtlCol="0">
              <a:spAutoFit/>
            </a:bodyPr>
            <a:lstStyle/>
            <a:p>
              <a:pPr algn="l">
                <a:buClr>
                  <a:prstClr val="white"/>
                </a:buClr>
              </a:pPr>
              <a:r>
                <a:rPr lang="en-US" sz="1100" dirty="0">
                  <a:solidFill>
                    <a:srgbClr val="003868"/>
                  </a:solidFill>
                  <a:latin typeface="Arial"/>
                </a:rPr>
                <a:t>22 </a:t>
              </a:r>
              <a:endParaRPr lang="en-US" sz="1100" dirty="0" smtClean="0">
                <a:solidFill>
                  <a:srgbClr val="003868"/>
                </a:solidFill>
                <a:latin typeface="Arial"/>
              </a:endParaRPr>
            </a:p>
            <a:p>
              <a:pPr algn="l">
                <a:buClr>
                  <a:prstClr val="white"/>
                </a:buClr>
              </a:pPr>
              <a:r>
                <a:rPr lang="en-US" sz="1100" dirty="0" smtClean="0">
                  <a:solidFill>
                    <a:srgbClr val="95A99C"/>
                  </a:solidFill>
                  <a:latin typeface="Arial"/>
                </a:rPr>
                <a:t>Hospitals</a:t>
              </a:r>
              <a:endParaRPr lang="en-US" sz="1100" dirty="0">
                <a:solidFill>
                  <a:srgbClr val="95A99C"/>
                </a:solidFill>
                <a:latin typeface="Arial"/>
              </a:endParaRPr>
            </a:p>
          </p:txBody>
        </p:sp>
        <p:sp>
          <p:nvSpPr>
            <p:cNvPr id="58" name="Rounded Rectangle 57"/>
            <p:cNvSpPr/>
            <p:nvPr/>
          </p:nvSpPr>
          <p:spPr bwMode="auto">
            <a:xfrm>
              <a:off x="6927345" y="1496697"/>
              <a:ext cx="1600200" cy="1005840"/>
            </a:xfrm>
            <a:prstGeom prst="roundRect">
              <a:avLst>
                <a:gd name="adj" fmla="val 9783"/>
              </a:avLst>
            </a:prstGeom>
            <a:noFill/>
            <a:ln w="28575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46800" tIns="0" rIns="46800" bIns="18288" numCol="1" rtlCol="0" anchor="b" anchorCtr="0" compatLnSpc="1">
              <a:prstTxWarp prst="textNoShape">
                <a:avLst/>
              </a:prstTxWarp>
            </a:bodyPr>
            <a:lstStyle/>
            <a:p>
              <a:pPr defTabSz="763342">
                <a:buClr>
                  <a:prstClr val="white"/>
                </a:buClr>
                <a:tabLst>
                  <a:tab pos="4490244" algn="l"/>
                </a:tabLst>
              </a:pPr>
              <a:r>
                <a:rPr lang="en-US" sz="11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#1 Hospital </a:t>
              </a:r>
              <a:br>
                <a:rPr lang="en-US" sz="11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1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Operator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989480" y="1682423"/>
            <a:ext cx="2250149" cy="1350765"/>
            <a:chOff x="5256521" y="1441894"/>
            <a:chExt cx="1728216" cy="1014183"/>
          </a:xfrm>
        </p:grpSpPr>
        <p:grpSp>
          <p:nvGrpSpPr>
            <p:cNvPr id="60" name="Group 59"/>
            <p:cNvGrpSpPr/>
            <p:nvPr/>
          </p:nvGrpSpPr>
          <p:grpSpPr>
            <a:xfrm>
              <a:off x="5256521" y="1441894"/>
              <a:ext cx="1728216" cy="1014183"/>
              <a:chOff x="4774402" y="1510293"/>
              <a:chExt cx="1728216" cy="1014183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4774402" y="1510293"/>
                <a:ext cx="1728216" cy="384721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pPr algn="l">
                  <a:buClr>
                    <a:prstClr val="white"/>
                  </a:buClr>
                </a:pPr>
                <a:r>
                  <a:rPr lang="en-US" sz="1100" dirty="0">
                    <a:solidFill>
                      <a:srgbClr val="003868"/>
                    </a:solidFill>
                    <a:latin typeface="Arial"/>
                  </a:rPr>
                  <a:t>111</a:t>
                </a:r>
              </a:p>
              <a:p>
                <a:pPr algn="l">
                  <a:buClr>
                    <a:prstClr val="white"/>
                  </a:buClr>
                </a:pPr>
                <a:r>
                  <a:rPr lang="en-US" sz="1100" dirty="0">
                    <a:solidFill>
                      <a:srgbClr val="95A99C"/>
                    </a:solidFill>
                    <a:latin typeface="Arial"/>
                  </a:rPr>
                  <a:t>Stores</a:t>
                </a:r>
              </a:p>
            </p:txBody>
          </p:sp>
          <p:sp>
            <p:nvSpPr>
              <p:cNvPr id="63" name="Rounded Rectangle 62"/>
              <p:cNvSpPr/>
              <p:nvPr/>
            </p:nvSpPr>
            <p:spPr bwMode="auto">
              <a:xfrm>
                <a:off x="4782906" y="1518636"/>
                <a:ext cx="1600200" cy="1005840"/>
              </a:xfrm>
              <a:prstGeom prst="roundRect">
                <a:avLst>
                  <a:gd name="adj" fmla="val 9783"/>
                </a:avLst>
              </a:prstGeom>
              <a:noFill/>
              <a:ln w="28575" cap="flat" cmpd="sng" algn="ctr">
                <a:solidFill>
                  <a:schemeClr val="tx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46800" tIns="0" rIns="46800" bIns="18288" numCol="1" rtlCol="0" anchor="b" anchorCtr="0" compatLnSpc="1">
                <a:prstTxWarp prst="textNoShape">
                  <a:avLst/>
                </a:prstTxWarp>
              </a:bodyPr>
              <a:lstStyle/>
              <a:p>
                <a:pPr defTabSz="763342">
                  <a:buClr>
                    <a:prstClr val="white"/>
                  </a:buClr>
                  <a:tabLst>
                    <a:tab pos="4490244" algn="l"/>
                  </a:tabLst>
                </a:pPr>
                <a:r>
                  <a:rPr lang="en-US" sz="11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#1 Hypermarket</a:t>
                </a:r>
              </a:p>
            </p:txBody>
          </p:sp>
        </p:grpSp>
        <p:pic>
          <p:nvPicPr>
            <p:cNvPr id="61" name="Picture 2" descr="&lt;tags&gt;&lt;tag n=&quot;TagName&quot; v=&quot;Picture 2&quot; /&gt;&lt;tag n=&quot;Top&quot; v=&quot;155.2549&quot; /&gt;&lt;tag n=&quot;Left&quot; v=&quot;530.6183&quot; /&gt;&lt;tag n=&quot;Height&quot; v=&quot;12.14465&quot; /&gt;&lt;tag n=&quot;Width&quot; v=&quot;56.18756&quot; /&gt;&lt;/tags&gt;"/>
            <p:cNvPicPr>
              <a:picLocks noChangeAspect="1" noChangeArrowheads="1"/>
            </p:cNvPicPr>
            <p:nvPr/>
          </p:nvPicPr>
          <p:blipFill rotWithShape="1"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373366" y="1842879"/>
              <a:ext cx="1396065" cy="30175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4" name="Group 63"/>
          <p:cNvGrpSpPr/>
          <p:nvPr/>
        </p:nvGrpSpPr>
        <p:grpSpPr>
          <a:xfrm>
            <a:off x="4593574" y="3390440"/>
            <a:ext cx="2250149" cy="1350765"/>
            <a:chOff x="3416358" y="2724306"/>
            <a:chExt cx="1728216" cy="1014183"/>
          </a:xfrm>
        </p:grpSpPr>
        <p:grpSp>
          <p:nvGrpSpPr>
            <p:cNvPr id="65" name="Group 64"/>
            <p:cNvGrpSpPr/>
            <p:nvPr/>
          </p:nvGrpSpPr>
          <p:grpSpPr>
            <a:xfrm>
              <a:off x="3416358" y="2724306"/>
              <a:ext cx="1728216" cy="1014183"/>
              <a:chOff x="4774402" y="1510293"/>
              <a:chExt cx="1728216" cy="1014183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774402" y="1510293"/>
                <a:ext cx="1728216" cy="384721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pPr algn="l">
                  <a:buClr>
                    <a:prstClr val="white"/>
                  </a:buClr>
                </a:pPr>
                <a:r>
                  <a:rPr lang="en-US" sz="1100" dirty="0">
                    <a:solidFill>
                      <a:srgbClr val="003868"/>
                    </a:solidFill>
                    <a:latin typeface="Arial"/>
                  </a:rPr>
                  <a:t>111</a:t>
                </a:r>
              </a:p>
              <a:p>
                <a:pPr algn="l">
                  <a:buClr>
                    <a:prstClr val="white"/>
                  </a:buClr>
                </a:pPr>
                <a:r>
                  <a:rPr lang="en-US" sz="1100" dirty="0">
                    <a:solidFill>
                      <a:srgbClr val="95A99C"/>
                    </a:solidFill>
                    <a:latin typeface="Arial"/>
                  </a:rPr>
                  <a:t>Stores</a:t>
                </a:r>
              </a:p>
            </p:txBody>
          </p:sp>
          <p:sp>
            <p:nvSpPr>
              <p:cNvPr id="68" name="Rounded Rectangle 67"/>
              <p:cNvSpPr/>
              <p:nvPr/>
            </p:nvSpPr>
            <p:spPr bwMode="auto">
              <a:xfrm>
                <a:off x="4782906" y="1518636"/>
                <a:ext cx="1600200" cy="1005840"/>
              </a:xfrm>
              <a:prstGeom prst="roundRect">
                <a:avLst>
                  <a:gd name="adj" fmla="val 9783"/>
                </a:avLst>
              </a:prstGeom>
              <a:noFill/>
              <a:ln w="28575" cap="flat" cmpd="sng" algn="ctr">
                <a:solidFill>
                  <a:schemeClr val="tx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46800" tIns="0" rIns="46800" bIns="18288" numCol="1" rtlCol="0" anchor="b" anchorCtr="0" compatLnSpc="1">
                <a:prstTxWarp prst="textNoShape">
                  <a:avLst/>
                </a:prstTxWarp>
              </a:bodyPr>
              <a:lstStyle/>
              <a:p>
                <a:pPr defTabSz="763342">
                  <a:buClr>
                    <a:prstClr val="white"/>
                  </a:buClr>
                  <a:tabLst>
                    <a:tab pos="4490244" algn="l"/>
                  </a:tabLst>
                </a:pPr>
                <a:r>
                  <a:rPr lang="en-US" sz="11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#1 Hypermarket</a:t>
                </a:r>
              </a:p>
            </p:txBody>
          </p:sp>
        </p:grpSp>
        <p:pic>
          <p:nvPicPr>
            <p:cNvPr id="66" name="Picture 2" descr="&lt;tags&gt;&lt;tag n=&quot;TagName&quot; v=&quot;Picture 2&quot; /&gt;&lt;tag n=&quot;Top&quot; v=&quot;155.2549&quot; /&gt;&lt;tag n=&quot;Left&quot; v=&quot;530.6183&quot; /&gt;&lt;tag n=&quot;Height&quot; v=&quot;12.14465&quot; /&gt;&lt;tag n=&quot;Width&quot; v=&quot;56.18756&quot; /&gt;&lt;/tags&gt;"/>
            <p:cNvPicPr>
              <a:picLocks noChangeAspect="1" noChangeArrowheads="1"/>
            </p:cNvPicPr>
            <p:nvPr/>
          </p:nvPicPr>
          <p:blipFill rotWithShape="1"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554991" y="3143797"/>
              <a:ext cx="1396065" cy="30175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4" name="Title 1"/>
          <p:cNvSpPr>
            <a:spLocks noGrp="1"/>
          </p:cNvSpPr>
          <p:nvPr>
            <p:ph type="title"/>
          </p:nvPr>
        </p:nvSpPr>
        <p:spPr>
          <a:xfrm>
            <a:off x="419100" y="285014"/>
            <a:ext cx="10515600" cy="594633"/>
          </a:xfrm>
        </p:spPr>
        <p:txBody>
          <a:bodyPr anchor="t" anchorCtr="0">
            <a:noAutofit/>
          </a:bodyPr>
          <a:lstStyle/>
          <a:p>
            <a:r>
              <a:rPr lang="en-US" sz="2800" dirty="0" smtClean="0">
                <a:solidFill>
                  <a:srgbClr val="FFFFFF"/>
                </a:solidFill>
              </a:rPr>
              <a:t>Powered by </a:t>
            </a:r>
            <a:r>
              <a:rPr lang="en-US" sz="2800" dirty="0" err="1" smtClean="0">
                <a:solidFill>
                  <a:srgbClr val="FFFFFF"/>
                </a:solidFill>
              </a:rPr>
              <a:t>Lippo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br>
              <a:rPr lang="en-US" sz="2800" dirty="0" smtClean="0">
                <a:solidFill>
                  <a:srgbClr val="FFFFFF"/>
                </a:solidFill>
              </a:rPr>
            </a:br>
            <a:r>
              <a:rPr lang="en-US" sz="2400" dirty="0" smtClean="0">
                <a:solidFill>
                  <a:srgbClr val="FFFFFF"/>
                </a:solidFill>
              </a:rPr>
              <a:t>with a network of strong “Consumer Services” oriented companies</a:t>
            </a:r>
            <a:endParaRPr lang="id-ID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88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5533669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name="think-cell Slide" r:id="rId4" imgW="396" imgH="396" progId="TCLayout.ActiveDocument.1">
                  <p:embed/>
                </p:oleObj>
              </mc:Choice>
              <mc:Fallback>
                <p:oleObj name="think-cell Slide" r:id="rId4" imgW="396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sub judul-01.jp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0502" y="0"/>
            <a:ext cx="12312502" cy="68580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19100" y="1321150"/>
            <a:ext cx="10515600" cy="5095346"/>
            <a:chOff x="419100" y="1321150"/>
            <a:chExt cx="9675430" cy="509534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" y="1321151"/>
              <a:ext cx="4786955" cy="3191303"/>
            </a:xfrm>
            <a:prstGeom prst="rect">
              <a:avLst/>
            </a:prstGeom>
            <a:solidFill>
              <a:schemeClr val="tx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7575" y="1321150"/>
              <a:ext cx="4786955" cy="3199267"/>
            </a:xfrm>
            <a:prstGeom prst="rect">
              <a:avLst/>
            </a:prstGeom>
            <a:solidFill>
              <a:schemeClr val="tx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Rounded Rectangle 4"/>
            <p:cNvSpPr/>
            <p:nvPr/>
          </p:nvSpPr>
          <p:spPr>
            <a:xfrm>
              <a:off x="419100" y="4618266"/>
              <a:ext cx="4786955" cy="1798230"/>
            </a:xfrm>
            <a:prstGeom prst="roundRect">
              <a:avLst>
                <a:gd name="adj" fmla="val 5207"/>
              </a:avLst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noAutofit/>
            </a:bodyPr>
            <a:lstStyle/>
            <a:p>
              <a:pPr marR="0" algn="l" defTabSz="584200" rtl="0" fontAlgn="auto" latinLnBrk="1" hangingPunct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tabLst/>
              </a:pPr>
              <a:r>
                <a:rPr kumimoji="0" lang="en-US" sz="1400" b="1" i="0" u="none" strike="noStrike" cap="none" spc="0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rial" pitchFamily="34" charset="0"/>
                  <a:cs typeface="Arial" pitchFamily="34" charset="0"/>
                  <a:sym typeface="Helvetica Light"/>
                </a:rPr>
                <a:t>Metro Cities: Self Pickup at </a:t>
              </a:r>
              <a:r>
                <a:rPr kumimoji="0" lang="en-US" sz="1400" b="1" i="0" u="none" strike="noStrike" cap="none" spc="0" normalizeH="0" baseline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rial" pitchFamily="34" charset="0"/>
                  <a:cs typeface="Arial" pitchFamily="34" charset="0"/>
                  <a:sym typeface="Helvetica Light"/>
                </a:rPr>
                <a:t>eLockers</a:t>
              </a:r>
              <a:endParaRPr kumimoji="0" lang="en-US" sz="14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rial" pitchFamily="34" charset="0"/>
                <a:cs typeface="Arial" pitchFamily="34" charset="0"/>
                <a:sym typeface="Helvetica Light"/>
              </a:endParaRPr>
            </a:p>
            <a:p>
              <a:pPr marL="234950" marR="0" indent="-234950" algn="l" defTabSz="584200" rtl="0" fontAlgn="auto" latinLnBrk="1" hangingPunct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sz="1400" baseline="0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Provides extra</a:t>
              </a:r>
              <a:r>
                <a:rPr lang="en-US" sz="1400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 convenience for urban customers</a:t>
              </a:r>
            </a:p>
            <a:p>
              <a:pPr marL="234950" marR="0" indent="-234950" algn="l" defTabSz="584200" rtl="0" fontAlgn="auto" latinLnBrk="1" hangingPunct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sz="1400" b="1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  <a:sym typeface="Helvetica Light"/>
                </a:rPr>
                <a:t>50+</a:t>
              </a:r>
              <a:r>
                <a:rPr kumimoji="0" lang="en-US" sz="1400" b="1" i="0" u="none" strike="noStrike" cap="none" spc="0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rial" pitchFamily="34" charset="0"/>
                  <a:cs typeface="Arial" pitchFamily="34" charset="0"/>
                  <a:sym typeface="Helvetica Light"/>
                </a:rPr>
                <a:t> </a:t>
              </a:r>
              <a:r>
                <a:rPr kumimoji="0" lang="en-US" sz="1400" b="0" i="0" u="none" strike="noStrike" cap="none" spc="0" normalizeH="0" baseline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rial" pitchFamily="34" charset="0"/>
                  <a:cs typeface="Arial" pitchFamily="34" charset="0"/>
                  <a:sym typeface="Helvetica Light"/>
                </a:rPr>
                <a:t>eLockers</a:t>
              </a:r>
              <a:r>
                <a:rPr kumimoji="0" lang="en-US" sz="1400" b="0" i="0" u="none" strike="noStrike" cap="none" spc="0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rial" pitchFamily="34" charset="0"/>
                  <a:cs typeface="Arial" pitchFamily="34" charset="0"/>
                  <a:sym typeface="Helvetica Light"/>
                </a:rPr>
                <a:t> currently available</a:t>
              </a:r>
              <a:r>
                <a:rPr kumimoji="0" lang="en-US" sz="1400" b="0" i="0" u="none" strike="noStrike" cap="none" spc="0" normalizeH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rial" pitchFamily="34" charset="0"/>
                  <a:cs typeface="Arial" pitchFamily="34" charset="0"/>
                  <a:sym typeface="Helvetica Light"/>
                </a:rPr>
                <a:t> at public locations</a:t>
              </a:r>
              <a:r>
                <a:rPr kumimoji="0" lang="id-ID" sz="1400" b="0" i="0" u="none" strike="noStrike" cap="none" spc="0" normalizeH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rial" pitchFamily="34" charset="0"/>
                  <a:cs typeface="Arial" pitchFamily="34" charset="0"/>
                  <a:sym typeface="Helvetica Light"/>
                </a:rPr>
                <a:t> </a:t>
              </a:r>
              <a:br>
                <a:rPr kumimoji="0" lang="id-ID" sz="1400" b="0" i="0" u="none" strike="noStrike" cap="none" spc="0" normalizeH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rial" pitchFamily="34" charset="0"/>
                  <a:cs typeface="Arial" pitchFamily="34" charset="0"/>
                  <a:sym typeface="Helvetica Light"/>
                </a:rPr>
              </a:br>
              <a:r>
                <a:rPr kumimoji="0" lang="en-US" sz="1400" b="0" i="0" u="none" strike="noStrike" cap="none" spc="0" normalizeH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rial" pitchFamily="34" charset="0"/>
                  <a:cs typeface="Arial" pitchFamily="34" charset="0"/>
                  <a:sym typeface="Helvetica Light"/>
                </a:rPr>
                <a:t>such as </a:t>
              </a:r>
              <a:r>
                <a:rPr kumimoji="0" lang="en-US" sz="1400" b="0" i="0" u="none" strike="noStrike" cap="none" spc="0" normalizeH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rial" pitchFamily="34" charset="0"/>
                  <a:cs typeface="Arial" pitchFamily="34" charset="0"/>
                  <a:sym typeface="Helvetica Light"/>
                </a:rPr>
                <a:t>sh</a:t>
              </a:r>
              <a:r>
                <a:rPr kumimoji="0" lang="id-ID" sz="1400" b="0" i="0" u="none" strike="noStrike" cap="none" spc="0" normalizeH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rial" pitchFamily="34" charset="0"/>
                  <a:cs typeface="Arial" pitchFamily="34" charset="0"/>
                  <a:sym typeface="Helvetica Light"/>
                </a:rPr>
                <a:t>o</a:t>
              </a:r>
              <a:r>
                <a:rPr kumimoji="0" lang="en-US" sz="1400" b="0" i="0" u="none" strike="noStrike" cap="none" spc="0" normalizeH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rial" pitchFamily="34" charset="0"/>
                  <a:cs typeface="Arial" pitchFamily="34" charset="0"/>
                  <a:sym typeface="Helvetica Light"/>
                </a:rPr>
                <a:t>pping</a:t>
              </a:r>
              <a:r>
                <a:rPr kumimoji="0" lang="en-US" sz="1400" b="0" i="0" u="none" strike="noStrike" cap="none" spc="0" normalizeH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rial" pitchFamily="34" charset="0"/>
                  <a:cs typeface="Arial" pitchFamily="34" charset="0"/>
                  <a:sym typeface="Helvetica Light"/>
                </a:rPr>
                <a:t> malls, apartments, universities, train </a:t>
              </a:r>
              <a:br>
                <a:rPr kumimoji="0" lang="en-US" sz="1400" b="0" i="0" u="none" strike="noStrike" cap="none" spc="0" normalizeH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rial" pitchFamily="34" charset="0"/>
                  <a:cs typeface="Arial" pitchFamily="34" charset="0"/>
                  <a:sym typeface="Helvetica Light"/>
                </a:rPr>
              </a:br>
              <a:r>
                <a:rPr kumimoji="0" lang="en-US" sz="1400" b="0" i="0" u="none" strike="noStrike" cap="none" spc="0" normalizeH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rial" pitchFamily="34" charset="0"/>
                  <a:cs typeface="Arial" pitchFamily="34" charset="0"/>
                  <a:sym typeface="Helvetica Light"/>
                </a:rPr>
                <a:t>stations, and post offices</a:t>
              </a:r>
            </a:p>
            <a:p>
              <a:pPr marL="234950" marR="0" indent="-234950" algn="l" defTabSz="584200" rtl="0" fontAlgn="auto" latinLnBrk="1" hangingPunct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sz="1400" baseline="0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  <a:sym typeface="Helvetica Light"/>
                </a:rPr>
                <a:t>Unmanned operations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rial" pitchFamily="34" charset="0"/>
                <a:cs typeface="Arial" pitchFamily="34" charset="0"/>
                <a:sym typeface="Helvetica Light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07574" y="4624654"/>
              <a:ext cx="4786955" cy="1791842"/>
            </a:xfrm>
            <a:prstGeom prst="roundRect">
              <a:avLst>
                <a:gd name="adj" fmla="val 5207"/>
              </a:avLst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noAutofit/>
            </a:bodyPr>
            <a:lstStyle/>
            <a:p>
              <a:pPr marR="0" algn="l" defTabSz="584200" rtl="0" fontAlgn="auto" latinLnBrk="1" hangingPunct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tabLst/>
              </a:pPr>
              <a:r>
                <a:rPr lang="en-US" sz="1400" b="1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Non-Metro Cities: Pickup &amp; Payment Points</a:t>
              </a:r>
              <a:endParaRPr kumimoji="0" lang="en-US" sz="14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rial" pitchFamily="34" charset="0"/>
                <a:cs typeface="Arial" pitchFamily="34" charset="0"/>
                <a:sym typeface="Helvetica Light"/>
              </a:endParaRPr>
            </a:p>
            <a:p>
              <a:pPr marL="234950" marR="0" indent="-234950" algn="l" defTabSz="584200" rtl="0" fontAlgn="auto" latinLnBrk="1" hangingPunct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id-ID" sz="1400" b="1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600+</a:t>
              </a:r>
              <a:r>
                <a:rPr lang="en-US" sz="1400" baseline="0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 pickup &amp; payment points in </a:t>
              </a:r>
              <a:r>
                <a:rPr lang="en-US" sz="1400" b="1" baseline="0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9</a:t>
              </a:r>
              <a:r>
                <a:rPr lang="id-ID" sz="1400" b="1" baseline="0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0 cities </a:t>
              </a:r>
              <a:r>
                <a:rPr lang="id-ID" sz="1400" b="1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and 400 </a:t>
              </a:r>
              <a:br>
                <a:rPr lang="id-ID" sz="1400" b="1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id-ID" sz="1400" b="1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districts</a:t>
              </a:r>
              <a:endParaRPr lang="en-US" sz="14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  <a:p>
              <a:pPr marL="234950" marR="0" indent="-234950" algn="l" defTabSz="584200" rtl="0" fontAlgn="auto" latinLnBrk="1" hangingPunct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sz="1400" b="0" i="0" u="none" strike="noStrike" cap="none" spc="0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rial" pitchFamily="34" charset="0"/>
                  <a:cs typeface="Arial" pitchFamily="34" charset="0"/>
                  <a:sym typeface="Helvetica Light"/>
                </a:rPr>
                <a:t>Located in </a:t>
              </a:r>
              <a:r>
                <a:rPr lang="en-US" sz="1400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publi</a:t>
              </a:r>
              <a:r>
                <a:rPr kumimoji="0" lang="en-US" sz="1400" b="0" i="0" u="none" strike="noStrike" cap="none" spc="0" normalizeH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rial" pitchFamily="34" charset="0"/>
                  <a:cs typeface="Arial" pitchFamily="34" charset="0"/>
                  <a:sym typeface="Helvetica Light"/>
                </a:rPr>
                <a:t>c areas such as shopping malls and </a:t>
              </a:r>
              <a:br>
                <a:rPr kumimoji="0" lang="en-US" sz="1400" b="0" i="0" u="none" strike="noStrike" cap="none" spc="0" normalizeH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rial" pitchFamily="34" charset="0"/>
                  <a:cs typeface="Arial" pitchFamily="34" charset="0"/>
                  <a:sym typeface="Helvetica Light"/>
                </a:rPr>
              </a:br>
              <a:r>
                <a:rPr kumimoji="0" lang="en-US" sz="1400" b="0" i="0" u="none" strike="noStrike" cap="none" spc="0" normalizeH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rial" pitchFamily="34" charset="0"/>
                  <a:cs typeface="Arial" pitchFamily="34" charset="0"/>
                  <a:sym typeface="Helvetica Light"/>
                </a:rPr>
                <a:t>post offices</a:t>
              </a:r>
            </a:p>
            <a:p>
              <a:pPr marL="234950" marR="0" indent="-234950" algn="l" defTabSz="584200" rtl="0" fontAlgn="auto" latinLnBrk="1" hangingPunct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sz="1400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  <a:sym typeface="Helvetica Light"/>
                </a:rPr>
                <a:t>(</a:t>
              </a:r>
              <a:r>
                <a:rPr lang="en-US" sz="1400" dirty="0" err="1">
                  <a:solidFill>
                    <a:srgbClr val="FFFFFF"/>
                  </a:solidFill>
                  <a:latin typeface="Arial" pitchFamily="34" charset="0"/>
                  <a:cs typeface="Arial" pitchFamily="34" charset="0"/>
                  <a:sym typeface="Helvetica Light"/>
                </a:rPr>
                <a:t>W</a:t>
              </a:r>
              <a:r>
                <a:rPr lang="en-US" sz="1400" dirty="0" err="1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  <a:sym typeface="Helvetica Light"/>
                </a:rPr>
                <a:t>o</a:t>
              </a:r>
              <a:r>
                <a:rPr lang="en-US" sz="1400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  <a:sym typeface="Helvetica Light"/>
                </a:rPr>
                <a:t>)manned operations</a:t>
              </a:r>
              <a:endParaRPr kumimoji="0" lang="en-US" sz="14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rial" pitchFamily="34" charset="0"/>
                <a:cs typeface="Arial" pitchFamily="34" charset="0"/>
                <a:sym typeface="Helvetica Light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048957" y="3831344"/>
              <a:ext cx="971511" cy="533777"/>
            </a:xfrm>
            <a:prstGeom prst="ellips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1800" b="1" dirty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5</a:t>
              </a:r>
              <a:r>
                <a:rPr lang="en-US" sz="1800" b="1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0+</a:t>
              </a:r>
              <a:endParaRPr kumimoji="0" lang="en-US" sz="1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rial" pitchFamily="34" charset="0"/>
                <a:cs typeface="Arial" pitchFamily="34" charset="0"/>
                <a:sym typeface="Helvetica Light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8919573" y="3831344"/>
              <a:ext cx="971511" cy="533777"/>
            </a:xfrm>
            <a:prstGeom prst="ellips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id-ID" sz="1800" b="1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60</a:t>
              </a:r>
              <a:r>
                <a:rPr lang="en-US" sz="1800" b="1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0+</a:t>
              </a:r>
              <a:endParaRPr kumimoji="0" lang="en-US" sz="1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rial" pitchFamily="34" charset="0"/>
                <a:cs typeface="Arial" pitchFamily="34" charset="0"/>
                <a:sym typeface="Helvetica Light"/>
              </a:endParaRPr>
            </a:p>
          </p:txBody>
        </p:sp>
      </p:grpSp>
      <p:sp>
        <p:nvSpPr>
          <p:cNvPr id="12" name="Title 1"/>
          <p:cNvSpPr txBox="1">
            <a:spLocks/>
          </p:cNvSpPr>
          <p:nvPr/>
        </p:nvSpPr>
        <p:spPr>
          <a:xfrm>
            <a:off x="419100" y="285014"/>
            <a:ext cx="10515600" cy="59463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FFFFFF"/>
                </a:solidFill>
              </a:rPr>
              <a:t>Localized Offerings:</a:t>
            </a:r>
            <a:r>
              <a:rPr lang="en-US" sz="2800" dirty="0">
                <a:solidFill>
                  <a:srgbClr val="FFFFFF"/>
                </a:solidFill>
              </a:rPr>
              <a:t/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Hundreds of O2O points to serve the </a:t>
            </a:r>
            <a:r>
              <a:rPr lang="en-US" sz="2400" dirty="0" smtClean="0">
                <a:solidFill>
                  <a:srgbClr val="FFFFFF"/>
                </a:solidFill>
              </a:rPr>
              <a:t>underserved</a:t>
            </a:r>
            <a:endParaRPr lang="id-ID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90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9683123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" name="think-cell Slide" r:id="rId4" imgW="396" imgH="396" progId="TCLayout.ActiveDocument.1">
                  <p:embed/>
                </p:oleObj>
              </mc:Choice>
              <mc:Fallback>
                <p:oleObj name="think-cell Slide" r:id="rId4" imgW="396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 descr="bagian atas-01.png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1266"/>
            <a:ext cx="12192000" cy="1209521"/>
          </a:xfrm>
          <a:prstGeom prst="rect">
            <a:avLst/>
          </a:prstGeom>
        </p:spPr>
      </p:pic>
      <p:pic>
        <p:nvPicPr>
          <p:cNvPr id="3" name="Picture 2" descr="5-01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39" b="12586"/>
          <a:stretch/>
        </p:blipFill>
        <p:spPr>
          <a:xfrm>
            <a:off x="0" y="1150886"/>
            <a:ext cx="12192000" cy="5754413"/>
          </a:xfrm>
          <a:prstGeom prst="rect">
            <a:avLst/>
          </a:prstGeom>
        </p:spPr>
      </p:pic>
      <p:pic>
        <p:nvPicPr>
          <p:cNvPr id="6" name="Picture 5" descr="REVISI.gi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600" y="3815256"/>
            <a:ext cx="4237111" cy="29954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35392" y="5746786"/>
            <a:ext cx="2984929" cy="758320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728545" y="5818652"/>
            <a:ext cx="2891776" cy="5539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5704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88469" algn="l"/>
              </a:tabLst>
              <a:defRPr sz="2000" b="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957040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2pPr>
            <a:lvl3pPr algn="l" defTabSz="957040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3pPr>
            <a:lvl4pPr algn="l" defTabSz="957040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4pPr>
            <a:lvl5pPr algn="l" defTabSz="957040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488701" algn="l" defTabSz="957040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977402" algn="l" defTabSz="957040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1466103" algn="l" defTabSz="957040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1954804" algn="l" defTabSz="957040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1200" b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Norviana</a:t>
            </a:r>
            <a:endParaRPr lang="en-US" sz="1200" b="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b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Jl.Objek</a:t>
            </a:r>
            <a:r>
              <a:rPr lang="en-US" sz="12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b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Wisata</a:t>
            </a:r>
            <a:r>
              <a:rPr lang="en-US" sz="12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b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Lemo</a:t>
            </a:r>
            <a:endParaRPr lang="en-US" sz="1200" b="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b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Kab.Toraja</a:t>
            </a:r>
            <a:r>
              <a:rPr lang="en-US" sz="12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SULAWESI SELATAN, 91817</a:t>
            </a:r>
            <a:endParaRPr lang="id-ID" sz="1200" b="0" dirty="0">
              <a:solidFill>
                <a:srgbClr val="FFFFFF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19100" y="285014"/>
            <a:ext cx="10515600" cy="59463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FFFFFF"/>
                </a:solidFill>
              </a:rPr>
              <a:t>Localized Offerings:</a:t>
            </a:r>
            <a:r>
              <a:rPr lang="en-US" sz="2800" dirty="0">
                <a:solidFill>
                  <a:srgbClr val="FFFFFF"/>
                </a:solidFill>
              </a:rPr>
              <a:t/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Hundreds of O2O points to serve the </a:t>
            </a:r>
            <a:r>
              <a:rPr lang="en-US" sz="2400" dirty="0" smtClean="0">
                <a:solidFill>
                  <a:srgbClr val="FFFFFF"/>
                </a:solidFill>
              </a:rPr>
              <a:t>underserved</a:t>
            </a:r>
            <a:endParaRPr lang="id-ID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7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5347572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6" name="think-cell Slide" r:id="rId4" imgW="396" imgH="396" progId="TCLayout.ActiveDocument.1">
                  <p:embed/>
                </p:oleObj>
              </mc:Choice>
              <mc:Fallback>
                <p:oleObj name="think-cell Slide" r:id="rId4" imgW="396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18" descr="sub judul-01.jp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0502" y="0"/>
            <a:ext cx="12312502" cy="6858000"/>
          </a:xfrm>
          <a:prstGeom prst="rect">
            <a:avLst/>
          </a:prstGeom>
        </p:spPr>
      </p:pic>
      <p:pic>
        <p:nvPicPr>
          <p:cNvPr id="3" name="Picture 2" descr="Screen Shot 2016-05-10 at 11.16.53 AM.png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03126" y="2486348"/>
            <a:ext cx="3393722" cy="2429052"/>
          </a:xfrm>
          <a:prstGeom prst="rect">
            <a:avLst/>
          </a:prstGeom>
        </p:spPr>
      </p:pic>
      <p:pic>
        <p:nvPicPr>
          <p:cNvPr id="4" name="Picture 3" descr="Screen Shot 2016-05-10 at 11.20.32 AM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3628" y="2617911"/>
            <a:ext cx="2579361" cy="2331337"/>
          </a:xfrm>
          <a:prstGeom prst="rect">
            <a:avLst/>
          </a:prstGeom>
        </p:spPr>
      </p:pic>
      <p:pic>
        <p:nvPicPr>
          <p:cNvPr id="5" name="Picture 4" descr="Screen Shot 2016-05-07 at 12.35.30 AM.png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5443" y="5705179"/>
            <a:ext cx="7933150" cy="100397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722616" y="1349508"/>
            <a:ext cx="4732883" cy="1034422"/>
            <a:chOff x="1778000" y="1660595"/>
            <a:chExt cx="6100346" cy="133330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24289" y="1660596"/>
              <a:ext cx="1998957" cy="13333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79389" y="1660595"/>
              <a:ext cx="1998957" cy="133330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78000" y="1660595"/>
              <a:ext cx="1998957" cy="1333304"/>
            </a:xfrm>
            <a:prstGeom prst="rect">
              <a:avLst/>
            </a:prstGeom>
          </p:spPr>
        </p:pic>
      </p:grp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887930389"/>
              </p:ext>
            </p:extLst>
          </p:nvPr>
        </p:nvGraphicFramePr>
        <p:xfrm>
          <a:off x="3315364" y="2617911"/>
          <a:ext cx="5674856" cy="3100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6123" y="3750802"/>
            <a:ext cx="1493552" cy="112365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115443" y="1568394"/>
            <a:ext cx="7933150" cy="188160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 smtClean="0">
                <a:solidFill>
                  <a:schemeClr val="bg1"/>
                </a:solidFill>
                <a:latin typeface="Proxima Nova Regular"/>
                <a:cs typeface="Proxima Nova Regular"/>
              </a:rPr>
              <a:t>SEMINAR &amp; WORKSHOP “GO ONLINE FOR BETTER UKM”</a:t>
            </a:r>
            <a:endParaRPr lang="en-US" sz="1200" dirty="0">
              <a:solidFill>
                <a:schemeClr val="bg1"/>
              </a:solidFill>
              <a:latin typeface="Proxima Nova Regular"/>
              <a:cs typeface="Proxima Nova Regular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20973" y="5041675"/>
            <a:ext cx="3268421" cy="357208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100" dirty="0" smtClean="0">
                <a:solidFill>
                  <a:schemeClr val="bg1"/>
                </a:solidFill>
                <a:latin typeface="Proxima Nova Regular"/>
                <a:cs typeface="Proxima Nova Regular"/>
              </a:rPr>
              <a:t>SPECIAL LANDING </a:t>
            </a:r>
            <a:r>
              <a:rPr lang="en-US" sz="1100" dirty="0">
                <a:solidFill>
                  <a:schemeClr val="bg1"/>
                </a:solidFill>
                <a:latin typeface="Proxima Nova Regular"/>
                <a:cs typeface="Proxima Nova Regular"/>
              </a:rPr>
              <a:t>PAGE </a:t>
            </a:r>
            <a:endParaRPr lang="en-US" sz="1100" dirty="0" smtClean="0">
              <a:solidFill>
                <a:schemeClr val="bg1"/>
              </a:solidFill>
              <a:latin typeface="Proxima Nova Regular"/>
              <a:cs typeface="Proxima Nova Regular"/>
            </a:endParaRPr>
          </a:p>
          <a:p>
            <a:pPr algn="l"/>
            <a:r>
              <a:rPr lang="en-US" sz="1100" dirty="0" smtClean="0">
                <a:solidFill>
                  <a:schemeClr val="bg1"/>
                </a:solidFill>
                <a:latin typeface="Proxima Nova Regular"/>
                <a:cs typeface="Proxima Nova Regular"/>
              </a:rPr>
              <a:t>FOR UMKM &amp; SOCIAL MEDIA PROMOTION</a:t>
            </a:r>
            <a:endParaRPr lang="en-US" sz="1100" dirty="0">
              <a:solidFill>
                <a:schemeClr val="bg1"/>
              </a:solidFill>
              <a:latin typeface="Proxima Nova Regular"/>
              <a:cs typeface="Proxima Nova Regular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547051" y="4987970"/>
            <a:ext cx="3331837" cy="448954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chemeClr val="bg1"/>
                </a:solidFill>
                <a:latin typeface="Proxima Nova Regular"/>
                <a:cs typeface="Proxima Nova Regular"/>
              </a:rPr>
              <a:t>TEMMAN SUPER PROGRAM </a:t>
            </a:r>
          </a:p>
          <a:p>
            <a:pPr algn="r"/>
            <a:r>
              <a:rPr lang="en-US" sz="1100" dirty="0" smtClean="0">
                <a:solidFill>
                  <a:schemeClr val="bg1"/>
                </a:solidFill>
                <a:latin typeface="Proxima Nova Regular"/>
                <a:cs typeface="Proxima Nova Regular"/>
              </a:rPr>
              <a:t>COMPETITION &amp; ACTIVE SELLER SERVICE</a:t>
            </a:r>
            <a:endParaRPr lang="en-US" sz="1100" dirty="0">
              <a:solidFill>
                <a:schemeClr val="bg1"/>
              </a:solidFill>
              <a:latin typeface="Proxima Nova Regular"/>
              <a:cs typeface="Proxima Nova Regular"/>
            </a:endParaRPr>
          </a:p>
        </p:txBody>
      </p:sp>
      <p:pic>
        <p:nvPicPr>
          <p:cNvPr id="15" name="Picture 23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182001">
            <a:off x="3862311" y="3554568"/>
            <a:ext cx="848762" cy="929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639500">
            <a:off x="7661411" y="3644273"/>
            <a:ext cx="752484" cy="694601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419100" y="285014"/>
            <a:ext cx="10515600" cy="59463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FFFFFF"/>
                </a:solidFill>
              </a:rPr>
              <a:t>Localized empowerment program:</a:t>
            </a:r>
            <a:r>
              <a:rPr lang="en-US" sz="2800" dirty="0">
                <a:solidFill>
                  <a:srgbClr val="FFFFFF"/>
                </a:solidFill>
              </a:rPr>
              <a:t/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400" dirty="0" smtClean="0">
                <a:solidFill>
                  <a:srgbClr val="FFFFFF"/>
                </a:solidFill>
              </a:rPr>
              <a:t>#</a:t>
            </a:r>
            <a:r>
              <a:rPr lang="en-US" sz="2400" dirty="0" err="1" smtClean="0">
                <a:solidFill>
                  <a:srgbClr val="FFFFFF"/>
                </a:solidFill>
              </a:rPr>
              <a:t>JualOnlineAja</a:t>
            </a:r>
            <a:r>
              <a:rPr lang="en-US" sz="2400" dirty="0" smtClean="0">
                <a:solidFill>
                  <a:srgbClr val="FFFFFF"/>
                </a:solidFill>
              </a:rPr>
              <a:t> targeting SMEs with “production” capacity</a:t>
            </a:r>
            <a:endParaRPr lang="id-ID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16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ub judul-01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0502" y="0"/>
            <a:ext cx="12312502" cy="6858000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37785" y="807014"/>
            <a:ext cx="193455" cy="681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792" tIns="47896" rIns="95792" bIns="47896" numCol="1" anchor="ctr" anchorCtr="0" compatLnSpc="1">
            <a:prstTxWarp prst="textNoShape">
              <a:avLst/>
            </a:prstTxWarp>
            <a:spAutoFit/>
          </a:bodyPr>
          <a:lstStyle/>
          <a:p>
            <a:pPr defTabSz="957919"/>
            <a:r>
              <a:rPr lang="en-US" altLang="en-US" sz="1900">
                <a:latin typeface="Arial" pitchFamily="34" charset="0"/>
                <a:cs typeface="Arial" pitchFamily="34" charset="0"/>
              </a:rPr>
              <a:t/>
            </a:r>
            <a:br>
              <a:rPr lang="en-US" altLang="en-US" sz="1900">
                <a:latin typeface="Arial" pitchFamily="34" charset="0"/>
                <a:cs typeface="Arial" pitchFamily="34" charset="0"/>
              </a:rPr>
            </a:br>
            <a:endParaRPr lang="en-US" altLang="en-US" sz="190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>
          <a:xfrm>
            <a:off x="8737700" y="6538247"/>
            <a:ext cx="2844105" cy="365001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Helvetica Light" charset="0"/>
                <a:ea typeface="ＭＳ Ｐゴシック" charset="0"/>
                <a:cs typeface="ＭＳ Ｐゴシック" charset="0"/>
                <a:sym typeface="Helvetica Light" charset="0"/>
              </a:defRPr>
            </a:lvl1pPr>
            <a:lvl2pPr marL="522368" indent="-200911" algn="l" rtl="0" eaLnBrk="0" fontAlgn="base" hangingPunct="0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Helvetica Light" charset="0"/>
                <a:ea typeface="ＭＳ Ｐゴシック" charset="0"/>
                <a:cs typeface="+mn-cs"/>
                <a:sym typeface="Helvetica Light" charset="0"/>
              </a:defRPr>
            </a:lvl2pPr>
            <a:lvl3pPr marL="803643" indent="-160729" algn="l" rtl="0" eaLnBrk="0" fontAlgn="base" hangingPunct="0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Helvetica Light" charset="0"/>
                <a:ea typeface="ＭＳ Ｐゴシック" charset="0"/>
                <a:cs typeface="+mn-cs"/>
                <a:sym typeface="Helvetica Light" charset="0"/>
              </a:defRPr>
            </a:lvl3pPr>
            <a:lvl4pPr marL="1125101" indent="-160729" algn="l" rtl="0" eaLnBrk="0" fontAlgn="base" hangingPunct="0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Helvetica Light" charset="0"/>
                <a:ea typeface="ＭＳ Ｐゴシック" charset="0"/>
                <a:cs typeface="+mn-cs"/>
                <a:sym typeface="Helvetica Light" charset="0"/>
              </a:defRPr>
            </a:lvl4pPr>
            <a:lvl5pPr marL="1446558" indent="-160729" algn="l" rtl="0" eaLnBrk="0" fontAlgn="base" hangingPunct="0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Helvetica Light" charset="0"/>
                <a:ea typeface="ＭＳ Ｐゴシック" charset="0"/>
                <a:cs typeface="+mn-cs"/>
                <a:sym typeface="Helvetica Light" charset="0"/>
              </a:defRPr>
            </a:lvl5pPr>
            <a:lvl6pPr marL="1768015" indent="-160729" algn="l" defTabSz="410751" rtl="0" eaLnBrk="0" fontAlgn="base" latinLnBrk="0" hangingPunct="0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Helvetica Light" charset="0"/>
                <a:ea typeface="ＭＳ Ｐゴシック" charset="0"/>
                <a:cs typeface="+mn-cs"/>
                <a:sym typeface="Helvetica Light" charset="0"/>
              </a:defRPr>
            </a:lvl6pPr>
            <a:lvl7pPr marL="2089473" indent="-160729" algn="l" defTabSz="410751" rtl="0" eaLnBrk="0" fontAlgn="base" latinLnBrk="0" hangingPunct="0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Helvetica Light" charset="0"/>
                <a:ea typeface="ＭＳ Ｐゴシック" charset="0"/>
                <a:cs typeface="+mn-cs"/>
                <a:sym typeface="Helvetica Light" charset="0"/>
              </a:defRPr>
            </a:lvl7pPr>
            <a:lvl8pPr marL="2410930" indent="-160729" algn="l" defTabSz="410751" rtl="0" eaLnBrk="0" fontAlgn="base" latinLnBrk="0" hangingPunct="0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Helvetica Light" charset="0"/>
                <a:ea typeface="ＭＳ Ｐゴシック" charset="0"/>
                <a:cs typeface="+mn-cs"/>
                <a:sym typeface="Helvetica Light" charset="0"/>
              </a:defRPr>
            </a:lvl8pPr>
            <a:lvl9pPr marL="2732387" indent="-160729" algn="l" defTabSz="410751" rtl="0" eaLnBrk="0" fontAlgn="base" latinLnBrk="0" hangingPunct="0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Helvetica Light" charset="0"/>
                <a:ea typeface="ＭＳ Ｐゴシック" charset="0"/>
                <a:cs typeface="+mn-cs"/>
                <a:sym typeface="Helvetica Light" charset="0"/>
              </a:defRPr>
            </a:lvl9pPr>
          </a:lstStyle>
          <a:p>
            <a:pPr algn="r" eaLnBrk="1" hangingPunct="1"/>
            <a:fld id="{3ECF1856-925E-534C-BE29-0106F6925145}" type="slidenum">
              <a:rPr lang="en-US" sz="800" smtClean="0"/>
              <a:pPr algn="r" eaLnBrk="1" hangingPunct="1"/>
              <a:t>7</a:t>
            </a:fld>
            <a:endParaRPr lang="en-US" sz="800"/>
          </a:p>
        </p:txBody>
      </p:sp>
      <p:sp>
        <p:nvSpPr>
          <p:cNvPr id="4" name="TextBox 3"/>
          <p:cNvSpPr txBox="1"/>
          <p:nvPr/>
        </p:nvSpPr>
        <p:spPr>
          <a:xfrm>
            <a:off x="445601" y="4717162"/>
            <a:ext cx="5791820" cy="258532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1. </a:t>
            </a:r>
            <a:r>
              <a:rPr lang="en-US" dirty="0" err="1" smtClean="0">
                <a:solidFill>
                  <a:schemeClr val="bg1"/>
                </a:solidFill>
              </a:rPr>
              <a:t>Batu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2. </a:t>
            </a:r>
            <a:r>
              <a:rPr lang="en-US" dirty="0" err="1" smtClean="0">
                <a:solidFill>
                  <a:schemeClr val="bg1"/>
                </a:solidFill>
              </a:rPr>
              <a:t>Tanjung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Balai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3. </a:t>
            </a:r>
            <a:r>
              <a:rPr lang="en-US" dirty="0" err="1" smtClean="0">
                <a:solidFill>
                  <a:schemeClr val="bg1"/>
                </a:solidFill>
              </a:rPr>
              <a:t>Serang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4. </a:t>
            </a:r>
            <a:r>
              <a:rPr lang="en-US" dirty="0" err="1" smtClean="0">
                <a:solidFill>
                  <a:schemeClr val="bg1"/>
                </a:solidFill>
              </a:rPr>
              <a:t>Binjai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5. </a:t>
            </a:r>
            <a:r>
              <a:rPr lang="en-US" dirty="0" err="1" smtClean="0">
                <a:solidFill>
                  <a:schemeClr val="bg1"/>
                </a:solidFill>
              </a:rPr>
              <a:t>Bitung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6. Ternate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7. </a:t>
            </a:r>
            <a:r>
              <a:rPr lang="en-US" dirty="0" err="1" smtClean="0">
                <a:solidFill>
                  <a:schemeClr val="bg1"/>
                </a:solidFill>
              </a:rPr>
              <a:t>Banjar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8. </a:t>
            </a:r>
            <a:r>
              <a:rPr lang="en-US" dirty="0" err="1" smtClean="0">
                <a:solidFill>
                  <a:schemeClr val="bg1"/>
                </a:solidFill>
              </a:rPr>
              <a:t>Pekanbaru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9. </a:t>
            </a:r>
            <a:r>
              <a:rPr lang="en-US" dirty="0" err="1" smtClean="0">
                <a:solidFill>
                  <a:schemeClr val="bg1"/>
                </a:solidFill>
              </a:rPr>
              <a:t>Sorong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10. Padang </a:t>
            </a:r>
            <a:r>
              <a:rPr lang="en-US" dirty="0" err="1">
                <a:solidFill>
                  <a:schemeClr val="bg1"/>
                </a:solidFill>
              </a:rPr>
              <a:t>Sidempuan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49700" y="4717162"/>
            <a:ext cx="4489260" cy="258532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1. </a:t>
            </a:r>
            <a:r>
              <a:rPr lang="en-US" dirty="0" err="1" smtClean="0">
                <a:solidFill>
                  <a:srgbClr val="FFFFFF"/>
                </a:solidFill>
              </a:rPr>
              <a:t>Magelang</a:t>
            </a:r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2. </a:t>
            </a:r>
            <a:r>
              <a:rPr lang="en-US" dirty="0" err="1" smtClean="0">
                <a:solidFill>
                  <a:srgbClr val="FFFFFF"/>
                </a:solidFill>
              </a:rPr>
              <a:t>Cimahi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3. </a:t>
            </a:r>
            <a:r>
              <a:rPr lang="en-US" dirty="0" err="1" smtClean="0">
                <a:solidFill>
                  <a:srgbClr val="FFFFFF"/>
                </a:solidFill>
              </a:rPr>
              <a:t>Banjar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4. </a:t>
            </a:r>
            <a:r>
              <a:rPr lang="en-US" dirty="0" err="1" smtClean="0">
                <a:solidFill>
                  <a:srgbClr val="FFFFFF"/>
                </a:solidFill>
              </a:rPr>
              <a:t>Palopo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5. </a:t>
            </a:r>
            <a:r>
              <a:rPr lang="en-US" dirty="0" err="1" smtClean="0">
                <a:solidFill>
                  <a:srgbClr val="FFFFFF"/>
                </a:solidFill>
              </a:rPr>
              <a:t>Sorong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6. </a:t>
            </a:r>
            <a:r>
              <a:rPr lang="en-US" dirty="0" err="1" smtClean="0">
                <a:solidFill>
                  <a:srgbClr val="FFFFFF"/>
                </a:solidFill>
              </a:rPr>
              <a:t>Tasikmalaya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7. </a:t>
            </a:r>
            <a:r>
              <a:rPr lang="en-US" dirty="0" err="1" smtClean="0">
                <a:solidFill>
                  <a:srgbClr val="FFFFFF"/>
                </a:solidFill>
              </a:rPr>
              <a:t>Tomohon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8. </a:t>
            </a:r>
            <a:r>
              <a:rPr lang="en-US" dirty="0" err="1" smtClean="0">
                <a:solidFill>
                  <a:srgbClr val="FFFFFF"/>
                </a:solidFill>
              </a:rPr>
              <a:t>Bitung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9. </a:t>
            </a:r>
            <a:r>
              <a:rPr lang="en-US" dirty="0" err="1" smtClean="0">
                <a:solidFill>
                  <a:srgbClr val="FFFFFF"/>
                </a:solidFill>
              </a:rPr>
              <a:t>Blitar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10. Ambon 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01563"/>
              </p:ext>
            </p:extLst>
          </p:nvPr>
        </p:nvGraphicFramePr>
        <p:xfrm>
          <a:off x="5875888" y="1452229"/>
          <a:ext cx="6052178" cy="2950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2544110"/>
              </p:ext>
            </p:extLst>
          </p:nvPr>
        </p:nvGraphicFramePr>
        <p:xfrm>
          <a:off x="1" y="1452229"/>
          <a:ext cx="6052178" cy="2950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1" name="Right Arrow 20"/>
          <p:cNvSpPr/>
          <p:nvPr/>
        </p:nvSpPr>
        <p:spPr>
          <a:xfrm rot="19273554">
            <a:off x="8171113" y="3037516"/>
            <a:ext cx="1545493" cy="309542"/>
          </a:xfrm>
          <a:prstGeom prst="rightArrow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828054" y="2818783"/>
            <a:ext cx="81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1241%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19273554">
            <a:off x="2255240" y="3037516"/>
            <a:ext cx="1545493" cy="309542"/>
          </a:xfrm>
          <a:prstGeom prst="rightArrow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95530" y="2818783"/>
            <a:ext cx="700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425</a:t>
            </a:r>
            <a:r>
              <a:rPr lang="en-US" dirty="0">
                <a:solidFill>
                  <a:srgbClr val="FFFFFF"/>
                </a:solidFill>
              </a:rPr>
              <a:t>%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419100" y="285014"/>
            <a:ext cx="10515600" cy="59463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FFFFFF"/>
                </a:solidFill>
              </a:rPr>
              <a:t>First </a:t>
            </a:r>
            <a:r>
              <a:rPr lang="en-US" sz="2800" dirty="0" err="1" smtClean="0">
                <a:solidFill>
                  <a:srgbClr val="FFFFFF"/>
                </a:solidFill>
              </a:rPr>
              <a:t>Lebaran</a:t>
            </a:r>
            <a:r>
              <a:rPr lang="en-US" sz="2800" dirty="0" smtClean="0">
                <a:solidFill>
                  <a:srgbClr val="FFFFFF"/>
                </a:solidFill>
              </a:rPr>
              <a:t> performance:</a:t>
            </a:r>
          </a:p>
          <a:p>
            <a:r>
              <a:rPr lang="en-US" sz="2400" dirty="0" smtClean="0">
                <a:solidFill>
                  <a:srgbClr val="FFFFFF"/>
                </a:solidFill>
              </a:rPr>
              <a:t>Top 10 biggest impacted cities have orders and values increase 1241% and 425%</a:t>
            </a:r>
            <a:endParaRPr lang="id-ID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3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ub judul-01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0502" y="0"/>
            <a:ext cx="12312502" cy="6858000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37785" y="807014"/>
            <a:ext cx="193455" cy="681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792" tIns="47896" rIns="95792" bIns="47896" numCol="1" anchor="ctr" anchorCtr="0" compatLnSpc="1">
            <a:prstTxWarp prst="textNoShape">
              <a:avLst/>
            </a:prstTxWarp>
            <a:spAutoFit/>
          </a:bodyPr>
          <a:lstStyle/>
          <a:p>
            <a:pPr defTabSz="957919"/>
            <a:r>
              <a:rPr lang="en-US" altLang="en-US" sz="1900">
                <a:latin typeface="Arial" pitchFamily="34" charset="0"/>
                <a:cs typeface="Arial" pitchFamily="34" charset="0"/>
              </a:rPr>
              <a:t/>
            </a:r>
            <a:br>
              <a:rPr lang="en-US" altLang="en-US" sz="1900">
                <a:latin typeface="Arial" pitchFamily="34" charset="0"/>
                <a:cs typeface="Arial" pitchFamily="34" charset="0"/>
              </a:rPr>
            </a:br>
            <a:endParaRPr lang="en-US" altLang="en-US" sz="190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>
          <a:xfrm>
            <a:off x="8737700" y="6356822"/>
            <a:ext cx="2844105" cy="365001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Helvetica Light" charset="0"/>
                <a:ea typeface="ＭＳ Ｐゴシック" charset="0"/>
                <a:cs typeface="ＭＳ Ｐゴシック" charset="0"/>
                <a:sym typeface="Helvetica Light" charset="0"/>
              </a:defRPr>
            </a:lvl1pPr>
            <a:lvl2pPr marL="522368" indent="-200911" algn="l" rtl="0" eaLnBrk="0" fontAlgn="base" hangingPunct="0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Helvetica Light" charset="0"/>
                <a:ea typeface="ＭＳ Ｐゴシック" charset="0"/>
                <a:cs typeface="+mn-cs"/>
                <a:sym typeface="Helvetica Light" charset="0"/>
              </a:defRPr>
            </a:lvl2pPr>
            <a:lvl3pPr marL="803643" indent="-160729" algn="l" rtl="0" eaLnBrk="0" fontAlgn="base" hangingPunct="0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Helvetica Light" charset="0"/>
                <a:ea typeface="ＭＳ Ｐゴシック" charset="0"/>
                <a:cs typeface="+mn-cs"/>
                <a:sym typeface="Helvetica Light" charset="0"/>
              </a:defRPr>
            </a:lvl3pPr>
            <a:lvl4pPr marL="1125101" indent="-160729" algn="l" rtl="0" eaLnBrk="0" fontAlgn="base" hangingPunct="0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Helvetica Light" charset="0"/>
                <a:ea typeface="ＭＳ Ｐゴシック" charset="0"/>
                <a:cs typeface="+mn-cs"/>
                <a:sym typeface="Helvetica Light" charset="0"/>
              </a:defRPr>
            </a:lvl4pPr>
            <a:lvl5pPr marL="1446558" indent="-160729" algn="l" rtl="0" eaLnBrk="0" fontAlgn="base" hangingPunct="0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Helvetica Light" charset="0"/>
                <a:ea typeface="ＭＳ Ｐゴシック" charset="0"/>
                <a:cs typeface="+mn-cs"/>
                <a:sym typeface="Helvetica Light" charset="0"/>
              </a:defRPr>
            </a:lvl5pPr>
            <a:lvl6pPr marL="1768015" indent="-160729" algn="l" defTabSz="410751" rtl="0" eaLnBrk="0" fontAlgn="base" latinLnBrk="0" hangingPunct="0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Helvetica Light" charset="0"/>
                <a:ea typeface="ＭＳ Ｐゴシック" charset="0"/>
                <a:cs typeface="+mn-cs"/>
                <a:sym typeface="Helvetica Light" charset="0"/>
              </a:defRPr>
            </a:lvl6pPr>
            <a:lvl7pPr marL="2089473" indent="-160729" algn="l" defTabSz="410751" rtl="0" eaLnBrk="0" fontAlgn="base" latinLnBrk="0" hangingPunct="0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Helvetica Light" charset="0"/>
                <a:ea typeface="ＭＳ Ｐゴシック" charset="0"/>
                <a:cs typeface="+mn-cs"/>
                <a:sym typeface="Helvetica Light" charset="0"/>
              </a:defRPr>
            </a:lvl7pPr>
            <a:lvl8pPr marL="2410930" indent="-160729" algn="l" defTabSz="410751" rtl="0" eaLnBrk="0" fontAlgn="base" latinLnBrk="0" hangingPunct="0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Helvetica Light" charset="0"/>
                <a:ea typeface="ＭＳ Ｐゴシック" charset="0"/>
                <a:cs typeface="+mn-cs"/>
                <a:sym typeface="Helvetica Light" charset="0"/>
              </a:defRPr>
            </a:lvl8pPr>
            <a:lvl9pPr marL="2732387" indent="-160729" algn="l" defTabSz="410751" rtl="0" eaLnBrk="0" fontAlgn="base" latinLnBrk="0" hangingPunct="0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Helvetica Light" charset="0"/>
                <a:ea typeface="ＭＳ Ｐゴシック" charset="0"/>
                <a:cs typeface="+mn-cs"/>
                <a:sym typeface="Helvetica Light" charset="0"/>
              </a:defRPr>
            </a:lvl9pPr>
          </a:lstStyle>
          <a:p>
            <a:pPr algn="r" eaLnBrk="1" hangingPunct="1"/>
            <a:fld id="{3ECF1856-925E-534C-BE29-0106F6925145}" type="slidenum">
              <a:rPr lang="en-US" sz="800" smtClean="0"/>
              <a:pPr algn="r" eaLnBrk="1" hangingPunct="1"/>
              <a:t>8</a:t>
            </a:fld>
            <a:endParaRPr lang="en-US" sz="800"/>
          </a:p>
        </p:txBody>
      </p:sp>
      <p:pic>
        <p:nvPicPr>
          <p:cNvPr id="5" name="Picture 4" descr="LANDING-PAGE_SHOP-&amp;-WIN (1)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62"/>
          <a:stretch/>
        </p:blipFill>
        <p:spPr>
          <a:xfrm>
            <a:off x="147098" y="1512706"/>
            <a:ext cx="11910924" cy="5233306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419100" y="285014"/>
            <a:ext cx="10515600" cy="59463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FFFFFF"/>
                </a:solidFill>
              </a:rPr>
              <a:t>Shop &amp; Win! program:</a:t>
            </a:r>
          </a:p>
          <a:p>
            <a:r>
              <a:rPr lang="en-US" sz="2400" dirty="0" err="1" smtClean="0">
                <a:solidFill>
                  <a:srgbClr val="FFFFFF"/>
                </a:solidFill>
              </a:rPr>
              <a:t>Belanja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makin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banyak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dapat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poin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makin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banyak</a:t>
            </a:r>
            <a:r>
              <a:rPr lang="en-US" sz="2400" dirty="0" smtClean="0">
                <a:solidFill>
                  <a:srgbClr val="FFFFFF"/>
                </a:solidFill>
              </a:rPr>
              <a:t>, </a:t>
            </a:r>
            <a:r>
              <a:rPr lang="en-US" sz="2400" dirty="0" err="1" smtClean="0">
                <a:solidFill>
                  <a:srgbClr val="FFFFFF"/>
                </a:solidFill>
              </a:rPr>
              <a:t>menang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hadiah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makin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banyak</a:t>
            </a:r>
            <a:endParaRPr lang="id-ID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05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image4.jpeg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00" y="0"/>
            <a:ext cx="9906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/>
          <p:cNvSpPr txBox="1"/>
          <p:nvPr/>
        </p:nvSpPr>
        <p:spPr>
          <a:xfrm>
            <a:off x="5483154" y="5168997"/>
            <a:ext cx="1204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Andale Mono"/>
                <a:cs typeface="Andale Mono"/>
              </a:rPr>
              <a:t>@toing2</a:t>
            </a:r>
          </a:p>
        </p:txBody>
      </p:sp>
      <p:pic>
        <p:nvPicPr>
          <p:cNvPr id="4" name="Picture 3" descr="alternatif1-01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41" y="-805557"/>
            <a:ext cx="12233166" cy="84691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92292" y="713903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toing2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52742" y="4044196"/>
            <a:ext cx="9196335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Enjoy </a:t>
            </a:r>
            <a:r>
              <a:rPr lang="en-US" sz="5000" b="1" dirty="0" smtClean="0">
                <a:solidFill>
                  <a:schemeClr val="bg1"/>
                </a:solidFill>
              </a:rPr>
              <a:t>100.000</a:t>
            </a:r>
            <a:r>
              <a:rPr lang="en-US" sz="3200" dirty="0" smtClean="0">
                <a:solidFill>
                  <a:schemeClr val="bg1"/>
                </a:solidFill>
              </a:rPr>
              <a:t> discount only for First 20 Shoppers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Voucher Code: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</a:rPr>
              <a:t>MMINDONESIAX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 Min purchase 400.000, Exclude: Electronics, Smartphone &amp; Tablet, </a:t>
            </a:r>
            <a:r>
              <a:rPr lang="en-US" sz="1600" dirty="0" err="1" smtClean="0">
                <a:solidFill>
                  <a:schemeClr val="bg1"/>
                </a:solidFill>
              </a:rPr>
              <a:t>Pulsa</a:t>
            </a:r>
            <a:r>
              <a:rPr lang="en-US" sz="1600" dirty="0" smtClean="0">
                <a:solidFill>
                  <a:schemeClr val="bg1"/>
                </a:solidFill>
              </a:rPr>
              <a:t> Vouchers, Groceries, and Gold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Vouchers expired on 31 Aug 2016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51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3509</TotalTime>
  <Words>555</Words>
  <Application>Microsoft Office PowerPoint</Application>
  <PresentationFormat>Widescreen</PresentationFormat>
  <Paragraphs>136</Paragraphs>
  <Slides>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ＭＳ Ｐゴシック</vt:lpstr>
      <vt:lpstr>Andale Mono</vt:lpstr>
      <vt:lpstr>Arial</vt:lpstr>
      <vt:lpstr>Calibri</vt:lpstr>
      <vt:lpstr>Calibri Light</vt:lpstr>
      <vt:lpstr>Helvetica Light</vt:lpstr>
      <vt:lpstr>Proxima Nova Regular</vt:lpstr>
      <vt:lpstr>Wingdings</vt:lpstr>
      <vt:lpstr>Office Theme</vt:lpstr>
      <vt:lpstr>think-cell Slide</vt:lpstr>
      <vt:lpstr>PowerPoint Presentation</vt:lpstr>
      <vt:lpstr>Less than a year old, we had a great start.</vt:lpstr>
      <vt:lpstr>Powered by Lippo  with a network of strong “Consumer Services” oriented companies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Adjie Indrawan</cp:lastModifiedBy>
  <cp:revision>64</cp:revision>
  <cp:lastPrinted>2016-08-09T11:45:37Z</cp:lastPrinted>
  <dcterms:created xsi:type="dcterms:W3CDTF">2016-08-08T07:03:15Z</dcterms:created>
  <dcterms:modified xsi:type="dcterms:W3CDTF">2016-08-22T06:15:08Z</dcterms:modified>
</cp:coreProperties>
</file>