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5" r:id="rId6"/>
    <p:sldId id="261" r:id="rId7"/>
    <p:sldId id="262" r:id="rId8"/>
    <p:sldId id="273" r:id="rId9"/>
    <p:sldId id="263" r:id="rId10"/>
    <p:sldId id="264" r:id="rId11"/>
    <p:sldId id="265" r:id="rId12"/>
    <p:sldId id="267" r:id="rId13"/>
    <p:sldId id="271" r:id="rId14"/>
    <p:sldId id="272" r:id="rId15"/>
    <p:sldId id="274" r:id="rId16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3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49502-EFCC-4B23-817A-FF9BEC909651}" type="datetimeFigureOut">
              <a:rPr lang="id-ID" smtClean="0"/>
              <a:t>13/12/2017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FF3CA-7894-4690-9422-10F6CA2B3ED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09523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49502-EFCC-4B23-817A-FF9BEC909651}" type="datetimeFigureOut">
              <a:rPr lang="id-ID" smtClean="0"/>
              <a:t>13/12/2017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FF3CA-7894-4690-9422-10F6CA2B3ED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53460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49502-EFCC-4B23-817A-FF9BEC909651}" type="datetimeFigureOut">
              <a:rPr lang="id-ID" smtClean="0"/>
              <a:t>13/12/2017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FF3CA-7894-4690-9422-10F6CA2B3ED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57071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49502-EFCC-4B23-817A-FF9BEC909651}" type="datetimeFigureOut">
              <a:rPr lang="id-ID" smtClean="0"/>
              <a:t>13/12/2017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FF3CA-7894-4690-9422-10F6CA2B3ED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058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49502-EFCC-4B23-817A-FF9BEC909651}" type="datetimeFigureOut">
              <a:rPr lang="id-ID" smtClean="0"/>
              <a:t>13/12/2017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FF3CA-7894-4690-9422-10F6CA2B3ED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36797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49502-EFCC-4B23-817A-FF9BEC909651}" type="datetimeFigureOut">
              <a:rPr lang="id-ID" smtClean="0"/>
              <a:t>13/12/2017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FF3CA-7894-4690-9422-10F6CA2B3ED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69938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49502-EFCC-4B23-817A-FF9BEC909651}" type="datetimeFigureOut">
              <a:rPr lang="id-ID" smtClean="0"/>
              <a:t>13/12/2017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FF3CA-7894-4690-9422-10F6CA2B3ED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5138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49502-EFCC-4B23-817A-FF9BEC909651}" type="datetimeFigureOut">
              <a:rPr lang="id-ID" smtClean="0"/>
              <a:t>13/12/2017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FF3CA-7894-4690-9422-10F6CA2B3ED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59452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49502-EFCC-4B23-817A-FF9BEC909651}" type="datetimeFigureOut">
              <a:rPr lang="id-ID" smtClean="0"/>
              <a:t>13/12/2017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FF3CA-7894-4690-9422-10F6CA2B3ED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39854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49502-EFCC-4B23-817A-FF9BEC909651}" type="datetimeFigureOut">
              <a:rPr lang="id-ID" smtClean="0"/>
              <a:t>13/12/2017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FF3CA-7894-4690-9422-10F6CA2B3ED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42116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49502-EFCC-4B23-817A-FF9BEC909651}" type="datetimeFigureOut">
              <a:rPr lang="id-ID" smtClean="0"/>
              <a:t>13/12/2017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FF3CA-7894-4690-9422-10F6CA2B3ED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0258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49502-EFCC-4B23-817A-FF9BEC909651}" type="datetimeFigureOut">
              <a:rPr lang="id-ID" smtClean="0"/>
              <a:t>13/12/2017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FF3CA-7894-4690-9422-10F6CA2B3ED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65666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tags" Target="../tags/tag2.xml"/><Relationship Id="rId7" Type="http://schemas.openxmlformats.org/officeDocument/2006/relationships/image" Target="../media/image18.emf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21.emf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20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201"/>
          <a:stretch/>
        </p:blipFill>
        <p:spPr>
          <a:xfrm>
            <a:off x="71891" y="1155940"/>
            <a:ext cx="12051101" cy="55985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889185" y="103517"/>
            <a:ext cx="8111706" cy="1052423"/>
          </a:xfrm>
        </p:spPr>
        <p:txBody>
          <a:bodyPr>
            <a:normAutofit/>
          </a:bodyPr>
          <a:lstStyle/>
          <a:p>
            <a:r>
              <a:rPr lang="id-ID" sz="6600" b="1" dirty="0" smtClean="0">
                <a:latin typeface="Adobe Caslon Pro"/>
              </a:rPr>
              <a:t>Opening Speech</a:t>
            </a:r>
            <a:endParaRPr lang="id-ID" sz="6600" b="1" dirty="0">
              <a:latin typeface="Adobe Caslon Pro"/>
            </a:endParaRPr>
          </a:p>
        </p:txBody>
      </p:sp>
    </p:spTree>
    <p:extLst>
      <p:ext uri="{BB962C8B-B14F-4D97-AF65-F5344CB8AC3E}">
        <p14:creationId xmlns:p14="http://schemas.microsoft.com/office/powerpoint/2010/main" val="268356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" y="34508"/>
            <a:ext cx="6133383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249" y="103517"/>
            <a:ext cx="6038491" cy="668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70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78" y="155275"/>
            <a:ext cx="9229221" cy="64784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636017" y="2976113"/>
            <a:ext cx="39308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2000" b="1" dirty="0" smtClean="0">
                <a:solidFill>
                  <a:srgbClr val="FF0000"/>
                </a:solidFill>
                <a:latin typeface="Adobe Caslon Pro"/>
              </a:rPr>
              <a:t>Momentum yang sangat mahal</a:t>
            </a:r>
          </a:p>
          <a:p>
            <a:pPr algn="ctr"/>
            <a:r>
              <a:rPr lang="id-ID" sz="2000" b="1" dirty="0" smtClean="0">
                <a:solidFill>
                  <a:srgbClr val="FF0000"/>
                </a:solidFill>
                <a:latin typeface="Adobe Caslon Pro"/>
              </a:rPr>
              <a:t>Yg tidak terulang</a:t>
            </a:r>
            <a:endParaRPr lang="id-ID" sz="2000" b="1" dirty="0">
              <a:solidFill>
                <a:srgbClr val="FF0000"/>
              </a:solidFill>
              <a:latin typeface="Adobe Caslon Pro"/>
            </a:endParaRPr>
          </a:p>
        </p:txBody>
      </p:sp>
    </p:spTree>
    <p:extLst>
      <p:ext uri="{BB962C8B-B14F-4D97-AF65-F5344CB8AC3E}">
        <p14:creationId xmlns:p14="http://schemas.microsoft.com/office/powerpoint/2010/main" val="92545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Object 4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25465" y="1590"/>
          <a:ext cx="1465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465" y="1590"/>
                        <a:ext cx="1465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6" hidden="1"/>
          <p:cNvSpPr/>
          <p:nvPr>
            <p:custDataLst>
              <p:tags r:id="rId3"/>
            </p:custDataLst>
          </p:nvPr>
        </p:nvSpPr>
        <p:spPr bwMode="auto">
          <a:xfrm>
            <a:off x="1524000" y="0"/>
            <a:ext cx="146538" cy="15875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endParaRPr lang="en-US" b="1">
              <a:latin typeface="Arial"/>
              <a:cs typeface="Arial"/>
              <a:sym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29" y="16330"/>
            <a:ext cx="12159344" cy="725094"/>
          </a:xfrm>
          <a:solidFill>
            <a:srgbClr val="0B057F"/>
          </a:solidFill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id-ID" sz="2600" dirty="0">
                <a:solidFill>
                  <a:schemeClr val="bg1"/>
                </a:solidFill>
                <a:latin typeface="Arial Rounded MT Bold" panose="020F0704030504030204" pitchFamily="34" charset="0"/>
                <a:cs typeface="Calibri" pitchFamily="34" charset="0"/>
              </a:rPr>
              <a:t>Demographic dividend</a:t>
            </a:r>
            <a:r>
              <a:rPr lang="id-ID" sz="2600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Calibri" pitchFamily="34" charset="0"/>
              </a:rPr>
              <a:t>: </a:t>
            </a:r>
            <a:r>
              <a:rPr lang="en-US" sz="2600" dirty="0">
                <a:solidFill>
                  <a:schemeClr val="bg1"/>
                </a:solidFill>
                <a:latin typeface="Arial Rounded MT Bold" panose="020F0704030504030204" pitchFamily="34" charset="0"/>
                <a:cs typeface="Calibri" pitchFamily="34" charset="0"/>
              </a:rPr>
              <a:t>~70% </a:t>
            </a:r>
            <a:r>
              <a:rPr lang="id-ID" sz="2600" dirty="0">
                <a:solidFill>
                  <a:schemeClr val="bg1"/>
                </a:solidFill>
                <a:latin typeface="Arial Rounded MT Bold" panose="020F0704030504030204" pitchFamily="34" charset="0"/>
                <a:cs typeface="Calibri" pitchFamily="34" charset="0"/>
              </a:rPr>
              <a:t>productive population </a:t>
            </a:r>
            <a:r>
              <a:rPr lang="id-ID" sz="2600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Calibri" pitchFamily="34" charset="0"/>
              </a:rPr>
              <a:t/>
            </a:r>
            <a:br>
              <a:rPr lang="id-ID" sz="2600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Calibri" pitchFamily="34" charset="0"/>
              </a:rPr>
            </a:br>
            <a:r>
              <a:rPr lang="en-US" sz="2600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Calibri" pitchFamily="34" charset="0"/>
              </a:rPr>
              <a:t>w</a:t>
            </a:r>
            <a:r>
              <a:rPr lang="id-ID" sz="2600" dirty="0">
                <a:solidFill>
                  <a:schemeClr val="bg1"/>
                </a:solidFill>
                <a:latin typeface="Arial Rounded MT Bold" panose="020F0704030504030204" pitchFamily="34" charset="0"/>
                <a:cs typeface="Calibri" pitchFamily="34" charset="0"/>
              </a:rPr>
              <a:t>ill fuel sustainable economic development in the next decades</a:t>
            </a:r>
            <a:endParaRPr lang="en-US" sz="2600" dirty="0">
              <a:solidFill>
                <a:schemeClr val="bg1"/>
              </a:solidFill>
              <a:latin typeface="Arial Rounded MT Bold" panose="020F0704030504030204" pitchFamily="34" charset="0"/>
              <a:cs typeface="Calibri" pitchFamily="34" charset="0"/>
            </a:endParaRPr>
          </a:p>
        </p:txBody>
      </p:sp>
      <p:pic>
        <p:nvPicPr>
          <p:cNvPr id="28" name="Picture 27"/>
          <p:cNvPicPr>
            <a:picLocks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379008" y="800736"/>
            <a:ext cx="4714054" cy="312324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29" name="Picture 6"/>
          <p:cNvPicPr>
            <a:picLocks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985208" y="781165"/>
            <a:ext cx="4714054" cy="3123244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</p:spPr>
      </p:pic>
      <p:pic>
        <p:nvPicPr>
          <p:cNvPr id="30" name="Picture 4"/>
          <p:cNvPicPr>
            <a:picLocks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985208" y="3605802"/>
            <a:ext cx="4714054" cy="312324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31" name="Picture 30"/>
          <p:cNvPicPr>
            <a:picLocks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371651" y="3606559"/>
            <a:ext cx="4714054" cy="312324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32" name="Rectangle 31"/>
          <p:cNvSpPr/>
          <p:nvPr/>
        </p:nvSpPr>
        <p:spPr>
          <a:xfrm>
            <a:off x="1766277" y="976923"/>
            <a:ext cx="1024794" cy="578379"/>
          </a:xfrm>
          <a:prstGeom prst="rect">
            <a:avLst/>
          </a:prstGeom>
          <a:solidFill>
            <a:srgbClr val="99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1980 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404069" y="976923"/>
            <a:ext cx="1024794" cy="578379"/>
          </a:xfrm>
          <a:prstGeom prst="rect">
            <a:avLst/>
          </a:prstGeom>
          <a:solidFill>
            <a:srgbClr val="99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2010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777997" y="3794925"/>
            <a:ext cx="1024794" cy="578379"/>
          </a:xfrm>
          <a:prstGeom prst="rect">
            <a:avLst/>
          </a:prstGeom>
          <a:solidFill>
            <a:srgbClr val="99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2050 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415789" y="3794925"/>
            <a:ext cx="1024794" cy="578379"/>
          </a:xfrm>
          <a:prstGeom prst="rect">
            <a:avLst/>
          </a:prstGeom>
          <a:solidFill>
            <a:srgbClr val="99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2030</a:t>
            </a:r>
          </a:p>
        </p:txBody>
      </p:sp>
      <p:sp>
        <p:nvSpPr>
          <p:cNvPr id="36" name="Right Arrow 35"/>
          <p:cNvSpPr/>
          <p:nvPr/>
        </p:nvSpPr>
        <p:spPr bwMode="auto">
          <a:xfrm>
            <a:off x="5891147" y="2023735"/>
            <a:ext cx="614877" cy="1041082"/>
          </a:xfrm>
          <a:prstGeom prst="rightArrow">
            <a:avLst/>
          </a:prstGeom>
          <a:solidFill>
            <a:srgbClr val="7B60EC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3152" tIns="73152" rIns="73152" bIns="73152" numCol="1" rtlCol="0" anchor="ctr" anchorCtr="1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</a:pPr>
            <a:endParaRPr lang="en-US" sz="1100" b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7" name="Right Arrow 36"/>
          <p:cNvSpPr/>
          <p:nvPr/>
        </p:nvSpPr>
        <p:spPr bwMode="auto">
          <a:xfrm rot="5400000">
            <a:off x="9369326" y="3525070"/>
            <a:ext cx="670930" cy="882898"/>
          </a:xfrm>
          <a:prstGeom prst="rightArrow">
            <a:avLst/>
          </a:prstGeom>
          <a:solidFill>
            <a:srgbClr val="7B60EC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3152" tIns="73152" rIns="73152" bIns="73152" numCol="1" rtlCol="0" anchor="ctr" anchorCtr="1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</a:pPr>
            <a:endParaRPr lang="en-US" sz="1100" b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8" name="Right Arrow 37"/>
          <p:cNvSpPr/>
          <p:nvPr/>
        </p:nvSpPr>
        <p:spPr bwMode="auto">
          <a:xfrm rot="10800000">
            <a:off x="5800912" y="4616302"/>
            <a:ext cx="614877" cy="1041082"/>
          </a:xfrm>
          <a:prstGeom prst="rightArrow">
            <a:avLst/>
          </a:prstGeom>
          <a:solidFill>
            <a:srgbClr val="7B60EC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3152" tIns="73152" rIns="73152" bIns="73152" numCol="1" rtlCol="0" anchor="ctr" anchorCtr="1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</a:pPr>
            <a:endParaRPr lang="en-US" sz="1100" b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02791" y="2023735"/>
            <a:ext cx="2588718" cy="7798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Rectangle 16"/>
          <p:cNvSpPr/>
          <p:nvPr/>
        </p:nvSpPr>
        <p:spPr>
          <a:xfrm>
            <a:off x="7228936" y="4859812"/>
            <a:ext cx="2588718" cy="7798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Rectangle 17"/>
          <p:cNvSpPr/>
          <p:nvPr/>
        </p:nvSpPr>
        <p:spPr>
          <a:xfrm>
            <a:off x="7228936" y="2176251"/>
            <a:ext cx="2639349" cy="7798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Rectangle 18"/>
          <p:cNvSpPr/>
          <p:nvPr/>
        </p:nvSpPr>
        <p:spPr>
          <a:xfrm>
            <a:off x="2587925" y="4786353"/>
            <a:ext cx="2641833" cy="871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727585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asil gambar untuk s curv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636781"/>
            <a:ext cx="8610600" cy="6146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510822" y="5443780"/>
            <a:ext cx="4636477" cy="742557"/>
          </a:xfrm>
          <a:prstGeom prst="rect">
            <a:avLst/>
          </a:prstGeom>
          <a:solidFill>
            <a:srgbClr val="1603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 err="1" smtClean="0"/>
              <a:t>Populasi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Usia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Produktif</a:t>
            </a:r>
            <a:r>
              <a:rPr lang="en-US" sz="2400" b="1" dirty="0" smtClean="0"/>
              <a:t> </a:t>
            </a:r>
            <a:r>
              <a:rPr lang="id-ID" sz="2400" b="1" dirty="0" smtClean="0"/>
              <a:t> ~ 70 %</a:t>
            </a:r>
            <a:r>
              <a:rPr lang="en-US" sz="2400" b="1" dirty="0" smtClean="0"/>
              <a:t> </a:t>
            </a:r>
          </a:p>
          <a:p>
            <a:pPr algn="ctr">
              <a:defRPr/>
            </a:pPr>
            <a:r>
              <a:rPr lang="en-US" sz="2400" b="1" dirty="0" smtClean="0"/>
              <a:t>(Bonus </a:t>
            </a:r>
            <a:r>
              <a:rPr lang="en-US" sz="2400" b="1" dirty="0" err="1" smtClean="0"/>
              <a:t>demografi</a:t>
            </a:r>
            <a:r>
              <a:rPr lang="en-US" sz="2400" b="1" dirty="0" smtClean="0"/>
              <a:t>)</a:t>
            </a:r>
            <a:r>
              <a:rPr lang="id-ID" sz="2400" b="1" dirty="0" smtClean="0"/>
              <a:t> </a:t>
            </a:r>
            <a:endParaRPr lang="id-ID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8135421" y="1711063"/>
            <a:ext cx="3604846" cy="576507"/>
          </a:xfrm>
          <a:prstGeom prst="rect">
            <a:avLst/>
          </a:prstGeom>
          <a:solidFill>
            <a:srgbClr val="1603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dirty="0" err="1" smtClean="0"/>
              <a:t>Memasuki</a:t>
            </a:r>
            <a:r>
              <a:rPr lang="en-US" sz="2800" b="1" dirty="0" smtClean="0"/>
              <a:t> Abad II RI</a:t>
            </a:r>
            <a:endParaRPr lang="id-ID" sz="2800" b="1" dirty="0"/>
          </a:p>
        </p:txBody>
      </p:sp>
      <p:sp>
        <p:nvSpPr>
          <p:cNvPr id="3" name="Rectangle 2"/>
          <p:cNvSpPr/>
          <p:nvPr/>
        </p:nvSpPr>
        <p:spPr>
          <a:xfrm>
            <a:off x="46894" y="39076"/>
            <a:ext cx="12090401" cy="737295"/>
          </a:xfrm>
          <a:prstGeom prst="rect">
            <a:avLst/>
          </a:prstGeom>
          <a:solidFill>
            <a:srgbClr val="0B05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d-ID" sz="4000" b="1" dirty="0"/>
              <a:t>S-Curve </a:t>
            </a:r>
            <a:r>
              <a:rPr lang="en-US" sz="4000" b="1" dirty="0" err="1" smtClean="0"/>
              <a:t>Kejayaan</a:t>
            </a:r>
            <a:r>
              <a:rPr lang="en-US" sz="4000" b="1" dirty="0" smtClean="0"/>
              <a:t> Indonesia  (2045)</a:t>
            </a:r>
            <a:r>
              <a:rPr lang="id-ID" sz="4000" b="1" dirty="0" smtClean="0"/>
              <a:t> dan Momentum</a:t>
            </a:r>
            <a:endParaRPr lang="id-ID" sz="4000" b="1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276600" y="2322514"/>
            <a:ext cx="2667000" cy="1487487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181600" y="3124200"/>
            <a:ext cx="1447800" cy="1295400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13322" name="TextBox 9"/>
          <p:cNvSpPr txBox="1">
            <a:spLocks noChangeArrowheads="1"/>
          </p:cNvSpPr>
          <p:nvPr/>
        </p:nvSpPr>
        <p:spPr bwMode="auto">
          <a:xfrm>
            <a:off x="2474290" y="1122184"/>
            <a:ext cx="2659776" cy="1200329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d-ID" altLang="id-ID" sz="1800" b="1" dirty="0">
                <a:latin typeface="Arial" panose="020B0604020202020204" pitchFamily="34" charset="0"/>
              </a:rPr>
              <a:t>Saatnya </a:t>
            </a:r>
            <a:r>
              <a:rPr lang="id-ID" altLang="id-ID" sz="1800" b="1" dirty="0" smtClean="0">
                <a:latin typeface="Arial" panose="020B0604020202020204" pitchFamily="34" charset="0"/>
              </a:rPr>
              <a:t>Investasi</a:t>
            </a:r>
            <a:r>
              <a:rPr lang="en-ID" altLang="id-ID" sz="1800" b="1" dirty="0" smtClean="0">
                <a:latin typeface="Arial" panose="020B0604020202020204" pitchFamily="34" charset="0"/>
              </a:rPr>
              <a:t> Soft Infrastructure (SDM)</a:t>
            </a:r>
            <a:endParaRPr lang="id-ID" altLang="id-ID" sz="1800" b="1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d-ID" altLang="id-ID" sz="1800" b="1" dirty="0">
                <a:latin typeface="Arial" panose="020B0604020202020204" pitchFamily="34" charset="0"/>
              </a:rPr>
              <a:t>b</a:t>
            </a:r>
            <a:r>
              <a:rPr lang="id-ID" altLang="id-ID" sz="1800" b="1" dirty="0" smtClean="0">
                <a:latin typeface="Arial" panose="020B0604020202020204" pitchFamily="34" charset="0"/>
              </a:rPr>
              <a:t>esar-besaran dan berkeadilan</a:t>
            </a:r>
            <a:endParaRPr lang="id-ID" altLang="id-ID" sz="1800" b="1" dirty="0">
              <a:latin typeface="Arial" panose="020B060402020202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3856891" y="4325815"/>
            <a:ext cx="806288" cy="6447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731476" y="5144843"/>
            <a:ext cx="879232" cy="6447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16200000" flipH="1">
            <a:off x="401602" y="3375438"/>
            <a:ext cx="30771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 Narrow" pitchFamily="34" charset="0"/>
              </a:rPr>
              <a:t>Performance Indonesia</a:t>
            </a:r>
            <a:endParaRPr lang="en-US" sz="2400" b="1" dirty="0">
              <a:latin typeface="Arial Narrow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17895" y="6413516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 Narrow" pitchFamily="34" charset="0"/>
              </a:rPr>
              <a:t>1945</a:t>
            </a:r>
            <a:endParaRPr lang="en-US" b="1" dirty="0">
              <a:latin typeface="Arial Narrow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10021" y="6391063"/>
            <a:ext cx="138332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 Narrow" pitchFamily="34" charset="0"/>
              </a:rPr>
              <a:t>2045</a:t>
            </a:r>
            <a:endParaRPr lang="en-US" b="1" dirty="0">
              <a:latin typeface="Arial Narrow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766646" y="6567583"/>
            <a:ext cx="3176954" cy="17461"/>
          </a:xfrm>
          <a:prstGeom prst="straightConnector1">
            <a:avLst/>
          </a:prstGeom>
          <a:ln w="571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61693" y="6400622"/>
            <a:ext cx="89095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 Narrow" pitchFamily="34" charset="0"/>
              </a:rPr>
              <a:t>Abad I</a:t>
            </a:r>
            <a:endParaRPr lang="en-US" sz="2000" b="1" dirty="0">
              <a:latin typeface="Arial Narrow" pitchFamily="34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6686073" y="6514217"/>
            <a:ext cx="3347306" cy="70827"/>
          </a:xfrm>
          <a:prstGeom prst="straightConnector1">
            <a:avLst/>
          </a:prstGeom>
          <a:ln w="571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429869" y="6389967"/>
            <a:ext cx="89095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 Narrow" pitchFamily="34" charset="0"/>
              </a:rPr>
              <a:t>Abad II</a:t>
            </a:r>
            <a:endParaRPr lang="en-US" sz="2000" b="1" dirty="0">
              <a:latin typeface="Arial Narrow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263662" y="2543908"/>
            <a:ext cx="984738" cy="5802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655169" y="2543908"/>
            <a:ext cx="984738" cy="6799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182881" y="1197889"/>
            <a:ext cx="2246988" cy="4092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6096000" y="4325815"/>
            <a:ext cx="42985" cy="1117965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555889" y="3406561"/>
            <a:ext cx="2440963" cy="365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rial Narrow" pitchFamily="34" charset="0"/>
              </a:rPr>
              <a:t>Critical Moment</a:t>
            </a:r>
            <a:endParaRPr lang="en-US" sz="2400" b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7593686" y="2947719"/>
            <a:ext cx="2256507" cy="23259"/>
          </a:xfrm>
          <a:prstGeom prst="straightConnector1">
            <a:avLst/>
          </a:prstGeom>
          <a:ln w="101600">
            <a:solidFill>
              <a:srgbClr val="8C4A7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831626" y="3049325"/>
            <a:ext cx="1702774" cy="1443403"/>
          </a:xfrm>
          <a:prstGeom prst="straightConnector1">
            <a:avLst/>
          </a:prstGeom>
          <a:ln w="1174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ight Arrow 30"/>
          <p:cNvSpPr/>
          <p:nvPr/>
        </p:nvSpPr>
        <p:spPr>
          <a:xfrm>
            <a:off x="8667932" y="1176124"/>
            <a:ext cx="507392" cy="254009"/>
          </a:xfrm>
          <a:prstGeom prst="rightArrow">
            <a:avLst/>
          </a:prstGeom>
          <a:solidFill>
            <a:srgbClr val="7030A0"/>
          </a:solidFill>
          <a:ln>
            <a:solidFill>
              <a:srgbClr val="5E21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64999" y="2701204"/>
            <a:ext cx="21180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800" dirty="0" smtClean="0">
                <a:solidFill>
                  <a:srgbClr val="FF0000"/>
                </a:solidFill>
              </a:rPr>
              <a:t>Stagnant</a:t>
            </a:r>
          </a:p>
          <a:p>
            <a:pPr algn="ctr"/>
            <a:r>
              <a:rPr lang="id-ID" sz="2800" dirty="0" smtClean="0">
                <a:solidFill>
                  <a:srgbClr val="FF0000"/>
                </a:solidFill>
              </a:rPr>
              <a:t> </a:t>
            </a:r>
            <a:r>
              <a:rPr lang="id-ID" sz="2400" dirty="0" smtClean="0">
                <a:solidFill>
                  <a:srgbClr val="FF0000"/>
                </a:solidFill>
              </a:rPr>
              <a:t>(Midle Income Trap)</a:t>
            </a:r>
            <a:endParaRPr lang="id-ID" sz="24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646070" y="4300301"/>
            <a:ext cx="33001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dirty="0" smtClean="0">
                <a:solidFill>
                  <a:srgbClr val="FF0000"/>
                </a:solidFill>
              </a:rPr>
              <a:t>Dicline (‘Pemiskinan’)</a:t>
            </a:r>
            <a:endParaRPr lang="id-ID" sz="28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229288" y="1051574"/>
            <a:ext cx="285379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600" b="1" dirty="0" smtClean="0"/>
              <a:t>Developed Country</a:t>
            </a:r>
            <a:endParaRPr lang="id-ID" sz="2600" b="1" dirty="0"/>
          </a:p>
        </p:txBody>
      </p:sp>
    </p:spTree>
    <p:extLst>
      <p:ext uri="{BB962C8B-B14F-4D97-AF65-F5344CB8AC3E}">
        <p14:creationId xmlns:p14="http://schemas.microsoft.com/office/powerpoint/2010/main" val="61313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36" y="1104182"/>
            <a:ext cx="12007970" cy="2208361"/>
          </a:xfrm>
          <a:ln w="381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id-ID" dirty="0" smtClean="0">
                <a:latin typeface="Adobe Caslon Pro"/>
              </a:rPr>
              <a:t>Pendidikan dan Kesehatan Yang Berkualitas: Mesin Rekayasa Sosial Populasi Usia Produktif Menjadi Bonus Demografi</a:t>
            </a:r>
            <a:endParaRPr lang="id-ID" dirty="0">
              <a:latin typeface="Adobe Caslon Pro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7636" y="3620219"/>
            <a:ext cx="12007970" cy="2208361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d-ID" dirty="0" smtClean="0">
                <a:latin typeface="Adobe Caslon Pro"/>
              </a:rPr>
              <a:t>Massive On-line Open Course (MOOC): </a:t>
            </a:r>
          </a:p>
          <a:p>
            <a:pPr algn="ctr"/>
            <a:r>
              <a:rPr lang="id-ID" dirty="0" smtClean="0">
                <a:latin typeface="Adobe Caslon Pro"/>
              </a:rPr>
              <a:t>Life-Style Pendidikan Pada Era Ubiquitous (Internet of Things-Internet for Every Things)</a:t>
            </a:r>
            <a:endParaRPr lang="id-ID" dirty="0">
              <a:latin typeface="Adobe Caslon Pro"/>
            </a:endParaRPr>
          </a:p>
        </p:txBody>
      </p:sp>
    </p:spTree>
    <p:extLst>
      <p:ext uri="{BB962C8B-B14F-4D97-AF65-F5344CB8AC3E}">
        <p14:creationId xmlns:p14="http://schemas.microsoft.com/office/powerpoint/2010/main" val="61059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515" y="1751163"/>
            <a:ext cx="12007970" cy="3347048"/>
          </a:xfrm>
          <a:ln w="381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id-ID" sz="7200" b="1" dirty="0" smtClean="0">
                <a:latin typeface="Adobe Caslon Pro"/>
              </a:rPr>
              <a:t>IndonesiaX:</a:t>
            </a:r>
            <a:r>
              <a:rPr lang="id-ID" sz="7200" dirty="0" smtClean="0">
                <a:latin typeface="Adobe Caslon Pro"/>
              </a:rPr>
              <a:t> </a:t>
            </a:r>
            <a:br>
              <a:rPr lang="id-ID" sz="7200" dirty="0" smtClean="0">
                <a:latin typeface="Adobe Caslon Pro"/>
              </a:rPr>
            </a:br>
            <a:r>
              <a:rPr lang="id-ID" sz="4800" dirty="0" smtClean="0">
                <a:latin typeface="Adobe Caslon Pro"/>
              </a:rPr>
              <a:t>Kolaborasi Institusi Yang Kredibel dan Berdedikasi  Untuk Memajukan Indonesia  Melalui Pendidikan Berbasis MOOC</a:t>
            </a:r>
            <a:endParaRPr lang="id-ID" dirty="0">
              <a:latin typeface="Adobe Caslon Pro"/>
            </a:endParaRPr>
          </a:p>
        </p:txBody>
      </p:sp>
    </p:spTree>
    <p:extLst>
      <p:ext uri="{BB962C8B-B14F-4D97-AF65-F5344CB8AC3E}">
        <p14:creationId xmlns:p14="http://schemas.microsoft.com/office/powerpoint/2010/main" val="246585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5" y="90177"/>
            <a:ext cx="9710878" cy="6655684"/>
          </a:xfrm>
          <a:prstGeom prst="rect">
            <a:avLst/>
          </a:prstGeom>
        </p:spPr>
      </p:pic>
      <p:pic>
        <p:nvPicPr>
          <p:cNvPr id="3" name="Picture 2" descr="Hasil gambar untuk nokia bankrup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649040" y="2262772"/>
            <a:ext cx="6631192" cy="2334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053692" y="1796143"/>
            <a:ext cx="1338944" cy="372291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TextBox 4"/>
          <p:cNvSpPr txBox="1"/>
          <p:nvPr/>
        </p:nvSpPr>
        <p:spPr>
          <a:xfrm>
            <a:off x="5053692" y="4212771"/>
            <a:ext cx="1159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b="1" dirty="0" smtClean="0">
                <a:solidFill>
                  <a:srgbClr val="FF0000"/>
                </a:solidFill>
                <a:latin typeface="Adobe Caslon Pro"/>
              </a:rPr>
              <a:t>Masa</a:t>
            </a:r>
          </a:p>
          <a:p>
            <a:pPr algn="ctr"/>
            <a:r>
              <a:rPr lang="id-ID" b="1" dirty="0" smtClean="0">
                <a:solidFill>
                  <a:srgbClr val="FF0000"/>
                </a:solidFill>
                <a:latin typeface="Adobe Caslon Pro"/>
              </a:rPr>
              <a:t>kejayaan</a:t>
            </a:r>
            <a:endParaRPr lang="id-ID" b="1" dirty="0">
              <a:solidFill>
                <a:srgbClr val="FF0000"/>
              </a:solidFill>
              <a:latin typeface="Adobe Caslon Pro"/>
            </a:endParaRPr>
          </a:p>
        </p:txBody>
      </p:sp>
    </p:spTree>
    <p:extLst>
      <p:ext uri="{BB962C8B-B14F-4D97-AF65-F5344CB8AC3E}">
        <p14:creationId xmlns:p14="http://schemas.microsoft.com/office/powerpoint/2010/main" val="329923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Hasil gambar untuk nokia bankru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6" y="892175"/>
            <a:ext cx="6326868" cy="410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0" name="Picture 4" descr="Hasil gambar untuk nokia bankrup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921" y="1396094"/>
            <a:ext cx="5418818" cy="341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ight Arrow 1"/>
          <p:cNvSpPr/>
          <p:nvPr/>
        </p:nvSpPr>
        <p:spPr>
          <a:xfrm rot="1469200">
            <a:off x="4649007" y="3748056"/>
            <a:ext cx="1513974" cy="21790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Rectangle 2"/>
          <p:cNvSpPr/>
          <p:nvPr/>
        </p:nvSpPr>
        <p:spPr>
          <a:xfrm>
            <a:off x="2351315" y="1959429"/>
            <a:ext cx="1485900" cy="18975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340179" y="3257550"/>
            <a:ext cx="1485900" cy="9388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TextBox 3"/>
          <p:cNvSpPr txBox="1"/>
          <p:nvPr/>
        </p:nvSpPr>
        <p:spPr>
          <a:xfrm>
            <a:off x="586967" y="4294414"/>
            <a:ext cx="1016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/>
              <a:t>Investasi</a:t>
            </a:r>
            <a:endParaRPr lang="id-ID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586241" y="3925082"/>
            <a:ext cx="1048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/>
              <a:t>Kejayaan</a:t>
            </a:r>
            <a:endParaRPr lang="id-ID" b="1" dirty="0"/>
          </a:p>
        </p:txBody>
      </p:sp>
      <p:sp>
        <p:nvSpPr>
          <p:cNvPr id="9" name="TextBox 8"/>
          <p:cNvSpPr txBox="1"/>
          <p:nvPr/>
        </p:nvSpPr>
        <p:spPr>
          <a:xfrm rot="1556739">
            <a:off x="4021409" y="3146363"/>
            <a:ext cx="2323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>
                <a:solidFill>
                  <a:srgbClr val="FF0000"/>
                </a:solidFill>
              </a:rPr>
              <a:t>Menuju Kebangkrutan</a:t>
            </a:r>
            <a:endParaRPr lang="id-ID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658" y="24494"/>
            <a:ext cx="12126686" cy="71845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600" b="1" dirty="0" smtClean="0">
                <a:latin typeface="Adobe Caslon Pro"/>
              </a:rPr>
              <a:t>Adaptasi + Inovasi = Sustainable</a:t>
            </a:r>
            <a:endParaRPr lang="id-ID" sz="3600" b="1" dirty="0">
              <a:latin typeface="Adobe Caslon Pro"/>
            </a:endParaRPr>
          </a:p>
        </p:txBody>
      </p:sp>
    </p:spTree>
    <p:extLst>
      <p:ext uri="{BB962C8B-B14F-4D97-AF65-F5344CB8AC3E}">
        <p14:creationId xmlns:p14="http://schemas.microsoft.com/office/powerpoint/2010/main" val="370566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692" y="1544129"/>
            <a:ext cx="5627077" cy="423877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3607938" y="5971904"/>
            <a:ext cx="478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dirty="0">
                <a:solidFill>
                  <a:srgbClr val="000000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D" dirty="0" err="1">
                <a:solidFill>
                  <a:srgbClr val="000000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Sumber:</a:t>
            </a:r>
            <a:r>
              <a:rPr lang="en-ID" i="1" dirty="0" err="1">
                <a:solidFill>
                  <a:srgbClr val="000000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Global</a:t>
            </a:r>
            <a:r>
              <a:rPr lang="en-ID" i="1" dirty="0">
                <a:solidFill>
                  <a:srgbClr val="000000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Human Capital Trends, Deloitte</a:t>
            </a:r>
            <a:r>
              <a:rPr lang="en-ID" dirty="0">
                <a:solidFill>
                  <a:srgbClr val="000000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2017)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41" y="1753071"/>
            <a:ext cx="6377352" cy="415583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6895" y="24492"/>
            <a:ext cx="12121660" cy="836762"/>
          </a:xfrm>
          <a:prstGeom prst="rect">
            <a:avLst/>
          </a:prstGeom>
          <a:solidFill>
            <a:srgbClr val="0B05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6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Perkembangan Teknologi Lebih Cepat dibanding Bidang Lain</a:t>
            </a:r>
            <a:endParaRPr lang="id-ID" sz="36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7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41146" t="9686" r="5208" b="6517"/>
          <a:stretch/>
        </p:blipFill>
        <p:spPr>
          <a:xfrm>
            <a:off x="55206" y="50802"/>
            <a:ext cx="7530927" cy="630766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5206" y="17836"/>
            <a:ext cx="12085994" cy="762004"/>
          </a:xfrm>
          <a:prstGeom prst="rect">
            <a:avLst/>
          </a:prstGeom>
          <a:solidFill>
            <a:srgbClr val="0B05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4000" dirty="0" smtClean="0"/>
              <a:t>Computing, Storage and Bandwidth Cost Performance</a:t>
            </a:r>
            <a:endParaRPr lang="id-ID" sz="4000" dirty="0"/>
          </a:p>
        </p:txBody>
      </p:sp>
      <p:sp>
        <p:nvSpPr>
          <p:cNvPr id="5" name="Rectangle 4"/>
          <p:cNvSpPr/>
          <p:nvPr/>
        </p:nvSpPr>
        <p:spPr>
          <a:xfrm>
            <a:off x="321733" y="6307667"/>
            <a:ext cx="152400" cy="12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extBox 5"/>
          <p:cNvSpPr txBox="1"/>
          <p:nvPr/>
        </p:nvSpPr>
        <p:spPr>
          <a:xfrm>
            <a:off x="453559" y="6231461"/>
            <a:ext cx="4211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dirty="0" smtClean="0"/>
              <a:t>$ per GB (storage cost performance, 1992-2012)</a:t>
            </a:r>
            <a:endParaRPr lang="id-ID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53558" y="6451601"/>
            <a:ext cx="4575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dirty="0" smtClean="0"/>
              <a:t>$ per 1,000 Mbps ( Bandwidth cost cost performance, 1999-2012)</a:t>
            </a:r>
            <a:endParaRPr lang="id-ID" sz="1200" dirty="0"/>
          </a:p>
        </p:txBody>
      </p:sp>
      <p:sp>
        <p:nvSpPr>
          <p:cNvPr id="8" name="Rectangle 7"/>
          <p:cNvSpPr/>
          <p:nvPr/>
        </p:nvSpPr>
        <p:spPr>
          <a:xfrm>
            <a:off x="321729" y="6510869"/>
            <a:ext cx="152400" cy="127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/>
          <p:cNvSpPr/>
          <p:nvPr/>
        </p:nvSpPr>
        <p:spPr>
          <a:xfrm>
            <a:off x="8279305" y="2971018"/>
            <a:ext cx="1822638" cy="3709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TextBox 9"/>
          <p:cNvSpPr txBox="1"/>
          <p:nvPr/>
        </p:nvSpPr>
        <p:spPr>
          <a:xfrm>
            <a:off x="7586132" y="2057400"/>
            <a:ext cx="4453467" cy="31085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sz="2800" dirty="0" smtClean="0"/>
              <a:t>As computing power continues to follow the path of Moore’s law, a personal computer of 2050 might have more processing capability than all the human minds in the world combined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3447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17" y="60385"/>
            <a:ext cx="11921706" cy="679761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3516" y="0"/>
            <a:ext cx="11921707" cy="664234"/>
          </a:xfrm>
          <a:prstGeom prst="rect">
            <a:avLst/>
          </a:prstGeom>
          <a:solidFill>
            <a:srgbClr val="0B05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600" b="1" dirty="0" smtClean="0">
                <a:solidFill>
                  <a:schemeClr val="bg1"/>
                </a:solidFill>
                <a:latin typeface="Adobe Caslon Pro"/>
              </a:rPr>
              <a:t>Physical Size Smaller but Bigger Capacity </a:t>
            </a:r>
            <a:endParaRPr lang="id-ID" sz="3600" b="1" dirty="0">
              <a:solidFill>
                <a:schemeClr val="bg1"/>
              </a:solidFill>
              <a:latin typeface="Adobe Caslon Pro"/>
            </a:endParaRPr>
          </a:p>
        </p:txBody>
      </p:sp>
    </p:spTree>
    <p:extLst>
      <p:ext uri="{BB962C8B-B14F-4D97-AF65-F5344CB8AC3E}">
        <p14:creationId xmlns:p14="http://schemas.microsoft.com/office/powerpoint/2010/main" val="296473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597" y="905775"/>
            <a:ext cx="5428891" cy="58142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0867"/>
            <a:ext cx="7733435" cy="568830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878" y="24492"/>
            <a:ext cx="12128740" cy="733239"/>
          </a:xfrm>
          <a:prstGeom prst="rect">
            <a:avLst/>
          </a:prstGeom>
          <a:solidFill>
            <a:srgbClr val="0B05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4000" b="1" dirty="0" smtClean="0"/>
              <a:t>Revolusi Kecepatan dalam ‘Digital Communication’`</a:t>
            </a:r>
            <a:endParaRPr lang="id-ID" sz="40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8" y="769319"/>
            <a:ext cx="1112984" cy="198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82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41" y="2708696"/>
            <a:ext cx="12007970" cy="1768414"/>
          </a:xfrm>
          <a:ln w="381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id-ID" dirty="0" smtClean="0">
                <a:latin typeface="Adobe Caslon Pro"/>
              </a:rPr>
              <a:t>Teknologi: </a:t>
            </a:r>
            <a:br>
              <a:rPr lang="id-ID" dirty="0" smtClean="0">
                <a:latin typeface="Adobe Caslon Pro"/>
              </a:rPr>
            </a:br>
            <a:r>
              <a:rPr lang="id-ID" dirty="0" smtClean="0">
                <a:latin typeface="Adobe Caslon Pro"/>
              </a:rPr>
              <a:t>Memungkinkan Yang Tidak Mungkin</a:t>
            </a:r>
            <a:endParaRPr lang="id-ID" dirty="0">
              <a:latin typeface="Adobe Caslon Pro"/>
            </a:endParaRPr>
          </a:p>
        </p:txBody>
      </p:sp>
    </p:spTree>
    <p:extLst>
      <p:ext uri="{BB962C8B-B14F-4D97-AF65-F5344CB8AC3E}">
        <p14:creationId xmlns:p14="http://schemas.microsoft.com/office/powerpoint/2010/main" val="24481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Hasil gambar untuk autonomous ca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03" y="289448"/>
            <a:ext cx="10526253" cy="648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6328" y="32657"/>
            <a:ext cx="12123964" cy="674709"/>
          </a:xfrm>
          <a:prstGeom prst="rect">
            <a:avLst/>
          </a:prstGeom>
          <a:solidFill>
            <a:srgbClr val="0B05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4000" b="1" dirty="0" smtClean="0">
                <a:latin typeface="Adobe Caslon Pro"/>
              </a:rPr>
              <a:t>Unmanned (Autonomous) Car: menunggu 5G</a:t>
            </a:r>
            <a:endParaRPr lang="id-ID" sz="4000" b="1" dirty="0">
              <a:latin typeface="Adobe Caslon Pro"/>
            </a:endParaRPr>
          </a:p>
        </p:txBody>
      </p:sp>
    </p:spTree>
    <p:extLst>
      <p:ext uri="{BB962C8B-B14F-4D97-AF65-F5344CB8AC3E}">
        <p14:creationId xmlns:p14="http://schemas.microsoft.com/office/powerpoint/2010/main" val="119801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DVR8qUNfEWCCPVNtx4CfA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224</Words>
  <Application>Microsoft Office PowerPoint</Application>
  <PresentationFormat>Widescreen</PresentationFormat>
  <Paragraphs>44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Adobe Caslon Pro</vt:lpstr>
      <vt:lpstr>Arial</vt:lpstr>
      <vt:lpstr>Arial Narrow</vt:lpstr>
      <vt:lpstr>Arial Rounded MT Bold</vt:lpstr>
      <vt:lpstr>Calibri</vt:lpstr>
      <vt:lpstr>Calibri Light</vt:lpstr>
      <vt:lpstr>Times New Roman</vt:lpstr>
      <vt:lpstr>Office Theme</vt:lpstr>
      <vt:lpstr>think-cell Slide</vt:lpstr>
      <vt:lpstr>Opening Speech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Teknologi:  Memungkinkan Yang Tidak Mungkin</vt:lpstr>
      <vt:lpstr>PowerPoint Presentation</vt:lpstr>
      <vt:lpstr>PowerPoint Presentation</vt:lpstr>
      <vt:lpstr>PowerPoint Presentation</vt:lpstr>
      <vt:lpstr>Demographic dividend: ~70% productive population  will fuel sustainable economic development in the next decades</vt:lpstr>
      <vt:lpstr>PowerPoint Presentation</vt:lpstr>
      <vt:lpstr>Pendidikan dan Kesehatan Yang Berkualitas: Mesin Rekayasa Sosial Populasi Usia Produktif Menjadi Bonus Demografi</vt:lpstr>
      <vt:lpstr>IndonesiaX:  Kolaborasi Institusi Yang Kredibel dan Berdedikasi  Untuk Memajukan Indonesia  Melalui Pendidikan Berbasis MOOC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Nuh</dc:creator>
  <cp:lastModifiedBy>M Nuh</cp:lastModifiedBy>
  <cp:revision>8</cp:revision>
  <dcterms:created xsi:type="dcterms:W3CDTF">2017-12-03T12:30:05Z</dcterms:created>
  <dcterms:modified xsi:type="dcterms:W3CDTF">2017-12-13T00:13:47Z</dcterms:modified>
</cp:coreProperties>
</file>