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8"/>
  </p:notesMasterIdLst>
  <p:sldIdLst>
    <p:sldId id="494" r:id="rId2"/>
    <p:sldId id="519" r:id="rId3"/>
    <p:sldId id="517" r:id="rId4"/>
    <p:sldId id="514" r:id="rId5"/>
    <p:sldId id="501" r:id="rId6"/>
    <p:sldId id="518" r:id="rId7"/>
  </p:sldIdLst>
  <p:sldSz cx="9906000" cy="6858000" type="A4"/>
  <p:notesSz cx="6807200" cy="9939338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Myriad Pro" panose="020B0503030403020204" pitchFamily="34" charset="0"/>
      <p:regular r:id="rId17"/>
      <p:bold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E459A"/>
    <a:srgbClr val="902F38"/>
    <a:srgbClr val="FFFF37"/>
    <a:srgbClr val="FFFF81"/>
    <a:srgbClr val="EF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84" y="60"/>
      </p:cViewPr>
      <p:guideLst>
        <p:guide orient="horz" pos="2205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2B16-D3E8-4273-B533-963C3D6D262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A46A5-3AE3-42B1-92F9-06E6A99D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3095"/>
            <a:ext cx="8543925" cy="509516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5448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28870"/>
            <a:ext cx="9906000" cy="0"/>
          </a:xfrm>
          <a:prstGeom prst="line">
            <a:avLst/>
          </a:prstGeom>
          <a:ln w="28575">
            <a:solidFill>
              <a:srgbClr val="254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323221"/>
            <a:ext cx="9906000" cy="0"/>
          </a:xfrm>
          <a:prstGeom prst="line">
            <a:avLst/>
          </a:prstGeom>
          <a:ln w="28575">
            <a:solidFill>
              <a:srgbClr val="254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X:\MPC Template\MarkPlus,In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" y="6396746"/>
            <a:ext cx="637423" cy="4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X:\MPC Template\MarkPlus Consulti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4" y="6538313"/>
            <a:ext cx="689481" cy="247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http://www.markplusinc.com/images/logo/markplus_institu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74" y="6468368"/>
            <a:ext cx="1176439" cy="38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X:\MPC Template\MarkPlus Insigh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61" y="6538312"/>
            <a:ext cx="762789" cy="247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 descr="Marketeers-all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1114" y="6518034"/>
            <a:ext cx="798352" cy="2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6813080" y="6416140"/>
            <a:ext cx="30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54484"/>
                </a:solidFill>
                <a:latin typeface="Century Gothic" panose="020B0502020202020204" pitchFamily="34" charset="0"/>
              </a:rPr>
              <a:t>HERMAWAN KARTAJAYA</a:t>
            </a:r>
            <a:endParaRPr lang="en-US" dirty="0">
              <a:solidFill>
                <a:srgbClr val="25448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91837" y="6416139"/>
            <a:ext cx="29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54484"/>
                </a:solidFill>
                <a:latin typeface="Century Gothic" panose="020B0502020202020204" pitchFamily="34" charset="0"/>
              </a:rPr>
              <a:t>Twitter: @</a:t>
            </a:r>
            <a:r>
              <a:rPr lang="en-US" dirty="0" err="1" smtClean="0">
                <a:solidFill>
                  <a:srgbClr val="254484"/>
                </a:solidFill>
                <a:latin typeface="Century Gothic" panose="020B0502020202020204" pitchFamily="34" charset="0"/>
              </a:rPr>
              <a:t>hermawank</a:t>
            </a:r>
            <a:endParaRPr lang="en-US" dirty="0">
              <a:solidFill>
                <a:srgbClr val="25448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9" y="153095"/>
            <a:ext cx="8543925" cy="509516"/>
          </a:xfrm>
        </p:spPr>
        <p:txBody>
          <a:bodyPr>
            <a:normAutofit/>
          </a:bodyPr>
          <a:lstStyle>
            <a:lvl1pPr>
              <a:defRPr sz="2585">
                <a:solidFill>
                  <a:srgbClr val="25448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28870"/>
            <a:ext cx="9906000" cy="0"/>
          </a:xfrm>
          <a:prstGeom prst="line">
            <a:avLst/>
          </a:prstGeom>
          <a:ln w="28575">
            <a:solidFill>
              <a:srgbClr val="254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323221"/>
            <a:ext cx="9906000" cy="0"/>
          </a:xfrm>
          <a:prstGeom prst="line">
            <a:avLst/>
          </a:prstGeom>
          <a:ln w="28575">
            <a:solidFill>
              <a:srgbClr val="254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X:\MPC Template\MarkPlus,In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" y="6396748"/>
            <a:ext cx="637423" cy="4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X:\MPC Template\MarkPlus Consulti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4" y="6538315"/>
            <a:ext cx="689481" cy="247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http://www.markplusinc.com/images/logo/markplus_institu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75" y="6468368"/>
            <a:ext cx="1176439" cy="38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X:\MPC Template\MarkPlus Insigh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62" y="6538314"/>
            <a:ext cx="762789" cy="247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 descr="Marketeers-all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1114" y="6518036"/>
            <a:ext cx="798352" cy="2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6813081" y="6416142"/>
            <a:ext cx="309292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 smtClean="0">
                <a:solidFill>
                  <a:srgbClr val="254484"/>
                </a:solidFill>
                <a:latin typeface="Century Gothic" panose="020B0502020202020204" pitchFamily="34" charset="0"/>
              </a:rPr>
              <a:t>HERMAWAN KARTAJAYA</a:t>
            </a:r>
            <a:endParaRPr lang="en-US" sz="1662" dirty="0">
              <a:solidFill>
                <a:srgbClr val="25448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91837" y="6416141"/>
            <a:ext cx="295523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2" dirty="0" smtClean="0">
                <a:solidFill>
                  <a:srgbClr val="254484"/>
                </a:solidFill>
                <a:latin typeface="Century Gothic" panose="020B0502020202020204" pitchFamily="34" charset="0"/>
              </a:rPr>
              <a:t>Twitter: @</a:t>
            </a:r>
            <a:r>
              <a:rPr lang="en-US" sz="1662" dirty="0" err="1" smtClean="0">
                <a:solidFill>
                  <a:srgbClr val="254484"/>
                </a:solidFill>
                <a:latin typeface="Century Gothic" panose="020B0502020202020204" pitchFamily="34" charset="0"/>
              </a:rPr>
              <a:t>hermawank</a:t>
            </a:r>
            <a:endParaRPr lang="en-US" sz="1662" dirty="0">
              <a:solidFill>
                <a:srgbClr val="25448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9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4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3095"/>
            <a:ext cx="8543925" cy="509516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28870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323221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X:\MPC Template\MarkPlus,In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" y="6396746"/>
            <a:ext cx="637423" cy="4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X:\MPC Template\MarkPlus Consulti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4" y="6538313"/>
            <a:ext cx="689481" cy="247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http://www.markplusinc.com/images/logo/markplus_institu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74" y="6468368"/>
            <a:ext cx="1176439" cy="38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X:\MPC Template\MarkPlus Insigh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61" y="6538312"/>
            <a:ext cx="762789" cy="247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 descr="Marketeers-all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1114" y="6518034"/>
            <a:ext cx="798352" cy="2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6813080" y="6416140"/>
            <a:ext cx="30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HERMAWAN KARTAJAYA</a:t>
            </a: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91837" y="6416139"/>
            <a:ext cx="29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Twitter: @</a:t>
            </a:r>
            <a:r>
              <a:rPr lang="en-US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hermawank</a:t>
            </a: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772E-5AF7-44D2-8D0E-1FEB07F4180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613-6CD9-4D77-915C-37A6AF45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99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84386" y="5090825"/>
            <a:ext cx="771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46" kern="1300" spc="300" dirty="0">
                <a:latin typeface="Century Gothic" panose="020B0502020202020204" pitchFamily="34" charset="0"/>
              </a:rPr>
              <a:t>Hermawan Kartajaya</a:t>
            </a:r>
            <a:endParaRPr lang="en-US" sz="1846" kern="1300" spc="300" dirty="0">
              <a:latin typeface="Century Gothic" panose="020B0502020202020204" pitchFamily="34" charset="0"/>
            </a:endParaRPr>
          </a:p>
          <a:p>
            <a:pPr algn="ctr"/>
            <a:r>
              <a:rPr lang="en-US" sz="1477" kern="1300" spc="300" dirty="0">
                <a:latin typeface="Century Gothic" panose="020B0502020202020204" pitchFamily="34" charset="0"/>
              </a:rPr>
              <a:t>Founder and Chairman of MarkPlus, Inc. </a:t>
            </a:r>
          </a:p>
          <a:p>
            <a:pPr algn="ctr"/>
            <a:r>
              <a:rPr lang="en-US" sz="1477" kern="1300" spc="300" dirty="0" smtClean="0">
                <a:latin typeface="Century Gothic" panose="020B0502020202020204" pitchFamily="34" charset="0"/>
              </a:rPr>
              <a:t>Founder </a:t>
            </a:r>
            <a:r>
              <a:rPr lang="en-US" sz="1477" kern="1300" spc="300" dirty="0">
                <a:latin typeface="Century Gothic" panose="020B0502020202020204" pitchFamily="34" charset="0"/>
              </a:rPr>
              <a:t>of Asia Marketing Federation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13014" y="4991596"/>
            <a:ext cx="778584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13014" y="6060520"/>
            <a:ext cx="778584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www.markplusinc.com/images/logo/markplus_in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183" y="423098"/>
            <a:ext cx="3082479" cy="1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0839" y="1932995"/>
            <a:ext cx="8357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kern="1300" spc="325" smtClean="0">
                <a:solidFill>
                  <a:srgbClr val="902F38"/>
                </a:solidFill>
                <a:latin typeface="Century Gothic" panose="020B0502020202020204" pitchFamily="34" charset="0"/>
              </a:rPr>
              <a:t>MARKETING 4.0</a:t>
            </a:r>
            <a:endParaRPr lang="en-US" sz="8000" kern="1300" spc="325" dirty="0" smtClean="0">
              <a:solidFill>
                <a:srgbClr val="902F38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3200" kern="1300" spc="325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Moving from Traditional to Digital</a:t>
            </a:r>
            <a:endParaRPr lang="en-US" sz="3200" kern="1300" spc="325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2" y="1624573"/>
            <a:ext cx="5002305" cy="3751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4" y="1624573"/>
            <a:ext cx="5002306" cy="3751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573"/>
            <a:ext cx="5002305" cy="375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306" y="1624573"/>
            <a:ext cx="5002306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Hermawan </a:t>
            </a:r>
            <a:r>
              <a:rPr lang="en-US" dirty="0" err="1"/>
              <a:t>Kartajaya’s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International Books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1182" y="894000"/>
            <a:ext cx="1488599" cy="253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780" y="894001"/>
            <a:ext cx="1483764" cy="25381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3544" y="894000"/>
            <a:ext cx="1464546" cy="253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121206ThinkAsean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5528" y="896594"/>
            <a:ext cx="1464546" cy="25324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s-na.ssl-images-amazon.com/images/I/51q4PKFXgUL._SX332_BO1,204,203,200_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515365"/>
            <a:ext cx="1579422" cy="23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hink new ase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9509" y="3515365"/>
            <a:ext cx="1582210" cy="23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8806" y="3512206"/>
            <a:ext cx="1562424" cy="23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media.wiley.com/product_data/coverImage300/05/11193412/1119341205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6018" y="3512205"/>
            <a:ext cx="1564899" cy="23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9985" y="5501916"/>
            <a:ext cx="4911280" cy="707522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25448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846" dirty="0"/>
              <a:t>By John Wiley – US 2010</a:t>
            </a:r>
          </a:p>
          <a:p>
            <a:pPr algn="ctr"/>
            <a:r>
              <a:rPr lang="id-ID" sz="1846" dirty="0"/>
              <a:t>Available in 27 languages</a:t>
            </a:r>
          </a:p>
        </p:txBody>
      </p:sp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585" y="515255"/>
            <a:ext cx="3125065" cy="47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wiley.com/product_data/coverImage300/05/11193412/11193412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97" y="515254"/>
            <a:ext cx="3129798" cy="47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86710" y="5211173"/>
            <a:ext cx="4533489" cy="1363484"/>
          </a:xfrm>
          <a:prstGeom prst="rect">
            <a:avLst/>
          </a:prstGeom>
        </p:spPr>
        <p:txBody>
          <a:bodyPr vert="horz" lIns="77913" tIns="38957" rIns="77913" bIns="3895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25448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d-ID" sz="1704" dirty="0"/>
              <a:t>By John Wiley</a:t>
            </a:r>
          </a:p>
          <a:p>
            <a:r>
              <a:rPr lang="id-ID" sz="1704" dirty="0"/>
              <a:t>Launched at </a:t>
            </a:r>
          </a:p>
          <a:p>
            <a:r>
              <a:rPr lang="id-ID" sz="2215" b="1" dirty="0"/>
              <a:t>MarkPlus Conference 2017</a:t>
            </a:r>
          </a:p>
          <a:p>
            <a:r>
              <a:rPr lang="id-ID" sz="1704" dirty="0"/>
              <a:t>Available in 21 Languages</a:t>
            </a:r>
          </a:p>
        </p:txBody>
      </p:sp>
    </p:spTree>
    <p:extLst>
      <p:ext uri="{BB962C8B-B14F-4D97-AF65-F5344CB8AC3E}">
        <p14:creationId xmlns:p14="http://schemas.microsoft.com/office/powerpoint/2010/main" val="15739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Path: From Individual to </a:t>
            </a:r>
            <a:r>
              <a:rPr lang="en-US" dirty="0" smtClean="0"/>
              <a:t>Social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73419" y="2887905"/>
            <a:ext cx="1385316" cy="2018413"/>
            <a:chOff x="3667105" y="2839093"/>
            <a:chExt cx="1695934" cy="2470985"/>
          </a:xfrm>
        </p:grpSpPr>
        <p:pic>
          <p:nvPicPr>
            <p:cNvPr id="5" name="Picture 2" descr="http://pictogram-free.com/highresolution/l_001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51" y="3320478"/>
              <a:ext cx="1424420" cy="1424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67105" y="4744898"/>
              <a:ext cx="1695934" cy="56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Attitude</a:t>
              </a:r>
            </a:p>
          </p:txBody>
        </p:sp>
        <p:pic>
          <p:nvPicPr>
            <p:cNvPr id="7" name="Picture 4" descr="http://www.publicdomainpictures.net/pictures/50000/nahled/heart-silhouette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9029" y="2839093"/>
              <a:ext cx="393065" cy="39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633928" y="2374472"/>
            <a:ext cx="1464738" cy="2531847"/>
            <a:chOff x="7008476" y="2210537"/>
            <a:chExt cx="1793164" cy="3099541"/>
          </a:xfrm>
        </p:grpSpPr>
        <p:pic>
          <p:nvPicPr>
            <p:cNvPr id="9" name="Picture 2" descr="http://pictogram-free.com/highresolution/l_001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476" y="2951734"/>
              <a:ext cx="1793164" cy="179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04949" y="4744898"/>
              <a:ext cx="875637" cy="56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Act</a:t>
              </a:r>
            </a:p>
          </p:txBody>
        </p:sp>
        <p:pic>
          <p:nvPicPr>
            <p:cNvPr id="11" name="Picture 6" descr="http://www.publicdomainpictures.net/pictures/50000/nahled/dollar-sign-silhouette.jp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889" y="2210537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798524" y="2131912"/>
            <a:ext cx="1801006" cy="2779740"/>
            <a:chOff x="9658421" y="1913590"/>
            <a:chExt cx="2204830" cy="3403017"/>
          </a:xfrm>
        </p:grpSpPr>
        <p:pic>
          <p:nvPicPr>
            <p:cNvPr id="13" name="Picture 2" descr="http://pictogram-free.com/highresolution/l_001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8421" y="2546597"/>
              <a:ext cx="2204830" cy="2204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768417" y="4751427"/>
              <a:ext cx="2072719" cy="56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Act Again</a:t>
              </a:r>
            </a:p>
          </p:txBody>
        </p:sp>
        <p:pic>
          <p:nvPicPr>
            <p:cNvPr id="15" name="Picture 6" descr="http://www.publicdomainpictures.net/pictures/50000/nahled/dollar-sign-silhouette.jp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8211" y="1933738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publicdomainpictures.net/pictures/50000/nahled/dollar-sign-silhouette.jp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418" y="1913590"/>
              <a:ext cx="682625" cy="68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06470" y="3155626"/>
            <a:ext cx="1172116" cy="1763419"/>
            <a:chOff x="486487" y="3166843"/>
            <a:chExt cx="1434929" cy="2158815"/>
          </a:xfrm>
        </p:grpSpPr>
        <p:pic>
          <p:nvPicPr>
            <p:cNvPr id="18" name="Picture 2" descr="http://pictogram-free.com/highresolution/l_001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11" y="3544248"/>
              <a:ext cx="1137648" cy="113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86487" y="4760478"/>
              <a:ext cx="1434929" cy="56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Aware</a:t>
              </a:r>
            </a:p>
          </p:txBody>
        </p:sp>
        <p:pic>
          <p:nvPicPr>
            <p:cNvPr id="20" name="Picture 10" descr="http://www.flaticon.com/png/256/34342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127" y="3166843"/>
              <a:ext cx="298824" cy="29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7769761" y="1951681"/>
            <a:ext cx="1801006" cy="2954637"/>
            <a:chOff x="9658421" y="1699477"/>
            <a:chExt cx="2204830" cy="3617130"/>
          </a:xfrm>
        </p:grpSpPr>
        <p:grpSp>
          <p:nvGrpSpPr>
            <p:cNvPr id="22" name="Group 21"/>
            <p:cNvGrpSpPr/>
            <p:nvPr/>
          </p:nvGrpSpPr>
          <p:grpSpPr>
            <a:xfrm>
              <a:off x="9658421" y="2395553"/>
              <a:ext cx="2204830" cy="2921054"/>
              <a:chOff x="9658421" y="2395553"/>
              <a:chExt cx="2204830" cy="2921054"/>
            </a:xfrm>
          </p:grpSpPr>
          <p:pic>
            <p:nvPicPr>
              <p:cNvPr id="24" name="Picture 2" descr="http://pictogram-free.com/highresolution/l_00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8421" y="2546597"/>
                <a:ext cx="2204830" cy="2204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768417" y="4751427"/>
                <a:ext cx="2092344" cy="565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518E"/>
                    </a:solidFill>
                    <a:latin typeface="Century Gothic" panose="020B0502020202020204" pitchFamily="34" charset="0"/>
                  </a:rPr>
                  <a:t>Advocate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448973" y="2395553"/>
                <a:ext cx="181727" cy="151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518E"/>
                  </a:solidFill>
                </a:endParaRPr>
              </a:p>
            </p:txBody>
          </p:sp>
        </p:grpSp>
        <p:pic>
          <p:nvPicPr>
            <p:cNvPr id="23" name="Picture 20" descr="http://upload.wikimedia.org/wikipedia/commons/thumb/2/21/Speaker_Icon.svg/200px-Speaker_Icon.svg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9046" y="1699477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010979" y="2679304"/>
            <a:ext cx="3054488" cy="2227015"/>
            <a:chOff x="445969" y="290214"/>
            <a:chExt cx="3739369" cy="2726359"/>
          </a:xfrm>
        </p:grpSpPr>
        <p:grpSp>
          <p:nvGrpSpPr>
            <p:cNvPr id="28" name="Group 27"/>
            <p:cNvGrpSpPr/>
            <p:nvPr/>
          </p:nvGrpSpPr>
          <p:grpSpPr>
            <a:xfrm>
              <a:off x="445969" y="633938"/>
              <a:ext cx="1595850" cy="2382635"/>
              <a:chOff x="445969" y="633938"/>
              <a:chExt cx="1595850" cy="2382635"/>
            </a:xfrm>
          </p:grpSpPr>
          <p:pic>
            <p:nvPicPr>
              <p:cNvPr id="33" name="Picture 2" descr="http://pictogram-free.com/highresolution/l_00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85" y="1020058"/>
                <a:ext cx="1424420" cy="1424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45969" y="2451393"/>
                <a:ext cx="1595850" cy="565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518E"/>
                    </a:solidFill>
                    <a:latin typeface="Century Gothic" panose="020B0502020202020204" pitchFamily="34" charset="0"/>
                  </a:rPr>
                  <a:t>Appeal</a:t>
                </a:r>
              </a:p>
            </p:txBody>
          </p:sp>
          <p:pic>
            <p:nvPicPr>
              <p:cNvPr id="35" name="Picture 22" descr="http://www.clker.com/cliparts/8/w/M/P/I/s/magnet-hi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33338">
                <a:off x="995280" y="633938"/>
                <a:ext cx="497231" cy="271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2576852" y="290214"/>
              <a:ext cx="1608486" cy="2726359"/>
              <a:chOff x="2576852" y="290214"/>
              <a:chExt cx="1608486" cy="2726359"/>
            </a:xfrm>
          </p:grpSpPr>
          <p:pic>
            <p:nvPicPr>
              <p:cNvPr id="30" name="Picture 2" descr="http://pictogram-free.com/highresolution/l_001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852" y="835992"/>
                <a:ext cx="1608486" cy="1608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946522" y="2451393"/>
                <a:ext cx="840313" cy="565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518E"/>
                    </a:solidFill>
                    <a:latin typeface="Century Gothic" panose="020B0502020202020204" pitchFamily="34" charset="0"/>
                  </a:rPr>
                  <a:t>Ask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28555" y="290214"/>
                <a:ext cx="305080" cy="4524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39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24" y="1818380"/>
            <a:ext cx="4793155" cy="32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62</Words>
  <Application>Microsoft Office PowerPoint</Application>
  <PresentationFormat>A4 Paper (210x297 mm)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Arial</vt:lpstr>
      <vt:lpstr>Myriad Pro</vt:lpstr>
      <vt:lpstr>Calibri Light</vt:lpstr>
      <vt:lpstr>Office Theme</vt:lpstr>
      <vt:lpstr>PowerPoint Presentation</vt:lpstr>
      <vt:lpstr>PowerPoint Presentation</vt:lpstr>
      <vt:lpstr>About Hermawan Kartajaya’s International Books</vt:lpstr>
      <vt:lpstr>PowerPoint Presentation</vt:lpstr>
      <vt:lpstr>Customer Path: From Individual to Social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Vendy Chandra</dc:creator>
  <cp:lastModifiedBy>Edwin Hardi</cp:lastModifiedBy>
  <cp:revision>233</cp:revision>
  <cp:lastPrinted>2017-08-15T09:22:31Z</cp:lastPrinted>
  <dcterms:created xsi:type="dcterms:W3CDTF">2014-05-22T06:44:17Z</dcterms:created>
  <dcterms:modified xsi:type="dcterms:W3CDTF">2017-08-21T02:29:26Z</dcterms:modified>
</cp:coreProperties>
</file>