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355" r:id="rId4"/>
    <p:sldId id="356" r:id="rId5"/>
    <p:sldId id="357" r:id="rId6"/>
    <p:sldId id="358" r:id="rId7"/>
    <p:sldId id="349" r:id="rId8"/>
    <p:sldId id="350" r:id="rId9"/>
    <p:sldId id="354" r:id="rId10"/>
    <p:sldId id="351" r:id="rId11"/>
    <p:sldId id="35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user" initials="u" lastIdx="1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9"/>
    <a:srgbClr val="339933"/>
    <a:srgbClr val="FFFFFF"/>
    <a:srgbClr val="00CC99"/>
    <a:srgbClr val="A50021"/>
    <a:srgbClr val="66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0" autoAdjust="0"/>
    <p:restoredTop sz="95540" autoAdjust="0"/>
  </p:normalViewPr>
  <p:slideViewPr>
    <p:cSldViewPr snapToGrid="0">
      <p:cViewPr varScale="1">
        <p:scale>
          <a:sx n="88" d="100"/>
          <a:sy n="88" d="100"/>
        </p:scale>
        <p:origin x="59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2017%20-%20Dec\Laporan%20Triwulana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Industri%20Halal%202017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Industri%20Halal%202017%20(1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558018717553823E-2"/>
          <c:y val="6.56791560189698E-2"/>
          <c:w val="0.78891151217868549"/>
          <c:h val="0.77684260040907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ASET!$D$194</c:f>
              <c:strCache>
                <c:ptCount val="1"/>
                <c:pt idx="0">
                  <c:v>Aset Perbankan Syariah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ASET!$C$195:$C$205</c:f>
              <c:numCache>
                <c:formatCode>0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ASET!$D$195:$D$205</c:f>
              <c:numCache>
                <c:formatCode>_(* #,##0_);_(* \(#,##0\);_(* "-"??_);_(@_)</c:formatCode>
                <c:ptCount val="11"/>
                <c:pt idx="0">
                  <c:v>38</c:v>
                </c:pt>
                <c:pt idx="1">
                  <c:v>51</c:v>
                </c:pt>
                <c:pt idx="2">
                  <c:v>68</c:v>
                </c:pt>
                <c:pt idx="3">
                  <c:v>100</c:v>
                </c:pt>
                <c:pt idx="4">
                  <c:v>149</c:v>
                </c:pt>
                <c:pt idx="5">
                  <c:v>200</c:v>
                </c:pt>
                <c:pt idx="6">
                  <c:v>248</c:v>
                </c:pt>
                <c:pt idx="7">
                  <c:v>279</c:v>
                </c:pt>
                <c:pt idx="8">
                  <c:v>304</c:v>
                </c:pt>
                <c:pt idx="9">
                  <c:v>366</c:v>
                </c:pt>
                <c:pt idx="10">
                  <c:v>435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F6-6A41-8314-329B04E49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870352"/>
        <c:axId val="2124856752"/>
      </c:barChart>
      <c:lineChart>
        <c:grouping val="standard"/>
        <c:varyColors val="0"/>
        <c:ser>
          <c:idx val="1"/>
          <c:order val="1"/>
          <c:tx>
            <c:strRef>
              <c:f>ASET!$E$194</c:f>
              <c:strCache>
                <c:ptCount val="1"/>
                <c:pt idx="0">
                  <c:v>Persentase thd Total Aset Perbankan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 1,9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 2,2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 2,7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 3,3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 4,0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 4,6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/>
                      <a:t> 4,9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/>
                      <a:t> 4,9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/>
                      <a:t> 4,9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/>
                      <a:t> 5,3 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pPr>
                      <a:defRPr sz="1600" b="1">
                        <a:solidFill>
                          <a:schemeClr val="accent4"/>
                        </a:solidFill>
                      </a:defRPr>
                    </a:pPr>
                    <a:r>
                      <a:rPr lang="en-US" dirty="0"/>
                      <a:t>5,8 </a:t>
                    </a:r>
                  </a:p>
                </c:rich>
              </c:tx>
              <c:spPr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7CF6-6A41-8314-329B04E49F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ASET!$C$195:$C$205</c:f>
              <c:numCache>
                <c:formatCode>0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ASET!$E$195:$E$205</c:f>
              <c:numCache>
                <c:formatCode>_(* #,##0.0_);_(* \(#,##0.0\);_(* "-"??_);_(@_)</c:formatCode>
                <c:ptCount val="11"/>
                <c:pt idx="0">
                  <c:v>1.9</c:v>
                </c:pt>
                <c:pt idx="1">
                  <c:v>2.2000000000000002</c:v>
                </c:pt>
                <c:pt idx="2">
                  <c:v>2.7</c:v>
                </c:pt>
                <c:pt idx="3">
                  <c:v>3.3</c:v>
                </c:pt>
                <c:pt idx="4">
                  <c:v>4</c:v>
                </c:pt>
                <c:pt idx="5">
                  <c:v>4.5999999999999996</c:v>
                </c:pt>
                <c:pt idx="6">
                  <c:v>4.9000000000000004</c:v>
                </c:pt>
                <c:pt idx="7">
                  <c:v>4.9000000000000004</c:v>
                </c:pt>
                <c:pt idx="8">
                  <c:v>4.9000000000000004</c:v>
                </c:pt>
                <c:pt idx="9">
                  <c:v>5.34</c:v>
                </c:pt>
                <c:pt idx="10">
                  <c:v>5.78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7CF6-6A41-8314-329B04E49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868176"/>
        <c:axId val="2124868720"/>
      </c:lineChart>
      <c:catAx>
        <c:axId val="212486817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crossAx val="2124868720"/>
        <c:crosses val="autoZero"/>
        <c:auto val="1"/>
        <c:lblAlgn val="ctr"/>
        <c:lblOffset val="100"/>
        <c:noMultiLvlLbl val="0"/>
      </c:catAx>
      <c:valAx>
        <c:axId val="2124868720"/>
        <c:scaling>
          <c:orientation val="minMax"/>
          <c:max val="6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Persentase (%)</a:t>
                </a:r>
              </a:p>
            </c:rich>
          </c:tx>
          <c:layout>
            <c:manualLayout>
              <c:xMode val="edge"/>
              <c:yMode val="edge"/>
              <c:x val="1.4619097683199165E-2"/>
              <c:y val="0.2323689221266299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2124868176"/>
        <c:crosses val="autoZero"/>
        <c:crossBetween val="between"/>
      </c:valAx>
      <c:valAx>
        <c:axId val="2124856752"/>
        <c:scaling>
          <c:orientation val="minMax"/>
          <c:max val="6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err="1"/>
                  <a:t>Rp</a:t>
                </a:r>
                <a:r>
                  <a:rPr lang="en-US" b="0" dirty="0"/>
                  <a:t> </a:t>
                </a:r>
                <a:r>
                  <a:rPr lang="en-US" b="0" dirty="0" err="1"/>
                  <a:t>Trilyun</a:t>
                </a:r>
                <a:endParaRPr lang="en-US" b="0" dirty="0"/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spPr>
          <a:ln>
            <a:noFill/>
          </a:ln>
        </c:spPr>
        <c:crossAx val="2124870352"/>
        <c:crosses val="max"/>
        <c:crossBetween val="between"/>
        <c:majorUnit val="100"/>
      </c:valAx>
      <c:catAx>
        <c:axId val="2124870352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124856752"/>
        <c:crosses val="autoZero"/>
        <c:auto val="1"/>
        <c:lblAlgn val="ctr"/>
        <c:lblOffset val="100"/>
        <c:noMultiLvlLbl val="0"/>
      </c:catAx>
    </c:plotArea>
    <c:legend>
      <c:legendPos val="t"/>
      <c:layout>
        <c:manualLayout>
          <c:xMode val="edge"/>
          <c:yMode val="edge"/>
          <c:x val="0.11233676315210972"/>
          <c:y val="0.14724729116100846"/>
          <c:w val="0.20202331959443418"/>
          <c:h val="0.25480731162702308"/>
        </c:manualLayout>
      </c:layout>
      <c:overlay val="1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err="1" smtClean="0">
                <a:solidFill>
                  <a:schemeClr val="tx1"/>
                </a:solidFill>
              </a:rPr>
              <a:t>Destinasi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Pariwisata</a:t>
            </a:r>
            <a:r>
              <a:rPr lang="en-US" sz="1050" dirty="0">
                <a:solidFill>
                  <a:schemeClr val="tx1"/>
                </a:solidFill>
              </a:rPr>
              <a:t> Halal </a:t>
            </a:r>
            <a:r>
              <a:rPr lang="en-US" sz="1050" dirty="0" smtClean="0">
                <a:solidFill>
                  <a:schemeClr val="tx1"/>
                </a:solidFill>
              </a:rPr>
              <a:t>Global </a:t>
            </a:r>
          </a:p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>
                <a:solidFill>
                  <a:schemeClr val="tx1"/>
                </a:solidFill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</a:rPr>
              <a:t>Skor</a:t>
            </a:r>
            <a:r>
              <a:rPr lang="en-US" sz="1050" baseline="0" dirty="0" smtClean="0">
                <a:solidFill>
                  <a:schemeClr val="tx1"/>
                </a:solidFill>
              </a:rPr>
              <a:t> </a:t>
            </a:r>
            <a:r>
              <a:rPr lang="en-US" sz="1050" i="1" baseline="0" dirty="0" smtClean="0">
                <a:solidFill>
                  <a:schemeClr val="tx1"/>
                </a:solidFill>
              </a:rPr>
              <a:t>Global Islamic Economy</a:t>
            </a:r>
            <a:r>
              <a:rPr lang="en-US" sz="1050" baseline="0" dirty="0" smtClean="0">
                <a:solidFill>
                  <a:schemeClr val="tx1"/>
                </a:solidFill>
              </a:rPr>
              <a:t>)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id-ID" sz="1050" dirty="0" smtClean="0">
                <a:solidFill>
                  <a:schemeClr val="tx1"/>
                </a:solidFill>
              </a:rPr>
              <a:t>, 2016</a:t>
            </a:r>
            <a:r>
              <a:rPr lang="en-US" sz="1050" dirty="0" smtClean="0">
                <a:solidFill>
                  <a:schemeClr val="tx1"/>
                </a:solidFill>
              </a:rPr>
              <a:t>  </a:t>
            </a:r>
            <a:endParaRPr lang="en-US" sz="105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6615740312172456"/>
          <c:y val="5.401331194223458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64A-1C4A-BA3E-9F8CBF70B151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Sheet1!$A$49:$A$53</c:f>
              <c:strCache>
                <c:ptCount val="5"/>
                <c:pt idx="0">
                  <c:v>Malaysia </c:v>
                </c:pt>
                <c:pt idx="1">
                  <c:v>UAE</c:v>
                </c:pt>
                <c:pt idx="2">
                  <c:v>Turki</c:v>
                </c:pt>
                <c:pt idx="3">
                  <c:v>Indonesia</c:v>
                </c:pt>
                <c:pt idx="4">
                  <c:v>Thailand</c:v>
                </c:pt>
              </c:strCache>
            </c:strRef>
          </c:cat>
          <c:val>
            <c:numRef>
              <c:f>Sheet1!$B$49:$B$53</c:f>
              <c:numCache>
                <c:formatCode>General</c:formatCode>
                <c:ptCount val="5"/>
                <c:pt idx="0">
                  <c:v>109</c:v>
                </c:pt>
                <c:pt idx="1">
                  <c:v>94</c:v>
                </c:pt>
                <c:pt idx="2">
                  <c:v>72</c:v>
                </c:pt>
                <c:pt idx="3">
                  <c:v>46</c:v>
                </c:pt>
                <c:pt idx="4">
                  <c:v>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64A-1C4A-BA3E-9F8CBF70B15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4824816"/>
        <c:axId val="184827536"/>
      </c:barChart>
      <c:catAx>
        <c:axId val="18482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27536"/>
        <c:crosses val="autoZero"/>
        <c:auto val="1"/>
        <c:lblAlgn val="ctr"/>
        <c:lblOffset val="100"/>
        <c:noMultiLvlLbl val="0"/>
      </c:catAx>
      <c:valAx>
        <c:axId val="184827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482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>
        <a:lumMod val="10000"/>
        <a:lumOff val="9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Sheet1!$M$3</c:f>
              <c:strCache>
                <c:ptCount val="1"/>
                <c:pt idx="0">
                  <c:v>Aset IKNB Syariah</c:v>
                </c:pt>
              </c:strCache>
            </c:strRef>
          </c:tx>
          <c:invertIfNegative val="0"/>
          <c:dPt>
            <c:idx val="5"/>
            <c:invertIfNegative val="0"/>
            <c:bubble3D val="0"/>
            <c:spPr>
              <a:solidFill>
                <a:srgbClr val="00B0F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F9D-47CC-839F-DAF6759A73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Sheet1!$L$4:$L$9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Sheet1!$M$4:$M$9</c:f>
              <c:numCache>
                <c:formatCode>General</c:formatCode>
                <c:ptCount val="6"/>
                <c:pt idx="0">
                  <c:v>42</c:v>
                </c:pt>
                <c:pt idx="1">
                  <c:v>50</c:v>
                </c:pt>
                <c:pt idx="2">
                  <c:v>58</c:v>
                </c:pt>
                <c:pt idx="3">
                  <c:v>65</c:v>
                </c:pt>
                <c:pt idx="4">
                  <c:v>89</c:v>
                </c:pt>
                <c:pt idx="5">
                  <c:v>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F9D-47CC-839F-DAF6759A7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856208"/>
        <c:axId val="183684688"/>
      </c:barChart>
      <c:catAx>
        <c:axId val="212485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3684688"/>
        <c:crosses val="autoZero"/>
        <c:auto val="1"/>
        <c:lblAlgn val="ctr"/>
        <c:lblOffset val="100"/>
        <c:noMultiLvlLbl val="0"/>
      </c:catAx>
      <c:valAx>
        <c:axId val="1836846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 i="0"/>
                </a:pPr>
                <a:r>
                  <a:rPr lang="en-US" sz="1400" b="0" i="0" dirty="0" err="1"/>
                  <a:t>Rp</a:t>
                </a:r>
                <a:r>
                  <a:rPr lang="en-US" sz="1400" b="0" i="0" dirty="0"/>
                  <a:t> </a:t>
                </a:r>
                <a:r>
                  <a:rPr lang="en-US" sz="1400" b="0" i="0" dirty="0" err="1"/>
                  <a:t>Trilyun</a:t>
                </a:r>
                <a:endParaRPr lang="en-US" sz="1400" b="0" i="0" dirty="0"/>
              </a:p>
            </c:rich>
          </c:tx>
          <c:layout>
            <c:manualLayout>
              <c:xMode val="edge"/>
              <c:yMode val="edge"/>
              <c:x val="9.3679060255063822E-3"/>
              <c:y val="0.2337676099572825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248562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id-ID" sz="1100" b="1" baseline="0" dirty="0">
                <a:solidFill>
                  <a:schemeClr val="tx1"/>
                </a:solidFill>
              </a:rPr>
              <a:t>Aset </a:t>
            </a:r>
            <a:r>
              <a:rPr lang="en-US" sz="1100" b="1" baseline="0" dirty="0">
                <a:solidFill>
                  <a:schemeClr val="tx1"/>
                </a:solidFill>
              </a:rPr>
              <a:t>IKNB </a:t>
            </a:r>
            <a:r>
              <a:rPr lang="en-US" sz="1100" b="1" baseline="0" dirty="0" err="1">
                <a:solidFill>
                  <a:schemeClr val="tx1"/>
                </a:solidFill>
              </a:rPr>
              <a:t>Syariah</a:t>
            </a:r>
            <a:r>
              <a:rPr lang="en-US" sz="1100" b="1" baseline="0" dirty="0">
                <a:solidFill>
                  <a:schemeClr val="tx1"/>
                </a:solidFill>
              </a:rPr>
              <a:t> </a:t>
            </a:r>
            <a:r>
              <a:rPr lang="en-US" sz="1100" b="1" baseline="0" dirty="0" err="1">
                <a:solidFill>
                  <a:schemeClr val="tx1"/>
                </a:solidFill>
              </a:rPr>
              <a:t>terhadap</a:t>
            </a:r>
            <a:r>
              <a:rPr lang="en-US" sz="1100" b="1" baseline="0" dirty="0">
                <a:solidFill>
                  <a:schemeClr val="tx1"/>
                </a:solidFill>
              </a:rPr>
              <a:t> </a:t>
            </a:r>
            <a:r>
              <a:rPr lang="id-ID" sz="1100" b="1" baseline="0" dirty="0">
                <a:solidFill>
                  <a:schemeClr val="tx1"/>
                </a:solidFill>
              </a:rPr>
              <a:t>S</a:t>
            </a:r>
            <a:r>
              <a:rPr lang="en-US" sz="1100" b="1" baseline="0" dirty="0" err="1">
                <a:solidFill>
                  <a:schemeClr val="tx1"/>
                </a:solidFill>
              </a:rPr>
              <a:t>eluruh</a:t>
            </a:r>
            <a:r>
              <a:rPr lang="en-US" sz="1100" b="1" baseline="0" dirty="0">
                <a:solidFill>
                  <a:schemeClr val="tx1"/>
                </a:solidFill>
              </a:rPr>
              <a:t> IKNB</a:t>
            </a:r>
            <a:r>
              <a:rPr lang="id-ID" sz="1100" b="1" baseline="0" dirty="0">
                <a:solidFill>
                  <a:schemeClr val="tx1"/>
                </a:solidFill>
              </a:rPr>
              <a:t> </a:t>
            </a:r>
          </a:p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id-ID" sz="1100" b="1" baseline="0" dirty="0">
                <a:solidFill>
                  <a:schemeClr val="tx1"/>
                </a:solidFill>
              </a:rPr>
              <a:t>(Des 2017)</a:t>
            </a:r>
            <a:endParaRPr lang="id-ID" sz="11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506-41B6-9FF4-C7DE77E1FF00}"/>
              </c:ext>
            </c:extLst>
          </c:dPt>
          <c:dPt>
            <c:idx val="1"/>
            <c:bubble3D val="0"/>
            <c:spPr>
              <a:solidFill>
                <a:srgbClr val="FEC30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506-41B6-9FF4-C7DE77E1FF00}"/>
              </c:ext>
            </c:extLst>
          </c:dPt>
          <c:dLbls>
            <c:dLbl>
              <c:idx val="0"/>
              <c:layout>
                <c:manualLayout>
                  <c:x val="0.10557983782658159"/>
                  <c:y val="2.416895536944912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4,6%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506-41B6-9FF4-C7DE77E1FF00}"/>
                </c:ext>
                <c:ext xmlns:c15="http://schemas.microsoft.com/office/drawing/2012/chart" uri="{CE6537A1-D6FC-4f65-9D91-7224C49458BB}">
                  <c15:layout>
                    <c:manualLayout>
                      <c:w val="0.22952092609382949"/>
                      <c:h val="0.1998816421767002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1198839180685369"/>
                  <c:y val="-0.29972510167936034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95,5%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506-41B6-9FF4-C7DE77E1FF00}"/>
                </c:ext>
                <c:ext xmlns:c15="http://schemas.microsoft.com/office/drawing/2012/chart" uri="{CE6537A1-D6FC-4f65-9D91-7224C49458BB}">
                  <c15:layout>
                    <c:manualLayout>
                      <c:w val="0.36072148425782052"/>
                      <c:h val="0.1736465046344114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'market share'!$C$4:$D$4</c:f>
              <c:strCache>
                <c:ptCount val="2"/>
                <c:pt idx="0">
                  <c:v>Aset Syariah
(Miliar Rp)</c:v>
                </c:pt>
                <c:pt idx="1">
                  <c:v>Aset Konvensional 
(Miliar Rp)</c:v>
                </c:pt>
              </c:strCache>
            </c:strRef>
          </c:cat>
          <c:val>
            <c:numRef>
              <c:f>'market share'!$C$17:$D$17</c:f>
              <c:numCache>
                <c:formatCode>0.00%</c:formatCode>
                <c:ptCount val="2"/>
                <c:pt idx="0">
                  <c:v>4.5480082808577786E-2</c:v>
                </c:pt>
                <c:pt idx="1">
                  <c:v>0.95451991719142226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506-41B6-9FF4-C7DE77E1F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>
        <a:lumMod val="95000"/>
      </a:sys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75553000299101"/>
          <c:y val="5.8781509196929614E-2"/>
          <c:w val="0.86779684765598797"/>
          <c:h val="0.8044810467740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ISSI (Indeks Saham Syariah Indonesia)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1.968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2.451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2.558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2.947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2.601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3.175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/>
                      <a:t>3.874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 formatCode="mmm\-yy">
                  <c:v>43126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1968.1</c:v>
                </c:pt>
                <c:pt idx="1">
                  <c:v>2451.3000000000002</c:v>
                </c:pt>
                <c:pt idx="2">
                  <c:v>2557.8000000000002</c:v>
                </c:pt>
                <c:pt idx="3">
                  <c:v>2946.9</c:v>
                </c:pt>
                <c:pt idx="4">
                  <c:v>2600.9</c:v>
                </c:pt>
                <c:pt idx="5">
                  <c:v>3175.1</c:v>
                </c:pt>
                <c:pt idx="6">
                  <c:v>3873.5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9D-4337-A8EC-3B481105B1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JII (Jakarta islamic Index)</c:v>
                </c:pt>
              </c:strCache>
            </c:strRef>
          </c:tx>
          <c:spPr>
            <a:solidFill>
              <a:srgbClr val="127135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1.415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1.671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1.672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1.945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1.737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2.041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/>
                      <a:t>2.394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DA5D-204D-8A0B-7448044C64F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 formatCode="mmm\-yy">
                  <c:v>43126</c:v>
                </c:pt>
              </c:numCache>
            </c:numRef>
          </c:cat>
          <c:val>
            <c:numRef>
              <c:f>Sheet1!$C$2:$C$8</c:f>
              <c:numCache>
                <c:formatCode>#,##0</c:formatCode>
                <c:ptCount val="7"/>
                <c:pt idx="0">
                  <c:v>1415</c:v>
                </c:pt>
                <c:pt idx="1">
                  <c:v>1671</c:v>
                </c:pt>
                <c:pt idx="2">
                  <c:v>1672.1</c:v>
                </c:pt>
                <c:pt idx="3">
                  <c:v>1944.5</c:v>
                </c:pt>
                <c:pt idx="4">
                  <c:v>1737.3</c:v>
                </c:pt>
                <c:pt idx="5">
                  <c:v>2041.1</c:v>
                </c:pt>
                <c:pt idx="6">
                  <c:v>2393.6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49D-4337-A8EC-3B481105B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678704"/>
        <c:axId val="183684144"/>
      </c:barChart>
      <c:catAx>
        <c:axId val="183678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3684144"/>
        <c:crossesAt val="0"/>
        <c:auto val="1"/>
        <c:lblAlgn val="ctr"/>
        <c:lblOffset val="100"/>
        <c:noMultiLvlLbl val="0"/>
      </c:catAx>
      <c:valAx>
        <c:axId val="183684144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3678704"/>
        <c:crosses val="autoZero"/>
        <c:crossBetween val="between"/>
        <c:majorUnit val="1500"/>
      </c:valAx>
    </c:plotArea>
    <c:legend>
      <c:legendPos val="b"/>
      <c:layout>
        <c:manualLayout>
          <c:xMode val="edge"/>
          <c:yMode val="edge"/>
          <c:x val="7.6818700548137525E-2"/>
          <c:y val="7.4022951495019751E-2"/>
          <c:w val="0.79543282746049604"/>
          <c:h val="8.1627298398017897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+mj-l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nn-NO" sz="1050" b="1" i="0" baseline="0">
                <a:solidFill>
                  <a:schemeClr val="tx1"/>
                </a:solidFill>
                <a:effectLst/>
              </a:rPr>
              <a:t>Pasar Konsumsi </a:t>
            </a:r>
            <a:r>
              <a:rPr lang="en-US" sz="1050" b="1" i="0" baseline="0">
                <a:solidFill>
                  <a:schemeClr val="tx1"/>
                </a:solidFill>
                <a:effectLst/>
              </a:rPr>
              <a:t>Busana </a:t>
            </a:r>
            <a:r>
              <a:rPr lang="id-ID" sz="1050" b="1" i="0" baseline="0">
                <a:solidFill>
                  <a:schemeClr val="tx1"/>
                </a:solidFill>
                <a:effectLst/>
              </a:rPr>
              <a:t>Muslim</a:t>
            </a:r>
            <a:r>
              <a:rPr lang="nn-NO" sz="1050" b="1" i="0" baseline="0">
                <a:solidFill>
                  <a:schemeClr val="tx1"/>
                </a:solidFill>
                <a:effectLst/>
              </a:rPr>
              <a:t>, </a:t>
            </a:r>
            <a:r>
              <a:rPr lang="id-ID" sz="1050" b="1" i="0" baseline="0">
                <a:solidFill>
                  <a:schemeClr val="tx1"/>
                </a:solidFill>
                <a:effectLst/>
              </a:rPr>
              <a:t>201</a:t>
            </a:r>
            <a:r>
              <a:rPr lang="en-US" sz="1050" b="1" i="0" baseline="0">
                <a:solidFill>
                  <a:schemeClr val="tx1"/>
                </a:solidFill>
                <a:effectLst/>
              </a:rPr>
              <a:t>6</a:t>
            </a:r>
            <a:r>
              <a:rPr lang="id-ID" sz="1050" b="1" i="0" baseline="0">
                <a:solidFill>
                  <a:schemeClr val="tx1"/>
                </a:solidFill>
                <a:effectLst/>
              </a:rPr>
              <a:t> </a:t>
            </a:r>
            <a:endParaRPr lang="en-US" sz="1050">
              <a:solidFill>
                <a:schemeClr val="tx1"/>
              </a:solidFill>
              <a:effectLst/>
            </a:endParaRPr>
          </a:p>
          <a:p>
            <a:pPr>
              <a:defRPr sz="105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nn-NO" sz="1050" b="1" i="0" baseline="0">
                <a:solidFill>
                  <a:schemeClr val="tx1"/>
                </a:solidFill>
                <a:effectLst/>
              </a:rPr>
              <a:t>(Milyar Dolar AS)</a:t>
            </a:r>
            <a:endParaRPr lang="en-US" sz="1050">
              <a:solidFill>
                <a:schemeClr val="tx1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900" smtClean="0"/>
                      <a:t>27,4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900" smtClean="0"/>
                      <a:t>20,8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900" smtClean="0"/>
                      <a:t>17,6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900" smtClean="0"/>
                      <a:t>16,0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900" smtClean="0"/>
                      <a:t>13,5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'[Industri Halal 2017 (1).xlsx]Sheet1'!$A$85:$A$89</c:f>
              <c:strCache>
                <c:ptCount val="5"/>
                <c:pt idx="0">
                  <c:v>Turki</c:v>
                </c:pt>
                <c:pt idx="1">
                  <c:v>UAE</c:v>
                </c:pt>
                <c:pt idx="2">
                  <c:v>Nigeria</c:v>
                </c:pt>
                <c:pt idx="3">
                  <c:v>Arab Saudi</c:v>
                </c:pt>
                <c:pt idx="4">
                  <c:v>Indonesia</c:v>
                </c:pt>
              </c:strCache>
            </c:strRef>
          </c:cat>
          <c:val>
            <c:numRef>
              <c:f>'[Industri Halal 2017 (1).xlsx]Sheet1'!$B$85:$B$89</c:f>
              <c:numCache>
                <c:formatCode>General</c:formatCode>
                <c:ptCount val="5"/>
                <c:pt idx="0">
                  <c:v>27.4</c:v>
                </c:pt>
                <c:pt idx="1">
                  <c:v>20.8</c:v>
                </c:pt>
                <c:pt idx="2">
                  <c:v>17.600000000000001</c:v>
                </c:pt>
                <c:pt idx="3">
                  <c:v>16</c:v>
                </c:pt>
                <c:pt idx="4">
                  <c:v>13.5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3687408"/>
        <c:axId val="183689584"/>
      </c:barChart>
      <c:catAx>
        <c:axId val="183687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89584"/>
        <c:crosses val="autoZero"/>
        <c:auto val="1"/>
        <c:lblAlgn val="ctr"/>
        <c:lblOffset val="100"/>
        <c:noMultiLvlLbl val="0"/>
      </c:catAx>
      <c:valAx>
        <c:axId val="183689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68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nn-NO" sz="1000" b="1" i="0" baseline="0" dirty="0">
                <a:solidFill>
                  <a:schemeClr val="tx1"/>
                </a:solidFill>
                <a:effectLst/>
              </a:rPr>
              <a:t>Pasar Konsumsi </a:t>
            </a:r>
            <a:r>
              <a:rPr lang="id-ID" sz="1000" b="1" i="0" baseline="0" dirty="0">
                <a:solidFill>
                  <a:schemeClr val="tx1"/>
                </a:solidFill>
                <a:effectLst/>
              </a:rPr>
              <a:t>Wisata Halal</a:t>
            </a:r>
            <a:r>
              <a:rPr lang="nn-NO" sz="1000" b="1" i="0" baseline="0" dirty="0">
                <a:solidFill>
                  <a:schemeClr val="tx1"/>
                </a:solidFill>
                <a:effectLst/>
              </a:rPr>
              <a:t>, </a:t>
            </a:r>
            <a:r>
              <a:rPr lang="nn-NO" sz="1000" b="1" i="0" baseline="0" dirty="0" smtClean="0">
                <a:solidFill>
                  <a:schemeClr val="tx1"/>
                </a:solidFill>
                <a:effectLst/>
              </a:rPr>
              <a:t>201</a:t>
            </a:r>
            <a:r>
              <a:rPr lang="en-US" sz="1000" b="1" i="0" baseline="0" dirty="0" smtClean="0">
                <a:solidFill>
                  <a:schemeClr val="tx1"/>
                </a:solidFill>
                <a:effectLst/>
              </a:rPr>
              <a:t>6</a:t>
            </a:r>
            <a:r>
              <a:rPr lang="id-ID" sz="1000" b="1" i="0" baseline="0" dirty="0" smtClean="0">
                <a:solidFill>
                  <a:schemeClr val="tx1"/>
                </a:solidFill>
                <a:effectLst/>
              </a:rPr>
              <a:t> </a:t>
            </a:r>
            <a:endParaRPr lang="en-US" sz="1000" dirty="0">
              <a:solidFill>
                <a:schemeClr val="tx1"/>
              </a:solidFill>
              <a:effectLst/>
            </a:endParaRPr>
          </a:p>
          <a:p>
            <a:pPr>
              <a:defRPr sz="1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nn-NO" sz="1000" b="1" i="0" baseline="0" dirty="0">
                <a:solidFill>
                  <a:schemeClr val="tx1"/>
                </a:solidFill>
                <a:effectLst/>
              </a:rPr>
              <a:t>(Milyar Dolar AS</a:t>
            </a:r>
            <a:r>
              <a:rPr lang="nn-NO" sz="1000" b="1" i="0" baseline="0" dirty="0" smtClean="0">
                <a:solidFill>
                  <a:schemeClr val="tx1"/>
                </a:solidFill>
                <a:effectLst/>
              </a:rPr>
              <a:t>)</a:t>
            </a:r>
            <a:endParaRPr lang="en-US" sz="1000" dirty="0">
              <a:solidFill>
                <a:schemeClr val="tx1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20,4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15,8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5.9635920358341449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12,4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pPr>
                      <a:defRPr b="1"/>
                    </a:pPr>
                    <a:r>
                      <a:rPr lang="en-US" smtClean="0"/>
                      <a:t>9,7</a:t>
                    </a:r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9,6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'[Industri Halal 2017 (1).xlsx]Sheet1'!$A$36:$A$40</c:f>
              <c:strCache>
                <c:ptCount val="5"/>
                <c:pt idx="0">
                  <c:v>Arab Saudi</c:v>
                </c:pt>
                <c:pt idx="1">
                  <c:v>UAE</c:v>
                </c:pt>
                <c:pt idx="2">
                  <c:v>Qatar</c:v>
                </c:pt>
                <c:pt idx="3">
                  <c:v>Indonesia</c:v>
                </c:pt>
                <c:pt idx="4">
                  <c:v>Kuwait</c:v>
                </c:pt>
              </c:strCache>
            </c:strRef>
          </c:cat>
          <c:val>
            <c:numRef>
              <c:f>'[Industri Halal 2017 (1).xlsx]Sheet1'!$B$36:$B$40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15.8</c:v>
                </c:pt>
                <c:pt idx="2">
                  <c:v>12.4</c:v>
                </c:pt>
                <c:pt idx="3">
                  <c:v>9.6999999999999993</c:v>
                </c:pt>
                <c:pt idx="4">
                  <c:v>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3681424"/>
        <c:axId val="183687952"/>
      </c:barChart>
      <c:catAx>
        <c:axId val="18368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87952"/>
        <c:crosses val="autoZero"/>
        <c:auto val="1"/>
        <c:lblAlgn val="ctr"/>
        <c:lblOffset val="100"/>
        <c:noMultiLvlLbl val="0"/>
      </c:catAx>
      <c:valAx>
        <c:axId val="183687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68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nn-NO" sz="1100" b="1" i="0" baseline="0" dirty="0">
                <a:solidFill>
                  <a:schemeClr val="tx1"/>
                </a:solidFill>
                <a:effectLst/>
              </a:rPr>
              <a:t>Pasar Konsumsi Pangan Muslim, </a:t>
            </a:r>
            <a:r>
              <a:rPr lang="id-ID" sz="1100" b="1" i="0" baseline="0" dirty="0">
                <a:solidFill>
                  <a:schemeClr val="tx1"/>
                </a:solidFill>
                <a:effectLst/>
              </a:rPr>
              <a:t>201</a:t>
            </a:r>
            <a:r>
              <a:rPr lang="en-ID" sz="1100" b="1" i="0" baseline="0" dirty="0">
                <a:solidFill>
                  <a:schemeClr val="tx1"/>
                </a:solidFill>
                <a:effectLst/>
              </a:rPr>
              <a:t>6</a:t>
            </a:r>
            <a:r>
              <a:rPr lang="id-ID" sz="1100" b="1" i="0" baseline="0" dirty="0">
                <a:solidFill>
                  <a:schemeClr val="tx1"/>
                </a:solidFill>
                <a:effectLst/>
              </a:rPr>
              <a:t> </a:t>
            </a:r>
            <a:endParaRPr lang="en-US" sz="1100" b="1" dirty="0">
              <a:solidFill>
                <a:schemeClr val="tx1"/>
              </a:solidFill>
              <a:effectLst/>
            </a:endParaRPr>
          </a:p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nn-NO" sz="1100" b="1" i="0" baseline="0" dirty="0">
                <a:solidFill>
                  <a:schemeClr val="tx1"/>
                </a:solidFill>
                <a:effectLst/>
              </a:rPr>
              <a:t>(Milyar Dolar AS)</a:t>
            </a:r>
            <a:endParaRPr lang="en-US" sz="1100" b="1" dirty="0">
              <a:solidFill>
                <a:schemeClr val="tx1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A05-974E-BF02-CDD3AF74E37E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900" dirty="0" smtClean="0"/>
                      <a:t>169,7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121,1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111,8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80,9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71,1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Sheet1!$A$17:$A$21</c:f>
              <c:strCache>
                <c:ptCount val="5"/>
                <c:pt idx="0">
                  <c:v>Indonesia</c:v>
                </c:pt>
                <c:pt idx="1">
                  <c:v>Turki</c:v>
                </c:pt>
                <c:pt idx="2">
                  <c:v>Pakistan</c:v>
                </c:pt>
                <c:pt idx="3">
                  <c:v>Mesir</c:v>
                </c:pt>
                <c:pt idx="4">
                  <c:v>Bangladesh</c:v>
                </c:pt>
              </c:strCache>
            </c:strRef>
          </c:cat>
          <c:val>
            <c:numRef>
              <c:f>Sheet1!$B$17:$B$21</c:f>
              <c:numCache>
                <c:formatCode>General</c:formatCode>
                <c:ptCount val="5"/>
                <c:pt idx="0">
                  <c:v>169.7</c:v>
                </c:pt>
                <c:pt idx="1">
                  <c:v>121.1</c:v>
                </c:pt>
                <c:pt idx="2">
                  <c:v>111.8</c:v>
                </c:pt>
                <c:pt idx="3">
                  <c:v>80.900000000000006</c:v>
                </c:pt>
                <c:pt idx="4">
                  <c:v>71.099999999999994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A05-974E-BF02-CDD3AF74E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3683056"/>
        <c:axId val="183677616"/>
      </c:barChart>
      <c:catAx>
        <c:axId val="18368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77616"/>
        <c:crosses val="autoZero"/>
        <c:auto val="1"/>
        <c:lblAlgn val="ctr"/>
        <c:lblOffset val="100"/>
        <c:noMultiLvlLbl val="0"/>
      </c:catAx>
      <c:valAx>
        <c:axId val="183677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68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nn-NO" sz="1050" b="1" i="0" baseline="0" dirty="0">
                <a:solidFill>
                  <a:schemeClr val="tx1"/>
                </a:solidFill>
                <a:effectLst/>
              </a:rPr>
              <a:t>Pasar </a:t>
            </a:r>
            <a:r>
              <a:rPr lang="en-ID" sz="1050" b="1" i="0" baseline="0" dirty="0" err="1">
                <a:solidFill>
                  <a:schemeClr val="tx1"/>
                </a:solidFill>
                <a:effectLst/>
              </a:rPr>
              <a:t>Konsumsi</a:t>
            </a:r>
            <a:r>
              <a:rPr lang="en-ID" sz="1050" b="1" i="0" baseline="0" dirty="0">
                <a:solidFill>
                  <a:schemeClr val="tx1"/>
                </a:solidFill>
                <a:effectLst/>
              </a:rPr>
              <a:t> </a:t>
            </a:r>
            <a:r>
              <a:rPr lang="en-ID" sz="1050" b="1" i="0" baseline="0" dirty="0" err="1">
                <a:solidFill>
                  <a:schemeClr val="tx1"/>
                </a:solidFill>
                <a:effectLst/>
              </a:rPr>
              <a:t>Obat-obatan</a:t>
            </a:r>
            <a:r>
              <a:rPr lang="en-ID" sz="1050" b="1" i="0" baseline="0" dirty="0">
                <a:solidFill>
                  <a:schemeClr val="tx1"/>
                </a:solidFill>
                <a:effectLst/>
              </a:rPr>
              <a:t> Halal</a:t>
            </a:r>
            <a:r>
              <a:rPr lang="nn-NO" sz="1050" b="1" i="0" baseline="0" dirty="0">
                <a:solidFill>
                  <a:schemeClr val="tx1"/>
                </a:solidFill>
                <a:effectLst/>
              </a:rPr>
              <a:t>, </a:t>
            </a:r>
            <a:r>
              <a:rPr lang="id-ID" sz="1050" b="1" i="0" baseline="0" dirty="0">
                <a:solidFill>
                  <a:schemeClr val="tx1"/>
                </a:solidFill>
                <a:effectLst/>
              </a:rPr>
              <a:t>201</a:t>
            </a:r>
            <a:r>
              <a:rPr lang="en-ID" sz="1050" b="1" i="0" baseline="0" dirty="0">
                <a:solidFill>
                  <a:schemeClr val="tx1"/>
                </a:solidFill>
                <a:effectLst/>
              </a:rPr>
              <a:t>6</a:t>
            </a:r>
            <a:r>
              <a:rPr lang="id-ID" sz="1050" b="1" i="0" baseline="0" dirty="0">
                <a:solidFill>
                  <a:schemeClr val="tx1"/>
                </a:solidFill>
                <a:effectLst/>
              </a:rPr>
              <a:t> </a:t>
            </a:r>
            <a:endParaRPr lang="en-US" sz="1050" dirty="0">
              <a:solidFill>
                <a:schemeClr val="tx1"/>
              </a:solidFill>
              <a:effectLst/>
            </a:endParaRPr>
          </a:p>
          <a:p>
            <a:pPr>
              <a:defRPr sz="105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nn-NO" sz="1050" b="1" i="0" baseline="0" dirty="0">
                <a:solidFill>
                  <a:schemeClr val="tx1"/>
                </a:solidFill>
                <a:effectLst/>
              </a:rPr>
              <a:t>(Milyar Dolar AS)</a:t>
            </a:r>
            <a:endParaRPr lang="en-US" sz="105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12955192755526795"/>
          <c:y val="2.988530659471496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191735049633932"/>
          <c:y val="0.30363471500230405"/>
          <c:w val="0.62274684097967115"/>
          <c:h val="0.6476473202961630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86-604C-BA22-09DB8F5DE61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9,7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7,1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6,7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900" dirty="0" smtClean="0"/>
                      <a:t>5,7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3,8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Sheet1!$A$85:$A$89</c:f>
              <c:strCache>
                <c:ptCount val="5"/>
                <c:pt idx="0">
                  <c:v>Turki</c:v>
                </c:pt>
                <c:pt idx="1">
                  <c:v>Arab Saudi</c:v>
                </c:pt>
                <c:pt idx="2">
                  <c:v>Amerika Serikat</c:v>
                </c:pt>
                <c:pt idx="3">
                  <c:v>Indonesia</c:v>
                </c:pt>
                <c:pt idx="4">
                  <c:v>Aljazair</c:v>
                </c:pt>
              </c:strCache>
            </c:strRef>
          </c:cat>
          <c:val>
            <c:numRef>
              <c:f>Sheet1!$B$85:$B$89</c:f>
              <c:numCache>
                <c:formatCode>General</c:formatCode>
                <c:ptCount val="5"/>
                <c:pt idx="0">
                  <c:v>9.6999999999999993</c:v>
                </c:pt>
                <c:pt idx="1">
                  <c:v>7.1</c:v>
                </c:pt>
                <c:pt idx="2">
                  <c:v>6.7</c:v>
                </c:pt>
                <c:pt idx="3">
                  <c:v>5.7</c:v>
                </c:pt>
                <c:pt idx="4">
                  <c:v>3.8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786-604C-BA22-09DB8F5DE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3690128"/>
        <c:axId val="183677072"/>
      </c:barChart>
      <c:catAx>
        <c:axId val="183690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77072"/>
        <c:crosses val="autoZero"/>
        <c:auto val="1"/>
        <c:lblAlgn val="ctr"/>
        <c:lblOffset val="100"/>
        <c:noMultiLvlLbl val="0"/>
      </c:catAx>
      <c:valAx>
        <c:axId val="183677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69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id-ID" sz="1100" b="1" i="0" baseline="0" dirty="0">
                <a:solidFill>
                  <a:schemeClr val="tx1"/>
                </a:solidFill>
                <a:effectLst/>
              </a:rPr>
              <a:t>Pasar Konsumsi </a:t>
            </a:r>
            <a:r>
              <a:rPr lang="en-ID" sz="1100" b="1" i="0" baseline="0" dirty="0" err="1">
                <a:solidFill>
                  <a:schemeClr val="tx1"/>
                </a:solidFill>
                <a:effectLst/>
              </a:rPr>
              <a:t>Kosmetik</a:t>
            </a:r>
            <a:r>
              <a:rPr lang="id-ID" sz="1100" b="1" i="0" baseline="0" dirty="0">
                <a:solidFill>
                  <a:schemeClr val="tx1"/>
                </a:solidFill>
                <a:effectLst/>
              </a:rPr>
              <a:t> Halal, 201</a:t>
            </a:r>
            <a:r>
              <a:rPr lang="en-ID" sz="1100" b="1" i="0" baseline="0" dirty="0">
                <a:solidFill>
                  <a:schemeClr val="tx1"/>
                </a:solidFill>
                <a:effectLst/>
              </a:rPr>
              <a:t>6</a:t>
            </a:r>
            <a:r>
              <a:rPr lang="id-ID" sz="1100" b="1" i="0" baseline="0" dirty="0">
                <a:solidFill>
                  <a:schemeClr val="tx1"/>
                </a:solidFill>
                <a:effectLst/>
              </a:rPr>
              <a:t> </a:t>
            </a:r>
            <a:endParaRPr lang="en-US" sz="1100" dirty="0">
              <a:solidFill>
                <a:schemeClr val="tx1"/>
              </a:solidFill>
              <a:effectLst/>
            </a:endParaRPr>
          </a:p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id-ID" sz="1100" b="1" i="0" baseline="0" dirty="0">
                <a:solidFill>
                  <a:schemeClr val="tx1"/>
                </a:solidFill>
                <a:effectLst/>
              </a:rPr>
              <a:t>(Mil</a:t>
            </a:r>
            <a:r>
              <a:rPr lang="en-ID" sz="1100" b="1" i="0" baseline="0" dirty="0">
                <a:solidFill>
                  <a:schemeClr val="tx1"/>
                </a:solidFill>
                <a:effectLst/>
              </a:rPr>
              <a:t>y</a:t>
            </a:r>
            <a:r>
              <a:rPr lang="id-ID" sz="1100" b="1" i="0" baseline="0" dirty="0">
                <a:solidFill>
                  <a:schemeClr val="tx1"/>
                </a:solidFill>
                <a:effectLst/>
              </a:rPr>
              <a:t>ar Dolar AS)</a:t>
            </a:r>
            <a:endParaRPr lang="en-US" sz="1100" dirty="0">
              <a:solidFill>
                <a:schemeClr val="tx1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4C-8E42-9F05-6A551151EE1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5,1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900" dirty="0" smtClean="0"/>
                      <a:t>3,7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3,5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3,3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900" dirty="0"/>
                      <a:t>3,0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E4C-8E42-9F05-6A551151EE1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Sheet1!$A$97:$A$101</c:f>
              <c:strCache>
                <c:ptCount val="5"/>
                <c:pt idx="0">
                  <c:v>India</c:v>
                </c:pt>
                <c:pt idx="1">
                  <c:v>Indonesia</c:v>
                </c:pt>
                <c:pt idx="2">
                  <c:v>Rusia</c:v>
                </c:pt>
                <c:pt idx="3">
                  <c:v>Turki</c:v>
                </c:pt>
                <c:pt idx="4">
                  <c:v>Malaysia</c:v>
                </c:pt>
              </c:strCache>
            </c:strRef>
          </c:cat>
          <c:val>
            <c:numRef>
              <c:f>Sheet1!$B$97:$B$101</c:f>
              <c:numCache>
                <c:formatCode>General</c:formatCode>
                <c:ptCount val="5"/>
                <c:pt idx="0">
                  <c:v>5.0999999999999996</c:v>
                </c:pt>
                <c:pt idx="1">
                  <c:v>3.7</c:v>
                </c:pt>
                <c:pt idx="2">
                  <c:v>3.5</c:v>
                </c:pt>
                <c:pt idx="3">
                  <c:v>3.3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4C-8E42-9F05-6A551151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3680336"/>
        <c:axId val="183686864"/>
      </c:barChart>
      <c:catAx>
        <c:axId val="18368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86864"/>
        <c:crosses val="autoZero"/>
        <c:auto val="1"/>
        <c:lblAlgn val="ctr"/>
        <c:lblOffset val="100"/>
        <c:noMultiLvlLbl val="0"/>
      </c:catAx>
      <c:valAx>
        <c:axId val="183686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68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8DB7A-78F9-4A91-9F48-3026C3CA5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28C4DD-7A85-486D-B2D6-859357673F87}">
      <dgm:prSet phldrT="[Text]" custT="1"/>
      <dgm:spPr/>
      <dgm:t>
        <a:bodyPr/>
        <a:lstStyle/>
        <a:p>
          <a:pPr marL="361950" indent="-361950">
            <a:buFont typeface="+mj-lt"/>
            <a:buAutoNum type="arabicPeriod"/>
          </a:pPr>
          <a:r>
            <a:rPr kumimoji="0" lang="en-US" sz="2400" b="0" i="0" u="none" strike="noStrike" cap="none" spc="0" normalizeH="0" baseline="0" noProof="0" dirty="0" err="1" smtClean="0">
              <a:ln/>
              <a:effectLst/>
              <a:uLnTx/>
              <a:uFillTx/>
              <a:latin typeface="Cambria" panose="02040503050406030204" pitchFamily="18" charset="0"/>
            </a:rPr>
            <a:t>Perkembangan</a:t>
          </a:r>
          <a:r>
            <a:rPr kumimoji="0" lang="en-US" sz="2400" b="0" i="0" u="none" strike="noStrike" cap="none" spc="0" normalizeH="0" baseline="0" noProof="0" dirty="0" smtClean="0">
              <a:ln/>
              <a:effectLst/>
              <a:uLnTx/>
              <a:uFillTx/>
              <a:latin typeface="Cambria" panose="02040503050406030204" pitchFamily="18" charset="0"/>
            </a:rPr>
            <a:t> </a:t>
          </a:r>
          <a:r>
            <a:rPr lang="id-ID" sz="2400" dirty="0">
              <a:latin typeface="Cambria" panose="02040503050406030204" pitchFamily="18" charset="0"/>
            </a:rPr>
            <a:t>K</a:t>
          </a:r>
          <a:r>
            <a:rPr lang="en-US" sz="2400" dirty="0" err="1">
              <a:latin typeface="Cambria" panose="02040503050406030204" pitchFamily="18" charset="0"/>
            </a:rPr>
            <a:t>euangan</a:t>
          </a:r>
          <a:r>
            <a:rPr lang="en-US" sz="2400" dirty="0">
              <a:latin typeface="Cambria" panose="02040503050406030204" pitchFamily="18" charset="0"/>
            </a:rPr>
            <a:t> </a:t>
          </a:r>
          <a:r>
            <a:rPr lang="en-US" sz="2400" dirty="0" err="1">
              <a:latin typeface="Cambria" panose="02040503050406030204" pitchFamily="18" charset="0"/>
            </a:rPr>
            <a:t>dan</a:t>
          </a:r>
          <a:r>
            <a:rPr lang="en-US" sz="2400" dirty="0">
              <a:latin typeface="Cambria" panose="02040503050406030204" pitchFamily="18" charset="0"/>
            </a:rPr>
            <a:t> </a:t>
          </a:r>
          <a:r>
            <a:rPr lang="en-US" sz="2400" dirty="0" err="1">
              <a:latin typeface="Cambria" panose="02040503050406030204" pitchFamily="18" charset="0"/>
            </a:rPr>
            <a:t>Ekonomi</a:t>
          </a:r>
          <a:r>
            <a:rPr kumimoji="0" lang="en-US" sz="2400" b="0" i="0" u="none" strike="noStrike" cap="none" spc="0" normalizeH="0" baseline="0" noProof="0" dirty="0">
              <a:ln/>
              <a:effectLst/>
              <a:uLnTx/>
              <a:uFillTx/>
              <a:latin typeface="Cambria" panose="02040503050406030204" pitchFamily="18" charset="0"/>
            </a:rPr>
            <a:t> </a:t>
          </a:r>
          <a:r>
            <a:rPr lang="id-ID" sz="2400" dirty="0">
              <a:latin typeface="Cambria" panose="02040503050406030204" pitchFamily="18" charset="0"/>
            </a:rPr>
            <a:t>S</a:t>
          </a:r>
          <a:r>
            <a:rPr kumimoji="0" lang="en-US" sz="2400" b="0" i="0" u="none" strike="noStrike" cap="none" spc="0" normalizeH="0" baseline="0" noProof="0" dirty="0" err="1">
              <a:ln/>
              <a:effectLst/>
              <a:uLnTx/>
              <a:uFillTx/>
              <a:latin typeface="Cambria" panose="02040503050406030204" pitchFamily="18" charset="0"/>
            </a:rPr>
            <a:t>yariah</a:t>
          </a:r>
          <a:r>
            <a:rPr kumimoji="0" lang="en-US" sz="2400" b="0" i="0" u="none" strike="noStrike" cap="none" spc="0" normalizeH="0" baseline="0" noProof="0" dirty="0">
              <a:ln/>
              <a:effectLst/>
              <a:uLnTx/>
              <a:uFillTx/>
              <a:latin typeface="Cambria" panose="02040503050406030204" pitchFamily="18" charset="0"/>
            </a:rPr>
            <a:t> Indonesia</a:t>
          </a:r>
          <a:r>
            <a:rPr kumimoji="0" lang="id-ID" sz="2400" b="0" i="0" u="none" strike="noStrike" cap="none" spc="0" normalizeH="0" baseline="0" noProof="0" dirty="0">
              <a:ln/>
              <a:effectLst/>
              <a:uLnTx/>
              <a:uFillTx/>
              <a:latin typeface="Cambria" panose="02040503050406030204" pitchFamily="18" charset="0"/>
            </a:rPr>
            <a:t>.</a:t>
          </a:r>
          <a:endParaRPr lang="en-US" sz="2400" dirty="0"/>
        </a:p>
      </dgm:t>
    </dgm:pt>
    <dgm:pt modelId="{E6F76FBD-C9DC-4B3F-9DFD-ACB6F4162076}" type="parTrans" cxnId="{D0647F74-E686-4639-A24A-21DF3762A186}">
      <dgm:prSet/>
      <dgm:spPr/>
      <dgm:t>
        <a:bodyPr/>
        <a:lstStyle/>
        <a:p>
          <a:endParaRPr lang="en-US" sz="2800"/>
        </a:p>
      </dgm:t>
    </dgm:pt>
    <dgm:pt modelId="{00C60D23-4123-4430-81FB-45B89E690C42}" type="sibTrans" cxnId="{D0647F74-E686-4639-A24A-21DF3762A186}">
      <dgm:prSet/>
      <dgm:spPr/>
      <dgm:t>
        <a:bodyPr/>
        <a:lstStyle/>
        <a:p>
          <a:endParaRPr lang="en-US" sz="2800"/>
        </a:p>
      </dgm:t>
    </dgm:pt>
    <dgm:pt modelId="{E55295C0-98C4-484D-BA60-A486E2591DDA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361950" indent="-361950"/>
          <a:r>
            <a:rPr lang="id-ID" sz="2400" dirty="0" smtClean="0">
              <a:latin typeface="Cambria" panose="02040503050406030204" pitchFamily="18" charset="0"/>
            </a:rPr>
            <a:t>2.  </a:t>
          </a:r>
          <a:r>
            <a:rPr lang="en-US" sz="2400" dirty="0" smtClean="0">
              <a:latin typeface="Cambria" panose="02040503050406030204" pitchFamily="18" charset="0"/>
            </a:rPr>
            <a:t>T</a:t>
          </a:r>
          <a:r>
            <a:rPr kumimoji="0" lang="id-ID" sz="2400" b="0" i="0" u="none" strike="noStrike" cap="none" spc="0" normalizeH="0" baseline="0" dirty="0" smtClean="0">
              <a:ln/>
              <a:effectLst/>
              <a:uLnTx/>
              <a:uFillTx/>
              <a:latin typeface="Cambria" panose="02040503050406030204" pitchFamily="18" charset="0"/>
            </a:rPr>
            <a:t>antangan </a:t>
          </a:r>
          <a:r>
            <a:rPr kumimoji="0" lang="en-US" sz="2400" b="0" i="0" u="none" strike="noStrike" cap="none" spc="0" normalizeH="0" baseline="0" dirty="0" err="1" smtClean="0">
              <a:ln/>
              <a:effectLst/>
              <a:uLnTx/>
              <a:uFillTx/>
              <a:latin typeface="Cambria" panose="02040503050406030204" pitchFamily="18" charset="0"/>
            </a:rPr>
            <a:t>Pelaksanaan</a:t>
          </a:r>
          <a:r>
            <a:rPr kumimoji="0" lang="id-ID" sz="2400" b="0" i="0" u="none" strike="noStrike" cap="none" spc="0" normalizeH="0" baseline="0" dirty="0" smtClean="0">
              <a:ln/>
              <a:effectLst/>
              <a:uLnTx/>
              <a:uFillTx/>
              <a:latin typeface="Cambria" panose="02040503050406030204" pitchFamily="18" charset="0"/>
            </a:rPr>
            <a:t> Ekonomi dan Keuangan Syariah.</a:t>
          </a:r>
          <a:endParaRPr kumimoji="0" lang="id-ID" sz="2400" b="0" i="0" u="none" strike="noStrike" cap="none" spc="0" normalizeH="0" baseline="0" dirty="0">
            <a:ln/>
            <a:effectLst/>
            <a:uLnTx/>
            <a:uFillTx/>
            <a:latin typeface="Cambria" panose="02040503050406030204" pitchFamily="18" charset="0"/>
          </a:endParaRPr>
        </a:p>
      </dgm:t>
    </dgm:pt>
    <dgm:pt modelId="{18B11215-9B32-47CC-B704-016F2EE9FC6C}" type="parTrans" cxnId="{33B8FE4E-DCB1-47D7-ABE6-A02AAA583C18}">
      <dgm:prSet/>
      <dgm:spPr/>
      <dgm:t>
        <a:bodyPr/>
        <a:lstStyle/>
        <a:p>
          <a:endParaRPr lang="en-US" sz="2800"/>
        </a:p>
      </dgm:t>
    </dgm:pt>
    <dgm:pt modelId="{9C77BE6A-3715-41AA-86CD-C0551A8F7967}" type="sibTrans" cxnId="{33B8FE4E-DCB1-47D7-ABE6-A02AAA583C18}">
      <dgm:prSet/>
      <dgm:spPr/>
      <dgm:t>
        <a:bodyPr/>
        <a:lstStyle/>
        <a:p>
          <a:endParaRPr lang="en-US" sz="2800"/>
        </a:p>
      </dgm:t>
    </dgm:pt>
    <dgm:pt modelId="{D671000B-CB67-41AC-9ECF-F66F0EC808E8}">
      <dgm:prSet custT="1"/>
      <dgm:spPr/>
      <dgm:t>
        <a:bodyPr/>
        <a:lstStyle/>
        <a:p>
          <a:r>
            <a:rPr lang="id-ID" sz="2400" dirty="0" smtClean="0">
              <a:latin typeface="Cambria" panose="02040503050406030204" pitchFamily="18" charset="0"/>
            </a:rPr>
            <a:t>3. </a:t>
          </a:r>
          <a:r>
            <a:rPr lang="en-US" sz="2400" dirty="0" err="1" smtClean="0">
              <a:latin typeface="Cambria" panose="02040503050406030204" pitchFamily="18" charset="0"/>
            </a:rPr>
            <a:t>Usulan</a:t>
          </a:r>
          <a:r>
            <a:rPr lang="en-US" sz="2400" dirty="0" smtClean="0">
              <a:latin typeface="Cambria" panose="02040503050406030204" pitchFamily="18" charset="0"/>
            </a:rPr>
            <a:t> </a:t>
          </a:r>
          <a:r>
            <a:rPr lang="en-US" sz="2400" i="1" dirty="0">
              <a:latin typeface="Cambria" panose="02040503050406030204" pitchFamily="18" charset="0"/>
            </a:rPr>
            <a:t>Quick Wins </a:t>
          </a:r>
          <a:r>
            <a:rPr lang="id-ID" sz="2400" dirty="0">
              <a:latin typeface="Cambria" panose="02040503050406030204" pitchFamily="18" charset="0"/>
            </a:rPr>
            <a:t>Ekonomi dan Keuangan Syariah.</a:t>
          </a:r>
        </a:p>
      </dgm:t>
    </dgm:pt>
    <dgm:pt modelId="{2DB62155-FD5B-4594-A5A2-89F70E8101B5}" type="parTrans" cxnId="{0F5D9886-1238-4B04-9094-BE80220D57D4}">
      <dgm:prSet/>
      <dgm:spPr/>
      <dgm:t>
        <a:bodyPr/>
        <a:lstStyle/>
        <a:p>
          <a:endParaRPr lang="en-US" sz="2800"/>
        </a:p>
      </dgm:t>
    </dgm:pt>
    <dgm:pt modelId="{30E48768-C944-44DB-ADB2-0487BAB0A07D}" type="sibTrans" cxnId="{0F5D9886-1238-4B04-9094-BE80220D57D4}">
      <dgm:prSet/>
      <dgm:spPr/>
      <dgm:t>
        <a:bodyPr/>
        <a:lstStyle/>
        <a:p>
          <a:endParaRPr lang="en-US" sz="2800"/>
        </a:p>
      </dgm:t>
    </dgm:pt>
    <dgm:pt modelId="{BDDC10DF-C932-4644-A343-D4C79E66D8FB}" type="pres">
      <dgm:prSet presAssocID="{3428DB7A-78F9-4A91-9F48-3026C3CA545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99D4665-D5B6-4D2F-9D58-FCFE9E44BD64}" type="pres">
      <dgm:prSet presAssocID="{DB28C4DD-7A85-486D-B2D6-859357673F87}" presName="parentLin" presStyleCnt="0"/>
      <dgm:spPr/>
    </dgm:pt>
    <dgm:pt modelId="{C1905E27-EADB-43B4-9A3E-8ADAC18C2D5C}" type="pres">
      <dgm:prSet presAssocID="{DB28C4DD-7A85-486D-B2D6-859357673F87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F3FB17E1-AE95-4C22-97CF-EFE9A1C1FE25}" type="pres">
      <dgm:prSet presAssocID="{DB28C4DD-7A85-486D-B2D6-859357673F87}" presName="parentText" presStyleLbl="node1" presStyleIdx="0" presStyleCnt="3" custScaleX="11038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9A92A5-40D0-4831-A79A-AC1BD7601E4A}" type="pres">
      <dgm:prSet presAssocID="{DB28C4DD-7A85-486D-B2D6-859357673F87}" presName="negativeSpace" presStyleCnt="0"/>
      <dgm:spPr/>
    </dgm:pt>
    <dgm:pt modelId="{A4CDE613-B81E-4EF0-9DF7-6FF00EFF19E7}" type="pres">
      <dgm:prSet presAssocID="{DB28C4DD-7A85-486D-B2D6-859357673F87}" presName="childText" presStyleLbl="conFgAcc1" presStyleIdx="0" presStyleCnt="3">
        <dgm:presLayoutVars>
          <dgm:bulletEnabled val="1"/>
        </dgm:presLayoutVars>
      </dgm:prSet>
      <dgm:spPr/>
    </dgm:pt>
    <dgm:pt modelId="{91CC78FC-EAFC-44C2-8A8E-0C425F07E0AF}" type="pres">
      <dgm:prSet presAssocID="{00C60D23-4123-4430-81FB-45B89E690C42}" presName="spaceBetweenRectangles" presStyleCnt="0"/>
      <dgm:spPr/>
    </dgm:pt>
    <dgm:pt modelId="{2DDAD6F9-51F9-42B4-8A4D-6083E998AA14}" type="pres">
      <dgm:prSet presAssocID="{E55295C0-98C4-484D-BA60-A486E2591DDA}" presName="parentLin" presStyleCnt="0"/>
      <dgm:spPr/>
    </dgm:pt>
    <dgm:pt modelId="{9BEA8CE7-1A78-4B54-BFB8-C350843F02BF}" type="pres">
      <dgm:prSet presAssocID="{E55295C0-98C4-484D-BA60-A486E2591DDA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4F20966C-BF46-47E7-8DDD-6C41D41FB0FA}" type="pres">
      <dgm:prSet presAssocID="{E55295C0-98C4-484D-BA60-A486E2591DDA}" presName="parentText" presStyleLbl="node1" presStyleIdx="1" presStyleCnt="3" custScaleX="11038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287F40-686F-40B8-B3CD-D50DA3A25C1E}" type="pres">
      <dgm:prSet presAssocID="{E55295C0-98C4-484D-BA60-A486E2591DDA}" presName="negativeSpace" presStyleCnt="0"/>
      <dgm:spPr/>
    </dgm:pt>
    <dgm:pt modelId="{880FF980-7D17-481B-9D14-C5A7ECCD7B49}" type="pres">
      <dgm:prSet presAssocID="{E55295C0-98C4-484D-BA60-A486E2591DDA}" presName="childText" presStyleLbl="conFgAcc1" presStyleIdx="1" presStyleCnt="3">
        <dgm:presLayoutVars>
          <dgm:bulletEnabled val="1"/>
        </dgm:presLayoutVars>
      </dgm:prSet>
      <dgm:spPr/>
    </dgm:pt>
    <dgm:pt modelId="{797DE7C0-3D95-422A-B9F8-97BA5DA738C2}" type="pres">
      <dgm:prSet presAssocID="{9C77BE6A-3715-41AA-86CD-C0551A8F7967}" presName="spaceBetweenRectangles" presStyleCnt="0"/>
      <dgm:spPr/>
    </dgm:pt>
    <dgm:pt modelId="{4A83BE34-7B21-41FF-B5D7-E6F6B9EA678B}" type="pres">
      <dgm:prSet presAssocID="{D671000B-CB67-41AC-9ECF-F66F0EC808E8}" presName="parentLin" presStyleCnt="0"/>
      <dgm:spPr/>
    </dgm:pt>
    <dgm:pt modelId="{6EE7C36E-B309-42B6-B15A-249AC52EF4C8}" type="pres">
      <dgm:prSet presAssocID="{D671000B-CB67-41AC-9ECF-F66F0EC808E8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3425CCB5-BEAE-4E6A-9350-735EB5CBDB71}" type="pres">
      <dgm:prSet presAssocID="{D671000B-CB67-41AC-9ECF-F66F0EC808E8}" presName="parentText" presStyleLbl="node1" presStyleIdx="2" presStyleCnt="3" custScaleX="11038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1AA10F-F60E-4C8B-81D3-3B4F715E2361}" type="pres">
      <dgm:prSet presAssocID="{D671000B-CB67-41AC-9ECF-F66F0EC808E8}" presName="negativeSpace" presStyleCnt="0"/>
      <dgm:spPr/>
    </dgm:pt>
    <dgm:pt modelId="{7DFC15DC-028E-463F-BAC2-8C0767209267}" type="pres">
      <dgm:prSet presAssocID="{D671000B-CB67-41AC-9ECF-F66F0EC808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B8FE4E-DCB1-47D7-ABE6-A02AAA583C18}" srcId="{3428DB7A-78F9-4A91-9F48-3026C3CA5450}" destId="{E55295C0-98C4-484D-BA60-A486E2591DDA}" srcOrd="1" destOrd="0" parTransId="{18B11215-9B32-47CC-B704-016F2EE9FC6C}" sibTransId="{9C77BE6A-3715-41AA-86CD-C0551A8F7967}"/>
    <dgm:cxn modelId="{A1F5CC2E-067C-4994-8997-C5BB4E05C0AE}" type="presOf" srcId="{E55295C0-98C4-484D-BA60-A486E2591DDA}" destId="{9BEA8CE7-1A78-4B54-BFB8-C350843F02BF}" srcOrd="0" destOrd="0" presId="urn:microsoft.com/office/officeart/2005/8/layout/list1"/>
    <dgm:cxn modelId="{966E7A3A-6A2F-49BB-9BCE-BD59383BC9A5}" type="presOf" srcId="{E55295C0-98C4-484D-BA60-A486E2591DDA}" destId="{4F20966C-BF46-47E7-8DDD-6C41D41FB0FA}" srcOrd="1" destOrd="0" presId="urn:microsoft.com/office/officeart/2005/8/layout/list1"/>
    <dgm:cxn modelId="{7824DEC0-55E9-4EF3-99DC-D4788E1E484D}" type="presOf" srcId="{DB28C4DD-7A85-486D-B2D6-859357673F87}" destId="{F3FB17E1-AE95-4C22-97CF-EFE9A1C1FE25}" srcOrd="1" destOrd="0" presId="urn:microsoft.com/office/officeart/2005/8/layout/list1"/>
    <dgm:cxn modelId="{D0647F74-E686-4639-A24A-21DF3762A186}" srcId="{3428DB7A-78F9-4A91-9F48-3026C3CA5450}" destId="{DB28C4DD-7A85-486D-B2D6-859357673F87}" srcOrd="0" destOrd="0" parTransId="{E6F76FBD-C9DC-4B3F-9DFD-ACB6F4162076}" sibTransId="{00C60D23-4123-4430-81FB-45B89E690C42}"/>
    <dgm:cxn modelId="{A095450F-923A-4C1E-B0E9-BC3ACB0B7FCB}" type="presOf" srcId="{D671000B-CB67-41AC-9ECF-F66F0EC808E8}" destId="{6EE7C36E-B309-42B6-B15A-249AC52EF4C8}" srcOrd="0" destOrd="0" presId="urn:microsoft.com/office/officeart/2005/8/layout/list1"/>
    <dgm:cxn modelId="{0F5D9886-1238-4B04-9094-BE80220D57D4}" srcId="{3428DB7A-78F9-4A91-9F48-3026C3CA5450}" destId="{D671000B-CB67-41AC-9ECF-F66F0EC808E8}" srcOrd="2" destOrd="0" parTransId="{2DB62155-FD5B-4594-A5A2-89F70E8101B5}" sibTransId="{30E48768-C944-44DB-ADB2-0487BAB0A07D}"/>
    <dgm:cxn modelId="{AF0F09E4-104E-46BE-BCC9-EA7A2EBB8DD8}" type="presOf" srcId="{DB28C4DD-7A85-486D-B2D6-859357673F87}" destId="{C1905E27-EADB-43B4-9A3E-8ADAC18C2D5C}" srcOrd="0" destOrd="0" presId="urn:microsoft.com/office/officeart/2005/8/layout/list1"/>
    <dgm:cxn modelId="{0FBDDA7B-BE2D-4326-9F3F-94BE1A90F175}" type="presOf" srcId="{3428DB7A-78F9-4A91-9F48-3026C3CA5450}" destId="{BDDC10DF-C932-4644-A343-D4C79E66D8FB}" srcOrd="0" destOrd="0" presId="urn:microsoft.com/office/officeart/2005/8/layout/list1"/>
    <dgm:cxn modelId="{A106A85C-023F-489B-9B05-8731F9FBA030}" type="presOf" srcId="{D671000B-CB67-41AC-9ECF-F66F0EC808E8}" destId="{3425CCB5-BEAE-4E6A-9350-735EB5CBDB71}" srcOrd="1" destOrd="0" presId="urn:microsoft.com/office/officeart/2005/8/layout/list1"/>
    <dgm:cxn modelId="{323945CB-62D2-4EA4-8EC9-331FC9DB0A84}" type="presParOf" srcId="{BDDC10DF-C932-4644-A343-D4C79E66D8FB}" destId="{299D4665-D5B6-4D2F-9D58-FCFE9E44BD64}" srcOrd="0" destOrd="0" presId="urn:microsoft.com/office/officeart/2005/8/layout/list1"/>
    <dgm:cxn modelId="{6A1CDBFA-5D51-4B80-B067-66C988F4421B}" type="presParOf" srcId="{299D4665-D5B6-4D2F-9D58-FCFE9E44BD64}" destId="{C1905E27-EADB-43B4-9A3E-8ADAC18C2D5C}" srcOrd="0" destOrd="0" presId="urn:microsoft.com/office/officeart/2005/8/layout/list1"/>
    <dgm:cxn modelId="{CD82D0FB-529C-4BB0-BD98-E9732568CACC}" type="presParOf" srcId="{299D4665-D5B6-4D2F-9D58-FCFE9E44BD64}" destId="{F3FB17E1-AE95-4C22-97CF-EFE9A1C1FE25}" srcOrd="1" destOrd="0" presId="urn:microsoft.com/office/officeart/2005/8/layout/list1"/>
    <dgm:cxn modelId="{67851137-CDFD-4A1E-9BC5-5C74773FF556}" type="presParOf" srcId="{BDDC10DF-C932-4644-A343-D4C79E66D8FB}" destId="{3A9A92A5-40D0-4831-A79A-AC1BD7601E4A}" srcOrd="1" destOrd="0" presId="urn:microsoft.com/office/officeart/2005/8/layout/list1"/>
    <dgm:cxn modelId="{A16E706B-21FB-41B9-9CA2-E32E2A233E91}" type="presParOf" srcId="{BDDC10DF-C932-4644-A343-D4C79E66D8FB}" destId="{A4CDE613-B81E-4EF0-9DF7-6FF00EFF19E7}" srcOrd="2" destOrd="0" presId="urn:microsoft.com/office/officeart/2005/8/layout/list1"/>
    <dgm:cxn modelId="{46C813EA-4CE8-4A0A-9128-7CE17A534B91}" type="presParOf" srcId="{BDDC10DF-C932-4644-A343-D4C79E66D8FB}" destId="{91CC78FC-EAFC-44C2-8A8E-0C425F07E0AF}" srcOrd="3" destOrd="0" presId="urn:microsoft.com/office/officeart/2005/8/layout/list1"/>
    <dgm:cxn modelId="{711E354F-FBC6-48C9-AB91-7061887C56AE}" type="presParOf" srcId="{BDDC10DF-C932-4644-A343-D4C79E66D8FB}" destId="{2DDAD6F9-51F9-42B4-8A4D-6083E998AA14}" srcOrd="4" destOrd="0" presId="urn:microsoft.com/office/officeart/2005/8/layout/list1"/>
    <dgm:cxn modelId="{EB9E859D-97DC-4E43-82A2-6037550CE72B}" type="presParOf" srcId="{2DDAD6F9-51F9-42B4-8A4D-6083E998AA14}" destId="{9BEA8CE7-1A78-4B54-BFB8-C350843F02BF}" srcOrd="0" destOrd="0" presId="urn:microsoft.com/office/officeart/2005/8/layout/list1"/>
    <dgm:cxn modelId="{CCD40CCA-1127-4DFF-AE57-66A11BAB95F3}" type="presParOf" srcId="{2DDAD6F9-51F9-42B4-8A4D-6083E998AA14}" destId="{4F20966C-BF46-47E7-8DDD-6C41D41FB0FA}" srcOrd="1" destOrd="0" presId="urn:microsoft.com/office/officeart/2005/8/layout/list1"/>
    <dgm:cxn modelId="{EF997523-6D07-42BA-840B-DB803E35F127}" type="presParOf" srcId="{BDDC10DF-C932-4644-A343-D4C79E66D8FB}" destId="{82287F40-686F-40B8-B3CD-D50DA3A25C1E}" srcOrd="5" destOrd="0" presId="urn:microsoft.com/office/officeart/2005/8/layout/list1"/>
    <dgm:cxn modelId="{29B553E9-FCC1-41D8-BC57-478660D7D14E}" type="presParOf" srcId="{BDDC10DF-C932-4644-A343-D4C79E66D8FB}" destId="{880FF980-7D17-481B-9D14-C5A7ECCD7B49}" srcOrd="6" destOrd="0" presId="urn:microsoft.com/office/officeart/2005/8/layout/list1"/>
    <dgm:cxn modelId="{F14D5C96-B0CE-4DCE-B8B2-BC275B67289E}" type="presParOf" srcId="{BDDC10DF-C932-4644-A343-D4C79E66D8FB}" destId="{797DE7C0-3D95-422A-B9F8-97BA5DA738C2}" srcOrd="7" destOrd="0" presId="urn:microsoft.com/office/officeart/2005/8/layout/list1"/>
    <dgm:cxn modelId="{978E504A-E3BE-4C8B-8307-23CCC1533E23}" type="presParOf" srcId="{BDDC10DF-C932-4644-A343-D4C79E66D8FB}" destId="{4A83BE34-7B21-41FF-B5D7-E6F6B9EA678B}" srcOrd="8" destOrd="0" presId="urn:microsoft.com/office/officeart/2005/8/layout/list1"/>
    <dgm:cxn modelId="{9DFF11CD-FD35-4458-AE87-24604955D635}" type="presParOf" srcId="{4A83BE34-7B21-41FF-B5D7-E6F6B9EA678B}" destId="{6EE7C36E-B309-42B6-B15A-249AC52EF4C8}" srcOrd="0" destOrd="0" presId="urn:microsoft.com/office/officeart/2005/8/layout/list1"/>
    <dgm:cxn modelId="{BE27CFD8-11B2-414C-B9E2-2E408F1D117E}" type="presParOf" srcId="{4A83BE34-7B21-41FF-B5D7-E6F6B9EA678B}" destId="{3425CCB5-BEAE-4E6A-9350-735EB5CBDB71}" srcOrd="1" destOrd="0" presId="urn:microsoft.com/office/officeart/2005/8/layout/list1"/>
    <dgm:cxn modelId="{8ACFE198-4F36-4D04-94D6-EAFEE561F9DD}" type="presParOf" srcId="{BDDC10DF-C932-4644-A343-D4C79E66D8FB}" destId="{6D1AA10F-F60E-4C8B-81D3-3B4F715E2361}" srcOrd="9" destOrd="0" presId="urn:microsoft.com/office/officeart/2005/8/layout/list1"/>
    <dgm:cxn modelId="{FDECCA11-D9DD-4044-9B8F-90C90ED89423}" type="presParOf" srcId="{BDDC10DF-C932-4644-A343-D4C79E66D8FB}" destId="{7DFC15DC-028E-463F-BAC2-8C076720926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E613-B81E-4EF0-9DF7-6FF00EFF19E7}">
      <dsp:nvSpPr>
        <dsp:cNvPr id="0" name=""/>
        <dsp:cNvSpPr/>
      </dsp:nvSpPr>
      <dsp:spPr>
        <a:xfrm>
          <a:off x="0" y="541220"/>
          <a:ext cx="11250299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B17E1-AE95-4C22-97CF-EFE9A1C1FE25}">
      <dsp:nvSpPr>
        <dsp:cNvPr id="0" name=""/>
        <dsp:cNvSpPr/>
      </dsp:nvSpPr>
      <dsp:spPr>
        <a:xfrm>
          <a:off x="562514" y="24620"/>
          <a:ext cx="8693286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664" tIns="0" rIns="297664" bIns="0" numCol="1" spcCol="1270" anchor="ctr" anchorCtr="0">
          <a:noAutofit/>
        </a:bodyPr>
        <a:lstStyle/>
        <a:p>
          <a:pPr marL="361950" lvl="0" indent="-36195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kumimoji="0" lang="en-US" sz="2400" b="0" i="0" u="none" strike="noStrike" kern="1200" cap="none" spc="0" normalizeH="0" baseline="0" noProof="0" dirty="0" err="1" smtClean="0">
              <a:ln/>
              <a:effectLst/>
              <a:uLnTx/>
              <a:uFillTx/>
              <a:latin typeface="Cambria" panose="02040503050406030204" pitchFamily="18" charset="0"/>
            </a:rPr>
            <a:t>Perkembangan</a:t>
          </a:r>
          <a:r>
            <a:rPr kumimoji="0" lang="en-US" sz="2400" b="0" i="0" u="none" strike="noStrike" kern="1200" cap="none" spc="0" normalizeH="0" baseline="0" noProof="0" dirty="0" smtClean="0">
              <a:ln/>
              <a:effectLst/>
              <a:uLnTx/>
              <a:uFillTx/>
              <a:latin typeface="Cambria" panose="02040503050406030204" pitchFamily="18" charset="0"/>
            </a:rPr>
            <a:t> </a:t>
          </a:r>
          <a:r>
            <a:rPr lang="id-ID" sz="2400" kern="1200" dirty="0">
              <a:latin typeface="Cambria" panose="02040503050406030204" pitchFamily="18" charset="0"/>
            </a:rPr>
            <a:t>K</a:t>
          </a:r>
          <a:r>
            <a:rPr lang="en-US" sz="2400" kern="1200" dirty="0" err="1">
              <a:latin typeface="Cambria" panose="02040503050406030204" pitchFamily="18" charset="0"/>
            </a:rPr>
            <a:t>euangan</a:t>
          </a:r>
          <a:r>
            <a:rPr lang="en-US" sz="2400" kern="1200" dirty="0">
              <a:latin typeface="Cambria" panose="02040503050406030204" pitchFamily="18" charset="0"/>
            </a:rPr>
            <a:t> </a:t>
          </a:r>
          <a:r>
            <a:rPr lang="en-US" sz="2400" kern="1200" dirty="0" err="1">
              <a:latin typeface="Cambria" panose="02040503050406030204" pitchFamily="18" charset="0"/>
            </a:rPr>
            <a:t>dan</a:t>
          </a:r>
          <a:r>
            <a:rPr lang="en-US" sz="2400" kern="1200" dirty="0">
              <a:latin typeface="Cambria" panose="02040503050406030204" pitchFamily="18" charset="0"/>
            </a:rPr>
            <a:t> </a:t>
          </a:r>
          <a:r>
            <a:rPr lang="en-US" sz="2400" kern="1200" dirty="0" err="1">
              <a:latin typeface="Cambria" panose="02040503050406030204" pitchFamily="18" charset="0"/>
            </a:rPr>
            <a:t>Ekonomi</a:t>
          </a:r>
          <a:r>
            <a:rPr kumimoji="0" lang="en-US" sz="2400" b="0" i="0" u="none" strike="noStrike" kern="1200" cap="none" spc="0" normalizeH="0" baseline="0" noProof="0" dirty="0">
              <a:ln/>
              <a:effectLst/>
              <a:uLnTx/>
              <a:uFillTx/>
              <a:latin typeface="Cambria" panose="02040503050406030204" pitchFamily="18" charset="0"/>
            </a:rPr>
            <a:t> </a:t>
          </a:r>
          <a:r>
            <a:rPr lang="id-ID" sz="2400" kern="1200" dirty="0">
              <a:latin typeface="Cambria" panose="02040503050406030204" pitchFamily="18" charset="0"/>
            </a:rPr>
            <a:t>S</a:t>
          </a:r>
          <a:r>
            <a:rPr kumimoji="0" lang="en-US" sz="2400" b="0" i="0" u="none" strike="noStrike" kern="1200" cap="none" spc="0" normalizeH="0" baseline="0" noProof="0" dirty="0" err="1">
              <a:ln/>
              <a:effectLst/>
              <a:uLnTx/>
              <a:uFillTx/>
              <a:latin typeface="Cambria" panose="02040503050406030204" pitchFamily="18" charset="0"/>
            </a:rPr>
            <a:t>yariah</a:t>
          </a:r>
          <a:r>
            <a:rPr kumimoji="0" lang="en-US" sz="2400" b="0" i="0" u="none" strike="noStrike" kern="1200" cap="none" spc="0" normalizeH="0" baseline="0" noProof="0" dirty="0">
              <a:ln/>
              <a:effectLst/>
              <a:uLnTx/>
              <a:uFillTx/>
              <a:latin typeface="Cambria" panose="02040503050406030204" pitchFamily="18" charset="0"/>
            </a:rPr>
            <a:t> Indonesia</a:t>
          </a:r>
          <a:r>
            <a:rPr kumimoji="0" lang="id-ID" sz="2400" b="0" i="0" u="none" strike="noStrike" kern="1200" cap="none" spc="0" normalizeH="0" baseline="0" noProof="0" dirty="0">
              <a:ln/>
              <a:effectLst/>
              <a:uLnTx/>
              <a:uFillTx/>
              <a:latin typeface="Cambria" panose="02040503050406030204" pitchFamily="18" charset="0"/>
            </a:rPr>
            <a:t>.</a:t>
          </a:r>
          <a:endParaRPr lang="en-US" sz="2400" kern="1200" dirty="0"/>
        </a:p>
      </dsp:txBody>
      <dsp:txXfrm>
        <a:off x="612951" y="75057"/>
        <a:ext cx="8592412" cy="932326"/>
      </dsp:txXfrm>
    </dsp:sp>
    <dsp:sp modelId="{880FF980-7D17-481B-9D14-C5A7ECCD7B49}">
      <dsp:nvSpPr>
        <dsp:cNvPr id="0" name=""/>
        <dsp:cNvSpPr/>
      </dsp:nvSpPr>
      <dsp:spPr>
        <a:xfrm>
          <a:off x="0" y="2128820"/>
          <a:ext cx="11250299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0966C-BF46-47E7-8DDD-6C41D41FB0FA}">
      <dsp:nvSpPr>
        <dsp:cNvPr id="0" name=""/>
        <dsp:cNvSpPr/>
      </dsp:nvSpPr>
      <dsp:spPr>
        <a:xfrm>
          <a:off x="562514" y="1612220"/>
          <a:ext cx="8693286" cy="103320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664" tIns="0" rIns="297664" bIns="0" numCol="1" spcCol="1270" anchor="ctr" anchorCtr="0">
          <a:noAutofit/>
        </a:bodyPr>
        <a:lstStyle/>
        <a:p>
          <a:pPr marL="361950" lvl="0" indent="-36195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latin typeface="Cambria" panose="02040503050406030204" pitchFamily="18" charset="0"/>
            </a:rPr>
            <a:t>2.  </a:t>
          </a:r>
          <a:r>
            <a:rPr lang="en-US" sz="2400" kern="1200" dirty="0" smtClean="0">
              <a:latin typeface="Cambria" panose="02040503050406030204" pitchFamily="18" charset="0"/>
            </a:rPr>
            <a:t>T</a:t>
          </a:r>
          <a:r>
            <a:rPr kumimoji="0" lang="id-ID" sz="2400" b="0" i="0" u="none" strike="noStrike" kern="1200" cap="none" spc="0" normalizeH="0" baseline="0" dirty="0" smtClean="0">
              <a:ln/>
              <a:effectLst/>
              <a:uLnTx/>
              <a:uFillTx/>
              <a:latin typeface="Cambria" panose="02040503050406030204" pitchFamily="18" charset="0"/>
            </a:rPr>
            <a:t>antangan </a:t>
          </a:r>
          <a:r>
            <a:rPr kumimoji="0" lang="en-US" sz="2400" b="0" i="0" u="none" strike="noStrike" kern="1200" cap="none" spc="0" normalizeH="0" baseline="0" dirty="0" err="1" smtClean="0">
              <a:ln/>
              <a:effectLst/>
              <a:uLnTx/>
              <a:uFillTx/>
              <a:latin typeface="Cambria" panose="02040503050406030204" pitchFamily="18" charset="0"/>
            </a:rPr>
            <a:t>Pelaksanaan</a:t>
          </a:r>
          <a:r>
            <a:rPr kumimoji="0" lang="id-ID" sz="2400" b="0" i="0" u="none" strike="noStrike" kern="1200" cap="none" spc="0" normalizeH="0" baseline="0" dirty="0" smtClean="0">
              <a:ln/>
              <a:effectLst/>
              <a:uLnTx/>
              <a:uFillTx/>
              <a:latin typeface="Cambria" panose="02040503050406030204" pitchFamily="18" charset="0"/>
            </a:rPr>
            <a:t> Ekonomi dan Keuangan Syariah.</a:t>
          </a:r>
          <a:endParaRPr kumimoji="0" lang="id-ID" sz="2400" b="0" i="0" u="none" strike="noStrike" kern="1200" cap="none" spc="0" normalizeH="0" baseline="0" dirty="0">
            <a:ln/>
            <a:effectLst/>
            <a:uLnTx/>
            <a:uFillTx/>
            <a:latin typeface="Cambria" panose="02040503050406030204" pitchFamily="18" charset="0"/>
          </a:endParaRPr>
        </a:p>
      </dsp:txBody>
      <dsp:txXfrm>
        <a:off x="612951" y="1662657"/>
        <a:ext cx="8592412" cy="932326"/>
      </dsp:txXfrm>
    </dsp:sp>
    <dsp:sp modelId="{7DFC15DC-028E-463F-BAC2-8C0767209267}">
      <dsp:nvSpPr>
        <dsp:cNvPr id="0" name=""/>
        <dsp:cNvSpPr/>
      </dsp:nvSpPr>
      <dsp:spPr>
        <a:xfrm>
          <a:off x="0" y="3716420"/>
          <a:ext cx="11250299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5CCB5-BEAE-4E6A-9350-735EB5CBDB71}">
      <dsp:nvSpPr>
        <dsp:cNvPr id="0" name=""/>
        <dsp:cNvSpPr/>
      </dsp:nvSpPr>
      <dsp:spPr>
        <a:xfrm>
          <a:off x="562514" y="3199820"/>
          <a:ext cx="8693286" cy="1033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664" tIns="0" rIns="29766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latin typeface="Cambria" panose="02040503050406030204" pitchFamily="18" charset="0"/>
            </a:rPr>
            <a:t>3. </a:t>
          </a:r>
          <a:r>
            <a:rPr lang="en-US" sz="2400" kern="1200" dirty="0" err="1" smtClean="0">
              <a:latin typeface="Cambria" panose="02040503050406030204" pitchFamily="18" charset="0"/>
            </a:rPr>
            <a:t>Usulan</a:t>
          </a:r>
          <a:r>
            <a:rPr lang="en-US" sz="2400" kern="1200" dirty="0" smtClean="0">
              <a:latin typeface="Cambria" panose="02040503050406030204" pitchFamily="18" charset="0"/>
            </a:rPr>
            <a:t> </a:t>
          </a:r>
          <a:r>
            <a:rPr lang="en-US" sz="2400" i="1" kern="1200" dirty="0">
              <a:latin typeface="Cambria" panose="02040503050406030204" pitchFamily="18" charset="0"/>
            </a:rPr>
            <a:t>Quick Wins </a:t>
          </a:r>
          <a:r>
            <a:rPr lang="id-ID" sz="2400" kern="1200" dirty="0">
              <a:latin typeface="Cambria" panose="02040503050406030204" pitchFamily="18" charset="0"/>
            </a:rPr>
            <a:t>Ekonomi dan Keuangan Syariah.</a:t>
          </a:r>
        </a:p>
      </dsp:txBody>
      <dsp:txXfrm>
        <a:off x="612951" y="3250257"/>
        <a:ext cx="8592412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E5C46-B8B8-401C-A340-CB67E9CE5CBA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8BDAB-3C0F-449F-9A32-2224BF1AC5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4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DAD74B-4254-4A15-B920-236F271C9A39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5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DAD74B-4254-4A15-B920-236F271C9A39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8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33D1D-CAD2-45EB-84E0-D1EDCF2F3B2F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Catatan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BAZNAS </a:t>
            </a:r>
            <a:r>
              <a:rPr lang="en-US" sz="1200" dirty="0" err="1"/>
              <a:t>menyampaikan</a:t>
            </a:r>
            <a:r>
              <a:rPr lang="en-US" sz="1200" dirty="0"/>
              <a:t> </a:t>
            </a:r>
            <a:r>
              <a:rPr lang="en-US" sz="1200" dirty="0" err="1"/>
              <a:t>himbauan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zakat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pemotongan</a:t>
            </a:r>
            <a:r>
              <a:rPr lang="en-US" sz="1200" dirty="0"/>
              <a:t> </a:t>
            </a:r>
            <a:r>
              <a:rPr lang="en-US" sz="1200" dirty="0" err="1"/>
              <a:t>gaji</a:t>
            </a:r>
            <a:r>
              <a:rPr lang="en-US" sz="1200" dirty="0"/>
              <a:t> PNS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forum.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200" dirty="0"/>
              <a:t>Secara internal, a</a:t>
            </a:r>
            <a:r>
              <a:rPr lang="en-US" sz="1200" dirty="0" err="1"/>
              <a:t>nggota</a:t>
            </a:r>
            <a:r>
              <a:rPr lang="en-US" sz="1200" dirty="0"/>
              <a:t> </a:t>
            </a:r>
            <a:r>
              <a:rPr lang="en-US" sz="1200" dirty="0" err="1"/>
              <a:t>Komisioner</a:t>
            </a:r>
            <a:r>
              <a:rPr lang="en-US" sz="1200" dirty="0"/>
              <a:t> BAZNAS (8 </a:t>
            </a:r>
            <a:r>
              <a:rPr lang="en-US" sz="1200" dirty="0" err="1"/>
              <a:t>anggota</a:t>
            </a:r>
            <a:r>
              <a:rPr lang="en-US" sz="1200" dirty="0"/>
              <a:t> BAZNAS, 3 </a:t>
            </a:r>
            <a:r>
              <a:rPr lang="en-US" sz="1200" dirty="0" err="1"/>
              <a:t>es</a:t>
            </a:r>
            <a:r>
              <a:rPr lang="en-US" sz="1200" dirty="0"/>
              <a:t>. 1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Kemenkeu</a:t>
            </a:r>
            <a:r>
              <a:rPr lang="en-US" sz="1200" dirty="0"/>
              <a:t>, </a:t>
            </a:r>
            <a:r>
              <a:rPr lang="en-US" sz="1200" dirty="0" err="1"/>
              <a:t>Kemendagri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Kemenag</a:t>
            </a:r>
            <a:r>
              <a:rPr lang="en-US" sz="1200" dirty="0"/>
              <a:t>)</a:t>
            </a:r>
            <a:r>
              <a:rPr lang="id-ID" sz="1200" baseline="0" dirty="0"/>
              <a:t> </a:t>
            </a:r>
            <a:r>
              <a:rPr lang="en-US" sz="1200" dirty="0" err="1"/>
              <a:t>menyepakati</a:t>
            </a:r>
            <a:r>
              <a:rPr lang="en-US" sz="1200" dirty="0"/>
              <a:t> </a:t>
            </a:r>
            <a:r>
              <a:rPr lang="en-US" sz="1200" dirty="0" err="1"/>
              <a:t>upaya</a:t>
            </a:r>
            <a:r>
              <a:rPr lang="en-US" sz="1200" dirty="0"/>
              <a:t> </a:t>
            </a:r>
            <a:r>
              <a:rPr lang="en-US" sz="1200" dirty="0" err="1"/>
              <a:t>penyusunan</a:t>
            </a:r>
            <a:r>
              <a:rPr lang="en-US" sz="1200" dirty="0"/>
              <a:t> </a:t>
            </a:r>
            <a:r>
              <a:rPr lang="en-US" sz="1200" dirty="0" err="1"/>
              <a:t>Perpres</a:t>
            </a:r>
            <a:r>
              <a:rPr lang="en-US" sz="1200" dirty="0"/>
              <a:t>.</a:t>
            </a:r>
            <a:r>
              <a:rPr lang="id-ID" sz="1200" dirty="0"/>
              <a:t> 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pembangunan</a:t>
            </a:r>
            <a:r>
              <a:rPr lang="en-US" sz="1200" dirty="0"/>
              <a:t>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prasarana</a:t>
            </a:r>
            <a:r>
              <a:rPr lang="en-US" sz="1200" dirty="0"/>
              <a:t> air </a:t>
            </a:r>
            <a:r>
              <a:rPr lang="en-US" sz="1200" dirty="0" err="1"/>
              <a:t>minum</a:t>
            </a:r>
            <a:r>
              <a:rPr lang="en-US" sz="1200" dirty="0"/>
              <a:t> di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wilayah</a:t>
            </a:r>
            <a:r>
              <a:rPr lang="en-US" sz="1200" dirty="0"/>
              <a:t> (</a:t>
            </a:r>
            <a:r>
              <a:rPr lang="id-ID" sz="1200" dirty="0"/>
              <a:t>contohnya </a:t>
            </a:r>
            <a:r>
              <a:rPr lang="en-US" sz="1200" dirty="0"/>
              <a:t>P. Lombok, P. Sumbawa, Tangerang, </a:t>
            </a:r>
            <a:r>
              <a:rPr lang="en-US" sz="1200" dirty="0" err="1"/>
              <a:t>Jawa</a:t>
            </a:r>
            <a:r>
              <a:rPr lang="en-US" sz="1200" dirty="0"/>
              <a:t> Barat, </a:t>
            </a:r>
            <a:r>
              <a:rPr lang="id-ID" sz="1200" dirty="0"/>
              <a:t>dan </a:t>
            </a:r>
            <a:r>
              <a:rPr lang="en-US" sz="1200" dirty="0" err="1"/>
              <a:t>Wonogiri</a:t>
            </a:r>
            <a:r>
              <a:rPr lang="en-US" sz="1200" dirty="0"/>
              <a:t>).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BDAB-3C0F-449F-9A32-2224BF1AC5A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8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787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2077" y="1126764"/>
            <a:ext cx="12746137" cy="4831179"/>
          </a:xfrm>
          <a:prstGeom prst="rect">
            <a:avLst/>
          </a:prstGeom>
        </p:spPr>
      </p:pic>
      <p:pic>
        <p:nvPicPr>
          <p:cNvPr id="8" name="Picture 7" hidden="1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D0F9F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3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7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249" y="2316163"/>
            <a:ext cx="8187545" cy="3103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1" y="2568004"/>
            <a:ext cx="10515600" cy="1193800"/>
          </a:xfrm>
          <a:prstGeom prst="roundRect">
            <a:avLst/>
          </a:prstGeom>
          <a:ln w="28575">
            <a:solidFill>
              <a:srgbClr val="002060"/>
            </a:solidFill>
          </a:ln>
        </p:spPr>
        <p:txBody>
          <a:bodyPr anchor="ctr">
            <a:normAutofit/>
          </a:bodyPr>
          <a:lstStyle>
            <a:lvl1pPr algn="ctr">
              <a:defRPr sz="3599" b="1">
                <a:solidFill>
                  <a:srgbClr val="003D7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2" descr="E:\Yanuar\Dropbox\Kerjaan\ppt_template_bappenas_newLogo\gradient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5985602" y="-5986551"/>
            <a:ext cx="220893" cy="121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:\Yanuar\Dropbox\Kerjaan\ppt_template_bappenas_newLogo\gradient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5985602" y="694995"/>
            <a:ext cx="220893" cy="121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0" y="389854"/>
            <a:ext cx="1038323" cy="1105296"/>
          </a:xfrm>
          <a:prstGeom prst="rect">
            <a:avLst/>
          </a:prstGeom>
        </p:spPr>
      </p:pic>
      <p:pic>
        <p:nvPicPr>
          <p:cNvPr id="10" name="Picture 2" descr="D:\Intan Natasha Putri\BAPPENAS\Masterplan Syariah\KNKS\Logo KNKS\Logo KNKS OKE\Logo KNKS Final - PNG\Logo KNKS - 1.png">
            <a:extLst>
              <a:ext uri="{FF2B5EF4-FFF2-40B4-BE49-F238E27FC236}">
                <a16:creationId xmlns="" xmlns:a16="http://schemas.microsoft.com/office/drawing/2014/main" id="{2B132F23-E8AE-4A79-982B-CE8CB41A1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98" y="536003"/>
            <a:ext cx="2509687" cy="95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27752"/>
      </p:ext>
    </p:extLst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704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765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0094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30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06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2" r="24758"/>
          <a:stretch/>
        </p:blipFill>
        <p:spPr>
          <a:xfrm rot="16200000">
            <a:off x="5669172" y="-5739724"/>
            <a:ext cx="823877" cy="1227603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1725061" y="6666086"/>
            <a:ext cx="428423" cy="198805"/>
          </a:xfrm>
          <a:prstGeom prst="rect">
            <a:avLst/>
          </a:prstGeom>
          <a:solidFill>
            <a:srgbClr val="005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0" name="Picture 2" descr="E:\Yanuar\Dropbox\Kerjaan\ppt_template_bappenas_newLogo\gradient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86997" y="1279083"/>
            <a:ext cx="198804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62305" y="6666086"/>
            <a:ext cx="484827" cy="198805"/>
          </a:xfrm>
        </p:spPr>
        <p:txBody>
          <a:bodyPr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027946" y="6666086"/>
            <a:ext cx="291525" cy="198805"/>
          </a:xfrm>
          <a:prstGeom prst="rect">
            <a:avLst/>
          </a:prstGeom>
          <a:solidFill>
            <a:srgbClr val="005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377131" y="6666086"/>
            <a:ext cx="291525" cy="198805"/>
          </a:xfrm>
          <a:prstGeom prst="rect">
            <a:avLst/>
          </a:prstGeom>
          <a:solidFill>
            <a:srgbClr val="005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078301" y="25401"/>
            <a:ext cx="9894497" cy="737577"/>
          </a:xfrm>
        </p:spPr>
        <p:txBody>
          <a:bodyPr>
            <a:normAutofit/>
          </a:bodyPr>
          <a:lstStyle>
            <a:lvl1pPr algn="ctr">
              <a:defRPr sz="2800" b="1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034" y="31041"/>
            <a:ext cx="500690" cy="518891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17" name="TextBox 16"/>
          <p:cNvSpPr txBox="1"/>
          <p:nvPr userDrawn="1"/>
        </p:nvSpPr>
        <p:spPr>
          <a:xfrm>
            <a:off x="43034" y="526493"/>
            <a:ext cx="688299" cy="2718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700"/>
              </a:lnSpc>
              <a:defRPr/>
            </a:pPr>
            <a:r>
              <a:rPr lang="en-US" sz="700" b="1" dirty="0">
                <a:solidFill>
                  <a:srgbClr val="FFC000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ea typeface="MS PGothic" pitchFamily="34" charset="-128"/>
                <a:cs typeface="Arial" pitchFamily="34" charset="0"/>
              </a:rPr>
              <a:t>REPUBLIK INDONESIA</a:t>
            </a:r>
          </a:p>
        </p:txBody>
      </p:sp>
      <p:pic>
        <p:nvPicPr>
          <p:cNvPr id="18" name="Picture 2" descr="D:\Intan Natasha Putri\BAPPENAS\Masterplan Syariah\KNKS\Logo KNKS\Logo KNKS OKE\Logo KNKS Final - PNG\Logo KNKS - 1.png">
            <a:extLst>
              <a:ext uri="{FF2B5EF4-FFF2-40B4-BE49-F238E27FC236}">
                <a16:creationId xmlns="" xmlns:a16="http://schemas.microsoft.com/office/drawing/2014/main" id="{BE5A7E87-F448-4F64-A6F2-CD3F636930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419" y="176484"/>
            <a:ext cx="1146713" cy="4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0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44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46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585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40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92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515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074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E319-0919-499D-AD1F-7963255D10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554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9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chart" Target="../charts/chart6.xml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chart" Target="../charts/chart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11" Type="http://schemas.openxmlformats.org/officeDocument/2006/relationships/image" Target="../media/image14.png"/><Relationship Id="rId5" Type="http://schemas.openxmlformats.org/officeDocument/2006/relationships/chart" Target="../charts/chart8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chart" Target="../charts/chart7.xml"/><Relationship Id="rId9" Type="http://schemas.openxmlformats.org/officeDocument/2006/relationships/chart" Target="../charts/chart10.xml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834832" y="3985393"/>
            <a:ext cx="2520000" cy="1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60B4D6-D878-4C38-AE18-9B368CACA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solidFill>
                  <a:srgbClr val="000000"/>
                </a:solidFill>
              </a:rPr>
              <a:t>KEUANGAN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DAN </a:t>
            </a:r>
            <a:r>
              <a:rPr lang="en-US" sz="3600" dirty="0" smtClean="0">
                <a:solidFill>
                  <a:srgbClr val="000000"/>
                </a:solidFill>
              </a:rPr>
              <a:t>EKONOMI </a:t>
            </a:r>
            <a:r>
              <a:rPr lang="id-ID" sz="3600" dirty="0" smtClean="0">
                <a:solidFill>
                  <a:srgbClr val="000000"/>
                </a:solidFill>
              </a:rPr>
              <a:t>SYARIAH</a:t>
            </a:r>
            <a:r>
              <a:rPr lang="en-US" sz="3600" dirty="0" smtClean="0">
                <a:solidFill>
                  <a:srgbClr val="000000"/>
                </a:solidFill>
              </a:rPr>
              <a:t> INDONESIA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1548CC9-1643-4A13-92A5-DE178AA54D0B}"/>
              </a:ext>
            </a:extLst>
          </p:cNvPr>
          <p:cNvSpPr/>
          <p:nvPr/>
        </p:nvSpPr>
        <p:spPr>
          <a:xfrm>
            <a:off x="4980858" y="6176659"/>
            <a:ext cx="2230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126">
              <a:defRPr/>
            </a:pPr>
            <a:r>
              <a:rPr lang="en-GB" sz="1600" b="1" dirty="0">
                <a:solidFill>
                  <a:prstClr val="black"/>
                </a:solidFill>
                <a:latin typeface="Cambria" panose="02040503050406030204" pitchFamily="18" charset="0"/>
              </a:rPr>
              <a:t>Jakarta, </a:t>
            </a:r>
            <a:r>
              <a:rPr lang="en-GB" sz="16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9 </a:t>
            </a:r>
            <a:r>
              <a:rPr lang="en-GB" sz="1600" b="1" dirty="0" err="1" smtClean="0">
                <a:solidFill>
                  <a:prstClr val="black"/>
                </a:solidFill>
                <a:latin typeface="Cambria" panose="02040503050406030204" pitchFamily="18" charset="0"/>
              </a:rPr>
              <a:t>Maret</a:t>
            </a:r>
            <a:r>
              <a:rPr lang="en-GB" sz="16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2018</a:t>
            </a:r>
            <a:endParaRPr lang="sv-SE" sz="1600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Subtitle 5">
            <a:extLst>
              <a:ext uri="{FF2B5EF4-FFF2-40B4-BE49-F238E27FC236}">
                <a16:creationId xmlns="" xmlns:a16="http://schemas.microsoft.com/office/drawing/2014/main" id="{7B0916BA-4CBE-4FF3-8ACF-00F18CE934A0}"/>
              </a:ext>
            </a:extLst>
          </p:cNvPr>
          <p:cNvSpPr txBox="1">
            <a:spLocks/>
          </p:cNvSpPr>
          <p:nvPr/>
        </p:nvSpPr>
        <p:spPr>
          <a:xfrm>
            <a:off x="723419" y="4725522"/>
            <a:ext cx="10745164" cy="721807"/>
          </a:xfrm>
          <a:prstGeom prst="rect">
            <a:avLst/>
          </a:prstGeom>
        </p:spPr>
        <p:txBody>
          <a:bodyPr vert="horz" lIns="91416" tIns="45708" rIns="91416" bIns="45708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rgbClr val="003D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spcBef>
                <a:spcPts val="600"/>
              </a:spcBef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PUNGKY SUMADI</a:t>
            </a:r>
          </a:p>
          <a:p>
            <a:pPr defTabSz="914126">
              <a:spcBef>
                <a:spcPts val="600"/>
              </a:spcBef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Sekretariat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Komite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Nasional </a:t>
            </a:r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Keuangan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Syariah</a:t>
            </a: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50"/>
          <p:cNvSpPr>
            <a:spLocks/>
          </p:cNvSpPr>
          <p:nvPr/>
        </p:nvSpPr>
        <p:spPr bwMode="auto">
          <a:xfrm>
            <a:off x="1170872" y="1520787"/>
            <a:ext cx="9768689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1200"/>
              </a:spcBef>
              <a:defRPr/>
            </a:pPr>
            <a:r>
              <a:rPr lang="id-ID" sz="2800" dirty="0">
                <a:solidFill>
                  <a:srgbClr val="002060">
                    <a:lumMod val="90000"/>
                    <a:lumOff val="10000"/>
                  </a:srgbClr>
                </a:solidFill>
                <a:latin typeface="Cambria" panose="02040503050406030204" pitchFamily="18" charset="0"/>
              </a:rPr>
              <a:t>Penetapan paket kebijakan ekonomi, yang mencakup:</a:t>
            </a:r>
          </a:p>
          <a:p>
            <a:pPr marL="736600" indent="-504825" algn="just">
              <a:spcBef>
                <a:spcPts val="1200"/>
              </a:spcBef>
              <a:buFont typeface="+mj-lt"/>
              <a:buAutoNum type="alphaLcPeriod"/>
              <a:defRPr/>
            </a:pPr>
            <a:r>
              <a:rPr lang="id-ID" sz="2400" dirty="0">
                <a:latin typeface="Calibri Light"/>
              </a:rPr>
              <a:t>Percepatan</a:t>
            </a:r>
            <a:r>
              <a:rPr lang="en-US" sz="2400" dirty="0">
                <a:latin typeface="Calibri Light"/>
              </a:rPr>
              <a:t> </a:t>
            </a:r>
            <a:r>
              <a:rPr lang="en-US" sz="2400" dirty="0" err="1">
                <a:latin typeface="Calibri Light"/>
              </a:rPr>
              <a:t>penyelesaian</a:t>
            </a:r>
            <a:r>
              <a:rPr lang="id-ID" sz="2400" dirty="0">
                <a:latin typeface="Calibri Light"/>
              </a:rPr>
              <a:t> PP </a:t>
            </a:r>
            <a:r>
              <a:rPr lang="en-US" sz="2400" dirty="0">
                <a:latin typeface="Calibri Light"/>
              </a:rPr>
              <a:t>P</a:t>
            </a:r>
            <a:r>
              <a:rPr lang="id-ID" sz="2400" dirty="0">
                <a:latin typeface="Calibri Light"/>
              </a:rPr>
              <a:t>elaksanaan UU No.</a:t>
            </a:r>
            <a:r>
              <a:rPr lang="en-US" sz="2400" dirty="0">
                <a:latin typeface="Calibri Light"/>
              </a:rPr>
              <a:t> </a:t>
            </a:r>
            <a:r>
              <a:rPr lang="id-ID" sz="2400" dirty="0">
                <a:latin typeface="Calibri Light"/>
              </a:rPr>
              <a:t>33 </a:t>
            </a:r>
            <a:r>
              <a:rPr lang="en-US" sz="2400" dirty="0">
                <a:latin typeface="Calibri Light"/>
              </a:rPr>
              <a:t>T</a:t>
            </a:r>
            <a:r>
              <a:rPr lang="id-ID" sz="2400" dirty="0">
                <a:latin typeface="Calibri Light"/>
              </a:rPr>
              <a:t>ahun 2014 tentang </a:t>
            </a:r>
            <a:r>
              <a:rPr lang="en-US" sz="2400" dirty="0">
                <a:latin typeface="Calibri Light"/>
              </a:rPr>
              <a:t>J</a:t>
            </a:r>
            <a:r>
              <a:rPr lang="id-ID" sz="2400" dirty="0">
                <a:latin typeface="Calibri Light"/>
              </a:rPr>
              <a:t>aminan </a:t>
            </a:r>
            <a:r>
              <a:rPr lang="en-US" sz="2400" dirty="0">
                <a:latin typeface="Calibri Light"/>
              </a:rPr>
              <a:t>P</a:t>
            </a:r>
            <a:r>
              <a:rPr lang="id-ID" sz="2400" dirty="0">
                <a:latin typeface="Calibri Light"/>
              </a:rPr>
              <a:t>roduk </a:t>
            </a:r>
            <a:r>
              <a:rPr lang="en-US" sz="2400" dirty="0">
                <a:latin typeface="Calibri Light"/>
              </a:rPr>
              <a:t>H</a:t>
            </a:r>
            <a:r>
              <a:rPr lang="id-ID" sz="2400" dirty="0">
                <a:latin typeface="Calibri Light"/>
              </a:rPr>
              <a:t>alal.</a:t>
            </a:r>
          </a:p>
          <a:p>
            <a:pPr marL="736600" indent="-504825" algn="just">
              <a:spcBef>
                <a:spcPts val="1200"/>
              </a:spcBef>
              <a:buFont typeface="+mj-lt"/>
              <a:buAutoNum type="alphaLcPeriod"/>
              <a:defRPr/>
            </a:pPr>
            <a:r>
              <a:rPr lang="id-ID" sz="2400" dirty="0">
                <a:latin typeface="Calibri Light"/>
              </a:rPr>
              <a:t>Percepatan PP tarif dan biaya sertifikasi halal.</a:t>
            </a:r>
          </a:p>
          <a:p>
            <a:pPr marL="736600" indent="-504825" algn="just">
              <a:spcBef>
                <a:spcPts val="1200"/>
              </a:spcBef>
              <a:buFont typeface="+mj-lt"/>
              <a:buAutoNum type="alphaLcPeriod"/>
              <a:defRPr/>
            </a:pPr>
            <a:r>
              <a:rPr lang="id-ID" sz="2400" dirty="0">
                <a:latin typeface="Calibri Light"/>
              </a:rPr>
              <a:t>Penyusunan </a:t>
            </a:r>
            <a:r>
              <a:rPr lang="en-US" sz="2400" dirty="0" err="1">
                <a:latin typeface="Calibri Light"/>
              </a:rPr>
              <a:t>rencana</a:t>
            </a:r>
            <a:r>
              <a:rPr lang="en-US" sz="2400" dirty="0">
                <a:latin typeface="Calibri Light"/>
              </a:rPr>
              <a:t> </a:t>
            </a:r>
            <a:r>
              <a:rPr lang="en-US" sz="2400" dirty="0" err="1">
                <a:latin typeface="Calibri Light"/>
              </a:rPr>
              <a:t>induk</a:t>
            </a:r>
            <a:r>
              <a:rPr lang="id-ID" sz="2400" dirty="0">
                <a:latin typeface="Calibri Light"/>
              </a:rPr>
              <a:t> strategi nasional pengembangan ekonom</a:t>
            </a:r>
            <a:r>
              <a:rPr lang="en-US" sz="2400" dirty="0" err="1">
                <a:latin typeface="Calibri Light"/>
              </a:rPr>
              <a:t>i</a:t>
            </a:r>
            <a:r>
              <a:rPr lang="id-ID" sz="2400" dirty="0">
                <a:latin typeface="Calibri Light"/>
              </a:rPr>
              <a:t> syariah.</a:t>
            </a:r>
          </a:p>
          <a:p>
            <a:pPr algn="just">
              <a:spcBef>
                <a:spcPts val="1200"/>
              </a:spcBef>
              <a:defRPr/>
            </a:pPr>
            <a:r>
              <a:rPr lang="id-ID" sz="2400" dirty="0">
                <a:latin typeface="Calibri Light"/>
              </a:rPr>
              <a:t>   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</a:endParaRPr>
          </a:p>
          <a:p>
            <a:pPr marL="360363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9A2B2F-D74D-4631-943A-D90A75E3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Usulan </a:t>
            </a:r>
            <a:r>
              <a:rPr lang="en-US" dirty="0" err="1" smtClean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Pengembangan</a:t>
            </a:r>
            <a:r>
              <a:rPr lang="id-ID" i="1" dirty="0" smtClean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Ekonomi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 Syariah</a:t>
            </a:r>
            <a:endParaRPr lang="en-GB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ABE0FA8-2249-4CBB-A042-E988BD79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1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0DF85-807E-495F-B11B-DE10EB9E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Usulan </a:t>
            </a:r>
            <a:r>
              <a:rPr lang="en-US" dirty="0" err="1" smtClean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Pengembangan</a:t>
            </a:r>
            <a:r>
              <a:rPr lang="id-ID" dirty="0" smtClean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Kerjasama Internasional</a:t>
            </a:r>
            <a:endParaRPr lang="en-GB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82370B8-12B7-42A1-8ACA-FFFB8C88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859A3A5F-6263-4809-99AC-A87E12556F9B}"/>
              </a:ext>
            </a:extLst>
          </p:cNvPr>
          <p:cNvSpPr/>
          <p:nvPr/>
        </p:nvSpPr>
        <p:spPr>
          <a:xfrm>
            <a:off x="468648" y="1303020"/>
            <a:ext cx="5555180" cy="5246369"/>
          </a:xfrm>
          <a:prstGeom prst="roundRect">
            <a:avLst>
              <a:gd name="adj" fmla="val 2320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6F6DF14C-1831-440C-B507-40DAA3B39A62}"/>
              </a:ext>
            </a:extLst>
          </p:cNvPr>
          <p:cNvSpPr/>
          <p:nvPr/>
        </p:nvSpPr>
        <p:spPr>
          <a:xfrm>
            <a:off x="1328878" y="1109211"/>
            <a:ext cx="3822154" cy="3792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Benin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3F560706-375E-4C36-8859-9BCB0D5318C0}"/>
              </a:ext>
            </a:extLst>
          </p:cNvPr>
          <p:cNvSpPr/>
          <p:nvPr/>
        </p:nvSpPr>
        <p:spPr>
          <a:xfrm>
            <a:off x="6298566" y="1303020"/>
            <a:ext cx="5555180" cy="5246369"/>
          </a:xfrm>
          <a:prstGeom prst="roundRect">
            <a:avLst>
              <a:gd name="adj" fmla="val 1508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ECAE66EE-0B82-4713-9183-6B9AF52E07B1}"/>
              </a:ext>
            </a:extLst>
          </p:cNvPr>
          <p:cNvSpPr/>
          <p:nvPr/>
        </p:nvSpPr>
        <p:spPr>
          <a:xfrm>
            <a:off x="7116115" y="1120875"/>
            <a:ext cx="3822154" cy="3792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Suriname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5C986C7B-C798-4662-A3E9-834ABF4FEC1D}"/>
              </a:ext>
            </a:extLst>
          </p:cNvPr>
          <p:cNvGrpSpPr/>
          <p:nvPr/>
        </p:nvGrpSpPr>
        <p:grpSpPr>
          <a:xfrm>
            <a:off x="802212" y="1674115"/>
            <a:ext cx="4792446" cy="1999938"/>
            <a:chOff x="632809" y="1844280"/>
            <a:chExt cx="4792446" cy="1999938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C8CD01CA-1EA5-4CA8-ADF8-6A86D3643DBA}"/>
                </a:ext>
              </a:extLst>
            </p:cNvPr>
            <p:cNvSpPr/>
            <p:nvPr/>
          </p:nvSpPr>
          <p:spPr>
            <a:xfrm>
              <a:off x="632809" y="2077346"/>
              <a:ext cx="1232295" cy="117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9" name="Picture 3" descr="C:\Users\Personal\Downloads\Islamic-Development-Bank.png">
              <a:extLst>
                <a:ext uri="{FF2B5EF4-FFF2-40B4-BE49-F238E27FC236}">
                  <a16:creationId xmlns="" xmlns:a16="http://schemas.microsoft.com/office/drawing/2014/main" id="{5E09A42D-1D8F-45EF-833A-D14D20376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069" y="2162494"/>
              <a:ext cx="891773" cy="96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ight Arrow 6">
              <a:extLst>
                <a:ext uri="{FF2B5EF4-FFF2-40B4-BE49-F238E27FC236}">
                  <a16:creationId xmlns="" xmlns:a16="http://schemas.microsoft.com/office/drawing/2014/main" id="{67B8DCD5-91DE-4F43-AC55-A403DC6E9F08}"/>
                </a:ext>
              </a:extLst>
            </p:cNvPr>
            <p:cNvSpPr/>
            <p:nvPr/>
          </p:nvSpPr>
          <p:spPr>
            <a:xfrm>
              <a:off x="1818516" y="2399940"/>
              <a:ext cx="604354" cy="59203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2B270D-AD90-4DE3-8520-7B48BFF13C7A}"/>
                </a:ext>
              </a:extLst>
            </p:cNvPr>
            <p:cNvSpPr txBox="1"/>
            <p:nvPr/>
          </p:nvSpPr>
          <p:spPr>
            <a:xfrm>
              <a:off x="1512274" y="1925800"/>
              <a:ext cx="1234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/>
                <a:t>Bantuan modal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9F86748-073A-4408-9376-4592DEFB7D47}"/>
                </a:ext>
              </a:extLst>
            </p:cNvPr>
            <p:cNvSpPr txBox="1"/>
            <p:nvPr/>
          </p:nvSpPr>
          <p:spPr>
            <a:xfrm>
              <a:off x="3410117" y="1942154"/>
              <a:ext cx="1234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/>
                <a:t>Bantuan Teknis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1DB1230E-DE84-4450-AF92-B358D1ACFDE2}"/>
                </a:ext>
              </a:extLst>
            </p:cNvPr>
            <p:cNvSpPr txBox="1"/>
            <p:nvPr/>
          </p:nvSpPr>
          <p:spPr>
            <a:xfrm>
              <a:off x="1483661" y="3536441"/>
              <a:ext cx="304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/>
                <a:t>Skema : </a:t>
              </a:r>
              <a:r>
                <a:rPr lang="id-ID" sz="1400" b="1" i="1" dirty="0"/>
                <a:t>Reverse Linkage</a:t>
              </a:r>
              <a:endParaRPr lang="id-ID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B4340A9-CF54-4204-B81C-4D01676CACA0}"/>
                </a:ext>
              </a:extLst>
            </p:cNvPr>
            <p:cNvSpPr txBox="1"/>
            <p:nvPr/>
          </p:nvSpPr>
          <p:spPr>
            <a:xfrm>
              <a:off x="655436" y="3296200"/>
              <a:ext cx="123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/>
                <a:t>IDB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198FE3D-DE72-4532-8908-A512B06B9B14}"/>
                </a:ext>
              </a:extLst>
            </p:cNvPr>
            <p:cNvSpPr txBox="1"/>
            <p:nvPr/>
          </p:nvSpPr>
          <p:spPr>
            <a:xfrm>
              <a:off x="4190342" y="3294711"/>
              <a:ext cx="123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/>
                <a:t>Indonesia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743025E-CD32-4BD3-B3EB-9D60C967B63C}"/>
                </a:ext>
              </a:extLst>
            </p:cNvPr>
            <p:cNvSpPr txBox="1"/>
            <p:nvPr/>
          </p:nvSpPr>
          <p:spPr>
            <a:xfrm>
              <a:off x="2411794" y="3296200"/>
              <a:ext cx="123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/>
                <a:t>Benin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4255A26C-EEE5-480A-8E6E-52D9815D3F97}"/>
                </a:ext>
              </a:extLst>
            </p:cNvPr>
            <p:cNvSpPr/>
            <p:nvPr/>
          </p:nvSpPr>
          <p:spPr>
            <a:xfrm>
              <a:off x="2411794" y="2106264"/>
              <a:ext cx="1232295" cy="117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4" name="Picture 9" descr="C:\Users\Personal\Downloads\bank (1).png">
              <a:extLst>
                <a:ext uri="{FF2B5EF4-FFF2-40B4-BE49-F238E27FC236}">
                  <a16:creationId xmlns="" xmlns:a16="http://schemas.microsoft.com/office/drawing/2014/main" id="{5ABEC3A4-9169-44B1-A3D7-EC92977B6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045" y="2255144"/>
              <a:ext cx="823791" cy="82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420C3C7D-7A4D-4391-8BCB-C18A653AECBD}"/>
                </a:ext>
              </a:extLst>
            </p:cNvPr>
            <p:cNvSpPr/>
            <p:nvPr/>
          </p:nvSpPr>
          <p:spPr>
            <a:xfrm>
              <a:off x="4190342" y="2149603"/>
              <a:ext cx="1232295" cy="117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ight Arrow 6">
              <a:extLst>
                <a:ext uri="{FF2B5EF4-FFF2-40B4-BE49-F238E27FC236}">
                  <a16:creationId xmlns="" xmlns:a16="http://schemas.microsoft.com/office/drawing/2014/main" id="{4C889EB5-8B20-4396-84DD-3F1A3A8E4764}"/>
                </a:ext>
              </a:extLst>
            </p:cNvPr>
            <p:cNvSpPr/>
            <p:nvPr/>
          </p:nvSpPr>
          <p:spPr>
            <a:xfrm flipH="1">
              <a:off x="3637988" y="2443280"/>
              <a:ext cx="604354" cy="59203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2" name="Picture 4" descr="C:\Users\Personal\Downloads\Garuda_Pancasila.png">
              <a:extLst>
                <a:ext uri="{FF2B5EF4-FFF2-40B4-BE49-F238E27FC236}">
                  <a16:creationId xmlns="" xmlns:a16="http://schemas.microsoft.com/office/drawing/2014/main" id="{72129AF7-510E-40FC-8993-594C574AD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805" y="2331190"/>
              <a:ext cx="802506" cy="826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C:\Users\Personal\Downloads\benin (2).png">
              <a:extLst>
                <a:ext uri="{FF2B5EF4-FFF2-40B4-BE49-F238E27FC236}">
                  <a16:creationId xmlns="" xmlns:a16="http://schemas.microsoft.com/office/drawing/2014/main" id="{E275243B-8A87-4DCB-A6EA-23D5A4185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825" y="1844280"/>
              <a:ext cx="466131" cy="466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B9CB2FA7-B63F-4C51-9190-4D0E4023E23D}"/>
              </a:ext>
            </a:extLst>
          </p:cNvPr>
          <p:cNvSpPr/>
          <p:nvPr/>
        </p:nvSpPr>
        <p:spPr>
          <a:xfrm>
            <a:off x="595711" y="4113089"/>
            <a:ext cx="52884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sz="1600" dirty="0"/>
              <a:t>Pemerintah </a:t>
            </a:r>
            <a:r>
              <a:rPr lang="en-US" sz="1600" dirty="0"/>
              <a:t>Benin</a:t>
            </a:r>
            <a:r>
              <a:rPr lang="id-ID" sz="1600" dirty="0"/>
              <a:t> meminta bantuan Indonesia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id-ID" sz="1600" b="1" dirty="0">
                <a:solidFill>
                  <a:schemeClr val="accent2"/>
                </a:solidFill>
              </a:rPr>
              <a:t>mendirikan</a:t>
            </a:r>
            <a:r>
              <a:rPr lang="en-US" sz="1600" b="1" dirty="0">
                <a:solidFill>
                  <a:schemeClr val="accent2"/>
                </a:solidFill>
              </a:rPr>
              <a:t> bank </a:t>
            </a:r>
            <a:r>
              <a:rPr lang="en-US" sz="1600" b="1" dirty="0" err="1">
                <a:solidFill>
                  <a:schemeClr val="accent2"/>
                </a:solidFill>
              </a:rPr>
              <a:t>syariah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</a:rPr>
              <a:t>pertama</a:t>
            </a:r>
            <a:r>
              <a:rPr lang="id-ID" sz="1600" b="1" dirty="0">
                <a:solidFill>
                  <a:schemeClr val="accent2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1600" dirty="0">
                <a:latin typeface="+mj-lt"/>
              </a:rPr>
              <a:t>Benin sudah menyampaikan surat permohonan kerjasama kepada Indonesia dan IDB (Juni 2017).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1600" dirty="0">
                <a:latin typeface="+mj-lt"/>
              </a:rPr>
              <a:t>Indonesia dan Benin masih menunggu tanggapan dari IDB.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27FA2FA-C44F-4470-A52E-73D63FD297BF}"/>
              </a:ext>
            </a:extLst>
          </p:cNvPr>
          <p:cNvGrpSpPr/>
          <p:nvPr/>
        </p:nvGrpSpPr>
        <p:grpSpPr>
          <a:xfrm>
            <a:off x="6121414" y="1482046"/>
            <a:ext cx="5811001" cy="1852396"/>
            <a:chOff x="6167134" y="1756366"/>
            <a:chExt cx="5811001" cy="1852396"/>
          </a:xfrm>
        </p:grpSpPr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AD06CB2D-D24B-42A2-A98A-A15F7E56E382}"/>
                </a:ext>
              </a:extLst>
            </p:cNvPr>
            <p:cNvSpPr/>
            <p:nvPr/>
          </p:nvSpPr>
          <p:spPr>
            <a:xfrm>
              <a:off x="7214851" y="2299614"/>
              <a:ext cx="802506" cy="7793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64" name="Picture 3" descr="C:\Users\Personal\Downloads\Islamic-Development-Bank.png">
              <a:extLst>
                <a:ext uri="{FF2B5EF4-FFF2-40B4-BE49-F238E27FC236}">
                  <a16:creationId xmlns="" xmlns:a16="http://schemas.microsoft.com/office/drawing/2014/main" id="{4B23D244-02E9-404F-BAAE-15D93CAD2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520" y="2311933"/>
              <a:ext cx="650138" cy="70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60FB9581-44FF-48EF-B188-6F8E51CE211A}"/>
                </a:ext>
              </a:extLst>
            </p:cNvPr>
            <p:cNvSpPr/>
            <p:nvPr/>
          </p:nvSpPr>
          <p:spPr>
            <a:xfrm>
              <a:off x="8417233" y="2097884"/>
              <a:ext cx="1232295" cy="117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66" name="Picture 9" descr="C:\Users\Personal\Downloads\bank (1).png">
              <a:extLst>
                <a:ext uri="{FF2B5EF4-FFF2-40B4-BE49-F238E27FC236}">
                  <a16:creationId xmlns="" xmlns:a16="http://schemas.microsoft.com/office/drawing/2014/main" id="{E4122257-3218-4198-8A42-33BF22044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1484" y="2246764"/>
              <a:ext cx="823791" cy="82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C0AE9F8F-7B40-4476-8BD7-77F907C569CE}"/>
                </a:ext>
              </a:extLst>
            </p:cNvPr>
            <p:cNvSpPr/>
            <p:nvPr/>
          </p:nvSpPr>
          <p:spPr>
            <a:xfrm>
              <a:off x="10050226" y="1897001"/>
              <a:ext cx="802506" cy="7793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68" name="Picture 4" descr="C:\Users\Personal\Downloads\Garuda_Pancasila.png">
              <a:extLst>
                <a:ext uri="{FF2B5EF4-FFF2-40B4-BE49-F238E27FC236}">
                  <a16:creationId xmlns="" xmlns:a16="http://schemas.microsoft.com/office/drawing/2014/main" id="{CD5F870B-6732-402F-AD71-5E5850334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5463" y="2030230"/>
              <a:ext cx="532031" cy="54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20F00013-D6E4-4AFB-B209-8F644343813B}"/>
                </a:ext>
              </a:extLst>
            </p:cNvPr>
            <p:cNvSpPr txBox="1"/>
            <p:nvPr/>
          </p:nvSpPr>
          <p:spPr>
            <a:xfrm>
              <a:off x="8228502" y="2034652"/>
              <a:ext cx="1609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/>
                <a:t>TRUST BANK</a:t>
              </a:r>
            </a:p>
          </p:txBody>
        </p:sp>
        <p:pic>
          <p:nvPicPr>
            <p:cNvPr id="62" name="Picture 6" descr="C:\Users\Personal\Downloads\suriname (1).png">
              <a:extLst>
                <a:ext uri="{FF2B5EF4-FFF2-40B4-BE49-F238E27FC236}">
                  <a16:creationId xmlns="" xmlns:a16="http://schemas.microsoft.com/office/drawing/2014/main" id="{3EEB8D23-90E8-4B14-8916-5F2CF67CE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0701" y="2485888"/>
              <a:ext cx="492138" cy="492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DBAC0586-421F-4BBE-8470-6EA825AC38F1}"/>
                </a:ext>
              </a:extLst>
            </p:cNvPr>
            <p:cNvSpPr/>
            <p:nvPr/>
          </p:nvSpPr>
          <p:spPr>
            <a:xfrm>
              <a:off x="10050226" y="2765114"/>
              <a:ext cx="802506" cy="7793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2" name="Picture 5" descr="C:\Users\Personal\Downloads\malasya.png">
              <a:extLst>
                <a:ext uri="{FF2B5EF4-FFF2-40B4-BE49-F238E27FC236}">
                  <a16:creationId xmlns="" xmlns:a16="http://schemas.microsoft.com/office/drawing/2014/main" id="{565B6FE9-6A9F-4EC2-89A6-F9E588ACC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474" y="2896264"/>
              <a:ext cx="517020" cy="517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E3E77DD7-766B-4F9A-9C3B-DB603D174A54}"/>
                </a:ext>
              </a:extLst>
            </p:cNvPr>
            <p:cNvSpPr txBox="1"/>
            <p:nvPr/>
          </p:nvSpPr>
          <p:spPr>
            <a:xfrm>
              <a:off x="10735783" y="1756366"/>
              <a:ext cx="12349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/>
                <a:t>Indonesia </a:t>
              </a:r>
              <a:r>
                <a:rPr lang="id-ID" sz="1600" dirty="0"/>
                <a:t>Bantuan Teknis &amp; Investasi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E3F2C4AD-C998-413B-BD2B-02AA2DF6B50E}"/>
                </a:ext>
              </a:extLst>
            </p:cNvPr>
            <p:cNvSpPr txBox="1"/>
            <p:nvPr/>
          </p:nvSpPr>
          <p:spPr>
            <a:xfrm>
              <a:off x="10743222" y="3023987"/>
              <a:ext cx="123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/>
                <a:t>Malaysia</a:t>
              </a:r>
            </a:p>
            <a:p>
              <a:pPr algn="ctr"/>
              <a:r>
                <a:rPr lang="id-ID" sz="1600" dirty="0"/>
                <a:t>30% saham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7C8DC30E-1386-4AE5-B14D-4473C1ED6E6E}"/>
                </a:ext>
              </a:extLst>
            </p:cNvPr>
            <p:cNvSpPr txBox="1"/>
            <p:nvPr/>
          </p:nvSpPr>
          <p:spPr>
            <a:xfrm>
              <a:off x="6167134" y="2255144"/>
              <a:ext cx="12349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/>
                <a:t>IDB </a:t>
              </a:r>
              <a:r>
                <a:rPr lang="id-ID" sz="1600" dirty="0"/>
                <a:t>Pinjaman USD 200 juta</a:t>
              </a:r>
            </a:p>
          </p:txBody>
        </p:sp>
        <p:sp>
          <p:nvSpPr>
            <p:cNvPr id="76" name="Right Arrow 6">
              <a:extLst>
                <a:ext uri="{FF2B5EF4-FFF2-40B4-BE49-F238E27FC236}">
                  <a16:creationId xmlns="" xmlns:a16="http://schemas.microsoft.com/office/drawing/2014/main" id="{B4319433-873B-4D47-A8C9-1C9245C40E5B}"/>
                </a:ext>
              </a:extLst>
            </p:cNvPr>
            <p:cNvSpPr/>
            <p:nvPr/>
          </p:nvSpPr>
          <p:spPr>
            <a:xfrm>
              <a:off x="8001853" y="2516590"/>
              <a:ext cx="372421" cy="35873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7" name="Right Arrow 6">
              <a:extLst>
                <a:ext uri="{FF2B5EF4-FFF2-40B4-BE49-F238E27FC236}">
                  <a16:creationId xmlns="" xmlns:a16="http://schemas.microsoft.com/office/drawing/2014/main" id="{89F8499C-C219-4456-8427-52F98FE6DA98}"/>
                </a:ext>
              </a:extLst>
            </p:cNvPr>
            <p:cNvSpPr/>
            <p:nvPr/>
          </p:nvSpPr>
          <p:spPr>
            <a:xfrm rot="9082351">
              <a:off x="9754172" y="2315873"/>
              <a:ext cx="372421" cy="35873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8" name="Right Arrow 6">
              <a:extLst>
                <a:ext uri="{FF2B5EF4-FFF2-40B4-BE49-F238E27FC236}">
                  <a16:creationId xmlns="" xmlns:a16="http://schemas.microsoft.com/office/drawing/2014/main" id="{AC9F1939-D1BA-4A4E-B616-CA4590B3B429}"/>
                </a:ext>
              </a:extLst>
            </p:cNvPr>
            <p:cNvSpPr/>
            <p:nvPr/>
          </p:nvSpPr>
          <p:spPr>
            <a:xfrm rot="11450193">
              <a:off x="9782184" y="2796925"/>
              <a:ext cx="372421" cy="35873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570A2F0-E116-474F-978D-669EDA536721}"/>
              </a:ext>
            </a:extLst>
          </p:cNvPr>
          <p:cNvSpPr/>
          <p:nvPr/>
        </p:nvSpPr>
        <p:spPr>
          <a:xfrm>
            <a:off x="6419132" y="3576761"/>
            <a:ext cx="525507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d-ID" sz="1600" dirty="0" smtClean="0"/>
              <a:t>Trust </a:t>
            </a:r>
            <a:r>
              <a:rPr lang="id-ID" sz="1600" dirty="0"/>
              <a:t>Bank </a:t>
            </a:r>
            <a:r>
              <a:rPr lang="en-US" sz="1600" dirty="0"/>
              <a:t>(bank </a:t>
            </a:r>
            <a:r>
              <a:rPr lang="en-US" sz="1600" dirty="0" err="1"/>
              <a:t>swasta</a:t>
            </a:r>
            <a:r>
              <a:rPr lang="en-US" sz="1600" dirty="0"/>
              <a:t> </a:t>
            </a:r>
            <a:r>
              <a:rPr lang="en-US" sz="1600" dirty="0" err="1"/>
              <a:t>terbesar</a:t>
            </a:r>
            <a:r>
              <a:rPr lang="en-US" sz="1600" dirty="0"/>
              <a:t> di Suriname) </a:t>
            </a:r>
            <a:r>
              <a:rPr lang="id-ID" sz="1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meminta Indonesia berinvestasi dan memberikan bantuan teknis </a:t>
            </a:r>
            <a:r>
              <a:rPr lang="id-ID" sz="1600" dirty="0"/>
              <a:t>di Trust Bank syariah.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id-ID" sz="1600" dirty="0">
                <a:latin typeface="+mj-lt"/>
              </a:rPr>
              <a:t>OJK dan bank-bank syariah siap memberikan bantuan teknis (spt studi banding, pelatihan &amp; magang).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id-ID" sz="1600" dirty="0">
                <a:latin typeface="+mj-lt"/>
              </a:rPr>
              <a:t>Himbara diharapkan bisa menyuntikkan modal  ke Trust Bank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hanya</a:t>
            </a:r>
            <a:r>
              <a:rPr lang="en-US" sz="1600" dirty="0">
                <a:latin typeface="+mj-lt"/>
              </a:rPr>
              <a:t> USD </a:t>
            </a:r>
            <a:r>
              <a:rPr lang="id-ID" sz="1600" dirty="0">
                <a:latin typeface="+mj-lt"/>
              </a:rPr>
              <a:t>6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juta</a:t>
            </a:r>
            <a:r>
              <a:rPr lang="id-ID" sz="1600" dirty="0">
                <a:latin typeface="+mj-lt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id-ID" sz="1600" dirty="0">
                <a:latin typeface="+mj-lt"/>
              </a:rPr>
              <a:t>Strategi, bentuk dan skema kerjasama perlu ditentukan serta perlu melibatkan IDB.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id-ID" sz="1600" dirty="0">
                <a:latin typeface="+mj-lt"/>
              </a:rPr>
              <a:t>Kemenlu akan </a:t>
            </a:r>
            <a:r>
              <a:rPr lang="en-US" sz="1600" dirty="0" err="1">
                <a:latin typeface="+mj-lt"/>
              </a:rPr>
              <a:t>bicarakan</a:t>
            </a:r>
            <a:r>
              <a:rPr lang="id-ID" sz="1600" dirty="0">
                <a:latin typeface="+mj-lt"/>
              </a:rPr>
              <a:t> isu ini dalam Sidang Komisi Bersama Indonesia-Suriname.</a:t>
            </a:r>
          </a:p>
        </p:txBody>
      </p:sp>
    </p:spTree>
    <p:extLst>
      <p:ext uri="{BB962C8B-B14F-4D97-AF65-F5344CB8AC3E}">
        <p14:creationId xmlns:p14="http://schemas.microsoft.com/office/powerpoint/2010/main" val="49369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TERIMA</a:t>
            </a:r>
            <a:r>
              <a:rPr lang="en-US" sz="3600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008D36"/>
                </a:solidFill>
                <a:latin typeface="+mn-lt"/>
                <a:cs typeface="Arial" panose="020B0604020202020204" pitchFamily="34" charset="0"/>
              </a:rPr>
              <a:t>KASIH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4335286" y="5253603"/>
            <a:ext cx="3519090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502863" y="5557528"/>
            <a:ext cx="144000" cy="1440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671348" y="5557528"/>
            <a:ext cx="144000" cy="144000"/>
          </a:xfrm>
          <a:prstGeom prst="ellipse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830308" y="5557528"/>
            <a:ext cx="144000" cy="144000"/>
          </a:xfrm>
          <a:prstGeom prst="ellipse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008318" y="5557528"/>
            <a:ext cx="144000" cy="144000"/>
          </a:xfrm>
          <a:prstGeom prst="ellipse">
            <a:avLst/>
          </a:prstGeom>
          <a:solidFill>
            <a:schemeClr val="accent3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76803" y="5557528"/>
            <a:ext cx="144000" cy="144000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345288" y="5557528"/>
            <a:ext cx="144000" cy="144000"/>
          </a:xfrm>
          <a:prstGeom prst="ellipse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513773" y="5557528"/>
            <a:ext cx="144000" cy="144000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pic>
        <p:nvPicPr>
          <p:cNvPr id="23" name="Picture 2" descr="D:\Intan Natasha Putri\BAPPENAS\Masterplan Syariah\KNKS\Logo KNKS\Logo KNKS OKE\Logo KNKS Final - PNG\Logo KNKS -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69" y="2353256"/>
            <a:ext cx="3682498" cy="14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F9EA4C0-6129-4E7D-B88E-33642951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0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DB27A-1149-4870-8192-65E36A0E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01" y="34926"/>
            <a:ext cx="9894497" cy="737577"/>
          </a:xfrm>
        </p:spPr>
        <p:txBody>
          <a:bodyPr>
            <a:normAutofit/>
          </a:bodyPr>
          <a:lstStyle/>
          <a:p>
            <a:r>
              <a:rPr lang="en-GB" sz="3200" dirty="0" err="1" smtClean="0">
                <a:solidFill>
                  <a:srgbClr val="002E89"/>
                </a:solidFill>
              </a:rPr>
              <a:t>Alur</a:t>
            </a:r>
            <a:r>
              <a:rPr lang="en-GB" sz="3200" dirty="0" smtClean="0"/>
              <a:t> </a:t>
            </a:r>
            <a:r>
              <a:rPr lang="en-GB" sz="3200" dirty="0" err="1" smtClean="0">
                <a:solidFill>
                  <a:srgbClr val="339933"/>
                </a:solidFill>
              </a:rPr>
              <a:t>Pembahasan</a:t>
            </a:r>
            <a:endParaRPr lang="en-GB" sz="3200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92ECDB47-9B74-4343-8E40-606925002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276444"/>
              </p:ext>
            </p:extLst>
          </p:nvPr>
        </p:nvGraphicFramePr>
        <p:xfrm>
          <a:off x="558524" y="1312165"/>
          <a:ext cx="11250299" cy="462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39F87B-8200-4AC2-990F-215B3800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F69FFBB-F54D-4CFB-8883-4694CC6E6C9B}"/>
              </a:ext>
            </a:extLst>
          </p:cNvPr>
          <p:cNvSpPr txBox="1">
            <a:spLocks/>
          </p:cNvSpPr>
          <p:nvPr/>
        </p:nvSpPr>
        <p:spPr>
          <a:xfrm>
            <a:off x="8208014" y="1476113"/>
            <a:ext cx="3454291" cy="1609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sz="2000" dirty="0"/>
              <a:t>Aset perbankan syariah terus meningkat, namun </a:t>
            </a:r>
            <a:r>
              <a:rPr lang="id-ID" sz="20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pangsa pasar masih kecil</a:t>
            </a:r>
            <a:r>
              <a:rPr lang="id-ID" sz="2000" dirty="0"/>
              <a:t>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029D97-E01A-470E-8958-1B354C3289DD}"/>
              </a:ext>
            </a:extLst>
          </p:cNvPr>
          <p:cNvSpPr txBox="1"/>
          <p:nvPr/>
        </p:nvSpPr>
        <p:spPr>
          <a:xfrm>
            <a:off x="8937076" y="6337831"/>
            <a:ext cx="2661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+mj-lt"/>
              </a:rPr>
              <a:t>Sumber</a:t>
            </a:r>
            <a:r>
              <a:rPr lang="en-US" sz="1200" i="1" dirty="0">
                <a:latin typeface="+mj-lt"/>
              </a:rPr>
              <a:t>: </a:t>
            </a:r>
            <a:r>
              <a:rPr lang="en-US" sz="1200" dirty="0" err="1">
                <a:latin typeface="+mj-lt"/>
              </a:rPr>
              <a:t>Otoritas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Jasa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Keuangan</a:t>
            </a:r>
            <a:r>
              <a:rPr lang="en-US" sz="1200" dirty="0">
                <a:latin typeface="+mj-lt"/>
              </a:rPr>
              <a:t> (</a:t>
            </a:r>
            <a:r>
              <a:rPr lang="en-US" sz="1200" dirty="0" err="1">
                <a:latin typeface="+mj-lt"/>
              </a:rPr>
              <a:t>diolah</a:t>
            </a:r>
            <a:r>
              <a:rPr lang="en-US" sz="1200" dirty="0">
                <a:latin typeface="+mj-lt"/>
              </a:rPr>
              <a:t>)</a:t>
            </a:r>
            <a:endParaRPr lang="en-GB" sz="12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4D3EA78-2233-4845-81EA-FE5D0FA9A3C8}"/>
              </a:ext>
            </a:extLst>
          </p:cNvPr>
          <p:cNvSpPr txBox="1">
            <a:spLocks/>
          </p:cNvSpPr>
          <p:nvPr/>
        </p:nvSpPr>
        <p:spPr>
          <a:xfrm>
            <a:off x="264935" y="122046"/>
            <a:ext cx="11616672" cy="1033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400" b="1" dirty="0" smtClean="0">
                <a:solidFill>
                  <a:schemeClr val="accent2">
                    <a:lumMod val="75000"/>
                  </a:schemeClr>
                </a:solidFill>
                <a:ea typeface="Roboto" panose="02000000000000000000" pitchFamily="2" charset="0"/>
              </a:rPr>
              <a:t>Perkembangan </a:t>
            </a:r>
            <a:r>
              <a:rPr lang="en-US" sz="2400" b="1" dirty="0" err="1">
                <a:solidFill>
                  <a:srgbClr val="008D36"/>
                </a:solidFill>
                <a:ea typeface="Roboto" panose="02000000000000000000" pitchFamily="2" charset="0"/>
              </a:rPr>
              <a:t>Perbankan</a:t>
            </a:r>
            <a:r>
              <a:rPr lang="id-ID" sz="2400" b="1" dirty="0">
                <a:solidFill>
                  <a:srgbClr val="008D36"/>
                </a:solidFill>
                <a:ea typeface="Roboto" panose="02000000000000000000" pitchFamily="2" charset="0"/>
              </a:rPr>
              <a:t> dan Industri Keuangan Non-Bank Syariah</a:t>
            </a: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B4580112-0838-4699-BBEB-7C458FFAE28A}"/>
              </a:ext>
            </a:extLst>
          </p:cNvPr>
          <p:cNvSpPr txBox="1">
            <a:spLocks/>
          </p:cNvSpPr>
          <p:nvPr/>
        </p:nvSpPr>
        <p:spPr>
          <a:xfrm>
            <a:off x="1602297" y="994684"/>
            <a:ext cx="3084351" cy="3635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Perkembangan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id-ID" sz="14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Aset Perbankan Syariah</a:t>
            </a:r>
            <a:endParaRPr lang="en-US" sz="1400" dirty="0">
              <a:solidFill>
                <a:schemeClr val="tx1"/>
              </a:solidFill>
              <a:latin typeface="+mn-lt"/>
              <a:ea typeface="Roboto" panose="02000000000000000000" pitchFamily="2" charset="0"/>
            </a:endParaRPr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58095"/>
              </p:ext>
            </p:extLst>
          </p:nvPr>
        </p:nvGraphicFramePr>
        <p:xfrm>
          <a:off x="346853" y="1097211"/>
          <a:ext cx="7983415" cy="292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2C80B4C-8188-4B91-A4F7-0CF80B9D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8E9D3D23-8CCB-4F32-BFA0-2389D6DFE3A9}"/>
              </a:ext>
            </a:extLst>
          </p:cNvPr>
          <p:cNvSpPr txBox="1">
            <a:spLocks/>
          </p:cNvSpPr>
          <p:nvPr/>
        </p:nvSpPr>
        <p:spPr>
          <a:xfrm>
            <a:off x="3978009" y="4417789"/>
            <a:ext cx="2625755" cy="3635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Perkembangan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Aset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 IKNB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Syariah</a:t>
            </a:r>
            <a:endParaRPr lang="en-US" sz="1400" dirty="0">
              <a:solidFill>
                <a:schemeClr val="tx1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EA50DC4-9B25-4D11-9086-43F279D29AC0}"/>
              </a:ext>
            </a:extLst>
          </p:cNvPr>
          <p:cNvSpPr txBox="1"/>
          <p:nvPr/>
        </p:nvSpPr>
        <p:spPr>
          <a:xfrm>
            <a:off x="264935" y="4603652"/>
            <a:ext cx="257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latin typeface="+mj-lt"/>
              </a:rPr>
              <a:t>Total aset IKNB Syariah </a:t>
            </a:r>
            <a:r>
              <a:rPr lang="id-ID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naik dua kali lipat dalam 5 tahun terakhir</a:t>
            </a:r>
            <a:r>
              <a:rPr lang="id-ID" sz="2000" dirty="0">
                <a:latin typeface="+mj-lt"/>
              </a:rPr>
              <a:t>.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="" xmlns:a16="http://schemas.microsoft.com/office/drawing/2014/main" id="{AA30DA1F-260C-4103-ADFB-37CDB281E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276616"/>
              </p:ext>
            </p:extLst>
          </p:nvPr>
        </p:nvGraphicFramePr>
        <p:xfrm>
          <a:off x="2961484" y="4417789"/>
          <a:ext cx="5246530" cy="178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3AF03F6E-00B0-47D6-AF75-277BDC481E25}"/>
              </a:ext>
            </a:extLst>
          </p:cNvPr>
          <p:cNvGrpSpPr/>
          <p:nvPr/>
        </p:nvGrpSpPr>
        <p:grpSpPr>
          <a:xfrm>
            <a:off x="9052188" y="3766977"/>
            <a:ext cx="2674791" cy="2362328"/>
            <a:chOff x="8595144" y="2333483"/>
            <a:chExt cx="3292725" cy="3259078"/>
          </a:xfrm>
          <a:solidFill>
            <a:schemeClr val="bg2"/>
          </a:solidFill>
        </p:grpSpPr>
        <p:graphicFrame>
          <p:nvGraphicFramePr>
            <p:cNvPr id="28" name="Chart 27">
              <a:extLst>
                <a:ext uri="{FF2B5EF4-FFF2-40B4-BE49-F238E27FC236}">
                  <a16:creationId xmlns="" xmlns:a16="http://schemas.microsoft.com/office/drawing/2014/main" id="{5901C96C-935E-42F9-AE92-9ED298C41C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93327251"/>
                </p:ext>
              </p:extLst>
            </p:nvPr>
          </p:nvGraphicFramePr>
          <p:xfrm>
            <a:off x="8595144" y="2333483"/>
            <a:ext cx="3292725" cy="32590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8FA1AF8-9C34-4FE8-82D4-3BC506C9EA5C}"/>
                </a:ext>
              </a:extLst>
            </p:cNvPr>
            <p:cNvSpPr txBox="1"/>
            <p:nvPr/>
          </p:nvSpPr>
          <p:spPr>
            <a:xfrm>
              <a:off x="8953396" y="4529061"/>
              <a:ext cx="2144305" cy="424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IKNB Konvensional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FE88EAB5-DD03-4A9B-A17F-72F6314AC8F6}"/>
                </a:ext>
              </a:extLst>
            </p:cNvPr>
            <p:cNvSpPr txBox="1"/>
            <p:nvPr/>
          </p:nvSpPr>
          <p:spPr>
            <a:xfrm>
              <a:off x="10462458" y="3579023"/>
              <a:ext cx="1106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/>
                <a:t>IKNB Syariah</a:t>
              </a:r>
            </a:p>
          </p:txBody>
        </p:sp>
      </p:grp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DECA3FAC-62B7-482D-89FD-D88689CF26B9}"/>
              </a:ext>
            </a:extLst>
          </p:cNvPr>
          <p:cNvSpPr/>
          <p:nvPr/>
        </p:nvSpPr>
        <p:spPr>
          <a:xfrm rot="5400000">
            <a:off x="7941037" y="4490941"/>
            <a:ext cx="1060704" cy="914400"/>
          </a:xfrm>
          <a:prstGeom prst="triangle">
            <a:avLst/>
          </a:prstGeom>
          <a:solidFill>
            <a:schemeClr val="accent5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44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A3532C-38F8-41A0-BA38-44CD1E87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Perkembangan </a:t>
            </a:r>
            <a:r>
              <a:rPr lang="en-US" sz="3200" dirty="0" err="1">
                <a:solidFill>
                  <a:srgbClr val="008D36"/>
                </a:solidFill>
                <a:latin typeface="+mn-lt"/>
                <a:ea typeface="Roboto" panose="02000000000000000000" pitchFamily="2" charset="0"/>
              </a:rPr>
              <a:t>Pasar</a:t>
            </a:r>
            <a:r>
              <a:rPr lang="en-US" sz="3200" dirty="0">
                <a:solidFill>
                  <a:srgbClr val="008D36"/>
                </a:solidFill>
                <a:latin typeface="+mn-lt"/>
                <a:ea typeface="Roboto" panose="02000000000000000000" pitchFamily="2" charset="0"/>
              </a:rPr>
              <a:t> Modal Syariah</a:t>
            </a:r>
            <a:endParaRPr lang="en-GB" sz="3200" dirty="0">
              <a:solidFill>
                <a:srgbClr val="008D36"/>
              </a:solidFill>
              <a:latin typeface="+mn-lt"/>
              <a:ea typeface="Roboto" panose="02000000000000000000" pitchFamily="2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="" xmlns:a16="http://schemas.microsoft.com/office/drawing/2014/main" id="{11B44A79-853D-460C-ADB8-2EF19382C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517383"/>
              </p:ext>
            </p:extLst>
          </p:nvPr>
        </p:nvGraphicFramePr>
        <p:xfrm>
          <a:off x="5303465" y="1386837"/>
          <a:ext cx="6356434" cy="211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Content Placeholder 2">
            <a:extLst>
              <a:ext uri="{FF2B5EF4-FFF2-40B4-BE49-F238E27FC236}">
                <a16:creationId xmlns="" xmlns:a16="http://schemas.microsoft.com/office/drawing/2014/main" id="{6EF4AA20-C0D7-4514-8E66-99DFFE78C96B}"/>
              </a:ext>
            </a:extLst>
          </p:cNvPr>
          <p:cNvSpPr txBox="1">
            <a:spLocks/>
          </p:cNvSpPr>
          <p:nvPr/>
        </p:nvSpPr>
        <p:spPr>
          <a:xfrm>
            <a:off x="-661737" y="800175"/>
            <a:ext cx="6317510" cy="1033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3200" b="1" dirty="0">
              <a:solidFill>
                <a:srgbClr val="008D36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="" xmlns:a16="http://schemas.microsoft.com/office/drawing/2014/main" id="{368ABDE3-D88E-4E6E-80A7-320BE5C8C278}"/>
              </a:ext>
            </a:extLst>
          </p:cNvPr>
          <p:cNvSpPr txBox="1">
            <a:spLocks/>
          </p:cNvSpPr>
          <p:nvPr/>
        </p:nvSpPr>
        <p:spPr>
          <a:xfrm>
            <a:off x="6602175" y="838275"/>
            <a:ext cx="4321852" cy="5755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Perkembangan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id-ID" sz="16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Pasar Saham </a:t>
            </a:r>
            <a:r>
              <a:rPr lang="id-ID" sz="16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Syariah: Kapitalisasi </a:t>
            </a:r>
            <a:r>
              <a:rPr lang="id-ID" sz="16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Index Saham ISSI dan JII (Rp Trilyun</a:t>
            </a:r>
            <a:r>
              <a:rPr lang="id-ID" sz="16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)</a:t>
            </a:r>
            <a:endParaRPr lang="en-US" sz="1600" dirty="0">
              <a:solidFill>
                <a:schemeClr val="tx1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76C7ACC-F46A-425A-B39A-5FBCF76A7BC5}"/>
              </a:ext>
            </a:extLst>
          </p:cNvPr>
          <p:cNvSpPr txBox="1"/>
          <p:nvPr/>
        </p:nvSpPr>
        <p:spPr>
          <a:xfrm>
            <a:off x="171741" y="6607253"/>
            <a:ext cx="372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>
                <a:latin typeface="+mj-lt"/>
              </a:rPr>
              <a:t>Sumber</a:t>
            </a:r>
            <a:r>
              <a:rPr lang="en-US" sz="1200" b="1" i="1" dirty="0">
                <a:latin typeface="+mj-lt"/>
              </a:rPr>
              <a:t>: </a:t>
            </a:r>
            <a:r>
              <a:rPr lang="en-US" sz="1200" b="1" dirty="0" err="1">
                <a:latin typeface="+mj-lt"/>
              </a:rPr>
              <a:t>Otoritas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Jasa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Keuangan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dan</a:t>
            </a:r>
            <a:r>
              <a:rPr lang="en-US" sz="1200" b="1" dirty="0">
                <a:latin typeface="+mj-lt"/>
              </a:rPr>
              <a:t> Bursa </a:t>
            </a:r>
            <a:r>
              <a:rPr lang="en-US" sz="1200" b="1" dirty="0" err="1">
                <a:latin typeface="+mj-lt"/>
              </a:rPr>
              <a:t>Efek</a:t>
            </a:r>
            <a:r>
              <a:rPr lang="en-US" sz="1200" b="1" dirty="0">
                <a:latin typeface="+mj-lt"/>
              </a:rPr>
              <a:t> Indonesia</a:t>
            </a:r>
            <a:endParaRPr lang="en-GB" sz="1200" b="1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BBB1A10-491E-4037-9137-5C8F32AB8F43}"/>
              </a:ext>
            </a:extLst>
          </p:cNvPr>
          <p:cNvSpPr txBox="1"/>
          <p:nvPr/>
        </p:nvSpPr>
        <p:spPr>
          <a:xfrm>
            <a:off x="848670" y="1451993"/>
            <a:ext cx="386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+mj-lt"/>
              </a:rPr>
              <a:t>P</a:t>
            </a:r>
            <a:r>
              <a:rPr lang="id-ID" sz="2400" dirty="0">
                <a:latin typeface="+mj-lt"/>
              </a:rPr>
              <a:t>asar modal syariah </a:t>
            </a:r>
            <a:r>
              <a:rPr lang="id-ID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b</a:t>
            </a:r>
            <a:r>
              <a:rPr lang="en-GB" sz="2400" b="1" dirty="0" err="1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erkembang</a:t>
            </a:r>
            <a:r>
              <a:rPr lang="en-GB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 b</a:t>
            </a:r>
            <a:r>
              <a:rPr lang="id-ID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aik dari tahun ke tahun</a:t>
            </a:r>
            <a:r>
              <a:rPr lang="id-ID" sz="2400" dirty="0">
                <a:latin typeface="+mj-lt"/>
              </a:rPr>
              <a:t>. </a:t>
            </a:r>
            <a:endParaRPr lang="en-GB" sz="24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DF97B76-BBE1-4C9F-B595-63F995A8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537" y="6668508"/>
            <a:ext cx="484827" cy="198805"/>
          </a:xfrm>
        </p:spPr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25B91AD-99C9-44B0-B909-3C61DF7FA249}"/>
              </a:ext>
            </a:extLst>
          </p:cNvPr>
          <p:cNvGrpSpPr/>
          <p:nvPr/>
        </p:nvGrpSpPr>
        <p:grpSpPr>
          <a:xfrm>
            <a:off x="-95250" y="3706059"/>
            <a:ext cx="6567078" cy="2815586"/>
            <a:chOff x="740229" y="1949565"/>
            <a:chExt cx="6950117" cy="3505184"/>
          </a:xfrm>
        </p:grpSpPr>
        <p:pic>
          <p:nvPicPr>
            <p:cNvPr id="13" name="Picture 2">
              <a:extLst>
                <a:ext uri="{FF2B5EF4-FFF2-40B4-BE49-F238E27FC236}">
                  <a16:creationId xmlns="" xmlns:a16="http://schemas.microsoft.com/office/drawing/2014/main" id="{219C4E1F-EB84-4CBC-A294-E2BCA8BBF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40229" y="1949565"/>
              <a:ext cx="6782339" cy="3495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6C1D9824-04BF-4F2A-A835-24A757819773}"/>
                </a:ext>
              </a:extLst>
            </p:cNvPr>
            <p:cNvSpPr txBox="1"/>
            <p:nvPr/>
          </p:nvSpPr>
          <p:spPr>
            <a:xfrm>
              <a:off x="6666683" y="2016007"/>
              <a:ext cx="6389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13.150</a:t>
              </a:r>
              <a:endParaRPr lang="en-US" sz="1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081E9E7-56C7-4988-A9EC-89971DEB5815}"/>
                </a:ext>
              </a:extLst>
            </p:cNvPr>
            <p:cNvSpPr txBox="1"/>
            <p:nvPr/>
          </p:nvSpPr>
          <p:spPr>
            <a:xfrm>
              <a:off x="5348464" y="2245723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9.000</a:t>
              </a:r>
              <a:endParaRPr lang="en-US" sz="10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0192882-49BC-49DE-A9E5-0A61F9F7C742}"/>
                </a:ext>
              </a:extLst>
            </p:cNvPr>
            <p:cNvSpPr txBox="1"/>
            <p:nvPr/>
          </p:nvSpPr>
          <p:spPr>
            <a:xfrm>
              <a:off x="5132206" y="2475520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8.219</a:t>
              </a:r>
              <a:endParaRPr lang="en-US" sz="10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A039A75-5CFE-44B4-98DD-068DE6450BB7}"/>
                </a:ext>
              </a:extLst>
            </p:cNvPr>
            <p:cNvSpPr txBox="1"/>
            <p:nvPr/>
          </p:nvSpPr>
          <p:spPr>
            <a:xfrm>
              <a:off x="4758222" y="2721741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7.000</a:t>
              </a:r>
              <a:endParaRPr lang="en-US" sz="10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D98D127-248D-47D2-BA99-355B53EB49C8}"/>
                </a:ext>
              </a:extLst>
            </p:cNvPr>
            <p:cNvSpPr txBox="1"/>
            <p:nvPr/>
          </p:nvSpPr>
          <p:spPr>
            <a:xfrm>
              <a:off x="4527114" y="2977487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6.256</a:t>
              </a:r>
              <a:endParaRPr lang="en-US" sz="1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B70FD9D-7EDF-4D65-8275-5690871F21B3}"/>
                </a:ext>
              </a:extLst>
            </p:cNvPr>
            <p:cNvSpPr txBox="1"/>
            <p:nvPr/>
          </p:nvSpPr>
          <p:spPr>
            <a:xfrm>
              <a:off x="4527114" y="3207374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6.231</a:t>
              </a:r>
              <a:endParaRPr lang="en-US" sz="10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DCB514D-440D-4133-A283-1C2433EFD85F}"/>
                </a:ext>
              </a:extLst>
            </p:cNvPr>
            <p:cNvSpPr txBox="1"/>
            <p:nvPr/>
          </p:nvSpPr>
          <p:spPr>
            <a:xfrm>
              <a:off x="4185983" y="3463120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5.238</a:t>
              </a:r>
              <a:endParaRPr lang="en-US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14D7B9D-B65B-49CC-87EF-E1A90D5E9AF4}"/>
                </a:ext>
              </a:extLst>
            </p:cNvPr>
            <p:cNvSpPr txBox="1"/>
            <p:nvPr/>
          </p:nvSpPr>
          <p:spPr>
            <a:xfrm>
              <a:off x="3840574" y="3699816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4.044</a:t>
              </a:r>
              <a:endParaRPr lang="en-US" sz="10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7A5D7CF-B593-4282-89DE-A2C7B511FDC2}"/>
                </a:ext>
              </a:extLst>
            </p:cNvPr>
            <p:cNvSpPr txBox="1"/>
            <p:nvPr/>
          </p:nvSpPr>
          <p:spPr>
            <a:xfrm>
              <a:off x="3566347" y="3946036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3.149</a:t>
              </a:r>
              <a:endParaRPr lang="en-US" sz="1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E5A3A647-9284-41C1-8B76-68C7ACCC1368}"/>
                </a:ext>
              </a:extLst>
            </p:cNvPr>
            <p:cNvSpPr txBox="1"/>
            <p:nvPr/>
          </p:nvSpPr>
          <p:spPr>
            <a:xfrm>
              <a:off x="3511936" y="4173207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3.000</a:t>
              </a:r>
              <a:endParaRPr lang="en-US" sz="1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EEB929E-50F2-4259-B914-033FEBC0A3A3}"/>
                </a:ext>
              </a:extLst>
            </p:cNvPr>
            <p:cNvSpPr txBox="1"/>
            <p:nvPr/>
          </p:nvSpPr>
          <p:spPr>
            <a:xfrm>
              <a:off x="3416686" y="4419428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2.625</a:t>
              </a:r>
              <a:endParaRPr lang="en-US" sz="10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E7B6ABB-B447-4021-87D9-FAC3FA1E95F6}"/>
                </a:ext>
              </a:extLst>
            </p:cNvPr>
            <p:cNvSpPr txBox="1"/>
            <p:nvPr/>
          </p:nvSpPr>
          <p:spPr>
            <a:xfrm>
              <a:off x="2985552" y="4656855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1.250</a:t>
              </a:r>
              <a:endParaRPr lang="en-US" sz="1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DCC5B50-64C1-4C1F-A5A8-9A18DFD54D24}"/>
                </a:ext>
              </a:extLst>
            </p:cNvPr>
            <p:cNvSpPr txBox="1"/>
            <p:nvPr/>
          </p:nvSpPr>
          <p:spPr>
            <a:xfrm>
              <a:off x="2723359" y="4901508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500</a:t>
              </a:r>
              <a:endParaRPr lang="en-US" sz="10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E188BB4-C33D-4E8B-A39B-CD7582FAA3A0}"/>
                </a:ext>
              </a:extLst>
            </p:cNvPr>
            <p:cNvSpPr txBox="1"/>
            <p:nvPr/>
          </p:nvSpPr>
          <p:spPr>
            <a:xfrm>
              <a:off x="3240218" y="5208528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3.000</a:t>
              </a:r>
              <a:endParaRPr lang="en-US" sz="10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EA78A999-4867-44ED-9B19-856F563BC353}"/>
                </a:ext>
              </a:extLst>
            </p:cNvPr>
            <p:cNvSpPr txBox="1"/>
            <p:nvPr/>
          </p:nvSpPr>
          <p:spPr>
            <a:xfrm>
              <a:off x="4198072" y="5208528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6.000</a:t>
              </a:r>
              <a:endParaRPr lang="en-US" sz="10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6BAA171-4E15-47D3-B888-FD7E319491AB}"/>
                </a:ext>
              </a:extLst>
            </p:cNvPr>
            <p:cNvSpPr txBox="1"/>
            <p:nvPr/>
          </p:nvSpPr>
          <p:spPr>
            <a:xfrm>
              <a:off x="5117663" y="5200260"/>
              <a:ext cx="5384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9.000</a:t>
              </a:r>
              <a:endParaRPr lang="en-US" sz="10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32F089B-A7A3-4A40-83E3-BE850C04C363}"/>
                </a:ext>
              </a:extLst>
            </p:cNvPr>
            <p:cNvSpPr txBox="1"/>
            <p:nvPr/>
          </p:nvSpPr>
          <p:spPr>
            <a:xfrm>
              <a:off x="6013941" y="5208528"/>
              <a:ext cx="678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12.000</a:t>
              </a:r>
              <a:endParaRPr lang="en-US" sz="10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1DEEF69-1D6D-4125-A0F4-0E49182B334A}"/>
                </a:ext>
              </a:extLst>
            </p:cNvPr>
            <p:cNvSpPr txBox="1"/>
            <p:nvPr/>
          </p:nvSpPr>
          <p:spPr>
            <a:xfrm>
              <a:off x="6955854" y="5199003"/>
              <a:ext cx="678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00" b="1" dirty="0"/>
                <a:t>15.000</a:t>
              </a:r>
              <a:endParaRPr lang="en-US" sz="10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D0BD989-7079-453F-9EE5-116F908A6A83}"/>
                </a:ext>
              </a:extLst>
            </p:cNvPr>
            <p:cNvSpPr txBox="1"/>
            <p:nvPr/>
          </p:nvSpPr>
          <p:spPr>
            <a:xfrm>
              <a:off x="6899539" y="4829209"/>
              <a:ext cx="79080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050" b="1" dirty="0" err="1"/>
                <a:t>Juta</a:t>
              </a:r>
              <a:r>
                <a:rPr lang="en-ID" sz="1050" b="1" dirty="0"/>
                <a:t> USD</a:t>
              </a:r>
              <a:endParaRPr lang="en-US" sz="105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55F237D9-212B-46D2-915B-5B65A513A258}"/>
                </a:ext>
              </a:extLst>
            </p:cNvPr>
            <p:cNvSpPr txBox="1"/>
            <p:nvPr/>
          </p:nvSpPr>
          <p:spPr>
            <a:xfrm>
              <a:off x="1737221" y="1984139"/>
              <a:ext cx="79080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/>
                <a:t>Indonesia</a:t>
              </a:r>
              <a:endParaRPr lang="en-US" sz="105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4F420BBD-0CE1-4732-BF92-21E1F15419C4}"/>
                </a:ext>
              </a:extLst>
            </p:cNvPr>
            <p:cNvSpPr txBox="1"/>
            <p:nvPr/>
          </p:nvSpPr>
          <p:spPr>
            <a:xfrm>
              <a:off x="1439555" y="2228952"/>
              <a:ext cx="10884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/>
                <a:t>Arab Saudi</a:t>
              </a:r>
              <a:endParaRPr lang="en-US" sz="105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3C3963A-A846-46CE-861B-F89BCA5903B1}"/>
                </a:ext>
              </a:extLst>
            </p:cNvPr>
            <p:cNvSpPr txBox="1"/>
            <p:nvPr/>
          </p:nvSpPr>
          <p:spPr>
            <a:xfrm>
              <a:off x="1295401" y="2469441"/>
              <a:ext cx="122700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/>
                <a:t>Dubai, UEA</a:t>
              </a:r>
              <a:endParaRPr lang="en-US" sz="105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597C8FB5-D353-4AC9-8E49-1F924720DA13}"/>
                </a:ext>
              </a:extLst>
            </p:cNvPr>
            <p:cNvSpPr txBox="1"/>
            <p:nvPr/>
          </p:nvSpPr>
          <p:spPr>
            <a:xfrm>
              <a:off x="1741125" y="2716985"/>
              <a:ext cx="79080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/>
                <a:t>Malaysia</a:t>
              </a:r>
              <a:endParaRPr lang="en-US" sz="105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EC8DD376-80B5-4E98-B66B-23C4D792EFE6}"/>
                </a:ext>
              </a:extLst>
            </p:cNvPr>
            <p:cNvSpPr txBox="1"/>
            <p:nvPr/>
          </p:nvSpPr>
          <p:spPr>
            <a:xfrm>
              <a:off x="1557759" y="2970901"/>
              <a:ext cx="97027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 err="1"/>
                <a:t>Turki</a:t>
              </a:r>
              <a:endParaRPr lang="en-US" sz="105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C60943E-27CC-406A-A38E-90BFEE53DC6C}"/>
                </a:ext>
              </a:extLst>
            </p:cNvPr>
            <p:cNvSpPr txBox="1"/>
            <p:nvPr/>
          </p:nvSpPr>
          <p:spPr>
            <a:xfrm>
              <a:off x="1750650" y="3202618"/>
              <a:ext cx="79080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/>
                <a:t>Qatar</a:t>
              </a:r>
              <a:endParaRPr lang="en-US" sz="105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04AD71AA-2557-48E4-8D76-2E1C09428C35}"/>
                </a:ext>
              </a:extLst>
            </p:cNvPr>
            <p:cNvSpPr txBox="1"/>
            <p:nvPr/>
          </p:nvSpPr>
          <p:spPr>
            <a:xfrm>
              <a:off x="840804" y="4428953"/>
              <a:ext cx="169112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 err="1"/>
                <a:t>Ras</a:t>
              </a:r>
              <a:r>
                <a:rPr lang="en-ID" sz="1050" b="1" dirty="0"/>
                <a:t> Al-</a:t>
              </a:r>
              <a:r>
                <a:rPr lang="en-ID" sz="1050" b="1" dirty="0" err="1"/>
                <a:t>Khaimah</a:t>
              </a:r>
              <a:r>
                <a:rPr lang="en-ID" sz="1050" b="1" dirty="0"/>
                <a:t>, UEA</a:t>
              </a:r>
              <a:endParaRPr lang="en-US" sz="105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195EFCC-0E03-4670-ABA1-85DA28901C0C}"/>
                </a:ext>
              </a:extLst>
            </p:cNvPr>
            <p:cNvSpPr txBox="1"/>
            <p:nvPr/>
          </p:nvSpPr>
          <p:spPr>
            <a:xfrm>
              <a:off x="1295401" y="4654609"/>
              <a:ext cx="123499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 err="1"/>
                <a:t>Sharjah</a:t>
              </a:r>
              <a:r>
                <a:rPr lang="en-ID" sz="1050" b="1" dirty="0"/>
                <a:t>, UEA</a:t>
              </a:r>
              <a:endParaRPr lang="en-US" sz="105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CE8685AB-9CA8-45D9-B107-83E2F06D77D0}"/>
                </a:ext>
              </a:extLst>
            </p:cNvPr>
            <p:cNvSpPr txBox="1"/>
            <p:nvPr/>
          </p:nvSpPr>
          <p:spPr>
            <a:xfrm>
              <a:off x="1333062" y="4893813"/>
              <a:ext cx="119887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 err="1"/>
                <a:t>Afrika</a:t>
              </a:r>
              <a:r>
                <a:rPr lang="en-ID" sz="1050" b="1" dirty="0"/>
                <a:t> Selatan</a:t>
              </a:r>
              <a:endParaRPr lang="en-US" sz="105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5D1F8E7-6C1A-4637-B0EE-F60BDB2B2A24}"/>
                </a:ext>
              </a:extLst>
            </p:cNvPr>
            <p:cNvSpPr txBox="1"/>
            <p:nvPr/>
          </p:nvSpPr>
          <p:spPr>
            <a:xfrm>
              <a:off x="1743716" y="3449747"/>
              <a:ext cx="79080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/>
                <a:t>Bahrain</a:t>
              </a:r>
              <a:endParaRPr lang="en-US" sz="105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33AB75D-BB94-4C4F-A86F-B9AD83D3EC78}"/>
                </a:ext>
              </a:extLst>
            </p:cNvPr>
            <p:cNvSpPr txBox="1"/>
            <p:nvPr/>
          </p:nvSpPr>
          <p:spPr>
            <a:xfrm>
              <a:off x="1739407" y="3690291"/>
              <a:ext cx="79080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/>
                <a:t>Pakistan</a:t>
              </a:r>
              <a:endParaRPr lang="en-US" sz="105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109B2C7-FAD5-47AB-8545-A7B23FD6C457}"/>
                </a:ext>
              </a:extLst>
            </p:cNvPr>
            <p:cNvSpPr txBox="1"/>
            <p:nvPr/>
          </p:nvSpPr>
          <p:spPr>
            <a:xfrm>
              <a:off x="1747214" y="3925363"/>
              <a:ext cx="79080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/>
                <a:t>Oman</a:t>
              </a:r>
              <a:endParaRPr lang="en-US" sz="105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BDB9ADA6-354A-4EE4-8324-D178F8D86264}"/>
                </a:ext>
              </a:extLst>
            </p:cNvPr>
            <p:cNvSpPr txBox="1"/>
            <p:nvPr/>
          </p:nvSpPr>
          <p:spPr>
            <a:xfrm>
              <a:off x="1439555" y="4165512"/>
              <a:ext cx="1092378" cy="2946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050" b="1" dirty="0"/>
                <a:t>Hong Kong</a:t>
              </a:r>
              <a:endParaRPr lang="en-US" sz="1050" b="1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61D726F-529C-4983-975C-C5F5B13E9CDA}"/>
              </a:ext>
            </a:extLst>
          </p:cNvPr>
          <p:cNvSpPr txBox="1"/>
          <p:nvPr/>
        </p:nvSpPr>
        <p:spPr>
          <a:xfrm>
            <a:off x="6513869" y="4140637"/>
            <a:ext cx="2558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Indonesia </a:t>
            </a:r>
            <a:r>
              <a:rPr lang="id-ID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penerbit terbesar </a:t>
            </a:r>
            <a:r>
              <a:rPr lang="id-ID" sz="2000" dirty="0">
                <a:latin typeface="+mj-lt"/>
              </a:rPr>
              <a:t>untuk </a:t>
            </a:r>
            <a:r>
              <a:rPr lang="en-US" altLang="zh-TW" sz="2000" i="1" noProof="1">
                <a:latin typeface="+mj-lt"/>
              </a:rPr>
              <a:t>International</a:t>
            </a:r>
            <a:r>
              <a:rPr lang="en-US" altLang="zh-TW" sz="2000" noProof="1">
                <a:latin typeface="+mj-lt"/>
              </a:rPr>
              <a:t> </a:t>
            </a:r>
            <a:r>
              <a:rPr lang="en-US" altLang="zh-TW" sz="2000" i="1" noProof="1">
                <a:latin typeface="+mj-lt"/>
              </a:rPr>
              <a:t>Sovereign Sukuk</a:t>
            </a:r>
            <a:r>
              <a:rPr lang="id-ID" altLang="zh-TW" sz="2000" i="1" noProof="1">
                <a:latin typeface="+mj-lt"/>
              </a:rPr>
              <a:t> </a:t>
            </a:r>
            <a:r>
              <a:rPr lang="id-ID" altLang="zh-TW" sz="2000" noProof="1">
                <a:latin typeface="+mj-lt"/>
              </a:rPr>
              <a:t>dengan pangsa pasar mencapai 19% </a:t>
            </a:r>
            <a:r>
              <a:rPr lang="id-ID" altLang="zh-TW" sz="2000" i="1" noProof="1">
                <a:latin typeface="+mj-lt"/>
              </a:rPr>
              <a:t> </a:t>
            </a:r>
            <a:r>
              <a:rPr lang="id-ID" altLang="zh-TW" sz="2000" noProof="1">
                <a:latin typeface="+mj-lt"/>
              </a:rPr>
              <a:t>(</a:t>
            </a:r>
            <a:r>
              <a:rPr lang="en-US" sz="2000" dirty="0">
                <a:latin typeface="+mj-lt"/>
              </a:rPr>
              <a:t>p</a:t>
            </a:r>
            <a:r>
              <a:rPr lang="id-ID" sz="2000" dirty="0">
                <a:latin typeface="+mj-lt"/>
              </a:rPr>
              <a:t>er Desember 2017</a:t>
            </a:r>
            <a:r>
              <a:rPr lang="id-ID" sz="2000" dirty="0">
                <a:solidFill>
                  <a:prstClr val="black"/>
                </a:solidFill>
                <a:latin typeface="+mj-lt"/>
              </a:rPr>
              <a:t>)</a:t>
            </a:r>
            <a:r>
              <a:rPr lang="en-US" altLang="zh-TW" sz="2000" noProof="1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cxnSp>
        <p:nvCxnSpPr>
          <p:cNvPr id="54" name="OTLSHAPE_TB_00000000000000000000000000000000_Separator1">
            <a:extLst>
              <a:ext uri="{FF2B5EF4-FFF2-40B4-BE49-F238E27FC236}">
                <a16:creationId xmlns="" xmlns:a16="http://schemas.microsoft.com/office/drawing/2014/main" id="{252E4A5C-7E14-48A7-AC0C-C56C7ADD9EBA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935397" y="3834342"/>
            <a:ext cx="0" cy="317231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OTLSHAPE_TB_00000000000000000000000000000000_ScaleContainer">
            <a:extLst>
              <a:ext uri="{FF2B5EF4-FFF2-40B4-BE49-F238E27FC236}">
                <a16:creationId xmlns="" xmlns:a16="http://schemas.microsoft.com/office/drawing/2014/main" id="{CEE6FD57-AD6A-402D-88F3-C67068098C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69135" y="4527058"/>
            <a:ext cx="1093145" cy="389983"/>
          </a:xfrm>
          <a:prstGeom prst="roundRect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600" b="1" kern="0">
              <a:latin typeface="+mj-lt"/>
              <a:cs typeface="Arial" panose="020B0604020202020204"/>
            </a:endParaRPr>
          </a:p>
        </p:txBody>
      </p:sp>
      <p:sp>
        <p:nvSpPr>
          <p:cNvPr id="56" name="OTLSHAPE_TB_00000000000000000000000000000000_TimescaleInterval1">
            <a:extLst>
              <a:ext uri="{FF2B5EF4-FFF2-40B4-BE49-F238E27FC236}">
                <a16:creationId xmlns="" xmlns:a16="http://schemas.microsoft.com/office/drawing/2014/main" id="{A3E51072-9F6F-4DAC-99D9-AFCE4ED8648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521557" y="4596075"/>
            <a:ext cx="605953" cy="237923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en-US" b="1" spc="-14" dirty="0">
                <a:latin typeface="+mj-lt"/>
              </a:rPr>
              <a:t>2017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3209EB0B-25E8-4790-9A51-DB96963C5ABA}"/>
              </a:ext>
            </a:extLst>
          </p:cNvPr>
          <p:cNvSpPr/>
          <p:nvPr/>
        </p:nvSpPr>
        <p:spPr>
          <a:xfrm>
            <a:off x="9719778" y="4974880"/>
            <a:ext cx="1718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b="1" kern="0" dirty="0" err="1">
                <a:solidFill>
                  <a:srgbClr val="BBE0E3">
                    <a:lumMod val="50000"/>
                  </a:srgbClr>
                </a:solidFill>
                <a:latin typeface="+mj-lt"/>
              </a:rPr>
              <a:t>Rp</a:t>
            </a:r>
            <a:r>
              <a:rPr lang="en-US" b="1" kern="0" dirty="0">
                <a:solidFill>
                  <a:srgbClr val="BBE0E3">
                    <a:lumMod val="50000"/>
                  </a:srgbClr>
                </a:solidFill>
                <a:latin typeface="+mj-lt"/>
              </a:rPr>
              <a:t> 16,8 </a:t>
            </a:r>
            <a:r>
              <a:rPr lang="en-US" b="1" kern="0" dirty="0" err="1">
                <a:solidFill>
                  <a:srgbClr val="BBE0E3">
                    <a:lumMod val="50000"/>
                  </a:srgbClr>
                </a:solidFill>
                <a:latin typeface="+mj-lt"/>
              </a:rPr>
              <a:t>Trilyun</a:t>
            </a:r>
            <a:endParaRPr lang="en-US" b="1" kern="0" dirty="0">
              <a:solidFill>
                <a:srgbClr val="BBE0E3">
                  <a:lumMod val="50000"/>
                </a:srgbClr>
              </a:solidFill>
              <a:latin typeface="+mj-lt"/>
            </a:endParaRPr>
          </a:p>
        </p:txBody>
      </p:sp>
      <p:cxnSp>
        <p:nvCxnSpPr>
          <p:cNvPr id="58" name="OTLSHAPE_TB_00000000000000000000000000000000_Separator1">
            <a:extLst>
              <a:ext uri="{FF2B5EF4-FFF2-40B4-BE49-F238E27FC236}">
                <a16:creationId xmlns="" xmlns:a16="http://schemas.microsoft.com/office/drawing/2014/main" id="{09C99025-4B8F-4069-B18F-161F4BA9446B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7548172" y="3801151"/>
            <a:ext cx="0" cy="318673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109477C0-0F95-4467-83A8-055690522D79}"/>
              </a:ext>
            </a:extLst>
          </p:cNvPr>
          <p:cNvSpPr/>
          <p:nvPr/>
        </p:nvSpPr>
        <p:spPr>
          <a:xfrm>
            <a:off x="9391589" y="5342577"/>
            <a:ext cx="2375000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182880" indent="-182880" defTabSz="1838325" eaLnBrk="0" hangingPunct="0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err="1">
                <a:latin typeface="+mj-lt"/>
              </a:rPr>
              <a:t>Rel</a:t>
            </a:r>
            <a:r>
              <a:rPr lang="en-US" sz="1400" kern="0" dirty="0">
                <a:latin typeface="+mj-lt"/>
              </a:rPr>
              <a:t> </a:t>
            </a:r>
            <a:r>
              <a:rPr lang="id-ID" sz="1400" kern="0" dirty="0">
                <a:latin typeface="+mj-lt"/>
              </a:rPr>
              <a:t>kereta api</a:t>
            </a:r>
            <a:r>
              <a:rPr lang="en-US" sz="1400" kern="0" dirty="0">
                <a:latin typeface="+mj-lt"/>
              </a:rPr>
              <a:t>.</a:t>
            </a:r>
            <a:endParaRPr lang="id-ID" sz="1400" kern="0" dirty="0">
              <a:latin typeface="+mj-lt"/>
            </a:endParaRPr>
          </a:p>
          <a:p>
            <a:pPr marL="182880" indent="-182880" defTabSz="1838325" eaLnBrk="0" hangingPunct="0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id-ID" sz="1400" kern="0" dirty="0">
                <a:latin typeface="+mj-lt"/>
              </a:rPr>
              <a:t>Jalan dan jembatan</a:t>
            </a:r>
            <a:r>
              <a:rPr lang="en-US" sz="1400" kern="0" dirty="0">
                <a:latin typeface="+mj-lt"/>
              </a:rPr>
              <a:t>.</a:t>
            </a:r>
            <a:r>
              <a:rPr lang="id-ID" sz="1400" kern="0" dirty="0">
                <a:latin typeface="+mj-lt"/>
              </a:rPr>
              <a:t> </a:t>
            </a:r>
          </a:p>
          <a:p>
            <a:pPr marL="182880" indent="-182880" defTabSz="1838325" eaLnBrk="0" hangingPunct="0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 err="1">
                <a:latin typeface="+mj-lt"/>
              </a:rPr>
              <a:t>Infrastruktur</a:t>
            </a:r>
            <a:r>
              <a:rPr lang="en-US" sz="1400" kern="0" dirty="0">
                <a:latin typeface="+mj-lt"/>
              </a:rPr>
              <a:t> PTKIN, </a:t>
            </a:r>
            <a:r>
              <a:rPr lang="en-US" sz="1400" kern="0" dirty="0" err="1">
                <a:latin typeface="+mj-lt"/>
              </a:rPr>
              <a:t>Asrama</a:t>
            </a:r>
            <a:r>
              <a:rPr lang="en-US" sz="1400" kern="0" dirty="0">
                <a:latin typeface="+mj-lt"/>
              </a:rPr>
              <a:t> Haji</a:t>
            </a:r>
            <a:r>
              <a:rPr lang="id-ID" sz="1400" kern="0" dirty="0">
                <a:latin typeface="+mj-lt"/>
              </a:rPr>
              <a:t>,</a:t>
            </a:r>
            <a:r>
              <a:rPr lang="en-US" sz="1400" kern="0" dirty="0">
                <a:latin typeface="+mj-lt"/>
              </a:rPr>
              <a:t> </a:t>
            </a:r>
            <a:r>
              <a:rPr lang="en-US" sz="1400" kern="0" dirty="0" err="1">
                <a:latin typeface="+mj-lt"/>
              </a:rPr>
              <a:t>dan</a:t>
            </a:r>
            <a:r>
              <a:rPr lang="en-US" sz="1400" kern="0" dirty="0">
                <a:latin typeface="+mj-lt"/>
              </a:rPr>
              <a:t> </a:t>
            </a:r>
            <a:r>
              <a:rPr lang="id-ID" sz="1400" kern="0" dirty="0">
                <a:latin typeface="+mj-lt"/>
              </a:rPr>
              <a:t>KUA.</a:t>
            </a:r>
            <a:endParaRPr lang="en-US" sz="1400" kern="0" dirty="0">
              <a:latin typeface="+mj-l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FF373AC7-7051-4DF4-ABBF-2B77E0B876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51" y="4452807"/>
            <a:ext cx="566889" cy="51652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F5EE0761-7225-4474-A213-2DAA6F5BBA6E}"/>
              </a:ext>
            </a:extLst>
          </p:cNvPr>
          <p:cNvSpPr/>
          <p:nvPr/>
        </p:nvSpPr>
        <p:spPr>
          <a:xfrm>
            <a:off x="9315329" y="4358986"/>
            <a:ext cx="2527521" cy="2219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5594E3F-89BC-4069-9665-8C7A102C9059}"/>
              </a:ext>
            </a:extLst>
          </p:cNvPr>
          <p:cNvSpPr txBox="1"/>
          <p:nvPr/>
        </p:nvSpPr>
        <p:spPr>
          <a:xfrm>
            <a:off x="3893296" y="4596352"/>
            <a:ext cx="2708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Total </a:t>
            </a:r>
            <a:r>
              <a:rPr lang="en-US" sz="1400" dirty="0" err="1">
                <a:latin typeface="+mj-lt"/>
              </a:rPr>
              <a:t>Penerbitan</a:t>
            </a:r>
            <a:r>
              <a:rPr lang="en-US" sz="1400" dirty="0">
                <a:latin typeface="+mj-lt"/>
              </a:rPr>
              <a:t> </a:t>
            </a:r>
            <a:r>
              <a:rPr lang="en-US" sz="1400" i="1" dirty="0">
                <a:latin typeface="+mj-lt"/>
              </a:rPr>
              <a:t>International Sovereign Sukuk </a:t>
            </a:r>
            <a:r>
              <a:rPr lang="en-US" sz="1400" dirty="0" err="1">
                <a:latin typeface="+mj-lt"/>
              </a:rPr>
              <a:t>oleh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berbagai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negara</a:t>
            </a:r>
            <a:r>
              <a:rPr lang="en-US" sz="1400" dirty="0">
                <a:latin typeface="+mj-lt"/>
              </a:rPr>
              <a:t> (</a:t>
            </a:r>
            <a:r>
              <a:rPr lang="id-ID" sz="1400" dirty="0">
                <a:latin typeface="+mj-lt"/>
              </a:rPr>
              <a:t>Per 4 Desember </a:t>
            </a:r>
            <a:r>
              <a:rPr lang="en-US" sz="1400" dirty="0">
                <a:latin typeface="+mj-lt"/>
              </a:rPr>
              <a:t>2017)</a:t>
            </a:r>
            <a:endParaRPr lang="id-ID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CC5110-6F85-41D6-9AD6-4600C90421F7}"/>
              </a:ext>
            </a:extLst>
          </p:cNvPr>
          <p:cNvSpPr txBox="1"/>
          <p:nvPr/>
        </p:nvSpPr>
        <p:spPr>
          <a:xfrm>
            <a:off x="2293949" y="3367505"/>
            <a:ext cx="273441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/>
              <a:t>Perkembangan Sukuk Negara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8CC5110-6F85-41D6-9AD6-4600C90421F7}"/>
              </a:ext>
            </a:extLst>
          </p:cNvPr>
          <p:cNvSpPr txBox="1"/>
          <p:nvPr/>
        </p:nvSpPr>
        <p:spPr>
          <a:xfrm>
            <a:off x="9164257" y="3711905"/>
            <a:ext cx="273441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/>
              <a:t>Pembiayaan Proyek Melalui Sukuk Negara 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70255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1E995-E0D3-4B7A-A59B-56876565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Perkembangan </a:t>
            </a:r>
            <a:r>
              <a:rPr lang="id-ID" sz="3200" dirty="0">
                <a:solidFill>
                  <a:srgbClr val="008D36"/>
                </a:solidFill>
                <a:latin typeface="+mn-lt"/>
                <a:ea typeface="Roboto" panose="02000000000000000000" pitchFamily="2" charset="0"/>
              </a:rPr>
              <a:t>Dana Sosial</a:t>
            </a:r>
            <a:r>
              <a:rPr lang="en-US" sz="3200" dirty="0">
                <a:solidFill>
                  <a:srgbClr val="008D36"/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id-ID" sz="3200" dirty="0">
                <a:solidFill>
                  <a:srgbClr val="008D36"/>
                </a:solidFill>
                <a:latin typeface="+mn-lt"/>
                <a:ea typeface="Roboto" panose="02000000000000000000" pitchFamily="2" charset="0"/>
              </a:rPr>
              <a:t>Keagamaan</a:t>
            </a:r>
            <a:endParaRPr lang="en-GB" sz="3200" dirty="0">
              <a:solidFill>
                <a:srgbClr val="008D36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8D4FE18-7303-455C-9000-511587BD2BCC}"/>
              </a:ext>
            </a:extLst>
          </p:cNvPr>
          <p:cNvSpPr txBox="1"/>
          <p:nvPr/>
        </p:nvSpPr>
        <p:spPr>
          <a:xfrm>
            <a:off x="893583" y="2083814"/>
            <a:ext cx="311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dirty="0">
                <a:latin typeface="+mj-lt"/>
              </a:rPr>
              <a:t>Sebagian dana haji </a:t>
            </a:r>
            <a:r>
              <a:rPr lang="en-US" sz="1600" dirty="0" err="1">
                <a:latin typeface="+mj-lt"/>
              </a:rPr>
              <a:t>telah</a:t>
            </a:r>
            <a:r>
              <a:rPr lang="id-ID" sz="1600" dirty="0">
                <a:latin typeface="+mj-lt"/>
              </a:rPr>
              <a:t> dimanfaatkan untuk pembiayaan pembangunan</a:t>
            </a:r>
            <a:r>
              <a:rPr lang="en-US" sz="1600" dirty="0">
                <a:latin typeface="+mj-lt"/>
              </a:rPr>
              <a:t> (</a:t>
            </a:r>
            <a:r>
              <a:rPr lang="id-ID" sz="1600" dirty="0">
                <a:latin typeface="+mj-lt"/>
              </a:rPr>
              <a:t>Januari </a:t>
            </a:r>
            <a:r>
              <a:rPr lang="en-US" sz="1600" dirty="0">
                <a:latin typeface="+mj-lt"/>
              </a:rPr>
              <a:t>201</a:t>
            </a:r>
            <a:r>
              <a:rPr lang="id-ID" sz="1600" dirty="0">
                <a:latin typeface="+mj-lt"/>
              </a:rPr>
              <a:t>8</a:t>
            </a:r>
            <a:r>
              <a:rPr lang="en-US" sz="1600" dirty="0">
                <a:latin typeface="+mj-lt"/>
              </a:rPr>
              <a:t>)</a:t>
            </a:r>
            <a:r>
              <a:rPr lang="id-ID" sz="1600" dirty="0">
                <a:latin typeface="+mj-lt"/>
              </a:rPr>
              <a:t>.</a:t>
            </a:r>
            <a:endParaRPr lang="id-ID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44BA48F2-57F9-439A-B479-8835B45A5C4F}"/>
              </a:ext>
            </a:extLst>
          </p:cNvPr>
          <p:cNvSpPr/>
          <p:nvPr/>
        </p:nvSpPr>
        <p:spPr>
          <a:xfrm>
            <a:off x="9810913" y="1928340"/>
            <a:ext cx="1599975" cy="1056044"/>
          </a:xfrm>
          <a:prstGeom prst="ellipse">
            <a:avLst/>
          </a:prstGeom>
          <a:gradFill>
            <a:gsLst>
              <a:gs pos="75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Rp 22 Mil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id-ID" sz="2400" b="1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C58A339E-F225-4855-8EC7-EFE7E14F54EA}"/>
              </a:ext>
            </a:extLst>
          </p:cNvPr>
          <p:cNvSpPr/>
          <p:nvPr/>
        </p:nvSpPr>
        <p:spPr>
          <a:xfrm>
            <a:off x="3892197" y="2002547"/>
            <a:ext cx="1599975" cy="1056044"/>
          </a:xfrm>
          <a:prstGeom prst="ellipse">
            <a:avLst/>
          </a:prstGeom>
          <a:gradFill>
            <a:gsLst>
              <a:gs pos="75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Rp </a:t>
            </a:r>
            <a:r>
              <a:rPr lang="en-US" sz="2400" b="1" dirty="0">
                <a:solidFill>
                  <a:schemeClr val="tx1"/>
                </a:solidFill>
              </a:rPr>
              <a:t>9</a:t>
            </a:r>
            <a:r>
              <a:rPr lang="id-ID" sz="2400" b="1" dirty="0">
                <a:solidFill>
                  <a:schemeClr val="tx1"/>
                </a:solidFill>
              </a:rPr>
              <a:t>9</a:t>
            </a:r>
            <a:r>
              <a:rPr lang="en-US" sz="2400" b="1" dirty="0">
                <a:solidFill>
                  <a:schemeClr val="tx1"/>
                </a:solidFill>
              </a:rPr>
              <a:t>,</a:t>
            </a:r>
            <a:r>
              <a:rPr lang="id-ID" sz="2400" b="1" dirty="0">
                <a:solidFill>
                  <a:schemeClr val="tx1"/>
                </a:solidFill>
              </a:rPr>
              <a:t>6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id-ID" sz="2400" b="1" dirty="0">
                <a:solidFill>
                  <a:schemeClr val="tx1"/>
                </a:solidFill>
              </a:rPr>
              <a:t> Tril</a:t>
            </a:r>
            <a:r>
              <a:rPr lang="en-US" sz="2400" b="1" dirty="0" err="1">
                <a:solidFill>
                  <a:schemeClr val="tx1"/>
                </a:solidFill>
              </a:rPr>
              <a:t>yun</a:t>
            </a:r>
            <a:endParaRPr lang="id-ID" sz="2400" b="1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FE19AB0-AEAE-4516-8504-C61847491467}"/>
              </a:ext>
            </a:extLst>
          </p:cNvPr>
          <p:cNvSpPr/>
          <p:nvPr/>
        </p:nvSpPr>
        <p:spPr>
          <a:xfrm>
            <a:off x="3851618" y="3756948"/>
            <a:ext cx="1599975" cy="1056044"/>
          </a:xfrm>
          <a:prstGeom prst="ellipse">
            <a:avLst/>
          </a:prstGeom>
          <a:gradFill>
            <a:gsLst>
              <a:gs pos="75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Rp </a:t>
            </a:r>
            <a:r>
              <a:rPr lang="en-US" sz="2400" b="1" dirty="0">
                <a:solidFill>
                  <a:schemeClr val="tx1"/>
                </a:solidFill>
              </a:rPr>
              <a:t>6</a:t>
            </a:r>
            <a:r>
              <a:rPr lang="id-ID" sz="2400" b="1" dirty="0">
                <a:solidFill>
                  <a:schemeClr val="tx1"/>
                </a:solidFill>
              </a:rPr>
              <a:t> Tril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id-ID" sz="2400" b="1" dirty="0">
                <a:solidFill>
                  <a:schemeClr val="tx1"/>
                </a:solidFill>
              </a:rPr>
              <a:t>un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64F245A3-0F02-406F-A0A1-CA7A74CEF279}"/>
              </a:ext>
            </a:extLst>
          </p:cNvPr>
          <p:cNvSpPr/>
          <p:nvPr/>
        </p:nvSpPr>
        <p:spPr>
          <a:xfrm>
            <a:off x="9987233" y="3591895"/>
            <a:ext cx="1599975" cy="1056044"/>
          </a:xfrm>
          <a:prstGeom prst="ellipse">
            <a:avLst/>
          </a:prstGeom>
          <a:gradFill>
            <a:gsLst>
              <a:gs pos="75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</a:rPr>
              <a:t>Rp 1,4 Tril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id-ID" sz="2400" b="1" dirty="0">
                <a:solidFill>
                  <a:schemeClr val="tx1"/>
                </a:solidFill>
              </a:rPr>
              <a:t>un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D3B14A1-06D0-4D31-A27D-C7A46977E88D}"/>
              </a:ext>
            </a:extLst>
          </p:cNvPr>
          <p:cNvSpPr txBox="1"/>
          <p:nvPr/>
        </p:nvSpPr>
        <p:spPr>
          <a:xfrm>
            <a:off x="6024293" y="2107120"/>
            <a:ext cx="372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dirty="0">
                <a:latin typeface="+mj-lt"/>
              </a:rPr>
              <a:t>Pengumpulan dana wakaf masih minim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sampai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dengan</a:t>
            </a:r>
            <a:r>
              <a:rPr lang="en-US" sz="1600" dirty="0">
                <a:latin typeface="+mj-lt"/>
              </a:rPr>
              <a:t> 2016)</a:t>
            </a:r>
            <a:r>
              <a:rPr lang="id-ID" sz="1600" dirty="0">
                <a:latin typeface="+mj-lt"/>
              </a:rPr>
              <a:t>.</a:t>
            </a:r>
            <a:endParaRPr lang="id-ID" sz="1100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F1B6E57-0C4A-4253-868F-63C5DD771C85}"/>
              </a:ext>
            </a:extLst>
          </p:cNvPr>
          <p:cNvSpPr txBox="1"/>
          <p:nvPr/>
        </p:nvSpPr>
        <p:spPr>
          <a:xfrm>
            <a:off x="867747" y="4055034"/>
            <a:ext cx="302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dirty="0">
                <a:latin typeface="+mj-lt"/>
              </a:rPr>
              <a:t>Nilai penghimpunan masih kecil dibandingkan potensinya</a:t>
            </a:r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sampai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dengan</a:t>
            </a:r>
            <a:r>
              <a:rPr lang="en-US" sz="1600" dirty="0">
                <a:latin typeface="+mj-lt"/>
              </a:rPr>
              <a:t> 2017)</a:t>
            </a:r>
            <a:r>
              <a:rPr lang="id-ID" sz="1600" dirty="0">
                <a:latin typeface="+mj-lt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B524058-28FA-467C-8E55-2E68BAE90B57}"/>
              </a:ext>
            </a:extLst>
          </p:cNvPr>
          <p:cNvSpPr txBox="1"/>
          <p:nvPr/>
        </p:nvSpPr>
        <p:spPr>
          <a:xfrm>
            <a:off x="6035325" y="3973559"/>
            <a:ext cx="43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dirty="0">
                <a:latin typeface="+mj-lt"/>
              </a:rPr>
              <a:t>Disalurkan ke lima sektor, yakni ekonomi, pendidikan, dakwah, kesehatan, dan sosial</a:t>
            </a:r>
            <a:r>
              <a:rPr lang="en-US" sz="1600" dirty="0">
                <a:latin typeface="+mj-lt"/>
              </a:rPr>
              <a:t> </a:t>
            </a:r>
            <a:endParaRPr lang="en-US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sampai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dengan</a:t>
            </a:r>
            <a:r>
              <a:rPr lang="en-US" sz="1600" dirty="0">
                <a:latin typeface="+mj-lt"/>
              </a:rPr>
              <a:t> 2016)</a:t>
            </a:r>
            <a:r>
              <a:rPr lang="id-ID" sz="1600" dirty="0">
                <a:latin typeface="+mj-lt"/>
              </a:rPr>
              <a:t>.</a:t>
            </a:r>
            <a:endParaRPr lang="id-ID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210979B-0589-4AC8-9065-8C391426FD3A}"/>
              </a:ext>
            </a:extLst>
          </p:cNvPr>
          <p:cNvSpPr txBox="1"/>
          <p:nvPr/>
        </p:nvSpPr>
        <p:spPr>
          <a:xfrm>
            <a:off x="624824" y="1809762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002060"/>
                </a:solidFill>
              </a:rPr>
              <a:t>Dana Haji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4D8B8EB-6B99-4190-A75C-64CA0FC92488}"/>
              </a:ext>
            </a:extLst>
          </p:cNvPr>
          <p:cNvSpPr txBox="1"/>
          <p:nvPr/>
        </p:nvSpPr>
        <p:spPr>
          <a:xfrm>
            <a:off x="598988" y="3748820"/>
            <a:ext cx="1663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002060"/>
                </a:solidFill>
              </a:rPr>
              <a:t>Dana Zakat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1CDEB74-9407-4FF3-AF9D-8A0E95904083}"/>
              </a:ext>
            </a:extLst>
          </p:cNvPr>
          <p:cNvSpPr txBox="1"/>
          <p:nvPr/>
        </p:nvSpPr>
        <p:spPr>
          <a:xfrm>
            <a:off x="5750825" y="1832222"/>
            <a:ext cx="1761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002060"/>
                </a:solidFill>
              </a:rPr>
              <a:t>Dana Wakaf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949E710-1ADC-4379-9849-9AD9E8C0184F}"/>
              </a:ext>
            </a:extLst>
          </p:cNvPr>
          <p:cNvSpPr txBox="1"/>
          <p:nvPr/>
        </p:nvSpPr>
        <p:spPr>
          <a:xfrm>
            <a:off x="5742840" y="3719807"/>
            <a:ext cx="2646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002060"/>
                </a:solidFill>
              </a:rPr>
              <a:t>Dana Infaq/Sedekah</a:t>
            </a:r>
          </a:p>
        </p:txBody>
      </p:sp>
      <p:sp>
        <p:nvSpPr>
          <p:cNvPr id="57" name="Title 1">
            <a:extLst>
              <a:ext uri="{FF2B5EF4-FFF2-40B4-BE49-F238E27FC236}">
                <a16:creationId xmlns="" xmlns:a16="http://schemas.microsoft.com/office/drawing/2014/main" id="{05ACE38F-DB3A-4F5C-9227-406AA0F6181E}"/>
              </a:ext>
            </a:extLst>
          </p:cNvPr>
          <p:cNvSpPr txBox="1">
            <a:spLocks/>
          </p:cNvSpPr>
          <p:nvPr/>
        </p:nvSpPr>
        <p:spPr>
          <a:xfrm>
            <a:off x="-6772" y="929626"/>
            <a:ext cx="121920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Perkembangan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id-ID" sz="14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Dana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Sosial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Keagamaan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id-ID" sz="1400" dirty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t>yang Terkumpul</a:t>
            </a:r>
            <a:endParaRPr lang="en-US" sz="1400" b="1" dirty="0">
              <a:solidFill>
                <a:schemeClr val="tx1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96F9B74-CE2E-4B55-A7F4-ABE6FA90C412}"/>
              </a:ext>
            </a:extLst>
          </p:cNvPr>
          <p:cNvSpPr txBox="1"/>
          <p:nvPr/>
        </p:nvSpPr>
        <p:spPr>
          <a:xfrm>
            <a:off x="598308" y="5878890"/>
            <a:ext cx="109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Pengelolaan dana sosial keagamaan perlu diperbaiki </a:t>
            </a:r>
            <a:r>
              <a:rPr lang="id-ID" dirty="0">
                <a:latin typeface="+mj-lt"/>
              </a:rPr>
              <a:t>untuk mendorong potensinya dalam pembiayaan pembangunan.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4C6B071-6DE6-4E19-AF17-286E99FA6E2E}"/>
              </a:ext>
            </a:extLst>
          </p:cNvPr>
          <p:cNvSpPr txBox="1"/>
          <p:nvPr/>
        </p:nvSpPr>
        <p:spPr>
          <a:xfrm>
            <a:off x="6610806" y="6389087"/>
            <a:ext cx="501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>
                <a:latin typeface="+mj-lt"/>
              </a:rPr>
              <a:t>Sumber</a:t>
            </a:r>
            <a:r>
              <a:rPr lang="en-US" sz="1200" dirty="0">
                <a:latin typeface="+mj-lt"/>
              </a:rPr>
              <a:t>: </a:t>
            </a:r>
            <a:r>
              <a:rPr lang="en-US" sz="1200" dirty="0" err="1">
                <a:latin typeface="+mj-lt"/>
              </a:rPr>
              <a:t>Otoritas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Jasa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Keuangan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Kementerian</a:t>
            </a:r>
            <a:r>
              <a:rPr lang="en-US" sz="1200" dirty="0">
                <a:latin typeface="+mj-lt"/>
              </a:rPr>
              <a:t> Agama, </a:t>
            </a:r>
            <a:r>
              <a:rPr lang="en-US" sz="1200" dirty="0" err="1">
                <a:latin typeface="+mj-lt"/>
              </a:rPr>
              <a:t>dan</a:t>
            </a:r>
            <a:r>
              <a:rPr lang="en-US" sz="1200" dirty="0">
                <a:latin typeface="+mj-lt"/>
              </a:rPr>
              <a:t> BAZNAS</a:t>
            </a:r>
            <a:r>
              <a:rPr lang="id-ID" sz="1200" dirty="0">
                <a:latin typeface="+mj-lt"/>
              </a:rPr>
              <a:t> </a:t>
            </a:r>
            <a:endParaRPr lang="en-GB" sz="1200" i="1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31711C8-1A44-4F66-94C3-7D7089BD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9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Chart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006570"/>
              </p:ext>
            </p:extLst>
          </p:nvPr>
        </p:nvGraphicFramePr>
        <p:xfrm>
          <a:off x="3376864" y="1163053"/>
          <a:ext cx="2975810" cy="206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5" name="Chart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965273"/>
              </p:ext>
            </p:extLst>
          </p:nvPr>
        </p:nvGraphicFramePr>
        <p:xfrm>
          <a:off x="6280484" y="3376863"/>
          <a:ext cx="2751221" cy="2129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811628" y="3202405"/>
            <a:ext cx="1082841" cy="52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6097004" y="1002631"/>
            <a:ext cx="1243263" cy="465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6477000" y="1130969"/>
            <a:ext cx="2410327" cy="1836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6EB0E-4935-433A-AAEA-25317A76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198" y="57486"/>
            <a:ext cx="9894497" cy="737577"/>
          </a:xfrm>
        </p:spPr>
        <p:txBody>
          <a:bodyPr>
            <a:normAutofit/>
          </a:bodyPr>
          <a:lstStyle/>
          <a:p>
            <a:r>
              <a:rPr lang="id-ID" sz="32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Perkembangan</a:t>
            </a:r>
            <a:r>
              <a:rPr lang="id-ID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rgbClr val="008D36"/>
                </a:solidFill>
                <a:latin typeface="+mn-lt"/>
                <a:ea typeface="Roboto" panose="02000000000000000000" pitchFamily="2" charset="0"/>
              </a:rPr>
              <a:t>Ekonomi</a:t>
            </a:r>
            <a:r>
              <a:rPr lang="en-US" sz="3200" dirty="0">
                <a:solidFill>
                  <a:srgbClr val="008D36"/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en-US" sz="3200" dirty="0" err="1" smtClean="0">
                <a:solidFill>
                  <a:srgbClr val="008D36"/>
                </a:solidFill>
                <a:latin typeface="+mn-lt"/>
                <a:ea typeface="Roboto" panose="02000000000000000000" pitchFamily="2" charset="0"/>
              </a:rPr>
              <a:t>Syariah</a:t>
            </a:r>
            <a:endParaRPr lang="en-GB" sz="3200" dirty="0">
              <a:latin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3F47568-4F17-4DBB-ADC6-2EB27677A362}"/>
              </a:ext>
            </a:extLst>
          </p:cNvPr>
          <p:cNvSpPr/>
          <p:nvPr/>
        </p:nvSpPr>
        <p:spPr>
          <a:xfrm>
            <a:off x="1523500" y="5622665"/>
            <a:ext cx="4068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C2C2C"/>
                </a:solidFill>
                <a:latin typeface="+mj-lt"/>
              </a:rPr>
              <a:t>Indonesia </a:t>
            </a:r>
            <a:r>
              <a:rPr lang="en-US" dirty="0" err="1" smtClean="0">
                <a:solidFill>
                  <a:srgbClr val="2C2C2C"/>
                </a:solidFill>
                <a:latin typeface="+mj-lt"/>
              </a:rPr>
              <a:t>masuk</a:t>
            </a:r>
            <a:r>
              <a:rPr lang="en-US" dirty="0" smtClean="0">
                <a:solidFill>
                  <a:srgbClr val="2C2C2C"/>
                </a:solidFill>
                <a:latin typeface="+mj-lt"/>
              </a:rPr>
              <a:t> 5 </a:t>
            </a:r>
            <a:r>
              <a:rPr lang="en-US" dirty="0" err="1" smtClean="0">
                <a:solidFill>
                  <a:srgbClr val="2C2C2C"/>
                </a:solidFill>
                <a:latin typeface="+mj-lt"/>
              </a:rPr>
              <a:t>besar</a:t>
            </a:r>
            <a:r>
              <a:rPr lang="en-US" dirty="0" smtClean="0">
                <a:solidFill>
                  <a:srgbClr val="2C2C2C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negara</a:t>
            </a:r>
            <a:r>
              <a:rPr 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konsumen</a:t>
            </a:r>
            <a:r>
              <a:rPr 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produk</a:t>
            </a:r>
            <a:r>
              <a:rPr 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 halal </a:t>
            </a:r>
            <a:r>
              <a:rPr lang="en-US" b="1" dirty="0" err="1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tertinggi</a:t>
            </a:r>
            <a:r>
              <a:rPr 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 di </a:t>
            </a:r>
            <a:r>
              <a:rPr lang="en-US" b="1" dirty="0" err="1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dunia</a:t>
            </a:r>
            <a:r>
              <a:rPr 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</a:rPr>
              <a:t>.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18E7443-83A2-40DD-BA9A-B6EB0C6B39A3}"/>
              </a:ext>
            </a:extLst>
          </p:cNvPr>
          <p:cNvSpPr/>
          <p:nvPr/>
        </p:nvSpPr>
        <p:spPr>
          <a:xfrm>
            <a:off x="126250" y="6411128"/>
            <a:ext cx="42266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C2C2C"/>
                </a:solidFill>
              </a:rPr>
              <a:t>Sumber</a:t>
            </a:r>
            <a:r>
              <a:rPr lang="en-US" sz="1100" dirty="0">
                <a:solidFill>
                  <a:srgbClr val="2C2C2C"/>
                </a:solidFill>
              </a:rPr>
              <a:t>: State of Global Islamic Economy, 201</a:t>
            </a:r>
            <a:r>
              <a:rPr lang="en-ID" sz="1100" dirty="0">
                <a:solidFill>
                  <a:srgbClr val="2C2C2C"/>
                </a:solidFill>
              </a:rPr>
              <a:t>7</a:t>
            </a:r>
            <a:r>
              <a:rPr lang="en-US" sz="1100" dirty="0">
                <a:solidFill>
                  <a:srgbClr val="2C2C2C"/>
                </a:solidFill>
              </a:rPr>
              <a:t>-1</a:t>
            </a:r>
            <a:r>
              <a:rPr lang="en-ID" sz="1100" dirty="0">
                <a:solidFill>
                  <a:srgbClr val="2C2C2C"/>
                </a:solidFill>
              </a:rPr>
              <a:t>8</a:t>
            </a:r>
            <a:endParaRPr lang="id-ID" sz="1100" dirty="0"/>
          </a:p>
        </p:txBody>
      </p:sp>
      <p:sp>
        <p:nvSpPr>
          <p:cNvPr id="60" name="Judul 1">
            <a:extLst>
              <a:ext uri="{FF2B5EF4-FFF2-40B4-BE49-F238E27FC236}">
                <a16:creationId xmlns="" xmlns:a16="http://schemas.microsoft.com/office/drawing/2014/main" id="{7144196A-9F1E-4ED0-BB94-EB73704A599B}"/>
              </a:ext>
            </a:extLst>
          </p:cNvPr>
          <p:cNvSpPr txBox="1">
            <a:spLocks/>
          </p:cNvSpPr>
          <p:nvPr/>
        </p:nvSpPr>
        <p:spPr>
          <a:xfrm>
            <a:off x="1007293" y="278780"/>
            <a:ext cx="10189492" cy="531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747819"/>
              </p:ext>
            </p:extLst>
          </p:nvPr>
        </p:nvGraphicFramePr>
        <p:xfrm>
          <a:off x="384406" y="1203159"/>
          <a:ext cx="3016520" cy="1965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5AE7076-D6C8-4E55-B2B3-52E4DC07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543135"/>
              </p:ext>
            </p:extLst>
          </p:nvPr>
        </p:nvGraphicFramePr>
        <p:xfrm>
          <a:off x="3114898" y="3344779"/>
          <a:ext cx="3061313" cy="2085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322499"/>
              </p:ext>
            </p:extLst>
          </p:nvPr>
        </p:nvGraphicFramePr>
        <p:xfrm>
          <a:off x="297737" y="3345383"/>
          <a:ext cx="2918705" cy="2100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FB3B4EE-F696-4455-83BD-C06100FF400E}"/>
              </a:ext>
            </a:extLst>
          </p:cNvPr>
          <p:cNvSpPr txBox="1"/>
          <p:nvPr/>
        </p:nvSpPr>
        <p:spPr>
          <a:xfrm>
            <a:off x="9601200" y="2173341"/>
            <a:ext cx="2454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Indonesia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telah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masuk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sebagai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Top 5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destinasi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pariwisata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halal global.</a:t>
            </a:r>
            <a:endParaRPr lang="id-ID" sz="1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="" xmlns:a16="http://schemas.microsoft.com/office/drawing/2014/main" id="{9725E4CC-4D8A-41C5-B7C8-9037909F6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73714"/>
              </p:ext>
            </p:extLst>
          </p:nvPr>
        </p:nvGraphicFramePr>
        <p:xfrm>
          <a:off x="6718635" y="1556585"/>
          <a:ext cx="2052885" cy="1386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7892">
                  <a:extLst>
                    <a:ext uri="{9D8B030D-6E8A-4147-A177-3AD203B41FA5}">
                      <a16:colId xmlns="" xmlns:a16="http://schemas.microsoft.com/office/drawing/2014/main" val="3609841890"/>
                    </a:ext>
                  </a:extLst>
                </a:gridCol>
                <a:gridCol w="906236">
                  <a:extLst>
                    <a:ext uri="{9D8B030D-6E8A-4147-A177-3AD203B41FA5}">
                      <a16:colId xmlns="" xmlns:a16="http://schemas.microsoft.com/office/drawing/2014/main" val="1812198267"/>
                    </a:ext>
                  </a:extLst>
                </a:gridCol>
                <a:gridCol w="738757">
                  <a:extLst>
                    <a:ext uri="{9D8B030D-6E8A-4147-A177-3AD203B41FA5}">
                      <a16:colId xmlns="" xmlns:a16="http://schemas.microsoft.com/office/drawing/2014/main" val="1928284121"/>
                    </a:ext>
                  </a:extLst>
                </a:gridCol>
              </a:tblGrid>
              <a:tr h="186089">
                <a:tc>
                  <a:txBody>
                    <a:bodyPr/>
                    <a:lstStyle/>
                    <a:p>
                      <a:pPr algn="ctr"/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Negara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Jumlah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002714"/>
                  </a:ext>
                </a:extLst>
              </a:tr>
              <a:tr h="186089">
                <a:tc>
                  <a:txBody>
                    <a:bodyPr/>
                    <a:lstStyle/>
                    <a:p>
                      <a:pPr algn="ctr"/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China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USD </a:t>
                      </a:r>
                      <a:r>
                        <a:rPr lang="en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17,5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5640245"/>
                  </a:ext>
                </a:extLst>
              </a:tr>
              <a:tr h="186089">
                <a:tc>
                  <a:txBody>
                    <a:bodyPr/>
                    <a:lstStyle/>
                    <a:p>
                      <a:pPr algn="ctr"/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India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USD </a:t>
                      </a:r>
                      <a:r>
                        <a:rPr lang="en-ID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5,4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2803056"/>
                  </a:ext>
                </a:extLst>
              </a:tr>
              <a:tr h="186089">
                <a:tc>
                  <a:txBody>
                    <a:bodyPr/>
                    <a:lstStyle/>
                    <a:p>
                      <a:pPr algn="ctr"/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Turki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USD </a:t>
                      </a:r>
                      <a:r>
                        <a:rPr lang="en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2,7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3685098"/>
                  </a:ext>
                </a:extLst>
              </a:tr>
              <a:tr h="186089">
                <a:tc>
                  <a:txBody>
                    <a:bodyPr/>
                    <a:lstStyle/>
                    <a:p>
                      <a:pPr algn="ctr"/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Bangladesh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USD </a:t>
                      </a:r>
                      <a:r>
                        <a:rPr lang="en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1,3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4998583"/>
                  </a:ext>
                </a:extLst>
              </a:tr>
              <a:tr h="186089">
                <a:tc>
                  <a:txBody>
                    <a:bodyPr/>
                    <a:lstStyle/>
                    <a:p>
                      <a:pPr algn="ctr"/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Italy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USD </a:t>
                      </a:r>
                      <a:r>
                        <a:rPr lang="en-ID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1,0</a:t>
                      </a:r>
                      <a:endParaRPr lang="id-ID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9861646"/>
                  </a:ext>
                </a:extLst>
              </a:tr>
            </a:tbl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75C3B38D-C0F1-42FD-82A3-796FEDF2EF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6" y="3376864"/>
            <a:ext cx="424884" cy="42074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87DFCDC2-05B3-42CF-A766-CB1F2F238C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06" y="3313815"/>
            <a:ext cx="404105" cy="404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41433" y="1195137"/>
            <a:ext cx="219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Negara </a:t>
            </a:r>
            <a:r>
              <a:rPr lang="en-US" sz="900" b="1" dirty="0" err="1" smtClean="0"/>
              <a:t>Eksportir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Busana</a:t>
            </a:r>
            <a:r>
              <a:rPr lang="en-US" sz="900" b="1" dirty="0" smtClean="0"/>
              <a:t> </a:t>
            </a:r>
            <a:r>
              <a:rPr lang="en-US" sz="900" b="1" dirty="0"/>
              <a:t>M</a:t>
            </a:r>
            <a:r>
              <a:rPr lang="en-US" sz="900" b="1" dirty="0" smtClean="0"/>
              <a:t>uslim </a:t>
            </a:r>
            <a:r>
              <a:rPr lang="en-US" sz="900" b="1" dirty="0" err="1"/>
              <a:t>Terbesar</a:t>
            </a:r>
            <a:r>
              <a:rPr lang="en-US" sz="900" b="1" dirty="0"/>
              <a:t> 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ke</a:t>
            </a:r>
            <a:r>
              <a:rPr lang="en-US" sz="900" b="1" dirty="0" smtClean="0"/>
              <a:t> </a:t>
            </a:r>
            <a:r>
              <a:rPr lang="en-US" sz="900" b="1" dirty="0"/>
              <a:t>N</a:t>
            </a:r>
            <a:r>
              <a:rPr lang="en-US" sz="900" b="1" dirty="0" smtClean="0"/>
              <a:t>egara OKI</a:t>
            </a:r>
            <a:r>
              <a:rPr lang="id-ID" sz="900" b="1" dirty="0" smtClean="0"/>
              <a:t>, 2016 (Milyar Dolar AS)</a:t>
            </a:r>
            <a:endParaRPr lang="id-ID" sz="900" b="1" dirty="0"/>
          </a:p>
        </p:txBody>
      </p:sp>
      <p:graphicFrame>
        <p:nvGraphicFramePr>
          <p:cNvPr id="65" name="Char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78375"/>
              </p:ext>
            </p:extLst>
          </p:nvPr>
        </p:nvGraphicFramePr>
        <p:xfrm>
          <a:off x="9212681" y="3378868"/>
          <a:ext cx="2679032" cy="2107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1064" y="986590"/>
            <a:ext cx="56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TOP 5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71521" y="3202404"/>
            <a:ext cx="56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TOP 5</a:t>
            </a:r>
            <a:endParaRPr lang="id-ID" sz="1400" b="1" dirty="0">
              <a:solidFill>
                <a:schemeClr val="bg1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="" xmlns:a16="http://schemas.microsoft.com/office/drawing/2014/main" id="{66A36D38-DAC8-475C-B0FE-0201075E6F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13" y="3146257"/>
            <a:ext cx="443921" cy="344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E21D93CA-7AB3-4EE1-8BC8-9E07B5755F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50" y="906379"/>
            <a:ext cx="484122" cy="385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77137" y="1347537"/>
            <a:ext cx="2510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Indonesia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mengalami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penurunan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sebagai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eksportir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busana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muslim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global.</a:t>
            </a:r>
            <a:endParaRPr lang="id-ID" sz="1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="" xmlns:a16="http://schemas.microsoft.com/office/drawing/2014/main" id="{CA7A1FAE-4A68-4D4A-9954-4A787F05B9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563" y="2320741"/>
            <a:ext cx="486722" cy="44386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FCB21D59-7140-4A0F-9670-C1CE28F9075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3" y="1096158"/>
            <a:ext cx="487639" cy="487639"/>
          </a:xfrm>
          <a:prstGeom prst="rect">
            <a:avLst/>
          </a:prstGeom>
        </p:spPr>
      </p:pic>
      <p:pic>
        <p:nvPicPr>
          <p:cNvPr id="1026" name="Picture 2" descr="C:\Users\User\Downloads\loss-char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81" y="1455320"/>
            <a:ext cx="489285" cy="47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Woman with Hijab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29" name="Picture 5" descr="C:\Users\User\Downloads\woman-with-hijab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80" y="1171074"/>
            <a:ext cx="521368" cy="3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ownloads\airplane-flight-in-circle-around-earth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90" y="3328737"/>
            <a:ext cx="47324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A9EB1EE0-EAEB-407C-AC47-7FCCEDD39857}"/>
              </a:ext>
            </a:extLst>
          </p:cNvPr>
          <p:cNvGrpSpPr/>
          <p:nvPr/>
        </p:nvGrpSpPr>
        <p:grpSpPr>
          <a:xfrm>
            <a:off x="7293377" y="5629929"/>
            <a:ext cx="3020272" cy="771082"/>
            <a:chOff x="1922303" y="2088388"/>
            <a:chExt cx="3020272" cy="771082"/>
          </a:xfrm>
        </p:grpSpPr>
        <p:sp>
          <p:nvSpPr>
            <p:cNvPr id="35" name="Freeform 219">
              <a:extLst>
                <a:ext uri="{FF2B5EF4-FFF2-40B4-BE49-F238E27FC236}">
                  <a16:creationId xmlns:a16="http://schemas.microsoft.com/office/drawing/2014/main" xmlns="" id="{5642A380-4F53-4714-8E58-35DC2CE527C2}"/>
                </a:ext>
              </a:extLst>
            </p:cNvPr>
            <p:cNvSpPr/>
            <p:nvPr/>
          </p:nvSpPr>
          <p:spPr>
            <a:xfrm rot="8100000">
              <a:off x="1922303" y="2088388"/>
              <a:ext cx="771082" cy="771082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400" kern="120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225295C3-BAEC-4CDC-9B5F-95E09346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192" y="2196604"/>
              <a:ext cx="514832" cy="514832"/>
            </a:xfrm>
            <a:prstGeom prst="rect">
              <a:avLst/>
            </a:prstGeom>
          </p:spPr>
        </p:pic>
        <p:sp>
          <p:nvSpPr>
            <p:cNvPr id="37" name="Freeform 219">
              <a:extLst>
                <a:ext uri="{FF2B5EF4-FFF2-40B4-BE49-F238E27FC236}">
                  <a16:creationId xmlns:a16="http://schemas.microsoft.com/office/drawing/2014/main" xmlns="" id="{293D831F-189D-4C74-8472-03E38A1B7505}"/>
                </a:ext>
              </a:extLst>
            </p:cNvPr>
            <p:cNvSpPr/>
            <p:nvPr/>
          </p:nvSpPr>
          <p:spPr>
            <a:xfrm rot="8100000">
              <a:off x="3082227" y="2088388"/>
              <a:ext cx="771082" cy="771082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400" kern="120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FCB21D59-7140-4A0F-9670-C1CE28F90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344" y="2239816"/>
              <a:ext cx="487639" cy="487639"/>
            </a:xfrm>
            <a:prstGeom prst="rect">
              <a:avLst/>
            </a:prstGeom>
          </p:spPr>
        </p:pic>
        <p:sp>
          <p:nvSpPr>
            <p:cNvPr id="40" name="Freeform 219">
              <a:extLst>
                <a:ext uri="{FF2B5EF4-FFF2-40B4-BE49-F238E27FC236}">
                  <a16:creationId xmlns:a16="http://schemas.microsoft.com/office/drawing/2014/main" xmlns="" id="{55882138-0F3C-4300-B178-0A8694213FCA}"/>
                </a:ext>
              </a:extLst>
            </p:cNvPr>
            <p:cNvSpPr/>
            <p:nvPr/>
          </p:nvSpPr>
          <p:spPr>
            <a:xfrm rot="8100000">
              <a:off x="4171493" y="2088388"/>
              <a:ext cx="771082" cy="771082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400" kern="120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7DFCDC2-05B3-42CF-A766-CB1F2F238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064" y="2196604"/>
              <a:ext cx="595541" cy="59554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0DC58F0B-073D-44FD-9DD2-BD24A8B0E874}"/>
              </a:ext>
            </a:extLst>
          </p:cNvPr>
          <p:cNvGrpSpPr/>
          <p:nvPr/>
        </p:nvGrpSpPr>
        <p:grpSpPr>
          <a:xfrm>
            <a:off x="10730681" y="5650374"/>
            <a:ext cx="771082" cy="771082"/>
            <a:chOff x="7286459" y="1408785"/>
            <a:chExt cx="771082" cy="771082"/>
          </a:xfrm>
        </p:grpSpPr>
        <p:sp>
          <p:nvSpPr>
            <p:cNvPr id="51" name="Freeform 219">
              <a:extLst>
                <a:ext uri="{FF2B5EF4-FFF2-40B4-BE49-F238E27FC236}">
                  <a16:creationId xmlns:a16="http://schemas.microsoft.com/office/drawing/2014/main" xmlns="" id="{4C07B7BF-EC4E-4BD9-BACE-6DA32E45164D}"/>
                </a:ext>
              </a:extLst>
            </p:cNvPr>
            <p:cNvSpPr/>
            <p:nvPr/>
          </p:nvSpPr>
          <p:spPr>
            <a:xfrm rot="8100000">
              <a:off x="7286459" y="1408785"/>
              <a:ext cx="771082" cy="771082"/>
            </a:xfrm>
            <a:custGeom>
              <a:avLst/>
              <a:gdLst>
                <a:gd name="connsiteX0" fmla="*/ 0 w 1324101"/>
                <a:gd name="connsiteY0" fmla="*/ 662051 h 1324101"/>
                <a:gd name="connsiteX1" fmla="*/ 662051 w 1324101"/>
                <a:gd name="connsiteY1" fmla="*/ 0 h 1324101"/>
                <a:gd name="connsiteX2" fmla="*/ 1324101 w 1324101"/>
                <a:gd name="connsiteY2" fmla="*/ 0 h 1324101"/>
                <a:gd name="connsiteX3" fmla="*/ 1324101 w 1324101"/>
                <a:gd name="connsiteY3" fmla="*/ 662051 h 1324101"/>
                <a:gd name="connsiteX4" fmla="*/ 662050 w 1324101"/>
                <a:gd name="connsiteY4" fmla="*/ 1324102 h 1324101"/>
                <a:gd name="connsiteX5" fmla="*/ -1 w 1324101"/>
                <a:gd name="connsiteY5" fmla="*/ 662051 h 1324101"/>
                <a:gd name="connsiteX6" fmla="*/ 0 w 1324101"/>
                <a:gd name="connsiteY6" fmla="*/ 662051 h 13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101" h="1324101">
                  <a:moveTo>
                    <a:pt x="0" y="662051"/>
                  </a:moveTo>
                  <a:cubicBezTo>
                    <a:pt x="0" y="296410"/>
                    <a:pt x="296410" y="0"/>
                    <a:pt x="662051" y="0"/>
                  </a:cubicBezTo>
                  <a:lnTo>
                    <a:pt x="1324101" y="0"/>
                  </a:lnTo>
                  <a:lnTo>
                    <a:pt x="1324101" y="662051"/>
                  </a:lnTo>
                  <a:cubicBezTo>
                    <a:pt x="1324101" y="1027692"/>
                    <a:pt x="1027691" y="1324102"/>
                    <a:pt x="662050" y="1324102"/>
                  </a:cubicBezTo>
                  <a:cubicBezTo>
                    <a:pt x="296409" y="1324102"/>
                    <a:pt x="-1" y="1027692"/>
                    <a:pt x="-1" y="662051"/>
                  </a:cubicBezTo>
                  <a:lnTo>
                    <a:pt x="0" y="6620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59" tIns="289160" rIns="289160" bIns="28915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2400" kern="120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5C3B38D-C0F1-42FD-82A3-796FEDF2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579" y="1554546"/>
              <a:ext cx="513215" cy="513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032175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="" xmlns:a16="http://schemas.microsoft.com/office/drawing/2014/main" id="{C7EE0958-468E-4407-925C-EDA6B90D067A}"/>
              </a:ext>
            </a:extLst>
          </p:cNvPr>
          <p:cNvSpPr/>
          <p:nvPr/>
        </p:nvSpPr>
        <p:spPr>
          <a:xfrm>
            <a:off x="8199443" y="1469721"/>
            <a:ext cx="3653341" cy="42138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="" xmlns:a16="http://schemas.microsoft.com/office/drawing/2014/main" id="{8B7B6F52-D789-4303-90D1-33E27A2C1150}"/>
              </a:ext>
            </a:extLst>
          </p:cNvPr>
          <p:cNvSpPr/>
          <p:nvPr/>
        </p:nvSpPr>
        <p:spPr>
          <a:xfrm>
            <a:off x="4334556" y="1478715"/>
            <a:ext cx="3653341" cy="266995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88888821-ECB1-4A39-B976-2A3B6B5FD462}"/>
              </a:ext>
            </a:extLst>
          </p:cNvPr>
          <p:cNvSpPr/>
          <p:nvPr/>
        </p:nvSpPr>
        <p:spPr>
          <a:xfrm>
            <a:off x="439137" y="1475125"/>
            <a:ext cx="3653341" cy="26735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8196908-BC4D-493E-8417-3960F4710AD8}"/>
              </a:ext>
            </a:extLst>
          </p:cNvPr>
          <p:cNvGrpSpPr/>
          <p:nvPr/>
        </p:nvGrpSpPr>
        <p:grpSpPr>
          <a:xfrm>
            <a:off x="1497722" y="931160"/>
            <a:ext cx="1536171" cy="1087931"/>
            <a:chOff x="1039829" y="4234332"/>
            <a:chExt cx="1152128" cy="1087930"/>
          </a:xfrm>
        </p:grpSpPr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EE3F214D-150A-4687-A3BC-AA93CDCB19ED}"/>
                </a:ext>
              </a:extLst>
            </p:cNvPr>
            <p:cNvSpPr/>
            <p:nvPr/>
          </p:nvSpPr>
          <p:spPr>
            <a:xfrm>
              <a:off x="1039829" y="4234332"/>
              <a:ext cx="1152128" cy="10801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ABCD4D64-41F6-47AB-95D6-79766548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151" y="4354555"/>
              <a:ext cx="847484" cy="84748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="" xmlns:a16="http://schemas.microsoft.com/office/drawing/2014/main" id="{C96E90CF-E9AB-4CF4-8AD0-7143C478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197" y="4809663"/>
              <a:ext cx="512599" cy="512599"/>
            </a:xfrm>
            <a:prstGeom prst="rect">
              <a:avLst/>
            </a:prstGeom>
          </p:spPr>
        </p:pic>
      </p:grpSp>
      <p:sp>
        <p:nvSpPr>
          <p:cNvPr id="57" name="Content Placeholder 1">
            <a:extLst>
              <a:ext uri="{FF2B5EF4-FFF2-40B4-BE49-F238E27FC236}">
                <a16:creationId xmlns="" xmlns:a16="http://schemas.microsoft.com/office/drawing/2014/main" id="{44C35856-DC4A-441F-9FE1-A98DD6E232AF}"/>
              </a:ext>
            </a:extLst>
          </p:cNvPr>
          <p:cNvSpPr txBox="1">
            <a:spLocks/>
          </p:cNvSpPr>
          <p:nvPr/>
        </p:nvSpPr>
        <p:spPr>
          <a:xfrm>
            <a:off x="530211" y="2030940"/>
            <a:ext cx="3562267" cy="332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Perbankan Syariah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Kapasitas Bank Syariah belum memungkinkan untuk menyalurkan dana APBN Non Gaji.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Belum ada bank syariah skala besar.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Belum ada bank investasi syariah.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134CF2-B590-4AB9-92B1-A21E63737008}"/>
              </a:ext>
            </a:extLst>
          </p:cNvPr>
          <p:cNvGrpSpPr/>
          <p:nvPr/>
        </p:nvGrpSpPr>
        <p:grpSpPr>
          <a:xfrm>
            <a:off x="5386748" y="929661"/>
            <a:ext cx="1536171" cy="1080120"/>
            <a:chOff x="4044856" y="4269603"/>
            <a:chExt cx="1152128" cy="1080120"/>
          </a:xfrm>
        </p:grpSpPr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0828BD1C-888D-41D8-BA30-6F9F48B679B8}"/>
                </a:ext>
              </a:extLst>
            </p:cNvPr>
            <p:cNvSpPr/>
            <p:nvPr/>
          </p:nvSpPr>
          <p:spPr>
            <a:xfrm>
              <a:off x="4044856" y="4269603"/>
              <a:ext cx="1152128" cy="10801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="" xmlns:a16="http://schemas.microsoft.com/office/drawing/2014/main" id="{30A50B0F-4EBC-4590-AF77-9788A2E22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448" y="4476685"/>
              <a:ext cx="725354" cy="72535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="" xmlns:a16="http://schemas.microsoft.com/office/drawing/2014/main" id="{1B5FBE6F-3719-43D4-AD02-DB0B1F17B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536" y="4774391"/>
              <a:ext cx="501490" cy="501490"/>
            </a:xfrm>
            <a:prstGeom prst="rect">
              <a:avLst/>
            </a:prstGeom>
          </p:spPr>
        </p:pic>
      </p:grpSp>
      <p:sp>
        <p:nvSpPr>
          <p:cNvPr id="63" name="Content Placeholder 1">
            <a:extLst>
              <a:ext uri="{FF2B5EF4-FFF2-40B4-BE49-F238E27FC236}">
                <a16:creationId xmlns="" xmlns:a16="http://schemas.microsoft.com/office/drawing/2014/main" id="{4B874132-82E9-4BC1-8843-76F5DD5B7E96}"/>
              </a:ext>
            </a:extLst>
          </p:cNvPr>
          <p:cNvSpPr txBox="1">
            <a:spLocks/>
          </p:cNvSpPr>
          <p:nvPr/>
        </p:nvSpPr>
        <p:spPr>
          <a:xfrm>
            <a:off x="4425633" y="1993106"/>
            <a:ext cx="3398561" cy="2931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Sukuk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Penerbitan sukuk terhambat oleh kebutuhan </a:t>
            </a:r>
            <a:r>
              <a:rPr kumimoji="0" lang="id-ID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underlying asset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Mahalnya biaya penerbitan.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Infrastruktur pasar belum optimal.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73719DFF-D372-4279-9128-C58789FA458E}"/>
              </a:ext>
            </a:extLst>
          </p:cNvPr>
          <p:cNvSpPr/>
          <p:nvPr/>
        </p:nvSpPr>
        <p:spPr>
          <a:xfrm>
            <a:off x="9257212" y="965012"/>
            <a:ext cx="1536171" cy="10801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6C4862-DE82-440D-A446-C58E81318E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52" y="1121476"/>
            <a:ext cx="889185" cy="66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6CCB6CA-1827-4DD9-8556-184221B8C1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34" y="996895"/>
            <a:ext cx="587928" cy="440947"/>
          </a:xfrm>
          <a:prstGeom prst="rect">
            <a:avLst/>
          </a:prstGeom>
        </p:spPr>
      </p:pic>
      <p:sp>
        <p:nvSpPr>
          <p:cNvPr id="54" name="Content Placeholder 1">
            <a:extLst>
              <a:ext uri="{FF2B5EF4-FFF2-40B4-BE49-F238E27FC236}">
                <a16:creationId xmlns="" xmlns:a16="http://schemas.microsoft.com/office/drawing/2014/main" id="{E508D872-E1B4-4346-A052-B0ACC7F7D445}"/>
              </a:ext>
            </a:extLst>
          </p:cNvPr>
          <p:cNvSpPr txBox="1">
            <a:spLocks/>
          </p:cNvSpPr>
          <p:nvPr/>
        </p:nvSpPr>
        <p:spPr>
          <a:xfrm>
            <a:off x="8326020" y="1998757"/>
            <a:ext cx="3398561" cy="345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Dana Sosial Keagamaan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spcBef>
                <a:spcPts val="0"/>
              </a:spcBef>
              <a:buFont typeface="+mj-lt"/>
              <a:buAutoNum type="arabicPeriod"/>
              <a:defRPr/>
            </a:pPr>
            <a:r>
              <a:rPr lang="id-ID" sz="1600" dirty="0">
                <a:solidFill>
                  <a:prstClr val="white"/>
                </a:solidFill>
              </a:rPr>
              <a:t>Zakat sebagai pajak belum dapat direalisasikan.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Sosialisasi dan pengumpulan dana sosial keagamaan belum optimal.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Lembaga pengelola dana sosial keagamaan belum optimal dalam  melakukan pengawasan, perencanaan dan pengendalian.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spcBef>
                <a:spcPts val="0"/>
              </a:spcBef>
              <a:buFont typeface="+mj-lt"/>
              <a:buAutoNum type="arabicPeriod"/>
              <a:defRPr/>
            </a:pPr>
            <a:r>
              <a:rPr lang="id-ID" sz="1600" dirty="0">
                <a:solidFill>
                  <a:prstClr val="white"/>
                </a:solidFill>
              </a:rPr>
              <a:t>Pencatatan dan pendataan dana sosial keagamaan khususnya wakaf belum optimal.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47E080-7E32-4279-B41C-E16C4D50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Tantangan Pelaksanaan</a:t>
            </a:r>
            <a:r>
              <a:rPr lang="id-ID" dirty="0" smtClean="0">
                <a:solidFill>
                  <a:srgbClr val="009137"/>
                </a:solidFill>
                <a:latin typeface="+mn-lt"/>
                <a:ea typeface="Roboto" panose="02000000000000000000" pitchFamily="2" charset="0"/>
              </a:rPr>
              <a:t> Ekonomi dan Keuangan Syariah</a:t>
            </a:r>
            <a:endParaRPr lang="en-GB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5535EC8-8C97-47E5-BF4A-62B001A8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24282" y="4407655"/>
            <a:ext cx="6134803" cy="2063944"/>
            <a:chOff x="1535997" y="4531591"/>
            <a:chExt cx="6134803" cy="2063944"/>
          </a:xfrm>
        </p:grpSpPr>
        <p:sp>
          <p:nvSpPr>
            <p:cNvPr id="25" name="Rectangle: Rounded Corners 4">
              <a:extLst>
                <a:ext uri="{FF2B5EF4-FFF2-40B4-BE49-F238E27FC236}">
                  <a16:creationId xmlns="" xmlns:a16="http://schemas.microsoft.com/office/drawing/2014/main" id="{88888821-ECB1-4A39-B976-2A3B6B5FD462}"/>
                </a:ext>
              </a:extLst>
            </p:cNvPr>
            <p:cNvSpPr/>
            <p:nvPr/>
          </p:nvSpPr>
          <p:spPr>
            <a:xfrm>
              <a:off x="2183986" y="4531591"/>
              <a:ext cx="5486813" cy="203007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EE3F214D-150A-4687-A3BC-AA93CDCB19ED}"/>
                </a:ext>
              </a:extLst>
            </p:cNvPr>
            <p:cNvSpPr/>
            <p:nvPr/>
          </p:nvSpPr>
          <p:spPr>
            <a:xfrm>
              <a:off x="1535997" y="4994196"/>
              <a:ext cx="1536171" cy="108012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Content Placeholder 1">
              <a:extLst>
                <a:ext uri="{FF2B5EF4-FFF2-40B4-BE49-F238E27FC236}">
                  <a16:creationId xmlns="" xmlns:a16="http://schemas.microsoft.com/office/drawing/2014/main" id="{44C35856-DC4A-441F-9FE1-A98DD6E232AF}"/>
                </a:ext>
              </a:extLst>
            </p:cNvPr>
            <p:cNvSpPr txBox="1">
              <a:spLocks/>
            </p:cNvSpPr>
            <p:nvPr/>
          </p:nvSpPr>
          <p:spPr>
            <a:xfrm>
              <a:off x="2596262" y="4674464"/>
              <a:ext cx="5074538" cy="19210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id-ID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Ekonomi </a:t>
              </a:r>
              <a:r>
                <a:rPr kumimoji="0" lang="id-ID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Syariah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id-ID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id-ID" sz="1600" dirty="0" smtClean="0">
                  <a:solidFill>
                    <a:prstClr val="white"/>
                  </a:solidFill>
                  <a:latin typeface="Calibri"/>
                </a:rPr>
                <a:t>Masih menjadi pasar konsumen produk halal terbesar (belum mampu menjadi produsen).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id-ID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Proses sertifikasi membutuhkan waktu yang lama dan mahal.</a:t>
              </a:r>
              <a:endPara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="" xmlns:a16="http://schemas.microsoft.com/office/drawing/2014/main" id="{929924A7-6D2B-4842-B499-EA8163763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14" y="5196971"/>
              <a:ext cx="862747" cy="647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15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50"/>
          <p:cNvSpPr>
            <a:spLocks/>
          </p:cNvSpPr>
          <p:nvPr/>
        </p:nvSpPr>
        <p:spPr bwMode="auto">
          <a:xfrm>
            <a:off x="456369" y="2134638"/>
            <a:ext cx="3566466" cy="314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R="0" lvl="0" defTabSz="914400" rtl="0" eaLnBrk="1" fontAlgn="auto" latinLnBrk="0" hangingPunct="1">
              <a:spcBef>
                <a:spcPts val="600"/>
              </a:spcBef>
              <a:buClrTx/>
              <a:buSzTx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Membentuk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bank 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BUMN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syariah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skala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besar</a:t>
            </a:r>
            <a:r>
              <a:rPr lang="id-ID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. Usulan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3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tiga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) 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lumMod val="90000"/>
                    <a:lumOff val="10000"/>
                  </a:srgbClr>
                </a:solidFill>
                <a:effectLst/>
                <a:uLnTx/>
                <a:uFillTx/>
                <a:latin typeface="+mj-lt"/>
              </a:rPr>
              <a:t>alternatif:</a:t>
            </a:r>
          </a:p>
          <a:p>
            <a:pPr marL="860425" lvl="1" indent="-396875">
              <a:spcBef>
                <a:spcPts val="600"/>
              </a:spcBef>
              <a:buFont typeface="+mj-lt"/>
              <a:buAutoNum type="alphaLcPeriod"/>
              <a:tabLst>
                <a:tab pos="804863" algn="l"/>
              </a:tabLst>
              <a:defRPr/>
            </a:pPr>
            <a:r>
              <a:rPr lang="id-ID" sz="1600" dirty="0">
                <a:solidFill>
                  <a:srgbClr val="000000"/>
                </a:solidFill>
                <a:latin typeface="+mj-lt"/>
              </a:rPr>
              <a:t>Membentuk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holding</a:t>
            </a:r>
            <a:r>
              <a:rPr lang="id-ID" sz="1600" dirty="0">
                <a:solidFill>
                  <a:srgbClr val="000000"/>
                </a:solidFill>
                <a:latin typeface="+mj-lt"/>
              </a:rPr>
              <a:t> bank syariah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.</a:t>
            </a:r>
            <a:endParaRPr lang="id-ID" sz="1600" dirty="0">
              <a:solidFill>
                <a:srgbClr val="000000"/>
              </a:solidFill>
              <a:latin typeface="+mj-lt"/>
            </a:endParaRPr>
          </a:p>
          <a:p>
            <a:pPr marL="860425" lvl="1" indent="-396875">
              <a:spcBef>
                <a:spcPts val="600"/>
              </a:spcBef>
              <a:buFont typeface="+mj-lt"/>
              <a:buAutoNum type="alphaLcPeriod"/>
              <a:tabLst>
                <a:tab pos="804863" algn="l"/>
              </a:tabLst>
              <a:defRPr/>
            </a:pPr>
            <a:r>
              <a:rPr lang="id-ID" sz="1600" dirty="0">
                <a:solidFill>
                  <a:srgbClr val="000000"/>
                </a:solidFill>
                <a:latin typeface="+mj-lt"/>
              </a:rPr>
              <a:t>M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erger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+mj-lt"/>
              </a:rPr>
              <a:t>Bank Syariah Mandiri, BNI Syariah, BRI Syariah, dan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unit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usaha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syariah</a:t>
            </a:r>
            <a:r>
              <a:rPr lang="id-ID" sz="1600" dirty="0">
                <a:solidFill>
                  <a:srgbClr val="000000"/>
                </a:solidFill>
                <a:latin typeface="+mj-lt"/>
              </a:rPr>
              <a:t> BTN.</a:t>
            </a:r>
          </a:p>
          <a:p>
            <a:pPr marL="860425" lvl="1" indent="-396875">
              <a:spcBef>
                <a:spcPts val="600"/>
              </a:spcBef>
              <a:buFont typeface="+mj-lt"/>
              <a:buAutoNum type="alphaLcPeriod"/>
              <a:tabLst>
                <a:tab pos="804863" algn="l"/>
              </a:tabLst>
              <a:defRPr/>
            </a:pPr>
            <a:r>
              <a:rPr lang="id-ID" sz="1600" dirty="0">
                <a:solidFill>
                  <a:srgbClr val="000000"/>
                </a:solidFill>
                <a:latin typeface="+mj-lt"/>
              </a:rPr>
              <a:t>Mempertahankan 3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bank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umum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syariah</a:t>
            </a:r>
            <a:r>
              <a:rPr lang="id-ID" sz="1600" dirty="0">
                <a:solidFill>
                  <a:srgbClr val="000000"/>
                </a:solidFill>
                <a:latin typeface="+mj-lt"/>
              </a:rPr>
              <a:t> yang ada dan disuntik modal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+mj-lt"/>
              </a:rPr>
              <a:t>untuk menambah kapasitas bank syariah.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6201C-B388-4AEA-BAF5-EC86F7B4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Usulan </a:t>
            </a:r>
            <a:r>
              <a:rPr lang="en-US" dirty="0" err="1" smtClean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Pengembangan</a:t>
            </a:r>
            <a:r>
              <a:rPr lang="id-ID" dirty="0" smtClean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id-ID" dirty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Sektor 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Keuangan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Syariah</a:t>
            </a:r>
            <a:endParaRPr lang="en-GB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93E587E-E890-4BC7-95AA-37B52FF9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50">
            <a:extLst>
              <a:ext uri="{FF2B5EF4-FFF2-40B4-BE49-F238E27FC236}">
                <a16:creationId xmlns="" xmlns:a16="http://schemas.microsoft.com/office/drawing/2014/main" id="{57313C20-B153-416D-99FA-5F49EC792E21}"/>
              </a:ext>
            </a:extLst>
          </p:cNvPr>
          <p:cNvSpPr>
            <a:spLocks/>
          </p:cNvSpPr>
          <p:nvPr/>
        </p:nvSpPr>
        <p:spPr bwMode="auto">
          <a:xfrm>
            <a:off x="4286920" y="2134638"/>
            <a:ext cx="3566466" cy="335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Meningkatkan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pertumbuhan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efek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syariah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(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sukuk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korporasi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dan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efek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beragun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aset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syariah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): </a:t>
            </a:r>
            <a:endParaRPr lang="id-ID" sz="1600" dirty="0">
              <a:solidFill>
                <a:schemeClr val="accent2">
                  <a:lumMod val="90000"/>
                  <a:lumOff val="10000"/>
                </a:schemeClr>
              </a:solidFill>
              <a:latin typeface="+mj-lt"/>
            </a:endParaRPr>
          </a:p>
          <a:p>
            <a:pPr marL="534988" indent="-266700">
              <a:spcBef>
                <a:spcPts val="600"/>
              </a:spcBef>
              <a:buAutoNum type="alphaLcPeriod"/>
            </a:pPr>
            <a:r>
              <a:rPr lang="en-US" sz="1600" dirty="0" err="1" smtClean="0">
                <a:latin typeface="+mj-lt"/>
              </a:rPr>
              <a:t>mendorong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BUMN </a:t>
            </a:r>
            <a:r>
              <a:rPr lang="en-US" sz="1600" dirty="0" err="1">
                <a:latin typeface="+mj-lt"/>
              </a:rPr>
              <a:t>dan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lembaga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keuangan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pemerintah</a:t>
            </a:r>
            <a:r>
              <a:rPr lang="en-US" sz="1600" dirty="0">
                <a:latin typeface="+mj-lt"/>
              </a:rPr>
              <a:t> (SMI, SMF, </a:t>
            </a:r>
            <a:r>
              <a:rPr lang="en-US" sz="1600" dirty="0" err="1">
                <a:latin typeface="+mj-lt"/>
              </a:rPr>
              <a:t>dan</a:t>
            </a:r>
            <a:r>
              <a:rPr lang="en-US" sz="1600" dirty="0">
                <a:latin typeface="+mj-lt"/>
              </a:rPr>
              <a:t> LPEI) </a:t>
            </a:r>
            <a:r>
              <a:rPr lang="en-US" sz="1600" dirty="0" err="1">
                <a:latin typeface="+mj-lt"/>
              </a:rPr>
              <a:t>menjadi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emiten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sukuk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dan</a:t>
            </a:r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atau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saham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serta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menerbitkan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efek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beragun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aset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syariah</a:t>
            </a:r>
            <a:r>
              <a:rPr lang="id-ID" sz="1600" dirty="0" smtClean="0">
                <a:latin typeface="+mj-lt"/>
              </a:rPr>
              <a:t>.</a:t>
            </a:r>
            <a:endParaRPr lang="id-ID" sz="1600" dirty="0">
              <a:latin typeface="+mj-lt"/>
            </a:endParaRPr>
          </a:p>
          <a:p>
            <a:pPr marL="534988" indent="-266700">
              <a:spcBef>
                <a:spcPts val="600"/>
              </a:spcBef>
              <a:buAutoNum type="alphaLcPeriod"/>
            </a:pPr>
            <a:r>
              <a:rPr lang="en-US" sz="1600" dirty="0" err="1" smtClean="0">
                <a:latin typeface="+mj-lt"/>
              </a:rPr>
              <a:t>mendorong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Badan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Pengelola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Keuangan</a:t>
            </a:r>
            <a:r>
              <a:rPr lang="en-US" sz="1600" dirty="0">
                <a:latin typeface="+mj-lt"/>
              </a:rPr>
              <a:t> Haji (BPKH) </a:t>
            </a:r>
            <a:r>
              <a:rPr lang="en-US" sz="1600" dirty="0" err="1">
                <a:latin typeface="+mj-lt"/>
              </a:rPr>
              <a:t>untuk</a:t>
            </a:r>
            <a:r>
              <a:rPr lang="en-US" sz="1600" dirty="0">
                <a:latin typeface="+mj-lt"/>
              </a:rPr>
              <a:t> </a:t>
            </a:r>
            <a:r>
              <a:rPr lang="id-ID" sz="1600" dirty="0" smtClean="0">
                <a:latin typeface="+mj-lt"/>
              </a:rPr>
              <a:t>berinvestasi </a:t>
            </a:r>
            <a:r>
              <a:rPr lang="en-US" sz="1600" dirty="0" err="1" smtClean="0">
                <a:latin typeface="+mj-lt"/>
              </a:rPr>
              <a:t>pada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sukuk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korporasi</a:t>
            </a:r>
            <a:r>
              <a:rPr lang="en-US" sz="1600" dirty="0">
                <a:latin typeface="+mj-lt"/>
              </a:rPr>
              <a:t>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Mendorong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penerbitan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sukuk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daerah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.</a:t>
            </a:r>
            <a:endParaRPr lang="id-ID" sz="1600" dirty="0">
              <a:solidFill>
                <a:srgbClr val="002060">
                  <a:lumMod val="90000"/>
                  <a:lumOff val="10000"/>
                </a:srgbClr>
              </a:solidFill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id-ID" sz="1600" dirty="0">
              <a:solidFill>
                <a:schemeClr val="accent2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id-ID" sz="1600" dirty="0">
              <a:solidFill>
                <a:schemeClr val="accent2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+mj-lt"/>
            </a:endParaRPr>
          </a:p>
          <a:p>
            <a:pPr marL="349250">
              <a:spcBef>
                <a:spcPts val="600"/>
              </a:spcBef>
            </a:pPr>
            <a:endParaRPr lang="id-ID" sz="1600" dirty="0">
              <a:latin typeface="+mj-lt"/>
            </a:endParaRPr>
          </a:p>
          <a:p>
            <a:pPr marL="349250">
              <a:spcBef>
                <a:spcPts val="600"/>
              </a:spcBef>
            </a:pPr>
            <a:endParaRPr lang="id-ID" sz="1600" dirty="0">
              <a:latin typeface="+mj-lt"/>
            </a:endParaRPr>
          </a:p>
          <a:p>
            <a:pPr>
              <a:spcBef>
                <a:spcPts val="600"/>
              </a:spcBef>
            </a:pPr>
            <a:endParaRPr lang="id-ID" sz="16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48E03698-10E7-4EDB-A68A-5CE3C8BE6478}"/>
              </a:ext>
            </a:extLst>
          </p:cNvPr>
          <p:cNvSpPr>
            <a:spLocks/>
          </p:cNvSpPr>
          <p:nvPr/>
        </p:nvSpPr>
        <p:spPr bwMode="auto">
          <a:xfrm>
            <a:off x="8219931" y="2134637"/>
            <a:ext cx="3566465" cy="261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spcBef>
                <a:spcPts val="600"/>
              </a:spcBef>
            </a:pPr>
            <a:r>
              <a:rPr lang="id-ID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Perluasan Lembaga Keuangan Mikro Syariah dengan branding “Bank </a:t>
            </a:r>
            <a:r>
              <a:rPr lang="id-ID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Wakaf Mikro</a:t>
            </a:r>
            <a:r>
              <a:rPr lang="id-ID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” berbasis pesantren hingga mencakup seluruh wilayah Indonesia.</a:t>
            </a:r>
            <a:endParaRPr lang="id-ID" sz="1600" dirty="0">
              <a:solidFill>
                <a:schemeClr val="accent2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id-ID" sz="1600" dirty="0">
              <a:solidFill>
                <a:schemeClr val="accent2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+mj-lt"/>
            </a:endParaRPr>
          </a:p>
          <a:p>
            <a:pPr marL="349250">
              <a:spcBef>
                <a:spcPts val="600"/>
              </a:spcBef>
            </a:pPr>
            <a:endParaRPr lang="id-ID" sz="1600" dirty="0">
              <a:latin typeface="+mj-lt"/>
            </a:endParaRPr>
          </a:p>
          <a:p>
            <a:pPr marL="349250">
              <a:spcBef>
                <a:spcPts val="600"/>
              </a:spcBef>
            </a:pPr>
            <a:endParaRPr lang="id-ID" sz="1600" dirty="0">
              <a:latin typeface="+mj-lt"/>
            </a:endParaRPr>
          </a:p>
          <a:p>
            <a:pPr>
              <a:spcBef>
                <a:spcPts val="600"/>
              </a:spcBef>
            </a:pPr>
            <a:endParaRPr lang="id-ID" sz="16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38D5CB0C-7115-4233-ADD1-32CE1295BDBF}"/>
              </a:ext>
            </a:extLst>
          </p:cNvPr>
          <p:cNvSpPr/>
          <p:nvPr/>
        </p:nvSpPr>
        <p:spPr>
          <a:xfrm>
            <a:off x="301082" y="1811145"/>
            <a:ext cx="3802566" cy="3675256"/>
          </a:xfrm>
          <a:prstGeom prst="roundRect">
            <a:avLst>
              <a:gd name="adj" fmla="val 1573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D8E2276F-3C41-4270-9F20-A156D70F6297}"/>
              </a:ext>
            </a:extLst>
          </p:cNvPr>
          <p:cNvSpPr/>
          <p:nvPr/>
        </p:nvSpPr>
        <p:spPr>
          <a:xfrm>
            <a:off x="8036658" y="1811143"/>
            <a:ext cx="3802566" cy="3675258"/>
          </a:xfrm>
          <a:prstGeom prst="roundRect">
            <a:avLst>
              <a:gd name="adj" fmla="val 2053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094C18E-5107-46BB-BC3E-BC132E950D74}"/>
              </a:ext>
            </a:extLst>
          </p:cNvPr>
          <p:cNvSpPr/>
          <p:nvPr/>
        </p:nvSpPr>
        <p:spPr>
          <a:xfrm>
            <a:off x="4168870" y="1811142"/>
            <a:ext cx="3802566" cy="3675259"/>
          </a:xfrm>
          <a:prstGeom prst="roundRect">
            <a:avLst>
              <a:gd name="adj" fmla="val 1418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D850B51-C2F9-4F47-83D7-DD5E3E289708}"/>
              </a:ext>
            </a:extLst>
          </p:cNvPr>
          <p:cNvSpPr/>
          <p:nvPr/>
        </p:nvSpPr>
        <p:spPr>
          <a:xfrm>
            <a:off x="581025" y="1635178"/>
            <a:ext cx="3276600" cy="3792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+mj-lt"/>
              </a:rPr>
              <a:t>Perbankan Syariah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E6D86B18-6482-46A9-9FA6-C0501EE41EDE}"/>
              </a:ext>
            </a:extLst>
          </p:cNvPr>
          <p:cNvSpPr/>
          <p:nvPr/>
        </p:nvSpPr>
        <p:spPr>
          <a:xfrm>
            <a:off x="4391025" y="1621516"/>
            <a:ext cx="3371850" cy="3792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+mj-lt"/>
              </a:rPr>
              <a:t>Pasar Modal Syariah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022E4427-EC28-479E-894F-242761DDA9F8}"/>
              </a:ext>
            </a:extLst>
          </p:cNvPr>
          <p:cNvSpPr/>
          <p:nvPr/>
        </p:nvSpPr>
        <p:spPr>
          <a:xfrm>
            <a:off x="8305800" y="1635179"/>
            <a:ext cx="3295650" cy="3792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+mj-lt"/>
              </a:rPr>
              <a:t>IKNB Syariah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84B9B27-4D8C-4DEA-9CCC-F8EDDA1CA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1" y="1324868"/>
            <a:ext cx="781881" cy="626484"/>
          </a:xfrm>
          <a:prstGeom prst="rect">
            <a:avLst/>
          </a:prstGeom>
        </p:spPr>
      </p:pic>
      <p:pic>
        <p:nvPicPr>
          <p:cNvPr id="2051" name="Picture 3" descr="C:\Users\User\Downloads\increase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83" y="1251640"/>
            <a:ext cx="739752" cy="7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F7404AC-00DF-417C-9702-33A96B648B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17374"/>
            <a:ext cx="636017" cy="5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8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50"/>
          <p:cNvSpPr>
            <a:spLocks/>
          </p:cNvSpPr>
          <p:nvPr/>
        </p:nvSpPr>
        <p:spPr bwMode="auto">
          <a:xfrm>
            <a:off x="456369" y="2077488"/>
            <a:ext cx="3566466" cy="314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id-ID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Reformasi zakat untuk mendukung program pengentasan kemiskinan:</a:t>
            </a:r>
          </a:p>
          <a:p>
            <a:pPr marL="917575" lvl="1" indent="-401638">
              <a:spcBef>
                <a:spcPts val="1200"/>
              </a:spcBef>
              <a:buFont typeface="+mj-lt"/>
              <a:buAutoNum type="alphaLcPeriod"/>
              <a:tabLst>
                <a:tab pos="914400" algn="l"/>
              </a:tabLst>
              <a:defRPr/>
            </a:pPr>
            <a:r>
              <a:rPr lang="id-ID" sz="1600" dirty="0">
                <a:latin typeface="+mj-lt"/>
              </a:rPr>
              <a:t>Penetapan Perpres tentang pengumpulan zakat melalui pemotongan langsung gaji PNS.</a:t>
            </a:r>
          </a:p>
          <a:p>
            <a:pPr marL="917575" lvl="1" indent="-401638">
              <a:spcBef>
                <a:spcPts val="1200"/>
              </a:spcBef>
              <a:buFont typeface="+mj-lt"/>
              <a:buAutoNum type="alphaLcPeriod"/>
              <a:tabLst>
                <a:tab pos="914400" algn="l"/>
              </a:tabLst>
              <a:defRPr/>
            </a:pPr>
            <a:r>
              <a:rPr lang="id-ID" sz="1600" dirty="0">
                <a:latin typeface="+mj-lt"/>
              </a:rPr>
              <a:t>Peningkatan pemanfaatan ZISWAF untuk pembangunan sanitasi &amp; air minum serta perluasan ke sektor </a:t>
            </a:r>
            <a:r>
              <a:rPr lang="en-US" sz="1600" dirty="0" err="1">
                <a:latin typeface="+mj-lt"/>
              </a:rPr>
              <a:t>dan</a:t>
            </a:r>
            <a:r>
              <a:rPr lang="en-US" sz="1600" dirty="0">
                <a:latin typeface="+mj-lt"/>
              </a:rPr>
              <a:t> program </a:t>
            </a:r>
            <a:r>
              <a:rPr lang="en-US" sz="1600" dirty="0" err="1">
                <a:latin typeface="+mj-lt"/>
              </a:rPr>
              <a:t>penanggulangan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kemiskinan</a:t>
            </a:r>
            <a:r>
              <a:rPr lang="en-US" sz="1600" dirty="0">
                <a:latin typeface="+mj-lt"/>
              </a:rPr>
              <a:t> </a:t>
            </a:r>
            <a:r>
              <a:rPr lang="id-ID" sz="1600" dirty="0">
                <a:latin typeface="+mj-lt"/>
              </a:rPr>
              <a:t>lainnya.</a:t>
            </a:r>
            <a:endParaRPr lang="id-ID" sz="1600" dirty="0">
              <a:solidFill>
                <a:schemeClr val="accent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6201C-B388-4AEA-BAF5-EC86F7B4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Usulan </a:t>
            </a:r>
            <a:r>
              <a:rPr lang="en-US" dirty="0" err="1" smtClean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Pengembangan</a:t>
            </a:r>
            <a:r>
              <a:rPr lang="en-US" dirty="0" smtClean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 </a:t>
            </a:r>
            <a:r>
              <a:rPr lang="id-ID" dirty="0" smtClean="0">
                <a:solidFill>
                  <a:srgbClr val="002060">
                    <a:lumMod val="75000"/>
                  </a:srgbClr>
                </a:solidFill>
                <a:latin typeface="+mn-lt"/>
                <a:ea typeface="Roboto" panose="02000000000000000000" pitchFamily="2" charset="0"/>
              </a:rPr>
              <a:t>Sektor 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Dana Sosial Keagamaan</a:t>
            </a:r>
            <a:endParaRPr lang="en-GB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93E587E-E890-4BC7-95AA-37B52FF9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46E-8A71-4229-9321-274B093DFD02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50">
            <a:extLst>
              <a:ext uri="{FF2B5EF4-FFF2-40B4-BE49-F238E27FC236}">
                <a16:creationId xmlns="" xmlns:a16="http://schemas.microsoft.com/office/drawing/2014/main" id="{57313C20-B153-416D-99FA-5F49EC792E21}"/>
              </a:ext>
            </a:extLst>
          </p:cNvPr>
          <p:cNvSpPr>
            <a:spLocks/>
          </p:cNvSpPr>
          <p:nvPr/>
        </p:nvSpPr>
        <p:spPr bwMode="auto">
          <a:xfrm>
            <a:off x="4286920" y="2077487"/>
            <a:ext cx="3566466" cy="456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 err="1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Pemerintah</a:t>
            </a:r>
            <a:r>
              <a:rPr lang="en-US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mengalokasikan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dana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kepada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Badan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Pusat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Statistik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di 2019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untuk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sensus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tanah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wakaf</a:t>
            </a:r>
            <a:r>
              <a:rPr lang="en-US" sz="1600" dirty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.</a:t>
            </a:r>
            <a:endParaRPr lang="id-ID" sz="1600" dirty="0">
              <a:latin typeface="+mj-lt"/>
            </a:endParaRPr>
          </a:p>
          <a:p>
            <a:endParaRPr lang="id-ID" sz="1600" dirty="0">
              <a:solidFill>
                <a:schemeClr val="accent2">
                  <a:lumMod val="90000"/>
                  <a:lumOff val="10000"/>
                </a:schemeClr>
              </a:solidFill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349250"/>
            <a:endParaRPr lang="id-ID" sz="1600" dirty="0">
              <a:latin typeface="+mj-lt"/>
            </a:endParaRPr>
          </a:p>
          <a:p>
            <a:pPr marL="349250"/>
            <a:endParaRPr lang="id-ID" sz="1600" dirty="0">
              <a:latin typeface="+mj-lt"/>
            </a:endParaRPr>
          </a:p>
          <a:p>
            <a:endParaRPr lang="id-ID" sz="16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48E03698-10E7-4EDB-A68A-5CE3C8BE6478}"/>
              </a:ext>
            </a:extLst>
          </p:cNvPr>
          <p:cNvSpPr>
            <a:spLocks/>
          </p:cNvSpPr>
          <p:nvPr/>
        </p:nvSpPr>
        <p:spPr bwMode="auto">
          <a:xfrm>
            <a:off x="8219931" y="2077487"/>
            <a:ext cx="3566465" cy="42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Investasi langsung dan atau kerjasama dengan Tabung Haji Malaysia proyek infrastruktur </a:t>
            </a:r>
            <a:r>
              <a:rPr lang="id-ID" sz="1600" i="1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brown-field </a:t>
            </a:r>
            <a:r>
              <a:rPr lang="id-ID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PINA.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altLang="zh-CN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Penyertaan modal atau </a:t>
            </a:r>
            <a:r>
              <a:rPr lang="id-ID" altLang="zh-CN" sz="1600" i="1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Sub-Debt </a:t>
            </a:r>
            <a:r>
              <a:rPr lang="id-ID" altLang="zh-CN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atau </a:t>
            </a:r>
            <a:r>
              <a:rPr lang="id-ID" altLang="zh-CN" sz="1600" i="1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Liquidity Support </a:t>
            </a:r>
            <a:r>
              <a:rPr lang="id-ID" altLang="zh-CN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di Bank Syariah.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altLang="zh-CN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Pengiriman daging Dam Haji Tamattu dari Arab Saudi ke Indonesia kerjasama dengan IDB.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altLang="zh-CN" sz="1600" dirty="0" smtClean="0">
                <a:solidFill>
                  <a:srgbClr val="002060">
                    <a:lumMod val="90000"/>
                    <a:lumOff val="10000"/>
                  </a:srgbClr>
                </a:solidFill>
                <a:latin typeface="+mj-lt"/>
              </a:rPr>
              <a:t>Investasi akomodasi dari tanah wakaf Aceh Baitul Asyi di Mekkah.</a:t>
            </a:r>
            <a:endParaRPr lang="zh-CN" altLang="en-US" sz="1600" dirty="0">
              <a:latin typeface="+mj-lt"/>
            </a:endParaRPr>
          </a:p>
          <a:p>
            <a:pPr lvl="0">
              <a:spcBef>
                <a:spcPts val="600"/>
              </a:spcBef>
            </a:pPr>
            <a:endParaRPr lang="id-ID" sz="1600" dirty="0">
              <a:solidFill>
                <a:schemeClr val="accent2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id-ID" sz="1600" dirty="0">
              <a:solidFill>
                <a:schemeClr val="accent2">
                  <a:lumMod val="90000"/>
                  <a:lumOff val="10000"/>
                </a:schemeClr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+mj-lt"/>
            </a:endParaRPr>
          </a:p>
          <a:p>
            <a:pPr marL="349250">
              <a:spcBef>
                <a:spcPts val="600"/>
              </a:spcBef>
            </a:pPr>
            <a:endParaRPr lang="id-ID" sz="1600" dirty="0">
              <a:latin typeface="+mj-lt"/>
            </a:endParaRPr>
          </a:p>
          <a:p>
            <a:pPr marL="349250">
              <a:spcBef>
                <a:spcPts val="600"/>
              </a:spcBef>
            </a:pPr>
            <a:endParaRPr lang="id-ID" sz="1600" dirty="0">
              <a:latin typeface="+mj-lt"/>
            </a:endParaRPr>
          </a:p>
          <a:p>
            <a:pPr>
              <a:spcBef>
                <a:spcPts val="600"/>
              </a:spcBef>
            </a:pPr>
            <a:endParaRPr lang="id-ID" sz="16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38D5CB0C-7115-4233-ADD1-32CE1295BDBF}"/>
              </a:ext>
            </a:extLst>
          </p:cNvPr>
          <p:cNvSpPr/>
          <p:nvPr/>
        </p:nvSpPr>
        <p:spPr>
          <a:xfrm>
            <a:off x="301082" y="1753995"/>
            <a:ext cx="3802566" cy="3560956"/>
          </a:xfrm>
          <a:prstGeom prst="roundRect">
            <a:avLst>
              <a:gd name="adj" fmla="val 1573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D8E2276F-3C41-4270-9F20-A156D70F6297}"/>
              </a:ext>
            </a:extLst>
          </p:cNvPr>
          <p:cNvSpPr/>
          <p:nvPr/>
        </p:nvSpPr>
        <p:spPr>
          <a:xfrm>
            <a:off x="8036658" y="1753992"/>
            <a:ext cx="3802566" cy="3560959"/>
          </a:xfrm>
          <a:prstGeom prst="roundRect">
            <a:avLst>
              <a:gd name="adj" fmla="val 2053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094C18E-5107-46BB-BC3E-BC132E950D74}"/>
              </a:ext>
            </a:extLst>
          </p:cNvPr>
          <p:cNvSpPr/>
          <p:nvPr/>
        </p:nvSpPr>
        <p:spPr>
          <a:xfrm>
            <a:off x="4168870" y="1753992"/>
            <a:ext cx="3802566" cy="3560959"/>
          </a:xfrm>
          <a:prstGeom prst="roundRect">
            <a:avLst>
              <a:gd name="adj" fmla="val 1418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D850B51-C2F9-4F47-83D7-DD5E3E289708}"/>
              </a:ext>
            </a:extLst>
          </p:cNvPr>
          <p:cNvSpPr/>
          <p:nvPr/>
        </p:nvSpPr>
        <p:spPr>
          <a:xfrm>
            <a:off x="864219" y="1578028"/>
            <a:ext cx="2676292" cy="3792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+mj-lt"/>
              </a:rPr>
              <a:t>Zakat</a:t>
            </a:r>
            <a:endParaRPr lang="id-ID" b="1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E6D86B18-6482-46A9-9FA6-C0501EE41EDE}"/>
              </a:ext>
            </a:extLst>
          </p:cNvPr>
          <p:cNvSpPr/>
          <p:nvPr/>
        </p:nvSpPr>
        <p:spPr>
          <a:xfrm>
            <a:off x="4757854" y="1564366"/>
            <a:ext cx="2676292" cy="3792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+mj-lt"/>
              </a:rPr>
              <a:t>Wakaf</a:t>
            </a:r>
            <a:endParaRPr lang="id-ID" b="1" dirty="0"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022E4427-EC28-479E-894F-242761DDA9F8}"/>
              </a:ext>
            </a:extLst>
          </p:cNvPr>
          <p:cNvSpPr/>
          <p:nvPr/>
        </p:nvSpPr>
        <p:spPr>
          <a:xfrm>
            <a:off x="8599795" y="1578029"/>
            <a:ext cx="2676292" cy="3792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latin typeface="+mj-lt"/>
              </a:rPr>
              <a:t>Dana Haji</a:t>
            </a:r>
            <a:endParaRPr lang="id-ID" b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29924A7-6D2B-4842-B499-EA8163763C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87" y="1352227"/>
            <a:ext cx="770492" cy="577869"/>
          </a:xfrm>
          <a:prstGeom prst="rect">
            <a:avLst/>
          </a:prstGeom>
        </p:spPr>
      </p:pic>
      <p:pic>
        <p:nvPicPr>
          <p:cNvPr id="1026" name="Picture 2" descr="C:\Users\User\Downloads\mosq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11" y="1201921"/>
            <a:ext cx="724889" cy="72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wnloads\mon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926" y="1383059"/>
            <a:ext cx="631090" cy="63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65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002060"/>
      </a:accent2>
      <a:accent3>
        <a:srgbClr val="92D050"/>
      </a:accent3>
      <a:accent4>
        <a:srgbClr val="00B050"/>
      </a:accent4>
      <a:accent5>
        <a:srgbClr val="FEC306"/>
      </a:accent5>
      <a:accent6>
        <a:srgbClr val="D7E7F0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1274</Words>
  <Application>Microsoft Office PowerPoint</Application>
  <PresentationFormat>Widescreen</PresentationFormat>
  <Paragraphs>282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Arial</vt:lpstr>
      <vt:lpstr>Calibri</vt:lpstr>
      <vt:lpstr>Calibri Light</vt:lpstr>
      <vt:lpstr>Cambria</vt:lpstr>
      <vt:lpstr>等线</vt:lpstr>
      <vt:lpstr>新細明體</vt:lpstr>
      <vt:lpstr>Roboto</vt:lpstr>
      <vt:lpstr>Wingdings</vt:lpstr>
      <vt:lpstr>1_Office Theme</vt:lpstr>
      <vt:lpstr>KEUANGAN DAN EKONOMI SYARIAH INDONESIA</vt:lpstr>
      <vt:lpstr>Alur Pembahasan</vt:lpstr>
      <vt:lpstr>PowerPoint Presentation</vt:lpstr>
      <vt:lpstr>Perkembangan Pasar Modal Syariah</vt:lpstr>
      <vt:lpstr>Perkembangan Dana Sosial Keagamaan</vt:lpstr>
      <vt:lpstr>Perkembangan Ekonomi Syariah</vt:lpstr>
      <vt:lpstr>Tantangan Pelaksanaan Ekonomi dan Keuangan Syariah</vt:lpstr>
      <vt:lpstr>Usulan Pengembangan Sektor Keuangan Syariah</vt:lpstr>
      <vt:lpstr>Usulan Pengembangan Sektor Dana Sosial Keagamaan</vt:lpstr>
      <vt:lpstr>Usulan Pengembangan Ekonomi Syariah</vt:lpstr>
      <vt:lpstr>Usulan Pengembangan Kerjasama Internasional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 Rahayuningsih</dc:creator>
  <cp:lastModifiedBy>Alfi Sumadi</cp:lastModifiedBy>
  <cp:revision>386</cp:revision>
  <dcterms:created xsi:type="dcterms:W3CDTF">2017-11-06T06:44:16Z</dcterms:created>
  <dcterms:modified xsi:type="dcterms:W3CDTF">2018-03-18T17:49:42Z</dcterms:modified>
</cp:coreProperties>
</file>