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98" r:id="rId3"/>
    <p:sldId id="299" r:id="rId4"/>
    <p:sldId id="301" r:id="rId5"/>
    <p:sldId id="305" r:id="rId6"/>
    <p:sldId id="303" r:id="rId7"/>
    <p:sldId id="306" r:id="rId8"/>
    <p:sldId id="304" r:id="rId9"/>
    <p:sldId id="307" r:id="rId10"/>
    <p:sldId id="300" r:id="rId11"/>
    <p:sldId id="308" r:id="rId12"/>
    <p:sldId id="309" r:id="rId13"/>
    <p:sldId id="302" r:id="rId14"/>
  </p:sldIdLst>
  <p:sldSz cx="9144000" cy="5143500" type="screen16x9"/>
  <p:notesSz cx="6858000" cy="9144000"/>
  <p:embeddedFontLst>
    <p:embeddedFont>
      <p:font typeface="Archivo" panose="020B0604020202020204" charset="0"/>
      <p:regular r:id="rId16"/>
      <p:bold r:id="rId17"/>
      <p:italic r:id="rId18"/>
      <p:boldItalic r:id="rId19"/>
    </p:embeddedFont>
    <p:embeddedFont>
      <p:font typeface="Hind" panose="02000000000000000000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056E5E-2A8C-4D0B-97F3-3316AC57108F}">
  <a:tblStyle styleId="{25056E5E-2A8C-4D0B-97F3-3316AC5710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A216BEB1-D066-38D2-AAA0-F30431E9F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>
            <a:extLst>
              <a:ext uri="{FF2B5EF4-FFF2-40B4-BE49-F238E27FC236}">
                <a16:creationId xmlns:a16="http://schemas.microsoft.com/office/drawing/2014/main" id="{73DB939D-8678-F16B-8D72-1E57D14E24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>
            <a:extLst>
              <a:ext uri="{FF2B5EF4-FFF2-40B4-BE49-F238E27FC236}">
                <a16:creationId xmlns:a16="http://schemas.microsoft.com/office/drawing/2014/main" id="{77AE07C2-2E23-5C47-A950-B42F7DCA0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406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863D3B54-6635-3460-255C-1E8D2AFEC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>
            <a:extLst>
              <a:ext uri="{FF2B5EF4-FFF2-40B4-BE49-F238E27FC236}">
                <a16:creationId xmlns:a16="http://schemas.microsoft.com/office/drawing/2014/main" id="{7EAAF2DE-9950-A25E-47E2-B821BF35A1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>
            <a:extLst>
              <a:ext uri="{FF2B5EF4-FFF2-40B4-BE49-F238E27FC236}">
                <a16:creationId xmlns:a16="http://schemas.microsoft.com/office/drawing/2014/main" id="{E424D01D-FADE-709E-DDD1-AF3B3BB78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729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5FC5EC85-C758-AB4F-CA3B-FC19572C0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>
            <a:extLst>
              <a:ext uri="{FF2B5EF4-FFF2-40B4-BE49-F238E27FC236}">
                <a16:creationId xmlns:a16="http://schemas.microsoft.com/office/drawing/2014/main" id="{AFF727D5-EE40-A232-C649-4A36CFDBBB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>
            <a:extLst>
              <a:ext uri="{FF2B5EF4-FFF2-40B4-BE49-F238E27FC236}">
                <a16:creationId xmlns:a16="http://schemas.microsoft.com/office/drawing/2014/main" id="{3DDFEA2D-FDE2-6433-AB07-98B51CB7E4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120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675F0DB7-AC2B-A58B-4C49-7C77C1DDA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>
            <a:extLst>
              <a:ext uri="{FF2B5EF4-FFF2-40B4-BE49-F238E27FC236}">
                <a16:creationId xmlns:a16="http://schemas.microsoft.com/office/drawing/2014/main" id="{69729246-0CCF-9421-55E2-1DEF9F6BE0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>
            <a:extLst>
              <a:ext uri="{FF2B5EF4-FFF2-40B4-BE49-F238E27FC236}">
                <a16:creationId xmlns:a16="http://schemas.microsoft.com/office/drawing/2014/main" id="{A7E3826F-972B-104A-79E3-B5FA9DB675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52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FC5B2AAC-A270-3E7B-2F27-508D9DD86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>
            <a:extLst>
              <a:ext uri="{FF2B5EF4-FFF2-40B4-BE49-F238E27FC236}">
                <a16:creationId xmlns:a16="http://schemas.microsoft.com/office/drawing/2014/main" id="{F96AC2C4-3580-3BF1-FC73-A41AEE5313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>
            <a:extLst>
              <a:ext uri="{FF2B5EF4-FFF2-40B4-BE49-F238E27FC236}">
                <a16:creationId xmlns:a16="http://schemas.microsoft.com/office/drawing/2014/main" id="{CEC57009-4C1F-7635-D1EB-35C4E23737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90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A1C25A3F-1D7B-78F9-C1F8-A92764A63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>
            <a:extLst>
              <a:ext uri="{FF2B5EF4-FFF2-40B4-BE49-F238E27FC236}">
                <a16:creationId xmlns:a16="http://schemas.microsoft.com/office/drawing/2014/main" id="{42DE5846-8311-1969-664A-846D02B5D7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>
            <a:extLst>
              <a:ext uri="{FF2B5EF4-FFF2-40B4-BE49-F238E27FC236}">
                <a16:creationId xmlns:a16="http://schemas.microsoft.com/office/drawing/2014/main" id="{D7B46A1E-EFC8-533B-0151-D1FE8E7EB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683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53A41CD0-053C-65B6-FA92-E43D77AE4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>
            <a:extLst>
              <a:ext uri="{FF2B5EF4-FFF2-40B4-BE49-F238E27FC236}">
                <a16:creationId xmlns:a16="http://schemas.microsoft.com/office/drawing/2014/main" id="{CB672C06-EC8B-628B-5B06-3FBB06625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>
            <a:extLst>
              <a:ext uri="{FF2B5EF4-FFF2-40B4-BE49-F238E27FC236}">
                <a16:creationId xmlns:a16="http://schemas.microsoft.com/office/drawing/2014/main" id="{2F613D48-2B3B-DC5C-DE32-AAFEFA6955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70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11430191-5C9E-22C0-9DF8-9693D7F6F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>
            <a:extLst>
              <a:ext uri="{FF2B5EF4-FFF2-40B4-BE49-F238E27FC236}">
                <a16:creationId xmlns:a16="http://schemas.microsoft.com/office/drawing/2014/main" id="{4D32BDED-685B-D9A6-6C77-2A4CFCAA5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>
            <a:extLst>
              <a:ext uri="{FF2B5EF4-FFF2-40B4-BE49-F238E27FC236}">
                <a16:creationId xmlns:a16="http://schemas.microsoft.com/office/drawing/2014/main" id="{BD96A3DA-022C-07B7-78CD-1A623F5F9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59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E6397159-EF8E-8903-DBD7-2A6A7F6BC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>
            <a:extLst>
              <a:ext uri="{FF2B5EF4-FFF2-40B4-BE49-F238E27FC236}">
                <a16:creationId xmlns:a16="http://schemas.microsoft.com/office/drawing/2014/main" id="{6D4998D7-3AFD-7C28-FC44-471A9705DE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>
            <a:extLst>
              <a:ext uri="{FF2B5EF4-FFF2-40B4-BE49-F238E27FC236}">
                <a16:creationId xmlns:a16="http://schemas.microsoft.com/office/drawing/2014/main" id="{29937E97-EE38-5828-499D-D84DE96CEB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616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3B938CCE-FC1D-EB1C-3E0B-5A471C9E5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>
            <a:extLst>
              <a:ext uri="{FF2B5EF4-FFF2-40B4-BE49-F238E27FC236}">
                <a16:creationId xmlns:a16="http://schemas.microsoft.com/office/drawing/2014/main" id="{0B8F53F1-7672-575E-098A-6CAFE2E0A0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>
            <a:extLst>
              <a:ext uri="{FF2B5EF4-FFF2-40B4-BE49-F238E27FC236}">
                <a16:creationId xmlns:a16="http://schemas.microsoft.com/office/drawing/2014/main" id="{16FE1698-230A-9D99-16F8-8CABA7134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55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015900A8-5B4C-69D0-0CC9-07641D42B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>
            <a:extLst>
              <a:ext uri="{FF2B5EF4-FFF2-40B4-BE49-F238E27FC236}">
                <a16:creationId xmlns:a16="http://schemas.microsoft.com/office/drawing/2014/main" id="{456227F2-09BA-5A50-8879-F70D186C6C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>
            <a:extLst>
              <a:ext uri="{FF2B5EF4-FFF2-40B4-BE49-F238E27FC236}">
                <a16:creationId xmlns:a16="http://schemas.microsoft.com/office/drawing/2014/main" id="{F8D3A3CD-37B9-1033-7477-73A494E5E1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595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>
          <a:extLst>
            <a:ext uri="{FF2B5EF4-FFF2-40B4-BE49-F238E27FC236}">
              <a16:creationId xmlns:a16="http://schemas.microsoft.com/office/drawing/2014/main" id="{EDA2F6BE-CA53-6B55-52A2-AC9C2F77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29c8167df_0_0:notes">
            <a:extLst>
              <a:ext uri="{FF2B5EF4-FFF2-40B4-BE49-F238E27FC236}">
                <a16:creationId xmlns:a16="http://schemas.microsoft.com/office/drawing/2014/main" id="{9A94B1ED-7BFA-3E8F-16F2-B68EB72174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29c8167df_0_0:notes">
            <a:extLst>
              <a:ext uri="{FF2B5EF4-FFF2-40B4-BE49-F238E27FC236}">
                <a16:creationId xmlns:a16="http://schemas.microsoft.com/office/drawing/2014/main" id="{24384436-14CA-CF4A-44BC-CBFE3A5ACD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47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302875"/>
            <a:ext cx="4578900" cy="21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31125"/>
            <a:ext cx="457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" name="Google Shape;15;p2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" name="Google Shape;16;p2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" name="Google Shape;19;p2"/>
              <p:cNvCxnSpPr>
                <a:endCxn id="17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0"/>
          <p:cNvGrpSpPr/>
          <p:nvPr/>
        </p:nvGrpSpPr>
        <p:grpSpPr>
          <a:xfrm rot="10800000" flipH="1">
            <a:off x="0" y="-24075"/>
            <a:ext cx="9405000" cy="5320025"/>
            <a:chOff x="0" y="-176475"/>
            <a:chExt cx="9405000" cy="5320025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11" name="Google Shape;211;p20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3" name="Google Shape;213;p20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4" name="Google Shape;214;p20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215" name="Google Shape;215;p20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7" name="Google Shape;217;p20"/>
              <p:cNvCxnSpPr>
                <a:endCxn id="215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1"/>
          <p:cNvGrpSpPr/>
          <p:nvPr/>
        </p:nvGrpSpPr>
        <p:grpSpPr>
          <a:xfrm rot="10800000" flipH="1">
            <a:off x="227100" y="-187650"/>
            <a:ext cx="8916900" cy="5507599"/>
            <a:chOff x="227100" y="-187650"/>
            <a:chExt cx="8916900" cy="5507599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7354490" y="4445149"/>
              <a:ext cx="1789510" cy="874800"/>
              <a:chOff x="7354490" y="4445149"/>
              <a:chExt cx="1789510" cy="874800"/>
            </a:xfrm>
          </p:grpSpPr>
          <p:sp>
            <p:nvSpPr>
              <p:cNvPr id="221" name="Google Shape;221;p21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3" name="Google Shape;223;p21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4" name="Google Shape;224;p21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5" name="Google Shape;225;p21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226" name="Google Shape;226;p21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8" name="Google Shape;228;p21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8" name="Google Shape;28;p3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9" name="Google Shape;29;p3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32" name="Google Shape;32;p3"/>
              <p:cNvCxnSpPr>
                <a:endCxn id="30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227100" y="-187650"/>
            <a:ext cx="8916900" cy="5331250"/>
            <a:chOff x="227100" y="-187650"/>
            <a:chExt cx="8916900" cy="533125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7354489" y="4621600"/>
              <a:ext cx="1789511" cy="522000"/>
              <a:chOff x="7354489" y="4621600"/>
              <a:chExt cx="1789511" cy="522000"/>
            </a:xfrm>
          </p:grpSpPr>
          <p:sp>
            <p:nvSpPr>
              <p:cNvPr id="51" name="Google Shape;51;p5"/>
              <p:cNvSpPr/>
              <p:nvPr/>
            </p:nvSpPr>
            <p:spPr>
              <a:xfrm>
                <a:off x="7354489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4" name="Google Shape;54;p5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" name="Google Shape;55;p5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56" name="Google Shape;56;p5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8" name="Google Shape;58;p5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-630975" y="136950"/>
            <a:ext cx="9929770" cy="5006554"/>
            <a:chOff x="-630975" y="136950"/>
            <a:chExt cx="9929770" cy="5006554"/>
          </a:xfrm>
        </p:grpSpPr>
        <p:grpSp>
          <p:nvGrpSpPr>
            <p:cNvPr id="75" name="Google Shape;75;p7"/>
            <p:cNvGrpSpPr/>
            <p:nvPr/>
          </p:nvGrpSpPr>
          <p:grpSpPr>
            <a:xfrm rot="5400000">
              <a:off x="7966640" y="3811349"/>
              <a:ext cx="1789510" cy="874800"/>
              <a:chOff x="7354490" y="4445149"/>
              <a:chExt cx="1789510" cy="8748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9" name="Google Shape;79;p7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" name="Google Shape;80;p7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81" name="Google Shape;81;p7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83" name="Google Shape;83;p7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0" name="Google Shape;90;p8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1" name="Google Shape;91;p8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92" name="Google Shape;92;p8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4" name="Google Shape;94;p8"/>
              <p:cNvCxnSpPr>
                <a:endCxn id="92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99" name="Google Shape;99;p9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00" name="Google Shape;100;p9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2" name="Google Shape;102;p9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" name="Google Shape;103;p9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04" name="Google Shape;104;p9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6" name="Google Shape;106;p9"/>
              <p:cNvCxnSpPr>
                <a:endCxn id="104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16" name="Google Shape;116;p11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18" name="Google Shape;118;p11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0" name="Google Shape;120;p11"/>
              <p:cNvCxnSpPr>
                <a:endCxn id="118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6" r:id="rId10"/>
    <p:sldLayoutId id="214748366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5F0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ctrTitle"/>
          </p:nvPr>
        </p:nvSpPr>
        <p:spPr>
          <a:xfrm>
            <a:off x="326620" y="782194"/>
            <a:ext cx="5171903" cy="19950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/>
              <a:t>Sistem</a:t>
            </a:r>
            <a:r>
              <a:rPr lang="en-ID" sz="1800" dirty="0"/>
              <a:t> </a:t>
            </a:r>
            <a:r>
              <a:rPr lang="en-ID" sz="1800" dirty="0" err="1"/>
              <a:t>Penentuan</a:t>
            </a:r>
            <a:r>
              <a:rPr lang="en-ID" sz="1800" dirty="0"/>
              <a:t> </a:t>
            </a:r>
            <a:r>
              <a:rPr lang="en-ID" sz="1800" dirty="0" err="1"/>
              <a:t>Diskon</a:t>
            </a:r>
            <a:r>
              <a:rPr lang="en-ID" sz="1800" dirty="0"/>
              <a:t> Di Toko Online </a:t>
            </a:r>
            <a:r>
              <a:rPr lang="en-ID" sz="1800" dirty="0" err="1"/>
              <a:t>Menggunakan</a:t>
            </a:r>
            <a:r>
              <a:rPr lang="en-ID" sz="1800" dirty="0"/>
              <a:t> </a:t>
            </a:r>
            <a:r>
              <a:rPr lang="en-ID" sz="1800" dirty="0" err="1"/>
              <a:t>Logika</a:t>
            </a:r>
            <a:r>
              <a:rPr lang="en-ID" sz="1800" dirty="0"/>
              <a:t> Fuzzy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Jumlah</a:t>
            </a:r>
            <a:r>
              <a:rPr lang="en-ID" sz="1800" dirty="0"/>
              <a:t> </a:t>
            </a:r>
            <a:r>
              <a:rPr lang="en-ID" sz="1800" dirty="0" err="1"/>
              <a:t>Pembelian</a:t>
            </a:r>
            <a:r>
              <a:rPr lang="en-ID" sz="1800" dirty="0"/>
              <a:t> Dan </a:t>
            </a:r>
            <a:r>
              <a:rPr lang="en-ID" sz="1800" dirty="0" err="1"/>
              <a:t>Frekuensi</a:t>
            </a:r>
            <a:r>
              <a:rPr lang="en-ID" sz="1800" dirty="0"/>
              <a:t> </a:t>
            </a:r>
            <a:r>
              <a:rPr lang="en-ID" sz="1800" dirty="0" err="1"/>
              <a:t>Pelanggan</a:t>
            </a:r>
            <a:endParaRPr sz="1800" dirty="0"/>
          </a:p>
        </p:txBody>
      </p:sp>
      <p:sp>
        <p:nvSpPr>
          <p:cNvPr id="245" name="Google Shape;245;p26"/>
          <p:cNvSpPr txBox="1">
            <a:spLocks noGrp="1"/>
          </p:cNvSpPr>
          <p:nvPr>
            <p:ph type="subTitle" idx="1"/>
          </p:nvPr>
        </p:nvSpPr>
        <p:spPr>
          <a:xfrm>
            <a:off x="611947" y="4323805"/>
            <a:ext cx="5468481" cy="739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Disusun Oleh: Achmad Maulana (221011400730)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U</a:t>
            </a:r>
            <a:r>
              <a:rPr lang="en" sz="1200" dirty="0"/>
              <a:t>ntuk memenuhi tugas UAS kecerdasan buatan</a:t>
            </a:r>
          </a:p>
        </p:txBody>
      </p:sp>
      <p:sp>
        <p:nvSpPr>
          <p:cNvPr id="246" name="Google Shape;246;p26"/>
          <p:cNvSpPr/>
          <p:nvPr/>
        </p:nvSpPr>
        <p:spPr>
          <a:xfrm>
            <a:off x="5692450" y="1203600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/>
          <p:cNvSpPr/>
          <p:nvPr/>
        </p:nvSpPr>
        <p:spPr>
          <a:xfrm rot="5400000">
            <a:off x="5692575" y="1203612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48" name="Google Shape;248;p26"/>
          <p:cNvGrpSpPr/>
          <p:nvPr/>
        </p:nvGrpSpPr>
        <p:grpSpPr>
          <a:xfrm>
            <a:off x="6080428" y="1587517"/>
            <a:ext cx="536896" cy="544981"/>
            <a:chOff x="5562066" y="5629022"/>
            <a:chExt cx="231311" cy="234784"/>
          </a:xfrm>
        </p:grpSpPr>
        <p:sp>
          <p:nvSpPr>
            <p:cNvPr id="249" name="Google Shape;249;p26"/>
            <p:cNvSpPr/>
            <p:nvPr/>
          </p:nvSpPr>
          <p:spPr>
            <a:xfrm>
              <a:off x="5562066" y="5629022"/>
              <a:ext cx="27530" cy="48371"/>
            </a:xfrm>
            <a:custGeom>
              <a:avLst/>
              <a:gdLst/>
              <a:ahLst/>
              <a:cxnLst/>
              <a:rect l="l" t="t" r="r" b="b"/>
              <a:pathLst>
                <a:path w="27530" h="48371" extrusionOk="0">
                  <a:moveTo>
                    <a:pt x="13766" y="0"/>
                  </a:moveTo>
                  <a:cubicBezTo>
                    <a:pt x="6175" y="0"/>
                    <a:pt x="0" y="6175"/>
                    <a:pt x="0" y="13830"/>
                  </a:cubicBezTo>
                  <a:lnTo>
                    <a:pt x="0" y="48372"/>
                  </a:lnTo>
                  <a:lnTo>
                    <a:pt x="27531" y="48372"/>
                  </a:lnTo>
                  <a:lnTo>
                    <a:pt x="27531" y="13830"/>
                  </a:lnTo>
                  <a:cubicBezTo>
                    <a:pt x="27531" y="10035"/>
                    <a:pt x="25987" y="6561"/>
                    <a:pt x="23479" y="4052"/>
                  </a:cubicBezTo>
                  <a:cubicBezTo>
                    <a:pt x="20970" y="1544"/>
                    <a:pt x="17561" y="0"/>
                    <a:pt x="13766" y="0"/>
                  </a:cubicBezTo>
                  <a:lnTo>
                    <a:pt x="137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5599953" y="5629022"/>
              <a:ext cx="142800" cy="234784"/>
            </a:xfrm>
            <a:custGeom>
              <a:avLst/>
              <a:gdLst/>
              <a:ahLst/>
              <a:cxnLst/>
              <a:rect l="l" t="t" r="r" b="b"/>
              <a:pathLst>
                <a:path w="142800" h="234784" extrusionOk="0">
                  <a:moveTo>
                    <a:pt x="113147" y="127748"/>
                  </a:moveTo>
                  <a:lnTo>
                    <a:pt x="113147" y="48308"/>
                  </a:lnTo>
                  <a:lnTo>
                    <a:pt x="142800" y="48308"/>
                  </a:lnTo>
                  <a:cubicBezTo>
                    <a:pt x="142800" y="21677"/>
                    <a:pt x="121123" y="0"/>
                    <a:pt x="94493" y="0"/>
                  </a:cubicBezTo>
                  <a:lnTo>
                    <a:pt x="0" y="0"/>
                  </a:lnTo>
                  <a:cubicBezTo>
                    <a:pt x="2380" y="4181"/>
                    <a:pt x="3667" y="8877"/>
                    <a:pt x="3667" y="13830"/>
                  </a:cubicBezTo>
                  <a:lnTo>
                    <a:pt x="3667" y="234784"/>
                  </a:lnTo>
                  <a:lnTo>
                    <a:pt x="78283" y="234784"/>
                  </a:lnTo>
                  <a:lnTo>
                    <a:pt x="71850" y="205130"/>
                  </a:lnTo>
                  <a:lnTo>
                    <a:pt x="113082" y="127748"/>
                  </a:lnTo>
                  <a:close/>
                  <a:moveTo>
                    <a:pt x="17754" y="27531"/>
                  </a:moveTo>
                  <a:lnTo>
                    <a:pt x="93592" y="27531"/>
                  </a:lnTo>
                  <a:lnTo>
                    <a:pt x="93592" y="41618"/>
                  </a:lnTo>
                  <a:lnTo>
                    <a:pt x="17754" y="41618"/>
                  </a:lnTo>
                  <a:lnTo>
                    <a:pt x="17754" y="27531"/>
                  </a:lnTo>
                  <a:close/>
                  <a:moveTo>
                    <a:pt x="17754" y="55062"/>
                  </a:moveTo>
                  <a:lnTo>
                    <a:pt x="93592" y="55062"/>
                  </a:lnTo>
                  <a:lnTo>
                    <a:pt x="93592" y="69149"/>
                  </a:lnTo>
                  <a:lnTo>
                    <a:pt x="17754" y="69149"/>
                  </a:lnTo>
                  <a:lnTo>
                    <a:pt x="17754" y="55062"/>
                  </a:lnTo>
                  <a:close/>
                  <a:moveTo>
                    <a:pt x="17754" y="83171"/>
                  </a:moveTo>
                  <a:lnTo>
                    <a:pt x="93592" y="83171"/>
                  </a:lnTo>
                  <a:lnTo>
                    <a:pt x="93592" y="97258"/>
                  </a:lnTo>
                  <a:lnTo>
                    <a:pt x="17754" y="97258"/>
                  </a:lnTo>
                  <a:lnTo>
                    <a:pt x="17754" y="83171"/>
                  </a:lnTo>
                  <a:close/>
                  <a:moveTo>
                    <a:pt x="17754" y="110702"/>
                  </a:moveTo>
                  <a:lnTo>
                    <a:pt x="93592" y="110702"/>
                  </a:lnTo>
                  <a:lnTo>
                    <a:pt x="93592" y="124789"/>
                  </a:lnTo>
                  <a:lnTo>
                    <a:pt x="17754" y="124789"/>
                  </a:lnTo>
                  <a:lnTo>
                    <a:pt x="17754" y="110702"/>
                  </a:lnTo>
                  <a:close/>
                  <a:moveTo>
                    <a:pt x="17754" y="138169"/>
                  </a:moveTo>
                  <a:lnTo>
                    <a:pt x="80084" y="138169"/>
                  </a:lnTo>
                  <a:lnTo>
                    <a:pt x="80084" y="152256"/>
                  </a:lnTo>
                  <a:lnTo>
                    <a:pt x="17754" y="152256"/>
                  </a:lnTo>
                  <a:lnTo>
                    <a:pt x="17754" y="138169"/>
                  </a:lnTo>
                  <a:close/>
                  <a:moveTo>
                    <a:pt x="51974" y="207253"/>
                  </a:moveTo>
                  <a:lnTo>
                    <a:pt x="17754" y="207253"/>
                  </a:lnTo>
                  <a:lnTo>
                    <a:pt x="17754" y="193166"/>
                  </a:lnTo>
                  <a:lnTo>
                    <a:pt x="51974" y="193166"/>
                  </a:lnTo>
                  <a:lnTo>
                    <a:pt x="51974" y="207253"/>
                  </a:lnTo>
                  <a:close/>
                  <a:moveTo>
                    <a:pt x="66061" y="179786"/>
                  </a:moveTo>
                  <a:lnTo>
                    <a:pt x="17754" y="179786"/>
                  </a:lnTo>
                  <a:lnTo>
                    <a:pt x="17754" y="165700"/>
                  </a:lnTo>
                  <a:lnTo>
                    <a:pt x="66061" y="165700"/>
                  </a:lnTo>
                  <a:lnTo>
                    <a:pt x="66061" y="1797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5687692" y="5843029"/>
              <a:ext cx="105685" cy="20777"/>
            </a:xfrm>
            <a:custGeom>
              <a:avLst/>
              <a:gdLst/>
              <a:ahLst/>
              <a:cxnLst/>
              <a:rect l="l" t="t" r="r" b="b"/>
              <a:pathLst>
                <a:path w="105685" h="20777" extrusionOk="0">
                  <a:moveTo>
                    <a:pt x="0" y="0"/>
                  </a:moveTo>
                  <a:lnTo>
                    <a:pt x="4503" y="20777"/>
                  </a:lnTo>
                  <a:lnTo>
                    <a:pt x="101504" y="20777"/>
                  </a:lnTo>
                  <a:lnTo>
                    <a:pt x="1056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5690458" y="5691417"/>
              <a:ext cx="100474" cy="138169"/>
            </a:xfrm>
            <a:custGeom>
              <a:avLst/>
              <a:gdLst/>
              <a:ahLst/>
              <a:cxnLst/>
              <a:rect l="l" t="t" r="r" b="b"/>
              <a:pathLst>
                <a:path w="100474" h="138169" extrusionOk="0">
                  <a:moveTo>
                    <a:pt x="36665" y="0"/>
                  </a:moveTo>
                  <a:lnTo>
                    <a:pt x="36665" y="69085"/>
                  </a:lnTo>
                  <a:lnTo>
                    <a:pt x="0" y="138169"/>
                  </a:lnTo>
                  <a:lnTo>
                    <a:pt x="100475" y="138169"/>
                  </a:lnTo>
                  <a:lnTo>
                    <a:pt x="64196" y="69085"/>
                  </a:lnTo>
                  <a:lnTo>
                    <a:pt x="64196" y="0"/>
                  </a:lnTo>
                  <a:lnTo>
                    <a:pt x="36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6"/>
          <p:cNvSpPr/>
          <p:nvPr/>
        </p:nvSpPr>
        <p:spPr>
          <a:xfrm rot="10800000">
            <a:off x="7115799" y="1203857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4" name="Google Shape;254;p26"/>
          <p:cNvGrpSpPr/>
          <p:nvPr/>
        </p:nvGrpSpPr>
        <p:grpSpPr>
          <a:xfrm>
            <a:off x="7564137" y="1587483"/>
            <a:ext cx="416169" cy="544966"/>
            <a:chOff x="3849622" y="1138471"/>
            <a:chExt cx="179786" cy="235427"/>
          </a:xfrm>
        </p:grpSpPr>
        <p:sp>
          <p:nvSpPr>
            <p:cNvPr id="255" name="Google Shape;255;p26"/>
            <p:cNvSpPr/>
            <p:nvPr/>
          </p:nvSpPr>
          <p:spPr>
            <a:xfrm>
              <a:off x="3897930" y="1359168"/>
              <a:ext cx="83171" cy="14087"/>
            </a:xfrm>
            <a:custGeom>
              <a:avLst/>
              <a:gdLst/>
              <a:ahLst/>
              <a:cxnLst/>
              <a:rect l="l" t="t" r="r" b="b"/>
              <a:pathLst>
                <a:path w="83171" h="14087" extrusionOk="0">
                  <a:moveTo>
                    <a:pt x="65547" y="0"/>
                  </a:moveTo>
                  <a:lnTo>
                    <a:pt x="0" y="0"/>
                  </a:lnTo>
                  <a:lnTo>
                    <a:pt x="0" y="14087"/>
                  </a:lnTo>
                  <a:lnTo>
                    <a:pt x="83171" y="14087"/>
                  </a:lnTo>
                  <a:lnTo>
                    <a:pt x="83171" y="0"/>
                  </a:lnTo>
                  <a:lnTo>
                    <a:pt x="65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3849622" y="1276640"/>
              <a:ext cx="179786" cy="97258"/>
            </a:xfrm>
            <a:custGeom>
              <a:avLst/>
              <a:gdLst/>
              <a:ahLst/>
              <a:cxnLst/>
              <a:rect l="l" t="t" r="r" b="b"/>
              <a:pathLst>
                <a:path w="179786" h="97258" extrusionOk="0">
                  <a:moveTo>
                    <a:pt x="152063" y="0"/>
                  </a:moveTo>
                  <a:lnTo>
                    <a:pt x="0" y="0"/>
                  </a:lnTo>
                  <a:lnTo>
                    <a:pt x="0" y="14087"/>
                  </a:lnTo>
                  <a:lnTo>
                    <a:pt x="13444" y="14087"/>
                  </a:lnTo>
                  <a:lnTo>
                    <a:pt x="13444" y="97258"/>
                  </a:lnTo>
                  <a:lnTo>
                    <a:pt x="27531" y="97258"/>
                  </a:lnTo>
                  <a:lnTo>
                    <a:pt x="27531" y="14087"/>
                  </a:lnTo>
                  <a:lnTo>
                    <a:pt x="151613" y="14087"/>
                  </a:lnTo>
                  <a:lnTo>
                    <a:pt x="151613" y="97258"/>
                  </a:lnTo>
                  <a:lnTo>
                    <a:pt x="165700" y="97258"/>
                  </a:lnTo>
                  <a:lnTo>
                    <a:pt x="165700" y="14087"/>
                  </a:lnTo>
                  <a:lnTo>
                    <a:pt x="179787" y="14087"/>
                  </a:lnTo>
                  <a:lnTo>
                    <a:pt x="179787" y="0"/>
                  </a:lnTo>
                  <a:lnTo>
                    <a:pt x="152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3886930" y="1138471"/>
              <a:ext cx="105299" cy="83107"/>
            </a:xfrm>
            <a:custGeom>
              <a:avLst/>
              <a:gdLst/>
              <a:ahLst/>
              <a:cxnLst/>
              <a:rect l="l" t="t" r="r" b="b"/>
              <a:pathLst>
                <a:path w="105299" h="83107" extrusionOk="0">
                  <a:moveTo>
                    <a:pt x="21613" y="83107"/>
                  </a:moveTo>
                  <a:cubicBezTo>
                    <a:pt x="26759" y="83107"/>
                    <a:pt x="29010" y="81049"/>
                    <a:pt x="32548" y="77961"/>
                  </a:cubicBezTo>
                  <a:cubicBezTo>
                    <a:pt x="44127" y="66383"/>
                    <a:pt x="61108" y="66383"/>
                    <a:pt x="72622" y="77961"/>
                  </a:cubicBezTo>
                  <a:cubicBezTo>
                    <a:pt x="76096" y="81049"/>
                    <a:pt x="78411" y="83107"/>
                    <a:pt x="83557" y="83107"/>
                  </a:cubicBezTo>
                  <a:cubicBezTo>
                    <a:pt x="88382" y="83107"/>
                    <a:pt x="90633" y="81370"/>
                    <a:pt x="94107" y="78283"/>
                  </a:cubicBezTo>
                  <a:lnTo>
                    <a:pt x="105299" y="67090"/>
                  </a:lnTo>
                  <a:cubicBezTo>
                    <a:pt x="103820" y="62202"/>
                    <a:pt x="101697" y="57570"/>
                    <a:pt x="98931" y="53261"/>
                  </a:cubicBezTo>
                  <a:cubicBezTo>
                    <a:pt x="94171" y="45863"/>
                    <a:pt x="87738" y="39688"/>
                    <a:pt x="80148" y="35314"/>
                  </a:cubicBezTo>
                  <a:lnTo>
                    <a:pt x="80148" y="14087"/>
                  </a:lnTo>
                  <a:lnTo>
                    <a:pt x="94235" y="14087"/>
                  </a:lnTo>
                  <a:lnTo>
                    <a:pt x="94235" y="0"/>
                  </a:lnTo>
                  <a:lnTo>
                    <a:pt x="11064" y="0"/>
                  </a:lnTo>
                  <a:lnTo>
                    <a:pt x="11064" y="14087"/>
                  </a:lnTo>
                  <a:lnTo>
                    <a:pt x="25151" y="14087"/>
                  </a:lnTo>
                  <a:lnTo>
                    <a:pt x="25151" y="35314"/>
                  </a:lnTo>
                  <a:cubicBezTo>
                    <a:pt x="17561" y="39688"/>
                    <a:pt x="11192" y="45863"/>
                    <a:pt x="6368" y="53261"/>
                  </a:cubicBezTo>
                  <a:cubicBezTo>
                    <a:pt x="3602" y="57570"/>
                    <a:pt x="1479" y="62266"/>
                    <a:pt x="0" y="67090"/>
                  </a:cubicBezTo>
                  <a:lnTo>
                    <a:pt x="11192" y="78283"/>
                  </a:lnTo>
                  <a:cubicBezTo>
                    <a:pt x="14666" y="81370"/>
                    <a:pt x="16917" y="83107"/>
                    <a:pt x="21742" y="83107"/>
                  </a:cubicBezTo>
                  <a:lnTo>
                    <a:pt x="21742" y="831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3884164" y="1221514"/>
              <a:ext cx="110445" cy="54908"/>
            </a:xfrm>
            <a:custGeom>
              <a:avLst/>
              <a:gdLst/>
              <a:ahLst/>
              <a:cxnLst/>
              <a:rect l="l" t="t" r="r" b="b"/>
              <a:pathLst>
                <a:path w="110445" h="54908" extrusionOk="0">
                  <a:moveTo>
                    <a:pt x="110381" y="1094"/>
                  </a:moveTo>
                  <a:lnTo>
                    <a:pt x="106135" y="5339"/>
                  </a:lnTo>
                  <a:cubicBezTo>
                    <a:pt x="94621" y="16789"/>
                    <a:pt x="77511" y="16596"/>
                    <a:pt x="66126" y="5146"/>
                  </a:cubicBezTo>
                  <a:cubicBezTo>
                    <a:pt x="62652" y="2058"/>
                    <a:pt x="60336" y="0"/>
                    <a:pt x="55190" y="0"/>
                  </a:cubicBezTo>
                  <a:cubicBezTo>
                    <a:pt x="50044" y="0"/>
                    <a:pt x="47729" y="2058"/>
                    <a:pt x="44255" y="5146"/>
                  </a:cubicBezTo>
                  <a:cubicBezTo>
                    <a:pt x="32805" y="16596"/>
                    <a:pt x="15695" y="16789"/>
                    <a:pt x="4245" y="5339"/>
                  </a:cubicBezTo>
                  <a:lnTo>
                    <a:pt x="0" y="1094"/>
                  </a:lnTo>
                  <a:cubicBezTo>
                    <a:pt x="4245" y="72880"/>
                    <a:pt x="106264" y="72815"/>
                    <a:pt x="110445" y="1094"/>
                  </a:cubicBezTo>
                  <a:lnTo>
                    <a:pt x="110445" y="10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918578" y="1311311"/>
              <a:ext cx="41424" cy="48195"/>
            </a:xfrm>
            <a:custGeom>
              <a:avLst/>
              <a:gdLst/>
              <a:ahLst/>
              <a:cxnLst/>
              <a:rect l="l" t="t" r="r" b="b"/>
              <a:pathLst>
                <a:path w="41424" h="48195" extrusionOk="0">
                  <a:moveTo>
                    <a:pt x="41425" y="27595"/>
                  </a:moveTo>
                  <a:cubicBezTo>
                    <a:pt x="41425" y="23157"/>
                    <a:pt x="38337" y="25344"/>
                    <a:pt x="34542" y="20712"/>
                  </a:cubicBezTo>
                  <a:cubicBezTo>
                    <a:pt x="28496" y="13379"/>
                    <a:pt x="20712" y="0"/>
                    <a:pt x="20712" y="0"/>
                  </a:cubicBezTo>
                  <a:cubicBezTo>
                    <a:pt x="20712" y="0"/>
                    <a:pt x="0" y="16210"/>
                    <a:pt x="0" y="27595"/>
                  </a:cubicBezTo>
                  <a:cubicBezTo>
                    <a:pt x="1094" y="55062"/>
                    <a:pt x="40331" y="55062"/>
                    <a:pt x="41425" y="27595"/>
                  </a:cubicBezTo>
                  <a:lnTo>
                    <a:pt x="41425" y="275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26"/>
          <p:cNvSpPr/>
          <p:nvPr/>
        </p:nvSpPr>
        <p:spPr>
          <a:xfrm>
            <a:off x="5692575" y="2626959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1" name="Google Shape;261;p26"/>
          <p:cNvGrpSpPr/>
          <p:nvPr/>
        </p:nvGrpSpPr>
        <p:grpSpPr>
          <a:xfrm>
            <a:off x="6093704" y="3010835"/>
            <a:ext cx="510025" cy="544973"/>
            <a:chOff x="5128262" y="4335330"/>
            <a:chExt cx="219668" cy="234720"/>
          </a:xfrm>
        </p:grpSpPr>
        <p:sp>
          <p:nvSpPr>
            <p:cNvPr id="262" name="Google Shape;262;p26"/>
            <p:cNvSpPr/>
            <p:nvPr/>
          </p:nvSpPr>
          <p:spPr>
            <a:xfrm>
              <a:off x="5128262" y="4427314"/>
              <a:ext cx="48950" cy="69470"/>
            </a:xfrm>
            <a:custGeom>
              <a:avLst/>
              <a:gdLst/>
              <a:ahLst/>
              <a:cxnLst/>
              <a:rect l="l" t="t" r="r" b="b"/>
              <a:pathLst>
                <a:path w="48950" h="69470" extrusionOk="0">
                  <a:moveTo>
                    <a:pt x="31326" y="6883"/>
                  </a:moveTo>
                  <a:lnTo>
                    <a:pt x="18590" y="12736"/>
                  </a:lnTo>
                  <a:lnTo>
                    <a:pt x="12736" y="0"/>
                  </a:lnTo>
                  <a:lnTo>
                    <a:pt x="0" y="5853"/>
                  </a:lnTo>
                  <a:lnTo>
                    <a:pt x="5854" y="18590"/>
                  </a:lnTo>
                  <a:cubicBezTo>
                    <a:pt x="8234" y="23736"/>
                    <a:pt x="27081" y="64517"/>
                    <a:pt x="29332" y="69470"/>
                  </a:cubicBezTo>
                  <a:lnTo>
                    <a:pt x="42068" y="63617"/>
                  </a:lnTo>
                  <a:lnTo>
                    <a:pt x="36215" y="50880"/>
                  </a:lnTo>
                  <a:lnTo>
                    <a:pt x="48951" y="45027"/>
                  </a:lnTo>
                  <a:lnTo>
                    <a:pt x="31326" y="68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5292354" y="4335330"/>
              <a:ext cx="55576" cy="95778"/>
            </a:xfrm>
            <a:custGeom>
              <a:avLst/>
              <a:gdLst/>
              <a:ahLst/>
              <a:cxnLst/>
              <a:rect l="l" t="t" r="r" b="b"/>
              <a:pathLst>
                <a:path w="55576" h="95778" extrusionOk="0">
                  <a:moveTo>
                    <a:pt x="0" y="6690"/>
                  </a:moveTo>
                  <a:lnTo>
                    <a:pt x="14473" y="0"/>
                  </a:lnTo>
                  <a:lnTo>
                    <a:pt x="55576" y="89089"/>
                  </a:lnTo>
                  <a:lnTo>
                    <a:pt x="41103" y="95779"/>
                  </a:lnTo>
                  <a:lnTo>
                    <a:pt x="0" y="66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5268168" y="4360674"/>
              <a:ext cx="46635" cy="71592"/>
            </a:xfrm>
            <a:custGeom>
              <a:avLst/>
              <a:gdLst/>
              <a:ahLst/>
              <a:cxnLst/>
              <a:rect l="l" t="t" r="r" b="b"/>
              <a:pathLst>
                <a:path w="46635" h="71592" extrusionOk="0">
                  <a:moveTo>
                    <a:pt x="64" y="7976"/>
                  </a:moveTo>
                  <a:lnTo>
                    <a:pt x="29396" y="71593"/>
                  </a:lnTo>
                  <a:lnTo>
                    <a:pt x="46635" y="63617"/>
                  </a:lnTo>
                  <a:lnTo>
                    <a:pt x="17303" y="0"/>
                  </a:lnTo>
                  <a:lnTo>
                    <a:pt x="0" y="7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5165892" y="4374311"/>
              <a:ext cx="122859" cy="195739"/>
            </a:xfrm>
            <a:custGeom>
              <a:avLst/>
              <a:gdLst/>
              <a:ahLst/>
              <a:cxnLst/>
              <a:rect l="l" t="t" r="r" b="b"/>
              <a:pathLst>
                <a:path w="122859" h="195739" extrusionOk="0">
                  <a:moveTo>
                    <a:pt x="94750" y="125754"/>
                  </a:moveTo>
                  <a:cubicBezTo>
                    <a:pt x="94750" y="116620"/>
                    <a:pt x="88896" y="108837"/>
                    <a:pt x="80663" y="105942"/>
                  </a:cubicBezTo>
                  <a:lnTo>
                    <a:pt x="80663" y="81435"/>
                  </a:lnTo>
                  <a:cubicBezTo>
                    <a:pt x="89926" y="77189"/>
                    <a:pt x="115462" y="65418"/>
                    <a:pt x="118807" y="63810"/>
                  </a:cubicBezTo>
                  <a:lnTo>
                    <a:pt x="89347" y="0"/>
                  </a:lnTo>
                  <a:lnTo>
                    <a:pt x="0" y="41232"/>
                  </a:lnTo>
                  <a:lnTo>
                    <a:pt x="29461" y="105041"/>
                  </a:lnTo>
                  <a:lnTo>
                    <a:pt x="66640" y="87867"/>
                  </a:lnTo>
                  <a:lnTo>
                    <a:pt x="66640" y="105878"/>
                  </a:lnTo>
                  <a:cubicBezTo>
                    <a:pt x="54354" y="110059"/>
                    <a:pt x="48758" y="125690"/>
                    <a:pt x="55962" y="136882"/>
                  </a:cubicBezTo>
                  <a:lnTo>
                    <a:pt x="25022" y="172068"/>
                  </a:lnTo>
                  <a:lnTo>
                    <a:pt x="25022" y="195739"/>
                  </a:lnTo>
                  <a:lnTo>
                    <a:pt x="39109" y="195739"/>
                  </a:lnTo>
                  <a:lnTo>
                    <a:pt x="39109" y="177406"/>
                  </a:lnTo>
                  <a:lnTo>
                    <a:pt x="67219" y="145888"/>
                  </a:lnTo>
                  <a:lnTo>
                    <a:pt x="67219" y="195739"/>
                  </a:lnTo>
                  <a:lnTo>
                    <a:pt x="80663" y="195739"/>
                  </a:lnTo>
                  <a:lnTo>
                    <a:pt x="80663" y="147817"/>
                  </a:lnTo>
                  <a:lnTo>
                    <a:pt x="108773" y="184096"/>
                  </a:lnTo>
                  <a:lnTo>
                    <a:pt x="108773" y="195739"/>
                  </a:lnTo>
                  <a:lnTo>
                    <a:pt x="122860" y="195739"/>
                  </a:lnTo>
                  <a:lnTo>
                    <a:pt x="122860" y="179336"/>
                  </a:lnTo>
                  <a:lnTo>
                    <a:pt x="90762" y="137912"/>
                  </a:lnTo>
                  <a:cubicBezTo>
                    <a:pt x="93270" y="134438"/>
                    <a:pt x="94750" y="130257"/>
                    <a:pt x="94750" y="125690"/>
                  </a:cubicBezTo>
                  <a:lnTo>
                    <a:pt x="94750" y="1256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6"/>
          <p:cNvSpPr/>
          <p:nvPr/>
        </p:nvSpPr>
        <p:spPr>
          <a:xfrm rot="-5400000">
            <a:off x="7115799" y="2626959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7" name="Google Shape;267;p26"/>
          <p:cNvGrpSpPr/>
          <p:nvPr/>
        </p:nvGrpSpPr>
        <p:grpSpPr>
          <a:xfrm>
            <a:off x="7519957" y="3010900"/>
            <a:ext cx="504157" cy="544966"/>
            <a:chOff x="6717590" y="4953635"/>
            <a:chExt cx="217094" cy="234636"/>
          </a:xfrm>
        </p:grpSpPr>
        <p:sp>
          <p:nvSpPr>
            <p:cNvPr id="268" name="Google Shape;268;p26"/>
            <p:cNvSpPr/>
            <p:nvPr/>
          </p:nvSpPr>
          <p:spPr>
            <a:xfrm>
              <a:off x="6717590" y="5160740"/>
              <a:ext cx="217094" cy="27531"/>
            </a:xfrm>
            <a:custGeom>
              <a:avLst/>
              <a:gdLst/>
              <a:ahLst/>
              <a:cxnLst/>
              <a:rect l="l" t="t" r="r" b="b"/>
              <a:pathLst>
                <a:path w="217094" h="27531" extrusionOk="0">
                  <a:moveTo>
                    <a:pt x="0" y="0"/>
                  </a:moveTo>
                  <a:lnTo>
                    <a:pt x="6883" y="27531"/>
                  </a:lnTo>
                  <a:lnTo>
                    <a:pt x="210212" y="27531"/>
                  </a:lnTo>
                  <a:lnTo>
                    <a:pt x="2170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" name="Google Shape;269;p26"/>
            <p:cNvGrpSpPr/>
            <p:nvPr/>
          </p:nvGrpSpPr>
          <p:grpSpPr>
            <a:xfrm>
              <a:off x="6719327" y="4953635"/>
              <a:ext cx="213814" cy="193082"/>
              <a:chOff x="6719327" y="4953635"/>
              <a:chExt cx="213814" cy="193082"/>
            </a:xfrm>
          </p:grpSpPr>
          <p:sp>
            <p:nvSpPr>
              <p:cNvPr id="270" name="Google Shape;270;p26"/>
              <p:cNvSpPr/>
              <p:nvPr/>
            </p:nvSpPr>
            <p:spPr>
              <a:xfrm>
                <a:off x="6719327" y="4981018"/>
                <a:ext cx="213814" cy="165699"/>
              </a:xfrm>
              <a:custGeom>
                <a:avLst/>
                <a:gdLst/>
                <a:ahLst/>
                <a:cxnLst/>
                <a:rect l="l" t="t" r="r" b="b"/>
                <a:pathLst>
                  <a:path w="213814" h="165699" extrusionOk="0">
                    <a:moveTo>
                      <a:pt x="165121" y="89346"/>
                    </a:moveTo>
                    <a:cubicBezTo>
                      <a:pt x="151098" y="113661"/>
                      <a:pt x="114047" y="104012"/>
                      <a:pt x="113790" y="75581"/>
                    </a:cubicBezTo>
                    <a:lnTo>
                      <a:pt x="113790" y="42775"/>
                    </a:lnTo>
                    <a:cubicBezTo>
                      <a:pt x="107164" y="38916"/>
                      <a:pt x="101632" y="33256"/>
                      <a:pt x="98030" y="26502"/>
                    </a:cubicBezTo>
                    <a:cubicBezTo>
                      <a:pt x="91984" y="24894"/>
                      <a:pt x="86516" y="21677"/>
                      <a:pt x="82014" y="17046"/>
                    </a:cubicBezTo>
                    <a:cubicBezTo>
                      <a:pt x="77382" y="12221"/>
                      <a:pt x="74359" y="6368"/>
                      <a:pt x="73072" y="0"/>
                    </a:cubicBezTo>
                    <a:lnTo>
                      <a:pt x="58792" y="0"/>
                    </a:lnTo>
                    <a:lnTo>
                      <a:pt x="58792" y="41553"/>
                    </a:lnTo>
                    <a:lnTo>
                      <a:pt x="86323" y="41553"/>
                    </a:lnTo>
                    <a:lnTo>
                      <a:pt x="86323" y="54997"/>
                    </a:lnTo>
                    <a:lnTo>
                      <a:pt x="58792" y="54997"/>
                    </a:lnTo>
                    <a:lnTo>
                      <a:pt x="58792" y="69084"/>
                    </a:lnTo>
                    <a:lnTo>
                      <a:pt x="86323" y="69084"/>
                    </a:lnTo>
                    <a:lnTo>
                      <a:pt x="86323" y="82528"/>
                    </a:lnTo>
                    <a:lnTo>
                      <a:pt x="53068" y="82528"/>
                    </a:lnTo>
                    <a:lnTo>
                      <a:pt x="0" y="165699"/>
                    </a:lnTo>
                    <a:lnTo>
                      <a:pt x="213814" y="165699"/>
                    </a:lnTo>
                    <a:lnTo>
                      <a:pt x="165121" y="894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6"/>
              <p:cNvSpPr/>
              <p:nvPr/>
            </p:nvSpPr>
            <p:spPr>
              <a:xfrm>
                <a:off x="6805956" y="4953635"/>
                <a:ext cx="75653" cy="117377"/>
              </a:xfrm>
              <a:custGeom>
                <a:avLst/>
                <a:gdLst/>
                <a:ahLst/>
                <a:cxnLst/>
                <a:rect l="l" t="t" r="r" b="b"/>
                <a:pathLst>
                  <a:path w="75653" h="117377" extrusionOk="0">
                    <a:moveTo>
                      <a:pt x="20599" y="41406"/>
                    </a:moveTo>
                    <a:lnTo>
                      <a:pt x="20599" y="41406"/>
                    </a:lnTo>
                    <a:cubicBezTo>
                      <a:pt x="21114" y="41406"/>
                      <a:pt x="21564" y="41727"/>
                      <a:pt x="21693" y="42242"/>
                    </a:cubicBezTo>
                    <a:cubicBezTo>
                      <a:pt x="24330" y="51312"/>
                      <a:pt x="31406" y="58387"/>
                      <a:pt x="40411" y="61025"/>
                    </a:cubicBezTo>
                    <a:cubicBezTo>
                      <a:pt x="40862" y="61154"/>
                      <a:pt x="41248" y="61603"/>
                      <a:pt x="41248" y="62118"/>
                    </a:cubicBezTo>
                    <a:lnTo>
                      <a:pt x="41248" y="103286"/>
                    </a:lnTo>
                    <a:cubicBezTo>
                      <a:pt x="41248" y="110747"/>
                      <a:pt x="47037" y="117180"/>
                      <a:pt x="54563" y="117373"/>
                    </a:cubicBezTo>
                    <a:cubicBezTo>
                      <a:pt x="62089" y="117566"/>
                      <a:pt x="68778" y="111326"/>
                      <a:pt x="68778" y="103543"/>
                    </a:cubicBezTo>
                    <a:lnTo>
                      <a:pt x="68778" y="52727"/>
                    </a:lnTo>
                    <a:cubicBezTo>
                      <a:pt x="84281" y="35424"/>
                      <a:pt x="71866" y="7056"/>
                      <a:pt x="48516" y="6864"/>
                    </a:cubicBezTo>
                    <a:cubicBezTo>
                      <a:pt x="44978" y="6864"/>
                      <a:pt x="41569" y="7442"/>
                      <a:pt x="38481" y="8600"/>
                    </a:cubicBezTo>
                    <a:cubicBezTo>
                      <a:pt x="38031" y="8793"/>
                      <a:pt x="37517" y="8600"/>
                      <a:pt x="37195" y="8279"/>
                    </a:cubicBezTo>
                    <a:cubicBezTo>
                      <a:pt x="25745" y="-7159"/>
                      <a:pt x="916" y="303"/>
                      <a:pt x="16" y="19857"/>
                    </a:cubicBezTo>
                    <a:cubicBezTo>
                      <a:pt x="-435" y="31693"/>
                      <a:pt x="8957" y="41406"/>
                      <a:pt x="20664" y="41406"/>
                    </a:cubicBezTo>
                    <a:lnTo>
                      <a:pt x="20664" y="414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37D805AE-7EF4-9BB5-1C65-2CF3A069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>
            <a:extLst>
              <a:ext uri="{FF2B5EF4-FFF2-40B4-BE49-F238E27FC236}">
                <a16:creationId xmlns:a16="http://schemas.microsoft.com/office/drawing/2014/main" id="{A5C7FD0D-BC5C-2F85-6EA5-46E74FA9F1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44226" y="678961"/>
            <a:ext cx="4578900" cy="431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Simulasi</a:t>
            </a:r>
            <a:r>
              <a:rPr lang="en-US" sz="1800" dirty="0"/>
              <a:t> </a:t>
            </a:r>
            <a:r>
              <a:rPr lang="en-US" sz="1800" dirty="0" err="1"/>
              <a:t>Penentuan</a:t>
            </a:r>
            <a:r>
              <a:rPr lang="en-US" sz="1800" dirty="0"/>
              <a:t> </a:t>
            </a:r>
            <a:r>
              <a:rPr lang="en-US" sz="1800" dirty="0" err="1"/>
              <a:t>Diskon</a:t>
            </a:r>
            <a:endParaRPr sz="1800" dirty="0"/>
          </a:p>
        </p:txBody>
      </p:sp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FAD82C1D-ECB8-9314-DC42-C158709AE9DC}"/>
              </a:ext>
            </a:extLst>
          </p:cNvPr>
          <p:cNvSpPr/>
          <p:nvPr/>
        </p:nvSpPr>
        <p:spPr>
          <a:xfrm>
            <a:off x="7869540" y="-1541386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>
            <a:extLst>
              <a:ext uri="{FF2B5EF4-FFF2-40B4-BE49-F238E27FC236}">
                <a16:creationId xmlns:a16="http://schemas.microsoft.com/office/drawing/2014/main" id="{6F586877-BFA8-27B5-654E-946EFF761E36}"/>
              </a:ext>
            </a:extLst>
          </p:cNvPr>
          <p:cNvSpPr/>
          <p:nvPr/>
        </p:nvSpPr>
        <p:spPr>
          <a:xfrm rot="763451">
            <a:off x="8372586" y="-482195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43062AB-CDEB-EF41-7E12-6597FC5703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44226" y="1194914"/>
            <a:ext cx="8455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200" dirty="0" err="1"/>
              <a:t>Simulasi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menghitung</a:t>
            </a:r>
            <a:r>
              <a:rPr lang="en-ID" sz="1200" dirty="0"/>
              <a:t> </a:t>
            </a:r>
            <a:r>
              <a:rPr lang="en-ID" sz="1200" dirty="0" err="1"/>
              <a:t>tingkat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input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pembelian</a:t>
            </a:r>
            <a:r>
              <a:rPr lang="en-ID" sz="1200" dirty="0"/>
              <a:t> dan </a:t>
            </a:r>
            <a:r>
              <a:rPr lang="en-ID" sz="1200" dirty="0" err="1"/>
              <a:t>frekuensi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fuzzy. </a:t>
            </a:r>
            <a:r>
              <a:rPr lang="en-ID" sz="1200" dirty="0" err="1"/>
              <a:t>Berikut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langkah-langkah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simulasi</a:t>
            </a:r>
            <a:r>
              <a:rPr lang="en-ID" sz="1200" dirty="0"/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24F55EAE-F683-AB46-B611-77ED948DF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26" y="1753930"/>
            <a:ext cx="27723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ID" altLang="en-US" sz="1200" dirty="0">
                <a:solidFill>
                  <a:schemeClr val="tx1"/>
                </a:solidFill>
                <a:latin typeface="+mn-lt"/>
              </a:rPr>
              <a:t>. Input Nilai dan </a:t>
            </a:r>
            <a:r>
              <a:rPr lang="en-ID" altLang="en-US" sz="1200" dirty="0" err="1">
                <a:solidFill>
                  <a:schemeClr val="tx1"/>
                </a:solidFill>
                <a:latin typeface="+mn-lt"/>
              </a:rPr>
              <a:t>Fuzzyfikasi</a:t>
            </a:r>
            <a:r>
              <a:rPr lang="en-ID" altLang="en-US" sz="1200" dirty="0">
                <a:solidFill>
                  <a:schemeClr val="tx1"/>
                </a:solidFill>
                <a:latin typeface="+mn-lt"/>
              </a:rPr>
              <a:t> </a:t>
            </a:r>
            <a:endParaRPr lang="en-US" altLang="en-US" sz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B4AFF-52C5-3AA9-12BE-DB202A22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90" y="2058540"/>
            <a:ext cx="3006330" cy="556308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4168DDDB-6D9F-14B1-7BD2-7CBFCAB7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66" y="2747209"/>
            <a:ext cx="56908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D" sz="1200" dirty="0"/>
              <a:t>Nilai input </a:t>
            </a:r>
            <a:r>
              <a:rPr lang="en-ID" sz="1200" dirty="0" err="1"/>
              <a:t>dipetakan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derajat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fuzzy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variable.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D" sz="1200" dirty="0"/>
              <a:t>Nilai input yang </a:t>
            </a:r>
            <a:r>
              <a:rPr lang="en-ID" sz="1200" dirty="0" err="1"/>
              <a:t>sudah</a:t>
            </a:r>
            <a:r>
              <a:rPr lang="en-ID" sz="1200" dirty="0"/>
              <a:t> di </a:t>
            </a:r>
            <a:r>
              <a:rPr lang="en-ID" sz="1200" dirty="0" err="1"/>
              <a:t>Fuzzyfikasi</a:t>
            </a:r>
            <a:r>
              <a:rPr lang="en-ID" sz="1200" dirty="0"/>
              <a:t>: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D" sz="1200" b="1" dirty="0" err="1"/>
              <a:t>Jumlah</a:t>
            </a:r>
            <a:r>
              <a:rPr lang="en-ID" sz="1200" b="1" dirty="0"/>
              <a:t> </a:t>
            </a:r>
            <a:r>
              <a:rPr lang="en-ID" sz="1200" b="1" dirty="0" err="1"/>
              <a:t>Pembelian</a:t>
            </a:r>
            <a:r>
              <a:rPr lang="en-ID" sz="1200" b="1" dirty="0"/>
              <a:t> (90)</a:t>
            </a:r>
            <a:r>
              <a:rPr lang="en-ID" sz="1200" dirty="0"/>
              <a:t> → </a:t>
            </a:r>
            <a:r>
              <a:rPr lang="en-ID" sz="1200" dirty="0" err="1"/>
              <a:t>Keanggotaan</a:t>
            </a:r>
            <a:r>
              <a:rPr lang="en-ID" sz="1200" dirty="0"/>
              <a:t>: </a:t>
            </a:r>
            <a:r>
              <a:rPr lang="en-ID" sz="1200" b="1" dirty="0"/>
              <a:t>Banyak = 1.0</a:t>
            </a:r>
            <a:r>
              <a:rPr lang="en-ID" sz="1200" dirty="0"/>
              <a:t>, </a:t>
            </a:r>
            <a:r>
              <a:rPr lang="en-ID" sz="1200" b="1" dirty="0"/>
              <a:t>Sedang = 0.0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D" sz="1200" b="1" dirty="0" err="1"/>
              <a:t>Frekuensi</a:t>
            </a:r>
            <a:r>
              <a:rPr lang="en-ID" sz="1200" b="1" dirty="0"/>
              <a:t> </a:t>
            </a:r>
            <a:r>
              <a:rPr lang="en-ID" sz="1200" b="1" dirty="0" err="1"/>
              <a:t>Pelanggan</a:t>
            </a:r>
            <a:r>
              <a:rPr lang="en-ID" sz="1200" b="1" dirty="0"/>
              <a:t> (25)</a:t>
            </a:r>
            <a:r>
              <a:rPr lang="en-ID" sz="1200" dirty="0"/>
              <a:t> → </a:t>
            </a:r>
            <a:r>
              <a:rPr lang="en-ID" sz="1200" dirty="0" err="1"/>
              <a:t>Keanggotaan</a:t>
            </a:r>
            <a:r>
              <a:rPr lang="en-ID" sz="1200" dirty="0"/>
              <a:t>: </a:t>
            </a:r>
            <a:r>
              <a:rPr lang="en-ID" sz="1200" b="1" dirty="0" err="1"/>
              <a:t>Sering</a:t>
            </a:r>
            <a:r>
              <a:rPr lang="en-ID" sz="1200" b="1" dirty="0"/>
              <a:t> = 0.0</a:t>
            </a:r>
            <a:r>
              <a:rPr lang="en-ID" sz="1200" dirty="0"/>
              <a:t>, </a:t>
            </a:r>
            <a:r>
              <a:rPr lang="en-ID" sz="1200" b="1" dirty="0"/>
              <a:t>Sangat </a:t>
            </a:r>
            <a:r>
              <a:rPr lang="en-ID" sz="1200" b="1" dirty="0" err="1"/>
              <a:t>Sering</a:t>
            </a:r>
            <a:r>
              <a:rPr lang="en-ID" sz="1200" b="1" dirty="0"/>
              <a:t> = 1.0</a:t>
            </a:r>
            <a:endParaRPr lang="en-US" alt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B5F11655-385C-05B7-DD12-3805F9A0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66" y="3847552"/>
            <a:ext cx="35343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lt"/>
              </a:rPr>
              <a:t>2. </a:t>
            </a:r>
            <a:r>
              <a:rPr lang="en-US" altLang="en-US" sz="1200" dirty="0" err="1">
                <a:solidFill>
                  <a:schemeClr val="tx1"/>
                </a:solidFill>
                <a:latin typeface="+mn-lt"/>
              </a:rPr>
              <a:t>Evaluasi</a:t>
            </a:r>
            <a:r>
              <a:rPr lang="en-US" alt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+mn-lt"/>
              </a:rPr>
              <a:t>Aturan</a:t>
            </a:r>
            <a:endParaRPr lang="en-US" alt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A8CBA0DB-C734-F1B7-C7EE-4A51B9EE9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66" y="4132779"/>
            <a:ext cx="60686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D" sz="1200" dirty="0" err="1"/>
              <a:t>Aturan</a:t>
            </a:r>
            <a:r>
              <a:rPr lang="en-ID" sz="1200" dirty="0"/>
              <a:t> yang </a:t>
            </a:r>
            <a:r>
              <a:rPr lang="en-ID" sz="1200" dirty="0" err="1"/>
              <a:t>relevan</a:t>
            </a:r>
            <a:r>
              <a:rPr lang="en-ID" sz="1200" dirty="0"/>
              <a:t> </a:t>
            </a:r>
            <a:r>
              <a:rPr lang="en-ID" sz="1200" dirty="0" err="1"/>
              <a:t>diaktifkan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fuzzyfikasi</a:t>
            </a:r>
            <a:r>
              <a:rPr lang="en-ID" sz="1200" dirty="0"/>
              <a:t> input.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menentukan</a:t>
            </a:r>
            <a:r>
              <a:rPr lang="en-ID" sz="1200" dirty="0"/>
              <a:t> </a:t>
            </a:r>
            <a:r>
              <a:rPr lang="en-ID" sz="1200" dirty="0" err="1"/>
              <a:t>tingkat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yang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aturan</a:t>
            </a:r>
            <a:r>
              <a:rPr lang="en-ID" sz="1200" dirty="0"/>
              <a:t> yang </a:t>
            </a:r>
            <a:r>
              <a:rPr lang="en-ID" sz="1200" dirty="0" err="1"/>
              <a:t>berlaku</a:t>
            </a:r>
            <a:r>
              <a:rPr lang="en-ID" sz="1200" dirty="0"/>
              <a:t>, </a:t>
            </a:r>
            <a:r>
              <a:rPr lang="en-ID" sz="1200" dirty="0" err="1"/>
              <a:t>yaitu</a:t>
            </a:r>
            <a:r>
              <a:rPr lang="en-ID" sz="1200" dirty="0"/>
              <a:t> </a:t>
            </a:r>
            <a:r>
              <a:rPr lang="en-ID" sz="1200" dirty="0" err="1"/>
              <a:t>kombinasi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b="1" dirty="0"/>
              <a:t>Banyak</a:t>
            </a:r>
            <a:r>
              <a:rPr lang="en-ID" sz="1200" dirty="0"/>
              <a:t> dan </a:t>
            </a:r>
            <a:r>
              <a:rPr lang="en-ID" sz="1200" b="1" dirty="0"/>
              <a:t>Sangat </a:t>
            </a:r>
            <a:r>
              <a:rPr lang="en-ID" sz="1200" b="1" dirty="0" err="1"/>
              <a:t>Sering</a:t>
            </a:r>
            <a:r>
              <a:rPr lang="en-ID" sz="1200" b="1" dirty="0"/>
              <a:t>.</a:t>
            </a:r>
            <a:endParaRPr lang="en-US" alt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3548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5C35A08A-A06F-27D9-9882-A3D6B1978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>
            <a:extLst>
              <a:ext uri="{FF2B5EF4-FFF2-40B4-BE49-F238E27FC236}">
                <a16:creationId xmlns:a16="http://schemas.microsoft.com/office/drawing/2014/main" id="{59ACADB7-E304-366D-BDDE-98CED894342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6490" y="687555"/>
            <a:ext cx="4578900" cy="431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Simulasi</a:t>
            </a:r>
            <a:r>
              <a:rPr lang="en-US" sz="1800" dirty="0"/>
              <a:t> </a:t>
            </a:r>
            <a:r>
              <a:rPr lang="en-US" sz="1800" dirty="0" err="1"/>
              <a:t>Penentuan</a:t>
            </a:r>
            <a:r>
              <a:rPr lang="en-US" sz="1800" dirty="0"/>
              <a:t> </a:t>
            </a:r>
            <a:r>
              <a:rPr lang="en-US" sz="1800" dirty="0" err="1"/>
              <a:t>Diskon</a:t>
            </a:r>
            <a:endParaRPr sz="1800" dirty="0"/>
          </a:p>
        </p:txBody>
      </p:sp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0843891E-0B01-46F7-38AA-6B677DBED33E}"/>
              </a:ext>
            </a:extLst>
          </p:cNvPr>
          <p:cNvSpPr/>
          <p:nvPr/>
        </p:nvSpPr>
        <p:spPr>
          <a:xfrm>
            <a:off x="7869540" y="-1541386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>
            <a:extLst>
              <a:ext uri="{FF2B5EF4-FFF2-40B4-BE49-F238E27FC236}">
                <a16:creationId xmlns:a16="http://schemas.microsoft.com/office/drawing/2014/main" id="{EEC6BBFD-ACF9-68F4-8D08-6BDD34A8C7F5}"/>
              </a:ext>
            </a:extLst>
          </p:cNvPr>
          <p:cNvSpPr/>
          <p:nvPr/>
        </p:nvSpPr>
        <p:spPr>
          <a:xfrm rot="763451">
            <a:off x="8372586" y="-482195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406E8AD8-645B-6264-592E-ED7D336A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90" y="1194914"/>
            <a:ext cx="27723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lt"/>
              </a:rPr>
              <a:t>3. </a:t>
            </a:r>
            <a:r>
              <a:rPr lang="en-US" altLang="en-US" sz="1200" dirty="0" err="1">
                <a:solidFill>
                  <a:schemeClr val="tx1"/>
                </a:solidFill>
                <a:latin typeface="+mn-lt"/>
              </a:rPr>
              <a:t>Deffuzyfikasi</a:t>
            </a:r>
            <a:endParaRPr lang="en-US" alt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185739C5-FDB0-C86D-0720-FFAED76A7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941" y="1483564"/>
            <a:ext cx="328827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D" sz="1200" dirty="0"/>
              <a:t>Nilai output </a:t>
            </a:r>
            <a:r>
              <a:rPr lang="en-ID" sz="1200" dirty="0" err="1"/>
              <a:t>diskon</a:t>
            </a:r>
            <a:r>
              <a:rPr lang="en-ID" sz="1200" dirty="0"/>
              <a:t> </a:t>
            </a:r>
            <a:r>
              <a:rPr lang="en-ID" sz="1200" dirty="0" err="1"/>
              <a:t>dihitung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angka</a:t>
            </a:r>
            <a:r>
              <a:rPr lang="en-ID" sz="1200" dirty="0"/>
              <a:t> </a:t>
            </a:r>
            <a:r>
              <a:rPr lang="en-ID" sz="1200" dirty="0" err="1"/>
              <a:t>pasti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metode</a:t>
            </a:r>
            <a:r>
              <a:rPr lang="en-ID" sz="1200" dirty="0"/>
              <a:t> centroid.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D" sz="12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D" sz="1200" dirty="0"/>
              <a:t>Hasil </a:t>
            </a:r>
            <a:r>
              <a:rPr lang="en-ID" sz="1200" dirty="0" err="1"/>
              <a:t>Simulasi</a:t>
            </a:r>
            <a:r>
              <a:rPr lang="en-ID" sz="1200" dirty="0"/>
              <a:t>: Tingkat </a:t>
            </a:r>
            <a:r>
              <a:rPr lang="en-ID" sz="1200" dirty="0" err="1"/>
              <a:t>Diskon</a:t>
            </a:r>
            <a:r>
              <a:rPr lang="en-ID" sz="1200" dirty="0"/>
              <a:t>: </a:t>
            </a:r>
            <a:r>
              <a:rPr lang="en-ID" sz="1200" b="1" dirty="0"/>
              <a:t>42.22%</a:t>
            </a:r>
            <a:r>
              <a:rPr lang="en-ID" sz="1200" dirty="0"/>
              <a:t>. (Tinggi)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D" sz="12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D" sz="1200" dirty="0"/>
              <a:t>Kesimpulan: </a:t>
            </a:r>
            <a:br>
              <a:rPr lang="en-ID" sz="1200" dirty="0"/>
            </a:b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simulasi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, </a:t>
            </a:r>
            <a:r>
              <a:rPr lang="en-ID" sz="1200" dirty="0" err="1"/>
              <a:t>sistem</a:t>
            </a:r>
            <a:r>
              <a:rPr lang="en-ID" sz="1200" dirty="0"/>
              <a:t> fuzzy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otomatis</a:t>
            </a:r>
            <a:r>
              <a:rPr lang="en-ID" sz="1200" dirty="0"/>
              <a:t>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yang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banyaknya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pembelian</a:t>
            </a:r>
            <a:r>
              <a:rPr lang="en-ID" sz="1200" dirty="0"/>
              <a:t> dan </a:t>
            </a:r>
            <a:r>
              <a:rPr lang="en-ID" sz="1200" dirty="0" err="1"/>
              <a:t>tingginya</a:t>
            </a:r>
            <a:r>
              <a:rPr lang="en-ID" sz="1200" dirty="0"/>
              <a:t> </a:t>
            </a:r>
            <a:r>
              <a:rPr lang="en-ID" sz="1200" dirty="0" err="1"/>
              <a:t>frekuensi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,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akurasi</a:t>
            </a:r>
            <a:r>
              <a:rPr lang="en-ID" sz="1200" dirty="0"/>
              <a:t> dan </a:t>
            </a:r>
            <a:r>
              <a:rPr lang="en-ID" sz="1200" dirty="0" err="1"/>
              <a:t>efisiensi</a:t>
            </a:r>
            <a:r>
              <a:rPr lang="en-ID" sz="1200" dirty="0"/>
              <a:t> proses </a:t>
            </a:r>
            <a:r>
              <a:rPr lang="en-ID" sz="1200" dirty="0" err="1"/>
              <a:t>penentuan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. </a:t>
            </a:r>
            <a:endParaRPr lang="en-US" altLang="en-US" sz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FC4277-9789-C402-4E7B-CCC03AB6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650" y="1214593"/>
            <a:ext cx="4434816" cy="32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9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10A7B1E6-278E-61BC-134D-54440677B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>
            <a:extLst>
              <a:ext uri="{FF2B5EF4-FFF2-40B4-BE49-F238E27FC236}">
                <a16:creationId xmlns:a16="http://schemas.microsoft.com/office/drawing/2014/main" id="{E67095CA-0992-CB7C-F839-03E1659B671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6490" y="687555"/>
            <a:ext cx="4578900" cy="431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Kesimpulan </a:t>
            </a:r>
            <a:endParaRPr sz="1800" dirty="0"/>
          </a:p>
        </p:txBody>
      </p:sp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5C13F28D-3D74-C718-CCA9-4540482DBA61}"/>
              </a:ext>
            </a:extLst>
          </p:cNvPr>
          <p:cNvSpPr/>
          <p:nvPr/>
        </p:nvSpPr>
        <p:spPr>
          <a:xfrm>
            <a:off x="7869540" y="-1541386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>
            <a:extLst>
              <a:ext uri="{FF2B5EF4-FFF2-40B4-BE49-F238E27FC236}">
                <a16:creationId xmlns:a16="http://schemas.microsoft.com/office/drawing/2014/main" id="{89A17E60-FF6E-42C7-6D4B-CC6C78B51518}"/>
              </a:ext>
            </a:extLst>
          </p:cNvPr>
          <p:cNvSpPr/>
          <p:nvPr/>
        </p:nvSpPr>
        <p:spPr>
          <a:xfrm rot="763451">
            <a:off x="8372586" y="-482195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E905DAC-AD05-F009-C672-F7C0A54F5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90" y="1118828"/>
            <a:ext cx="790331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simulasi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, </a:t>
            </a:r>
            <a:r>
              <a:rPr lang="en-ID" sz="1200" dirty="0" err="1"/>
              <a:t>sistem</a:t>
            </a:r>
            <a:r>
              <a:rPr lang="en-ID" sz="1200" dirty="0"/>
              <a:t> fuzzy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efektif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menentukan</a:t>
            </a:r>
            <a:r>
              <a:rPr lang="en-ID" sz="1200" dirty="0"/>
              <a:t> </a:t>
            </a:r>
            <a:r>
              <a:rPr lang="en-ID" sz="1200" dirty="0" err="1"/>
              <a:t>tingkat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toko online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mempertimbangkan</a:t>
            </a:r>
            <a:r>
              <a:rPr lang="en-ID" sz="1200" dirty="0"/>
              <a:t> parameter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pembelian</a:t>
            </a:r>
            <a:r>
              <a:rPr lang="en-ID" sz="1200" dirty="0"/>
              <a:t> dan </a:t>
            </a:r>
            <a:r>
              <a:rPr lang="en-ID" sz="1200" dirty="0" err="1"/>
              <a:t>frekuensi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. </a:t>
            </a:r>
            <a:r>
              <a:rPr lang="en-ID" sz="1200" dirty="0" err="1"/>
              <a:t>Berikut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poin-poin</a:t>
            </a:r>
            <a:r>
              <a:rPr lang="en-ID" sz="1200" dirty="0"/>
              <a:t> </a:t>
            </a:r>
            <a:r>
              <a:rPr lang="en-ID" sz="1200" dirty="0" err="1"/>
              <a:t>penting</a:t>
            </a:r>
            <a:r>
              <a:rPr lang="en-ID" sz="1200" dirty="0"/>
              <a:t> yang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disimpulkan</a:t>
            </a:r>
            <a:r>
              <a:rPr lang="en-ID" sz="1200" dirty="0"/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ID" altLang="en-US" sz="1200" dirty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sz="1200" b="1" dirty="0"/>
              <a:t>1. </a:t>
            </a:r>
            <a:r>
              <a:rPr lang="en-ID" sz="1200" b="1" dirty="0" err="1"/>
              <a:t>Akurasi</a:t>
            </a:r>
            <a:r>
              <a:rPr lang="en-ID" sz="1200" b="1" dirty="0"/>
              <a:t> Keputusan</a:t>
            </a:r>
            <a:r>
              <a:rPr lang="en-ID" sz="1200" dirty="0"/>
              <a:t>:</a:t>
            </a:r>
            <a:br>
              <a:rPr lang="en-ID" sz="1200" dirty="0"/>
            </a:br>
            <a:r>
              <a:rPr lang="en-ID" sz="1200" dirty="0" err="1"/>
              <a:t>Sistem</a:t>
            </a:r>
            <a:r>
              <a:rPr lang="en-ID" sz="1200" dirty="0"/>
              <a:t> fuzzy </a:t>
            </a:r>
            <a:r>
              <a:rPr lang="en-ID" sz="1200" dirty="0" err="1"/>
              <a:t>menghasilkan</a:t>
            </a:r>
            <a:r>
              <a:rPr lang="en-ID" sz="1200" dirty="0"/>
              <a:t> </a:t>
            </a:r>
            <a:r>
              <a:rPr lang="en-ID" sz="1200" dirty="0" err="1"/>
              <a:t>tingkat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adil</a:t>
            </a:r>
            <a:r>
              <a:rPr lang="en-ID" sz="1200" dirty="0"/>
              <a:t> dan </a:t>
            </a:r>
            <a:r>
              <a:rPr lang="en-ID" sz="1200" dirty="0" err="1"/>
              <a:t>relevan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aturan-aturan</a:t>
            </a:r>
            <a:r>
              <a:rPr lang="en-ID" sz="1200" dirty="0"/>
              <a:t> yang </a:t>
            </a:r>
            <a:r>
              <a:rPr lang="en-ID" sz="1200" dirty="0" err="1"/>
              <a:t>telah</a:t>
            </a:r>
            <a:r>
              <a:rPr lang="en-ID" sz="1200" dirty="0"/>
              <a:t> </a:t>
            </a:r>
            <a:r>
              <a:rPr lang="en-ID" sz="1200" dirty="0" err="1"/>
              <a:t>ditentukan</a:t>
            </a:r>
            <a:r>
              <a:rPr lang="en-ID" sz="1200" dirty="0"/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altLang="en-US" sz="1200" b="1" dirty="0">
                <a:solidFill>
                  <a:schemeClr val="tx1"/>
                </a:solidFill>
                <a:latin typeface="+mn-lt"/>
              </a:rPr>
              <a:t>2.</a:t>
            </a:r>
            <a:r>
              <a:rPr lang="en-ID" altLang="en-US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D" sz="1200" b="1" dirty="0" err="1"/>
              <a:t>Fleksibilitas</a:t>
            </a:r>
            <a:r>
              <a:rPr lang="en-ID" sz="1200" dirty="0"/>
              <a:t>:</a:t>
            </a:r>
            <a:br>
              <a:rPr lang="en-ID" sz="1200" dirty="0"/>
            </a:b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mudah</a:t>
            </a:r>
            <a:r>
              <a:rPr lang="en-ID" sz="1200" dirty="0"/>
              <a:t> </a:t>
            </a:r>
            <a:r>
              <a:rPr lang="en-ID" sz="1200" dirty="0" err="1"/>
              <a:t>disesuaikan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menambahkan</a:t>
            </a:r>
            <a:r>
              <a:rPr lang="en-ID" sz="1200" dirty="0"/>
              <a:t> parameter </a:t>
            </a:r>
            <a:r>
              <a:rPr lang="en-ID" sz="1200" dirty="0" err="1"/>
              <a:t>baru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mengubah</a:t>
            </a:r>
            <a:r>
              <a:rPr lang="en-ID" sz="1200" dirty="0"/>
              <a:t> </a:t>
            </a:r>
            <a:r>
              <a:rPr lang="en-ID" sz="1200" dirty="0" err="1"/>
              <a:t>aturan</a:t>
            </a:r>
            <a:r>
              <a:rPr lang="en-ID" sz="1200" dirty="0"/>
              <a:t>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kebutuhan</a:t>
            </a:r>
            <a:r>
              <a:rPr lang="en-ID" sz="1200" dirty="0"/>
              <a:t> </a:t>
            </a:r>
            <a:r>
              <a:rPr lang="en-ID" sz="1200" dirty="0" err="1"/>
              <a:t>bisnis</a:t>
            </a:r>
            <a:r>
              <a:rPr lang="en-ID" sz="1200" dirty="0"/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sz="12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en-ID" sz="1200" b="1" dirty="0" err="1"/>
              <a:t>Efisiensi</a:t>
            </a:r>
            <a:r>
              <a:rPr lang="en-ID" sz="1200" b="1" dirty="0"/>
              <a:t> Proses</a:t>
            </a:r>
            <a:r>
              <a:rPr lang="en-ID" sz="1200" dirty="0"/>
              <a:t>:</a:t>
            </a:r>
            <a:br>
              <a:rPr lang="en-ID" sz="1200" dirty="0"/>
            </a:br>
            <a:r>
              <a:rPr lang="en-ID" sz="1200" dirty="0" err="1"/>
              <a:t>Mengotomatiskan</a:t>
            </a:r>
            <a:r>
              <a:rPr lang="en-ID" sz="1200" dirty="0"/>
              <a:t> proses </a:t>
            </a:r>
            <a:r>
              <a:rPr lang="en-ID" sz="1200" dirty="0" err="1"/>
              <a:t>penentuan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mengurangi</a:t>
            </a:r>
            <a:r>
              <a:rPr lang="en-ID" sz="1200" dirty="0"/>
              <a:t> </a:t>
            </a:r>
            <a:r>
              <a:rPr lang="en-ID" sz="1200" dirty="0" err="1"/>
              <a:t>kesalahan</a:t>
            </a:r>
            <a:r>
              <a:rPr lang="en-ID" sz="1200" dirty="0"/>
              <a:t> </a:t>
            </a:r>
            <a:r>
              <a:rPr lang="en-ID" sz="1200" dirty="0" err="1"/>
              <a:t>manusia</a:t>
            </a:r>
            <a:r>
              <a:rPr lang="en-ID" sz="1200" dirty="0"/>
              <a:t> dan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pengalaman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D" altLang="en-US" sz="1200" dirty="0">
              <a:solidFill>
                <a:schemeClr val="tx1"/>
              </a:solidFill>
              <a:latin typeface="+mn-lt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D" sz="1200" dirty="0" err="1"/>
              <a:t>Sistem</a:t>
            </a:r>
            <a:r>
              <a:rPr lang="en-ID" sz="1200" dirty="0"/>
              <a:t> fuzzy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diimplementasikan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skala</a:t>
            </a:r>
            <a:r>
              <a:rPr lang="en-ID" sz="1200" dirty="0"/>
              <a:t>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mendukung</a:t>
            </a:r>
            <a:r>
              <a:rPr lang="en-ID" sz="1200" dirty="0"/>
              <a:t> strategi </a:t>
            </a:r>
            <a:r>
              <a:rPr lang="en-ID" sz="1200" dirty="0" err="1"/>
              <a:t>promosi</a:t>
            </a:r>
            <a:r>
              <a:rPr lang="en-ID" sz="1200" dirty="0"/>
              <a:t>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efektif</a:t>
            </a:r>
            <a:r>
              <a:rPr lang="en-ID" sz="1200" dirty="0"/>
              <a:t> di toko online</a:t>
            </a:r>
            <a:r>
              <a:rPr lang="en-ID" sz="1200" dirty="0">
                <a:solidFill>
                  <a:schemeClr val="tx1"/>
                </a:solidFill>
                <a:latin typeface="+mn-lt"/>
              </a:rPr>
              <a:t>.</a:t>
            </a:r>
            <a:endParaRPr lang="en-US" alt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207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DD0C8D4F-5F1B-12FB-412B-6A5022A8E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1B93D560-2C7B-E13F-D317-B75D14A915BF}"/>
              </a:ext>
            </a:extLst>
          </p:cNvPr>
          <p:cNvSpPr/>
          <p:nvPr/>
        </p:nvSpPr>
        <p:spPr>
          <a:xfrm>
            <a:off x="7869540" y="-1541386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>
            <a:extLst>
              <a:ext uri="{FF2B5EF4-FFF2-40B4-BE49-F238E27FC236}">
                <a16:creationId xmlns:a16="http://schemas.microsoft.com/office/drawing/2014/main" id="{604963B1-E50A-FBF8-7629-70BC8A12B3DB}"/>
              </a:ext>
            </a:extLst>
          </p:cNvPr>
          <p:cNvSpPr/>
          <p:nvPr/>
        </p:nvSpPr>
        <p:spPr>
          <a:xfrm rot="763451">
            <a:off x="8372586" y="-482195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EEC550-54E1-9D96-DCBF-8171B2D85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0460" y="1437772"/>
            <a:ext cx="4578900" cy="687875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en-ID" dirty="0"/>
          </a:p>
        </p:txBody>
      </p:sp>
      <p:grpSp>
        <p:nvGrpSpPr>
          <p:cNvPr id="15" name="Google Shape;715;p40">
            <a:extLst>
              <a:ext uri="{FF2B5EF4-FFF2-40B4-BE49-F238E27FC236}">
                <a16:creationId xmlns:a16="http://schemas.microsoft.com/office/drawing/2014/main" id="{B64FAD54-1506-7CAF-35CD-5FDEAEC8EBEB}"/>
              </a:ext>
            </a:extLst>
          </p:cNvPr>
          <p:cNvGrpSpPr/>
          <p:nvPr/>
        </p:nvGrpSpPr>
        <p:grpSpPr>
          <a:xfrm>
            <a:off x="2308084" y="2545752"/>
            <a:ext cx="352624" cy="460053"/>
            <a:chOff x="4894917" y="3444139"/>
            <a:chExt cx="179891" cy="234696"/>
          </a:xfrm>
        </p:grpSpPr>
        <p:grpSp>
          <p:nvGrpSpPr>
            <p:cNvPr id="16" name="Google Shape;716;p40">
              <a:extLst>
                <a:ext uri="{FF2B5EF4-FFF2-40B4-BE49-F238E27FC236}">
                  <a16:creationId xmlns:a16="http://schemas.microsoft.com/office/drawing/2014/main" id="{66C8158A-C364-5726-081F-C1A2B0D9559D}"/>
                </a:ext>
              </a:extLst>
            </p:cNvPr>
            <p:cNvGrpSpPr/>
            <p:nvPr/>
          </p:nvGrpSpPr>
          <p:grpSpPr>
            <a:xfrm>
              <a:off x="4937283" y="3444139"/>
              <a:ext cx="95393" cy="61791"/>
              <a:chOff x="4937283" y="3444139"/>
              <a:chExt cx="95393" cy="61791"/>
            </a:xfrm>
          </p:grpSpPr>
          <p:sp>
            <p:nvSpPr>
              <p:cNvPr id="30" name="Google Shape;717;p40">
                <a:extLst>
                  <a:ext uri="{FF2B5EF4-FFF2-40B4-BE49-F238E27FC236}">
                    <a16:creationId xmlns:a16="http://schemas.microsoft.com/office/drawing/2014/main" id="{1B7F6D29-E0B4-F324-9A66-2E30F1131E82}"/>
                  </a:ext>
                </a:extLst>
              </p:cNvPr>
              <p:cNvSpPr/>
              <p:nvPr/>
            </p:nvSpPr>
            <p:spPr>
              <a:xfrm>
                <a:off x="5011385" y="3492101"/>
                <a:ext cx="13757" cy="13829"/>
              </a:xfrm>
              <a:custGeom>
                <a:avLst/>
                <a:gdLst/>
                <a:ahLst/>
                <a:cxnLst/>
                <a:rect l="l" t="t" r="r" b="b"/>
                <a:pathLst>
                  <a:path w="13757" h="13829" extrusionOk="0">
                    <a:moveTo>
                      <a:pt x="0" y="6947"/>
                    </a:moveTo>
                    <a:cubicBezTo>
                      <a:pt x="0" y="10742"/>
                      <a:pt x="3088" y="13830"/>
                      <a:pt x="6883" y="13830"/>
                    </a:cubicBezTo>
                    <a:cubicBezTo>
                      <a:pt x="16081" y="13444"/>
                      <a:pt x="16017" y="386"/>
                      <a:pt x="6883" y="0"/>
                    </a:cubicBezTo>
                    <a:cubicBezTo>
                      <a:pt x="3088" y="0"/>
                      <a:pt x="0" y="3088"/>
                      <a:pt x="0" y="6883"/>
                    </a:cubicBezTo>
                    <a:lnTo>
                      <a:pt x="0" y="68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718;p40">
                <a:extLst>
                  <a:ext uri="{FF2B5EF4-FFF2-40B4-BE49-F238E27FC236}">
                    <a16:creationId xmlns:a16="http://schemas.microsoft.com/office/drawing/2014/main" id="{47B05725-80B3-9B75-B3F0-38BB88CB82CD}"/>
                  </a:ext>
                </a:extLst>
              </p:cNvPr>
              <p:cNvSpPr/>
              <p:nvPr/>
            </p:nvSpPr>
            <p:spPr>
              <a:xfrm>
                <a:off x="4937283" y="3444139"/>
                <a:ext cx="95393" cy="48154"/>
              </a:xfrm>
              <a:custGeom>
                <a:avLst/>
                <a:gdLst/>
                <a:ahLst/>
                <a:cxnLst/>
                <a:rect l="l" t="t" r="r" b="b"/>
                <a:pathLst>
                  <a:path w="95393" h="48154" extrusionOk="0">
                    <a:moveTo>
                      <a:pt x="33835" y="48155"/>
                    </a:moveTo>
                    <a:lnTo>
                      <a:pt x="61494" y="48155"/>
                    </a:lnTo>
                    <a:cubicBezTo>
                      <a:pt x="66254" y="34132"/>
                      <a:pt x="84715" y="29629"/>
                      <a:pt x="95393" y="40114"/>
                    </a:cubicBezTo>
                    <a:cubicBezTo>
                      <a:pt x="85294" y="-13404"/>
                      <a:pt x="10099" y="-13339"/>
                      <a:pt x="0" y="40114"/>
                    </a:cubicBezTo>
                    <a:cubicBezTo>
                      <a:pt x="10678" y="29629"/>
                      <a:pt x="29075" y="34197"/>
                      <a:pt x="33899" y="48155"/>
                    </a:cubicBezTo>
                    <a:lnTo>
                      <a:pt x="33899" y="481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" name="Google Shape;719;p40">
              <a:extLst>
                <a:ext uri="{FF2B5EF4-FFF2-40B4-BE49-F238E27FC236}">
                  <a16:creationId xmlns:a16="http://schemas.microsoft.com/office/drawing/2014/main" id="{3D610503-9193-04F1-EF15-2805C2DDC6E3}"/>
                </a:ext>
              </a:extLst>
            </p:cNvPr>
            <p:cNvSpPr/>
            <p:nvPr/>
          </p:nvSpPr>
          <p:spPr>
            <a:xfrm>
              <a:off x="4936640" y="3505738"/>
              <a:ext cx="96615" cy="61952"/>
            </a:xfrm>
            <a:custGeom>
              <a:avLst/>
              <a:gdLst/>
              <a:ahLst/>
              <a:cxnLst/>
              <a:rect l="l" t="t" r="r" b="b"/>
              <a:pathLst>
                <a:path w="96615" h="61952" extrusionOk="0">
                  <a:moveTo>
                    <a:pt x="81563" y="13830"/>
                  </a:moveTo>
                  <a:cubicBezTo>
                    <a:pt x="72558" y="13830"/>
                    <a:pt x="64903" y="8041"/>
                    <a:pt x="62073" y="0"/>
                  </a:cubicBezTo>
                  <a:lnTo>
                    <a:pt x="34478" y="0"/>
                  </a:lnTo>
                  <a:cubicBezTo>
                    <a:pt x="29525" y="14409"/>
                    <a:pt x="10421" y="18590"/>
                    <a:pt x="0" y="7397"/>
                  </a:cubicBezTo>
                  <a:lnTo>
                    <a:pt x="0" y="13830"/>
                  </a:lnTo>
                  <a:cubicBezTo>
                    <a:pt x="2637" y="78026"/>
                    <a:pt x="93978" y="77961"/>
                    <a:pt x="96615" y="13830"/>
                  </a:cubicBezTo>
                  <a:lnTo>
                    <a:pt x="96615" y="7397"/>
                  </a:lnTo>
                  <a:cubicBezTo>
                    <a:pt x="92820" y="11386"/>
                    <a:pt x="87545" y="13830"/>
                    <a:pt x="81628" y="13830"/>
                  </a:cubicBezTo>
                  <a:lnTo>
                    <a:pt x="81628" y="138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720;p40">
              <a:extLst>
                <a:ext uri="{FF2B5EF4-FFF2-40B4-BE49-F238E27FC236}">
                  <a16:creationId xmlns:a16="http://schemas.microsoft.com/office/drawing/2014/main" id="{94DC7BD3-AF96-CA70-0A2B-54A26133D82B}"/>
                </a:ext>
              </a:extLst>
            </p:cNvPr>
            <p:cNvSpPr/>
            <p:nvPr/>
          </p:nvSpPr>
          <p:spPr>
            <a:xfrm>
              <a:off x="4944616" y="3492101"/>
              <a:ext cx="13757" cy="13829"/>
            </a:xfrm>
            <a:custGeom>
              <a:avLst/>
              <a:gdLst/>
              <a:ahLst/>
              <a:cxnLst/>
              <a:rect l="l" t="t" r="r" b="b"/>
              <a:pathLst>
                <a:path w="13757" h="13829" extrusionOk="0">
                  <a:moveTo>
                    <a:pt x="0" y="6947"/>
                  </a:moveTo>
                  <a:cubicBezTo>
                    <a:pt x="0" y="10742"/>
                    <a:pt x="3088" y="13830"/>
                    <a:pt x="6883" y="13830"/>
                  </a:cubicBezTo>
                  <a:cubicBezTo>
                    <a:pt x="16081" y="13444"/>
                    <a:pt x="16017" y="386"/>
                    <a:pt x="6883" y="0"/>
                  </a:cubicBezTo>
                  <a:cubicBezTo>
                    <a:pt x="3088" y="0"/>
                    <a:pt x="0" y="3088"/>
                    <a:pt x="0" y="6883"/>
                  </a:cubicBezTo>
                  <a:lnTo>
                    <a:pt x="0" y="68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721;p40">
              <a:extLst>
                <a:ext uri="{FF2B5EF4-FFF2-40B4-BE49-F238E27FC236}">
                  <a16:creationId xmlns:a16="http://schemas.microsoft.com/office/drawing/2014/main" id="{E53F1B03-0912-5BC8-672F-4A277AC71ACA}"/>
                </a:ext>
              </a:extLst>
            </p:cNvPr>
            <p:cNvSpPr/>
            <p:nvPr/>
          </p:nvSpPr>
          <p:spPr>
            <a:xfrm>
              <a:off x="4991637" y="3588909"/>
              <a:ext cx="41553" cy="89861"/>
            </a:xfrm>
            <a:custGeom>
              <a:avLst/>
              <a:gdLst/>
              <a:ahLst/>
              <a:cxnLst/>
              <a:rect l="l" t="t" r="r" b="b"/>
              <a:pathLst>
                <a:path w="41553" h="89861" extrusionOk="0">
                  <a:moveTo>
                    <a:pt x="0" y="89861"/>
                  </a:moveTo>
                  <a:lnTo>
                    <a:pt x="41554" y="89861"/>
                  </a:lnTo>
                  <a:lnTo>
                    <a:pt x="41554" y="0"/>
                  </a:lnTo>
                  <a:lnTo>
                    <a:pt x="0" y="57892"/>
                  </a:lnTo>
                  <a:lnTo>
                    <a:pt x="0" y="897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722;p40">
              <a:extLst>
                <a:ext uri="{FF2B5EF4-FFF2-40B4-BE49-F238E27FC236}">
                  <a16:creationId xmlns:a16="http://schemas.microsoft.com/office/drawing/2014/main" id="{19AB4812-5A27-3B11-6235-ADE9DFEF5077}"/>
                </a:ext>
              </a:extLst>
            </p:cNvPr>
            <p:cNvSpPr/>
            <p:nvPr/>
          </p:nvSpPr>
          <p:spPr>
            <a:xfrm>
              <a:off x="4936640" y="3588974"/>
              <a:ext cx="41553" cy="89861"/>
            </a:xfrm>
            <a:custGeom>
              <a:avLst/>
              <a:gdLst/>
              <a:ahLst/>
              <a:cxnLst/>
              <a:rect l="l" t="t" r="r" b="b"/>
              <a:pathLst>
                <a:path w="41553" h="89861" extrusionOk="0">
                  <a:moveTo>
                    <a:pt x="0" y="89797"/>
                  </a:moveTo>
                  <a:lnTo>
                    <a:pt x="41554" y="89797"/>
                  </a:lnTo>
                  <a:lnTo>
                    <a:pt x="41554" y="57892"/>
                  </a:lnTo>
                  <a:lnTo>
                    <a:pt x="0" y="0"/>
                  </a:lnTo>
                  <a:lnTo>
                    <a:pt x="0" y="898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723;p40">
              <a:extLst>
                <a:ext uri="{FF2B5EF4-FFF2-40B4-BE49-F238E27FC236}">
                  <a16:creationId xmlns:a16="http://schemas.microsoft.com/office/drawing/2014/main" id="{4223AC29-E814-606E-4EAA-0F83DB7D0399}"/>
                </a:ext>
              </a:extLst>
            </p:cNvPr>
            <p:cNvSpPr/>
            <p:nvPr/>
          </p:nvSpPr>
          <p:spPr>
            <a:xfrm>
              <a:off x="4895022" y="3580483"/>
              <a:ext cx="27530" cy="98287"/>
            </a:xfrm>
            <a:custGeom>
              <a:avLst/>
              <a:gdLst/>
              <a:ahLst/>
              <a:cxnLst/>
              <a:rect l="l" t="t" r="r" b="b"/>
              <a:pathLst>
                <a:path w="27530" h="98287" extrusionOk="0">
                  <a:moveTo>
                    <a:pt x="0" y="44834"/>
                  </a:moveTo>
                  <a:lnTo>
                    <a:pt x="0" y="98288"/>
                  </a:lnTo>
                  <a:lnTo>
                    <a:pt x="27531" y="98288"/>
                  </a:lnTo>
                  <a:lnTo>
                    <a:pt x="27531" y="0"/>
                  </a:lnTo>
                  <a:lnTo>
                    <a:pt x="25022" y="1351"/>
                  </a:lnTo>
                  <a:cubicBezTo>
                    <a:pt x="10099" y="10035"/>
                    <a:pt x="0" y="26309"/>
                    <a:pt x="0" y="44834"/>
                  </a:cubicBezTo>
                  <a:lnTo>
                    <a:pt x="0" y="448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724;p40">
              <a:extLst>
                <a:ext uri="{FF2B5EF4-FFF2-40B4-BE49-F238E27FC236}">
                  <a16:creationId xmlns:a16="http://schemas.microsoft.com/office/drawing/2014/main" id="{E9015DB2-D122-CAE1-82EB-B8EDB864DB63}"/>
                </a:ext>
              </a:extLst>
            </p:cNvPr>
            <p:cNvSpPr/>
            <p:nvPr/>
          </p:nvSpPr>
          <p:spPr>
            <a:xfrm>
              <a:off x="5047278" y="3580483"/>
              <a:ext cx="27530" cy="98223"/>
            </a:xfrm>
            <a:custGeom>
              <a:avLst/>
              <a:gdLst/>
              <a:ahLst/>
              <a:cxnLst/>
              <a:rect l="l" t="t" r="r" b="b"/>
              <a:pathLst>
                <a:path w="27530" h="98223" extrusionOk="0">
                  <a:moveTo>
                    <a:pt x="2509" y="1287"/>
                  </a:moveTo>
                  <a:lnTo>
                    <a:pt x="0" y="0"/>
                  </a:lnTo>
                  <a:lnTo>
                    <a:pt x="0" y="98223"/>
                  </a:lnTo>
                  <a:lnTo>
                    <a:pt x="27531" y="98223"/>
                  </a:lnTo>
                  <a:lnTo>
                    <a:pt x="27531" y="44770"/>
                  </a:lnTo>
                  <a:cubicBezTo>
                    <a:pt x="27531" y="26180"/>
                    <a:pt x="17432" y="9970"/>
                    <a:pt x="2509" y="1287"/>
                  </a:cubicBezTo>
                  <a:lnTo>
                    <a:pt x="2509" y="12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725;p40">
              <a:extLst>
                <a:ext uri="{FF2B5EF4-FFF2-40B4-BE49-F238E27FC236}">
                  <a16:creationId xmlns:a16="http://schemas.microsoft.com/office/drawing/2014/main" id="{DAD268F5-96A6-5002-EB18-BB3B01EC386F}"/>
                </a:ext>
              </a:extLst>
            </p:cNvPr>
            <p:cNvSpPr/>
            <p:nvPr/>
          </p:nvSpPr>
          <p:spPr>
            <a:xfrm>
              <a:off x="4970925" y="3613224"/>
              <a:ext cx="27916" cy="19490"/>
            </a:xfrm>
            <a:custGeom>
              <a:avLst/>
              <a:gdLst/>
              <a:ahLst/>
              <a:cxnLst/>
              <a:rect l="l" t="t" r="r" b="b"/>
              <a:pathLst>
                <a:path w="27916" h="19490" extrusionOk="0">
                  <a:moveTo>
                    <a:pt x="0" y="0"/>
                  </a:moveTo>
                  <a:lnTo>
                    <a:pt x="13958" y="19490"/>
                  </a:lnTo>
                  <a:lnTo>
                    <a:pt x="27917" y="0"/>
                  </a:lnTo>
                  <a:cubicBezTo>
                    <a:pt x="19169" y="4438"/>
                    <a:pt x="8748" y="443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726;p40">
              <a:extLst>
                <a:ext uri="{FF2B5EF4-FFF2-40B4-BE49-F238E27FC236}">
                  <a16:creationId xmlns:a16="http://schemas.microsoft.com/office/drawing/2014/main" id="{C871D048-C4B8-B804-A3A5-879C3D3C0FAA}"/>
                </a:ext>
              </a:extLst>
            </p:cNvPr>
            <p:cNvSpPr/>
            <p:nvPr/>
          </p:nvSpPr>
          <p:spPr>
            <a:xfrm>
              <a:off x="4943523" y="3575080"/>
              <a:ext cx="10484" cy="14601"/>
            </a:xfrm>
            <a:custGeom>
              <a:avLst/>
              <a:gdLst/>
              <a:ahLst/>
              <a:cxnLst/>
              <a:rect l="l" t="t" r="r" b="b"/>
              <a:pathLst>
                <a:path w="10484" h="14601" extrusionOk="0">
                  <a:moveTo>
                    <a:pt x="64" y="0"/>
                  </a:moveTo>
                  <a:lnTo>
                    <a:pt x="10485" y="14602"/>
                  </a:lnTo>
                  <a:cubicBezTo>
                    <a:pt x="10292" y="13187"/>
                    <a:pt x="10163" y="11771"/>
                    <a:pt x="10163" y="10356"/>
                  </a:cubicBezTo>
                  <a:lnTo>
                    <a:pt x="10163" y="0"/>
                  </a:lnTo>
                  <a:cubicBezTo>
                    <a:pt x="836" y="0"/>
                    <a:pt x="2123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727;p40">
              <a:extLst>
                <a:ext uri="{FF2B5EF4-FFF2-40B4-BE49-F238E27FC236}">
                  <a16:creationId xmlns:a16="http://schemas.microsoft.com/office/drawing/2014/main" id="{13190672-8AD5-B52C-DC8B-1D550145CA94}"/>
                </a:ext>
              </a:extLst>
            </p:cNvPr>
            <p:cNvSpPr/>
            <p:nvPr/>
          </p:nvSpPr>
          <p:spPr>
            <a:xfrm>
              <a:off x="5015759" y="3575051"/>
              <a:ext cx="10420" cy="14630"/>
            </a:xfrm>
            <a:custGeom>
              <a:avLst/>
              <a:gdLst/>
              <a:ahLst/>
              <a:cxnLst/>
              <a:rect l="l" t="t" r="r" b="b"/>
              <a:pathLst>
                <a:path w="10420" h="14630" extrusionOk="0">
                  <a:moveTo>
                    <a:pt x="322" y="29"/>
                  </a:moveTo>
                  <a:lnTo>
                    <a:pt x="322" y="10385"/>
                  </a:lnTo>
                  <a:cubicBezTo>
                    <a:pt x="322" y="11800"/>
                    <a:pt x="193" y="13279"/>
                    <a:pt x="0" y="14630"/>
                  </a:cubicBezTo>
                  <a:lnTo>
                    <a:pt x="10421" y="29"/>
                  </a:lnTo>
                  <a:cubicBezTo>
                    <a:pt x="8298" y="-36"/>
                    <a:pt x="9649" y="29"/>
                    <a:pt x="257" y="29"/>
                  </a:cubicBezTo>
                  <a:lnTo>
                    <a:pt x="257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" name="Google Shape;728;p40">
              <a:extLst>
                <a:ext uri="{FF2B5EF4-FFF2-40B4-BE49-F238E27FC236}">
                  <a16:creationId xmlns:a16="http://schemas.microsoft.com/office/drawing/2014/main" id="{5229FC31-E832-F5E6-0BD3-E70540C22D6A}"/>
                </a:ext>
              </a:extLst>
            </p:cNvPr>
            <p:cNvGrpSpPr/>
            <p:nvPr/>
          </p:nvGrpSpPr>
          <p:grpSpPr>
            <a:xfrm>
              <a:off x="4894917" y="3457495"/>
              <a:ext cx="178516" cy="69213"/>
              <a:chOff x="4894917" y="3457495"/>
              <a:chExt cx="178516" cy="69213"/>
            </a:xfrm>
          </p:grpSpPr>
          <p:sp>
            <p:nvSpPr>
              <p:cNvPr id="28" name="Google Shape;729;p40">
                <a:extLst>
                  <a:ext uri="{FF2B5EF4-FFF2-40B4-BE49-F238E27FC236}">
                    <a16:creationId xmlns:a16="http://schemas.microsoft.com/office/drawing/2014/main" id="{84C37EE6-39FD-E07B-2289-3A58900EE5F9}"/>
                  </a:ext>
                </a:extLst>
              </p:cNvPr>
              <p:cNvSpPr/>
              <p:nvPr/>
            </p:nvSpPr>
            <p:spPr>
              <a:xfrm>
                <a:off x="5036986" y="3457881"/>
                <a:ext cx="36447" cy="68827"/>
              </a:xfrm>
              <a:custGeom>
                <a:avLst/>
                <a:gdLst/>
                <a:ahLst/>
                <a:cxnLst/>
                <a:rect l="l" t="t" r="r" b="b"/>
                <a:pathLst>
                  <a:path w="36447" h="68827" extrusionOk="0">
                    <a:moveTo>
                      <a:pt x="9906" y="68763"/>
                    </a:moveTo>
                    <a:cubicBezTo>
                      <a:pt x="17818" y="68120"/>
                      <a:pt x="24122" y="61494"/>
                      <a:pt x="24122" y="53389"/>
                    </a:cubicBezTo>
                    <a:cubicBezTo>
                      <a:pt x="24122" y="53068"/>
                      <a:pt x="24186" y="52810"/>
                      <a:pt x="24379" y="52553"/>
                    </a:cubicBezTo>
                    <a:cubicBezTo>
                      <a:pt x="24508" y="52360"/>
                      <a:pt x="24701" y="52103"/>
                      <a:pt x="25022" y="51974"/>
                    </a:cubicBezTo>
                    <a:lnTo>
                      <a:pt x="25151" y="51974"/>
                    </a:lnTo>
                    <a:cubicBezTo>
                      <a:pt x="32484" y="48243"/>
                      <a:pt x="36922" y="40524"/>
                      <a:pt x="36407" y="32291"/>
                    </a:cubicBezTo>
                    <a:cubicBezTo>
                      <a:pt x="35893" y="24122"/>
                      <a:pt x="30811" y="17303"/>
                      <a:pt x="23092" y="14602"/>
                    </a:cubicBezTo>
                    <a:cubicBezTo>
                      <a:pt x="20712" y="13766"/>
                      <a:pt x="18397" y="13444"/>
                      <a:pt x="16017" y="13573"/>
                    </a:cubicBezTo>
                    <a:cubicBezTo>
                      <a:pt x="13572" y="6561"/>
                      <a:pt x="7461" y="1287"/>
                      <a:pt x="0" y="0"/>
                    </a:cubicBezTo>
                    <a:cubicBezTo>
                      <a:pt x="6497" y="9842"/>
                      <a:pt x="10292" y="21613"/>
                      <a:pt x="10292" y="34285"/>
                    </a:cubicBezTo>
                    <a:lnTo>
                      <a:pt x="10292" y="61944"/>
                    </a:lnTo>
                    <a:cubicBezTo>
                      <a:pt x="10292" y="64260"/>
                      <a:pt x="10163" y="66576"/>
                      <a:pt x="9906" y="68827"/>
                    </a:cubicBezTo>
                    <a:lnTo>
                      <a:pt x="9906" y="68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730;p40">
                <a:extLst>
                  <a:ext uri="{FF2B5EF4-FFF2-40B4-BE49-F238E27FC236}">
                    <a16:creationId xmlns:a16="http://schemas.microsoft.com/office/drawing/2014/main" id="{3AEB1ED8-B1A6-CE1E-D0F4-2D102BBC8F50}"/>
                  </a:ext>
                </a:extLst>
              </p:cNvPr>
              <p:cNvSpPr/>
              <p:nvPr/>
            </p:nvSpPr>
            <p:spPr>
              <a:xfrm>
                <a:off x="4894917" y="3457495"/>
                <a:ext cx="38121" cy="69084"/>
              </a:xfrm>
              <a:custGeom>
                <a:avLst/>
                <a:gdLst/>
                <a:ahLst/>
                <a:cxnLst/>
                <a:rect l="l" t="t" r="r" b="b"/>
                <a:pathLst>
                  <a:path w="38121" h="69084" extrusionOk="0">
                    <a:moveTo>
                      <a:pt x="38121" y="0"/>
                    </a:moveTo>
                    <a:cubicBezTo>
                      <a:pt x="29888" y="708"/>
                      <a:pt x="23069" y="6239"/>
                      <a:pt x="20432" y="13766"/>
                    </a:cubicBezTo>
                    <a:cubicBezTo>
                      <a:pt x="18052" y="13637"/>
                      <a:pt x="15800" y="13958"/>
                      <a:pt x="13356" y="14795"/>
                    </a:cubicBezTo>
                    <a:cubicBezTo>
                      <a:pt x="5701" y="17496"/>
                      <a:pt x="556" y="24250"/>
                      <a:pt x="41" y="32484"/>
                    </a:cubicBezTo>
                    <a:cubicBezTo>
                      <a:pt x="-474" y="40717"/>
                      <a:pt x="3900" y="48436"/>
                      <a:pt x="11298" y="52103"/>
                    </a:cubicBezTo>
                    <a:lnTo>
                      <a:pt x="11426" y="52103"/>
                    </a:lnTo>
                    <a:cubicBezTo>
                      <a:pt x="11941" y="52424"/>
                      <a:pt x="12327" y="53003"/>
                      <a:pt x="12327" y="53647"/>
                    </a:cubicBezTo>
                    <a:cubicBezTo>
                      <a:pt x="12327" y="62137"/>
                      <a:pt x="19274" y="69085"/>
                      <a:pt x="27765" y="69085"/>
                    </a:cubicBezTo>
                    <a:lnTo>
                      <a:pt x="28086" y="69085"/>
                    </a:lnTo>
                    <a:cubicBezTo>
                      <a:pt x="27829" y="66833"/>
                      <a:pt x="27701" y="64517"/>
                      <a:pt x="27701" y="62202"/>
                    </a:cubicBezTo>
                    <a:lnTo>
                      <a:pt x="27701" y="34542"/>
                    </a:lnTo>
                    <a:cubicBezTo>
                      <a:pt x="27701" y="21806"/>
                      <a:pt x="31560" y="9970"/>
                      <a:pt x="38121" y="64"/>
                    </a:cubicBezTo>
                    <a:lnTo>
                      <a:pt x="38121" y="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" name="Google Shape;731;p40">
              <a:extLst>
                <a:ext uri="{FF2B5EF4-FFF2-40B4-BE49-F238E27FC236}">
                  <a16:creationId xmlns:a16="http://schemas.microsoft.com/office/drawing/2014/main" id="{E6CA335B-8D51-B966-4BF1-E618CA5E002F}"/>
                </a:ext>
              </a:extLst>
            </p:cNvPr>
            <p:cNvSpPr/>
            <p:nvPr/>
          </p:nvSpPr>
          <p:spPr>
            <a:xfrm>
              <a:off x="4967194" y="3579389"/>
              <a:ext cx="34863" cy="23413"/>
            </a:xfrm>
            <a:custGeom>
              <a:avLst/>
              <a:gdLst/>
              <a:ahLst/>
              <a:cxnLst/>
              <a:rect l="l" t="t" r="r" b="b"/>
              <a:pathLst>
                <a:path w="34863" h="23413" extrusionOk="0">
                  <a:moveTo>
                    <a:pt x="17432" y="23414"/>
                  </a:moveTo>
                  <a:cubicBezTo>
                    <a:pt x="27081" y="23414"/>
                    <a:pt x="34864" y="15631"/>
                    <a:pt x="34864" y="5982"/>
                  </a:cubicBezTo>
                  <a:lnTo>
                    <a:pt x="34864" y="0"/>
                  </a:lnTo>
                  <a:cubicBezTo>
                    <a:pt x="23543" y="3281"/>
                    <a:pt x="11385" y="3281"/>
                    <a:pt x="0" y="0"/>
                  </a:cubicBezTo>
                  <a:lnTo>
                    <a:pt x="0" y="5982"/>
                  </a:lnTo>
                  <a:cubicBezTo>
                    <a:pt x="0" y="15631"/>
                    <a:pt x="7783" y="23414"/>
                    <a:pt x="17432" y="23414"/>
                  </a:cubicBezTo>
                  <a:lnTo>
                    <a:pt x="17432" y="23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733;p40">
            <a:extLst>
              <a:ext uri="{FF2B5EF4-FFF2-40B4-BE49-F238E27FC236}">
                <a16:creationId xmlns:a16="http://schemas.microsoft.com/office/drawing/2014/main" id="{2F7FB96F-21C7-15D7-DF68-6E5D7883DDD7}"/>
              </a:ext>
            </a:extLst>
          </p:cNvPr>
          <p:cNvGrpSpPr/>
          <p:nvPr/>
        </p:nvGrpSpPr>
        <p:grpSpPr>
          <a:xfrm>
            <a:off x="916585" y="3937271"/>
            <a:ext cx="352618" cy="460984"/>
            <a:chOff x="5697791" y="3443858"/>
            <a:chExt cx="179721" cy="234912"/>
          </a:xfrm>
        </p:grpSpPr>
        <p:sp>
          <p:nvSpPr>
            <p:cNvPr id="33" name="Google Shape;734;p40">
              <a:extLst>
                <a:ext uri="{FF2B5EF4-FFF2-40B4-BE49-F238E27FC236}">
                  <a16:creationId xmlns:a16="http://schemas.microsoft.com/office/drawing/2014/main" id="{FC2CAAF1-6F4D-9B20-7285-7FB6FF08FE35}"/>
                </a:ext>
              </a:extLst>
            </p:cNvPr>
            <p:cNvSpPr/>
            <p:nvPr/>
          </p:nvSpPr>
          <p:spPr>
            <a:xfrm>
              <a:off x="5753431" y="3489593"/>
              <a:ext cx="69084" cy="78306"/>
            </a:xfrm>
            <a:custGeom>
              <a:avLst/>
              <a:gdLst/>
              <a:ahLst/>
              <a:cxnLst/>
              <a:rect l="l" t="t" r="r" b="b"/>
              <a:pathLst>
                <a:path w="69084" h="78306" extrusionOk="0">
                  <a:moveTo>
                    <a:pt x="0" y="43933"/>
                  </a:moveTo>
                  <a:cubicBezTo>
                    <a:pt x="1930" y="89797"/>
                    <a:pt x="67219" y="89732"/>
                    <a:pt x="69085" y="43933"/>
                  </a:cubicBezTo>
                  <a:lnTo>
                    <a:pt x="69085" y="8619"/>
                  </a:lnTo>
                  <a:lnTo>
                    <a:pt x="34542" y="0"/>
                  </a:lnTo>
                  <a:lnTo>
                    <a:pt x="0" y="8619"/>
                  </a:lnTo>
                  <a:lnTo>
                    <a:pt x="0" y="439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735;p40">
              <a:extLst>
                <a:ext uri="{FF2B5EF4-FFF2-40B4-BE49-F238E27FC236}">
                  <a16:creationId xmlns:a16="http://schemas.microsoft.com/office/drawing/2014/main" id="{963524C7-F657-07EE-F5D1-A050395DF739}"/>
                </a:ext>
              </a:extLst>
            </p:cNvPr>
            <p:cNvSpPr/>
            <p:nvPr/>
          </p:nvSpPr>
          <p:spPr>
            <a:xfrm>
              <a:off x="5794406" y="3443858"/>
              <a:ext cx="62330" cy="124532"/>
            </a:xfrm>
            <a:custGeom>
              <a:avLst/>
              <a:gdLst/>
              <a:ahLst/>
              <a:cxnLst/>
              <a:rect l="l" t="t" r="r" b="b"/>
              <a:pathLst>
                <a:path w="62330" h="124532" extrusionOk="0">
                  <a:moveTo>
                    <a:pt x="41554" y="89604"/>
                  </a:moveTo>
                  <a:cubicBezTo>
                    <a:pt x="41554" y="99896"/>
                    <a:pt x="38337" y="109480"/>
                    <a:pt x="32805" y="117328"/>
                  </a:cubicBezTo>
                  <a:cubicBezTo>
                    <a:pt x="43419" y="117328"/>
                    <a:pt x="53454" y="119965"/>
                    <a:pt x="62330" y="124532"/>
                  </a:cubicBezTo>
                  <a:lnTo>
                    <a:pt x="62330" y="68956"/>
                  </a:lnTo>
                  <a:cubicBezTo>
                    <a:pt x="62330" y="33063"/>
                    <a:pt x="34928" y="3474"/>
                    <a:pt x="0" y="0"/>
                  </a:cubicBezTo>
                  <a:lnTo>
                    <a:pt x="0" y="33063"/>
                  </a:lnTo>
                  <a:lnTo>
                    <a:pt x="41554" y="43483"/>
                  </a:lnTo>
                  <a:lnTo>
                    <a:pt x="41554" y="896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736;p40">
              <a:extLst>
                <a:ext uri="{FF2B5EF4-FFF2-40B4-BE49-F238E27FC236}">
                  <a16:creationId xmlns:a16="http://schemas.microsoft.com/office/drawing/2014/main" id="{174BB7F4-439C-4392-F5EB-D81DBA4D40DF}"/>
                </a:ext>
              </a:extLst>
            </p:cNvPr>
            <p:cNvSpPr/>
            <p:nvPr/>
          </p:nvSpPr>
          <p:spPr>
            <a:xfrm>
              <a:off x="5718568" y="3443858"/>
              <a:ext cx="62330" cy="124532"/>
            </a:xfrm>
            <a:custGeom>
              <a:avLst/>
              <a:gdLst/>
              <a:ahLst/>
              <a:cxnLst/>
              <a:rect l="l" t="t" r="r" b="b"/>
              <a:pathLst>
                <a:path w="62330" h="124532" extrusionOk="0">
                  <a:moveTo>
                    <a:pt x="20777" y="89604"/>
                  </a:moveTo>
                  <a:lnTo>
                    <a:pt x="20777" y="43483"/>
                  </a:lnTo>
                  <a:lnTo>
                    <a:pt x="62330" y="33063"/>
                  </a:lnTo>
                  <a:lnTo>
                    <a:pt x="62330" y="0"/>
                  </a:lnTo>
                  <a:cubicBezTo>
                    <a:pt x="27338" y="3474"/>
                    <a:pt x="0" y="33063"/>
                    <a:pt x="0" y="68956"/>
                  </a:cubicBezTo>
                  <a:lnTo>
                    <a:pt x="0" y="124532"/>
                  </a:lnTo>
                  <a:cubicBezTo>
                    <a:pt x="8812" y="119901"/>
                    <a:pt x="18847" y="117328"/>
                    <a:pt x="29525" y="117328"/>
                  </a:cubicBezTo>
                  <a:cubicBezTo>
                    <a:pt x="24057" y="109480"/>
                    <a:pt x="20777" y="99896"/>
                    <a:pt x="20777" y="89604"/>
                  </a:cubicBezTo>
                  <a:lnTo>
                    <a:pt x="20777" y="896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737;p40">
              <a:extLst>
                <a:ext uri="{FF2B5EF4-FFF2-40B4-BE49-F238E27FC236}">
                  <a16:creationId xmlns:a16="http://schemas.microsoft.com/office/drawing/2014/main" id="{E31E5AB2-1B0E-3B64-74A5-A4C31CCA5249}"/>
                </a:ext>
              </a:extLst>
            </p:cNvPr>
            <p:cNvSpPr/>
            <p:nvPr/>
          </p:nvSpPr>
          <p:spPr>
            <a:xfrm>
              <a:off x="5794406" y="3588845"/>
              <a:ext cx="41553" cy="89925"/>
            </a:xfrm>
            <a:custGeom>
              <a:avLst/>
              <a:gdLst/>
              <a:ahLst/>
              <a:cxnLst/>
              <a:rect l="l" t="t" r="r" b="b"/>
              <a:pathLst>
                <a:path w="41553" h="89925" extrusionOk="0">
                  <a:moveTo>
                    <a:pt x="0" y="89925"/>
                  </a:moveTo>
                  <a:lnTo>
                    <a:pt x="41554" y="89925"/>
                  </a:lnTo>
                  <a:lnTo>
                    <a:pt x="41554" y="0"/>
                  </a:lnTo>
                  <a:lnTo>
                    <a:pt x="0" y="57956"/>
                  </a:lnTo>
                  <a:lnTo>
                    <a:pt x="0" y="899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738;p40">
              <a:extLst>
                <a:ext uri="{FF2B5EF4-FFF2-40B4-BE49-F238E27FC236}">
                  <a16:creationId xmlns:a16="http://schemas.microsoft.com/office/drawing/2014/main" id="{61B3E2FB-537E-F4F6-34F9-E244AD5A69A0}"/>
                </a:ext>
              </a:extLst>
            </p:cNvPr>
            <p:cNvSpPr/>
            <p:nvPr/>
          </p:nvSpPr>
          <p:spPr>
            <a:xfrm>
              <a:off x="5739344" y="3588845"/>
              <a:ext cx="41553" cy="89925"/>
            </a:xfrm>
            <a:custGeom>
              <a:avLst/>
              <a:gdLst/>
              <a:ahLst/>
              <a:cxnLst/>
              <a:rect l="l" t="t" r="r" b="b"/>
              <a:pathLst>
                <a:path w="41553" h="89925" extrusionOk="0">
                  <a:moveTo>
                    <a:pt x="0" y="89925"/>
                  </a:moveTo>
                  <a:lnTo>
                    <a:pt x="41554" y="89925"/>
                  </a:lnTo>
                  <a:lnTo>
                    <a:pt x="41554" y="57956"/>
                  </a:lnTo>
                  <a:lnTo>
                    <a:pt x="0" y="0"/>
                  </a:lnTo>
                  <a:lnTo>
                    <a:pt x="0" y="899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739;p40">
              <a:extLst>
                <a:ext uri="{FF2B5EF4-FFF2-40B4-BE49-F238E27FC236}">
                  <a16:creationId xmlns:a16="http://schemas.microsoft.com/office/drawing/2014/main" id="{EFD27652-1A17-5E55-8073-D61707C7AD57}"/>
                </a:ext>
              </a:extLst>
            </p:cNvPr>
            <p:cNvSpPr/>
            <p:nvPr/>
          </p:nvSpPr>
          <p:spPr>
            <a:xfrm>
              <a:off x="5697791" y="3580354"/>
              <a:ext cx="27530" cy="98352"/>
            </a:xfrm>
            <a:custGeom>
              <a:avLst/>
              <a:gdLst/>
              <a:ahLst/>
              <a:cxnLst/>
              <a:rect l="l" t="t" r="r" b="b"/>
              <a:pathLst>
                <a:path w="27530" h="98352" extrusionOk="0">
                  <a:moveTo>
                    <a:pt x="0" y="44899"/>
                  </a:moveTo>
                  <a:lnTo>
                    <a:pt x="0" y="98352"/>
                  </a:lnTo>
                  <a:lnTo>
                    <a:pt x="27531" y="98352"/>
                  </a:lnTo>
                  <a:lnTo>
                    <a:pt x="27531" y="0"/>
                  </a:lnTo>
                  <a:lnTo>
                    <a:pt x="25022" y="1351"/>
                  </a:lnTo>
                  <a:cubicBezTo>
                    <a:pt x="10099" y="10035"/>
                    <a:pt x="0" y="26309"/>
                    <a:pt x="0" y="44899"/>
                  </a:cubicBezTo>
                  <a:lnTo>
                    <a:pt x="0" y="448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740;p40">
              <a:extLst>
                <a:ext uri="{FF2B5EF4-FFF2-40B4-BE49-F238E27FC236}">
                  <a16:creationId xmlns:a16="http://schemas.microsoft.com/office/drawing/2014/main" id="{AAD3A672-5A46-1600-D342-9A1621D8500B}"/>
                </a:ext>
              </a:extLst>
            </p:cNvPr>
            <p:cNvSpPr/>
            <p:nvPr/>
          </p:nvSpPr>
          <p:spPr>
            <a:xfrm>
              <a:off x="5849982" y="3580483"/>
              <a:ext cx="27530" cy="98287"/>
            </a:xfrm>
            <a:custGeom>
              <a:avLst/>
              <a:gdLst/>
              <a:ahLst/>
              <a:cxnLst/>
              <a:rect l="l" t="t" r="r" b="b"/>
              <a:pathLst>
                <a:path w="27530" h="98287" extrusionOk="0">
                  <a:moveTo>
                    <a:pt x="2509" y="1287"/>
                  </a:moveTo>
                  <a:lnTo>
                    <a:pt x="0" y="0"/>
                  </a:lnTo>
                  <a:lnTo>
                    <a:pt x="0" y="98288"/>
                  </a:lnTo>
                  <a:lnTo>
                    <a:pt x="27531" y="98288"/>
                  </a:lnTo>
                  <a:lnTo>
                    <a:pt x="27531" y="44834"/>
                  </a:lnTo>
                  <a:cubicBezTo>
                    <a:pt x="27531" y="26244"/>
                    <a:pt x="17432" y="10035"/>
                    <a:pt x="2509" y="1287"/>
                  </a:cubicBezTo>
                  <a:lnTo>
                    <a:pt x="2509" y="12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741;p40">
              <a:extLst>
                <a:ext uri="{FF2B5EF4-FFF2-40B4-BE49-F238E27FC236}">
                  <a16:creationId xmlns:a16="http://schemas.microsoft.com/office/drawing/2014/main" id="{799BB5F7-1839-C3AF-D571-194B4EE9AF26}"/>
                </a:ext>
              </a:extLst>
            </p:cNvPr>
            <p:cNvSpPr/>
            <p:nvPr/>
          </p:nvSpPr>
          <p:spPr>
            <a:xfrm>
              <a:off x="5773694" y="3613160"/>
              <a:ext cx="27916" cy="19490"/>
            </a:xfrm>
            <a:custGeom>
              <a:avLst/>
              <a:gdLst/>
              <a:ahLst/>
              <a:cxnLst/>
              <a:rect l="l" t="t" r="r" b="b"/>
              <a:pathLst>
                <a:path w="27916" h="19490" extrusionOk="0">
                  <a:moveTo>
                    <a:pt x="13958" y="3345"/>
                  </a:moveTo>
                  <a:cubicBezTo>
                    <a:pt x="8941" y="3345"/>
                    <a:pt x="4181" y="2123"/>
                    <a:pt x="0" y="0"/>
                  </a:cubicBezTo>
                  <a:lnTo>
                    <a:pt x="13958" y="19490"/>
                  </a:lnTo>
                  <a:lnTo>
                    <a:pt x="27917" y="0"/>
                  </a:lnTo>
                  <a:cubicBezTo>
                    <a:pt x="23736" y="2123"/>
                    <a:pt x="18976" y="3345"/>
                    <a:pt x="13958" y="3345"/>
                  </a:cubicBezTo>
                  <a:lnTo>
                    <a:pt x="13958" y="3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742;p40">
              <a:extLst>
                <a:ext uri="{FF2B5EF4-FFF2-40B4-BE49-F238E27FC236}">
                  <a16:creationId xmlns:a16="http://schemas.microsoft.com/office/drawing/2014/main" id="{67B0D19C-77F8-4B28-2206-31CA4ADF2EB5}"/>
                </a:ext>
              </a:extLst>
            </p:cNvPr>
            <p:cNvSpPr/>
            <p:nvPr/>
          </p:nvSpPr>
          <p:spPr>
            <a:xfrm>
              <a:off x="5746356" y="3574823"/>
              <a:ext cx="10484" cy="14601"/>
            </a:xfrm>
            <a:custGeom>
              <a:avLst/>
              <a:gdLst/>
              <a:ahLst/>
              <a:cxnLst/>
              <a:rect l="l" t="t" r="r" b="b"/>
              <a:pathLst>
                <a:path w="10484" h="14601" extrusionOk="0">
                  <a:moveTo>
                    <a:pt x="1608" y="0"/>
                  </a:moveTo>
                  <a:cubicBezTo>
                    <a:pt x="1093" y="0"/>
                    <a:pt x="515" y="0"/>
                    <a:pt x="0" y="0"/>
                  </a:cubicBezTo>
                  <a:lnTo>
                    <a:pt x="10485" y="14602"/>
                  </a:lnTo>
                  <a:cubicBezTo>
                    <a:pt x="10292" y="13186"/>
                    <a:pt x="10163" y="11771"/>
                    <a:pt x="10163" y="10356"/>
                  </a:cubicBezTo>
                  <a:lnTo>
                    <a:pt x="10163" y="0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743;p40">
              <a:extLst>
                <a:ext uri="{FF2B5EF4-FFF2-40B4-BE49-F238E27FC236}">
                  <a16:creationId xmlns:a16="http://schemas.microsoft.com/office/drawing/2014/main" id="{5488F330-4394-72C8-E509-A109BA0DE6D6}"/>
                </a:ext>
              </a:extLst>
            </p:cNvPr>
            <p:cNvSpPr/>
            <p:nvPr/>
          </p:nvSpPr>
          <p:spPr>
            <a:xfrm>
              <a:off x="5818528" y="3574823"/>
              <a:ext cx="10484" cy="14601"/>
            </a:xfrm>
            <a:custGeom>
              <a:avLst/>
              <a:gdLst/>
              <a:ahLst/>
              <a:cxnLst/>
              <a:rect l="l" t="t" r="r" b="b"/>
              <a:pathLst>
                <a:path w="10484" h="14601" extrusionOk="0">
                  <a:moveTo>
                    <a:pt x="322" y="0"/>
                  </a:moveTo>
                  <a:lnTo>
                    <a:pt x="322" y="10356"/>
                  </a:lnTo>
                  <a:cubicBezTo>
                    <a:pt x="322" y="11771"/>
                    <a:pt x="193" y="13251"/>
                    <a:pt x="0" y="14602"/>
                  </a:cubicBezTo>
                  <a:lnTo>
                    <a:pt x="10485" y="0"/>
                  </a:lnTo>
                  <a:cubicBezTo>
                    <a:pt x="9970" y="0"/>
                    <a:pt x="9391" y="0"/>
                    <a:pt x="8877" y="0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744;p40">
              <a:extLst>
                <a:ext uri="{FF2B5EF4-FFF2-40B4-BE49-F238E27FC236}">
                  <a16:creationId xmlns:a16="http://schemas.microsoft.com/office/drawing/2014/main" id="{C76CD5B4-D387-FEC5-4E5F-164063DF0D7B}"/>
                </a:ext>
              </a:extLst>
            </p:cNvPr>
            <p:cNvSpPr/>
            <p:nvPr/>
          </p:nvSpPr>
          <p:spPr>
            <a:xfrm>
              <a:off x="5770542" y="3579389"/>
              <a:ext cx="34863" cy="23364"/>
            </a:xfrm>
            <a:custGeom>
              <a:avLst/>
              <a:gdLst/>
              <a:ahLst/>
              <a:cxnLst/>
              <a:rect l="l" t="t" r="r" b="b"/>
              <a:pathLst>
                <a:path w="34863" h="23364" extrusionOk="0">
                  <a:moveTo>
                    <a:pt x="0" y="0"/>
                  </a:moveTo>
                  <a:lnTo>
                    <a:pt x="0" y="5789"/>
                  </a:lnTo>
                  <a:cubicBezTo>
                    <a:pt x="0" y="13958"/>
                    <a:pt x="5596" y="21291"/>
                    <a:pt x="13637" y="22964"/>
                  </a:cubicBezTo>
                  <a:cubicBezTo>
                    <a:pt x="24894" y="25344"/>
                    <a:pt x="34864" y="16789"/>
                    <a:pt x="34864" y="5918"/>
                  </a:cubicBezTo>
                  <a:lnTo>
                    <a:pt x="34864" y="0"/>
                  </a:lnTo>
                  <a:cubicBezTo>
                    <a:pt x="23864" y="3281"/>
                    <a:pt x="11000" y="328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715;p40">
            <a:extLst>
              <a:ext uri="{FF2B5EF4-FFF2-40B4-BE49-F238E27FC236}">
                <a16:creationId xmlns:a16="http://schemas.microsoft.com/office/drawing/2014/main" id="{7DC5212F-F958-69AE-5DC0-B80BF00B5058}"/>
              </a:ext>
            </a:extLst>
          </p:cNvPr>
          <p:cNvGrpSpPr/>
          <p:nvPr/>
        </p:nvGrpSpPr>
        <p:grpSpPr>
          <a:xfrm>
            <a:off x="2460484" y="2698152"/>
            <a:ext cx="352624" cy="460053"/>
            <a:chOff x="4894917" y="3444139"/>
            <a:chExt cx="179891" cy="234696"/>
          </a:xfrm>
        </p:grpSpPr>
        <p:grpSp>
          <p:nvGrpSpPr>
            <p:cNvPr id="53" name="Google Shape;716;p40">
              <a:extLst>
                <a:ext uri="{FF2B5EF4-FFF2-40B4-BE49-F238E27FC236}">
                  <a16:creationId xmlns:a16="http://schemas.microsoft.com/office/drawing/2014/main" id="{D88AAD46-8290-142F-1E5D-C85B17BF8C49}"/>
                </a:ext>
              </a:extLst>
            </p:cNvPr>
            <p:cNvGrpSpPr/>
            <p:nvPr/>
          </p:nvGrpSpPr>
          <p:grpSpPr>
            <a:xfrm>
              <a:off x="4937283" y="3444139"/>
              <a:ext cx="95393" cy="61791"/>
              <a:chOff x="4937283" y="3444139"/>
              <a:chExt cx="95393" cy="61791"/>
            </a:xfrm>
          </p:grpSpPr>
          <p:sp>
            <p:nvSpPr>
              <p:cNvPr id="195" name="Google Shape;717;p40">
                <a:extLst>
                  <a:ext uri="{FF2B5EF4-FFF2-40B4-BE49-F238E27FC236}">
                    <a16:creationId xmlns:a16="http://schemas.microsoft.com/office/drawing/2014/main" id="{B0A4499A-B709-650B-A930-BA4A43E5BB24}"/>
                  </a:ext>
                </a:extLst>
              </p:cNvPr>
              <p:cNvSpPr/>
              <p:nvPr/>
            </p:nvSpPr>
            <p:spPr>
              <a:xfrm>
                <a:off x="5011385" y="3492101"/>
                <a:ext cx="13757" cy="13829"/>
              </a:xfrm>
              <a:custGeom>
                <a:avLst/>
                <a:gdLst/>
                <a:ahLst/>
                <a:cxnLst/>
                <a:rect l="l" t="t" r="r" b="b"/>
                <a:pathLst>
                  <a:path w="13757" h="13829" extrusionOk="0">
                    <a:moveTo>
                      <a:pt x="0" y="6947"/>
                    </a:moveTo>
                    <a:cubicBezTo>
                      <a:pt x="0" y="10742"/>
                      <a:pt x="3088" y="13830"/>
                      <a:pt x="6883" y="13830"/>
                    </a:cubicBezTo>
                    <a:cubicBezTo>
                      <a:pt x="16081" y="13444"/>
                      <a:pt x="16017" y="386"/>
                      <a:pt x="6883" y="0"/>
                    </a:cubicBezTo>
                    <a:cubicBezTo>
                      <a:pt x="3088" y="0"/>
                      <a:pt x="0" y="3088"/>
                      <a:pt x="0" y="6883"/>
                    </a:cubicBezTo>
                    <a:lnTo>
                      <a:pt x="0" y="68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718;p40">
                <a:extLst>
                  <a:ext uri="{FF2B5EF4-FFF2-40B4-BE49-F238E27FC236}">
                    <a16:creationId xmlns:a16="http://schemas.microsoft.com/office/drawing/2014/main" id="{4A780AFC-B1E6-CB2A-DAE5-0C43ABD28D1A}"/>
                  </a:ext>
                </a:extLst>
              </p:cNvPr>
              <p:cNvSpPr/>
              <p:nvPr/>
            </p:nvSpPr>
            <p:spPr>
              <a:xfrm>
                <a:off x="4937283" y="3444139"/>
                <a:ext cx="95393" cy="48154"/>
              </a:xfrm>
              <a:custGeom>
                <a:avLst/>
                <a:gdLst/>
                <a:ahLst/>
                <a:cxnLst/>
                <a:rect l="l" t="t" r="r" b="b"/>
                <a:pathLst>
                  <a:path w="95393" h="48154" extrusionOk="0">
                    <a:moveTo>
                      <a:pt x="33835" y="48155"/>
                    </a:moveTo>
                    <a:lnTo>
                      <a:pt x="61494" y="48155"/>
                    </a:lnTo>
                    <a:cubicBezTo>
                      <a:pt x="66254" y="34132"/>
                      <a:pt x="84715" y="29629"/>
                      <a:pt x="95393" y="40114"/>
                    </a:cubicBezTo>
                    <a:cubicBezTo>
                      <a:pt x="85294" y="-13404"/>
                      <a:pt x="10099" y="-13339"/>
                      <a:pt x="0" y="40114"/>
                    </a:cubicBezTo>
                    <a:cubicBezTo>
                      <a:pt x="10678" y="29629"/>
                      <a:pt x="29075" y="34197"/>
                      <a:pt x="33899" y="48155"/>
                    </a:cubicBezTo>
                    <a:lnTo>
                      <a:pt x="33899" y="481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" name="Google Shape;719;p40">
              <a:extLst>
                <a:ext uri="{FF2B5EF4-FFF2-40B4-BE49-F238E27FC236}">
                  <a16:creationId xmlns:a16="http://schemas.microsoft.com/office/drawing/2014/main" id="{EC366931-4041-A40E-9A1C-A88F95CB254D}"/>
                </a:ext>
              </a:extLst>
            </p:cNvPr>
            <p:cNvSpPr/>
            <p:nvPr/>
          </p:nvSpPr>
          <p:spPr>
            <a:xfrm>
              <a:off x="4936640" y="3505738"/>
              <a:ext cx="96615" cy="61952"/>
            </a:xfrm>
            <a:custGeom>
              <a:avLst/>
              <a:gdLst/>
              <a:ahLst/>
              <a:cxnLst/>
              <a:rect l="l" t="t" r="r" b="b"/>
              <a:pathLst>
                <a:path w="96615" h="61952" extrusionOk="0">
                  <a:moveTo>
                    <a:pt x="81563" y="13830"/>
                  </a:moveTo>
                  <a:cubicBezTo>
                    <a:pt x="72558" y="13830"/>
                    <a:pt x="64903" y="8041"/>
                    <a:pt x="62073" y="0"/>
                  </a:cubicBezTo>
                  <a:lnTo>
                    <a:pt x="34478" y="0"/>
                  </a:lnTo>
                  <a:cubicBezTo>
                    <a:pt x="29525" y="14409"/>
                    <a:pt x="10421" y="18590"/>
                    <a:pt x="0" y="7397"/>
                  </a:cubicBezTo>
                  <a:lnTo>
                    <a:pt x="0" y="13830"/>
                  </a:lnTo>
                  <a:cubicBezTo>
                    <a:pt x="2637" y="78026"/>
                    <a:pt x="93978" y="77961"/>
                    <a:pt x="96615" y="13830"/>
                  </a:cubicBezTo>
                  <a:lnTo>
                    <a:pt x="96615" y="7397"/>
                  </a:lnTo>
                  <a:cubicBezTo>
                    <a:pt x="92820" y="11386"/>
                    <a:pt x="87545" y="13830"/>
                    <a:pt x="81628" y="13830"/>
                  </a:cubicBezTo>
                  <a:lnTo>
                    <a:pt x="81628" y="138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720;p40">
              <a:extLst>
                <a:ext uri="{FF2B5EF4-FFF2-40B4-BE49-F238E27FC236}">
                  <a16:creationId xmlns:a16="http://schemas.microsoft.com/office/drawing/2014/main" id="{6D6F839B-3A17-E33F-D955-2D0512F0EFEC}"/>
                </a:ext>
              </a:extLst>
            </p:cNvPr>
            <p:cNvSpPr/>
            <p:nvPr/>
          </p:nvSpPr>
          <p:spPr>
            <a:xfrm>
              <a:off x="4944616" y="3492101"/>
              <a:ext cx="13757" cy="13829"/>
            </a:xfrm>
            <a:custGeom>
              <a:avLst/>
              <a:gdLst/>
              <a:ahLst/>
              <a:cxnLst/>
              <a:rect l="l" t="t" r="r" b="b"/>
              <a:pathLst>
                <a:path w="13757" h="13829" extrusionOk="0">
                  <a:moveTo>
                    <a:pt x="0" y="6947"/>
                  </a:moveTo>
                  <a:cubicBezTo>
                    <a:pt x="0" y="10742"/>
                    <a:pt x="3088" y="13830"/>
                    <a:pt x="6883" y="13830"/>
                  </a:cubicBezTo>
                  <a:cubicBezTo>
                    <a:pt x="16081" y="13444"/>
                    <a:pt x="16017" y="386"/>
                    <a:pt x="6883" y="0"/>
                  </a:cubicBezTo>
                  <a:cubicBezTo>
                    <a:pt x="3088" y="0"/>
                    <a:pt x="0" y="3088"/>
                    <a:pt x="0" y="6883"/>
                  </a:cubicBezTo>
                  <a:lnTo>
                    <a:pt x="0" y="68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721;p40">
              <a:extLst>
                <a:ext uri="{FF2B5EF4-FFF2-40B4-BE49-F238E27FC236}">
                  <a16:creationId xmlns:a16="http://schemas.microsoft.com/office/drawing/2014/main" id="{658384E3-87F8-4853-D842-4B6905A0ACD9}"/>
                </a:ext>
              </a:extLst>
            </p:cNvPr>
            <p:cNvSpPr/>
            <p:nvPr/>
          </p:nvSpPr>
          <p:spPr>
            <a:xfrm>
              <a:off x="4991637" y="3588909"/>
              <a:ext cx="41553" cy="89861"/>
            </a:xfrm>
            <a:custGeom>
              <a:avLst/>
              <a:gdLst/>
              <a:ahLst/>
              <a:cxnLst/>
              <a:rect l="l" t="t" r="r" b="b"/>
              <a:pathLst>
                <a:path w="41553" h="89861" extrusionOk="0">
                  <a:moveTo>
                    <a:pt x="0" y="89861"/>
                  </a:moveTo>
                  <a:lnTo>
                    <a:pt x="41554" y="89861"/>
                  </a:lnTo>
                  <a:lnTo>
                    <a:pt x="41554" y="0"/>
                  </a:lnTo>
                  <a:lnTo>
                    <a:pt x="0" y="57892"/>
                  </a:lnTo>
                  <a:lnTo>
                    <a:pt x="0" y="897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722;p40">
              <a:extLst>
                <a:ext uri="{FF2B5EF4-FFF2-40B4-BE49-F238E27FC236}">
                  <a16:creationId xmlns:a16="http://schemas.microsoft.com/office/drawing/2014/main" id="{A483FBE4-B6D1-7A1E-9F45-7AFC4AD8FA10}"/>
                </a:ext>
              </a:extLst>
            </p:cNvPr>
            <p:cNvSpPr/>
            <p:nvPr/>
          </p:nvSpPr>
          <p:spPr>
            <a:xfrm>
              <a:off x="4936640" y="3588974"/>
              <a:ext cx="41553" cy="89861"/>
            </a:xfrm>
            <a:custGeom>
              <a:avLst/>
              <a:gdLst/>
              <a:ahLst/>
              <a:cxnLst/>
              <a:rect l="l" t="t" r="r" b="b"/>
              <a:pathLst>
                <a:path w="41553" h="89861" extrusionOk="0">
                  <a:moveTo>
                    <a:pt x="0" y="89797"/>
                  </a:moveTo>
                  <a:lnTo>
                    <a:pt x="41554" y="89797"/>
                  </a:lnTo>
                  <a:lnTo>
                    <a:pt x="41554" y="57892"/>
                  </a:lnTo>
                  <a:lnTo>
                    <a:pt x="0" y="0"/>
                  </a:lnTo>
                  <a:lnTo>
                    <a:pt x="0" y="898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723;p40">
              <a:extLst>
                <a:ext uri="{FF2B5EF4-FFF2-40B4-BE49-F238E27FC236}">
                  <a16:creationId xmlns:a16="http://schemas.microsoft.com/office/drawing/2014/main" id="{754DAD93-8532-D454-5A1B-15D0C83439D7}"/>
                </a:ext>
              </a:extLst>
            </p:cNvPr>
            <p:cNvSpPr/>
            <p:nvPr/>
          </p:nvSpPr>
          <p:spPr>
            <a:xfrm>
              <a:off x="4895022" y="3580483"/>
              <a:ext cx="27530" cy="98287"/>
            </a:xfrm>
            <a:custGeom>
              <a:avLst/>
              <a:gdLst/>
              <a:ahLst/>
              <a:cxnLst/>
              <a:rect l="l" t="t" r="r" b="b"/>
              <a:pathLst>
                <a:path w="27530" h="98287" extrusionOk="0">
                  <a:moveTo>
                    <a:pt x="0" y="44834"/>
                  </a:moveTo>
                  <a:lnTo>
                    <a:pt x="0" y="98288"/>
                  </a:lnTo>
                  <a:lnTo>
                    <a:pt x="27531" y="98288"/>
                  </a:lnTo>
                  <a:lnTo>
                    <a:pt x="27531" y="0"/>
                  </a:lnTo>
                  <a:lnTo>
                    <a:pt x="25022" y="1351"/>
                  </a:lnTo>
                  <a:cubicBezTo>
                    <a:pt x="10099" y="10035"/>
                    <a:pt x="0" y="26309"/>
                    <a:pt x="0" y="44834"/>
                  </a:cubicBezTo>
                  <a:lnTo>
                    <a:pt x="0" y="448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724;p40">
              <a:extLst>
                <a:ext uri="{FF2B5EF4-FFF2-40B4-BE49-F238E27FC236}">
                  <a16:creationId xmlns:a16="http://schemas.microsoft.com/office/drawing/2014/main" id="{B4B748E9-C065-175B-3329-3B90958264C0}"/>
                </a:ext>
              </a:extLst>
            </p:cNvPr>
            <p:cNvSpPr/>
            <p:nvPr/>
          </p:nvSpPr>
          <p:spPr>
            <a:xfrm>
              <a:off x="5047278" y="3580483"/>
              <a:ext cx="27530" cy="98223"/>
            </a:xfrm>
            <a:custGeom>
              <a:avLst/>
              <a:gdLst/>
              <a:ahLst/>
              <a:cxnLst/>
              <a:rect l="l" t="t" r="r" b="b"/>
              <a:pathLst>
                <a:path w="27530" h="98223" extrusionOk="0">
                  <a:moveTo>
                    <a:pt x="2509" y="1287"/>
                  </a:moveTo>
                  <a:lnTo>
                    <a:pt x="0" y="0"/>
                  </a:lnTo>
                  <a:lnTo>
                    <a:pt x="0" y="98223"/>
                  </a:lnTo>
                  <a:lnTo>
                    <a:pt x="27531" y="98223"/>
                  </a:lnTo>
                  <a:lnTo>
                    <a:pt x="27531" y="44770"/>
                  </a:lnTo>
                  <a:cubicBezTo>
                    <a:pt x="27531" y="26180"/>
                    <a:pt x="17432" y="9970"/>
                    <a:pt x="2509" y="1287"/>
                  </a:cubicBezTo>
                  <a:lnTo>
                    <a:pt x="2509" y="12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725;p40">
              <a:extLst>
                <a:ext uri="{FF2B5EF4-FFF2-40B4-BE49-F238E27FC236}">
                  <a16:creationId xmlns:a16="http://schemas.microsoft.com/office/drawing/2014/main" id="{6AA4C89E-954F-A935-8934-8BAF6393FC5B}"/>
                </a:ext>
              </a:extLst>
            </p:cNvPr>
            <p:cNvSpPr/>
            <p:nvPr/>
          </p:nvSpPr>
          <p:spPr>
            <a:xfrm>
              <a:off x="4970925" y="3613224"/>
              <a:ext cx="27916" cy="19490"/>
            </a:xfrm>
            <a:custGeom>
              <a:avLst/>
              <a:gdLst/>
              <a:ahLst/>
              <a:cxnLst/>
              <a:rect l="l" t="t" r="r" b="b"/>
              <a:pathLst>
                <a:path w="27916" h="19490" extrusionOk="0">
                  <a:moveTo>
                    <a:pt x="0" y="0"/>
                  </a:moveTo>
                  <a:lnTo>
                    <a:pt x="13958" y="19490"/>
                  </a:lnTo>
                  <a:lnTo>
                    <a:pt x="27917" y="0"/>
                  </a:lnTo>
                  <a:cubicBezTo>
                    <a:pt x="19169" y="4438"/>
                    <a:pt x="8748" y="443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726;p40">
              <a:extLst>
                <a:ext uri="{FF2B5EF4-FFF2-40B4-BE49-F238E27FC236}">
                  <a16:creationId xmlns:a16="http://schemas.microsoft.com/office/drawing/2014/main" id="{C10C5679-6DC6-CEF9-01C4-A443D261C50E}"/>
                </a:ext>
              </a:extLst>
            </p:cNvPr>
            <p:cNvSpPr/>
            <p:nvPr/>
          </p:nvSpPr>
          <p:spPr>
            <a:xfrm>
              <a:off x="4943523" y="3575080"/>
              <a:ext cx="10484" cy="14601"/>
            </a:xfrm>
            <a:custGeom>
              <a:avLst/>
              <a:gdLst/>
              <a:ahLst/>
              <a:cxnLst/>
              <a:rect l="l" t="t" r="r" b="b"/>
              <a:pathLst>
                <a:path w="10484" h="14601" extrusionOk="0">
                  <a:moveTo>
                    <a:pt x="64" y="0"/>
                  </a:moveTo>
                  <a:lnTo>
                    <a:pt x="10485" y="14602"/>
                  </a:lnTo>
                  <a:cubicBezTo>
                    <a:pt x="10292" y="13187"/>
                    <a:pt x="10163" y="11771"/>
                    <a:pt x="10163" y="10356"/>
                  </a:cubicBezTo>
                  <a:lnTo>
                    <a:pt x="10163" y="0"/>
                  </a:lnTo>
                  <a:cubicBezTo>
                    <a:pt x="836" y="0"/>
                    <a:pt x="2123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727;p40">
              <a:extLst>
                <a:ext uri="{FF2B5EF4-FFF2-40B4-BE49-F238E27FC236}">
                  <a16:creationId xmlns:a16="http://schemas.microsoft.com/office/drawing/2014/main" id="{8145DBF5-548F-2D6D-6EDC-17DB10567524}"/>
                </a:ext>
              </a:extLst>
            </p:cNvPr>
            <p:cNvSpPr/>
            <p:nvPr/>
          </p:nvSpPr>
          <p:spPr>
            <a:xfrm>
              <a:off x="5015759" y="3575051"/>
              <a:ext cx="10420" cy="14630"/>
            </a:xfrm>
            <a:custGeom>
              <a:avLst/>
              <a:gdLst/>
              <a:ahLst/>
              <a:cxnLst/>
              <a:rect l="l" t="t" r="r" b="b"/>
              <a:pathLst>
                <a:path w="10420" h="14630" extrusionOk="0">
                  <a:moveTo>
                    <a:pt x="322" y="29"/>
                  </a:moveTo>
                  <a:lnTo>
                    <a:pt x="322" y="10385"/>
                  </a:lnTo>
                  <a:cubicBezTo>
                    <a:pt x="322" y="11800"/>
                    <a:pt x="193" y="13279"/>
                    <a:pt x="0" y="14630"/>
                  </a:cubicBezTo>
                  <a:lnTo>
                    <a:pt x="10421" y="29"/>
                  </a:lnTo>
                  <a:cubicBezTo>
                    <a:pt x="8298" y="-36"/>
                    <a:pt x="9649" y="29"/>
                    <a:pt x="257" y="29"/>
                  </a:cubicBezTo>
                  <a:lnTo>
                    <a:pt x="257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" name="Google Shape;728;p40">
              <a:extLst>
                <a:ext uri="{FF2B5EF4-FFF2-40B4-BE49-F238E27FC236}">
                  <a16:creationId xmlns:a16="http://schemas.microsoft.com/office/drawing/2014/main" id="{07ADAA7B-12C6-7999-9B2C-B304C19C54D6}"/>
                </a:ext>
              </a:extLst>
            </p:cNvPr>
            <p:cNvGrpSpPr/>
            <p:nvPr/>
          </p:nvGrpSpPr>
          <p:grpSpPr>
            <a:xfrm>
              <a:off x="4894917" y="3457495"/>
              <a:ext cx="178516" cy="69213"/>
              <a:chOff x="4894917" y="3457495"/>
              <a:chExt cx="178516" cy="69213"/>
            </a:xfrm>
          </p:grpSpPr>
          <p:sp>
            <p:nvSpPr>
              <p:cNvPr id="193" name="Google Shape;729;p40">
                <a:extLst>
                  <a:ext uri="{FF2B5EF4-FFF2-40B4-BE49-F238E27FC236}">
                    <a16:creationId xmlns:a16="http://schemas.microsoft.com/office/drawing/2014/main" id="{9194A4C5-4D4A-BD0D-BD8F-3D688D0C85B8}"/>
                  </a:ext>
                </a:extLst>
              </p:cNvPr>
              <p:cNvSpPr/>
              <p:nvPr/>
            </p:nvSpPr>
            <p:spPr>
              <a:xfrm>
                <a:off x="5036986" y="3457881"/>
                <a:ext cx="36447" cy="68827"/>
              </a:xfrm>
              <a:custGeom>
                <a:avLst/>
                <a:gdLst/>
                <a:ahLst/>
                <a:cxnLst/>
                <a:rect l="l" t="t" r="r" b="b"/>
                <a:pathLst>
                  <a:path w="36447" h="68827" extrusionOk="0">
                    <a:moveTo>
                      <a:pt x="9906" y="68763"/>
                    </a:moveTo>
                    <a:cubicBezTo>
                      <a:pt x="17818" y="68120"/>
                      <a:pt x="24122" y="61494"/>
                      <a:pt x="24122" y="53389"/>
                    </a:cubicBezTo>
                    <a:cubicBezTo>
                      <a:pt x="24122" y="53068"/>
                      <a:pt x="24186" y="52810"/>
                      <a:pt x="24379" y="52553"/>
                    </a:cubicBezTo>
                    <a:cubicBezTo>
                      <a:pt x="24508" y="52360"/>
                      <a:pt x="24701" y="52103"/>
                      <a:pt x="25022" y="51974"/>
                    </a:cubicBezTo>
                    <a:lnTo>
                      <a:pt x="25151" y="51974"/>
                    </a:lnTo>
                    <a:cubicBezTo>
                      <a:pt x="32484" y="48243"/>
                      <a:pt x="36922" y="40524"/>
                      <a:pt x="36407" y="32291"/>
                    </a:cubicBezTo>
                    <a:cubicBezTo>
                      <a:pt x="35893" y="24122"/>
                      <a:pt x="30811" y="17303"/>
                      <a:pt x="23092" y="14602"/>
                    </a:cubicBezTo>
                    <a:cubicBezTo>
                      <a:pt x="20712" y="13766"/>
                      <a:pt x="18397" y="13444"/>
                      <a:pt x="16017" y="13573"/>
                    </a:cubicBezTo>
                    <a:cubicBezTo>
                      <a:pt x="13572" y="6561"/>
                      <a:pt x="7461" y="1287"/>
                      <a:pt x="0" y="0"/>
                    </a:cubicBezTo>
                    <a:cubicBezTo>
                      <a:pt x="6497" y="9842"/>
                      <a:pt x="10292" y="21613"/>
                      <a:pt x="10292" y="34285"/>
                    </a:cubicBezTo>
                    <a:lnTo>
                      <a:pt x="10292" y="61944"/>
                    </a:lnTo>
                    <a:cubicBezTo>
                      <a:pt x="10292" y="64260"/>
                      <a:pt x="10163" y="66576"/>
                      <a:pt x="9906" y="68827"/>
                    </a:cubicBezTo>
                    <a:lnTo>
                      <a:pt x="9906" y="68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730;p40">
                <a:extLst>
                  <a:ext uri="{FF2B5EF4-FFF2-40B4-BE49-F238E27FC236}">
                    <a16:creationId xmlns:a16="http://schemas.microsoft.com/office/drawing/2014/main" id="{CCCCE652-0565-60AA-0F04-519E44F61DA4}"/>
                  </a:ext>
                </a:extLst>
              </p:cNvPr>
              <p:cNvSpPr/>
              <p:nvPr/>
            </p:nvSpPr>
            <p:spPr>
              <a:xfrm>
                <a:off x="4894917" y="3457495"/>
                <a:ext cx="38121" cy="69084"/>
              </a:xfrm>
              <a:custGeom>
                <a:avLst/>
                <a:gdLst/>
                <a:ahLst/>
                <a:cxnLst/>
                <a:rect l="l" t="t" r="r" b="b"/>
                <a:pathLst>
                  <a:path w="38121" h="69084" extrusionOk="0">
                    <a:moveTo>
                      <a:pt x="38121" y="0"/>
                    </a:moveTo>
                    <a:cubicBezTo>
                      <a:pt x="29888" y="708"/>
                      <a:pt x="23069" y="6239"/>
                      <a:pt x="20432" y="13766"/>
                    </a:cubicBezTo>
                    <a:cubicBezTo>
                      <a:pt x="18052" y="13637"/>
                      <a:pt x="15800" y="13958"/>
                      <a:pt x="13356" y="14795"/>
                    </a:cubicBezTo>
                    <a:cubicBezTo>
                      <a:pt x="5701" y="17496"/>
                      <a:pt x="556" y="24250"/>
                      <a:pt x="41" y="32484"/>
                    </a:cubicBezTo>
                    <a:cubicBezTo>
                      <a:pt x="-474" y="40717"/>
                      <a:pt x="3900" y="48436"/>
                      <a:pt x="11298" y="52103"/>
                    </a:cubicBezTo>
                    <a:lnTo>
                      <a:pt x="11426" y="52103"/>
                    </a:lnTo>
                    <a:cubicBezTo>
                      <a:pt x="11941" y="52424"/>
                      <a:pt x="12327" y="53003"/>
                      <a:pt x="12327" y="53647"/>
                    </a:cubicBezTo>
                    <a:cubicBezTo>
                      <a:pt x="12327" y="62137"/>
                      <a:pt x="19274" y="69085"/>
                      <a:pt x="27765" y="69085"/>
                    </a:cubicBezTo>
                    <a:lnTo>
                      <a:pt x="28086" y="69085"/>
                    </a:lnTo>
                    <a:cubicBezTo>
                      <a:pt x="27829" y="66833"/>
                      <a:pt x="27701" y="64517"/>
                      <a:pt x="27701" y="62202"/>
                    </a:cubicBezTo>
                    <a:lnTo>
                      <a:pt x="27701" y="34542"/>
                    </a:lnTo>
                    <a:cubicBezTo>
                      <a:pt x="27701" y="21806"/>
                      <a:pt x="31560" y="9970"/>
                      <a:pt x="38121" y="64"/>
                    </a:cubicBezTo>
                    <a:lnTo>
                      <a:pt x="38121" y="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731;p40">
              <a:extLst>
                <a:ext uri="{FF2B5EF4-FFF2-40B4-BE49-F238E27FC236}">
                  <a16:creationId xmlns:a16="http://schemas.microsoft.com/office/drawing/2014/main" id="{841EEEEC-C3D0-DF7A-B515-A24771ED3FC4}"/>
                </a:ext>
              </a:extLst>
            </p:cNvPr>
            <p:cNvSpPr/>
            <p:nvPr/>
          </p:nvSpPr>
          <p:spPr>
            <a:xfrm>
              <a:off x="4967194" y="3579389"/>
              <a:ext cx="34863" cy="23413"/>
            </a:xfrm>
            <a:custGeom>
              <a:avLst/>
              <a:gdLst/>
              <a:ahLst/>
              <a:cxnLst/>
              <a:rect l="l" t="t" r="r" b="b"/>
              <a:pathLst>
                <a:path w="34863" h="23413" extrusionOk="0">
                  <a:moveTo>
                    <a:pt x="17432" y="23414"/>
                  </a:moveTo>
                  <a:cubicBezTo>
                    <a:pt x="27081" y="23414"/>
                    <a:pt x="34864" y="15631"/>
                    <a:pt x="34864" y="5982"/>
                  </a:cubicBezTo>
                  <a:lnTo>
                    <a:pt x="34864" y="0"/>
                  </a:lnTo>
                  <a:cubicBezTo>
                    <a:pt x="23543" y="3281"/>
                    <a:pt x="11385" y="3281"/>
                    <a:pt x="0" y="0"/>
                  </a:cubicBezTo>
                  <a:lnTo>
                    <a:pt x="0" y="5982"/>
                  </a:lnTo>
                  <a:cubicBezTo>
                    <a:pt x="0" y="15631"/>
                    <a:pt x="7783" y="23414"/>
                    <a:pt x="17432" y="23414"/>
                  </a:cubicBezTo>
                  <a:lnTo>
                    <a:pt x="17432" y="23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704;p40">
            <a:extLst>
              <a:ext uri="{FF2B5EF4-FFF2-40B4-BE49-F238E27FC236}">
                <a16:creationId xmlns:a16="http://schemas.microsoft.com/office/drawing/2014/main" id="{02F4FBE1-6EF9-05E5-FEF4-C45934C79618}"/>
              </a:ext>
            </a:extLst>
          </p:cNvPr>
          <p:cNvSpPr/>
          <p:nvPr/>
        </p:nvSpPr>
        <p:spPr>
          <a:xfrm flipH="1">
            <a:off x="-367706" y="1425421"/>
            <a:ext cx="2999726" cy="2999726"/>
          </a:xfrm>
          <a:prstGeom prst="pie">
            <a:avLst>
              <a:gd name="adj1" fmla="val 5404577"/>
              <a:gd name="adj2" fmla="val 1620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7" name="Google Shape;732;p40">
            <a:extLst>
              <a:ext uri="{FF2B5EF4-FFF2-40B4-BE49-F238E27FC236}">
                <a16:creationId xmlns:a16="http://schemas.microsoft.com/office/drawing/2014/main" id="{2D44E840-663E-BA1F-8ADF-62FE6FE42D03}"/>
              </a:ext>
            </a:extLst>
          </p:cNvPr>
          <p:cNvSpPr/>
          <p:nvPr/>
        </p:nvSpPr>
        <p:spPr>
          <a:xfrm rot="5400000" flipH="1">
            <a:off x="786607" y="3973012"/>
            <a:ext cx="850235" cy="850235"/>
          </a:xfrm>
          <a:prstGeom prst="teardrop">
            <a:avLst>
              <a:gd name="adj" fmla="val 10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98" name="Google Shape;733;p40">
            <a:extLst>
              <a:ext uri="{FF2B5EF4-FFF2-40B4-BE49-F238E27FC236}">
                <a16:creationId xmlns:a16="http://schemas.microsoft.com/office/drawing/2014/main" id="{6DAFB14E-9AA9-099E-ED2A-9F99A1C28676}"/>
              </a:ext>
            </a:extLst>
          </p:cNvPr>
          <p:cNvGrpSpPr/>
          <p:nvPr/>
        </p:nvGrpSpPr>
        <p:grpSpPr>
          <a:xfrm>
            <a:off x="1068985" y="4089671"/>
            <a:ext cx="352618" cy="460984"/>
            <a:chOff x="5697791" y="3443858"/>
            <a:chExt cx="179721" cy="234912"/>
          </a:xfrm>
        </p:grpSpPr>
        <p:sp>
          <p:nvSpPr>
            <p:cNvPr id="199" name="Google Shape;734;p40">
              <a:extLst>
                <a:ext uri="{FF2B5EF4-FFF2-40B4-BE49-F238E27FC236}">
                  <a16:creationId xmlns:a16="http://schemas.microsoft.com/office/drawing/2014/main" id="{3EE4F7C5-A78E-2353-11C2-36C659E14604}"/>
                </a:ext>
              </a:extLst>
            </p:cNvPr>
            <p:cNvSpPr/>
            <p:nvPr/>
          </p:nvSpPr>
          <p:spPr>
            <a:xfrm>
              <a:off x="5753431" y="3489593"/>
              <a:ext cx="69084" cy="78306"/>
            </a:xfrm>
            <a:custGeom>
              <a:avLst/>
              <a:gdLst/>
              <a:ahLst/>
              <a:cxnLst/>
              <a:rect l="l" t="t" r="r" b="b"/>
              <a:pathLst>
                <a:path w="69084" h="78306" extrusionOk="0">
                  <a:moveTo>
                    <a:pt x="0" y="43933"/>
                  </a:moveTo>
                  <a:cubicBezTo>
                    <a:pt x="1930" y="89797"/>
                    <a:pt x="67219" y="89732"/>
                    <a:pt x="69085" y="43933"/>
                  </a:cubicBezTo>
                  <a:lnTo>
                    <a:pt x="69085" y="8619"/>
                  </a:lnTo>
                  <a:lnTo>
                    <a:pt x="34542" y="0"/>
                  </a:lnTo>
                  <a:lnTo>
                    <a:pt x="0" y="8619"/>
                  </a:lnTo>
                  <a:lnTo>
                    <a:pt x="0" y="439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35;p40">
              <a:extLst>
                <a:ext uri="{FF2B5EF4-FFF2-40B4-BE49-F238E27FC236}">
                  <a16:creationId xmlns:a16="http://schemas.microsoft.com/office/drawing/2014/main" id="{6C599B28-7673-BFF1-706E-1FBEEA85B6A8}"/>
                </a:ext>
              </a:extLst>
            </p:cNvPr>
            <p:cNvSpPr/>
            <p:nvPr/>
          </p:nvSpPr>
          <p:spPr>
            <a:xfrm>
              <a:off x="5794406" y="3443858"/>
              <a:ext cx="62330" cy="124532"/>
            </a:xfrm>
            <a:custGeom>
              <a:avLst/>
              <a:gdLst/>
              <a:ahLst/>
              <a:cxnLst/>
              <a:rect l="l" t="t" r="r" b="b"/>
              <a:pathLst>
                <a:path w="62330" h="124532" extrusionOk="0">
                  <a:moveTo>
                    <a:pt x="41554" y="89604"/>
                  </a:moveTo>
                  <a:cubicBezTo>
                    <a:pt x="41554" y="99896"/>
                    <a:pt x="38337" y="109480"/>
                    <a:pt x="32805" y="117328"/>
                  </a:cubicBezTo>
                  <a:cubicBezTo>
                    <a:pt x="43419" y="117328"/>
                    <a:pt x="53454" y="119965"/>
                    <a:pt x="62330" y="124532"/>
                  </a:cubicBezTo>
                  <a:lnTo>
                    <a:pt x="62330" y="68956"/>
                  </a:lnTo>
                  <a:cubicBezTo>
                    <a:pt x="62330" y="33063"/>
                    <a:pt x="34928" y="3474"/>
                    <a:pt x="0" y="0"/>
                  </a:cubicBezTo>
                  <a:lnTo>
                    <a:pt x="0" y="33063"/>
                  </a:lnTo>
                  <a:lnTo>
                    <a:pt x="41554" y="43483"/>
                  </a:lnTo>
                  <a:lnTo>
                    <a:pt x="41554" y="896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36;p40">
              <a:extLst>
                <a:ext uri="{FF2B5EF4-FFF2-40B4-BE49-F238E27FC236}">
                  <a16:creationId xmlns:a16="http://schemas.microsoft.com/office/drawing/2014/main" id="{84458F9F-21C0-200A-B3B2-9379651DCCB2}"/>
                </a:ext>
              </a:extLst>
            </p:cNvPr>
            <p:cNvSpPr/>
            <p:nvPr/>
          </p:nvSpPr>
          <p:spPr>
            <a:xfrm>
              <a:off x="5718568" y="3443858"/>
              <a:ext cx="62330" cy="124532"/>
            </a:xfrm>
            <a:custGeom>
              <a:avLst/>
              <a:gdLst/>
              <a:ahLst/>
              <a:cxnLst/>
              <a:rect l="l" t="t" r="r" b="b"/>
              <a:pathLst>
                <a:path w="62330" h="124532" extrusionOk="0">
                  <a:moveTo>
                    <a:pt x="20777" y="89604"/>
                  </a:moveTo>
                  <a:lnTo>
                    <a:pt x="20777" y="43483"/>
                  </a:lnTo>
                  <a:lnTo>
                    <a:pt x="62330" y="33063"/>
                  </a:lnTo>
                  <a:lnTo>
                    <a:pt x="62330" y="0"/>
                  </a:lnTo>
                  <a:cubicBezTo>
                    <a:pt x="27338" y="3474"/>
                    <a:pt x="0" y="33063"/>
                    <a:pt x="0" y="68956"/>
                  </a:cubicBezTo>
                  <a:lnTo>
                    <a:pt x="0" y="124532"/>
                  </a:lnTo>
                  <a:cubicBezTo>
                    <a:pt x="8812" y="119901"/>
                    <a:pt x="18847" y="117328"/>
                    <a:pt x="29525" y="117328"/>
                  </a:cubicBezTo>
                  <a:cubicBezTo>
                    <a:pt x="24057" y="109480"/>
                    <a:pt x="20777" y="99896"/>
                    <a:pt x="20777" y="89604"/>
                  </a:cubicBezTo>
                  <a:lnTo>
                    <a:pt x="20777" y="896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37;p40">
              <a:extLst>
                <a:ext uri="{FF2B5EF4-FFF2-40B4-BE49-F238E27FC236}">
                  <a16:creationId xmlns:a16="http://schemas.microsoft.com/office/drawing/2014/main" id="{3A9414F7-ED1D-E118-DCDC-2BDA3E110376}"/>
                </a:ext>
              </a:extLst>
            </p:cNvPr>
            <p:cNvSpPr/>
            <p:nvPr/>
          </p:nvSpPr>
          <p:spPr>
            <a:xfrm>
              <a:off x="5794406" y="3588845"/>
              <a:ext cx="41553" cy="89925"/>
            </a:xfrm>
            <a:custGeom>
              <a:avLst/>
              <a:gdLst/>
              <a:ahLst/>
              <a:cxnLst/>
              <a:rect l="l" t="t" r="r" b="b"/>
              <a:pathLst>
                <a:path w="41553" h="89925" extrusionOk="0">
                  <a:moveTo>
                    <a:pt x="0" y="89925"/>
                  </a:moveTo>
                  <a:lnTo>
                    <a:pt x="41554" y="89925"/>
                  </a:lnTo>
                  <a:lnTo>
                    <a:pt x="41554" y="0"/>
                  </a:lnTo>
                  <a:lnTo>
                    <a:pt x="0" y="57956"/>
                  </a:lnTo>
                  <a:lnTo>
                    <a:pt x="0" y="899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38;p40">
              <a:extLst>
                <a:ext uri="{FF2B5EF4-FFF2-40B4-BE49-F238E27FC236}">
                  <a16:creationId xmlns:a16="http://schemas.microsoft.com/office/drawing/2014/main" id="{7F6734E7-BD65-08FE-8082-95662E14F7F1}"/>
                </a:ext>
              </a:extLst>
            </p:cNvPr>
            <p:cNvSpPr/>
            <p:nvPr/>
          </p:nvSpPr>
          <p:spPr>
            <a:xfrm>
              <a:off x="5739344" y="3588845"/>
              <a:ext cx="41553" cy="89925"/>
            </a:xfrm>
            <a:custGeom>
              <a:avLst/>
              <a:gdLst/>
              <a:ahLst/>
              <a:cxnLst/>
              <a:rect l="l" t="t" r="r" b="b"/>
              <a:pathLst>
                <a:path w="41553" h="89925" extrusionOk="0">
                  <a:moveTo>
                    <a:pt x="0" y="89925"/>
                  </a:moveTo>
                  <a:lnTo>
                    <a:pt x="41554" y="89925"/>
                  </a:lnTo>
                  <a:lnTo>
                    <a:pt x="41554" y="57956"/>
                  </a:lnTo>
                  <a:lnTo>
                    <a:pt x="0" y="0"/>
                  </a:lnTo>
                  <a:lnTo>
                    <a:pt x="0" y="899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39;p40">
              <a:extLst>
                <a:ext uri="{FF2B5EF4-FFF2-40B4-BE49-F238E27FC236}">
                  <a16:creationId xmlns:a16="http://schemas.microsoft.com/office/drawing/2014/main" id="{12ADACFC-8F0E-31DD-8EF3-CE888FB2B448}"/>
                </a:ext>
              </a:extLst>
            </p:cNvPr>
            <p:cNvSpPr/>
            <p:nvPr/>
          </p:nvSpPr>
          <p:spPr>
            <a:xfrm>
              <a:off x="5697791" y="3580354"/>
              <a:ext cx="27530" cy="98352"/>
            </a:xfrm>
            <a:custGeom>
              <a:avLst/>
              <a:gdLst/>
              <a:ahLst/>
              <a:cxnLst/>
              <a:rect l="l" t="t" r="r" b="b"/>
              <a:pathLst>
                <a:path w="27530" h="98352" extrusionOk="0">
                  <a:moveTo>
                    <a:pt x="0" y="44899"/>
                  </a:moveTo>
                  <a:lnTo>
                    <a:pt x="0" y="98352"/>
                  </a:lnTo>
                  <a:lnTo>
                    <a:pt x="27531" y="98352"/>
                  </a:lnTo>
                  <a:lnTo>
                    <a:pt x="27531" y="0"/>
                  </a:lnTo>
                  <a:lnTo>
                    <a:pt x="25022" y="1351"/>
                  </a:lnTo>
                  <a:cubicBezTo>
                    <a:pt x="10099" y="10035"/>
                    <a:pt x="0" y="26309"/>
                    <a:pt x="0" y="44899"/>
                  </a:cubicBezTo>
                  <a:lnTo>
                    <a:pt x="0" y="448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740;p40">
              <a:extLst>
                <a:ext uri="{FF2B5EF4-FFF2-40B4-BE49-F238E27FC236}">
                  <a16:creationId xmlns:a16="http://schemas.microsoft.com/office/drawing/2014/main" id="{916EE613-09A5-A12A-E4B3-43EB420E1892}"/>
                </a:ext>
              </a:extLst>
            </p:cNvPr>
            <p:cNvSpPr/>
            <p:nvPr/>
          </p:nvSpPr>
          <p:spPr>
            <a:xfrm>
              <a:off x="5849982" y="3580483"/>
              <a:ext cx="27530" cy="98287"/>
            </a:xfrm>
            <a:custGeom>
              <a:avLst/>
              <a:gdLst/>
              <a:ahLst/>
              <a:cxnLst/>
              <a:rect l="l" t="t" r="r" b="b"/>
              <a:pathLst>
                <a:path w="27530" h="98287" extrusionOk="0">
                  <a:moveTo>
                    <a:pt x="2509" y="1287"/>
                  </a:moveTo>
                  <a:lnTo>
                    <a:pt x="0" y="0"/>
                  </a:lnTo>
                  <a:lnTo>
                    <a:pt x="0" y="98288"/>
                  </a:lnTo>
                  <a:lnTo>
                    <a:pt x="27531" y="98288"/>
                  </a:lnTo>
                  <a:lnTo>
                    <a:pt x="27531" y="44834"/>
                  </a:lnTo>
                  <a:cubicBezTo>
                    <a:pt x="27531" y="26244"/>
                    <a:pt x="17432" y="10035"/>
                    <a:pt x="2509" y="1287"/>
                  </a:cubicBezTo>
                  <a:lnTo>
                    <a:pt x="2509" y="12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741;p40">
              <a:extLst>
                <a:ext uri="{FF2B5EF4-FFF2-40B4-BE49-F238E27FC236}">
                  <a16:creationId xmlns:a16="http://schemas.microsoft.com/office/drawing/2014/main" id="{A548A60A-B578-FA0B-C9C4-0D2FCC9DFD32}"/>
                </a:ext>
              </a:extLst>
            </p:cNvPr>
            <p:cNvSpPr/>
            <p:nvPr/>
          </p:nvSpPr>
          <p:spPr>
            <a:xfrm>
              <a:off x="5773694" y="3613160"/>
              <a:ext cx="27916" cy="19490"/>
            </a:xfrm>
            <a:custGeom>
              <a:avLst/>
              <a:gdLst/>
              <a:ahLst/>
              <a:cxnLst/>
              <a:rect l="l" t="t" r="r" b="b"/>
              <a:pathLst>
                <a:path w="27916" h="19490" extrusionOk="0">
                  <a:moveTo>
                    <a:pt x="13958" y="3345"/>
                  </a:moveTo>
                  <a:cubicBezTo>
                    <a:pt x="8941" y="3345"/>
                    <a:pt x="4181" y="2123"/>
                    <a:pt x="0" y="0"/>
                  </a:cubicBezTo>
                  <a:lnTo>
                    <a:pt x="13958" y="19490"/>
                  </a:lnTo>
                  <a:lnTo>
                    <a:pt x="27917" y="0"/>
                  </a:lnTo>
                  <a:cubicBezTo>
                    <a:pt x="23736" y="2123"/>
                    <a:pt x="18976" y="3345"/>
                    <a:pt x="13958" y="3345"/>
                  </a:cubicBezTo>
                  <a:lnTo>
                    <a:pt x="13958" y="3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742;p40">
              <a:extLst>
                <a:ext uri="{FF2B5EF4-FFF2-40B4-BE49-F238E27FC236}">
                  <a16:creationId xmlns:a16="http://schemas.microsoft.com/office/drawing/2014/main" id="{7EAC3790-4812-711B-815F-07A746A2EA8C}"/>
                </a:ext>
              </a:extLst>
            </p:cNvPr>
            <p:cNvSpPr/>
            <p:nvPr/>
          </p:nvSpPr>
          <p:spPr>
            <a:xfrm>
              <a:off x="5746356" y="3574823"/>
              <a:ext cx="10484" cy="14601"/>
            </a:xfrm>
            <a:custGeom>
              <a:avLst/>
              <a:gdLst/>
              <a:ahLst/>
              <a:cxnLst/>
              <a:rect l="l" t="t" r="r" b="b"/>
              <a:pathLst>
                <a:path w="10484" h="14601" extrusionOk="0">
                  <a:moveTo>
                    <a:pt x="1608" y="0"/>
                  </a:moveTo>
                  <a:cubicBezTo>
                    <a:pt x="1093" y="0"/>
                    <a:pt x="515" y="0"/>
                    <a:pt x="0" y="0"/>
                  </a:cubicBezTo>
                  <a:lnTo>
                    <a:pt x="10485" y="14602"/>
                  </a:lnTo>
                  <a:cubicBezTo>
                    <a:pt x="10292" y="13186"/>
                    <a:pt x="10163" y="11771"/>
                    <a:pt x="10163" y="10356"/>
                  </a:cubicBezTo>
                  <a:lnTo>
                    <a:pt x="10163" y="0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743;p40">
              <a:extLst>
                <a:ext uri="{FF2B5EF4-FFF2-40B4-BE49-F238E27FC236}">
                  <a16:creationId xmlns:a16="http://schemas.microsoft.com/office/drawing/2014/main" id="{36355A6A-D907-C936-BF91-87AFACCBFA0C}"/>
                </a:ext>
              </a:extLst>
            </p:cNvPr>
            <p:cNvSpPr/>
            <p:nvPr/>
          </p:nvSpPr>
          <p:spPr>
            <a:xfrm>
              <a:off x="5818528" y="3574823"/>
              <a:ext cx="10484" cy="14601"/>
            </a:xfrm>
            <a:custGeom>
              <a:avLst/>
              <a:gdLst/>
              <a:ahLst/>
              <a:cxnLst/>
              <a:rect l="l" t="t" r="r" b="b"/>
              <a:pathLst>
                <a:path w="10484" h="14601" extrusionOk="0">
                  <a:moveTo>
                    <a:pt x="322" y="0"/>
                  </a:moveTo>
                  <a:lnTo>
                    <a:pt x="322" y="10356"/>
                  </a:lnTo>
                  <a:cubicBezTo>
                    <a:pt x="322" y="11771"/>
                    <a:pt x="193" y="13251"/>
                    <a:pt x="0" y="14602"/>
                  </a:cubicBezTo>
                  <a:lnTo>
                    <a:pt x="10485" y="0"/>
                  </a:lnTo>
                  <a:cubicBezTo>
                    <a:pt x="9970" y="0"/>
                    <a:pt x="9391" y="0"/>
                    <a:pt x="8877" y="0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744;p40">
              <a:extLst>
                <a:ext uri="{FF2B5EF4-FFF2-40B4-BE49-F238E27FC236}">
                  <a16:creationId xmlns:a16="http://schemas.microsoft.com/office/drawing/2014/main" id="{E5AB4935-46C4-DE68-1E96-A5F2066BA45F}"/>
                </a:ext>
              </a:extLst>
            </p:cNvPr>
            <p:cNvSpPr/>
            <p:nvPr/>
          </p:nvSpPr>
          <p:spPr>
            <a:xfrm>
              <a:off x="5770542" y="3579389"/>
              <a:ext cx="34863" cy="23364"/>
            </a:xfrm>
            <a:custGeom>
              <a:avLst/>
              <a:gdLst/>
              <a:ahLst/>
              <a:cxnLst/>
              <a:rect l="l" t="t" r="r" b="b"/>
              <a:pathLst>
                <a:path w="34863" h="23364" extrusionOk="0">
                  <a:moveTo>
                    <a:pt x="0" y="0"/>
                  </a:moveTo>
                  <a:lnTo>
                    <a:pt x="0" y="5789"/>
                  </a:lnTo>
                  <a:cubicBezTo>
                    <a:pt x="0" y="13958"/>
                    <a:pt x="5596" y="21291"/>
                    <a:pt x="13637" y="22964"/>
                  </a:cubicBezTo>
                  <a:cubicBezTo>
                    <a:pt x="24894" y="25344"/>
                    <a:pt x="34864" y="16789"/>
                    <a:pt x="34864" y="5918"/>
                  </a:cubicBezTo>
                  <a:lnTo>
                    <a:pt x="34864" y="0"/>
                  </a:lnTo>
                  <a:cubicBezTo>
                    <a:pt x="23864" y="3281"/>
                    <a:pt x="11000" y="328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705;p40">
            <a:extLst>
              <a:ext uri="{FF2B5EF4-FFF2-40B4-BE49-F238E27FC236}">
                <a16:creationId xmlns:a16="http://schemas.microsoft.com/office/drawing/2014/main" id="{FA527EFA-B8C0-6DAF-5590-CFDCCA5367BF}"/>
              </a:ext>
            </a:extLst>
          </p:cNvPr>
          <p:cNvSpPr/>
          <p:nvPr/>
        </p:nvSpPr>
        <p:spPr>
          <a:xfrm rot="5400000">
            <a:off x="667777" y="959063"/>
            <a:ext cx="850235" cy="850235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12" name="Google Shape;706;p40">
            <a:extLst>
              <a:ext uri="{FF2B5EF4-FFF2-40B4-BE49-F238E27FC236}">
                <a16:creationId xmlns:a16="http://schemas.microsoft.com/office/drawing/2014/main" id="{A46989AA-5055-BC68-79A3-490D3A92EF37}"/>
              </a:ext>
            </a:extLst>
          </p:cNvPr>
          <p:cNvGrpSpPr/>
          <p:nvPr/>
        </p:nvGrpSpPr>
        <p:grpSpPr>
          <a:xfrm>
            <a:off x="862858" y="1154145"/>
            <a:ext cx="460073" cy="460071"/>
            <a:chOff x="4029344" y="3416520"/>
            <a:chExt cx="234720" cy="234719"/>
          </a:xfrm>
        </p:grpSpPr>
        <p:sp>
          <p:nvSpPr>
            <p:cNvPr id="213" name="Google Shape;707;p40">
              <a:extLst>
                <a:ext uri="{FF2B5EF4-FFF2-40B4-BE49-F238E27FC236}">
                  <a16:creationId xmlns:a16="http://schemas.microsoft.com/office/drawing/2014/main" id="{8E1D0989-0F43-F576-1C21-E8D3C4B7E095}"/>
                </a:ext>
              </a:extLst>
            </p:cNvPr>
            <p:cNvSpPr/>
            <p:nvPr/>
          </p:nvSpPr>
          <p:spPr>
            <a:xfrm>
              <a:off x="4167513" y="3609686"/>
              <a:ext cx="27530" cy="41553"/>
            </a:xfrm>
            <a:custGeom>
              <a:avLst/>
              <a:gdLst/>
              <a:ahLst/>
              <a:cxnLst/>
              <a:rect l="l" t="t" r="r" b="b"/>
              <a:pathLst>
                <a:path w="27530" h="41553" extrusionOk="0">
                  <a:moveTo>
                    <a:pt x="0" y="0"/>
                  </a:moveTo>
                  <a:lnTo>
                    <a:pt x="27531" y="0"/>
                  </a:lnTo>
                  <a:lnTo>
                    <a:pt x="27531" y="41553"/>
                  </a:lnTo>
                  <a:lnTo>
                    <a:pt x="0" y="415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708;p40">
              <a:extLst>
                <a:ext uri="{FF2B5EF4-FFF2-40B4-BE49-F238E27FC236}">
                  <a16:creationId xmlns:a16="http://schemas.microsoft.com/office/drawing/2014/main" id="{50BEF45A-922A-3295-FA7E-106E5767F2B0}"/>
                </a:ext>
              </a:extLst>
            </p:cNvPr>
            <p:cNvSpPr/>
            <p:nvPr/>
          </p:nvSpPr>
          <p:spPr>
            <a:xfrm>
              <a:off x="4029344" y="3458009"/>
              <a:ext cx="69084" cy="41553"/>
            </a:xfrm>
            <a:custGeom>
              <a:avLst/>
              <a:gdLst/>
              <a:ahLst/>
              <a:cxnLst/>
              <a:rect l="l" t="t" r="r" b="b"/>
              <a:pathLst>
                <a:path w="69084" h="41553" extrusionOk="0">
                  <a:moveTo>
                    <a:pt x="0" y="0"/>
                  </a:moveTo>
                  <a:lnTo>
                    <a:pt x="69084" y="0"/>
                  </a:lnTo>
                  <a:lnTo>
                    <a:pt x="69084" y="41554"/>
                  </a:lnTo>
                  <a:lnTo>
                    <a:pt x="0" y="415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709;p40">
              <a:extLst>
                <a:ext uri="{FF2B5EF4-FFF2-40B4-BE49-F238E27FC236}">
                  <a16:creationId xmlns:a16="http://schemas.microsoft.com/office/drawing/2014/main" id="{84DE6F73-FDA7-4CD9-9BF7-F51C305DF1AC}"/>
                </a:ext>
              </a:extLst>
            </p:cNvPr>
            <p:cNvSpPr/>
            <p:nvPr/>
          </p:nvSpPr>
          <p:spPr>
            <a:xfrm>
              <a:off x="4111873" y="3492294"/>
              <a:ext cx="110637" cy="14087"/>
            </a:xfrm>
            <a:custGeom>
              <a:avLst/>
              <a:gdLst/>
              <a:ahLst/>
              <a:cxnLst/>
              <a:rect l="l" t="t" r="r" b="b"/>
              <a:pathLst>
                <a:path w="110637" h="14087" extrusionOk="0">
                  <a:moveTo>
                    <a:pt x="0" y="0"/>
                  </a:moveTo>
                  <a:lnTo>
                    <a:pt x="110638" y="0"/>
                  </a:lnTo>
                  <a:lnTo>
                    <a:pt x="110638" y="14087"/>
                  </a:lnTo>
                  <a:lnTo>
                    <a:pt x="0" y="140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710;p40">
              <a:extLst>
                <a:ext uri="{FF2B5EF4-FFF2-40B4-BE49-F238E27FC236}">
                  <a16:creationId xmlns:a16="http://schemas.microsoft.com/office/drawing/2014/main" id="{AFE38874-95CD-5C04-CC89-A71BFB91695D}"/>
                </a:ext>
              </a:extLst>
            </p:cNvPr>
            <p:cNvSpPr/>
            <p:nvPr/>
          </p:nvSpPr>
          <p:spPr>
            <a:xfrm>
              <a:off x="4111873" y="3519761"/>
              <a:ext cx="110637" cy="14087"/>
            </a:xfrm>
            <a:custGeom>
              <a:avLst/>
              <a:gdLst/>
              <a:ahLst/>
              <a:cxnLst/>
              <a:rect l="l" t="t" r="r" b="b"/>
              <a:pathLst>
                <a:path w="110637" h="14087" extrusionOk="0">
                  <a:moveTo>
                    <a:pt x="0" y="0"/>
                  </a:moveTo>
                  <a:lnTo>
                    <a:pt x="110638" y="0"/>
                  </a:lnTo>
                  <a:lnTo>
                    <a:pt x="110638" y="14087"/>
                  </a:lnTo>
                  <a:lnTo>
                    <a:pt x="0" y="140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711;p40">
              <a:extLst>
                <a:ext uri="{FF2B5EF4-FFF2-40B4-BE49-F238E27FC236}">
                  <a16:creationId xmlns:a16="http://schemas.microsoft.com/office/drawing/2014/main" id="{71020668-9977-0CCF-27B5-FCD291E2B118}"/>
                </a:ext>
              </a:extLst>
            </p:cNvPr>
            <p:cNvSpPr/>
            <p:nvPr/>
          </p:nvSpPr>
          <p:spPr>
            <a:xfrm>
              <a:off x="4043174" y="3416520"/>
              <a:ext cx="145115" cy="27530"/>
            </a:xfrm>
            <a:custGeom>
              <a:avLst/>
              <a:gdLst/>
              <a:ahLst/>
              <a:cxnLst/>
              <a:rect l="l" t="t" r="r" b="b"/>
              <a:pathLst>
                <a:path w="145115" h="27530" extrusionOk="0">
                  <a:moveTo>
                    <a:pt x="27724" y="13380"/>
                  </a:moveTo>
                  <a:lnTo>
                    <a:pt x="59307" y="13380"/>
                  </a:lnTo>
                  <a:cubicBezTo>
                    <a:pt x="63810" y="13380"/>
                    <a:pt x="68120" y="15245"/>
                    <a:pt x="71271" y="18461"/>
                  </a:cubicBezTo>
                  <a:cubicBezTo>
                    <a:pt x="76996" y="24250"/>
                    <a:pt x="84651" y="27466"/>
                    <a:pt x="92756" y="27466"/>
                  </a:cubicBezTo>
                  <a:lnTo>
                    <a:pt x="145116" y="27466"/>
                  </a:lnTo>
                  <a:lnTo>
                    <a:pt x="145116" y="14023"/>
                  </a:lnTo>
                  <a:lnTo>
                    <a:pt x="91791" y="14023"/>
                  </a:lnTo>
                  <a:cubicBezTo>
                    <a:pt x="87288" y="14023"/>
                    <a:pt x="82979" y="12286"/>
                    <a:pt x="79762" y="9070"/>
                  </a:cubicBezTo>
                  <a:cubicBezTo>
                    <a:pt x="73909" y="3216"/>
                    <a:pt x="66125" y="0"/>
                    <a:pt x="57828" y="0"/>
                  </a:cubicBezTo>
                  <a:lnTo>
                    <a:pt x="27531" y="0"/>
                  </a:lnTo>
                  <a:cubicBezTo>
                    <a:pt x="12350" y="0"/>
                    <a:pt x="0" y="12350"/>
                    <a:pt x="0" y="27531"/>
                  </a:cubicBezTo>
                  <a:lnTo>
                    <a:pt x="13894" y="27531"/>
                  </a:lnTo>
                  <a:cubicBezTo>
                    <a:pt x="13894" y="19748"/>
                    <a:pt x="20069" y="13444"/>
                    <a:pt x="27724" y="13444"/>
                  </a:cubicBezTo>
                  <a:lnTo>
                    <a:pt x="27724" y="13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712;p40">
              <a:extLst>
                <a:ext uri="{FF2B5EF4-FFF2-40B4-BE49-F238E27FC236}">
                  <a16:creationId xmlns:a16="http://schemas.microsoft.com/office/drawing/2014/main" id="{FBB0F293-A34C-58BC-2937-2BF6274C9E34}"/>
                </a:ext>
              </a:extLst>
            </p:cNvPr>
            <p:cNvSpPr/>
            <p:nvPr/>
          </p:nvSpPr>
          <p:spPr>
            <a:xfrm>
              <a:off x="4084342" y="3547935"/>
              <a:ext cx="179722" cy="103304"/>
            </a:xfrm>
            <a:custGeom>
              <a:avLst/>
              <a:gdLst/>
              <a:ahLst/>
              <a:cxnLst/>
              <a:rect l="l" t="t" r="r" b="b"/>
              <a:pathLst>
                <a:path w="179722" h="103304" extrusionOk="0">
                  <a:moveTo>
                    <a:pt x="0" y="0"/>
                  </a:moveTo>
                  <a:lnTo>
                    <a:pt x="0" y="103305"/>
                  </a:lnTo>
                  <a:lnTo>
                    <a:pt x="69084" y="103305"/>
                  </a:lnTo>
                  <a:lnTo>
                    <a:pt x="69084" y="48308"/>
                  </a:lnTo>
                  <a:lnTo>
                    <a:pt x="124082" y="48308"/>
                  </a:lnTo>
                  <a:lnTo>
                    <a:pt x="124082" y="103305"/>
                  </a:lnTo>
                  <a:lnTo>
                    <a:pt x="179722" y="103305"/>
                  </a:lnTo>
                  <a:lnTo>
                    <a:pt x="179722" y="0"/>
                  </a:lnTo>
                  <a:lnTo>
                    <a:pt x="0" y="0"/>
                  </a:lnTo>
                  <a:close/>
                  <a:moveTo>
                    <a:pt x="48951" y="34221"/>
                  </a:moveTo>
                  <a:lnTo>
                    <a:pt x="34864" y="34221"/>
                  </a:lnTo>
                  <a:lnTo>
                    <a:pt x="34864" y="20134"/>
                  </a:lnTo>
                  <a:lnTo>
                    <a:pt x="48951" y="20134"/>
                  </a:lnTo>
                  <a:lnTo>
                    <a:pt x="48951" y="34221"/>
                  </a:lnTo>
                  <a:close/>
                  <a:moveTo>
                    <a:pt x="76417" y="34221"/>
                  </a:moveTo>
                  <a:lnTo>
                    <a:pt x="62330" y="34221"/>
                  </a:lnTo>
                  <a:lnTo>
                    <a:pt x="62330" y="20134"/>
                  </a:lnTo>
                  <a:lnTo>
                    <a:pt x="76417" y="20134"/>
                  </a:lnTo>
                  <a:lnTo>
                    <a:pt x="76417" y="34221"/>
                  </a:lnTo>
                  <a:close/>
                  <a:moveTo>
                    <a:pt x="103948" y="34221"/>
                  </a:moveTo>
                  <a:lnTo>
                    <a:pt x="89861" y="34221"/>
                  </a:lnTo>
                  <a:lnTo>
                    <a:pt x="89861" y="20134"/>
                  </a:lnTo>
                  <a:lnTo>
                    <a:pt x="103948" y="20134"/>
                  </a:lnTo>
                  <a:lnTo>
                    <a:pt x="103948" y="34221"/>
                  </a:lnTo>
                  <a:close/>
                  <a:moveTo>
                    <a:pt x="131479" y="34221"/>
                  </a:moveTo>
                  <a:lnTo>
                    <a:pt x="117392" y="34221"/>
                  </a:lnTo>
                  <a:lnTo>
                    <a:pt x="117392" y="20134"/>
                  </a:lnTo>
                  <a:lnTo>
                    <a:pt x="131479" y="20134"/>
                  </a:lnTo>
                  <a:lnTo>
                    <a:pt x="131479" y="34221"/>
                  </a:lnTo>
                  <a:close/>
                  <a:moveTo>
                    <a:pt x="158946" y="34221"/>
                  </a:moveTo>
                  <a:lnTo>
                    <a:pt x="144859" y="34221"/>
                  </a:lnTo>
                  <a:lnTo>
                    <a:pt x="144859" y="20134"/>
                  </a:lnTo>
                  <a:lnTo>
                    <a:pt x="158946" y="20134"/>
                  </a:lnTo>
                  <a:lnTo>
                    <a:pt x="158946" y="342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713;p40">
              <a:extLst>
                <a:ext uri="{FF2B5EF4-FFF2-40B4-BE49-F238E27FC236}">
                  <a16:creationId xmlns:a16="http://schemas.microsoft.com/office/drawing/2014/main" id="{9757F46B-E1AC-36B6-A532-FD26705C92D5}"/>
                </a:ext>
              </a:extLst>
            </p:cNvPr>
            <p:cNvSpPr/>
            <p:nvPr/>
          </p:nvSpPr>
          <p:spPr>
            <a:xfrm>
              <a:off x="4029344" y="3513071"/>
              <a:ext cx="69084" cy="138168"/>
            </a:xfrm>
            <a:custGeom>
              <a:avLst/>
              <a:gdLst/>
              <a:ahLst/>
              <a:cxnLst/>
              <a:rect l="l" t="t" r="r" b="b"/>
              <a:pathLst>
                <a:path w="69084" h="138168" extrusionOk="0">
                  <a:moveTo>
                    <a:pt x="69084" y="0"/>
                  </a:moveTo>
                  <a:lnTo>
                    <a:pt x="0" y="0"/>
                  </a:lnTo>
                  <a:lnTo>
                    <a:pt x="0" y="138169"/>
                  </a:lnTo>
                  <a:lnTo>
                    <a:pt x="41554" y="138169"/>
                  </a:lnTo>
                  <a:lnTo>
                    <a:pt x="41554" y="20777"/>
                  </a:lnTo>
                  <a:lnTo>
                    <a:pt x="69084" y="20777"/>
                  </a:lnTo>
                  <a:lnTo>
                    <a:pt x="690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714;p40">
            <a:extLst>
              <a:ext uri="{FF2B5EF4-FFF2-40B4-BE49-F238E27FC236}">
                <a16:creationId xmlns:a16="http://schemas.microsoft.com/office/drawing/2014/main" id="{5947FF95-9F0C-2BD1-F403-9E35C0269A7E}"/>
              </a:ext>
            </a:extLst>
          </p:cNvPr>
          <p:cNvSpPr/>
          <p:nvPr/>
        </p:nvSpPr>
        <p:spPr>
          <a:xfrm rot="-2700000" flipH="1">
            <a:off x="2184285" y="2393708"/>
            <a:ext cx="850382" cy="850382"/>
          </a:xfrm>
          <a:prstGeom prst="teardrop">
            <a:avLst>
              <a:gd name="adj" fmla="val 1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21" name="Google Shape;715;p40">
            <a:extLst>
              <a:ext uri="{FF2B5EF4-FFF2-40B4-BE49-F238E27FC236}">
                <a16:creationId xmlns:a16="http://schemas.microsoft.com/office/drawing/2014/main" id="{7EA2FE9E-995F-9BFD-8092-A73E998BCFC2}"/>
              </a:ext>
            </a:extLst>
          </p:cNvPr>
          <p:cNvGrpSpPr/>
          <p:nvPr/>
        </p:nvGrpSpPr>
        <p:grpSpPr>
          <a:xfrm>
            <a:off x="2433164" y="2588873"/>
            <a:ext cx="352624" cy="460053"/>
            <a:chOff x="4894917" y="3444139"/>
            <a:chExt cx="179891" cy="234696"/>
          </a:xfrm>
        </p:grpSpPr>
        <p:grpSp>
          <p:nvGrpSpPr>
            <p:cNvPr id="222" name="Google Shape;716;p40">
              <a:extLst>
                <a:ext uri="{FF2B5EF4-FFF2-40B4-BE49-F238E27FC236}">
                  <a16:creationId xmlns:a16="http://schemas.microsoft.com/office/drawing/2014/main" id="{B5FD223F-4940-7FFE-542C-8860D747AC30}"/>
                </a:ext>
              </a:extLst>
            </p:cNvPr>
            <p:cNvGrpSpPr/>
            <p:nvPr/>
          </p:nvGrpSpPr>
          <p:grpSpPr>
            <a:xfrm>
              <a:off x="4937283" y="3444139"/>
              <a:ext cx="95393" cy="61791"/>
              <a:chOff x="4937283" y="3444139"/>
              <a:chExt cx="95393" cy="61791"/>
            </a:xfrm>
          </p:grpSpPr>
          <p:sp>
            <p:nvSpPr>
              <p:cNvPr id="236" name="Google Shape;717;p40">
                <a:extLst>
                  <a:ext uri="{FF2B5EF4-FFF2-40B4-BE49-F238E27FC236}">
                    <a16:creationId xmlns:a16="http://schemas.microsoft.com/office/drawing/2014/main" id="{FB3447CB-1FFB-55AA-586A-C814FEA4E086}"/>
                  </a:ext>
                </a:extLst>
              </p:cNvPr>
              <p:cNvSpPr/>
              <p:nvPr/>
            </p:nvSpPr>
            <p:spPr>
              <a:xfrm>
                <a:off x="5011385" y="3492101"/>
                <a:ext cx="13757" cy="13829"/>
              </a:xfrm>
              <a:custGeom>
                <a:avLst/>
                <a:gdLst/>
                <a:ahLst/>
                <a:cxnLst/>
                <a:rect l="l" t="t" r="r" b="b"/>
                <a:pathLst>
                  <a:path w="13757" h="13829" extrusionOk="0">
                    <a:moveTo>
                      <a:pt x="0" y="6947"/>
                    </a:moveTo>
                    <a:cubicBezTo>
                      <a:pt x="0" y="10742"/>
                      <a:pt x="3088" y="13830"/>
                      <a:pt x="6883" y="13830"/>
                    </a:cubicBezTo>
                    <a:cubicBezTo>
                      <a:pt x="16081" y="13444"/>
                      <a:pt x="16017" y="386"/>
                      <a:pt x="6883" y="0"/>
                    </a:cubicBezTo>
                    <a:cubicBezTo>
                      <a:pt x="3088" y="0"/>
                      <a:pt x="0" y="3088"/>
                      <a:pt x="0" y="6883"/>
                    </a:cubicBezTo>
                    <a:lnTo>
                      <a:pt x="0" y="68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718;p40">
                <a:extLst>
                  <a:ext uri="{FF2B5EF4-FFF2-40B4-BE49-F238E27FC236}">
                    <a16:creationId xmlns:a16="http://schemas.microsoft.com/office/drawing/2014/main" id="{1EEB5A81-26EC-57CD-1BF3-EB871339FFDD}"/>
                  </a:ext>
                </a:extLst>
              </p:cNvPr>
              <p:cNvSpPr/>
              <p:nvPr/>
            </p:nvSpPr>
            <p:spPr>
              <a:xfrm>
                <a:off x="4937283" y="3444139"/>
                <a:ext cx="95393" cy="48154"/>
              </a:xfrm>
              <a:custGeom>
                <a:avLst/>
                <a:gdLst/>
                <a:ahLst/>
                <a:cxnLst/>
                <a:rect l="l" t="t" r="r" b="b"/>
                <a:pathLst>
                  <a:path w="95393" h="48154" extrusionOk="0">
                    <a:moveTo>
                      <a:pt x="33835" y="48155"/>
                    </a:moveTo>
                    <a:lnTo>
                      <a:pt x="61494" y="48155"/>
                    </a:lnTo>
                    <a:cubicBezTo>
                      <a:pt x="66254" y="34132"/>
                      <a:pt x="84715" y="29629"/>
                      <a:pt x="95393" y="40114"/>
                    </a:cubicBezTo>
                    <a:cubicBezTo>
                      <a:pt x="85294" y="-13404"/>
                      <a:pt x="10099" y="-13339"/>
                      <a:pt x="0" y="40114"/>
                    </a:cubicBezTo>
                    <a:cubicBezTo>
                      <a:pt x="10678" y="29629"/>
                      <a:pt x="29075" y="34197"/>
                      <a:pt x="33899" y="48155"/>
                    </a:cubicBezTo>
                    <a:lnTo>
                      <a:pt x="33899" y="481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3" name="Google Shape;719;p40">
              <a:extLst>
                <a:ext uri="{FF2B5EF4-FFF2-40B4-BE49-F238E27FC236}">
                  <a16:creationId xmlns:a16="http://schemas.microsoft.com/office/drawing/2014/main" id="{75D87599-978E-03A3-4562-CF545A757A9A}"/>
                </a:ext>
              </a:extLst>
            </p:cNvPr>
            <p:cNvSpPr/>
            <p:nvPr/>
          </p:nvSpPr>
          <p:spPr>
            <a:xfrm>
              <a:off x="4936640" y="3505738"/>
              <a:ext cx="96615" cy="61952"/>
            </a:xfrm>
            <a:custGeom>
              <a:avLst/>
              <a:gdLst/>
              <a:ahLst/>
              <a:cxnLst/>
              <a:rect l="l" t="t" r="r" b="b"/>
              <a:pathLst>
                <a:path w="96615" h="61952" extrusionOk="0">
                  <a:moveTo>
                    <a:pt x="81563" y="13830"/>
                  </a:moveTo>
                  <a:cubicBezTo>
                    <a:pt x="72558" y="13830"/>
                    <a:pt x="64903" y="8041"/>
                    <a:pt x="62073" y="0"/>
                  </a:cubicBezTo>
                  <a:lnTo>
                    <a:pt x="34478" y="0"/>
                  </a:lnTo>
                  <a:cubicBezTo>
                    <a:pt x="29525" y="14409"/>
                    <a:pt x="10421" y="18590"/>
                    <a:pt x="0" y="7397"/>
                  </a:cubicBezTo>
                  <a:lnTo>
                    <a:pt x="0" y="13830"/>
                  </a:lnTo>
                  <a:cubicBezTo>
                    <a:pt x="2637" y="78026"/>
                    <a:pt x="93978" y="77961"/>
                    <a:pt x="96615" y="13830"/>
                  </a:cubicBezTo>
                  <a:lnTo>
                    <a:pt x="96615" y="7397"/>
                  </a:lnTo>
                  <a:cubicBezTo>
                    <a:pt x="92820" y="11386"/>
                    <a:pt x="87545" y="13830"/>
                    <a:pt x="81628" y="13830"/>
                  </a:cubicBezTo>
                  <a:lnTo>
                    <a:pt x="81628" y="138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720;p40">
              <a:extLst>
                <a:ext uri="{FF2B5EF4-FFF2-40B4-BE49-F238E27FC236}">
                  <a16:creationId xmlns:a16="http://schemas.microsoft.com/office/drawing/2014/main" id="{EF3C7BD8-9D48-FF1F-66EE-9E339EB2AE5C}"/>
                </a:ext>
              </a:extLst>
            </p:cNvPr>
            <p:cNvSpPr/>
            <p:nvPr/>
          </p:nvSpPr>
          <p:spPr>
            <a:xfrm>
              <a:off x="4944616" y="3492101"/>
              <a:ext cx="13757" cy="13829"/>
            </a:xfrm>
            <a:custGeom>
              <a:avLst/>
              <a:gdLst/>
              <a:ahLst/>
              <a:cxnLst/>
              <a:rect l="l" t="t" r="r" b="b"/>
              <a:pathLst>
                <a:path w="13757" h="13829" extrusionOk="0">
                  <a:moveTo>
                    <a:pt x="0" y="6947"/>
                  </a:moveTo>
                  <a:cubicBezTo>
                    <a:pt x="0" y="10742"/>
                    <a:pt x="3088" y="13830"/>
                    <a:pt x="6883" y="13830"/>
                  </a:cubicBezTo>
                  <a:cubicBezTo>
                    <a:pt x="16081" y="13444"/>
                    <a:pt x="16017" y="386"/>
                    <a:pt x="6883" y="0"/>
                  </a:cubicBezTo>
                  <a:cubicBezTo>
                    <a:pt x="3088" y="0"/>
                    <a:pt x="0" y="3088"/>
                    <a:pt x="0" y="6883"/>
                  </a:cubicBezTo>
                  <a:lnTo>
                    <a:pt x="0" y="68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721;p40">
              <a:extLst>
                <a:ext uri="{FF2B5EF4-FFF2-40B4-BE49-F238E27FC236}">
                  <a16:creationId xmlns:a16="http://schemas.microsoft.com/office/drawing/2014/main" id="{F3285DD7-B314-98B1-7E0E-8E65CFA44ACD}"/>
                </a:ext>
              </a:extLst>
            </p:cNvPr>
            <p:cNvSpPr/>
            <p:nvPr/>
          </p:nvSpPr>
          <p:spPr>
            <a:xfrm>
              <a:off x="4991637" y="3588909"/>
              <a:ext cx="41553" cy="89861"/>
            </a:xfrm>
            <a:custGeom>
              <a:avLst/>
              <a:gdLst/>
              <a:ahLst/>
              <a:cxnLst/>
              <a:rect l="l" t="t" r="r" b="b"/>
              <a:pathLst>
                <a:path w="41553" h="89861" extrusionOk="0">
                  <a:moveTo>
                    <a:pt x="0" y="89861"/>
                  </a:moveTo>
                  <a:lnTo>
                    <a:pt x="41554" y="89861"/>
                  </a:lnTo>
                  <a:lnTo>
                    <a:pt x="41554" y="0"/>
                  </a:lnTo>
                  <a:lnTo>
                    <a:pt x="0" y="57892"/>
                  </a:lnTo>
                  <a:lnTo>
                    <a:pt x="0" y="897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722;p40">
              <a:extLst>
                <a:ext uri="{FF2B5EF4-FFF2-40B4-BE49-F238E27FC236}">
                  <a16:creationId xmlns:a16="http://schemas.microsoft.com/office/drawing/2014/main" id="{531701A3-24FB-5F31-4A2C-0001A2CD32C8}"/>
                </a:ext>
              </a:extLst>
            </p:cNvPr>
            <p:cNvSpPr/>
            <p:nvPr/>
          </p:nvSpPr>
          <p:spPr>
            <a:xfrm>
              <a:off x="4936640" y="3588974"/>
              <a:ext cx="41553" cy="89861"/>
            </a:xfrm>
            <a:custGeom>
              <a:avLst/>
              <a:gdLst/>
              <a:ahLst/>
              <a:cxnLst/>
              <a:rect l="l" t="t" r="r" b="b"/>
              <a:pathLst>
                <a:path w="41553" h="89861" extrusionOk="0">
                  <a:moveTo>
                    <a:pt x="0" y="89797"/>
                  </a:moveTo>
                  <a:lnTo>
                    <a:pt x="41554" y="89797"/>
                  </a:lnTo>
                  <a:lnTo>
                    <a:pt x="41554" y="57892"/>
                  </a:lnTo>
                  <a:lnTo>
                    <a:pt x="0" y="0"/>
                  </a:lnTo>
                  <a:lnTo>
                    <a:pt x="0" y="898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723;p40">
              <a:extLst>
                <a:ext uri="{FF2B5EF4-FFF2-40B4-BE49-F238E27FC236}">
                  <a16:creationId xmlns:a16="http://schemas.microsoft.com/office/drawing/2014/main" id="{A39E7A7C-E57A-27C9-70E7-182156FC63A8}"/>
                </a:ext>
              </a:extLst>
            </p:cNvPr>
            <p:cNvSpPr/>
            <p:nvPr/>
          </p:nvSpPr>
          <p:spPr>
            <a:xfrm>
              <a:off x="4895022" y="3580483"/>
              <a:ext cx="27530" cy="98287"/>
            </a:xfrm>
            <a:custGeom>
              <a:avLst/>
              <a:gdLst/>
              <a:ahLst/>
              <a:cxnLst/>
              <a:rect l="l" t="t" r="r" b="b"/>
              <a:pathLst>
                <a:path w="27530" h="98287" extrusionOk="0">
                  <a:moveTo>
                    <a:pt x="0" y="44834"/>
                  </a:moveTo>
                  <a:lnTo>
                    <a:pt x="0" y="98288"/>
                  </a:lnTo>
                  <a:lnTo>
                    <a:pt x="27531" y="98288"/>
                  </a:lnTo>
                  <a:lnTo>
                    <a:pt x="27531" y="0"/>
                  </a:lnTo>
                  <a:lnTo>
                    <a:pt x="25022" y="1351"/>
                  </a:lnTo>
                  <a:cubicBezTo>
                    <a:pt x="10099" y="10035"/>
                    <a:pt x="0" y="26309"/>
                    <a:pt x="0" y="44834"/>
                  </a:cubicBezTo>
                  <a:lnTo>
                    <a:pt x="0" y="448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724;p40">
              <a:extLst>
                <a:ext uri="{FF2B5EF4-FFF2-40B4-BE49-F238E27FC236}">
                  <a16:creationId xmlns:a16="http://schemas.microsoft.com/office/drawing/2014/main" id="{AA0296B6-48A3-8E47-6923-57CC654EB28D}"/>
                </a:ext>
              </a:extLst>
            </p:cNvPr>
            <p:cNvSpPr/>
            <p:nvPr/>
          </p:nvSpPr>
          <p:spPr>
            <a:xfrm>
              <a:off x="5047278" y="3580483"/>
              <a:ext cx="27530" cy="98223"/>
            </a:xfrm>
            <a:custGeom>
              <a:avLst/>
              <a:gdLst/>
              <a:ahLst/>
              <a:cxnLst/>
              <a:rect l="l" t="t" r="r" b="b"/>
              <a:pathLst>
                <a:path w="27530" h="98223" extrusionOk="0">
                  <a:moveTo>
                    <a:pt x="2509" y="1287"/>
                  </a:moveTo>
                  <a:lnTo>
                    <a:pt x="0" y="0"/>
                  </a:lnTo>
                  <a:lnTo>
                    <a:pt x="0" y="98223"/>
                  </a:lnTo>
                  <a:lnTo>
                    <a:pt x="27531" y="98223"/>
                  </a:lnTo>
                  <a:lnTo>
                    <a:pt x="27531" y="44770"/>
                  </a:lnTo>
                  <a:cubicBezTo>
                    <a:pt x="27531" y="26180"/>
                    <a:pt x="17432" y="9970"/>
                    <a:pt x="2509" y="1287"/>
                  </a:cubicBezTo>
                  <a:lnTo>
                    <a:pt x="2509" y="12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725;p40">
              <a:extLst>
                <a:ext uri="{FF2B5EF4-FFF2-40B4-BE49-F238E27FC236}">
                  <a16:creationId xmlns:a16="http://schemas.microsoft.com/office/drawing/2014/main" id="{A055613B-8635-BBE1-5D59-537BBBA2CB28}"/>
                </a:ext>
              </a:extLst>
            </p:cNvPr>
            <p:cNvSpPr/>
            <p:nvPr/>
          </p:nvSpPr>
          <p:spPr>
            <a:xfrm>
              <a:off x="4970925" y="3613224"/>
              <a:ext cx="27916" cy="19490"/>
            </a:xfrm>
            <a:custGeom>
              <a:avLst/>
              <a:gdLst/>
              <a:ahLst/>
              <a:cxnLst/>
              <a:rect l="l" t="t" r="r" b="b"/>
              <a:pathLst>
                <a:path w="27916" h="19490" extrusionOk="0">
                  <a:moveTo>
                    <a:pt x="0" y="0"/>
                  </a:moveTo>
                  <a:lnTo>
                    <a:pt x="13958" y="19490"/>
                  </a:lnTo>
                  <a:lnTo>
                    <a:pt x="27917" y="0"/>
                  </a:lnTo>
                  <a:cubicBezTo>
                    <a:pt x="19169" y="4438"/>
                    <a:pt x="8748" y="443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726;p40">
              <a:extLst>
                <a:ext uri="{FF2B5EF4-FFF2-40B4-BE49-F238E27FC236}">
                  <a16:creationId xmlns:a16="http://schemas.microsoft.com/office/drawing/2014/main" id="{3285611B-0B30-B3DB-DD8E-45D6838B4F30}"/>
                </a:ext>
              </a:extLst>
            </p:cNvPr>
            <p:cNvSpPr/>
            <p:nvPr/>
          </p:nvSpPr>
          <p:spPr>
            <a:xfrm>
              <a:off x="4943523" y="3575080"/>
              <a:ext cx="10484" cy="14601"/>
            </a:xfrm>
            <a:custGeom>
              <a:avLst/>
              <a:gdLst/>
              <a:ahLst/>
              <a:cxnLst/>
              <a:rect l="l" t="t" r="r" b="b"/>
              <a:pathLst>
                <a:path w="10484" h="14601" extrusionOk="0">
                  <a:moveTo>
                    <a:pt x="64" y="0"/>
                  </a:moveTo>
                  <a:lnTo>
                    <a:pt x="10485" y="14602"/>
                  </a:lnTo>
                  <a:cubicBezTo>
                    <a:pt x="10292" y="13187"/>
                    <a:pt x="10163" y="11771"/>
                    <a:pt x="10163" y="10356"/>
                  </a:cubicBezTo>
                  <a:lnTo>
                    <a:pt x="10163" y="0"/>
                  </a:lnTo>
                  <a:cubicBezTo>
                    <a:pt x="836" y="0"/>
                    <a:pt x="2123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727;p40">
              <a:extLst>
                <a:ext uri="{FF2B5EF4-FFF2-40B4-BE49-F238E27FC236}">
                  <a16:creationId xmlns:a16="http://schemas.microsoft.com/office/drawing/2014/main" id="{923176B8-8071-B99E-47EB-9C85D7BF42AE}"/>
                </a:ext>
              </a:extLst>
            </p:cNvPr>
            <p:cNvSpPr/>
            <p:nvPr/>
          </p:nvSpPr>
          <p:spPr>
            <a:xfrm>
              <a:off x="5015759" y="3575051"/>
              <a:ext cx="10420" cy="14630"/>
            </a:xfrm>
            <a:custGeom>
              <a:avLst/>
              <a:gdLst/>
              <a:ahLst/>
              <a:cxnLst/>
              <a:rect l="l" t="t" r="r" b="b"/>
              <a:pathLst>
                <a:path w="10420" h="14630" extrusionOk="0">
                  <a:moveTo>
                    <a:pt x="322" y="29"/>
                  </a:moveTo>
                  <a:lnTo>
                    <a:pt x="322" y="10385"/>
                  </a:lnTo>
                  <a:cubicBezTo>
                    <a:pt x="322" y="11800"/>
                    <a:pt x="193" y="13279"/>
                    <a:pt x="0" y="14630"/>
                  </a:cubicBezTo>
                  <a:lnTo>
                    <a:pt x="10421" y="29"/>
                  </a:lnTo>
                  <a:cubicBezTo>
                    <a:pt x="8298" y="-36"/>
                    <a:pt x="9649" y="29"/>
                    <a:pt x="257" y="29"/>
                  </a:cubicBezTo>
                  <a:lnTo>
                    <a:pt x="257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2" name="Google Shape;728;p40">
              <a:extLst>
                <a:ext uri="{FF2B5EF4-FFF2-40B4-BE49-F238E27FC236}">
                  <a16:creationId xmlns:a16="http://schemas.microsoft.com/office/drawing/2014/main" id="{E6CA92C1-70A0-BB50-6910-BAA34D189AEA}"/>
                </a:ext>
              </a:extLst>
            </p:cNvPr>
            <p:cNvGrpSpPr/>
            <p:nvPr/>
          </p:nvGrpSpPr>
          <p:grpSpPr>
            <a:xfrm>
              <a:off x="4894917" y="3457495"/>
              <a:ext cx="178516" cy="69213"/>
              <a:chOff x="4894917" y="3457495"/>
              <a:chExt cx="178516" cy="69213"/>
            </a:xfrm>
          </p:grpSpPr>
          <p:sp>
            <p:nvSpPr>
              <p:cNvPr id="234" name="Google Shape;729;p40">
                <a:extLst>
                  <a:ext uri="{FF2B5EF4-FFF2-40B4-BE49-F238E27FC236}">
                    <a16:creationId xmlns:a16="http://schemas.microsoft.com/office/drawing/2014/main" id="{97EF8FD2-CAE4-005E-B413-5C99D219D9EC}"/>
                  </a:ext>
                </a:extLst>
              </p:cNvPr>
              <p:cNvSpPr/>
              <p:nvPr/>
            </p:nvSpPr>
            <p:spPr>
              <a:xfrm>
                <a:off x="5036986" y="3457881"/>
                <a:ext cx="36447" cy="68827"/>
              </a:xfrm>
              <a:custGeom>
                <a:avLst/>
                <a:gdLst/>
                <a:ahLst/>
                <a:cxnLst/>
                <a:rect l="l" t="t" r="r" b="b"/>
                <a:pathLst>
                  <a:path w="36447" h="68827" extrusionOk="0">
                    <a:moveTo>
                      <a:pt x="9906" y="68763"/>
                    </a:moveTo>
                    <a:cubicBezTo>
                      <a:pt x="17818" y="68120"/>
                      <a:pt x="24122" y="61494"/>
                      <a:pt x="24122" y="53389"/>
                    </a:cubicBezTo>
                    <a:cubicBezTo>
                      <a:pt x="24122" y="53068"/>
                      <a:pt x="24186" y="52810"/>
                      <a:pt x="24379" y="52553"/>
                    </a:cubicBezTo>
                    <a:cubicBezTo>
                      <a:pt x="24508" y="52360"/>
                      <a:pt x="24701" y="52103"/>
                      <a:pt x="25022" y="51974"/>
                    </a:cubicBezTo>
                    <a:lnTo>
                      <a:pt x="25151" y="51974"/>
                    </a:lnTo>
                    <a:cubicBezTo>
                      <a:pt x="32484" y="48243"/>
                      <a:pt x="36922" y="40524"/>
                      <a:pt x="36407" y="32291"/>
                    </a:cubicBezTo>
                    <a:cubicBezTo>
                      <a:pt x="35893" y="24122"/>
                      <a:pt x="30811" y="17303"/>
                      <a:pt x="23092" y="14602"/>
                    </a:cubicBezTo>
                    <a:cubicBezTo>
                      <a:pt x="20712" y="13766"/>
                      <a:pt x="18397" y="13444"/>
                      <a:pt x="16017" y="13573"/>
                    </a:cubicBezTo>
                    <a:cubicBezTo>
                      <a:pt x="13572" y="6561"/>
                      <a:pt x="7461" y="1287"/>
                      <a:pt x="0" y="0"/>
                    </a:cubicBezTo>
                    <a:cubicBezTo>
                      <a:pt x="6497" y="9842"/>
                      <a:pt x="10292" y="21613"/>
                      <a:pt x="10292" y="34285"/>
                    </a:cubicBezTo>
                    <a:lnTo>
                      <a:pt x="10292" y="61944"/>
                    </a:lnTo>
                    <a:cubicBezTo>
                      <a:pt x="10292" y="64260"/>
                      <a:pt x="10163" y="66576"/>
                      <a:pt x="9906" y="68827"/>
                    </a:cubicBezTo>
                    <a:lnTo>
                      <a:pt x="9906" y="68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730;p40">
                <a:extLst>
                  <a:ext uri="{FF2B5EF4-FFF2-40B4-BE49-F238E27FC236}">
                    <a16:creationId xmlns:a16="http://schemas.microsoft.com/office/drawing/2014/main" id="{75A958B9-4981-963D-83F8-4D05BEAB335F}"/>
                  </a:ext>
                </a:extLst>
              </p:cNvPr>
              <p:cNvSpPr/>
              <p:nvPr/>
            </p:nvSpPr>
            <p:spPr>
              <a:xfrm>
                <a:off x="4894917" y="3457495"/>
                <a:ext cx="38121" cy="69084"/>
              </a:xfrm>
              <a:custGeom>
                <a:avLst/>
                <a:gdLst/>
                <a:ahLst/>
                <a:cxnLst/>
                <a:rect l="l" t="t" r="r" b="b"/>
                <a:pathLst>
                  <a:path w="38121" h="69084" extrusionOk="0">
                    <a:moveTo>
                      <a:pt x="38121" y="0"/>
                    </a:moveTo>
                    <a:cubicBezTo>
                      <a:pt x="29888" y="708"/>
                      <a:pt x="23069" y="6239"/>
                      <a:pt x="20432" y="13766"/>
                    </a:cubicBezTo>
                    <a:cubicBezTo>
                      <a:pt x="18052" y="13637"/>
                      <a:pt x="15800" y="13958"/>
                      <a:pt x="13356" y="14795"/>
                    </a:cubicBezTo>
                    <a:cubicBezTo>
                      <a:pt x="5701" y="17496"/>
                      <a:pt x="556" y="24250"/>
                      <a:pt x="41" y="32484"/>
                    </a:cubicBezTo>
                    <a:cubicBezTo>
                      <a:pt x="-474" y="40717"/>
                      <a:pt x="3900" y="48436"/>
                      <a:pt x="11298" y="52103"/>
                    </a:cubicBezTo>
                    <a:lnTo>
                      <a:pt x="11426" y="52103"/>
                    </a:lnTo>
                    <a:cubicBezTo>
                      <a:pt x="11941" y="52424"/>
                      <a:pt x="12327" y="53003"/>
                      <a:pt x="12327" y="53647"/>
                    </a:cubicBezTo>
                    <a:cubicBezTo>
                      <a:pt x="12327" y="62137"/>
                      <a:pt x="19274" y="69085"/>
                      <a:pt x="27765" y="69085"/>
                    </a:cubicBezTo>
                    <a:lnTo>
                      <a:pt x="28086" y="69085"/>
                    </a:lnTo>
                    <a:cubicBezTo>
                      <a:pt x="27829" y="66833"/>
                      <a:pt x="27701" y="64517"/>
                      <a:pt x="27701" y="62202"/>
                    </a:cubicBezTo>
                    <a:lnTo>
                      <a:pt x="27701" y="34542"/>
                    </a:lnTo>
                    <a:cubicBezTo>
                      <a:pt x="27701" y="21806"/>
                      <a:pt x="31560" y="9970"/>
                      <a:pt x="38121" y="64"/>
                    </a:cubicBezTo>
                    <a:lnTo>
                      <a:pt x="38121" y="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" name="Google Shape;731;p40">
              <a:extLst>
                <a:ext uri="{FF2B5EF4-FFF2-40B4-BE49-F238E27FC236}">
                  <a16:creationId xmlns:a16="http://schemas.microsoft.com/office/drawing/2014/main" id="{FD530AF4-CEAC-ABC0-0BB4-7C8D53F5D9C1}"/>
                </a:ext>
              </a:extLst>
            </p:cNvPr>
            <p:cNvSpPr/>
            <p:nvPr/>
          </p:nvSpPr>
          <p:spPr>
            <a:xfrm>
              <a:off x="4967194" y="3579389"/>
              <a:ext cx="34863" cy="23413"/>
            </a:xfrm>
            <a:custGeom>
              <a:avLst/>
              <a:gdLst/>
              <a:ahLst/>
              <a:cxnLst/>
              <a:rect l="l" t="t" r="r" b="b"/>
              <a:pathLst>
                <a:path w="34863" h="23413" extrusionOk="0">
                  <a:moveTo>
                    <a:pt x="17432" y="23414"/>
                  </a:moveTo>
                  <a:cubicBezTo>
                    <a:pt x="27081" y="23414"/>
                    <a:pt x="34864" y="15631"/>
                    <a:pt x="34864" y="5982"/>
                  </a:cubicBezTo>
                  <a:lnTo>
                    <a:pt x="34864" y="0"/>
                  </a:lnTo>
                  <a:cubicBezTo>
                    <a:pt x="23543" y="3281"/>
                    <a:pt x="11385" y="3281"/>
                    <a:pt x="0" y="0"/>
                  </a:cubicBezTo>
                  <a:lnTo>
                    <a:pt x="0" y="5982"/>
                  </a:lnTo>
                  <a:cubicBezTo>
                    <a:pt x="0" y="15631"/>
                    <a:pt x="7783" y="23414"/>
                    <a:pt x="17432" y="23414"/>
                  </a:cubicBezTo>
                  <a:lnTo>
                    <a:pt x="17432" y="23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66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2DA4F38E-2CEE-530A-32D9-16289EDE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>
            <a:extLst>
              <a:ext uri="{FF2B5EF4-FFF2-40B4-BE49-F238E27FC236}">
                <a16:creationId xmlns:a16="http://schemas.microsoft.com/office/drawing/2014/main" id="{DDE6F6E4-51C9-1525-CD89-CC0EF11C2F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8270" y="727246"/>
            <a:ext cx="4578900" cy="4566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/>
              <a:t>Definisi</a:t>
            </a:r>
            <a:r>
              <a:rPr lang="en-ID" sz="1400" dirty="0"/>
              <a:t> </a:t>
            </a:r>
            <a:r>
              <a:rPr lang="en-ID" sz="1400" dirty="0" err="1"/>
              <a:t>Variabel</a:t>
            </a:r>
            <a:r>
              <a:rPr lang="en-ID" sz="1400" dirty="0"/>
              <a:t> Fuzzy</a:t>
            </a:r>
            <a:endParaRPr sz="1400" dirty="0"/>
          </a:p>
        </p:txBody>
      </p:sp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DA5C212F-38A4-84BF-5C57-CEE05E8200A3}"/>
              </a:ext>
            </a:extLst>
          </p:cNvPr>
          <p:cNvSpPr/>
          <p:nvPr/>
        </p:nvSpPr>
        <p:spPr>
          <a:xfrm>
            <a:off x="7869540" y="-1541386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>
            <a:extLst>
              <a:ext uri="{FF2B5EF4-FFF2-40B4-BE49-F238E27FC236}">
                <a16:creationId xmlns:a16="http://schemas.microsoft.com/office/drawing/2014/main" id="{AA5D002A-7911-2ACB-0465-78922DB3C820}"/>
              </a:ext>
            </a:extLst>
          </p:cNvPr>
          <p:cNvSpPr/>
          <p:nvPr/>
        </p:nvSpPr>
        <p:spPr>
          <a:xfrm rot="763451">
            <a:off x="8372586" y="-482195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ABAA0D-8ECB-23FD-CC26-402F3B700E7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373" y="2060709"/>
            <a:ext cx="848961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Dalam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i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3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Variabel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Jumlah</a:t>
            </a:r>
            <a:r>
              <a:rPr lang="en-US" altLang="en-US" sz="1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Pembelian</a:t>
            </a:r>
            <a:endParaRPr lang="en-US" altLang="en-US" sz="1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Variabel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menggambarkan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banyaknya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barang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dibeli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oleh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pelanggan</a:t>
            </a:r>
            <a:r>
              <a:rPr lang="en-US" altLang="en-US" sz="1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dengan</a:t>
            </a:r>
            <a:r>
              <a:rPr lang="en-US" altLang="en-US" sz="1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rentang</a:t>
            </a:r>
            <a:r>
              <a:rPr lang="en-US" altLang="en-US" sz="1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nilai</a:t>
            </a:r>
            <a:r>
              <a:rPr lang="en-US" altLang="en-US" sz="1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:</a:t>
            </a:r>
            <a:r>
              <a:rPr lang="en-US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0 </a:t>
            </a:r>
            <a:r>
              <a:rPr lang="en-US" altLang="en-US" sz="1200" b="1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hingga</a:t>
            </a:r>
            <a:r>
              <a:rPr lang="en-US" altLang="en-US" sz="12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100 unit.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2. </a:t>
            </a:r>
            <a:r>
              <a:rPr lang="en-ID" sz="12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j-lt"/>
                <a:cs typeface="Arial" panose="020B0604020202020204" pitchFamily="34" charset="0"/>
              </a:rPr>
              <a:t>Frekuensi</a:t>
            </a:r>
            <a:r>
              <a:rPr lang="en-ID" sz="12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j-lt"/>
                <a:cs typeface="Arial" panose="020B0604020202020204" pitchFamily="34" charset="0"/>
              </a:rPr>
              <a:t>Pelanggan</a:t>
            </a:r>
            <a:endParaRPr lang="en-ID" sz="1200" dirty="0"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D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Variabel</a:t>
            </a:r>
            <a:r>
              <a:rPr kumimoji="0" lang="en-ID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ID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ini</a:t>
            </a:r>
            <a:r>
              <a:rPr kumimoji="0" lang="en-ID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j-lt"/>
                <a:cs typeface="Arial" panose="020B0604020202020204" pitchFamily="34" charset="0"/>
              </a:rPr>
              <a:t>Mengukur</a:t>
            </a:r>
            <a:r>
              <a:rPr lang="en-ID" sz="12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j-lt"/>
                <a:cs typeface="Arial" panose="020B0604020202020204" pitchFamily="34" charset="0"/>
              </a:rPr>
              <a:t>seberapa</a:t>
            </a:r>
            <a:r>
              <a:rPr lang="en-ID" sz="12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j-lt"/>
                <a:cs typeface="Arial" panose="020B0604020202020204" pitchFamily="34" charset="0"/>
              </a:rPr>
              <a:t>sering</a:t>
            </a:r>
            <a:r>
              <a:rPr lang="en-ID" sz="12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j-lt"/>
                <a:cs typeface="Arial" panose="020B0604020202020204" pitchFamily="34" charset="0"/>
              </a:rPr>
              <a:t>pelanggan</a:t>
            </a:r>
            <a:r>
              <a:rPr lang="en-ID" sz="12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j-lt"/>
                <a:cs typeface="Arial" panose="020B0604020202020204" pitchFamily="34" charset="0"/>
              </a:rPr>
              <a:t>berbelanja</a:t>
            </a:r>
            <a:r>
              <a:rPr lang="en-ID" sz="1200" dirty="0">
                <a:latin typeface="+mj-lt"/>
                <a:cs typeface="Arial" panose="020B0604020202020204" pitchFamily="34" charset="0"/>
              </a:rPr>
              <a:t> di toko </a:t>
            </a:r>
            <a:r>
              <a:rPr lang="en-ID" sz="1200" dirty="0" err="1">
                <a:latin typeface="+mj-lt"/>
                <a:cs typeface="Arial" panose="020B0604020202020204" pitchFamily="34" charset="0"/>
              </a:rPr>
              <a:t>dengan</a:t>
            </a:r>
            <a:r>
              <a:rPr lang="en-ID" sz="12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j-lt"/>
                <a:cs typeface="Arial" panose="020B0604020202020204" pitchFamily="34" charset="0"/>
              </a:rPr>
              <a:t>Rentang</a:t>
            </a:r>
            <a:r>
              <a:rPr lang="en-ID" sz="1200" dirty="0">
                <a:latin typeface="+mj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j-lt"/>
                <a:cs typeface="Arial" panose="020B0604020202020204" pitchFamily="34" charset="0"/>
              </a:rPr>
              <a:t>nilai</a:t>
            </a:r>
            <a:r>
              <a:rPr lang="en-ID" sz="1200" dirty="0">
                <a:latin typeface="+mj-lt"/>
                <a:cs typeface="Arial" panose="020B0604020202020204" pitchFamily="34" charset="0"/>
              </a:rPr>
              <a:t>: </a:t>
            </a:r>
            <a:r>
              <a:rPr lang="en-ID" sz="1200" b="1" dirty="0">
                <a:latin typeface="+mj-lt"/>
                <a:cs typeface="Arial" panose="020B0604020202020204" pitchFamily="34" charset="0"/>
              </a:rPr>
              <a:t>0 </a:t>
            </a:r>
            <a:r>
              <a:rPr lang="en-ID" sz="1200" b="1" dirty="0" err="1">
                <a:latin typeface="+mj-lt"/>
                <a:cs typeface="Arial" panose="020B0604020202020204" pitchFamily="34" charset="0"/>
              </a:rPr>
              <a:t>hingga</a:t>
            </a:r>
            <a:r>
              <a:rPr lang="en-ID" sz="1200" b="1" dirty="0">
                <a:latin typeface="+mj-lt"/>
                <a:cs typeface="Arial" panose="020B0604020202020204" pitchFamily="34" charset="0"/>
              </a:rPr>
              <a:t> 30</a:t>
            </a:r>
            <a:r>
              <a:rPr lang="en-ID" sz="1200" dirty="0">
                <a:latin typeface="+mj-lt"/>
                <a:cs typeface="Arial" panose="020B0604020202020204" pitchFamily="34" charset="0"/>
              </a:rPr>
              <a:t> kali </a:t>
            </a:r>
            <a:r>
              <a:rPr lang="en-ID" sz="1200" dirty="0" err="1">
                <a:latin typeface="+mj-lt"/>
                <a:cs typeface="Arial" panose="020B0604020202020204" pitchFamily="34" charset="0"/>
              </a:rPr>
              <a:t>belanja</a:t>
            </a:r>
            <a:r>
              <a:rPr lang="en-ID" sz="1200" dirty="0">
                <a:latin typeface="+mj-lt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D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D" sz="1200" dirty="0">
                <a:latin typeface="+mj-lt"/>
              </a:rPr>
              <a:t>3. </a:t>
            </a:r>
            <a:r>
              <a:rPr lang="en-ID" sz="1200" dirty="0" err="1">
                <a:latin typeface="+mj-lt"/>
              </a:rPr>
              <a:t>Diskon</a:t>
            </a:r>
            <a:endParaRPr lang="en-ID" sz="12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Variabel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ni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en-ID" sz="1200" dirty="0" err="1">
                <a:latin typeface="+mj-lt"/>
              </a:rPr>
              <a:t>Menentukan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tingkat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potongan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harga</a:t>
            </a:r>
            <a:r>
              <a:rPr lang="en-ID" sz="1200" dirty="0">
                <a:latin typeface="+mj-lt"/>
              </a:rPr>
              <a:t> yang </a:t>
            </a:r>
            <a:r>
              <a:rPr lang="en-ID" sz="1200" dirty="0" err="1">
                <a:latin typeface="+mj-lt"/>
              </a:rPr>
              <a:t>diberikan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kepada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pelanggan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dengan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Rentang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nilai</a:t>
            </a:r>
            <a:r>
              <a:rPr lang="en-ID" sz="1200" dirty="0">
                <a:latin typeface="+mj-lt"/>
              </a:rPr>
              <a:t>: </a:t>
            </a:r>
            <a:r>
              <a:rPr lang="en-ID" sz="1200" b="1" dirty="0">
                <a:latin typeface="+mj-lt"/>
              </a:rPr>
              <a:t>0 </a:t>
            </a:r>
            <a:r>
              <a:rPr lang="en-ID" sz="1200" b="1" dirty="0" err="1">
                <a:latin typeface="+mj-lt"/>
              </a:rPr>
              <a:t>hingga</a:t>
            </a:r>
            <a:r>
              <a:rPr lang="en-ID" sz="1200" b="1" dirty="0">
                <a:latin typeface="+mj-lt"/>
              </a:rPr>
              <a:t> 50%</a:t>
            </a:r>
            <a:r>
              <a:rPr lang="en-ID" sz="1200" dirty="0"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ID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D" sz="1200" dirty="0" err="1">
                <a:latin typeface="+mj-lt"/>
              </a:rPr>
              <a:t>Variabel-variabel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ini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akan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diolah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menggunakan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fungsi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keanggotaan</a:t>
            </a:r>
            <a:r>
              <a:rPr lang="en-ID" sz="1200" dirty="0">
                <a:latin typeface="+mj-lt"/>
              </a:rPr>
              <a:t> fuzzy </a:t>
            </a:r>
            <a:r>
              <a:rPr lang="en-ID" sz="1200" dirty="0" err="1">
                <a:latin typeface="+mj-lt"/>
              </a:rPr>
              <a:t>untuk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menghasilkan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nilai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diskon</a:t>
            </a:r>
            <a:r>
              <a:rPr lang="en-ID" sz="1200" dirty="0">
                <a:latin typeface="+mj-lt"/>
              </a:rPr>
              <a:t> yang </a:t>
            </a:r>
            <a:r>
              <a:rPr lang="en-ID" sz="1200" dirty="0" err="1">
                <a:latin typeface="+mj-lt"/>
              </a:rPr>
              <a:t>fleksibel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berdasarkan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logika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aturan</a:t>
            </a:r>
            <a:r>
              <a:rPr lang="en-ID" sz="1200" dirty="0">
                <a:latin typeface="+mj-lt"/>
              </a:rPr>
              <a:t>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0609C1-2FAE-8DC2-FC2B-20AB0D74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73" y="1194914"/>
            <a:ext cx="558594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9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CF4B95E9-6A95-A26A-73FF-6CA3C353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F60EF77B-B9AF-7844-277B-AA73A3D19857}"/>
              </a:ext>
            </a:extLst>
          </p:cNvPr>
          <p:cNvSpPr/>
          <p:nvPr/>
        </p:nvSpPr>
        <p:spPr>
          <a:xfrm>
            <a:off x="7869540" y="-1541386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>
            <a:extLst>
              <a:ext uri="{FF2B5EF4-FFF2-40B4-BE49-F238E27FC236}">
                <a16:creationId xmlns:a16="http://schemas.microsoft.com/office/drawing/2014/main" id="{D2AAB187-97EC-0B66-F34C-1F260D961304}"/>
              </a:ext>
            </a:extLst>
          </p:cNvPr>
          <p:cNvSpPr/>
          <p:nvPr/>
        </p:nvSpPr>
        <p:spPr>
          <a:xfrm rot="763451">
            <a:off x="8372586" y="-482195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" name="Google Shape;244;p26">
            <a:extLst>
              <a:ext uri="{FF2B5EF4-FFF2-40B4-BE49-F238E27FC236}">
                <a16:creationId xmlns:a16="http://schemas.microsoft.com/office/drawing/2014/main" id="{2F60E8C4-5237-6A45-C210-F3E46F6AE636}"/>
              </a:ext>
            </a:extLst>
          </p:cNvPr>
          <p:cNvSpPr txBox="1">
            <a:spLocks/>
          </p:cNvSpPr>
          <p:nvPr/>
        </p:nvSpPr>
        <p:spPr>
          <a:xfrm>
            <a:off x="534272" y="628677"/>
            <a:ext cx="6020767" cy="45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Pembelian</a:t>
            </a:r>
            <a:endParaRPr lang="en-ID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465AFE-22F1-0FAD-BE58-87258DBFC95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4272" y="1085350"/>
            <a:ext cx="70791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Pembelian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salah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fuzzy yang </a:t>
            </a:r>
            <a:r>
              <a:rPr lang="en-ID" sz="1200" dirty="0" err="1"/>
              <a:t>merepresentasikan</a:t>
            </a:r>
            <a:r>
              <a:rPr lang="en-ID" sz="1200" dirty="0"/>
              <a:t> </a:t>
            </a:r>
            <a:r>
              <a:rPr lang="en-ID" sz="1200" dirty="0" err="1"/>
              <a:t>banyaknya</a:t>
            </a:r>
            <a:r>
              <a:rPr lang="en-ID" sz="1200" dirty="0"/>
              <a:t> </a:t>
            </a:r>
            <a:r>
              <a:rPr lang="en-ID" sz="1200" dirty="0" err="1"/>
              <a:t>barang</a:t>
            </a:r>
            <a:r>
              <a:rPr lang="en-ID" sz="1200" dirty="0"/>
              <a:t> yang </a:t>
            </a:r>
            <a:r>
              <a:rPr lang="en-ID" sz="1200" dirty="0" err="1"/>
              <a:t>dibeli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. </a:t>
            </a:r>
            <a:r>
              <a:rPr lang="en-ID" sz="1200" dirty="0" err="1"/>
              <a:t>Variabel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dibagi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tiga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berikut</a:t>
            </a:r>
            <a:r>
              <a:rPr lang="en-ID" sz="1200" dirty="0"/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3C303B1-6DA0-A3BB-9AF8-15591A9DBC7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3397" y="2408783"/>
            <a:ext cx="402351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Penjelasan</a:t>
            </a:r>
            <a:r>
              <a:rPr lang="en-ID" sz="1200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D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/>
              <a:t>1. </a:t>
            </a:r>
            <a:r>
              <a:rPr lang="en-ID" sz="1200" dirty="0" err="1"/>
              <a:t>Sedikit</a:t>
            </a:r>
            <a:endParaRPr lang="en-ID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Representasi</a:t>
            </a:r>
            <a:r>
              <a:rPr lang="en-ID" sz="1200" dirty="0"/>
              <a:t> </a:t>
            </a:r>
            <a:r>
              <a:rPr lang="en-ID" sz="1200" dirty="0" err="1"/>
              <a:t>pembelian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kecil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: </a:t>
            </a:r>
            <a:r>
              <a:rPr lang="en-ID" sz="1200" b="1" dirty="0"/>
              <a:t>0 </a:t>
            </a:r>
            <a:r>
              <a:rPr lang="en-ID" sz="1200" b="1" dirty="0" err="1"/>
              <a:t>hingga</a:t>
            </a:r>
            <a:r>
              <a:rPr lang="en-ID" sz="1200" b="1" dirty="0"/>
              <a:t> 40</a:t>
            </a:r>
            <a:r>
              <a:rPr lang="en-ID" sz="1200" dirty="0"/>
              <a:t>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maksimum</a:t>
            </a:r>
            <a:r>
              <a:rPr lang="en-ID" sz="1200" dirty="0"/>
              <a:t> pada </a:t>
            </a:r>
            <a:r>
              <a:rPr lang="en-ID" sz="1200" b="1" dirty="0"/>
              <a:t>20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Arial" panose="020B0604020202020204" pitchFamily="34" charset="0"/>
              </a:rPr>
              <a:t>2. Sedang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Pembelian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menengah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: </a:t>
            </a:r>
            <a:r>
              <a:rPr lang="en-ID" sz="1200" b="1" dirty="0"/>
              <a:t>20 </a:t>
            </a:r>
            <a:r>
              <a:rPr lang="en-ID" sz="1200" b="1" dirty="0" err="1"/>
              <a:t>hingga</a:t>
            </a:r>
            <a:r>
              <a:rPr lang="en-ID" sz="1200" b="1" dirty="0"/>
              <a:t> 80</a:t>
            </a:r>
            <a:r>
              <a:rPr lang="en-ID" sz="1200" dirty="0"/>
              <a:t>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puncak</a:t>
            </a:r>
            <a:r>
              <a:rPr lang="en-ID" sz="1200" dirty="0"/>
              <a:t> di </a:t>
            </a:r>
            <a:r>
              <a:rPr lang="en-ID" sz="1200" b="1" dirty="0"/>
              <a:t>50</a:t>
            </a:r>
            <a:r>
              <a:rPr lang="en-ID" sz="1200" dirty="0"/>
              <a:t>.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Arial" panose="020B0604020202020204" pitchFamily="34" charset="0"/>
              </a:rPr>
              <a:t>3. Banyak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Pembelian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</a:rPr>
              <a:t>dengan</a:t>
            </a:r>
            <a:r>
              <a:rPr lang="en-US" sz="1200" dirty="0">
                <a:latin typeface="Arial" panose="020B0604020202020204" pitchFamily="34" charset="0"/>
              </a:rPr>
              <a:t>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: </a:t>
            </a:r>
            <a:r>
              <a:rPr lang="en-ID" sz="1200" b="1" dirty="0"/>
              <a:t>60 </a:t>
            </a:r>
            <a:r>
              <a:rPr lang="en-ID" sz="1200" b="1" dirty="0" err="1"/>
              <a:t>hingga</a:t>
            </a:r>
            <a:r>
              <a:rPr lang="en-ID" sz="1200" b="1" dirty="0"/>
              <a:t> 100</a:t>
            </a:r>
            <a:r>
              <a:rPr lang="en-ID" sz="1200" dirty="0"/>
              <a:t>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maksimum</a:t>
            </a:r>
            <a:r>
              <a:rPr lang="en-ID" sz="1200" dirty="0"/>
              <a:t> di </a:t>
            </a:r>
            <a:r>
              <a:rPr lang="en-ID" sz="1200" dirty="0" err="1"/>
              <a:t>atas</a:t>
            </a:r>
            <a:r>
              <a:rPr lang="en-ID" sz="1200" dirty="0"/>
              <a:t> </a:t>
            </a:r>
            <a:r>
              <a:rPr lang="en-ID" sz="1200" b="1" dirty="0"/>
              <a:t>80</a:t>
            </a:r>
            <a:r>
              <a:rPr lang="en-ID" sz="1200" dirty="0"/>
              <a:t>.</a:t>
            </a:r>
            <a:endParaRPr kumimoji="0" lang="en-US" altLang="en-US" sz="1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E3723-DE9B-AE7A-6DD1-99C0D54A7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65" y="1643842"/>
            <a:ext cx="6178948" cy="65537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944A347-72AC-DC21-920C-386980AF6CC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476912" y="2408783"/>
            <a:ext cx="37672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D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b="1" dirty="0" err="1"/>
              <a:t>Trapezodial</a:t>
            </a:r>
            <a:r>
              <a:rPr lang="en-ID" sz="1200" dirty="0"/>
              <a:t> (</a:t>
            </a:r>
            <a:r>
              <a:rPr lang="en-ID" sz="1200" dirty="0" err="1"/>
              <a:t>trapmf</a:t>
            </a:r>
            <a:r>
              <a:rPr lang="en-ID" sz="1200" dirty="0"/>
              <a:t>)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dirty="0" err="1"/>
              <a:t>sedikit</a:t>
            </a:r>
            <a:r>
              <a:rPr lang="en-ID" sz="1200" dirty="0"/>
              <a:t> dan </a:t>
            </a:r>
            <a:r>
              <a:rPr lang="en-ID" sz="1200" dirty="0" err="1"/>
              <a:t>banyak</a:t>
            </a:r>
            <a:r>
              <a:rPr lang="en-ID" sz="1200" dirty="0"/>
              <a:t> </a:t>
            </a:r>
            <a:r>
              <a:rPr lang="en-ID" sz="1200" dirty="0" err="1"/>
              <a:t>lalu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b="1" dirty="0"/>
              <a:t>Triangular</a:t>
            </a:r>
            <a:r>
              <a:rPr lang="en-ID" sz="1200" dirty="0"/>
              <a:t> (</a:t>
            </a:r>
            <a:r>
              <a:rPr lang="en-ID" sz="1200" dirty="0" err="1"/>
              <a:t>trimf</a:t>
            </a:r>
            <a:r>
              <a:rPr lang="en-ID" sz="1200" dirty="0"/>
              <a:t>)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dirty="0" err="1"/>
              <a:t>sedang</a:t>
            </a:r>
            <a:r>
              <a:rPr lang="en-ID" sz="1200" dirty="0"/>
              <a:t>. </a:t>
            </a: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membantu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fuzzy </a:t>
            </a:r>
            <a:r>
              <a:rPr lang="en-ID" sz="1200" dirty="0" err="1"/>
              <a:t>memahami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pembelian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fleksibel</a:t>
            </a:r>
            <a:r>
              <a:rPr lang="en-ID" sz="1200" dirty="0"/>
              <a:t>,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batasan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absolut</a:t>
            </a:r>
            <a:r>
              <a:rPr lang="en-ID" sz="12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D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56772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B4ECB8CB-1A6D-74BB-76D8-10BDA22E9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>
            <a:extLst>
              <a:ext uri="{FF2B5EF4-FFF2-40B4-BE49-F238E27FC236}">
                <a16:creationId xmlns:a16="http://schemas.microsoft.com/office/drawing/2014/main" id="{12E2E340-33B0-A132-5590-FBD5ED50A0F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3282" y="738346"/>
            <a:ext cx="5385497" cy="4414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</a:t>
            </a:r>
            <a:r>
              <a:rPr lang="en-ID" sz="2000" dirty="0" err="1"/>
              <a:t>isualisasi</a:t>
            </a:r>
            <a:r>
              <a:rPr lang="en-ID" sz="2000" dirty="0"/>
              <a:t> </a:t>
            </a:r>
            <a:r>
              <a:rPr lang="en-ID" sz="2000" dirty="0" err="1"/>
              <a:t>Grafik</a:t>
            </a:r>
            <a:r>
              <a:rPr lang="en-ID" sz="2000" dirty="0"/>
              <a:t> </a:t>
            </a:r>
            <a:r>
              <a:rPr lang="en-ID" sz="2000" dirty="0" err="1"/>
              <a:t>Jumlah</a:t>
            </a:r>
            <a:r>
              <a:rPr lang="en-ID" sz="2000" dirty="0"/>
              <a:t> </a:t>
            </a:r>
            <a:r>
              <a:rPr lang="en-ID" sz="2000" dirty="0" err="1"/>
              <a:t>Pembelian</a:t>
            </a:r>
            <a:endParaRPr sz="2000" dirty="0"/>
          </a:p>
        </p:txBody>
      </p:sp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65407F07-38ED-F72C-441D-27B7A0BA0783}"/>
              </a:ext>
            </a:extLst>
          </p:cNvPr>
          <p:cNvSpPr/>
          <p:nvPr/>
        </p:nvSpPr>
        <p:spPr>
          <a:xfrm>
            <a:off x="7869540" y="-1541386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>
            <a:extLst>
              <a:ext uri="{FF2B5EF4-FFF2-40B4-BE49-F238E27FC236}">
                <a16:creationId xmlns:a16="http://schemas.microsoft.com/office/drawing/2014/main" id="{A48F6FB4-D018-1138-78EF-38067ABF7A0F}"/>
              </a:ext>
            </a:extLst>
          </p:cNvPr>
          <p:cNvSpPr/>
          <p:nvPr/>
        </p:nvSpPr>
        <p:spPr>
          <a:xfrm rot="763451">
            <a:off x="8372586" y="-482195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EA69F8-1318-B6CC-F8A1-E9CB6C2D7D5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05948" y="1470017"/>
            <a:ext cx="4838051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Visualisasi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Tampilkan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grafik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sumbu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X (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Jumlah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pembelian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0 - </a:t>
            </a:r>
            <a:r>
              <a:rPr lang="en-US" altLang="en-US" sz="1200" dirty="0">
                <a:latin typeface="Arial" panose="020B0604020202020204" pitchFamily="34" charset="0"/>
              </a:rPr>
              <a:t>100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dan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sumbu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Y (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derajat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keanggotaan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0 - 1).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Penjelasan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Ringkas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D" sz="1200" dirty="0" err="1"/>
              <a:t>Grafik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bagaimana</a:t>
            </a:r>
            <a:r>
              <a:rPr lang="en-ID" sz="1200" dirty="0"/>
              <a:t> </a:t>
            </a:r>
            <a:r>
              <a:rPr lang="en-ID" sz="1200" dirty="0" err="1"/>
              <a:t>derajat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fuzzy </a:t>
            </a:r>
            <a:r>
              <a:rPr lang="en-ID" sz="1200" dirty="0" err="1"/>
              <a:t>dihitung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Pembelian</a:t>
            </a:r>
            <a:r>
              <a:rPr lang="en-ID" sz="1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ID" sz="1200" dirty="0"/>
            </a:br>
            <a:r>
              <a:rPr lang="en-ID" sz="1200" dirty="0" err="1"/>
              <a:t>Terdapat</a:t>
            </a:r>
            <a:r>
              <a:rPr lang="en-ID" sz="1200" dirty="0"/>
              <a:t> </a:t>
            </a:r>
            <a:r>
              <a:rPr lang="en-ID" sz="1200" dirty="0" err="1"/>
              <a:t>tiga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:</a:t>
            </a:r>
          </a:p>
          <a:p>
            <a:pPr>
              <a:buFont typeface="+mj-lt"/>
              <a:buAutoNum type="arabicPeriod"/>
            </a:pPr>
            <a:r>
              <a:rPr lang="en-ID" sz="1200" dirty="0" err="1"/>
              <a:t>Sedikit</a:t>
            </a:r>
            <a:r>
              <a:rPr lang="en-ID" sz="1200" dirty="0"/>
              <a:t>: </a:t>
            </a:r>
            <a:r>
              <a:rPr lang="en-ID" sz="1200" dirty="0" err="1"/>
              <a:t>Berbentuk</a:t>
            </a:r>
            <a:r>
              <a:rPr lang="en-ID" sz="1200" dirty="0"/>
              <a:t> trapezoidal, </a:t>
            </a:r>
            <a:r>
              <a:rPr lang="en-ID" sz="1200" dirty="0" err="1"/>
              <a:t>mencakup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0 </a:t>
            </a:r>
            <a:r>
              <a:rPr lang="en-ID" sz="1200" dirty="0" err="1"/>
              <a:t>hingga</a:t>
            </a:r>
            <a:r>
              <a:rPr lang="en-ID" sz="1200" dirty="0"/>
              <a:t> 40.</a:t>
            </a:r>
          </a:p>
          <a:p>
            <a:pPr>
              <a:buFont typeface="+mj-lt"/>
              <a:buAutoNum type="arabicPeriod"/>
            </a:pPr>
            <a:r>
              <a:rPr lang="en-ID" sz="1200" dirty="0"/>
              <a:t>Sedang: </a:t>
            </a:r>
            <a:r>
              <a:rPr lang="en-ID" sz="1200" dirty="0" err="1"/>
              <a:t>Berbentuk</a:t>
            </a:r>
            <a:r>
              <a:rPr lang="en-ID" sz="1200" dirty="0"/>
              <a:t> </a:t>
            </a:r>
            <a:r>
              <a:rPr lang="en-ID" sz="1200" dirty="0" err="1"/>
              <a:t>segitiga</a:t>
            </a:r>
            <a:r>
              <a:rPr lang="en-ID" sz="1200" dirty="0"/>
              <a:t>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puncak</a:t>
            </a:r>
            <a:r>
              <a:rPr lang="en-ID" sz="1200" dirty="0"/>
              <a:t> di 50.</a:t>
            </a:r>
          </a:p>
          <a:p>
            <a:pPr>
              <a:buFont typeface="+mj-lt"/>
              <a:buAutoNum type="arabicPeriod"/>
            </a:pPr>
            <a:r>
              <a:rPr lang="en-ID" sz="1200" dirty="0"/>
              <a:t>Banyak: </a:t>
            </a:r>
            <a:r>
              <a:rPr lang="en-ID" sz="1200" dirty="0" err="1"/>
              <a:t>Berbentuk</a:t>
            </a:r>
            <a:r>
              <a:rPr lang="en-ID" sz="1200" dirty="0"/>
              <a:t> trapezoidal, </a:t>
            </a:r>
            <a:r>
              <a:rPr lang="en-ID" sz="1200" dirty="0" err="1"/>
              <a:t>mencakup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60 </a:t>
            </a:r>
            <a:r>
              <a:rPr lang="en-ID" sz="1200" dirty="0" err="1"/>
              <a:t>hingga</a:t>
            </a:r>
            <a:r>
              <a:rPr lang="en-ID" sz="1200" dirty="0"/>
              <a:t> 100.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B323E-017D-A044-304F-82B481012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33" y="1422121"/>
            <a:ext cx="3856207" cy="279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9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CFE668F2-7B63-A860-03F9-4E9CEA8C3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871198FE-7FA8-1684-C519-72102BC3A64F}"/>
              </a:ext>
            </a:extLst>
          </p:cNvPr>
          <p:cNvSpPr/>
          <p:nvPr/>
        </p:nvSpPr>
        <p:spPr>
          <a:xfrm>
            <a:off x="7869540" y="-1541386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>
            <a:extLst>
              <a:ext uri="{FF2B5EF4-FFF2-40B4-BE49-F238E27FC236}">
                <a16:creationId xmlns:a16="http://schemas.microsoft.com/office/drawing/2014/main" id="{20BC38E0-FBF7-70CB-A8A9-C6E6223E14C9}"/>
              </a:ext>
            </a:extLst>
          </p:cNvPr>
          <p:cNvSpPr/>
          <p:nvPr/>
        </p:nvSpPr>
        <p:spPr>
          <a:xfrm rot="763451">
            <a:off x="8372586" y="-482195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" name="Google Shape;244;p26">
            <a:extLst>
              <a:ext uri="{FF2B5EF4-FFF2-40B4-BE49-F238E27FC236}">
                <a16:creationId xmlns:a16="http://schemas.microsoft.com/office/drawing/2014/main" id="{2CD8A50B-C7B4-D801-DFFF-CF3EFCB491FD}"/>
              </a:ext>
            </a:extLst>
          </p:cNvPr>
          <p:cNvSpPr txBox="1">
            <a:spLocks/>
          </p:cNvSpPr>
          <p:nvPr/>
        </p:nvSpPr>
        <p:spPr>
          <a:xfrm>
            <a:off x="480932" y="631173"/>
            <a:ext cx="6020767" cy="45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endParaRPr lang="en-ID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AE1BF-A522-EBEE-4329-1877A0B701A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4272" y="993017"/>
            <a:ext cx="70791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D" sz="1200" dirty="0" err="1"/>
              <a:t>Frekuensi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fuzzy yang </a:t>
            </a:r>
            <a:r>
              <a:rPr lang="en-ID" sz="1200" dirty="0" err="1"/>
              <a:t>mengukur</a:t>
            </a:r>
            <a:r>
              <a:rPr lang="en-ID" sz="1200" dirty="0"/>
              <a:t> </a:t>
            </a:r>
            <a:r>
              <a:rPr lang="en-ID" sz="1200" dirty="0" err="1"/>
              <a:t>seberapa</a:t>
            </a:r>
            <a:r>
              <a:rPr lang="en-ID" sz="1200" dirty="0"/>
              <a:t> </a:t>
            </a:r>
            <a:r>
              <a:rPr lang="en-ID" sz="1200" dirty="0" err="1"/>
              <a:t>sering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 </a:t>
            </a:r>
            <a:r>
              <a:rPr lang="en-ID" sz="1200" dirty="0" err="1"/>
              <a:t>melakukan</a:t>
            </a:r>
            <a:r>
              <a:rPr lang="en-ID" sz="1200" dirty="0"/>
              <a:t> </a:t>
            </a:r>
            <a:r>
              <a:rPr lang="en-ID" sz="1200" dirty="0" err="1"/>
              <a:t>pembelian</a:t>
            </a:r>
            <a:r>
              <a:rPr lang="en-ID" sz="1200" dirty="0"/>
              <a:t> di toko. </a:t>
            </a:r>
            <a:r>
              <a:rPr lang="en-ID" sz="1200" dirty="0" err="1"/>
              <a:t>Variabel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dibagi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tiga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berikut</a:t>
            </a:r>
            <a:r>
              <a:rPr lang="en-ID" sz="1200" dirty="0"/>
              <a:t>: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F9A730B-07E4-033B-2DA6-711C7B8E1BF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48486" y="2454760"/>
            <a:ext cx="402351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Penjelasan</a:t>
            </a:r>
            <a:r>
              <a:rPr lang="en-ID" sz="1200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D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/>
              <a:t>1. </a:t>
            </a:r>
            <a:r>
              <a:rPr lang="en-ID" sz="1200" dirty="0" err="1"/>
              <a:t>Jarang</a:t>
            </a:r>
            <a:endParaRPr lang="en-ID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Menggambarkan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 yang </a:t>
            </a:r>
            <a:r>
              <a:rPr lang="en-ID" sz="1200" dirty="0" err="1"/>
              <a:t>jarang</a:t>
            </a:r>
            <a:r>
              <a:rPr lang="en-ID" sz="1200" dirty="0"/>
              <a:t> </a:t>
            </a:r>
            <a:r>
              <a:rPr lang="en-ID" sz="1200" dirty="0" err="1"/>
              <a:t>berbelanja</a:t>
            </a:r>
            <a:r>
              <a:rPr lang="en-ID" sz="1200" dirty="0"/>
              <a:t>.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: </a:t>
            </a:r>
            <a:r>
              <a:rPr lang="en-ID" sz="1200" b="1" dirty="0"/>
              <a:t>0 </a:t>
            </a:r>
            <a:r>
              <a:rPr lang="en-ID" sz="1200" b="1" dirty="0" err="1"/>
              <a:t>hingga</a:t>
            </a:r>
            <a:r>
              <a:rPr lang="en-ID" sz="1200" b="1" dirty="0"/>
              <a:t> 10</a:t>
            </a:r>
            <a:r>
              <a:rPr lang="en-ID" sz="1200" dirty="0"/>
              <a:t>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maksimum</a:t>
            </a:r>
            <a:r>
              <a:rPr lang="en-ID" sz="1200" dirty="0"/>
              <a:t> pada </a:t>
            </a:r>
            <a:r>
              <a:rPr lang="en-ID" sz="1200" b="1" dirty="0"/>
              <a:t>5.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Arial" panose="020B0604020202020204" pitchFamily="34" charset="0"/>
              </a:rPr>
              <a:t>2. </a:t>
            </a:r>
            <a:r>
              <a:rPr lang="en-US" altLang="en-US" sz="1200" dirty="0" err="1">
                <a:latin typeface="Arial" panose="020B0604020202020204" pitchFamily="34" charset="0"/>
              </a:rPr>
              <a:t>Sering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Mewakili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 yang </a:t>
            </a:r>
            <a:r>
              <a:rPr lang="en-ID" sz="1200" dirty="0" err="1"/>
              <a:t>sering</a:t>
            </a:r>
            <a:r>
              <a:rPr lang="en-ID" sz="1200" dirty="0"/>
              <a:t> </a:t>
            </a:r>
            <a:r>
              <a:rPr lang="en-ID" sz="1200" dirty="0" err="1"/>
              <a:t>berbelanja</a:t>
            </a:r>
            <a:r>
              <a:rPr lang="en-ID" sz="1200" dirty="0"/>
              <a:t>.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: </a:t>
            </a:r>
            <a:r>
              <a:rPr lang="en-ID" sz="1200" b="1" dirty="0"/>
              <a:t>5 </a:t>
            </a:r>
            <a:r>
              <a:rPr lang="en-ID" sz="1200" b="1" dirty="0" err="1"/>
              <a:t>hingga</a:t>
            </a:r>
            <a:r>
              <a:rPr lang="en-ID" sz="1200" b="1" dirty="0"/>
              <a:t> 25</a:t>
            </a:r>
            <a:r>
              <a:rPr lang="en-ID" sz="1200" dirty="0"/>
              <a:t>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puncak</a:t>
            </a:r>
            <a:r>
              <a:rPr lang="en-ID" sz="1200" dirty="0"/>
              <a:t> di </a:t>
            </a:r>
            <a:r>
              <a:rPr lang="en-ID" sz="1200" b="1" dirty="0"/>
              <a:t>15.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Arial" panose="020B0604020202020204" pitchFamily="34" charset="0"/>
              </a:rPr>
              <a:t>3. Sangat </a:t>
            </a:r>
            <a:r>
              <a:rPr lang="en-US" altLang="en-US" sz="1200" dirty="0" err="1">
                <a:latin typeface="Arial" panose="020B0604020202020204" pitchFamily="34" charset="0"/>
              </a:rPr>
              <a:t>Sering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 yang sangat </a:t>
            </a:r>
            <a:r>
              <a:rPr lang="en-ID" sz="1200" dirty="0" err="1"/>
              <a:t>sering</a:t>
            </a:r>
            <a:r>
              <a:rPr lang="en-ID" sz="1200" dirty="0"/>
              <a:t> </a:t>
            </a:r>
            <a:r>
              <a:rPr lang="en-ID" sz="1200" dirty="0" err="1"/>
              <a:t>berbelanja</a:t>
            </a:r>
            <a:r>
              <a:rPr lang="en-ID" sz="1200" dirty="0"/>
              <a:t>.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: </a:t>
            </a:r>
            <a:r>
              <a:rPr lang="en-ID" sz="1200" b="1" dirty="0"/>
              <a:t>20 </a:t>
            </a:r>
            <a:r>
              <a:rPr lang="en-ID" sz="1200" b="1" dirty="0" err="1"/>
              <a:t>hingga</a:t>
            </a:r>
            <a:r>
              <a:rPr lang="en-ID" sz="1200" b="1" dirty="0"/>
              <a:t> 30</a:t>
            </a:r>
            <a:r>
              <a:rPr lang="en-ID" sz="1200" dirty="0"/>
              <a:t>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maksimum</a:t>
            </a:r>
            <a:r>
              <a:rPr lang="en-ID" sz="1200" dirty="0"/>
              <a:t> pada </a:t>
            </a:r>
            <a:r>
              <a:rPr lang="en-ID" sz="1200" b="1" dirty="0"/>
              <a:t>25</a:t>
            </a:r>
            <a:r>
              <a:rPr lang="en-ID" sz="1200" dirty="0"/>
              <a:t>..</a:t>
            </a:r>
            <a:endParaRPr kumimoji="0" lang="en-US" altLang="en-US" sz="1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C917D14-B9E5-55F2-85A2-53D2ABB0AB7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03290" y="2571750"/>
            <a:ext cx="376721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D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b="1" dirty="0" err="1"/>
              <a:t>Trapezodial</a:t>
            </a:r>
            <a:r>
              <a:rPr lang="en-ID" sz="1200" dirty="0"/>
              <a:t> (</a:t>
            </a:r>
            <a:r>
              <a:rPr lang="en-ID" sz="1200" dirty="0" err="1"/>
              <a:t>trapmf</a:t>
            </a:r>
            <a:r>
              <a:rPr lang="en-ID" sz="1200" dirty="0"/>
              <a:t>)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dirty="0" err="1"/>
              <a:t>jarang</a:t>
            </a:r>
            <a:r>
              <a:rPr lang="en-ID" sz="1200" dirty="0"/>
              <a:t> dan sangat </a:t>
            </a:r>
            <a:r>
              <a:rPr lang="en-ID" sz="1200" dirty="0" err="1"/>
              <a:t>sering</a:t>
            </a:r>
            <a:r>
              <a:rPr lang="en-ID" sz="1200" dirty="0"/>
              <a:t> </a:t>
            </a:r>
            <a:r>
              <a:rPr lang="en-ID" sz="1200" dirty="0" err="1"/>
              <a:t>lalu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b="1" dirty="0"/>
              <a:t>Triangular</a:t>
            </a:r>
            <a:r>
              <a:rPr lang="en-ID" sz="1200" dirty="0"/>
              <a:t> (</a:t>
            </a:r>
            <a:r>
              <a:rPr lang="en-ID" sz="1200" dirty="0" err="1"/>
              <a:t>trimf</a:t>
            </a:r>
            <a:r>
              <a:rPr lang="en-ID" sz="1200" dirty="0"/>
              <a:t>)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dirty="0" err="1"/>
              <a:t>sering</a:t>
            </a:r>
            <a:r>
              <a:rPr lang="en-ID" sz="1200" dirty="0"/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D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membantu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memetakan</a:t>
            </a:r>
            <a:r>
              <a:rPr lang="en-ID" sz="1200" dirty="0"/>
              <a:t> </a:t>
            </a:r>
            <a:r>
              <a:rPr lang="en-ID" sz="1200" dirty="0" err="1"/>
              <a:t>frekuensi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yang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menentukan</a:t>
            </a:r>
            <a:r>
              <a:rPr lang="en-ID" sz="1200" dirty="0"/>
              <a:t> </a:t>
            </a:r>
            <a:r>
              <a:rPr lang="en-ID" sz="1200" dirty="0" err="1"/>
              <a:t>tingkat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fleksibel</a:t>
            </a:r>
            <a:r>
              <a:rPr lang="en-ID" sz="12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D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1AD35-535D-4AE5-9F43-664BF60B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76" y="1639349"/>
            <a:ext cx="6759526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0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BF59637F-CB0E-D6C8-A7A0-1A6AF535C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>
            <a:extLst>
              <a:ext uri="{FF2B5EF4-FFF2-40B4-BE49-F238E27FC236}">
                <a16:creationId xmlns:a16="http://schemas.microsoft.com/office/drawing/2014/main" id="{D2D8E446-3A49-0846-6D70-4A3B3827EF0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3282" y="738346"/>
            <a:ext cx="6231317" cy="4414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</a:t>
            </a:r>
            <a:r>
              <a:rPr lang="en-ID" sz="2000" dirty="0" err="1"/>
              <a:t>isualisasi</a:t>
            </a:r>
            <a:r>
              <a:rPr lang="en-ID" sz="2000" dirty="0"/>
              <a:t> </a:t>
            </a:r>
            <a:r>
              <a:rPr lang="en-ID" sz="2000" dirty="0" err="1"/>
              <a:t>Grafik</a:t>
            </a:r>
            <a:r>
              <a:rPr lang="en-ID" sz="2000" dirty="0"/>
              <a:t> </a:t>
            </a:r>
            <a:r>
              <a:rPr lang="en-ID" sz="2000" dirty="0" err="1"/>
              <a:t>Frekuensi</a:t>
            </a:r>
            <a:r>
              <a:rPr lang="en-ID" sz="2000" dirty="0"/>
              <a:t> </a:t>
            </a:r>
            <a:r>
              <a:rPr lang="en-ID" sz="2000" dirty="0" err="1"/>
              <a:t>Pelanggan</a:t>
            </a:r>
            <a:endParaRPr sz="2000" dirty="0"/>
          </a:p>
        </p:txBody>
      </p:sp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D7D61F56-0A9B-6F0C-4DB2-D9AED66A7914}"/>
              </a:ext>
            </a:extLst>
          </p:cNvPr>
          <p:cNvSpPr/>
          <p:nvPr/>
        </p:nvSpPr>
        <p:spPr>
          <a:xfrm>
            <a:off x="7869540" y="-1541386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>
            <a:extLst>
              <a:ext uri="{FF2B5EF4-FFF2-40B4-BE49-F238E27FC236}">
                <a16:creationId xmlns:a16="http://schemas.microsoft.com/office/drawing/2014/main" id="{79D444EB-FBA6-847D-6B92-5DDA9E991579}"/>
              </a:ext>
            </a:extLst>
          </p:cNvPr>
          <p:cNvSpPr/>
          <p:nvPr/>
        </p:nvSpPr>
        <p:spPr>
          <a:xfrm rot="763451">
            <a:off x="8372586" y="-482195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471CEC-44C0-E25F-4E09-35CA97193EB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972281" y="3089947"/>
            <a:ext cx="20032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2B1D3-AB99-9656-4086-C93AB7012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522418"/>
            <a:ext cx="3726180" cy="25710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692F32-D788-BC93-03E9-809B0C69139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48405" y="1522418"/>
            <a:ext cx="518928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Visualisasi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Tampilkan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grafik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sumbu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X (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</a:t>
            </a:r>
            <a:r>
              <a:rPr lang="en-US" altLang="en-US" sz="1200" dirty="0" err="1">
                <a:latin typeface="Arial" panose="020B0604020202020204" pitchFamily="34" charset="0"/>
              </a:rPr>
              <a:t>rekuensi</a:t>
            </a:r>
            <a:r>
              <a:rPr lang="en-US" altLang="en-US" sz="1200" dirty="0"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latin typeface="Arial" panose="020B0604020202020204" pitchFamily="34" charset="0"/>
              </a:rPr>
              <a:t>pelanggan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0 - 30) dan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sumbu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Y (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derajat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keanggotaan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0 - 1).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Penjelasan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Ringkas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D" sz="1200" dirty="0" err="1"/>
              <a:t>Grafik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bagaimana</a:t>
            </a:r>
            <a:r>
              <a:rPr lang="en-ID" sz="1200" dirty="0"/>
              <a:t> </a:t>
            </a:r>
            <a:r>
              <a:rPr lang="en-ID" sz="1200" dirty="0" err="1"/>
              <a:t>derajat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fuzzy </a:t>
            </a:r>
            <a:r>
              <a:rPr lang="en-ID" sz="1200" dirty="0" err="1"/>
              <a:t>dihitung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</a:t>
            </a:r>
            <a:r>
              <a:rPr lang="en-ID" sz="1200" dirty="0" err="1"/>
              <a:t>Frekuensi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ID" sz="1200" dirty="0"/>
            </a:br>
            <a:r>
              <a:rPr lang="en-ID" sz="1200" dirty="0" err="1"/>
              <a:t>Terdapat</a:t>
            </a:r>
            <a:r>
              <a:rPr lang="en-ID" sz="1200" dirty="0"/>
              <a:t> </a:t>
            </a:r>
            <a:r>
              <a:rPr lang="en-ID" sz="1200" dirty="0" err="1"/>
              <a:t>tiga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:</a:t>
            </a:r>
          </a:p>
          <a:p>
            <a:pPr>
              <a:buFont typeface="+mj-lt"/>
              <a:buAutoNum type="arabicPeriod"/>
            </a:pPr>
            <a:r>
              <a:rPr lang="en-ID" sz="1200" dirty="0" err="1"/>
              <a:t>Jarang</a:t>
            </a:r>
            <a:r>
              <a:rPr lang="en-ID" sz="1200" dirty="0"/>
              <a:t>: </a:t>
            </a:r>
            <a:r>
              <a:rPr lang="en-ID" sz="1200" dirty="0" err="1"/>
              <a:t>Berbentuk</a:t>
            </a:r>
            <a:r>
              <a:rPr lang="en-ID" sz="1200" dirty="0"/>
              <a:t> trapezoidal, </a:t>
            </a:r>
            <a:r>
              <a:rPr lang="en-ID" sz="1200" dirty="0" err="1"/>
              <a:t>mencakup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0 </a:t>
            </a:r>
            <a:r>
              <a:rPr lang="en-ID" sz="1200" dirty="0" err="1"/>
              <a:t>hingga</a:t>
            </a:r>
            <a:r>
              <a:rPr lang="en-ID" sz="1200" dirty="0"/>
              <a:t> 10.</a:t>
            </a:r>
          </a:p>
          <a:p>
            <a:pPr>
              <a:buFont typeface="+mj-lt"/>
              <a:buAutoNum type="arabicPeriod"/>
            </a:pPr>
            <a:r>
              <a:rPr lang="nn-NO" sz="1200" dirty="0"/>
              <a:t>Sering: Berbentuk segitiga, dengan puncak di 15</a:t>
            </a:r>
            <a:r>
              <a:rPr lang="en-ID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en-ID" sz="1200" dirty="0"/>
              <a:t>Sangat </a:t>
            </a:r>
            <a:r>
              <a:rPr lang="en-ID" sz="1200" dirty="0" err="1"/>
              <a:t>Sering</a:t>
            </a:r>
            <a:r>
              <a:rPr lang="en-ID" sz="1200" dirty="0"/>
              <a:t>: </a:t>
            </a:r>
            <a:r>
              <a:rPr lang="en-ID" sz="1200" dirty="0" err="1"/>
              <a:t>Berbentuk</a:t>
            </a:r>
            <a:r>
              <a:rPr lang="en-ID" sz="1200" dirty="0"/>
              <a:t> trapezoidal, </a:t>
            </a:r>
            <a:r>
              <a:rPr lang="en-ID" sz="1200" dirty="0" err="1"/>
              <a:t>mencakup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20 </a:t>
            </a:r>
            <a:r>
              <a:rPr lang="en-ID" sz="1200" dirty="0" err="1"/>
              <a:t>hingga</a:t>
            </a:r>
            <a:r>
              <a:rPr lang="en-ID" sz="1200" dirty="0"/>
              <a:t> 30.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69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D92D1A2A-40D8-75C7-9D87-39FE5CF6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CE3601DC-7B80-F543-F44E-8B8A340EF05D}"/>
              </a:ext>
            </a:extLst>
          </p:cNvPr>
          <p:cNvSpPr/>
          <p:nvPr/>
        </p:nvSpPr>
        <p:spPr>
          <a:xfrm>
            <a:off x="7869540" y="-1541386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>
            <a:extLst>
              <a:ext uri="{FF2B5EF4-FFF2-40B4-BE49-F238E27FC236}">
                <a16:creationId xmlns:a16="http://schemas.microsoft.com/office/drawing/2014/main" id="{56C5035F-2D1F-F28F-7C48-0EDA7550B62E}"/>
              </a:ext>
            </a:extLst>
          </p:cNvPr>
          <p:cNvSpPr/>
          <p:nvPr/>
        </p:nvSpPr>
        <p:spPr>
          <a:xfrm rot="763451">
            <a:off x="8372586" y="-482195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" name="Google Shape;244;p26">
            <a:extLst>
              <a:ext uri="{FF2B5EF4-FFF2-40B4-BE49-F238E27FC236}">
                <a16:creationId xmlns:a16="http://schemas.microsoft.com/office/drawing/2014/main" id="{9E6F4487-F06F-AB2A-878E-FFFF05D8C3AC}"/>
              </a:ext>
            </a:extLst>
          </p:cNvPr>
          <p:cNvSpPr txBox="1">
            <a:spLocks/>
          </p:cNvSpPr>
          <p:nvPr/>
        </p:nvSpPr>
        <p:spPr>
          <a:xfrm>
            <a:off x="534272" y="628677"/>
            <a:ext cx="6020767" cy="45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4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chivo"/>
              <a:buNone/>
              <a:defRPr sz="52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r>
              <a:rPr lang="en-US" sz="1800" dirty="0" err="1"/>
              <a:t>Diskon</a:t>
            </a:r>
            <a:endParaRPr lang="en-ID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275E7F-C60A-F04D-D487-025B14A076D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4272" y="1085350"/>
            <a:ext cx="70791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D" sz="1200" dirty="0" err="1"/>
              <a:t>Diskon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fuzzy yang </a:t>
            </a:r>
            <a:r>
              <a:rPr lang="en-ID" sz="1200" dirty="0" err="1"/>
              <a:t>menentukan</a:t>
            </a:r>
            <a:r>
              <a:rPr lang="en-ID" sz="1200" dirty="0"/>
              <a:t> </a:t>
            </a:r>
            <a:r>
              <a:rPr lang="en-ID" sz="1200" dirty="0" err="1"/>
              <a:t>tingkat</a:t>
            </a:r>
            <a:r>
              <a:rPr lang="en-ID" sz="1200" dirty="0"/>
              <a:t> </a:t>
            </a:r>
            <a:r>
              <a:rPr lang="en-ID" sz="1200" dirty="0" err="1"/>
              <a:t>potongan</a:t>
            </a:r>
            <a:r>
              <a:rPr lang="en-ID" sz="1200" dirty="0"/>
              <a:t> </a:t>
            </a:r>
            <a:r>
              <a:rPr lang="en-ID" sz="1200" dirty="0" err="1"/>
              <a:t>harga</a:t>
            </a:r>
            <a:r>
              <a:rPr lang="en-ID" sz="1200" dirty="0"/>
              <a:t> yang </a:t>
            </a:r>
            <a:r>
              <a:rPr lang="en-ID" sz="1200" dirty="0" err="1"/>
              <a:t>diberikan</a:t>
            </a:r>
            <a:r>
              <a:rPr lang="en-ID" sz="1200" dirty="0"/>
              <a:t> </a:t>
            </a:r>
            <a:r>
              <a:rPr lang="en-ID" sz="1200" dirty="0" err="1"/>
              <a:t>kepada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. </a:t>
            </a:r>
            <a:r>
              <a:rPr lang="en-ID" sz="1200" dirty="0" err="1"/>
              <a:t>Variabel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dibagi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tiga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berikut</a:t>
            </a:r>
            <a:r>
              <a:rPr lang="en-ID" sz="1200" dirty="0"/>
              <a:t>: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DBB8F7-D069-222D-C6D9-B824F615C8F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48486" y="2454760"/>
            <a:ext cx="402351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Penjelasan</a:t>
            </a:r>
            <a:r>
              <a:rPr lang="en-ID" sz="1200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D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/>
              <a:t>1. </a:t>
            </a:r>
            <a:r>
              <a:rPr lang="en-ID" sz="1200" dirty="0" err="1"/>
              <a:t>Rendah</a:t>
            </a:r>
            <a:endParaRPr lang="en-ID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Merepresentasikan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</a:t>
            </a:r>
            <a:r>
              <a:rPr lang="en-ID" sz="1200" dirty="0" err="1"/>
              <a:t>kecil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0 </a:t>
            </a:r>
            <a:r>
              <a:rPr lang="en-ID" sz="1200" dirty="0" err="1"/>
              <a:t>hingga</a:t>
            </a:r>
            <a:r>
              <a:rPr lang="en-ID" sz="1200" dirty="0"/>
              <a:t> 20%, di mana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maksimum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</a:t>
            </a:r>
            <a:r>
              <a:rPr lang="en-ID" sz="1200" dirty="0" err="1"/>
              <a:t>berada</a:t>
            </a:r>
            <a:r>
              <a:rPr lang="en-ID" sz="1200" dirty="0"/>
              <a:t> pada 10%.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Arial" panose="020B0604020202020204" pitchFamily="34" charset="0"/>
              </a:rPr>
              <a:t>2. </a:t>
            </a:r>
            <a:r>
              <a:rPr lang="en-ID" sz="1200" dirty="0"/>
              <a:t>Sedang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Mencakup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</a:t>
            </a:r>
            <a:r>
              <a:rPr lang="en-ID" sz="1200" dirty="0" err="1"/>
              <a:t>menengah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10 </a:t>
            </a:r>
            <a:r>
              <a:rPr lang="en-ID" sz="1200" dirty="0" err="1"/>
              <a:t>hingga</a:t>
            </a:r>
            <a:r>
              <a:rPr lang="en-ID" sz="1200" dirty="0"/>
              <a:t> 40%, dan </a:t>
            </a:r>
            <a:r>
              <a:rPr lang="en-ID" sz="1200" dirty="0" err="1"/>
              <a:t>puncaknya</a:t>
            </a:r>
            <a:r>
              <a:rPr lang="en-ID" sz="1200" dirty="0"/>
              <a:t> </a:t>
            </a:r>
            <a:r>
              <a:rPr lang="en-ID" sz="1200" dirty="0" err="1"/>
              <a:t>berada</a:t>
            </a:r>
            <a:r>
              <a:rPr lang="en-ID" sz="1200" dirty="0"/>
              <a:t> pada 25%.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latin typeface="Arial" panose="020B0604020202020204" pitchFamily="34" charset="0"/>
              </a:rPr>
              <a:t>3. </a:t>
            </a:r>
            <a:r>
              <a:rPr lang="en-ID" sz="1200" dirty="0"/>
              <a:t>Tinggi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Menggambarkan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30 </a:t>
            </a:r>
            <a:r>
              <a:rPr lang="en-ID" sz="1200" dirty="0" err="1"/>
              <a:t>hingga</a:t>
            </a:r>
            <a:r>
              <a:rPr lang="en-ID" sz="1200" dirty="0"/>
              <a:t> 50%,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nilai</a:t>
            </a:r>
            <a:r>
              <a:rPr lang="en-ID" sz="1200" dirty="0"/>
              <a:t> </a:t>
            </a:r>
            <a:r>
              <a:rPr lang="en-ID" sz="1200" dirty="0" err="1"/>
              <a:t>maksimum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di </a:t>
            </a:r>
            <a:r>
              <a:rPr lang="en-ID" sz="1200" dirty="0" err="1"/>
              <a:t>atas</a:t>
            </a:r>
            <a:r>
              <a:rPr lang="en-ID" sz="1200" dirty="0"/>
              <a:t> 40%.</a:t>
            </a:r>
            <a:endParaRPr kumimoji="0" lang="en-US" altLang="en-US" sz="1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7144239-D9A7-93B1-36D9-705EDECCBCB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03290" y="2664083"/>
            <a:ext cx="37672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D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b="1" dirty="0" err="1"/>
              <a:t>Rendah</a:t>
            </a:r>
            <a:r>
              <a:rPr lang="en-ID" sz="1200" dirty="0"/>
              <a:t> dan </a:t>
            </a:r>
            <a:r>
              <a:rPr lang="en-ID" sz="1200" b="1" dirty="0"/>
              <a:t>Tinggi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trapezoidal (</a:t>
            </a:r>
            <a:r>
              <a:rPr lang="en-ID" sz="1200" dirty="0" err="1"/>
              <a:t>trapmf</a:t>
            </a:r>
            <a:r>
              <a:rPr lang="en-ID" sz="1200" dirty="0"/>
              <a:t>), </a:t>
            </a:r>
            <a:r>
              <a:rPr lang="en-ID" sz="1200" dirty="0" err="1"/>
              <a:t>sedangkan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b="1" dirty="0"/>
              <a:t>Sedang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Trianggular</a:t>
            </a:r>
            <a:r>
              <a:rPr lang="en-ID" sz="1200" dirty="0"/>
              <a:t> (</a:t>
            </a:r>
            <a:r>
              <a:rPr lang="en-ID" sz="1200" dirty="0" err="1"/>
              <a:t>trimf</a:t>
            </a:r>
            <a:r>
              <a:rPr lang="en-ID" sz="1200" dirty="0"/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D" sz="1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membantu</a:t>
            </a:r>
            <a:r>
              <a:rPr lang="en-ID" sz="1200" dirty="0"/>
              <a:t> </a:t>
            </a:r>
            <a:r>
              <a:rPr lang="en-ID" sz="1200" dirty="0" err="1"/>
              <a:t>menentukan</a:t>
            </a:r>
            <a:r>
              <a:rPr lang="en-ID" sz="1200" dirty="0"/>
              <a:t> </a:t>
            </a:r>
            <a:r>
              <a:rPr lang="en-ID" sz="1200" dirty="0" err="1"/>
              <a:t>tingkat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yang </a:t>
            </a:r>
            <a:r>
              <a:rPr lang="en-ID" sz="1200" dirty="0" err="1"/>
              <a:t>tepat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kombinasi</a:t>
            </a:r>
            <a:r>
              <a:rPr lang="en-ID" sz="1200" dirty="0"/>
              <a:t> </a:t>
            </a:r>
            <a:r>
              <a:rPr lang="en-ID" sz="1200" b="1" dirty="0" err="1"/>
              <a:t>Jumlah</a:t>
            </a:r>
            <a:r>
              <a:rPr lang="en-ID" sz="1200" b="1" dirty="0"/>
              <a:t> </a:t>
            </a:r>
            <a:r>
              <a:rPr lang="en-ID" sz="1200" b="1" dirty="0" err="1"/>
              <a:t>Pembelian</a:t>
            </a:r>
            <a:r>
              <a:rPr lang="en-ID" sz="1200" dirty="0"/>
              <a:t> dan </a:t>
            </a:r>
            <a:r>
              <a:rPr lang="en-ID" sz="1200" b="1" dirty="0" err="1"/>
              <a:t>Frekuensi</a:t>
            </a:r>
            <a:r>
              <a:rPr lang="en-ID" sz="1200" b="1" dirty="0"/>
              <a:t> </a:t>
            </a:r>
            <a:r>
              <a:rPr lang="en-ID" sz="1200" b="1" dirty="0" err="1"/>
              <a:t>Pelanggan</a:t>
            </a:r>
            <a:r>
              <a:rPr lang="en-ID" sz="12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D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78983-D826-3376-0343-1AE599FE3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919" y="1612234"/>
            <a:ext cx="4618120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2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62C34ED6-C68E-902D-6993-0855C07F9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>
            <a:extLst>
              <a:ext uri="{FF2B5EF4-FFF2-40B4-BE49-F238E27FC236}">
                <a16:creationId xmlns:a16="http://schemas.microsoft.com/office/drawing/2014/main" id="{DE809C0F-B883-8859-0601-5D02D846A7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3283" y="738346"/>
            <a:ext cx="4578900" cy="4414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</a:t>
            </a:r>
            <a:r>
              <a:rPr lang="en-ID" sz="2000" dirty="0" err="1"/>
              <a:t>isualisasi</a:t>
            </a:r>
            <a:r>
              <a:rPr lang="en-ID" sz="2000" dirty="0"/>
              <a:t> </a:t>
            </a:r>
            <a:r>
              <a:rPr lang="en-ID" sz="2000" dirty="0" err="1"/>
              <a:t>Grafik</a:t>
            </a:r>
            <a:r>
              <a:rPr lang="en-ID" sz="2000" dirty="0"/>
              <a:t> </a:t>
            </a:r>
            <a:r>
              <a:rPr lang="en-ID" sz="2000" dirty="0" err="1"/>
              <a:t>Diskon</a:t>
            </a:r>
            <a:endParaRPr sz="2000" dirty="0"/>
          </a:p>
        </p:txBody>
      </p:sp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9ED09AA7-F302-5FAF-1CC6-AEFE3DDCFBE3}"/>
              </a:ext>
            </a:extLst>
          </p:cNvPr>
          <p:cNvSpPr/>
          <p:nvPr/>
        </p:nvSpPr>
        <p:spPr>
          <a:xfrm>
            <a:off x="7869540" y="-1541386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>
            <a:extLst>
              <a:ext uri="{FF2B5EF4-FFF2-40B4-BE49-F238E27FC236}">
                <a16:creationId xmlns:a16="http://schemas.microsoft.com/office/drawing/2014/main" id="{1E9ADA02-16CC-B753-BE3C-C12145BDEDB4}"/>
              </a:ext>
            </a:extLst>
          </p:cNvPr>
          <p:cNvSpPr/>
          <p:nvPr/>
        </p:nvSpPr>
        <p:spPr>
          <a:xfrm rot="763451">
            <a:off x="8372586" y="-482195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6B5EBF-7749-DDCB-3AD2-35811AB35F5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972281" y="3089947"/>
            <a:ext cx="200326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B8FFC4-4430-BAE2-2BFD-0FA8410ADCC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241051" y="1425282"/>
            <a:ext cx="469101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1200" dirty="0" err="1"/>
              <a:t>Visualisasi</a:t>
            </a:r>
            <a:r>
              <a:rPr lang="en-ID" sz="1200" dirty="0"/>
              <a:t>:</a:t>
            </a:r>
          </a:p>
          <a:p>
            <a:r>
              <a:rPr lang="en-ID" sz="1200" dirty="0" err="1"/>
              <a:t>Grafik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sumbu</a:t>
            </a:r>
            <a:r>
              <a:rPr lang="en-ID" sz="1200" dirty="0"/>
              <a:t> X Nilai </a:t>
            </a:r>
            <a:r>
              <a:rPr lang="en-ID" sz="1200" dirty="0" err="1"/>
              <a:t>diskon</a:t>
            </a:r>
            <a:r>
              <a:rPr lang="en-ID" sz="1200" dirty="0"/>
              <a:t> (0 - 50%) dan </a:t>
            </a:r>
            <a:r>
              <a:rPr lang="en-ID" sz="1200" dirty="0" err="1"/>
              <a:t>sumbu</a:t>
            </a:r>
            <a:r>
              <a:rPr lang="en-ID" sz="1200" dirty="0"/>
              <a:t> Y </a:t>
            </a:r>
            <a:r>
              <a:rPr lang="en-ID" sz="1200" dirty="0" err="1"/>
              <a:t>Derajat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(0 - 1).</a:t>
            </a:r>
          </a:p>
          <a:p>
            <a:endParaRPr lang="en-ID" sz="1200" dirty="0"/>
          </a:p>
          <a:p>
            <a:r>
              <a:rPr lang="en-ID" sz="1200" dirty="0" err="1"/>
              <a:t>Penjelasan</a:t>
            </a:r>
            <a:r>
              <a:rPr lang="en-ID" sz="1200" dirty="0"/>
              <a:t> </a:t>
            </a:r>
            <a:r>
              <a:rPr lang="en-ID" sz="1200" dirty="0" err="1"/>
              <a:t>Singkat</a:t>
            </a:r>
            <a:r>
              <a:rPr lang="en-ID" sz="1200" dirty="0"/>
              <a:t>:</a:t>
            </a:r>
          </a:p>
          <a:p>
            <a:r>
              <a:rPr lang="en-ID" sz="1200" dirty="0" err="1"/>
              <a:t>Grafik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fungsi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fuzzy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, yang </a:t>
            </a:r>
            <a:r>
              <a:rPr lang="en-ID" sz="1200" dirty="0" err="1"/>
              <a:t>terbagi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tiga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:</a:t>
            </a:r>
          </a:p>
          <a:p>
            <a:endParaRPr lang="en-ID" sz="1200" dirty="0"/>
          </a:p>
          <a:p>
            <a:pPr>
              <a:buFont typeface="+mj-lt"/>
              <a:buAutoNum type="arabicPeriod"/>
            </a:pPr>
            <a:r>
              <a:rPr lang="en-ID" sz="1200" dirty="0" err="1"/>
              <a:t>Rendah</a:t>
            </a:r>
            <a:r>
              <a:rPr lang="en-ID" sz="1200" dirty="0"/>
              <a:t> </a:t>
            </a:r>
            <a:r>
              <a:rPr lang="en-ID" sz="1200" dirty="0" err="1"/>
              <a:t>mencakup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</a:t>
            </a:r>
            <a:r>
              <a:rPr lang="en-ID" sz="1200" dirty="0" err="1"/>
              <a:t>kecil</a:t>
            </a:r>
            <a:r>
              <a:rPr lang="en-ID" sz="1200" dirty="0"/>
              <a:t> (0-20%),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</a:t>
            </a:r>
            <a:r>
              <a:rPr lang="en-ID" sz="1200" dirty="0" err="1"/>
              <a:t>penuh</a:t>
            </a:r>
            <a:r>
              <a:rPr lang="en-ID" sz="1200" dirty="0"/>
              <a:t> di </a:t>
            </a:r>
            <a:r>
              <a:rPr lang="en-ID" sz="1200" dirty="0" err="1"/>
              <a:t>sekitar</a:t>
            </a:r>
            <a:r>
              <a:rPr lang="en-ID" sz="1200" dirty="0"/>
              <a:t> 10%.</a:t>
            </a:r>
          </a:p>
          <a:p>
            <a:pPr>
              <a:buFont typeface="+mj-lt"/>
              <a:buAutoNum type="arabicPeriod"/>
            </a:pPr>
            <a:r>
              <a:rPr lang="en-ID" sz="1200" dirty="0"/>
              <a:t>Sedang </a:t>
            </a:r>
            <a:r>
              <a:rPr lang="en-ID" sz="1200" dirty="0" err="1"/>
              <a:t>mencakup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</a:t>
            </a:r>
            <a:r>
              <a:rPr lang="en-ID" sz="1200" dirty="0" err="1"/>
              <a:t>menengah</a:t>
            </a:r>
            <a:r>
              <a:rPr lang="en-ID" sz="1200" dirty="0"/>
              <a:t> (10-40%),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puncak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pada 25%.</a:t>
            </a:r>
          </a:p>
          <a:p>
            <a:pPr>
              <a:buFont typeface="+mj-lt"/>
              <a:buAutoNum type="arabicPeriod"/>
            </a:pPr>
            <a:r>
              <a:rPr lang="en-ID" sz="1200" dirty="0"/>
              <a:t>Tinggi </a:t>
            </a:r>
            <a:r>
              <a:rPr lang="en-ID" sz="1200" dirty="0" err="1"/>
              <a:t>mencakup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(30-50%),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keanggotaan</a:t>
            </a:r>
            <a:r>
              <a:rPr lang="en-ID" sz="1200" dirty="0"/>
              <a:t> </a:t>
            </a:r>
            <a:r>
              <a:rPr lang="en-ID" sz="1200" dirty="0" err="1"/>
              <a:t>penuh</a:t>
            </a:r>
            <a:r>
              <a:rPr lang="en-ID" sz="1200" dirty="0"/>
              <a:t> di </a:t>
            </a:r>
            <a:r>
              <a:rPr lang="en-ID" sz="1200" dirty="0" err="1"/>
              <a:t>atas</a:t>
            </a:r>
            <a:r>
              <a:rPr lang="en-ID" sz="1200" dirty="0"/>
              <a:t> 40%.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B3FE9-FFCD-D423-8B11-FB03EA606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5" y="1511403"/>
            <a:ext cx="3962807" cy="269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8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>
          <a:extLst>
            <a:ext uri="{FF2B5EF4-FFF2-40B4-BE49-F238E27FC236}">
              <a16:creationId xmlns:a16="http://schemas.microsoft.com/office/drawing/2014/main" id="{E2FB91F8-054B-61FB-1E88-2AE0CE78B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>
            <a:extLst>
              <a:ext uri="{FF2B5EF4-FFF2-40B4-BE49-F238E27FC236}">
                <a16:creationId xmlns:a16="http://schemas.microsoft.com/office/drawing/2014/main" id="{A9501236-526F-DFE5-3E29-A4106955F95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6490" y="687555"/>
            <a:ext cx="4578900" cy="4312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Aturan</a:t>
            </a:r>
            <a:r>
              <a:rPr lang="en-US" sz="1800" dirty="0"/>
              <a:t> Fuzzy (Fuzzy Rule)</a:t>
            </a:r>
            <a:endParaRPr sz="1800" dirty="0"/>
          </a:p>
        </p:txBody>
      </p:sp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F2A481E2-33BA-17EA-AD2D-C1CBACE7F85F}"/>
              </a:ext>
            </a:extLst>
          </p:cNvPr>
          <p:cNvSpPr/>
          <p:nvPr/>
        </p:nvSpPr>
        <p:spPr>
          <a:xfrm>
            <a:off x="7869540" y="-1541386"/>
            <a:ext cx="2736300" cy="2736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7" name="Google Shape;247;p26">
            <a:extLst>
              <a:ext uri="{FF2B5EF4-FFF2-40B4-BE49-F238E27FC236}">
                <a16:creationId xmlns:a16="http://schemas.microsoft.com/office/drawing/2014/main" id="{CC4A6B4B-62CB-2485-8423-2382339BC445}"/>
              </a:ext>
            </a:extLst>
          </p:cNvPr>
          <p:cNvSpPr/>
          <p:nvPr/>
        </p:nvSpPr>
        <p:spPr>
          <a:xfrm rot="763451">
            <a:off x="8372586" y="-482195"/>
            <a:ext cx="1312800" cy="131280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76FEC48-8B09-1DBC-1BD5-F98BFAB4D7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6490" y="1161845"/>
            <a:ext cx="84555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Aturan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fuzzy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digunakan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untuk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menentukan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hubungan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antara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variabel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input (</a:t>
            </a:r>
            <a:r>
              <a:rPr lang="en-ID" sz="1200" b="1" dirty="0" err="1">
                <a:latin typeface="Hind" panose="02000000000000000000" pitchFamily="2" charset="0"/>
                <a:cs typeface="Hind" panose="02000000000000000000" pitchFamily="2" charset="0"/>
              </a:rPr>
              <a:t>Jumlah</a:t>
            </a:r>
            <a:r>
              <a:rPr lang="en-ID" sz="1200" b="1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b="1" dirty="0" err="1">
                <a:latin typeface="Hind" panose="02000000000000000000" pitchFamily="2" charset="0"/>
                <a:cs typeface="Hind" panose="02000000000000000000" pitchFamily="2" charset="0"/>
              </a:rPr>
              <a:t>Pembelian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dan </a:t>
            </a:r>
            <a:r>
              <a:rPr lang="en-ID" sz="1200" b="1" dirty="0" err="1">
                <a:latin typeface="Hind" panose="02000000000000000000" pitchFamily="2" charset="0"/>
                <a:cs typeface="Hind" panose="02000000000000000000" pitchFamily="2" charset="0"/>
              </a:rPr>
              <a:t>Frekuensi</a:t>
            </a:r>
            <a:r>
              <a:rPr lang="en-ID" sz="1200" b="1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b="1" dirty="0" err="1">
                <a:latin typeface="Hind" panose="02000000000000000000" pitchFamily="2" charset="0"/>
                <a:cs typeface="Hind" panose="02000000000000000000" pitchFamily="2" charset="0"/>
              </a:rPr>
              <a:t>Pelanggan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)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dengan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variabel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output (</a:t>
            </a:r>
            <a:r>
              <a:rPr lang="en-ID" sz="1200" b="1" dirty="0" err="1">
                <a:latin typeface="Hind" panose="02000000000000000000" pitchFamily="2" charset="0"/>
                <a:cs typeface="Hind" panose="02000000000000000000" pitchFamily="2" charset="0"/>
              </a:rPr>
              <a:t>Diskon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).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Aturan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ini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berbentuk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pernyataan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logika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"Jika-Maka" dan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dirancang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untuk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mencerminkan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skenario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dunia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nyata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.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Berikut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adalah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aturan-aturan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 yang </a:t>
            </a:r>
            <a:r>
              <a:rPr lang="en-ID" sz="1200" dirty="0" err="1">
                <a:latin typeface="Hind" panose="02000000000000000000" pitchFamily="2" charset="0"/>
                <a:cs typeface="Hind" panose="02000000000000000000" pitchFamily="2" charset="0"/>
              </a:rPr>
              <a:t>digunakan</a:t>
            </a:r>
            <a:r>
              <a:rPr lang="en-ID" sz="1200" dirty="0">
                <a:latin typeface="Hind" panose="02000000000000000000" pitchFamily="2" charset="0"/>
                <a:cs typeface="Hind" panose="02000000000000000000" pitchFamily="2" charset="0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E4E0C-FA2E-DC50-41C5-06EF8BAB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75" y="1969414"/>
            <a:ext cx="7026249" cy="1082134"/>
          </a:xfrm>
          <a:prstGeom prst="rect">
            <a:avLst/>
          </a:prstGeom>
        </p:spPr>
      </p:pic>
      <p:sp>
        <p:nvSpPr>
          <p:cNvPr id="5" name="Subtitle 1">
            <a:extLst>
              <a:ext uri="{FF2B5EF4-FFF2-40B4-BE49-F238E27FC236}">
                <a16:creationId xmlns:a16="http://schemas.microsoft.com/office/drawing/2014/main" id="{130716F6-607B-369D-7183-BE7B0306D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90" y="3218494"/>
            <a:ext cx="84555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None/>
              <a:defRPr sz="16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None/>
              <a:defRPr sz="1800" b="0" i="0" u="none" strike="noStrike" cap="non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D" sz="1200" dirty="0" err="1"/>
              <a:t>Aturan-aturan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memastikan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setiap</a:t>
            </a:r>
            <a:r>
              <a:rPr lang="en-ID" sz="1200" dirty="0"/>
              <a:t> </a:t>
            </a:r>
            <a:r>
              <a:rPr lang="en-ID" sz="1200" dirty="0" err="1"/>
              <a:t>kombinasi</a:t>
            </a:r>
            <a:r>
              <a:rPr lang="en-ID" sz="1200" dirty="0"/>
              <a:t> </a:t>
            </a:r>
            <a:r>
              <a:rPr lang="en-ID" sz="1200" dirty="0" err="1"/>
              <a:t>jumlah</a:t>
            </a:r>
            <a:r>
              <a:rPr lang="en-ID" sz="1200" dirty="0"/>
              <a:t> </a:t>
            </a:r>
            <a:r>
              <a:rPr lang="en-ID" sz="1200" dirty="0" err="1"/>
              <a:t>pembelian</a:t>
            </a:r>
            <a:r>
              <a:rPr lang="en-ID" sz="1200" dirty="0"/>
              <a:t> dan </a:t>
            </a:r>
            <a:r>
              <a:rPr lang="en-ID" sz="1200" dirty="0" err="1"/>
              <a:t>frekuensi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 </a:t>
            </a:r>
            <a:r>
              <a:rPr lang="en-ID" sz="1200" dirty="0" err="1"/>
              <a:t>menghasilkan</a:t>
            </a:r>
            <a:r>
              <a:rPr lang="en-ID" sz="1200" dirty="0"/>
              <a:t> </a:t>
            </a:r>
            <a:r>
              <a:rPr lang="en-ID" sz="1200" dirty="0" err="1"/>
              <a:t>tingkat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yang </a:t>
            </a:r>
            <a:r>
              <a:rPr lang="en-ID" sz="1200" dirty="0" err="1"/>
              <a:t>sesuai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logis</a:t>
            </a:r>
            <a:r>
              <a:rPr lang="en-ID" sz="1200" dirty="0"/>
              <a:t>.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pendekatan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,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mampu</a:t>
            </a:r>
            <a:r>
              <a:rPr lang="en-ID" sz="1200" dirty="0"/>
              <a:t> </a:t>
            </a:r>
            <a:r>
              <a:rPr lang="en-ID" sz="1200" dirty="0" err="1"/>
              <a:t>menentukan</a:t>
            </a:r>
            <a:r>
              <a:rPr lang="en-ID" sz="1200" dirty="0"/>
              <a:t> </a:t>
            </a:r>
            <a:r>
              <a:rPr lang="en-ID" sz="1200" dirty="0" err="1"/>
              <a:t>diskon</a:t>
            </a:r>
            <a:r>
              <a:rPr lang="en-ID" sz="1200" dirty="0"/>
              <a:t>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otomatis</a:t>
            </a:r>
            <a:r>
              <a:rPr lang="en-ID" sz="1200" dirty="0"/>
              <a:t> dan </a:t>
            </a:r>
            <a:r>
              <a:rPr lang="en-ID" sz="1200" dirty="0" err="1"/>
              <a:t>akurat</a:t>
            </a:r>
            <a:r>
              <a:rPr lang="en-ID" sz="1200" dirty="0"/>
              <a:t>.</a:t>
            </a:r>
            <a:endParaRPr lang="en-US" altLang="en-US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84472"/>
      </p:ext>
    </p:extLst>
  </p:cSld>
  <p:clrMapOvr>
    <a:masterClrMapping/>
  </p:clrMapOvr>
</p:sld>
</file>

<file path=ppt/theme/theme1.xml><?xml version="1.0" encoding="utf-8"?>
<a:theme xmlns:a="http://schemas.openxmlformats.org/drawingml/2006/main" name="College Lessons with Cycle Diagrams by Slidesgo">
  <a:themeElements>
    <a:clrScheme name="Simple Light">
      <a:dk1>
        <a:srgbClr val="201F4B"/>
      </a:dk1>
      <a:lt1>
        <a:srgbClr val="FEF5F0"/>
      </a:lt1>
      <a:dk2>
        <a:srgbClr val="5E54B5"/>
      </a:dk2>
      <a:lt2>
        <a:srgbClr val="9156F1"/>
      </a:lt2>
      <a:accent1>
        <a:srgbClr val="D4A4E2"/>
      </a:accent1>
      <a:accent2>
        <a:srgbClr val="C6E6A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1F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1177</Words>
  <Application>Microsoft Office PowerPoint</Application>
  <PresentationFormat>On-screen Show (16:9)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Hind</vt:lpstr>
      <vt:lpstr>Archivo</vt:lpstr>
      <vt:lpstr>College Lessons with Cycle Diagrams by Slidesgo</vt:lpstr>
      <vt:lpstr>Sistem Penentuan Diskon Di Toko Online Menggunakan Logika Fuzzy Berdasarkan Jumlah Pembelian Dan Frekuensi Pelanggan</vt:lpstr>
      <vt:lpstr>Definisi Variabel Fuzzy</vt:lpstr>
      <vt:lpstr>PowerPoint Presentation</vt:lpstr>
      <vt:lpstr>Visualisasi Grafik Jumlah Pembelian</vt:lpstr>
      <vt:lpstr>PowerPoint Presentation</vt:lpstr>
      <vt:lpstr>Visualisasi Grafik Frekuensi Pelanggan</vt:lpstr>
      <vt:lpstr>PowerPoint Presentation</vt:lpstr>
      <vt:lpstr>Visualisasi Grafik Diskon</vt:lpstr>
      <vt:lpstr>Aturan Fuzzy (Fuzzy Rule)</vt:lpstr>
      <vt:lpstr>Simulasi Penentuan Diskon</vt:lpstr>
      <vt:lpstr>Simulasi Penentuan Diskon</vt:lpstr>
      <vt:lpstr>Kesimpulan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anung</dc:creator>
  <cp:lastModifiedBy>Achmad Maulana</cp:lastModifiedBy>
  <cp:revision>4</cp:revision>
  <dcterms:modified xsi:type="dcterms:W3CDTF">2024-12-27T09:25:38Z</dcterms:modified>
</cp:coreProperties>
</file>