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3" r:id="rId9"/>
    <p:sldId id="266" r:id="rId10"/>
    <p:sldId id="271" r:id="rId11"/>
    <p:sldId id="277" r:id="rId12"/>
    <p:sldId id="275" r:id="rId13"/>
    <p:sldId id="274" r:id="rId14"/>
    <p:sldId id="276" r:id="rId15"/>
    <p:sldId id="273" r:id="rId16"/>
    <p:sldId id="272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68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5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2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51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53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4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21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9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5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8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0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4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7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17677"/>
          </a:xfrm>
        </p:spPr>
        <p:txBody>
          <a:bodyPr>
            <a:normAutofit fontScale="85000" lnSpcReduction="20000"/>
          </a:bodyPr>
          <a:lstStyle/>
          <a:p>
            <a:r>
              <a:rPr lang="en-ID" dirty="0" smtClean="0"/>
              <a:t>4210161013 Muhammad Aditya </a:t>
            </a:r>
            <a:r>
              <a:rPr lang="en-ID" dirty="0" err="1" smtClean="0"/>
              <a:t>Devara</a:t>
            </a:r>
            <a:endParaRPr lang="en-ID" dirty="0" smtClean="0"/>
          </a:p>
          <a:p>
            <a:r>
              <a:rPr lang="en-ID" dirty="0" smtClean="0"/>
              <a:t>4210161027 </a:t>
            </a:r>
            <a:r>
              <a:rPr lang="en-ID" dirty="0" err="1" smtClean="0"/>
              <a:t>Achmad</a:t>
            </a:r>
            <a:r>
              <a:rPr lang="en-ID" dirty="0" smtClean="0"/>
              <a:t> </a:t>
            </a:r>
            <a:r>
              <a:rPr lang="en-ID" dirty="0" err="1" smtClean="0"/>
              <a:t>Robith</a:t>
            </a:r>
            <a:r>
              <a:rPr lang="en-ID" dirty="0" smtClean="0"/>
              <a:t> </a:t>
            </a:r>
            <a:r>
              <a:rPr lang="en-ID" dirty="0" err="1" smtClean="0"/>
              <a:t>Fuadi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7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Behavioural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Chain of responsibility</a:t>
            </a:r>
          </a:p>
          <a:p>
            <a:r>
              <a:rPr lang="en-ID" dirty="0"/>
              <a:t>Command</a:t>
            </a:r>
          </a:p>
          <a:p>
            <a:r>
              <a:rPr lang="en-ID" dirty="0" smtClean="0"/>
              <a:t>Iterator</a:t>
            </a:r>
            <a:endParaRPr lang="en-ID" dirty="0"/>
          </a:p>
          <a:p>
            <a:r>
              <a:rPr lang="en-ID" dirty="0"/>
              <a:t>Mediator</a:t>
            </a:r>
          </a:p>
          <a:p>
            <a:r>
              <a:rPr lang="en-ID" dirty="0" smtClean="0"/>
              <a:t>Memento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Observer</a:t>
            </a:r>
            <a:endParaRPr lang="en-ID" dirty="0"/>
          </a:p>
          <a:p>
            <a:r>
              <a:rPr lang="en-ID" dirty="0"/>
              <a:t>State</a:t>
            </a:r>
          </a:p>
          <a:p>
            <a:r>
              <a:rPr lang="en-ID" dirty="0"/>
              <a:t>Strategy</a:t>
            </a:r>
          </a:p>
          <a:p>
            <a:r>
              <a:rPr lang="en-ID" dirty="0"/>
              <a:t>Template method</a:t>
            </a:r>
          </a:p>
          <a:p>
            <a:r>
              <a:rPr lang="en-ID" dirty="0"/>
              <a:t>Visitor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0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Encapsulate a request as an </a:t>
            </a:r>
            <a:r>
              <a:rPr lang="en-ID" b="1" dirty="0"/>
              <a:t>object</a:t>
            </a:r>
            <a:r>
              <a:rPr lang="en-ID" dirty="0"/>
              <a:t>, </a:t>
            </a:r>
            <a:r>
              <a:rPr lang="en-ID" dirty="0" smtClean="0"/>
              <a:t>letting </a:t>
            </a:r>
            <a:r>
              <a:rPr lang="en-ID" dirty="0"/>
              <a:t>you </a:t>
            </a:r>
            <a:r>
              <a:rPr lang="en-ID" b="1" dirty="0"/>
              <a:t>parametrize</a:t>
            </a:r>
            <a:r>
              <a:rPr lang="en-ID" dirty="0"/>
              <a:t> clients with different requests, queue or log requests, and support undoable operations.</a:t>
            </a:r>
          </a:p>
          <a:p>
            <a:r>
              <a:rPr lang="en-ID" dirty="0" smtClean="0"/>
              <a:t>Object-oriented </a:t>
            </a:r>
            <a:r>
              <a:rPr lang="en-ID" dirty="0" err="1"/>
              <a:t>callback</a:t>
            </a:r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2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Command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90" t="6063" r="1799" b="1444"/>
          <a:stretch/>
        </p:blipFill>
        <p:spPr>
          <a:xfrm>
            <a:off x="3065365" y="2336254"/>
            <a:ext cx="6061270" cy="34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Define a </a:t>
            </a:r>
            <a:r>
              <a:rPr lang="en-ID" b="1" dirty="0"/>
              <a:t>one-to-many</a:t>
            </a:r>
            <a:r>
              <a:rPr lang="en-ID" dirty="0"/>
              <a:t> dependency between objects </a:t>
            </a:r>
            <a:endParaRPr lang="en-ID" dirty="0" smtClean="0"/>
          </a:p>
          <a:p>
            <a:r>
              <a:rPr lang="en-ID" dirty="0"/>
              <a:t>W</a:t>
            </a:r>
            <a:r>
              <a:rPr lang="en-ID" dirty="0" smtClean="0"/>
              <a:t>hen </a:t>
            </a:r>
            <a:r>
              <a:rPr lang="en-ID" dirty="0"/>
              <a:t>one object changes state, all its dependents are </a:t>
            </a:r>
            <a:r>
              <a:rPr lang="en-ID" b="1" dirty="0"/>
              <a:t>notified</a:t>
            </a:r>
            <a:r>
              <a:rPr lang="en-ID" dirty="0"/>
              <a:t> and </a:t>
            </a:r>
            <a:r>
              <a:rPr lang="en-ID" b="1" dirty="0"/>
              <a:t>updated</a:t>
            </a:r>
            <a:r>
              <a:rPr lang="en-ID" dirty="0"/>
              <a:t> automatically.</a:t>
            </a:r>
          </a:p>
          <a:p>
            <a:r>
              <a:rPr lang="en-ID" dirty="0"/>
              <a:t>Encapsulate the </a:t>
            </a:r>
            <a:r>
              <a:rPr lang="en-ID" b="1" dirty="0"/>
              <a:t>core </a:t>
            </a:r>
            <a:r>
              <a:rPr lang="en-ID" b="1" dirty="0" smtClean="0"/>
              <a:t>components </a:t>
            </a:r>
            <a:r>
              <a:rPr lang="en-ID" dirty="0"/>
              <a:t>in a Subject abstraction, and the variable </a:t>
            </a:r>
            <a:r>
              <a:rPr lang="en-ID" dirty="0" smtClean="0"/>
              <a:t>components </a:t>
            </a:r>
            <a:r>
              <a:rPr lang="en-ID" dirty="0"/>
              <a:t>in an Observer hierarchy.</a:t>
            </a:r>
          </a:p>
          <a:p>
            <a:r>
              <a:rPr lang="en-ID" dirty="0"/>
              <a:t>The "View" part of Model-View-Controller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Observer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74" t="4756" r="566"/>
          <a:stretch/>
        </p:blipFill>
        <p:spPr>
          <a:xfrm>
            <a:off x="3235716" y="2498743"/>
            <a:ext cx="5720568" cy="30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4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Structural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E</a:t>
            </a:r>
            <a:r>
              <a:rPr lang="en-ID" dirty="0" smtClean="0"/>
              <a:t>ase </a:t>
            </a:r>
            <a:r>
              <a:rPr lang="en-ID" dirty="0"/>
              <a:t>the design by identifying a </a:t>
            </a:r>
            <a:r>
              <a:rPr lang="en-ID" b="1" dirty="0"/>
              <a:t>simple way </a:t>
            </a:r>
            <a:r>
              <a:rPr lang="en-ID" dirty="0"/>
              <a:t>to realize </a:t>
            </a:r>
            <a:r>
              <a:rPr lang="en-ID" b="1" dirty="0"/>
              <a:t>relationships</a:t>
            </a:r>
            <a:r>
              <a:rPr lang="en-ID" dirty="0"/>
              <a:t> between </a:t>
            </a:r>
            <a:r>
              <a:rPr lang="en-ID" dirty="0" smtClean="0"/>
              <a:t>entities</a:t>
            </a:r>
          </a:p>
          <a:p>
            <a:r>
              <a:rPr lang="en-ID" dirty="0"/>
              <a:t>B</a:t>
            </a:r>
            <a:r>
              <a:rPr lang="en-ID" dirty="0" smtClean="0"/>
              <a:t>uilding </a:t>
            </a:r>
            <a:r>
              <a:rPr lang="en-ID" dirty="0"/>
              <a:t>simple and efficient </a:t>
            </a:r>
            <a:r>
              <a:rPr lang="en-ID" b="1" dirty="0"/>
              <a:t>class hierarchies </a:t>
            </a:r>
            <a:r>
              <a:rPr lang="en-ID" dirty="0"/>
              <a:t>and </a:t>
            </a:r>
            <a:r>
              <a:rPr lang="en-ID" b="1" dirty="0"/>
              <a:t>relations</a:t>
            </a:r>
            <a:r>
              <a:rPr lang="en-ID" dirty="0"/>
              <a:t> between different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6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Structural Design Pattern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Adapter</a:t>
            </a:r>
          </a:p>
          <a:p>
            <a:r>
              <a:rPr lang="en-ID" dirty="0"/>
              <a:t>Bridge</a:t>
            </a:r>
          </a:p>
          <a:p>
            <a:r>
              <a:rPr lang="en-ID" dirty="0"/>
              <a:t>Composite</a:t>
            </a:r>
          </a:p>
          <a:p>
            <a:r>
              <a:rPr lang="en-ID" dirty="0"/>
              <a:t>Decorator</a:t>
            </a:r>
          </a:p>
          <a:p>
            <a:r>
              <a:rPr lang="en-ID" dirty="0"/>
              <a:t>Facade</a:t>
            </a:r>
          </a:p>
          <a:p>
            <a:r>
              <a:rPr lang="en-ID" dirty="0" smtClean="0"/>
              <a:t>Flyweight</a:t>
            </a:r>
          </a:p>
          <a:p>
            <a:r>
              <a:rPr lang="en-ID" dirty="0" smtClean="0"/>
              <a:t>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7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Flyweight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Use sharing to support large numbers of fine-grained objects </a:t>
            </a:r>
            <a:r>
              <a:rPr lang="en-ID" dirty="0" smtClean="0"/>
              <a:t>efficiently</a:t>
            </a:r>
          </a:p>
          <a:p>
            <a:r>
              <a:rPr lang="en-ID" dirty="0"/>
              <a:t>F</a:t>
            </a:r>
            <a:r>
              <a:rPr lang="en-ID" dirty="0" smtClean="0"/>
              <a:t>it </a:t>
            </a:r>
            <a:r>
              <a:rPr lang="en-ID" dirty="0"/>
              <a:t>more objects into the available amount of </a:t>
            </a:r>
            <a:r>
              <a:rPr lang="en-ID" b="1" dirty="0"/>
              <a:t>RAM</a:t>
            </a:r>
            <a:r>
              <a:rPr lang="en-ID" dirty="0"/>
              <a:t> by </a:t>
            </a:r>
            <a:r>
              <a:rPr lang="en-ID" b="1" dirty="0"/>
              <a:t>sharing common parts </a:t>
            </a:r>
            <a:r>
              <a:rPr lang="en-ID" dirty="0"/>
              <a:t>of object state among multiple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04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Flyweight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749" y="2072540"/>
            <a:ext cx="5190186" cy="46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5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Creational Design Pattern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Creational Design Pattern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Dealing with object </a:t>
            </a:r>
            <a:r>
              <a:rPr lang="en-ID" dirty="0"/>
              <a:t>creation </a:t>
            </a:r>
            <a:r>
              <a:rPr lang="en-ID" dirty="0" smtClean="0"/>
              <a:t>mechanism</a:t>
            </a:r>
          </a:p>
          <a:p>
            <a:r>
              <a:rPr lang="en-ID" dirty="0"/>
              <a:t>Controlling object </a:t>
            </a:r>
            <a:r>
              <a:rPr lang="en-ID" dirty="0" smtClean="0"/>
              <a:t>creation</a:t>
            </a:r>
            <a:endParaRPr lang="en-ID" dirty="0"/>
          </a:p>
          <a:p>
            <a:r>
              <a:rPr lang="en-ID" dirty="0" smtClean="0"/>
              <a:t>Create </a:t>
            </a:r>
            <a:r>
              <a:rPr lang="en-ID" dirty="0"/>
              <a:t>object in a manner suitable to the </a:t>
            </a:r>
            <a:r>
              <a:rPr lang="en-ID" dirty="0" smtClean="0"/>
              <a:t>situation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330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Creational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Abstract Factory</a:t>
            </a:r>
          </a:p>
          <a:p>
            <a:r>
              <a:rPr lang="en-ID" dirty="0" smtClean="0"/>
              <a:t>Builder</a:t>
            </a:r>
          </a:p>
          <a:p>
            <a:r>
              <a:rPr lang="en-ID" dirty="0" smtClean="0"/>
              <a:t>Factory Method</a:t>
            </a:r>
          </a:p>
          <a:p>
            <a:r>
              <a:rPr lang="en-ID" dirty="0" smtClean="0"/>
              <a:t>Prototype</a:t>
            </a:r>
          </a:p>
          <a:p>
            <a:r>
              <a:rPr lang="en-ID" dirty="0" smtClean="0"/>
              <a:t>Singleton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5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Factory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Provides an interface for </a:t>
            </a:r>
            <a:r>
              <a:rPr lang="en-ID" b="1" dirty="0"/>
              <a:t>creating objects</a:t>
            </a:r>
            <a:r>
              <a:rPr lang="en-ID" dirty="0"/>
              <a:t> in </a:t>
            </a:r>
            <a:r>
              <a:rPr lang="en-ID" b="1" dirty="0" smtClean="0"/>
              <a:t>superclass</a:t>
            </a:r>
            <a:r>
              <a:rPr lang="en-ID" dirty="0" smtClean="0"/>
              <a:t>, but let </a:t>
            </a:r>
            <a:r>
              <a:rPr lang="en-ID" b="1" dirty="0" smtClean="0"/>
              <a:t>subclasses decide</a:t>
            </a:r>
            <a:r>
              <a:rPr lang="en-ID" dirty="0" smtClean="0"/>
              <a:t> which class to instantiate. </a:t>
            </a:r>
          </a:p>
          <a:p>
            <a:r>
              <a:rPr lang="en-ID" dirty="0" smtClean="0"/>
              <a:t>Allow </a:t>
            </a:r>
            <a:r>
              <a:rPr lang="en-ID" b="1" dirty="0"/>
              <a:t>subclasses</a:t>
            </a:r>
            <a:r>
              <a:rPr lang="en-ID" dirty="0"/>
              <a:t> to </a:t>
            </a:r>
            <a:r>
              <a:rPr lang="en-ID" b="1" dirty="0"/>
              <a:t>alter</a:t>
            </a:r>
            <a:r>
              <a:rPr lang="en-ID" dirty="0"/>
              <a:t> the type of objects that will be </a:t>
            </a:r>
            <a:r>
              <a:rPr lang="en-ID" dirty="0" smtClean="0"/>
              <a:t>created</a:t>
            </a:r>
          </a:p>
          <a:p>
            <a:r>
              <a:rPr lang="en-ID" dirty="0" smtClean="0"/>
              <a:t>Virtual constructor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232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Factory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67" t="10067" r="3972" b="11320"/>
          <a:stretch/>
        </p:blipFill>
        <p:spPr>
          <a:xfrm>
            <a:off x="2844042" y="2222500"/>
            <a:ext cx="6503915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2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Separate</a:t>
            </a:r>
            <a:r>
              <a:rPr lang="en-ID" dirty="0"/>
              <a:t> the construction of a complex object from its representation so that the </a:t>
            </a:r>
            <a:r>
              <a:rPr lang="en-ID" b="1" dirty="0"/>
              <a:t>same construction</a:t>
            </a:r>
            <a:r>
              <a:rPr lang="en-ID" dirty="0"/>
              <a:t> process can create </a:t>
            </a:r>
            <a:r>
              <a:rPr lang="en-ID" b="1" dirty="0"/>
              <a:t>different </a:t>
            </a:r>
            <a:r>
              <a:rPr lang="en-ID" b="1" dirty="0" smtClean="0"/>
              <a:t>representations</a:t>
            </a:r>
          </a:p>
          <a:p>
            <a:r>
              <a:rPr lang="en-ID" dirty="0" smtClean="0"/>
              <a:t>Produce </a:t>
            </a:r>
            <a:r>
              <a:rPr lang="en-ID" b="1" dirty="0" smtClean="0"/>
              <a:t>different types </a:t>
            </a:r>
            <a:r>
              <a:rPr lang="en-ID" dirty="0" smtClean="0"/>
              <a:t>and </a:t>
            </a:r>
            <a:r>
              <a:rPr lang="en-ID" b="1" dirty="0" smtClean="0"/>
              <a:t>representations</a:t>
            </a:r>
            <a:r>
              <a:rPr lang="en-ID" dirty="0" smtClean="0"/>
              <a:t> of an object using the </a:t>
            </a:r>
            <a:r>
              <a:rPr lang="en-ID" b="1" dirty="0" smtClean="0"/>
              <a:t>same building process</a:t>
            </a:r>
          </a:p>
          <a:p>
            <a:r>
              <a:rPr lang="en-ID" dirty="0" smtClean="0"/>
              <a:t>Constructing </a:t>
            </a:r>
            <a:r>
              <a:rPr lang="en-ID" dirty="0"/>
              <a:t>complex objects </a:t>
            </a:r>
            <a:r>
              <a:rPr lang="en-ID" b="1" dirty="0"/>
              <a:t>step by step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794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Builder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3" t="5111" r="9723" b="-2136"/>
          <a:stretch/>
        </p:blipFill>
        <p:spPr>
          <a:xfrm>
            <a:off x="4069724" y="1982165"/>
            <a:ext cx="3567447" cy="47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7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Behavioural Design Pattern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</a:t>
            </a:r>
            <a:r>
              <a:rPr lang="en-ID" dirty="0" smtClean="0"/>
              <a:t>dentify </a:t>
            </a:r>
            <a:r>
              <a:rPr lang="en-ID" dirty="0"/>
              <a:t>common communication patterns between </a:t>
            </a:r>
            <a:r>
              <a:rPr lang="en-ID" dirty="0" smtClean="0"/>
              <a:t>objects.</a:t>
            </a:r>
          </a:p>
          <a:p>
            <a:r>
              <a:rPr lang="en-ID" dirty="0" smtClean="0"/>
              <a:t>Increase </a:t>
            </a:r>
            <a:r>
              <a:rPr lang="en-ID" dirty="0"/>
              <a:t>flexibility in carrying out this </a:t>
            </a:r>
            <a:r>
              <a:rPr lang="en-ID" dirty="0" smtClean="0"/>
              <a:t>communication</a:t>
            </a:r>
          </a:p>
          <a:p>
            <a:r>
              <a:rPr lang="en-ID" dirty="0" smtClean="0"/>
              <a:t>Responsible </a:t>
            </a:r>
            <a:r>
              <a:rPr lang="en-ID" dirty="0"/>
              <a:t>for the efficient and safe distribution of </a:t>
            </a:r>
            <a:r>
              <a:rPr lang="en-ID" dirty="0" smtClean="0"/>
              <a:t>behaviours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368</TotalTime>
  <Words>307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Quotable</vt:lpstr>
      <vt:lpstr>Design Pattern</vt:lpstr>
      <vt:lpstr>Creational Design Pattern</vt:lpstr>
      <vt:lpstr>Creational Design Pattern</vt:lpstr>
      <vt:lpstr>Creational Design Pattern</vt:lpstr>
      <vt:lpstr>Factory Method</vt:lpstr>
      <vt:lpstr>Factory Method</vt:lpstr>
      <vt:lpstr>Builder</vt:lpstr>
      <vt:lpstr>Builder</vt:lpstr>
      <vt:lpstr>Behavioural Design Pattern</vt:lpstr>
      <vt:lpstr>Behavioural Design Pattern</vt:lpstr>
      <vt:lpstr>Command</vt:lpstr>
      <vt:lpstr>Command</vt:lpstr>
      <vt:lpstr>Observer</vt:lpstr>
      <vt:lpstr>Observer</vt:lpstr>
      <vt:lpstr>Structural Design Pattern</vt:lpstr>
      <vt:lpstr>Structural Design Pattern</vt:lpstr>
      <vt:lpstr>Flyweight</vt:lpstr>
      <vt:lpstr>Flyweight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ASUS</dc:creator>
  <cp:lastModifiedBy>ASUS</cp:lastModifiedBy>
  <cp:revision>14</cp:revision>
  <dcterms:created xsi:type="dcterms:W3CDTF">2018-05-24T02:12:35Z</dcterms:created>
  <dcterms:modified xsi:type="dcterms:W3CDTF">2018-05-25T02:49:21Z</dcterms:modified>
</cp:coreProperties>
</file>