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7" r:id="rId1"/>
  </p:sldMasterIdLst>
  <p:notesMasterIdLst>
    <p:notesMasterId r:id="rId13"/>
  </p:notesMasterIdLst>
  <p:sldIdLst>
    <p:sldId id="256" r:id="rId2"/>
    <p:sldId id="257" r:id="rId3"/>
    <p:sldId id="262" r:id="rId4"/>
    <p:sldId id="258" r:id="rId5"/>
    <p:sldId id="263" r:id="rId6"/>
    <p:sldId id="266" r:id="rId7"/>
    <p:sldId id="259" r:id="rId8"/>
    <p:sldId id="264" r:id="rId9"/>
    <p:sldId id="260"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72"/>
    <p:restoredTop sz="96327"/>
  </p:normalViewPr>
  <p:slideViewPr>
    <p:cSldViewPr snapToGrid="0">
      <p:cViewPr varScale="1">
        <p:scale>
          <a:sx n="116" d="100"/>
          <a:sy n="116"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A2F9F-D231-3640-9F87-85A7B6587E2F}" type="datetimeFigureOut">
              <a:rPr lang="en-US" smtClean="0"/>
              <a:t>4/17/23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18494-5C29-F542-9E7E-2BD6A4A3000F}" type="slidenum">
              <a:rPr lang="en-US" smtClean="0"/>
              <a:t>‹#›</a:t>
            </a:fld>
            <a:endParaRPr lang="en-US"/>
          </a:p>
        </p:txBody>
      </p:sp>
    </p:spTree>
    <p:extLst>
      <p:ext uri="{BB962C8B-B14F-4D97-AF65-F5344CB8AC3E}">
        <p14:creationId xmlns:p14="http://schemas.microsoft.com/office/powerpoint/2010/main" val="146019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7C6C70F8-0A5F-D144-A50F-AE5F6567FDD3}" type="datetime1">
              <a:rPr lang="en-US" smtClean="0"/>
              <a:t>4/17/23</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747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6EF6F5-9FAB-E14D-B732-29A154897812}"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23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78246-8D38-F748-8AF7-BCD7E6D2F797}"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371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643719-BFF7-7840-9655-D50CBFB31E7E}"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4493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2EAAF-675C-E447-BA8B-22AE3CF84D87}"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574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ED4A9B-9143-B349-9D19-7A5A86D24510}" type="datetime1">
              <a:rPr lang="en-US" smtClean="0"/>
              <a:t>4/17/23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79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564F63-7304-3B42-8975-053042F89944}" type="datetime1">
              <a:rPr lang="en-US" smtClean="0"/>
              <a:t>4/17/23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0076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F1151-EFB0-1E48-AAA4-9D4D17991878}" type="datetime1">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227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F6D0A-F299-2F49-99F1-C5F6FDCC081A}" type="datetime1">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71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E83C6-CA62-564D-AA59-6318F8E0A7DA}" type="datetime1">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02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C9530-66F2-A744-88F6-9698E97358F2}" type="datetime1">
              <a:rPr lang="en-US" smtClean="0"/>
              <a:t>4/17/23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096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D8009-6B3D-F749-8F25-707CE622FEAE}"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077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296443-F465-864A-8B6E-AA9C2D5BC126}" type="datetime1">
              <a:rPr lang="en-US" smtClean="0"/>
              <a:t>4/17/23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746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41762F-A566-2B48-B248-DC9C41ABA57A}" type="datetime1">
              <a:rPr lang="en-US" smtClean="0"/>
              <a:t>4/17/23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20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A5391-E9DF-B545-9839-0F8F624EFC4E}" type="datetime1">
              <a:rPr lang="en-US" smtClean="0"/>
              <a:t>4/17/23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53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5C329-7A06-4244-94B4-12D56A380B47}"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760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0E2F2-3853-694B-9121-5265EF548774}" type="datetime1">
              <a:rPr lang="en-US" smtClean="0"/>
              <a:t>4/17/23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264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A1015CF6-53AD-7548-82A5-E4BB754A8B8F}" type="datetime1">
              <a:rPr lang="en-US" smtClean="0"/>
              <a:t>4/17/23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98406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D7C3-9EA5-3E1A-5203-14928C054FB5}"/>
              </a:ext>
            </a:extLst>
          </p:cNvPr>
          <p:cNvSpPr>
            <a:spLocks noGrp="1"/>
          </p:cNvSpPr>
          <p:nvPr>
            <p:ph type="ctrTitle"/>
          </p:nvPr>
        </p:nvSpPr>
        <p:spPr>
          <a:xfrm rot="21420000">
            <a:off x="4959072" y="390182"/>
            <a:ext cx="5683314" cy="3284924"/>
          </a:xfrm>
        </p:spPr>
        <p:txBody>
          <a:bodyPr>
            <a:normAutofit/>
          </a:bodyPr>
          <a:lstStyle/>
          <a:p>
            <a:r>
              <a:rPr lang="en-US" sz="7400">
                <a:solidFill>
                  <a:schemeClr val="tx1"/>
                </a:solidFill>
              </a:rPr>
              <a:t>Agile -Presentation</a:t>
            </a:r>
            <a:endParaRPr lang="en-US" sz="7400" dirty="0">
              <a:solidFill>
                <a:schemeClr val="tx1"/>
              </a:solidFill>
            </a:endParaRPr>
          </a:p>
        </p:txBody>
      </p:sp>
      <p:sp>
        <p:nvSpPr>
          <p:cNvPr id="3" name="Subtitle 2">
            <a:extLst>
              <a:ext uri="{FF2B5EF4-FFF2-40B4-BE49-F238E27FC236}">
                <a16:creationId xmlns:a16="http://schemas.microsoft.com/office/drawing/2014/main" id="{6C19484A-C94F-09D4-300C-7B8603FE864C}"/>
              </a:ext>
            </a:extLst>
          </p:cNvPr>
          <p:cNvSpPr>
            <a:spLocks noGrp="1"/>
          </p:cNvSpPr>
          <p:nvPr>
            <p:ph type="subTitle" idx="1"/>
          </p:nvPr>
        </p:nvSpPr>
        <p:spPr>
          <a:xfrm rot="21420000">
            <a:off x="5065715" y="3674838"/>
            <a:ext cx="5681180" cy="621792"/>
          </a:xfrm>
        </p:spPr>
        <p:txBody>
          <a:bodyPr>
            <a:normAutofit/>
          </a:bodyPr>
          <a:lstStyle/>
          <a:p>
            <a:r>
              <a:rPr lang="en-US">
                <a:solidFill>
                  <a:schemeClr val="tx2">
                    <a:lumMod val="60000"/>
                    <a:lumOff val="40000"/>
                  </a:schemeClr>
                </a:solidFill>
              </a:rPr>
              <a:t>Achna Hettiarachchi</a:t>
            </a:r>
            <a:endParaRPr lang="en-US" dirty="0">
              <a:solidFill>
                <a:schemeClr val="tx2">
                  <a:lumMod val="60000"/>
                  <a:lumOff val="40000"/>
                </a:schemeClr>
              </a:solidFill>
            </a:endParaRPr>
          </a:p>
        </p:txBody>
      </p:sp>
      <p:pic>
        <p:nvPicPr>
          <p:cNvPr id="5" name="Picture 4" descr="A picture containing text, screenshot&#10;&#10;Description automatically generated">
            <a:extLst>
              <a:ext uri="{FF2B5EF4-FFF2-40B4-BE49-F238E27FC236}">
                <a16:creationId xmlns:a16="http://schemas.microsoft.com/office/drawing/2014/main" id="{397F050C-CD2E-A1AA-A63C-3BC53DF2A1DB}"/>
              </a:ext>
            </a:extLst>
          </p:cNvPr>
          <p:cNvPicPr>
            <a:picLocks noChangeAspect="1"/>
          </p:cNvPicPr>
          <p:nvPr/>
        </p:nvPicPr>
        <p:blipFill rotWithShape="1">
          <a:blip r:embed="rId3"/>
          <a:srcRect l="16898" r="14031" b="2"/>
          <a:stretch/>
        </p:blipFill>
        <p:spPr>
          <a:xfrm rot="21420000">
            <a:off x="-118586" y="345330"/>
            <a:ext cx="4633277" cy="4410442"/>
          </a:xfrm>
          <a:custGeom>
            <a:avLst/>
            <a:gdLst/>
            <a:ahLst/>
            <a:cxnLst/>
            <a:rect l="l" t="t" r="r" b="b"/>
            <a:pathLst>
              <a:path w="4633277" h="4410442">
                <a:moveTo>
                  <a:pt x="4633277" y="0"/>
                </a:moveTo>
                <a:lnTo>
                  <a:pt x="4633277" y="4410442"/>
                </a:lnTo>
                <a:lnTo>
                  <a:pt x="0" y="4410442"/>
                </a:lnTo>
                <a:lnTo>
                  <a:pt x="231142" y="0"/>
                </a:lnTo>
                <a:close/>
              </a:path>
            </a:pathLst>
          </a:custGeom>
        </p:spPr>
      </p:pic>
    </p:spTree>
    <p:extLst>
      <p:ext uri="{BB962C8B-B14F-4D97-AF65-F5344CB8AC3E}">
        <p14:creationId xmlns:p14="http://schemas.microsoft.com/office/powerpoint/2010/main" val="88451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F66F77-E627-D8EE-D817-C849601E04B0}"/>
              </a:ext>
            </a:extLst>
          </p:cNvPr>
          <p:cNvSpPr txBox="1"/>
          <p:nvPr/>
        </p:nvSpPr>
        <p:spPr>
          <a:xfrm>
            <a:off x="429657" y="589645"/>
            <a:ext cx="10642294" cy="4708981"/>
          </a:xfrm>
          <a:prstGeom prst="rect">
            <a:avLst/>
          </a:prstGeom>
          <a:noFill/>
        </p:spPr>
        <p:txBody>
          <a:bodyPr wrap="square">
            <a:spAutoFit/>
          </a:bodyPr>
          <a:lstStyle/>
          <a:p>
            <a:pPr marL="0" marR="0" algn="just">
              <a:spcBef>
                <a:spcPts val="0"/>
              </a:spcBef>
              <a:spcAft>
                <a:spcPts val="0"/>
              </a:spcAft>
            </a:pPr>
            <a:r>
              <a:rPr lang="en-US" sz="2500" kern="100" dirty="0">
                <a:effectLst/>
                <a:latin typeface="Rockwell" panose="02060603020205020403" pitchFamily="18" charset="77"/>
                <a:ea typeface="Calibri" panose="020F0502020204030204" pitchFamily="34" charset="0"/>
                <a:cs typeface="Times New Roman" panose="02020603050405020304" pitchFamily="18" charset="0"/>
              </a:rPr>
              <a:t>The waterfall method is appropriate when the requirements are very well-known, clear, and fixed, the product definition is stable, and there are no ambiguous requirements. </a:t>
            </a:r>
          </a:p>
          <a:p>
            <a:pPr marL="0" marR="0" algn="just">
              <a:spcBef>
                <a:spcPts val="0"/>
              </a:spcBef>
              <a:spcAft>
                <a:spcPts val="0"/>
              </a:spcAft>
            </a:pPr>
            <a:r>
              <a:rPr lang="en-US" sz="25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2500" kern="100" dirty="0">
                <a:effectLst/>
                <a:latin typeface="Rockwell" panose="02060603020205020403" pitchFamily="18" charset="77"/>
                <a:ea typeface="Calibri" panose="020F0502020204030204" pitchFamily="34" charset="0"/>
                <a:cs typeface="Times New Roman" panose="02020603050405020304" pitchFamily="18" charset="0"/>
              </a:rPr>
              <a:t>Yet the SNHU travel project is subject to changes depending on travel trends and customer requirements. For example, we already changed our focus on the destinations to detox/wellness travel in between the project. </a:t>
            </a:r>
          </a:p>
          <a:p>
            <a:pPr marL="0" marR="0" algn="just">
              <a:spcBef>
                <a:spcPts val="0"/>
              </a:spcBef>
              <a:spcAft>
                <a:spcPts val="0"/>
              </a:spcAft>
            </a:pPr>
            <a:r>
              <a:rPr lang="en-US" sz="25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2500" kern="100" dirty="0">
                <a:effectLst/>
                <a:latin typeface="Rockwell" panose="02060603020205020403" pitchFamily="18" charset="77"/>
                <a:ea typeface="Calibri" panose="020F0502020204030204" pitchFamily="34" charset="0"/>
                <a:cs typeface="Times New Roman" panose="02020603050405020304" pitchFamily="18" charset="0"/>
              </a:rPr>
              <a:t>So, we need a method that involves the client throughout and is flexible to changes, which confirms that the agile method fits well for the project. </a:t>
            </a:r>
          </a:p>
        </p:txBody>
      </p:sp>
    </p:spTree>
    <p:extLst>
      <p:ext uri="{BB962C8B-B14F-4D97-AF65-F5344CB8AC3E}">
        <p14:creationId xmlns:p14="http://schemas.microsoft.com/office/powerpoint/2010/main" val="213198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7453-AC80-87D6-6545-598F4F586C51}"/>
              </a:ext>
            </a:extLst>
          </p:cNvPr>
          <p:cNvSpPr>
            <a:spLocks noGrp="1"/>
          </p:cNvSpPr>
          <p:nvPr>
            <p:ph type="title"/>
          </p:nvPr>
        </p:nvSpPr>
        <p:spPr/>
        <p:txBody>
          <a:bodyPr/>
          <a:lstStyle/>
          <a:p>
            <a:r>
              <a:rPr lang="en-US" dirty="0">
                <a:solidFill>
                  <a:schemeClr val="tx2"/>
                </a:solidFill>
              </a:rPr>
              <a:t>References</a:t>
            </a:r>
          </a:p>
        </p:txBody>
      </p:sp>
      <p:sp>
        <p:nvSpPr>
          <p:cNvPr id="7" name="TextBox 6">
            <a:extLst>
              <a:ext uri="{FF2B5EF4-FFF2-40B4-BE49-F238E27FC236}">
                <a16:creationId xmlns:a16="http://schemas.microsoft.com/office/drawing/2014/main" id="{D00E1785-7B92-39F7-375B-74CD7521F588}"/>
              </a:ext>
            </a:extLst>
          </p:cNvPr>
          <p:cNvSpPr txBox="1"/>
          <p:nvPr/>
        </p:nvSpPr>
        <p:spPr>
          <a:xfrm>
            <a:off x="685801" y="2148991"/>
            <a:ext cx="10532124" cy="3693319"/>
          </a:xfrm>
          <a:prstGeom prst="rect">
            <a:avLst/>
          </a:prstGeom>
          <a:noFill/>
        </p:spPr>
        <p:txBody>
          <a:bodyPr wrap="square">
            <a:spAutoFit/>
          </a:bodyPr>
          <a:lstStyle/>
          <a:p>
            <a:pPr indent="-457200" algn="just"/>
            <a:r>
              <a:rPr lang="en-US" dirty="0">
                <a:latin typeface="Rockwell" panose="02060603020205020403" pitchFamily="18" charset="77"/>
              </a:rPr>
              <a:t>Dhirendra, Y. (2022, June 3). What Is Agile Methodology? Stellar digital. https://</a:t>
            </a:r>
            <a:r>
              <a:rPr lang="en-US" dirty="0" err="1">
                <a:latin typeface="Rockwell" panose="02060603020205020403" pitchFamily="18" charset="77"/>
              </a:rPr>
              <a:t>www.stellardigital.in</a:t>
            </a:r>
            <a:r>
              <a:rPr lang="en-US" dirty="0">
                <a:latin typeface="Rockwell" panose="02060603020205020403" pitchFamily="18" charset="77"/>
              </a:rPr>
              <a:t>/blog/what-is-agile-methodology/</a:t>
            </a:r>
          </a:p>
          <a:p>
            <a:pPr indent="-457200" algn="just"/>
            <a:endParaRPr lang="en-US" dirty="0">
              <a:latin typeface="Rockwell" panose="02060603020205020403" pitchFamily="18" charset="77"/>
            </a:endParaRPr>
          </a:p>
          <a:p>
            <a:pPr indent="-457200" algn="just"/>
            <a:endParaRPr lang="en-US" dirty="0">
              <a:latin typeface="Rockwell" panose="02060603020205020403" pitchFamily="18" charset="77"/>
            </a:endParaRPr>
          </a:p>
          <a:p>
            <a:pPr indent="-457200" algn="just"/>
            <a:r>
              <a:rPr lang="en-US" dirty="0">
                <a:latin typeface="Rockwell" panose="02060603020205020403" pitchFamily="18" charset="77"/>
              </a:rPr>
              <a:t>Gunther, V.  (2015, March 11). Meetings in Scrum, actually. </a:t>
            </a:r>
            <a:r>
              <a:rPr lang="en-US" dirty="0" err="1">
                <a:latin typeface="Rockwell" panose="02060603020205020403" pitchFamily="18" charset="77"/>
              </a:rPr>
              <a:t>Ullizee</a:t>
            </a:r>
            <a:r>
              <a:rPr lang="en-US" dirty="0">
                <a:latin typeface="Rockwell" panose="02060603020205020403" pitchFamily="18" charset="77"/>
              </a:rPr>
              <a:t>-Inc. https://</a:t>
            </a:r>
            <a:r>
              <a:rPr lang="en-US" dirty="0" err="1">
                <a:latin typeface="Rockwell" panose="02060603020205020403" pitchFamily="18" charset="77"/>
              </a:rPr>
              <a:t>guntherverheyen.com</a:t>
            </a:r>
            <a:r>
              <a:rPr lang="en-US" dirty="0">
                <a:latin typeface="Rockwell" panose="02060603020205020403" pitchFamily="18" charset="77"/>
              </a:rPr>
              <a:t>/2015/03/11/meetings-in-scrum-actually/ </a:t>
            </a:r>
          </a:p>
          <a:p>
            <a:pPr indent="-457200" algn="just"/>
            <a:endParaRPr lang="en-US" dirty="0">
              <a:latin typeface="Rockwell" panose="02060603020205020403" pitchFamily="18" charset="77"/>
            </a:endParaRPr>
          </a:p>
          <a:p>
            <a:pPr indent="-457200" algn="just"/>
            <a:r>
              <a:rPr lang="en-US" dirty="0">
                <a:latin typeface="Rockwell" panose="02060603020205020403" pitchFamily="18" charset="77"/>
              </a:rPr>
              <a:t> </a:t>
            </a:r>
          </a:p>
          <a:p>
            <a:pPr indent="-457200" algn="just"/>
            <a:r>
              <a:rPr lang="en-US" dirty="0">
                <a:latin typeface="Rockwell" panose="02060603020205020403" pitchFamily="18" charset="77"/>
              </a:rPr>
              <a:t>What is Agile SDLC? (Phases, Methodologies, and Disadvantages). (2023, March 24). </a:t>
            </a:r>
            <a:r>
              <a:rPr lang="en-US" dirty="0" err="1">
                <a:latin typeface="Rockwell" panose="02060603020205020403" pitchFamily="18" charset="77"/>
              </a:rPr>
              <a:t>Erp</a:t>
            </a:r>
            <a:r>
              <a:rPr lang="en-US" dirty="0">
                <a:latin typeface="Rockwell" panose="02060603020205020403" pitchFamily="18" charset="77"/>
              </a:rPr>
              <a:t>-information. https://</a:t>
            </a:r>
            <a:r>
              <a:rPr lang="en-US" dirty="0" err="1">
                <a:latin typeface="Rockwell" panose="02060603020205020403" pitchFamily="18" charset="77"/>
              </a:rPr>
              <a:t>www.erp-information.com</a:t>
            </a:r>
            <a:r>
              <a:rPr lang="en-US" dirty="0">
                <a:latin typeface="Rockwell" panose="02060603020205020403" pitchFamily="18" charset="77"/>
              </a:rPr>
              <a:t>/agile-</a:t>
            </a:r>
            <a:r>
              <a:rPr lang="en-US" dirty="0" err="1">
                <a:latin typeface="Rockwell" panose="02060603020205020403" pitchFamily="18" charset="77"/>
              </a:rPr>
              <a:t>sdlc</a:t>
            </a:r>
            <a:endParaRPr lang="en-US" dirty="0">
              <a:latin typeface="Rockwell" panose="02060603020205020403" pitchFamily="18" charset="77"/>
            </a:endParaRPr>
          </a:p>
          <a:p>
            <a:pPr indent="-457200" algn="just"/>
            <a:endParaRPr lang="en-US" dirty="0">
              <a:latin typeface="Rockwell" panose="02060603020205020403" pitchFamily="18" charset="77"/>
            </a:endParaRPr>
          </a:p>
          <a:p>
            <a:pPr indent="-457200" algn="just"/>
            <a:endParaRPr lang="en-US" dirty="0">
              <a:latin typeface="Rockwell" panose="02060603020205020403" pitchFamily="18" charset="77"/>
            </a:endParaRPr>
          </a:p>
          <a:p>
            <a:endParaRPr lang="en-US" dirty="0"/>
          </a:p>
        </p:txBody>
      </p:sp>
    </p:spTree>
    <p:extLst>
      <p:ext uri="{BB962C8B-B14F-4D97-AF65-F5344CB8AC3E}">
        <p14:creationId xmlns:p14="http://schemas.microsoft.com/office/powerpoint/2010/main" val="42337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066A42-891D-4D4D-B494-456D531F1E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5F86AEB7-99D7-44A0-885D-93BA0CEAD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5">
            <a:extLst>
              <a:ext uri="{FF2B5EF4-FFF2-40B4-BE49-F238E27FC236}">
                <a16:creationId xmlns:a16="http://schemas.microsoft.com/office/drawing/2014/main" id="{2E5C7E51-D5D3-4B77-82C8-70586F951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23D2D7C3-9EA5-3E1A-5203-14928C054FB5}"/>
              </a:ext>
            </a:extLst>
          </p:cNvPr>
          <p:cNvSpPr>
            <a:spLocks noGrp="1"/>
          </p:cNvSpPr>
          <p:nvPr>
            <p:ph type="ctrTitle"/>
          </p:nvPr>
        </p:nvSpPr>
        <p:spPr>
          <a:xfrm>
            <a:off x="446663" y="1304458"/>
            <a:ext cx="3326650" cy="2901781"/>
          </a:xfrm>
        </p:spPr>
        <p:txBody>
          <a:bodyPr>
            <a:normAutofit/>
          </a:bodyPr>
          <a:lstStyle/>
          <a:p>
            <a:r>
              <a:rPr lang="en-US" sz="6600" dirty="0">
                <a:solidFill>
                  <a:schemeClr val="tx1"/>
                </a:solidFill>
              </a:rPr>
              <a:t>Agile Roles</a:t>
            </a:r>
          </a:p>
        </p:txBody>
      </p:sp>
      <p:sp>
        <p:nvSpPr>
          <p:cNvPr id="36" name="Rectangle 35">
            <a:extLst>
              <a:ext uri="{FF2B5EF4-FFF2-40B4-BE49-F238E27FC236}">
                <a16:creationId xmlns:a16="http://schemas.microsoft.com/office/drawing/2014/main" id="{FA0D3A47-2CE0-43E8-98E9-3D7DA7035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33B7B77-3B89-41DA-B51E-432C86DEB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52622"/>
            <a:ext cx="4250216"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2C90D6-A138-4E1A-9FF4-6C5BEC18C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10;&#10;Description automatically generated">
            <a:extLst>
              <a:ext uri="{FF2B5EF4-FFF2-40B4-BE49-F238E27FC236}">
                <a16:creationId xmlns:a16="http://schemas.microsoft.com/office/drawing/2014/main" id="{36CA9415-714A-CF1A-B4BC-DD73B0DB747A}"/>
              </a:ext>
            </a:extLst>
          </p:cNvPr>
          <p:cNvPicPr>
            <a:picLocks noChangeAspect="1"/>
          </p:cNvPicPr>
          <p:nvPr/>
        </p:nvPicPr>
        <p:blipFill rotWithShape="1">
          <a:blip r:embed="rId4"/>
          <a:srcRect l="1589" r="9154" b="-3"/>
          <a:stretch/>
        </p:blipFill>
        <p:spPr>
          <a:xfrm rot="21600000">
            <a:off x="5321367" y="684680"/>
            <a:ext cx="6174771" cy="5482657"/>
          </a:xfrm>
          <a:prstGeom prst="rect">
            <a:avLst/>
          </a:prstGeom>
        </p:spPr>
      </p:pic>
    </p:spTree>
    <p:extLst>
      <p:ext uri="{BB962C8B-B14F-4D97-AF65-F5344CB8AC3E}">
        <p14:creationId xmlns:p14="http://schemas.microsoft.com/office/powerpoint/2010/main" val="353794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1037A-6216-B33B-AC7C-13B22D920F74}"/>
              </a:ext>
            </a:extLst>
          </p:cNvPr>
          <p:cNvSpPr txBox="1"/>
          <p:nvPr/>
        </p:nvSpPr>
        <p:spPr>
          <a:xfrm>
            <a:off x="286438" y="441683"/>
            <a:ext cx="11182121" cy="4801314"/>
          </a:xfrm>
          <a:prstGeom prst="rect">
            <a:avLst/>
          </a:prstGeom>
          <a:noFill/>
        </p:spPr>
        <p:txBody>
          <a:bodyPr wrap="square">
            <a:spAutoFit/>
          </a:bodyPr>
          <a:lstStyle/>
          <a:p>
            <a:pPr algn="just"/>
            <a:r>
              <a:rPr lang="en-US" dirty="0">
                <a:latin typeface="Rockwell" panose="02060603020205020403" pitchFamily="18" charset="77"/>
              </a:rPr>
              <a:t>Scrum is an agile framework that involves a team-based approach to deliver products incrementally. The following are the roles in a Scrum-agile team (Dhirendra, 2022):</a:t>
            </a:r>
          </a:p>
          <a:p>
            <a:pPr algn="just"/>
            <a:endParaRPr lang="en-US" dirty="0">
              <a:latin typeface="Rockwell" panose="02060603020205020403" pitchFamily="18" charset="77"/>
            </a:endParaRPr>
          </a:p>
          <a:p>
            <a:pPr algn="just"/>
            <a:endParaRPr lang="en-US" dirty="0">
              <a:latin typeface="Rockwell" panose="02060603020205020403" pitchFamily="18" charset="77"/>
            </a:endParaRPr>
          </a:p>
          <a:p>
            <a:pPr algn="just"/>
            <a:r>
              <a:rPr lang="en-US" b="1" dirty="0">
                <a:solidFill>
                  <a:schemeClr val="accent2">
                    <a:lumMod val="75000"/>
                  </a:schemeClr>
                </a:solidFill>
                <a:latin typeface="Rockwell" panose="02060603020205020403" pitchFamily="18" charset="77"/>
              </a:rPr>
              <a:t>Product Owner</a:t>
            </a:r>
            <a:r>
              <a:rPr lang="en-US" dirty="0">
                <a:latin typeface="Rockwell" panose="02060603020205020403" pitchFamily="18" charset="77"/>
              </a:rPr>
              <a:t>: responsible for defining and prioritizing the product backlog (which is a list of features and requirements for the product), acts as a bridge between the development team and stakeholders and ensures that the team is working on the right things at the right time.</a:t>
            </a:r>
          </a:p>
          <a:p>
            <a:pPr algn="just"/>
            <a:endParaRPr lang="en-US" dirty="0">
              <a:latin typeface="Rockwell" panose="02060603020205020403" pitchFamily="18" charset="77"/>
            </a:endParaRPr>
          </a:p>
          <a:p>
            <a:pPr algn="just"/>
            <a:endParaRPr lang="en-US" dirty="0">
              <a:latin typeface="Rockwell" panose="02060603020205020403" pitchFamily="18" charset="77"/>
            </a:endParaRPr>
          </a:p>
          <a:p>
            <a:pPr algn="just"/>
            <a:r>
              <a:rPr lang="en-US" b="1" dirty="0">
                <a:solidFill>
                  <a:schemeClr val="accent2">
                    <a:lumMod val="75000"/>
                  </a:schemeClr>
                </a:solidFill>
                <a:latin typeface="Rockwell" panose="02060603020205020403" pitchFamily="18" charset="77"/>
              </a:rPr>
              <a:t>Scrum Master</a:t>
            </a:r>
            <a:r>
              <a:rPr lang="en-US" dirty="0">
                <a:latin typeface="Rockwell" panose="02060603020205020403" pitchFamily="18" charset="77"/>
              </a:rPr>
              <a:t>: facilitates the scrum process, ensures that the team is following the scrum framework and practices and that any impediments are removed to ensure the team can deliver a high-quality product.</a:t>
            </a:r>
          </a:p>
          <a:p>
            <a:pPr algn="just"/>
            <a:endParaRPr lang="en-US" dirty="0">
              <a:latin typeface="Rockwell" panose="02060603020205020403" pitchFamily="18" charset="77"/>
            </a:endParaRPr>
          </a:p>
          <a:p>
            <a:pPr algn="just"/>
            <a:endParaRPr lang="en-US" dirty="0">
              <a:latin typeface="Rockwell" panose="02060603020205020403" pitchFamily="18" charset="77"/>
            </a:endParaRPr>
          </a:p>
          <a:p>
            <a:pPr algn="just"/>
            <a:r>
              <a:rPr lang="en-US" b="1" dirty="0">
                <a:solidFill>
                  <a:schemeClr val="accent2">
                    <a:lumMod val="75000"/>
                  </a:schemeClr>
                </a:solidFill>
                <a:latin typeface="Rockwell" panose="02060603020205020403" pitchFamily="18" charset="77"/>
              </a:rPr>
              <a:t>Development Team</a:t>
            </a:r>
            <a:r>
              <a:rPr lang="en-US" dirty="0">
                <a:latin typeface="Rockwell" panose="02060603020205020403" pitchFamily="18" charset="77"/>
              </a:rPr>
              <a:t>: responsible for building the product collaboratively, includes testers who create and deliver feedback on test status, test progress, and product quality, and includes developers who analyze the user stories and test cases to do the coding.</a:t>
            </a:r>
          </a:p>
        </p:txBody>
      </p:sp>
    </p:spTree>
    <p:extLst>
      <p:ext uri="{BB962C8B-B14F-4D97-AF65-F5344CB8AC3E}">
        <p14:creationId xmlns:p14="http://schemas.microsoft.com/office/powerpoint/2010/main" val="237105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0066A42-891D-4D4D-B494-456D531F1E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8">
            <a:extLst>
              <a:ext uri="{FF2B5EF4-FFF2-40B4-BE49-F238E27FC236}">
                <a16:creationId xmlns:a16="http://schemas.microsoft.com/office/drawing/2014/main" id="{5F86AEB7-99D7-44A0-885D-93BA0CEAD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2E5C7E51-D5D3-4B77-82C8-70586F951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23D2D7C3-9EA5-3E1A-5203-14928C054FB5}"/>
              </a:ext>
            </a:extLst>
          </p:cNvPr>
          <p:cNvSpPr>
            <a:spLocks noGrp="1"/>
          </p:cNvSpPr>
          <p:nvPr>
            <p:ph type="ctrTitle"/>
          </p:nvPr>
        </p:nvSpPr>
        <p:spPr>
          <a:xfrm>
            <a:off x="446663" y="1304458"/>
            <a:ext cx="3326650" cy="2901781"/>
          </a:xfrm>
        </p:spPr>
        <p:txBody>
          <a:bodyPr>
            <a:normAutofit/>
          </a:bodyPr>
          <a:lstStyle/>
          <a:p>
            <a:r>
              <a:rPr lang="en-US" sz="6600" dirty="0">
                <a:solidFill>
                  <a:schemeClr val="tx1"/>
                </a:solidFill>
              </a:rPr>
              <a:t>Agile phases</a:t>
            </a:r>
          </a:p>
        </p:txBody>
      </p:sp>
      <p:sp>
        <p:nvSpPr>
          <p:cNvPr id="33" name="Rectangle 32">
            <a:extLst>
              <a:ext uri="{FF2B5EF4-FFF2-40B4-BE49-F238E27FC236}">
                <a16:creationId xmlns:a16="http://schemas.microsoft.com/office/drawing/2014/main" id="{FA0D3A47-2CE0-43E8-98E9-3D7DA7035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33B7B77-3B89-41DA-B51E-432C86DEB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52622"/>
            <a:ext cx="4250216"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892C90D6-A138-4E1A-9FF4-6C5BEC18C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E4C0D367-A284-1A10-D3CE-D2FEAF485DEB}"/>
              </a:ext>
            </a:extLst>
          </p:cNvPr>
          <p:cNvPicPr>
            <a:picLocks noChangeAspect="1"/>
          </p:cNvPicPr>
          <p:nvPr/>
        </p:nvPicPr>
        <p:blipFill rotWithShape="1">
          <a:blip r:embed="rId4"/>
          <a:srcRect l="5652" r="13648"/>
          <a:stretch/>
        </p:blipFill>
        <p:spPr>
          <a:xfrm>
            <a:off x="5321367" y="1551387"/>
            <a:ext cx="6174771" cy="3749242"/>
          </a:xfrm>
          <a:prstGeom prst="rect">
            <a:avLst/>
          </a:prstGeom>
        </p:spPr>
      </p:pic>
    </p:spTree>
    <p:extLst>
      <p:ext uri="{BB962C8B-B14F-4D97-AF65-F5344CB8AC3E}">
        <p14:creationId xmlns:p14="http://schemas.microsoft.com/office/powerpoint/2010/main" val="16820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19788-56E2-0029-67A4-6050D9C1B67E}"/>
              </a:ext>
            </a:extLst>
          </p:cNvPr>
          <p:cNvSpPr txBox="1"/>
          <p:nvPr/>
        </p:nvSpPr>
        <p:spPr>
          <a:xfrm>
            <a:off x="242371" y="377147"/>
            <a:ext cx="11358391" cy="4801314"/>
          </a:xfrm>
          <a:prstGeom prst="rect">
            <a:avLst/>
          </a:prstGeom>
          <a:noFill/>
        </p:spPr>
        <p:txBody>
          <a:bodyPr wrap="square">
            <a:spAutoFit/>
          </a:bodyPr>
          <a:lstStyle/>
          <a:p>
            <a:pPr algn="just"/>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The phases of the SDLC in an agile approach are </a:t>
            </a:r>
            <a:r>
              <a:rPr lang="en-US" dirty="0">
                <a:latin typeface="Rockwell" panose="02060603020205020403" pitchFamily="18" charset="77"/>
              </a:rPr>
              <a:t>(</a:t>
            </a:r>
            <a:r>
              <a:rPr lang="en-US" dirty="0" err="1">
                <a:latin typeface="Rockwell" panose="02060603020205020403" pitchFamily="18" charset="77"/>
              </a:rPr>
              <a:t>erp</a:t>
            </a:r>
            <a:r>
              <a:rPr lang="en-US" dirty="0">
                <a:latin typeface="Rockwell" panose="02060603020205020403" pitchFamily="18" charset="77"/>
              </a:rPr>
              <a:t>-information, 2023)</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a:t>
            </a:r>
          </a:p>
          <a:p>
            <a:pPr marL="0" marR="0">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Planning</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creates a roadmap for the project that outlines the goals, objectives, and timeline.</a:t>
            </a:r>
          </a:p>
          <a:p>
            <a:pPr marL="0" marR="0" algn="just">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Requirement gathering:</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gather customer requirements and determine the software’s features</a:t>
            </a:r>
          </a:p>
          <a:p>
            <a:pPr marL="0" marR="0" algn="just">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Design</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Create a software prototype that tests the design’s feasibility and gathers customer feedback.</a:t>
            </a:r>
          </a:p>
          <a:p>
            <a:pPr marL="0" marR="0" algn="just">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Development or coding</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The developers review and break down requirements into smaller tasks that can be completed efficiently and quickly and writes the code for the software.</a:t>
            </a:r>
          </a:p>
          <a:p>
            <a:pPr marL="0" marR="0" algn="just">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Testing</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The software is tested to ensure that it meets the requirements, finds bugs, and fixes them.</a:t>
            </a:r>
          </a:p>
          <a:p>
            <a:pPr marL="0" marR="0" algn="just">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Implementation</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The customer installs and uses the software.</a:t>
            </a:r>
          </a:p>
          <a:p>
            <a:pPr marL="0" marR="0" algn="just">
              <a:spcBef>
                <a:spcPts val="0"/>
              </a:spcBef>
              <a:spcAft>
                <a:spcPts val="0"/>
              </a:spcAft>
            </a:pP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a:t>
            </a:r>
          </a:p>
          <a:p>
            <a:pPr marL="0" marR="0" algn="just">
              <a:spcBef>
                <a:spcPts val="0"/>
              </a:spcBef>
              <a:spcAft>
                <a:spcPts val="0"/>
              </a:spcAft>
            </a:pPr>
            <a:r>
              <a:rPr lang="en-US" sz="1800" b="1" kern="100" dirty="0">
                <a:solidFill>
                  <a:schemeClr val="accent2">
                    <a:lumMod val="75000"/>
                  </a:schemeClr>
                </a:solidFill>
                <a:effectLst/>
                <a:latin typeface="Rockwell" panose="02060603020205020403" pitchFamily="18" charset="77"/>
                <a:ea typeface="Calibri" panose="020F0502020204030204" pitchFamily="34" charset="0"/>
                <a:cs typeface="Times New Roman" panose="02020603050405020304" pitchFamily="18" charset="0"/>
              </a:rPr>
              <a:t>Maintenance</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 Provide maintenance and support after the software is up and running</a:t>
            </a:r>
            <a:r>
              <a:rPr lang="en-US" kern="100" dirty="0">
                <a:latin typeface="Rockwell" panose="02060603020205020403" pitchFamily="18" charset="77"/>
                <a:ea typeface="Calibri" panose="020F0502020204030204" pitchFamily="34" charset="0"/>
                <a:cs typeface="Times New Roman" panose="02020603050405020304" pitchFamily="18" charset="0"/>
              </a:rPr>
              <a:t> a</a:t>
            </a:r>
            <a:r>
              <a:rPr lang="en-US" sz="1800" kern="100" dirty="0">
                <a:effectLst/>
                <a:latin typeface="Rockwell" panose="02060603020205020403" pitchFamily="18" charset="77"/>
                <a:ea typeface="Calibri" panose="020F0502020204030204" pitchFamily="34" charset="0"/>
                <a:cs typeface="Times New Roman" panose="02020603050405020304" pitchFamily="18" charset="0"/>
              </a:rPr>
              <a:t>nd ensure that the software is updated as needed.</a:t>
            </a:r>
          </a:p>
        </p:txBody>
      </p:sp>
    </p:spTree>
    <p:extLst>
      <p:ext uri="{BB962C8B-B14F-4D97-AF65-F5344CB8AC3E}">
        <p14:creationId xmlns:p14="http://schemas.microsoft.com/office/powerpoint/2010/main" val="342274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C2980-556D-7E85-FCCA-4AD6D3F0EC5A}"/>
              </a:ext>
            </a:extLst>
          </p:cNvPr>
          <p:cNvSpPr txBox="1"/>
          <p:nvPr/>
        </p:nvSpPr>
        <p:spPr>
          <a:xfrm>
            <a:off x="253388" y="492082"/>
            <a:ext cx="11093985" cy="646331"/>
          </a:xfrm>
          <a:prstGeom prst="rect">
            <a:avLst/>
          </a:prstGeom>
          <a:noFill/>
        </p:spPr>
        <p:txBody>
          <a:bodyPr wrap="square">
            <a:sp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agile method, software development happens iteratively through sprints. Each sprint contains 4 cyclical events </a:t>
            </a:r>
            <a:r>
              <a:rPr lang="en-US" dirty="0">
                <a:latin typeface="Rockwell" panose="02060603020205020403" pitchFamily="18" charset="77"/>
              </a:rPr>
              <a:t>(Gunther, 2015)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026" name="Picture 2">
            <a:extLst>
              <a:ext uri="{FF2B5EF4-FFF2-40B4-BE49-F238E27FC236}">
                <a16:creationId xmlns:a16="http://schemas.microsoft.com/office/drawing/2014/main" id="{F31BAE81-044A-AB10-A943-D485CF284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834" y="1282944"/>
            <a:ext cx="7877782" cy="427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3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066A42-891D-4D4D-B494-456D531F1E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5F86AEB7-99D7-44A0-885D-93BA0CEAD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2E5C7E51-D5D3-4B77-82C8-70586F951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23D2D7C3-9EA5-3E1A-5203-14928C054FB5}"/>
              </a:ext>
            </a:extLst>
          </p:cNvPr>
          <p:cNvSpPr>
            <a:spLocks noGrp="1"/>
          </p:cNvSpPr>
          <p:nvPr>
            <p:ph type="ctrTitle"/>
          </p:nvPr>
        </p:nvSpPr>
        <p:spPr>
          <a:xfrm>
            <a:off x="446663" y="1304458"/>
            <a:ext cx="3326650" cy="2901781"/>
          </a:xfrm>
        </p:spPr>
        <p:txBody>
          <a:bodyPr>
            <a:normAutofit/>
          </a:bodyPr>
          <a:lstStyle/>
          <a:p>
            <a:r>
              <a:rPr lang="en-US" sz="5600" dirty="0">
                <a:solidFill>
                  <a:schemeClr val="tx1"/>
                </a:solidFill>
              </a:rPr>
              <a:t>Waterfall model</a:t>
            </a:r>
          </a:p>
        </p:txBody>
      </p:sp>
      <p:sp>
        <p:nvSpPr>
          <p:cNvPr id="15" name="Rectangle 14">
            <a:extLst>
              <a:ext uri="{FF2B5EF4-FFF2-40B4-BE49-F238E27FC236}">
                <a16:creationId xmlns:a16="http://schemas.microsoft.com/office/drawing/2014/main" id="{FA0D3A47-2CE0-43E8-98E9-3D7DA7035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33B7B77-3B89-41DA-B51E-432C86DEB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52622"/>
            <a:ext cx="4250216"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92C90D6-A138-4E1A-9FF4-6C5BEC18C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4F907FE0-0E87-BA8B-0B37-56F5D2BB3E65}"/>
              </a:ext>
            </a:extLst>
          </p:cNvPr>
          <p:cNvPicPr>
            <a:picLocks noChangeAspect="1"/>
          </p:cNvPicPr>
          <p:nvPr/>
        </p:nvPicPr>
        <p:blipFill>
          <a:blip r:embed="rId4"/>
          <a:stretch>
            <a:fillRect/>
          </a:stretch>
        </p:blipFill>
        <p:spPr>
          <a:xfrm>
            <a:off x="5321367" y="709110"/>
            <a:ext cx="6174771" cy="5433797"/>
          </a:xfrm>
          <a:prstGeom prst="rect">
            <a:avLst/>
          </a:prstGeom>
        </p:spPr>
      </p:pic>
    </p:spTree>
    <p:extLst>
      <p:ext uri="{BB962C8B-B14F-4D97-AF65-F5344CB8AC3E}">
        <p14:creationId xmlns:p14="http://schemas.microsoft.com/office/powerpoint/2010/main" val="114357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65D41-FFC7-F909-E43D-9EF9202F0B51}"/>
              </a:ext>
            </a:extLst>
          </p:cNvPr>
          <p:cNvSpPr txBox="1"/>
          <p:nvPr/>
        </p:nvSpPr>
        <p:spPr>
          <a:xfrm>
            <a:off x="1553378" y="176270"/>
            <a:ext cx="8539454" cy="369332"/>
          </a:xfrm>
          <a:prstGeom prst="rect">
            <a:avLst/>
          </a:prstGeom>
          <a:noFill/>
        </p:spPr>
        <p:txBody>
          <a:bodyPr wrap="none" rtlCol="0">
            <a:spAutoFit/>
          </a:bodyPr>
          <a:lstStyle/>
          <a:p>
            <a:r>
              <a:rPr lang="en-US" dirty="0">
                <a:latin typeface="Rockwell" panose="02060603020205020403" pitchFamily="18" charset="77"/>
              </a:rPr>
              <a:t>Let’s compare the agile and waterfall methods in SDLC (</a:t>
            </a:r>
            <a:r>
              <a:rPr lang="en-US" dirty="0" err="1">
                <a:latin typeface="Rockwell" panose="02060603020205020403" pitchFamily="18" charset="77"/>
              </a:rPr>
              <a:t>erp</a:t>
            </a:r>
            <a:r>
              <a:rPr lang="en-US" dirty="0">
                <a:latin typeface="Rockwell" panose="02060603020205020403" pitchFamily="18" charset="77"/>
              </a:rPr>
              <a:t>-information, 2023).</a:t>
            </a:r>
          </a:p>
        </p:txBody>
      </p:sp>
      <p:pic>
        <p:nvPicPr>
          <p:cNvPr id="4" name="Picture 3" descr="Table&#10;&#10;Description automatically generated">
            <a:extLst>
              <a:ext uri="{FF2B5EF4-FFF2-40B4-BE49-F238E27FC236}">
                <a16:creationId xmlns:a16="http://schemas.microsoft.com/office/drawing/2014/main" id="{20A39201-3F45-5B7F-56AB-B2B1616875B1}"/>
              </a:ext>
            </a:extLst>
          </p:cNvPr>
          <p:cNvPicPr>
            <a:picLocks noChangeAspect="1"/>
          </p:cNvPicPr>
          <p:nvPr/>
        </p:nvPicPr>
        <p:blipFill>
          <a:blip r:embed="rId2"/>
          <a:stretch>
            <a:fillRect/>
          </a:stretch>
        </p:blipFill>
        <p:spPr>
          <a:xfrm>
            <a:off x="2693042" y="655771"/>
            <a:ext cx="6083856" cy="4766333"/>
          </a:xfrm>
          <a:prstGeom prst="rect">
            <a:avLst/>
          </a:prstGeom>
        </p:spPr>
      </p:pic>
    </p:spTree>
    <p:extLst>
      <p:ext uri="{BB962C8B-B14F-4D97-AF65-F5344CB8AC3E}">
        <p14:creationId xmlns:p14="http://schemas.microsoft.com/office/powerpoint/2010/main" val="365971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066A42-891D-4D4D-B494-456D531F1E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5F86AEB7-99D7-44A0-885D-93BA0CEAD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2E5C7E51-D5D3-4B77-82C8-70586F951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23D2D7C3-9EA5-3E1A-5203-14928C054FB5}"/>
              </a:ext>
            </a:extLst>
          </p:cNvPr>
          <p:cNvSpPr>
            <a:spLocks noGrp="1"/>
          </p:cNvSpPr>
          <p:nvPr>
            <p:ph type="ctrTitle"/>
          </p:nvPr>
        </p:nvSpPr>
        <p:spPr>
          <a:xfrm>
            <a:off x="446663" y="1304458"/>
            <a:ext cx="3326650" cy="2901781"/>
          </a:xfrm>
        </p:spPr>
        <p:txBody>
          <a:bodyPr>
            <a:normAutofit/>
          </a:bodyPr>
          <a:lstStyle/>
          <a:p>
            <a:r>
              <a:rPr lang="en-US" sz="5600" dirty="0">
                <a:solidFill>
                  <a:schemeClr val="tx1"/>
                </a:solidFill>
              </a:rPr>
              <a:t>Waterfall or agile</a:t>
            </a:r>
          </a:p>
        </p:txBody>
      </p:sp>
      <p:sp>
        <p:nvSpPr>
          <p:cNvPr id="15" name="Rectangle 14">
            <a:extLst>
              <a:ext uri="{FF2B5EF4-FFF2-40B4-BE49-F238E27FC236}">
                <a16:creationId xmlns:a16="http://schemas.microsoft.com/office/drawing/2014/main" id="{FA0D3A47-2CE0-43E8-98E9-3D7DA7035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33B7B77-3B89-41DA-B51E-432C86DEB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52622"/>
            <a:ext cx="4250216"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92C90D6-A138-4E1A-9FF4-6C5BEC18C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39CBFC62-FB19-B4C0-2F44-80E29B7112D5}"/>
              </a:ext>
            </a:extLst>
          </p:cNvPr>
          <p:cNvPicPr>
            <a:picLocks noChangeAspect="1"/>
          </p:cNvPicPr>
          <p:nvPr/>
        </p:nvPicPr>
        <p:blipFill>
          <a:blip r:embed="rId4"/>
          <a:stretch>
            <a:fillRect/>
          </a:stretch>
        </p:blipFill>
        <p:spPr>
          <a:xfrm>
            <a:off x="5321367" y="1241684"/>
            <a:ext cx="6174771" cy="4368648"/>
          </a:xfrm>
          <a:prstGeom prst="rect">
            <a:avLst/>
          </a:prstGeom>
        </p:spPr>
      </p:pic>
    </p:spTree>
    <p:extLst>
      <p:ext uri="{BB962C8B-B14F-4D97-AF65-F5344CB8AC3E}">
        <p14:creationId xmlns:p14="http://schemas.microsoft.com/office/powerpoint/2010/main" val="15646556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{585B46D4-4438-D340-A114-1664458A768A}tf10001077</Template>
  <TotalTime>139</TotalTime>
  <Words>548</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Impact</vt:lpstr>
      <vt:lpstr>Rockwell</vt:lpstr>
      <vt:lpstr>Main Event</vt:lpstr>
      <vt:lpstr>Agile -Presentation</vt:lpstr>
      <vt:lpstr>Agile Roles</vt:lpstr>
      <vt:lpstr>PowerPoint Presentation</vt:lpstr>
      <vt:lpstr>Agile phases</vt:lpstr>
      <vt:lpstr>PowerPoint Presentation</vt:lpstr>
      <vt:lpstr>PowerPoint Presentation</vt:lpstr>
      <vt:lpstr>Waterfall model</vt:lpstr>
      <vt:lpstr>PowerPoint Presentation</vt:lpstr>
      <vt:lpstr>Waterfall or agile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Pallage, Hiruni Kamali</dc:creator>
  <cp:lastModifiedBy>Pallage, Hiruni Kamali</cp:lastModifiedBy>
  <cp:revision>15</cp:revision>
  <dcterms:created xsi:type="dcterms:W3CDTF">2023-04-17T22:25:43Z</dcterms:created>
  <dcterms:modified xsi:type="dcterms:W3CDTF">2023-04-18T00:45:28Z</dcterms:modified>
</cp:coreProperties>
</file>