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3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EA464-2F5A-4A76-B2CB-BDE1023164C6}" type="datetimeFigureOut">
              <a:rPr lang="en-GB" smtClean="0"/>
              <a:t>29/12/2020</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0A914-AB39-4D98-B762-534F59D3E48C}" type="slidenum">
              <a:rPr lang="en-GB" smtClean="0"/>
              <a:t>‹N°›</a:t>
            </a:fld>
            <a:endParaRPr lang="en-GB"/>
          </a:p>
        </p:txBody>
      </p:sp>
    </p:spTree>
    <p:extLst>
      <p:ext uri="{BB962C8B-B14F-4D97-AF65-F5344CB8AC3E}">
        <p14:creationId xmlns:p14="http://schemas.microsoft.com/office/powerpoint/2010/main" val="57461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43A0A914-AB39-4D98-B762-534F59D3E48C}" type="slidenum">
              <a:rPr lang="en-GB" smtClean="0"/>
              <a:t>1</a:t>
            </a:fld>
            <a:endParaRPr lang="en-GB"/>
          </a:p>
        </p:txBody>
      </p:sp>
    </p:spTree>
    <p:extLst>
      <p:ext uri="{BB962C8B-B14F-4D97-AF65-F5344CB8AC3E}">
        <p14:creationId xmlns:p14="http://schemas.microsoft.com/office/powerpoint/2010/main" val="70400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55404CD-C561-4398-BD48-082D88C7F778}"/>
              </a:ext>
            </a:extLst>
          </p:cNvPr>
          <p:cNvPicPr>
            <a:picLocks noChangeAspect="1"/>
          </p:cNvPicPr>
          <p:nvPr/>
        </p:nvPicPr>
        <p:blipFill>
          <a:blip r:embed="rId3"/>
          <a:stretch>
            <a:fillRect/>
          </a:stretch>
        </p:blipFill>
        <p:spPr>
          <a:xfrm>
            <a:off x="4802798" y="287759"/>
            <a:ext cx="4275155" cy="2850103"/>
          </a:xfrm>
          <a:prstGeom prst="rect">
            <a:avLst/>
          </a:prstGeom>
        </p:spPr>
      </p:pic>
      <p:sp>
        <p:nvSpPr>
          <p:cNvPr id="7" name="Titre 1">
            <a:extLst>
              <a:ext uri="{FF2B5EF4-FFF2-40B4-BE49-F238E27FC236}">
                <a16:creationId xmlns:a16="http://schemas.microsoft.com/office/drawing/2014/main" id="{B44A210D-B818-4A15-8AD2-C99E15FFF032}"/>
              </a:ext>
            </a:extLst>
          </p:cNvPr>
          <p:cNvSpPr txBox="1">
            <a:spLocks/>
          </p:cNvSpPr>
          <p:nvPr/>
        </p:nvSpPr>
        <p:spPr>
          <a:xfrm>
            <a:off x="2482677" y="2885040"/>
            <a:ext cx="8915399" cy="1670197"/>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dirty="0"/>
              <a:t>Data Visualisation</a:t>
            </a:r>
            <a:br>
              <a:rPr lang="en-GB" dirty="0"/>
            </a:br>
            <a:r>
              <a:rPr lang="en-GB" sz="4000" dirty="0"/>
              <a:t>Tableau Software</a:t>
            </a:r>
          </a:p>
        </p:txBody>
      </p:sp>
      <p:sp>
        <p:nvSpPr>
          <p:cNvPr id="10" name="ZoneTexte 9">
            <a:extLst>
              <a:ext uri="{FF2B5EF4-FFF2-40B4-BE49-F238E27FC236}">
                <a16:creationId xmlns:a16="http://schemas.microsoft.com/office/drawing/2014/main" id="{7A24AB2E-185F-4E5A-9EC6-10EC578FAAEA}"/>
              </a:ext>
            </a:extLst>
          </p:cNvPr>
          <p:cNvSpPr txBox="1"/>
          <p:nvPr/>
        </p:nvSpPr>
        <p:spPr>
          <a:xfrm>
            <a:off x="2482677" y="5092913"/>
            <a:ext cx="2834640" cy="1477328"/>
          </a:xfrm>
          <a:prstGeom prst="rect">
            <a:avLst/>
          </a:prstGeom>
          <a:noFill/>
        </p:spPr>
        <p:txBody>
          <a:bodyPr wrap="square" rtlCol="0">
            <a:spAutoFit/>
          </a:bodyPr>
          <a:lstStyle/>
          <a:p>
            <a:r>
              <a:rPr lang="en-GB" dirty="0" err="1">
                <a:solidFill>
                  <a:srgbClr val="194380"/>
                </a:solidFill>
              </a:rPr>
              <a:t>Réalisé</a:t>
            </a:r>
            <a:r>
              <a:rPr lang="en-GB" dirty="0">
                <a:solidFill>
                  <a:srgbClr val="194380"/>
                </a:solidFill>
              </a:rPr>
              <a:t> par : </a:t>
            </a:r>
          </a:p>
          <a:p>
            <a:endParaRPr lang="en-GB" dirty="0">
              <a:solidFill>
                <a:srgbClr val="194380"/>
              </a:solidFill>
            </a:endParaRPr>
          </a:p>
          <a:p>
            <a:r>
              <a:rPr lang="en-GB" dirty="0"/>
              <a:t>Hamza El </a:t>
            </a:r>
            <a:r>
              <a:rPr lang="en-GB" dirty="0" err="1"/>
              <a:t>Hantari</a:t>
            </a:r>
            <a:endParaRPr lang="en-GB" dirty="0"/>
          </a:p>
          <a:p>
            <a:r>
              <a:rPr lang="en-GB" dirty="0"/>
              <a:t>Achraf </a:t>
            </a:r>
            <a:r>
              <a:rPr lang="en-GB" dirty="0" err="1"/>
              <a:t>Ougdal</a:t>
            </a:r>
            <a:endParaRPr lang="en-GB" dirty="0"/>
          </a:p>
          <a:p>
            <a:r>
              <a:rPr lang="en-GB" dirty="0"/>
              <a:t>Anas </a:t>
            </a:r>
            <a:r>
              <a:rPr lang="en-GB" dirty="0" err="1"/>
              <a:t>Mahdar</a:t>
            </a:r>
            <a:endParaRPr lang="en-GB" dirty="0"/>
          </a:p>
        </p:txBody>
      </p:sp>
      <p:sp>
        <p:nvSpPr>
          <p:cNvPr id="11" name="ZoneTexte 10">
            <a:extLst>
              <a:ext uri="{FF2B5EF4-FFF2-40B4-BE49-F238E27FC236}">
                <a16:creationId xmlns:a16="http://schemas.microsoft.com/office/drawing/2014/main" id="{3B354D3B-A099-4D2C-A498-4A056AB06EDC}"/>
              </a:ext>
            </a:extLst>
          </p:cNvPr>
          <p:cNvSpPr txBox="1"/>
          <p:nvPr/>
        </p:nvSpPr>
        <p:spPr>
          <a:xfrm>
            <a:off x="8563436" y="5092913"/>
            <a:ext cx="2834640" cy="923330"/>
          </a:xfrm>
          <a:prstGeom prst="rect">
            <a:avLst/>
          </a:prstGeom>
          <a:noFill/>
        </p:spPr>
        <p:txBody>
          <a:bodyPr wrap="square" rtlCol="0">
            <a:spAutoFit/>
          </a:bodyPr>
          <a:lstStyle/>
          <a:p>
            <a:r>
              <a:rPr lang="en-GB" dirty="0" err="1">
                <a:solidFill>
                  <a:srgbClr val="194380"/>
                </a:solidFill>
              </a:rPr>
              <a:t>Encadré</a:t>
            </a:r>
            <a:r>
              <a:rPr lang="en-GB" dirty="0">
                <a:solidFill>
                  <a:srgbClr val="194380"/>
                </a:solidFill>
              </a:rPr>
              <a:t> par : </a:t>
            </a:r>
          </a:p>
          <a:p>
            <a:endParaRPr lang="en-GB" dirty="0">
              <a:solidFill>
                <a:srgbClr val="194380"/>
              </a:solidFill>
            </a:endParaRPr>
          </a:p>
          <a:p>
            <a:r>
              <a:rPr lang="en-GB" dirty="0"/>
              <a:t>M. </a:t>
            </a:r>
            <a:r>
              <a:rPr lang="en-GB" dirty="0" err="1"/>
              <a:t>Hafidi</a:t>
            </a:r>
            <a:r>
              <a:rPr lang="en-GB" dirty="0"/>
              <a:t> Imad</a:t>
            </a:r>
          </a:p>
        </p:txBody>
      </p:sp>
    </p:spTree>
    <p:extLst>
      <p:ext uri="{BB962C8B-B14F-4D97-AF65-F5344CB8AC3E}">
        <p14:creationId xmlns:p14="http://schemas.microsoft.com/office/powerpoint/2010/main" val="332164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5D7155-7765-4FD4-B58B-2EA6218B4EF1}"/>
              </a:ext>
            </a:extLst>
          </p:cNvPr>
          <p:cNvSpPr>
            <a:spLocks noGrp="1"/>
          </p:cNvSpPr>
          <p:nvPr>
            <p:ph type="title"/>
          </p:nvPr>
        </p:nvSpPr>
        <p:spPr/>
        <p:txBody>
          <a:bodyPr/>
          <a:lstStyle/>
          <a:p>
            <a:r>
              <a:rPr lang="en-GB" dirty="0"/>
              <a:t>Les </a:t>
            </a:r>
            <a:r>
              <a:rPr lang="en-GB" dirty="0" err="1"/>
              <a:t>avantages</a:t>
            </a:r>
            <a:r>
              <a:rPr lang="en-GB" dirty="0"/>
              <a:t> : </a:t>
            </a:r>
          </a:p>
        </p:txBody>
      </p:sp>
      <p:sp>
        <p:nvSpPr>
          <p:cNvPr id="3" name="Espace réservé du contenu 2">
            <a:extLst>
              <a:ext uri="{FF2B5EF4-FFF2-40B4-BE49-F238E27FC236}">
                <a16:creationId xmlns:a16="http://schemas.microsoft.com/office/drawing/2014/main" id="{D2993957-1632-4DF7-9390-64C65F7C739B}"/>
              </a:ext>
            </a:extLst>
          </p:cNvPr>
          <p:cNvSpPr>
            <a:spLocks noGrp="1"/>
          </p:cNvSpPr>
          <p:nvPr>
            <p:ph idx="1"/>
          </p:nvPr>
        </p:nvSpPr>
        <p:spPr>
          <a:xfrm>
            <a:off x="2592925" y="1905000"/>
            <a:ext cx="8915400" cy="4832619"/>
          </a:xfrm>
        </p:spPr>
        <p:txBody>
          <a:bodyPr/>
          <a:lstStyle/>
          <a:p>
            <a:pPr algn="l">
              <a:buFont typeface="Arial" panose="020B0604020202020204" pitchFamily="34" charset="0"/>
              <a:buChar char="•"/>
            </a:pPr>
            <a:r>
              <a:rPr lang="fr-FR" b="0" i="0" dirty="0">
                <a:solidFill>
                  <a:schemeClr val="tx1"/>
                </a:solidFill>
                <a:effectLst/>
              </a:rPr>
              <a:t>Facilité de maitrise et d’utilisation</a:t>
            </a:r>
          </a:p>
          <a:p>
            <a:pPr algn="l">
              <a:buFont typeface="Arial" panose="020B0604020202020204" pitchFamily="34" charset="0"/>
              <a:buChar char="•"/>
            </a:pPr>
            <a:r>
              <a:rPr lang="fr-FR" b="0" i="0" dirty="0">
                <a:solidFill>
                  <a:schemeClr val="tx1"/>
                </a:solidFill>
                <a:effectLst/>
              </a:rPr>
              <a:t>10 à 100 fois plus rapide que les solutions existantes</a:t>
            </a:r>
          </a:p>
          <a:p>
            <a:pPr algn="l">
              <a:buFont typeface="Arial" panose="020B0604020202020204" pitchFamily="34" charset="0"/>
              <a:buChar char="•"/>
            </a:pPr>
            <a:r>
              <a:rPr lang="fr-FR" b="0" i="0" dirty="0">
                <a:solidFill>
                  <a:schemeClr val="tx1"/>
                </a:solidFill>
                <a:effectLst/>
              </a:rPr>
              <a:t>Découverte des informations en temps réel</a:t>
            </a:r>
          </a:p>
          <a:p>
            <a:pPr algn="l">
              <a:buFont typeface="Arial" panose="020B0604020202020204" pitchFamily="34" charset="0"/>
              <a:buChar char="•"/>
            </a:pPr>
            <a:r>
              <a:rPr lang="fr-FR" b="0" i="0" dirty="0">
                <a:solidFill>
                  <a:schemeClr val="tx1"/>
                </a:solidFill>
                <a:effectLst/>
              </a:rPr>
              <a:t>Fourni une analyse optimale</a:t>
            </a:r>
          </a:p>
          <a:p>
            <a:pPr algn="l">
              <a:buFont typeface="Arial" panose="020B0604020202020204" pitchFamily="34" charset="0"/>
              <a:buChar char="•"/>
            </a:pPr>
            <a:r>
              <a:rPr lang="fr-FR" b="0" i="0" dirty="0">
                <a:solidFill>
                  <a:schemeClr val="tx1"/>
                </a:solidFill>
                <a:effectLst/>
              </a:rPr>
              <a:t>Connexion facile et rapide aux données</a:t>
            </a:r>
          </a:p>
          <a:p>
            <a:pPr algn="l">
              <a:buFont typeface="Arial" panose="020B0604020202020204" pitchFamily="34" charset="0"/>
              <a:buChar char="•"/>
            </a:pPr>
            <a:r>
              <a:rPr lang="fr-FR" b="0" i="0" dirty="0">
                <a:solidFill>
                  <a:schemeClr val="tx1"/>
                </a:solidFill>
                <a:effectLst/>
              </a:rPr>
              <a:t>Une performance accrue au niveau des requêtes</a:t>
            </a:r>
          </a:p>
          <a:p>
            <a:pPr algn="l">
              <a:buFont typeface="Arial" panose="020B0604020202020204" pitchFamily="34" charset="0"/>
              <a:buChar char="•"/>
            </a:pPr>
            <a:r>
              <a:rPr lang="fr-FR" b="0" i="0" dirty="0">
                <a:solidFill>
                  <a:schemeClr val="tx1"/>
                </a:solidFill>
                <a:effectLst/>
              </a:rPr>
              <a:t>Création de tableau de bord interactif en quelques minutes</a:t>
            </a:r>
          </a:p>
          <a:p>
            <a:pPr algn="l">
              <a:buFont typeface="Arial" panose="020B0604020202020204" pitchFamily="34" charset="0"/>
              <a:buChar char="•"/>
            </a:pPr>
            <a:r>
              <a:rPr lang="fr-FR" b="0" i="0" dirty="0">
                <a:solidFill>
                  <a:schemeClr val="tx1"/>
                </a:solidFill>
                <a:effectLst/>
              </a:rPr>
              <a:t>Partage sécurisé de vos informations sur le web</a:t>
            </a:r>
          </a:p>
          <a:p>
            <a:pPr marL="0" indent="0">
              <a:buNone/>
            </a:pPr>
            <a:r>
              <a:rPr lang="en-GB" dirty="0">
                <a:solidFill>
                  <a:schemeClr val="tx1"/>
                </a:solidFill>
              </a:rPr>
              <a:t>Et encore beaucoup plus…</a:t>
            </a:r>
          </a:p>
        </p:txBody>
      </p:sp>
    </p:spTree>
    <p:extLst>
      <p:ext uri="{BB962C8B-B14F-4D97-AF65-F5344CB8AC3E}">
        <p14:creationId xmlns:p14="http://schemas.microsoft.com/office/powerpoint/2010/main" val="38446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AB3DF-24D7-4051-BF6B-962BFF4ABE29}"/>
              </a:ext>
            </a:extLst>
          </p:cNvPr>
          <p:cNvSpPr>
            <a:spLocks noGrp="1"/>
          </p:cNvSpPr>
          <p:nvPr>
            <p:ph type="ctrTitle"/>
          </p:nvPr>
        </p:nvSpPr>
        <p:spPr>
          <a:xfrm>
            <a:off x="1922106" y="3862873"/>
            <a:ext cx="10269894" cy="1604973"/>
          </a:xfrm>
        </p:spPr>
        <p:txBody>
          <a:bodyPr>
            <a:normAutofit/>
          </a:bodyPr>
          <a:lstStyle/>
          <a:p>
            <a:pPr algn="ctr"/>
            <a:r>
              <a:rPr lang="en-GB" dirty="0"/>
              <a:t>Tableau Software </a:t>
            </a:r>
            <a:r>
              <a:rPr lang="en-GB" dirty="0" err="1"/>
              <a:t>en</a:t>
            </a:r>
            <a:r>
              <a:rPr lang="en-GB" dirty="0"/>
              <a:t> pratique</a:t>
            </a:r>
            <a:br>
              <a:rPr lang="en-GB" dirty="0"/>
            </a:br>
            <a:r>
              <a:rPr lang="en-GB" sz="4000" dirty="0"/>
              <a:t>Dataset du </a:t>
            </a:r>
            <a:r>
              <a:rPr lang="en-GB" sz="4000" dirty="0" err="1"/>
              <a:t>projet</a:t>
            </a:r>
            <a:r>
              <a:rPr lang="en-GB" sz="4000" dirty="0"/>
              <a:t> “Web Scrapping”</a:t>
            </a:r>
          </a:p>
        </p:txBody>
      </p:sp>
    </p:spTree>
    <p:extLst>
      <p:ext uri="{BB962C8B-B14F-4D97-AF65-F5344CB8AC3E}">
        <p14:creationId xmlns:p14="http://schemas.microsoft.com/office/powerpoint/2010/main" val="195095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F2A01-CC99-4A97-AAE3-775D61A7E764}"/>
              </a:ext>
            </a:extLst>
          </p:cNvPr>
          <p:cNvSpPr>
            <a:spLocks noGrp="1"/>
          </p:cNvSpPr>
          <p:nvPr>
            <p:ph type="title"/>
          </p:nvPr>
        </p:nvSpPr>
        <p:spPr/>
        <p:txBody>
          <a:bodyPr/>
          <a:lstStyle/>
          <a:p>
            <a:r>
              <a:rPr lang="en-GB" dirty="0"/>
              <a:t>Première page de Tableau</a:t>
            </a:r>
          </a:p>
        </p:txBody>
      </p:sp>
      <p:pic>
        <p:nvPicPr>
          <p:cNvPr id="5" name="Espace réservé du contenu 4">
            <a:extLst>
              <a:ext uri="{FF2B5EF4-FFF2-40B4-BE49-F238E27FC236}">
                <a16:creationId xmlns:a16="http://schemas.microsoft.com/office/drawing/2014/main" id="{3B3464FF-EA71-4121-B731-0D59C7672644}"/>
              </a:ext>
            </a:extLst>
          </p:cNvPr>
          <p:cNvPicPr>
            <a:picLocks noGrp="1" noChangeAspect="1"/>
          </p:cNvPicPr>
          <p:nvPr>
            <p:ph idx="1"/>
          </p:nvPr>
        </p:nvPicPr>
        <p:blipFill>
          <a:blip r:embed="rId2"/>
          <a:stretch>
            <a:fillRect/>
          </a:stretch>
        </p:blipFill>
        <p:spPr>
          <a:xfrm>
            <a:off x="2574524" y="1443134"/>
            <a:ext cx="8930339" cy="4790755"/>
          </a:xfrm>
        </p:spPr>
      </p:pic>
      <p:sp>
        <p:nvSpPr>
          <p:cNvPr id="6" name="Rectangle 5">
            <a:extLst>
              <a:ext uri="{FF2B5EF4-FFF2-40B4-BE49-F238E27FC236}">
                <a16:creationId xmlns:a16="http://schemas.microsoft.com/office/drawing/2014/main" id="{A72F7CAC-37F1-4159-B91B-97FCA0DD8592}"/>
              </a:ext>
            </a:extLst>
          </p:cNvPr>
          <p:cNvSpPr/>
          <p:nvPr/>
        </p:nvSpPr>
        <p:spPr>
          <a:xfrm>
            <a:off x="2592925" y="2382520"/>
            <a:ext cx="1369475" cy="12808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necteur droit avec flèche 11">
            <a:extLst>
              <a:ext uri="{FF2B5EF4-FFF2-40B4-BE49-F238E27FC236}">
                <a16:creationId xmlns:a16="http://schemas.microsoft.com/office/drawing/2014/main" id="{53369C3E-C40B-47B0-BE2E-BF2416F8E441}"/>
              </a:ext>
            </a:extLst>
          </p:cNvPr>
          <p:cNvCxnSpPr/>
          <p:nvPr/>
        </p:nvCxnSpPr>
        <p:spPr>
          <a:xfrm flipH="1">
            <a:off x="3997960" y="3114040"/>
            <a:ext cx="61976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ZoneTexte 12">
            <a:extLst>
              <a:ext uri="{FF2B5EF4-FFF2-40B4-BE49-F238E27FC236}">
                <a16:creationId xmlns:a16="http://schemas.microsoft.com/office/drawing/2014/main" id="{22638D2C-CFF3-42A7-8928-1E542563A97A}"/>
              </a:ext>
            </a:extLst>
          </p:cNvPr>
          <p:cNvSpPr txBox="1"/>
          <p:nvPr/>
        </p:nvSpPr>
        <p:spPr>
          <a:xfrm>
            <a:off x="4719320" y="2841314"/>
            <a:ext cx="1920240" cy="461665"/>
          </a:xfrm>
          <a:prstGeom prst="rect">
            <a:avLst/>
          </a:prstGeom>
          <a:noFill/>
        </p:spPr>
        <p:txBody>
          <a:bodyPr wrap="square" rtlCol="0">
            <a:spAutoFit/>
          </a:bodyPr>
          <a:lstStyle/>
          <a:p>
            <a:r>
              <a:rPr lang="en-GB" sz="1200" dirty="0"/>
              <a:t>Importation du dataset </a:t>
            </a:r>
            <a:r>
              <a:rPr lang="en-GB" sz="1200" dirty="0" err="1"/>
              <a:t>selon</a:t>
            </a:r>
            <a:r>
              <a:rPr lang="en-GB" sz="1200" dirty="0"/>
              <a:t> son extension</a:t>
            </a:r>
          </a:p>
        </p:txBody>
      </p:sp>
    </p:spTree>
    <p:extLst>
      <p:ext uri="{BB962C8B-B14F-4D97-AF65-F5344CB8AC3E}">
        <p14:creationId xmlns:p14="http://schemas.microsoft.com/office/powerpoint/2010/main" val="195492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853001-01C8-4255-8781-40FE320B0AF9}"/>
              </a:ext>
            </a:extLst>
          </p:cNvPr>
          <p:cNvSpPr>
            <a:spLocks noGrp="1"/>
          </p:cNvSpPr>
          <p:nvPr>
            <p:ph type="title"/>
          </p:nvPr>
        </p:nvSpPr>
        <p:spPr>
          <a:xfrm>
            <a:off x="2316481" y="624110"/>
            <a:ext cx="9457880" cy="1280890"/>
          </a:xfrm>
        </p:spPr>
        <p:txBody>
          <a:bodyPr/>
          <a:lstStyle/>
          <a:p>
            <a:r>
              <a:rPr lang="en-GB" dirty="0"/>
              <a:t>1ere dataset : Les publications Instagram</a:t>
            </a:r>
          </a:p>
        </p:txBody>
      </p:sp>
      <p:pic>
        <p:nvPicPr>
          <p:cNvPr id="5" name="Espace réservé du contenu 4">
            <a:extLst>
              <a:ext uri="{FF2B5EF4-FFF2-40B4-BE49-F238E27FC236}">
                <a16:creationId xmlns:a16="http://schemas.microsoft.com/office/drawing/2014/main" id="{89DA7A32-8237-441A-9C0B-DD62492A9614}"/>
              </a:ext>
            </a:extLst>
          </p:cNvPr>
          <p:cNvPicPr>
            <a:picLocks noGrp="1" noChangeAspect="1"/>
          </p:cNvPicPr>
          <p:nvPr>
            <p:ph idx="1"/>
          </p:nvPr>
        </p:nvPicPr>
        <p:blipFill>
          <a:blip r:embed="rId2"/>
          <a:stretch>
            <a:fillRect/>
          </a:stretch>
        </p:blipFill>
        <p:spPr>
          <a:xfrm>
            <a:off x="2316481" y="1905000"/>
            <a:ext cx="9416475" cy="4404360"/>
          </a:xfrm>
        </p:spPr>
      </p:pic>
    </p:spTree>
    <p:extLst>
      <p:ext uri="{BB962C8B-B14F-4D97-AF65-F5344CB8AC3E}">
        <p14:creationId xmlns:p14="http://schemas.microsoft.com/office/powerpoint/2010/main" val="11343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4D8AA6-6194-4A3B-BAFC-7737C2D28B05}"/>
              </a:ext>
            </a:extLst>
          </p:cNvPr>
          <p:cNvSpPr>
            <a:spLocks noGrp="1"/>
          </p:cNvSpPr>
          <p:nvPr>
            <p:ph type="title"/>
          </p:nvPr>
        </p:nvSpPr>
        <p:spPr/>
        <p:txBody>
          <a:bodyPr/>
          <a:lstStyle/>
          <a:p>
            <a:r>
              <a:rPr lang="en-GB" dirty="0"/>
              <a:t>Visualisation du </a:t>
            </a:r>
            <a:r>
              <a:rPr lang="en-GB" dirty="0" err="1"/>
              <a:t>nombre</a:t>
            </a:r>
            <a:r>
              <a:rPr lang="en-GB" dirty="0"/>
              <a:t> des </a:t>
            </a:r>
            <a:r>
              <a:rPr lang="en-GB" dirty="0" err="1"/>
              <a:t>abonnés</a:t>
            </a:r>
            <a:r>
              <a:rPr lang="en-GB" dirty="0"/>
              <a:t> par profile</a:t>
            </a:r>
          </a:p>
        </p:txBody>
      </p:sp>
      <p:pic>
        <p:nvPicPr>
          <p:cNvPr id="5" name="Espace réservé du contenu 4">
            <a:extLst>
              <a:ext uri="{FF2B5EF4-FFF2-40B4-BE49-F238E27FC236}">
                <a16:creationId xmlns:a16="http://schemas.microsoft.com/office/drawing/2014/main" id="{309C90ED-B0CA-4F9B-A8FB-140AA1969403}"/>
              </a:ext>
            </a:extLst>
          </p:cNvPr>
          <p:cNvPicPr>
            <a:picLocks noGrp="1" noChangeAspect="1"/>
          </p:cNvPicPr>
          <p:nvPr>
            <p:ph idx="1"/>
          </p:nvPr>
        </p:nvPicPr>
        <p:blipFill>
          <a:blip r:embed="rId2"/>
          <a:stretch>
            <a:fillRect/>
          </a:stretch>
        </p:blipFill>
        <p:spPr>
          <a:xfrm>
            <a:off x="2592925" y="1904999"/>
            <a:ext cx="8911687" cy="4780749"/>
          </a:xfrm>
        </p:spPr>
      </p:pic>
      <p:sp>
        <p:nvSpPr>
          <p:cNvPr id="3" name="Rectangle 2">
            <a:extLst>
              <a:ext uri="{FF2B5EF4-FFF2-40B4-BE49-F238E27FC236}">
                <a16:creationId xmlns:a16="http://schemas.microsoft.com/office/drawing/2014/main" id="{C7CA1CE8-A7AC-40B4-9F02-24EF092D23A4}"/>
              </a:ext>
            </a:extLst>
          </p:cNvPr>
          <p:cNvSpPr/>
          <p:nvPr/>
        </p:nvSpPr>
        <p:spPr>
          <a:xfrm>
            <a:off x="2592925" y="2707640"/>
            <a:ext cx="1217075" cy="1884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cteur droit avec flèche 5">
            <a:extLst>
              <a:ext uri="{FF2B5EF4-FFF2-40B4-BE49-F238E27FC236}">
                <a16:creationId xmlns:a16="http://schemas.microsoft.com/office/drawing/2014/main" id="{BFC629BA-8C63-4A7D-B10E-84ABB48116B2}"/>
              </a:ext>
            </a:extLst>
          </p:cNvPr>
          <p:cNvCxnSpPr/>
          <p:nvPr/>
        </p:nvCxnSpPr>
        <p:spPr>
          <a:xfrm flipV="1">
            <a:off x="3078480" y="4632960"/>
            <a:ext cx="0" cy="401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32025BE1-EE25-4170-B596-811B8F0C842E}"/>
              </a:ext>
            </a:extLst>
          </p:cNvPr>
          <p:cNvSpPr txBox="1"/>
          <p:nvPr/>
        </p:nvSpPr>
        <p:spPr>
          <a:xfrm>
            <a:off x="2529839" y="5071170"/>
            <a:ext cx="1440179" cy="400110"/>
          </a:xfrm>
          <a:prstGeom prst="rect">
            <a:avLst/>
          </a:prstGeom>
          <a:noFill/>
        </p:spPr>
        <p:txBody>
          <a:bodyPr wrap="square" rtlCol="0">
            <a:spAutoFit/>
          </a:bodyPr>
          <a:lstStyle/>
          <a:p>
            <a:r>
              <a:rPr lang="en-GB" sz="1000" dirty="0" err="1">
                <a:solidFill>
                  <a:srgbClr val="C00000"/>
                </a:solidFill>
              </a:rPr>
              <a:t>Choisir</a:t>
            </a:r>
            <a:r>
              <a:rPr lang="en-GB" sz="1000" dirty="0">
                <a:solidFill>
                  <a:srgbClr val="C00000"/>
                </a:solidFill>
              </a:rPr>
              <a:t> les </a:t>
            </a:r>
            <a:r>
              <a:rPr lang="en-GB" sz="1000" dirty="0" err="1">
                <a:solidFill>
                  <a:srgbClr val="C00000"/>
                </a:solidFill>
              </a:rPr>
              <a:t>colonnes</a:t>
            </a:r>
            <a:r>
              <a:rPr lang="en-GB" sz="1000" dirty="0">
                <a:solidFill>
                  <a:srgbClr val="C00000"/>
                </a:solidFill>
              </a:rPr>
              <a:t> à visualiser</a:t>
            </a:r>
          </a:p>
        </p:txBody>
      </p:sp>
      <p:sp>
        <p:nvSpPr>
          <p:cNvPr id="8" name="Rectangle 7">
            <a:extLst>
              <a:ext uri="{FF2B5EF4-FFF2-40B4-BE49-F238E27FC236}">
                <a16:creationId xmlns:a16="http://schemas.microsoft.com/office/drawing/2014/main" id="{890B19CE-82EA-4BDD-82DA-B61CA2ED61E6}"/>
              </a:ext>
            </a:extLst>
          </p:cNvPr>
          <p:cNvSpPr/>
          <p:nvPr/>
        </p:nvSpPr>
        <p:spPr>
          <a:xfrm>
            <a:off x="4767943" y="2388637"/>
            <a:ext cx="5551714" cy="3190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ccolade fermante 8">
            <a:extLst>
              <a:ext uri="{FF2B5EF4-FFF2-40B4-BE49-F238E27FC236}">
                <a16:creationId xmlns:a16="http://schemas.microsoft.com/office/drawing/2014/main" id="{40303A0D-92BF-4DD7-966C-BB2DF9F717E2}"/>
              </a:ext>
            </a:extLst>
          </p:cNvPr>
          <p:cNvSpPr/>
          <p:nvPr/>
        </p:nvSpPr>
        <p:spPr>
          <a:xfrm>
            <a:off x="6442710" y="2426970"/>
            <a:ext cx="125730" cy="243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ZoneTexte 9">
            <a:extLst>
              <a:ext uri="{FF2B5EF4-FFF2-40B4-BE49-F238E27FC236}">
                <a16:creationId xmlns:a16="http://schemas.microsoft.com/office/drawing/2014/main" id="{AF50D77C-0E56-43CA-990C-4B347EB89336}"/>
              </a:ext>
            </a:extLst>
          </p:cNvPr>
          <p:cNvSpPr txBox="1"/>
          <p:nvPr/>
        </p:nvSpPr>
        <p:spPr>
          <a:xfrm>
            <a:off x="6549118" y="2397620"/>
            <a:ext cx="1954530" cy="276999"/>
          </a:xfrm>
          <a:prstGeom prst="rect">
            <a:avLst/>
          </a:prstGeom>
          <a:noFill/>
        </p:spPr>
        <p:txBody>
          <a:bodyPr wrap="square" rtlCol="0">
            <a:spAutoFit/>
          </a:bodyPr>
          <a:lstStyle/>
          <a:p>
            <a:r>
              <a:rPr lang="en-GB" sz="1200" dirty="0">
                <a:solidFill>
                  <a:srgbClr val="C00000"/>
                </a:solidFill>
              </a:rPr>
              <a:t>Choix des axes</a:t>
            </a:r>
          </a:p>
        </p:txBody>
      </p:sp>
      <p:sp>
        <p:nvSpPr>
          <p:cNvPr id="11" name="Rectangle 10">
            <a:extLst>
              <a:ext uri="{FF2B5EF4-FFF2-40B4-BE49-F238E27FC236}">
                <a16:creationId xmlns:a16="http://schemas.microsoft.com/office/drawing/2014/main" id="{4181CC25-DCD3-4071-970C-17F47B82F071}"/>
              </a:ext>
            </a:extLst>
          </p:cNvPr>
          <p:cNvSpPr/>
          <p:nvPr/>
        </p:nvSpPr>
        <p:spPr>
          <a:xfrm>
            <a:off x="10319657" y="2384298"/>
            <a:ext cx="1184942" cy="2248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Connecteur droit avec flèche 14">
            <a:extLst>
              <a:ext uri="{FF2B5EF4-FFF2-40B4-BE49-F238E27FC236}">
                <a16:creationId xmlns:a16="http://schemas.microsoft.com/office/drawing/2014/main" id="{321F1137-F8E8-4292-BA3B-E5F78053EE55}"/>
              </a:ext>
            </a:extLst>
          </p:cNvPr>
          <p:cNvCxnSpPr/>
          <p:nvPr/>
        </p:nvCxnSpPr>
        <p:spPr>
          <a:xfrm flipV="1">
            <a:off x="9875520" y="4632960"/>
            <a:ext cx="444137" cy="43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303B85BF-36F4-46C6-B840-2507530931B0}"/>
              </a:ext>
            </a:extLst>
          </p:cNvPr>
          <p:cNvSpPr txBox="1"/>
          <p:nvPr/>
        </p:nvSpPr>
        <p:spPr>
          <a:xfrm>
            <a:off x="8359140" y="4994226"/>
            <a:ext cx="1634445" cy="276999"/>
          </a:xfrm>
          <a:prstGeom prst="rect">
            <a:avLst/>
          </a:prstGeom>
          <a:noFill/>
        </p:spPr>
        <p:txBody>
          <a:bodyPr wrap="square" rtlCol="0">
            <a:spAutoFit/>
          </a:bodyPr>
          <a:lstStyle/>
          <a:p>
            <a:r>
              <a:rPr lang="en-GB" sz="1200" dirty="0">
                <a:solidFill>
                  <a:srgbClr val="C00000"/>
                </a:solidFill>
              </a:rPr>
              <a:t>Types des </a:t>
            </a:r>
            <a:r>
              <a:rPr lang="en-GB" sz="1200" dirty="0" err="1">
                <a:solidFill>
                  <a:srgbClr val="C00000"/>
                </a:solidFill>
              </a:rPr>
              <a:t>graphes</a:t>
            </a:r>
            <a:r>
              <a:rPr lang="en-GB" sz="1200" dirty="0">
                <a:solidFill>
                  <a:srgbClr val="C00000"/>
                </a:solidFill>
              </a:rPr>
              <a:t> </a:t>
            </a:r>
          </a:p>
        </p:txBody>
      </p:sp>
    </p:spTree>
    <p:extLst>
      <p:ext uri="{BB962C8B-B14F-4D97-AF65-F5344CB8AC3E}">
        <p14:creationId xmlns:p14="http://schemas.microsoft.com/office/powerpoint/2010/main" val="192574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4D8AA6-6194-4A3B-BAFC-7737C2D28B05}"/>
              </a:ext>
            </a:extLst>
          </p:cNvPr>
          <p:cNvSpPr>
            <a:spLocks noGrp="1"/>
          </p:cNvSpPr>
          <p:nvPr>
            <p:ph type="title"/>
          </p:nvPr>
        </p:nvSpPr>
        <p:spPr>
          <a:xfrm>
            <a:off x="2247374" y="624110"/>
            <a:ext cx="9599075" cy="1280890"/>
          </a:xfrm>
        </p:spPr>
        <p:txBody>
          <a:bodyPr>
            <a:normAutofit/>
          </a:bodyPr>
          <a:lstStyle/>
          <a:p>
            <a:r>
              <a:rPr lang="en-GB" dirty="0"/>
              <a:t>Visualisation du </a:t>
            </a:r>
            <a:r>
              <a:rPr lang="en-GB" dirty="0" err="1"/>
              <a:t>nombre</a:t>
            </a:r>
            <a:r>
              <a:rPr lang="en-GB" dirty="0"/>
              <a:t> des publications par profile</a:t>
            </a:r>
          </a:p>
        </p:txBody>
      </p:sp>
      <p:pic>
        <p:nvPicPr>
          <p:cNvPr id="7" name="Espace réservé du contenu 6">
            <a:extLst>
              <a:ext uri="{FF2B5EF4-FFF2-40B4-BE49-F238E27FC236}">
                <a16:creationId xmlns:a16="http://schemas.microsoft.com/office/drawing/2014/main" id="{5CD5657F-EF7D-4F21-8AA4-EC3E0CD9F6E6}"/>
              </a:ext>
            </a:extLst>
          </p:cNvPr>
          <p:cNvPicPr>
            <a:picLocks noGrp="1" noChangeAspect="1"/>
          </p:cNvPicPr>
          <p:nvPr>
            <p:ph idx="1"/>
          </p:nvPr>
        </p:nvPicPr>
        <p:blipFill>
          <a:blip r:embed="rId2"/>
          <a:stretch>
            <a:fillRect/>
          </a:stretch>
        </p:blipFill>
        <p:spPr>
          <a:xfrm>
            <a:off x="2247374" y="2029428"/>
            <a:ext cx="9599075" cy="4683888"/>
          </a:xfrm>
        </p:spPr>
      </p:pic>
    </p:spTree>
    <p:extLst>
      <p:ext uri="{BB962C8B-B14F-4D97-AF65-F5344CB8AC3E}">
        <p14:creationId xmlns:p14="http://schemas.microsoft.com/office/powerpoint/2010/main" val="60354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853001-01C8-4255-8781-40FE320B0AF9}"/>
              </a:ext>
            </a:extLst>
          </p:cNvPr>
          <p:cNvSpPr>
            <a:spLocks noGrp="1"/>
          </p:cNvSpPr>
          <p:nvPr>
            <p:ph type="title"/>
          </p:nvPr>
        </p:nvSpPr>
        <p:spPr>
          <a:xfrm>
            <a:off x="2316481" y="624110"/>
            <a:ext cx="9457880" cy="1280890"/>
          </a:xfrm>
        </p:spPr>
        <p:txBody>
          <a:bodyPr>
            <a:normAutofit fontScale="90000"/>
          </a:bodyPr>
          <a:lstStyle/>
          <a:p>
            <a:r>
              <a:rPr lang="en-GB" dirty="0"/>
              <a:t>2eme dataset : </a:t>
            </a:r>
            <a:r>
              <a:rPr lang="en-GB" dirty="0" err="1"/>
              <a:t>L’analyse</a:t>
            </a:r>
            <a:r>
              <a:rPr lang="en-GB" dirty="0"/>
              <a:t> des sentiments des </a:t>
            </a:r>
            <a:r>
              <a:rPr lang="en-GB" dirty="0" err="1"/>
              <a:t>commentaires</a:t>
            </a:r>
            <a:r>
              <a:rPr lang="en-GB" dirty="0"/>
              <a:t> (</a:t>
            </a:r>
            <a:r>
              <a:rPr lang="en-GB" dirty="0" err="1"/>
              <a:t>en</a:t>
            </a:r>
            <a:r>
              <a:rPr lang="en-GB" dirty="0"/>
              <a:t> se </a:t>
            </a:r>
            <a:r>
              <a:rPr lang="en-GB" dirty="0" err="1"/>
              <a:t>basant</a:t>
            </a:r>
            <a:r>
              <a:rPr lang="en-GB" dirty="0"/>
              <a:t> sur les emojis)</a:t>
            </a:r>
          </a:p>
        </p:txBody>
      </p:sp>
      <p:pic>
        <p:nvPicPr>
          <p:cNvPr id="7" name="Espace réservé du contenu 6">
            <a:extLst>
              <a:ext uri="{FF2B5EF4-FFF2-40B4-BE49-F238E27FC236}">
                <a16:creationId xmlns:a16="http://schemas.microsoft.com/office/drawing/2014/main" id="{07EC53A3-7613-4915-A1F7-5F469F595B2D}"/>
              </a:ext>
            </a:extLst>
          </p:cNvPr>
          <p:cNvPicPr>
            <a:picLocks noGrp="1" noChangeAspect="1"/>
          </p:cNvPicPr>
          <p:nvPr>
            <p:ph idx="1"/>
          </p:nvPr>
        </p:nvPicPr>
        <p:blipFill>
          <a:blip r:embed="rId2"/>
          <a:stretch>
            <a:fillRect/>
          </a:stretch>
        </p:blipFill>
        <p:spPr>
          <a:xfrm>
            <a:off x="3829781" y="1905000"/>
            <a:ext cx="6431280" cy="4704740"/>
          </a:xfrm>
        </p:spPr>
      </p:pic>
    </p:spTree>
    <p:extLst>
      <p:ext uri="{BB962C8B-B14F-4D97-AF65-F5344CB8AC3E}">
        <p14:creationId xmlns:p14="http://schemas.microsoft.com/office/powerpoint/2010/main" val="224709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4D8AA6-6194-4A3B-BAFC-7737C2D28B05}"/>
              </a:ext>
            </a:extLst>
          </p:cNvPr>
          <p:cNvSpPr>
            <a:spLocks noGrp="1"/>
          </p:cNvSpPr>
          <p:nvPr>
            <p:ph type="title"/>
          </p:nvPr>
        </p:nvSpPr>
        <p:spPr/>
        <p:txBody>
          <a:bodyPr/>
          <a:lstStyle/>
          <a:p>
            <a:r>
              <a:rPr lang="en-GB" dirty="0"/>
              <a:t>Visualisation de la classification des </a:t>
            </a:r>
            <a:r>
              <a:rPr lang="en-GB" dirty="0" err="1"/>
              <a:t>commentaires</a:t>
            </a:r>
            <a:r>
              <a:rPr lang="en-GB" dirty="0"/>
              <a:t> (bar chart)</a:t>
            </a:r>
          </a:p>
        </p:txBody>
      </p:sp>
      <p:pic>
        <p:nvPicPr>
          <p:cNvPr id="7" name="Espace réservé du contenu 6">
            <a:extLst>
              <a:ext uri="{FF2B5EF4-FFF2-40B4-BE49-F238E27FC236}">
                <a16:creationId xmlns:a16="http://schemas.microsoft.com/office/drawing/2014/main" id="{F463568F-AF13-46F4-9F20-FCB0CACA5046}"/>
              </a:ext>
            </a:extLst>
          </p:cNvPr>
          <p:cNvPicPr>
            <a:picLocks noGrp="1" noChangeAspect="1"/>
          </p:cNvPicPr>
          <p:nvPr>
            <p:ph idx="1"/>
          </p:nvPr>
        </p:nvPicPr>
        <p:blipFill>
          <a:blip r:embed="rId2"/>
          <a:stretch>
            <a:fillRect/>
          </a:stretch>
        </p:blipFill>
        <p:spPr>
          <a:xfrm>
            <a:off x="2592925" y="2021839"/>
            <a:ext cx="8911687" cy="4780749"/>
          </a:xfrm>
        </p:spPr>
      </p:pic>
    </p:spTree>
    <p:extLst>
      <p:ext uri="{BB962C8B-B14F-4D97-AF65-F5344CB8AC3E}">
        <p14:creationId xmlns:p14="http://schemas.microsoft.com/office/powerpoint/2010/main" val="226518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4D8AA6-6194-4A3B-BAFC-7737C2D28B05}"/>
              </a:ext>
            </a:extLst>
          </p:cNvPr>
          <p:cNvSpPr>
            <a:spLocks noGrp="1"/>
          </p:cNvSpPr>
          <p:nvPr>
            <p:ph type="title"/>
          </p:nvPr>
        </p:nvSpPr>
        <p:spPr>
          <a:xfrm>
            <a:off x="2562445" y="593630"/>
            <a:ext cx="8911687" cy="1280890"/>
          </a:xfrm>
        </p:spPr>
        <p:txBody>
          <a:bodyPr/>
          <a:lstStyle/>
          <a:p>
            <a:r>
              <a:rPr lang="en-GB" dirty="0"/>
              <a:t>Visualisation de la classification des </a:t>
            </a:r>
            <a:r>
              <a:rPr lang="en-GB" dirty="0" err="1"/>
              <a:t>commentaires</a:t>
            </a:r>
            <a:r>
              <a:rPr lang="en-GB" dirty="0"/>
              <a:t> (pie chart)</a:t>
            </a:r>
          </a:p>
        </p:txBody>
      </p:sp>
      <p:pic>
        <p:nvPicPr>
          <p:cNvPr id="7" name="Espace réservé du contenu 6">
            <a:extLst>
              <a:ext uri="{FF2B5EF4-FFF2-40B4-BE49-F238E27FC236}">
                <a16:creationId xmlns:a16="http://schemas.microsoft.com/office/drawing/2014/main" id="{DCDBC9AD-45A4-43F1-B87B-737F6C7CFC26}"/>
              </a:ext>
            </a:extLst>
          </p:cNvPr>
          <p:cNvPicPr>
            <a:picLocks noGrp="1" noChangeAspect="1"/>
          </p:cNvPicPr>
          <p:nvPr>
            <p:ph idx="1"/>
          </p:nvPr>
        </p:nvPicPr>
        <p:blipFill>
          <a:blip r:embed="rId2"/>
          <a:stretch>
            <a:fillRect/>
          </a:stretch>
        </p:blipFill>
        <p:spPr>
          <a:xfrm>
            <a:off x="2166205" y="1874520"/>
            <a:ext cx="9192675" cy="4931487"/>
          </a:xfrm>
        </p:spPr>
      </p:pic>
      <p:sp>
        <p:nvSpPr>
          <p:cNvPr id="9" name="Rectangle 8">
            <a:extLst>
              <a:ext uri="{FF2B5EF4-FFF2-40B4-BE49-F238E27FC236}">
                <a16:creationId xmlns:a16="http://schemas.microsoft.com/office/drawing/2014/main" id="{C21791B2-56BA-4C86-BCE2-26E3D2DDEE81}"/>
              </a:ext>
            </a:extLst>
          </p:cNvPr>
          <p:cNvSpPr/>
          <p:nvPr/>
        </p:nvSpPr>
        <p:spPr>
          <a:xfrm>
            <a:off x="10400108" y="2761861"/>
            <a:ext cx="936586" cy="513184"/>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13" name="Connecteur droit avec flèche 12">
            <a:extLst>
              <a:ext uri="{FF2B5EF4-FFF2-40B4-BE49-F238E27FC236}">
                <a16:creationId xmlns:a16="http://schemas.microsoft.com/office/drawing/2014/main" id="{20195788-D51A-4E9C-A172-907CA684BEF8}"/>
              </a:ext>
            </a:extLst>
          </p:cNvPr>
          <p:cNvCxnSpPr>
            <a:cxnSpLocks/>
          </p:cNvCxnSpPr>
          <p:nvPr/>
        </p:nvCxnSpPr>
        <p:spPr>
          <a:xfrm flipV="1">
            <a:off x="10032689" y="3275045"/>
            <a:ext cx="345233" cy="51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FD7BD239-9434-4722-A793-A51587A678BF}"/>
              </a:ext>
            </a:extLst>
          </p:cNvPr>
          <p:cNvSpPr txBox="1"/>
          <p:nvPr/>
        </p:nvSpPr>
        <p:spPr>
          <a:xfrm>
            <a:off x="9337558" y="3788228"/>
            <a:ext cx="1390261" cy="276999"/>
          </a:xfrm>
          <a:prstGeom prst="rect">
            <a:avLst/>
          </a:prstGeom>
          <a:noFill/>
        </p:spPr>
        <p:txBody>
          <a:bodyPr wrap="square" rtlCol="0">
            <a:spAutoFit/>
          </a:bodyPr>
          <a:lstStyle/>
          <a:p>
            <a:r>
              <a:rPr lang="en-GB" sz="1200" dirty="0" err="1">
                <a:solidFill>
                  <a:srgbClr val="C00000"/>
                </a:solidFill>
              </a:rPr>
              <a:t>Legende</a:t>
            </a:r>
            <a:endParaRPr lang="en-GB" sz="1200" dirty="0">
              <a:solidFill>
                <a:srgbClr val="C00000"/>
              </a:solidFill>
            </a:endParaRPr>
          </a:p>
        </p:txBody>
      </p:sp>
    </p:spTree>
    <p:extLst>
      <p:ext uri="{BB962C8B-B14F-4D97-AF65-F5344CB8AC3E}">
        <p14:creationId xmlns:p14="http://schemas.microsoft.com/office/powerpoint/2010/main" val="22614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5DECB-CD69-450E-89B9-D9E559EC6BB9}"/>
              </a:ext>
            </a:extLst>
          </p:cNvPr>
          <p:cNvSpPr>
            <a:spLocks noGrp="1"/>
          </p:cNvSpPr>
          <p:nvPr>
            <p:ph type="ctrTitle"/>
          </p:nvPr>
        </p:nvSpPr>
        <p:spPr>
          <a:xfrm>
            <a:off x="2568893" y="2870200"/>
            <a:ext cx="8915399" cy="2262781"/>
          </a:xfrm>
        </p:spPr>
        <p:txBody>
          <a:bodyPr/>
          <a:lstStyle/>
          <a:p>
            <a:r>
              <a:rPr lang="en-GB" dirty="0"/>
              <a:t>Merci pour </a:t>
            </a:r>
            <a:r>
              <a:rPr lang="en-GB" dirty="0" err="1"/>
              <a:t>votre</a:t>
            </a:r>
            <a:r>
              <a:rPr lang="en-GB" dirty="0"/>
              <a:t> attention</a:t>
            </a:r>
          </a:p>
        </p:txBody>
      </p:sp>
    </p:spTree>
    <p:extLst>
      <p:ext uri="{BB962C8B-B14F-4D97-AF65-F5344CB8AC3E}">
        <p14:creationId xmlns:p14="http://schemas.microsoft.com/office/powerpoint/2010/main" val="287216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9C73C8-1BB4-4909-9572-0E27B2C1AF5B}"/>
              </a:ext>
            </a:extLst>
          </p:cNvPr>
          <p:cNvSpPr>
            <a:spLocks noGrp="1"/>
          </p:cNvSpPr>
          <p:nvPr>
            <p:ph type="title"/>
          </p:nvPr>
        </p:nvSpPr>
        <p:spPr/>
        <p:txBody>
          <a:bodyPr/>
          <a:lstStyle/>
          <a:p>
            <a:r>
              <a:rPr lang="en-GB" dirty="0" err="1"/>
              <a:t>Sommaire</a:t>
            </a:r>
            <a:r>
              <a:rPr lang="en-GB" dirty="0"/>
              <a:t> :</a:t>
            </a:r>
          </a:p>
        </p:txBody>
      </p:sp>
      <p:sp>
        <p:nvSpPr>
          <p:cNvPr id="3" name="Espace réservé du contenu 2">
            <a:extLst>
              <a:ext uri="{FF2B5EF4-FFF2-40B4-BE49-F238E27FC236}">
                <a16:creationId xmlns:a16="http://schemas.microsoft.com/office/drawing/2014/main" id="{83CC9618-686F-467B-A268-75BA0AFA0306}"/>
              </a:ext>
            </a:extLst>
          </p:cNvPr>
          <p:cNvSpPr>
            <a:spLocks noGrp="1"/>
          </p:cNvSpPr>
          <p:nvPr>
            <p:ph idx="1"/>
          </p:nvPr>
        </p:nvSpPr>
        <p:spPr>
          <a:xfrm>
            <a:off x="2589212" y="1831759"/>
            <a:ext cx="8915400" cy="4724400"/>
          </a:xfrm>
        </p:spPr>
        <p:txBody>
          <a:bodyPr>
            <a:normAutofit/>
          </a:bodyPr>
          <a:lstStyle/>
          <a:p>
            <a:pPr>
              <a:lnSpc>
                <a:spcPct val="200000"/>
              </a:lnSpc>
            </a:pPr>
            <a:r>
              <a:rPr lang="en-GB" dirty="0"/>
              <a:t>Introduction :</a:t>
            </a:r>
          </a:p>
          <a:p>
            <a:pPr lvl="1">
              <a:lnSpc>
                <a:spcPct val="200000"/>
              </a:lnSpc>
            </a:pPr>
            <a:r>
              <a:rPr lang="en-GB" dirty="0"/>
              <a:t>Data Visualisation</a:t>
            </a:r>
          </a:p>
          <a:p>
            <a:pPr lvl="1">
              <a:lnSpc>
                <a:spcPct val="200000"/>
              </a:lnSpc>
            </a:pPr>
            <a:r>
              <a:rPr lang="en-GB" dirty="0" err="1"/>
              <a:t>Bibliothèques</a:t>
            </a:r>
            <a:r>
              <a:rPr lang="en-GB" dirty="0"/>
              <a:t> de visualisation des </a:t>
            </a:r>
            <a:r>
              <a:rPr lang="en-GB" dirty="0" err="1"/>
              <a:t>données</a:t>
            </a:r>
            <a:r>
              <a:rPr lang="en-GB" dirty="0"/>
              <a:t> </a:t>
            </a:r>
            <a:r>
              <a:rPr lang="en-GB" dirty="0" err="1"/>
              <a:t>en</a:t>
            </a:r>
            <a:r>
              <a:rPr lang="en-GB" dirty="0"/>
              <a:t> Python </a:t>
            </a:r>
          </a:p>
          <a:p>
            <a:pPr>
              <a:lnSpc>
                <a:spcPct val="200000"/>
              </a:lnSpc>
            </a:pPr>
            <a:r>
              <a:rPr lang="en-GB" dirty="0"/>
              <a:t>Tableau Software :</a:t>
            </a:r>
          </a:p>
          <a:p>
            <a:pPr lvl="1">
              <a:lnSpc>
                <a:spcPct val="200000"/>
              </a:lnSpc>
            </a:pPr>
            <a:r>
              <a:rPr lang="en-GB" dirty="0"/>
              <a:t>Aperçu</a:t>
            </a:r>
          </a:p>
          <a:p>
            <a:pPr lvl="1">
              <a:lnSpc>
                <a:spcPct val="200000"/>
              </a:lnSpc>
            </a:pPr>
            <a:r>
              <a:rPr lang="en-GB" dirty="0" err="1"/>
              <a:t>Avantages</a:t>
            </a:r>
            <a:endParaRPr lang="en-GB" dirty="0"/>
          </a:p>
          <a:p>
            <a:pPr>
              <a:lnSpc>
                <a:spcPct val="200000"/>
              </a:lnSpc>
            </a:pPr>
            <a:r>
              <a:rPr lang="en-GB" dirty="0"/>
              <a:t>Tableau Software </a:t>
            </a:r>
            <a:r>
              <a:rPr lang="en-GB" dirty="0" err="1"/>
              <a:t>en</a:t>
            </a:r>
            <a:r>
              <a:rPr lang="en-GB" dirty="0"/>
              <a:t> pratique : </a:t>
            </a:r>
            <a:r>
              <a:rPr lang="en-GB" sz="1800" dirty="0"/>
              <a:t>Dataset du </a:t>
            </a:r>
            <a:r>
              <a:rPr lang="en-GB" sz="1800" dirty="0" err="1"/>
              <a:t>projet</a:t>
            </a:r>
            <a:r>
              <a:rPr lang="en-GB" sz="1800" dirty="0"/>
              <a:t> “Web Scrapping.</a:t>
            </a:r>
            <a:endParaRPr lang="en-GB" dirty="0"/>
          </a:p>
        </p:txBody>
      </p:sp>
    </p:spTree>
    <p:extLst>
      <p:ext uri="{BB962C8B-B14F-4D97-AF65-F5344CB8AC3E}">
        <p14:creationId xmlns:p14="http://schemas.microsoft.com/office/powerpoint/2010/main" val="424019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D026FF-3C53-4D18-9E1D-EC6F77ED88AE}"/>
              </a:ext>
            </a:extLst>
          </p:cNvPr>
          <p:cNvSpPr>
            <a:spLocks noGrp="1"/>
          </p:cNvSpPr>
          <p:nvPr>
            <p:ph type="title"/>
          </p:nvPr>
        </p:nvSpPr>
        <p:spPr>
          <a:xfrm>
            <a:off x="2592925" y="624110"/>
            <a:ext cx="8911687" cy="769684"/>
          </a:xfrm>
        </p:spPr>
        <p:txBody>
          <a:bodyPr/>
          <a:lstStyle/>
          <a:p>
            <a:r>
              <a:rPr lang="en-GB" dirty="0"/>
              <a:t>Introduction : </a:t>
            </a:r>
          </a:p>
        </p:txBody>
      </p:sp>
      <p:sp>
        <p:nvSpPr>
          <p:cNvPr id="3" name="Espace réservé du contenu 2">
            <a:extLst>
              <a:ext uri="{FF2B5EF4-FFF2-40B4-BE49-F238E27FC236}">
                <a16:creationId xmlns:a16="http://schemas.microsoft.com/office/drawing/2014/main" id="{F9350750-0983-4495-8F42-94D8846CB513}"/>
              </a:ext>
            </a:extLst>
          </p:cNvPr>
          <p:cNvSpPr>
            <a:spLocks noGrp="1"/>
          </p:cNvSpPr>
          <p:nvPr>
            <p:ph idx="1"/>
          </p:nvPr>
        </p:nvSpPr>
        <p:spPr>
          <a:xfrm>
            <a:off x="2592925" y="1618694"/>
            <a:ext cx="8915400" cy="4737717"/>
          </a:xfrm>
        </p:spPr>
        <p:txBody>
          <a:bodyPr>
            <a:normAutofit lnSpcReduction="10000"/>
          </a:bodyPr>
          <a:lstStyle/>
          <a:p>
            <a:pPr>
              <a:lnSpc>
                <a:spcPct val="200000"/>
              </a:lnSpc>
            </a:pPr>
            <a:r>
              <a:rPr lang="fr-FR" b="0" i="0" dirty="0">
                <a:solidFill>
                  <a:schemeClr val="tx1"/>
                </a:solidFill>
                <a:effectLst/>
              </a:rPr>
              <a:t>La </a:t>
            </a:r>
            <a:r>
              <a:rPr lang="fr-FR" b="1" i="0" dirty="0">
                <a:solidFill>
                  <a:schemeClr val="tx1"/>
                </a:solidFill>
                <a:effectLst/>
              </a:rPr>
              <a:t>visualisation des données</a:t>
            </a:r>
            <a:r>
              <a:rPr lang="fr-FR" b="0" i="0" dirty="0">
                <a:solidFill>
                  <a:schemeClr val="tx1"/>
                </a:solidFill>
                <a:effectLst/>
              </a:rPr>
              <a:t> est un ensemble de méthodes permettant de résumer de manière graphique des </a:t>
            </a:r>
            <a:r>
              <a:rPr lang="fr-FR" b="0" i="0" strike="noStrike" dirty="0">
                <a:solidFill>
                  <a:schemeClr val="tx1"/>
                </a:solidFill>
                <a:effectLst/>
              </a:rPr>
              <a:t> données. </a:t>
            </a:r>
          </a:p>
          <a:p>
            <a:pPr>
              <a:lnSpc>
                <a:spcPct val="200000"/>
              </a:lnSpc>
            </a:pPr>
            <a:r>
              <a:rPr lang="fr-FR" b="0" i="0" dirty="0">
                <a:solidFill>
                  <a:schemeClr val="tx1"/>
                </a:solidFill>
                <a:effectLst/>
              </a:rPr>
              <a:t>Elle consiste à transformer des données complexes en représentations visuelles simples pour faciliter leur compréhension et leur exploitation.</a:t>
            </a:r>
          </a:p>
          <a:p>
            <a:pPr algn="l">
              <a:lnSpc>
                <a:spcPct val="200000"/>
              </a:lnSpc>
            </a:pPr>
            <a:r>
              <a:rPr lang="fr-FR" b="0" i="0" dirty="0">
                <a:solidFill>
                  <a:schemeClr val="tx1"/>
                </a:solidFill>
                <a:effectLst/>
              </a:rPr>
              <a:t>L’objectif de cette stratégie est de rendre l’information accessible à tout le monde. Et plus précisément aux personnes susceptibles de prendre des décisions à partir des données récoltées.</a:t>
            </a:r>
          </a:p>
          <a:p>
            <a:pPr algn="l">
              <a:lnSpc>
                <a:spcPct val="200000"/>
              </a:lnSpc>
            </a:pPr>
            <a:r>
              <a:rPr lang="fr-FR" b="0" i="0" dirty="0">
                <a:solidFill>
                  <a:schemeClr val="tx1"/>
                </a:solidFill>
                <a:effectLst/>
              </a:rPr>
              <a:t>La visualisation de données fait partie de la </a:t>
            </a:r>
            <a:r>
              <a:rPr lang="fr-FR" b="0" i="0" strike="noStrike" dirty="0">
                <a:solidFill>
                  <a:schemeClr val="tx1"/>
                </a:solidFill>
                <a:effectLst/>
              </a:rPr>
              <a:t>science des données.</a:t>
            </a:r>
            <a:endParaRPr lang="fr-FR" b="0" i="0" dirty="0">
              <a:solidFill>
                <a:schemeClr val="tx1"/>
              </a:solidFill>
              <a:effectLst/>
            </a:endParaRPr>
          </a:p>
          <a:p>
            <a:pPr>
              <a:lnSpc>
                <a:spcPct val="200000"/>
              </a:lnSpc>
            </a:pPr>
            <a:endParaRPr lang="en-GB" dirty="0">
              <a:solidFill>
                <a:schemeClr val="tx1"/>
              </a:solidFill>
            </a:endParaRPr>
          </a:p>
        </p:txBody>
      </p:sp>
    </p:spTree>
    <p:extLst>
      <p:ext uri="{BB962C8B-B14F-4D97-AF65-F5344CB8AC3E}">
        <p14:creationId xmlns:p14="http://schemas.microsoft.com/office/powerpoint/2010/main" val="415524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CBE55-A476-4241-8F17-35946812712B}"/>
              </a:ext>
            </a:extLst>
          </p:cNvPr>
          <p:cNvSpPr>
            <a:spLocks noGrp="1"/>
          </p:cNvSpPr>
          <p:nvPr>
            <p:ph type="title"/>
          </p:nvPr>
        </p:nvSpPr>
        <p:spPr/>
        <p:txBody>
          <a:bodyPr>
            <a:normAutofit fontScale="90000"/>
          </a:bodyPr>
          <a:lstStyle/>
          <a:p>
            <a:r>
              <a:rPr lang="en-GB" dirty="0" err="1"/>
              <a:t>Bibliothèques</a:t>
            </a:r>
            <a:r>
              <a:rPr lang="en-GB" dirty="0"/>
              <a:t> de visualisation des </a:t>
            </a:r>
            <a:r>
              <a:rPr lang="en-GB" dirty="0" err="1"/>
              <a:t>données</a:t>
            </a:r>
            <a:r>
              <a:rPr lang="en-GB" dirty="0"/>
              <a:t> </a:t>
            </a:r>
            <a:r>
              <a:rPr lang="en-GB" dirty="0" err="1"/>
              <a:t>en</a:t>
            </a:r>
            <a:r>
              <a:rPr lang="en-GB" dirty="0"/>
              <a:t> Python </a:t>
            </a:r>
            <a:br>
              <a:rPr lang="en-GB" dirty="0"/>
            </a:br>
            <a:endParaRPr lang="en-GB" dirty="0"/>
          </a:p>
        </p:txBody>
      </p:sp>
      <p:sp>
        <p:nvSpPr>
          <p:cNvPr id="3" name="Espace réservé du contenu 2">
            <a:extLst>
              <a:ext uri="{FF2B5EF4-FFF2-40B4-BE49-F238E27FC236}">
                <a16:creationId xmlns:a16="http://schemas.microsoft.com/office/drawing/2014/main" id="{2AB5367F-2088-40EC-B24F-39F76E725283}"/>
              </a:ext>
            </a:extLst>
          </p:cNvPr>
          <p:cNvSpPr>
            <a:spLocks noGrp="1"/>
          </p:cNvSpPr>
          <p:nvPr>
            <p:ph idx="1"/>
          </p:nvPr>
        </p:nvSpPr>
        <p:spPr>
          <a:xfrm>
            <a:off x="2589212" y="2133600"/>
            <a:ext cx="8915400" cy="2633709"/>
          </a:xfrm>
        </p:spPr>
        <p:txBody>
          <a:bodyPr/>
          <a:lstStyle/>
          <a:p>
            <a:pPr>
              <a:lnSpc>
                <a:spcPct val="150000"/>
              </a:lnSpc>
            </a:pPr>
            <a:r>
              <a:rPr lang="fr-FR" b="0" i="0" dirty="0">
                <a:solidFill>
                  <a:srgbClr val="000000"/>
                </a:solidFill>
                <a:effectLst/>
              </a:rPr>
              <a:t>Python est un langage scientifique très mature, il </a:t>
            </a:r>
            <a:r>
              <a:rPr lang="fr-FR" b="0" i="0" dirty="0">
                <a:solidFill>
                  <a:srgbClr val="292929"/>
                </a:solidFill>
                <a:effectLst/>
              </a:rPr>
              <a:t>fournit plusieurs bibliothèques pour la visualisation de données telles que </a:t>
            </a:r>
            <a:r>
              <a:rPr lang="fr-FR" b="1" i="0" dirty="0">
                <a:solidFill>
                  <a:srgbClr val="292929"/>
                </a:solidFill>
                <a:effectLst/>
              </a:rPr>
              <a:t>Pandas, </a:t>
            </a:r>
            <a:r>
              <a:rPr lang="fr-FR" b="1" i="0" dirty="0" err="1">
                <a:solidFill>
                  <a:srgbClr val="292929"/>
                </a:solidFill>
                <a:effectLst/>
              </a:rPr>
              <a:t>seaborn</a:t>
            </a:r>
            <a:r>
              <a:rPr lang="fr-FR" b="1" i="0" dirty="0">
                <a:solidFill>
                  <a:srgbClr val="292929"/>
                </a:solidFill>
                <a:effectLst/>
              </a:rPr>
              <a:t>,  </a:t>
            </a:r>
            <a:r>
              <a:rPr lang="fr-FR" b="1" i="0" dirty="0" err="1">
                <a:solidFill>
                  <a:srgbClr val="292929"/>
                </a:solidFill>
                <a:effectLst/>
              </a:rPr>
              <a:t>matplotlib</a:t>
            </a:r>
            <a:r>
              <a:rPr lang="fr-FR" b="1" i="0" dirty="0">
                <a:solidFill>
                  <a:srgbClr val="292929"/>
                </a:solidFill>
                <a:effectLst/>
              </a:rPr>
              <a:t>, </a:t>
            </a:r>
            <a:r>
              <a:rPr lang="fr-FR" b="1" i="0" dirty="0" err="1">
                <a:solidFill>
                  <a:srgbClr val="292929"/>
                </a:solidFill>
                <a:effectLst/>
              </a:rPr>
              <a:t>plotly</a:t>
            </a:r>
            <a:r>
              <a:rPr lang="fr-FR" b="1" i="0" dirty="0">
                <a:solidFill>
                  <a:srgbClr val="292929"/>
                </a:solidFill>
                <a:effectLst/>
              </a:rPr>
              <a:t> </a:t>
            </a:r>
            <a:r>
              <a:rPr lang="fr-FR" i="0" dirty="0">
                <a:solidFill>
                  <a:srgbClr val="292929"/>
                </a:solidFill>
                <a:effectLst/>
              </a:rPr>
              <a:t>etc..</a:t>
            </a:r>
          </a:p>
          <a:p>
            <a:pPr>
              <a:lnSpc>
                <a:spcPct val="150000"/>
              </a:lnSpc>
            </a:pPr>
            <a:r>
              <a:rPr lang="fr-FR" dirty="0">
                <a:solidFill>
                  <a:srgbClr val="292929"/>
                </a:solidFill>
              </a:rPr>
              <a:t>Dans cette présentation, nous  allons détailler chacune de ces bibliothèques en précisant leurs utilités et limitations.</a:t>
            </a:r>
          </a:p>
          <a:p>
            <a:pPr>
              <a:lnSpc>
                <a:spcPct val="150000"/>
              </a:lnSpc>
            </a:pPr>
            <a:endParaRPr lang="en-GB" dirty="0"/>
          </a:p>
        </p:txBody>
      </p:sp>
    </p:spTree>
    <p:extLst>
      <p:ext uri="{BB962C8B-B14F-4D97-AF65-F5344CB8AC3E}">
        <p14:creationId xmlns:p14="http://schemas.microsoft.com/office/powerpoint/2010/main" val="325015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B13DC-87BD-453A-A314-9E6561142EF0}"/>
              </a:ext>
            </a:extLst>
          </p:cNvPr>
          <p:cNvSpPr>
            <a:spLocks noGrp="1"/>
          </p:cNvSpPr>
          <p:nvPr>
            <p:ph type="title"/>
          </p:nvPr>
        </p:nvSpPr>
        <p:spPr/>
        <p:txBody>
          <a:bodyPr/>
          <a:lstStyle/>
          <a:p>
            <a:r>
              <a:rPr lang="en-GB" dirty="0"/>
              <a:t>Pandas : </a:t>
            </a:r>
          </a:p>
        </p:txBody>
      </p:sp>
      <p:sp>
        <p:nvSpPr>
          <p:cNvPr id="3" name="Espace réservé du contenu 2">
            <a:extLst>
              <a:ext uri="{FF2B5EF4-FFF2-40B4-BE49-F238E27FC236}">
                <a16:creationId xmlns:a16="http://schemas.microsoft.com/office/drawing/2014/main" id="{202BF89C-52D5-421C-A408-30CD736BF634}"/>
              </a:ext>
            </a:extLst>
          </p:cNvPr>
          <p:cNvSpPr>
            <a:spLocks noGrp="1"/>
          </p:cNvSpPr>
          <p:nvPr>
            <p:ph idx="1"/>
          </p:nvPr>
        </p:nvSpPr>
        <p:spPr>
          <a:xfrm>
            <a:off x="2592925" y="1566821"/>
            <a:ext cx="8915400" cy="5863789"/>
          </a:xfrm>
        </p:spPr>
        <p:txBody>
          <a:bodyPr>
            <a:normAutofit fontScale="92500" lnSpcReduction="10000"/>
          </a:bodyPr>
          <a:lstStyle/>
          <a:p>
            <a:pPr algn="l" fontAlgn="base">
              <a:lnSpc>
                <a:spcPct val="150000"/>
              </a:lnSpc>
            </a:pPr>
            <a:r>
              <a:rPr lang="fr-FR" b="0" i="0" dirty="0">
                <a:solidFill>
                  <a:srgbClr val="0A0A0A"/>
                </a:solidFill>
                <a:effectLst/>
              </a:rPr>
              <a:t>Pandas est un package Python open-source qui fournit des structures de données et des outils d’analyse des données de haute performance et faciles à utiliser pour les données étiquetées dans le langage Python. Pandas signifie </a:t>
            </a:r>
            <a:r>
              <a:rPr lang="fr-FR" b="1" i="0" dirty="0">
                <a:solidFill>
                  <a:srgbClr val="0A0A0A"/>
                </a:solidFill>
                <a:effectLst/>
              </a:rPr>
              <a:t>Python Data </a:t>
            </a:r>
            <a:r>
              <a:rPr lang="fr-FR" b="1" i="0" dirty="0" err="1">
                <a:solidFill>
                  <a:srgbClr val="0A0A0A"/>
                </a:solidFill>
                <a:effectLst/>
              </a:rPr>
              <a:t>Analysis</a:t>
            </a:r>
            <a:r>
              <a:rPr lang="fr-FR" b="1" i="0" dirty="0">
                <a:solidFill>
                  <a:srgbClr val="0A0A0A"/>
                </a:solidFill>
                <a:effectLst/>
              </a:rPr>
              <a:t> Library.</a:t>
            </a:r>
            <a:endParaRPr lang="fr-FR" b="0" i="0" dirty="0">
              <a:solidFill>
                <a:srgbClr val="0A0A0A"/>
              </a:solidFill>
              <a:effectLst/>
            </a:endParaRPr>
          </a:p>
          <a:p>
            <a:pPr>
              <a:lnSpc>
                <a:spcPct val="150000"/>
              </a:lnSpc>
            </a:pPr>
            <a:r>
              <a:rPr lang="fr-FR" b="0" i="0" dirty="0">
                <a:solidFill>
                  <a:srgbClr val="0A0A0A"/>
                </a:solidFill>
                <a:effectLst/>
              </a:rPr>
              <a:t>Pandas est conçu pour la manipulation rapide et facile des données:  La lecture, l’agrégation et la visualisation.</a:t>
            </a:r>
          </a:p>
          <a:p>
            <a:pPr algn="l"/>
            <a:r>
              <a:rPr lang="fr-FR" sz="2000" b="1" i="0" dirty="0">
                <a:solidFill>
                  <a:srgbClr val="0A0A0A"/>
                </a:solidFill>
                <a:effectLst/>
              </a:rPr>
              <a:t>Que peut-on faire avec Pandas?</a:t>
            </a:r>
          </a:p>
          <a:p>
            <a:pPr lvl="1">
              <a:lnSpc>
                <a:spcPct val="160000"/>
              </a:lnSpc>
            </a:pPr>
            <a:r>
              <a:rPr lang="fr-FR" b="0" i="0" dirty="0">
                <a:solidFill>
                  <a:schemeClr val="tx1"/>
                </a:solidFill>
                <a:effectLst/>
              </a:rPr>
              <a:t>Indexation, manipulation, renommage, tri, fusion de trame de données.</a:t>
            </a:r>
          </a:p>
          <a:p>
            <a:pPr lvl="1">
              <a:lnSpc>
                <a:spcPct val="160000"/>
              </a:lnSpc>
            </a:pPr>
            <a:r>
              <a:rPr lang="fr-FR" b="0" i="0" dirty="0">
                <a:solidFill>
                  <a:schemeClr val="tx1"/>
                </a:solidFill>
                <a:effectLst/>
              </a:rPr>
              <a:t>Mise à jour, ajout, suppression des colonnes d’une base de données.</a:t>
            </a:r>
          </a:p>
          <a:p>
            <a:pPr lvl="1">
              <a:lnSpc>
                <a:spcPct val="160000"/>
              </a:lnSpc>
            </a:pPr>
            <a:r>
              <a:rPr lang="fr-FR" b="0" i="0" dirty="0">
                <a:solidFill>
                  <a:schemeClr val="tx1"/>
                </a:solidFill>
                <a:effectLst/>
              </a:rPr>
              <a:t>Détection de fichiers manquants et gestion des données manquantes.</a:t>
            </a:r>
          </a:p>
          <a:p>
            <a:pPr lvl="1">
              <a:lnSpc>
                <a:spcPct val="160000"/>
              </a:lnSpc>
            </a:pPr>
            <a:r>
              <a:rPr lang="en-GB" b="0" i="0" dirty="0" err="1">
                <a:solidFill>
                  <a:schemeClr val="tx1"/>
                </a:solidFill>
                <a:effectLst/>
              </a:rPr>
              <a:t>Représentation</a:t>
            </a:r>
            <a:r>
              <a:rPr lang="en-GB" b="0" i="0" dirty="0">
                <a:solidFill>
                  <a:schemeClr val="tx1"/>
                </a:solidFill>
                <a:effectLst/>
              </a:rPr>
              <a:t> </a:t>
            </a:r>
            <a:r>
              <a:rPr lang="en-GB" b="0" i="0" dirty="0" err="1">
                <a:solidFill>
                  <a:schemeClr val="tx1"/>
                </a:solidFill>
                <a:effectLst/>
              </a:rPr>
              <a:t>graphique</a:t>
            </a:r>
            <a:r>
              <a:rPr lang="en-GB" b="0" i="0" dirty="0">
                <a:solidFill>
                  <a:schemeClr val="tx1"/>
                </a:solidFill>
                <a:effectLst/>
              </a:rPr>
              <a:t> des </a:t>
            </a:r>
            <a:r>
              <a:rPr lang="en-GB" b="0" i="0" dirty="0" err="1">
                <a:solidFill>
                  <a:schemeClr val="tx1"/>
                </a:solidFill>
                <a:effectLst/>
              </a:rPr>
              <a:t>données</a:t>
            </a:r>
            <a:r>
              <a:rPr lang="en-GB" b="0" i="0" dirty="0">
                <a:solidFill>
                  <a:schemeClr val="tx1"/>
                </a:solidFill>
                <a:effectLst/>
              </a:rPr>
              <a:t>.</a:t>
            </a:r>
          </a:p>
          <a:p>
            <a:pPr marL="0" indent="0">
              <a:buNone/>
            </a:pPr>
            <a:endParaRPr lang="fr-FR" b="0" i="0" dirty="0">
              <a:solidFill>
                <a:srgbClr val="666666"/>
              </a:solidFill>
              <a:effectLst/>
            </a:endParaRPr>
          </a:p>
          <a:p>
            <a:pPr marL="0" indent="0">
              <a:buNone/>
            </a:pPr>
            <a:br>
              <a:rPr lang="fr-FR" dirty="0"/>
            </a:br>
            <a:endParaRPr lang="en-GB" dirty="0"/>
          </a:p>
        </p:txBody>
      </p:sp>
    </p:spTree>
    <p:extLst>
      <p:ext uri="{BB962C8B-B14F-4D97-AF65-F5344CB8AC3E}">
        <p14:creationId xmlns:p14="http://schemas.microsoft.com/office/powerpoint/2010/main" val="14529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B13DC-87BD-453A-A314-9E6561142EF0}"/>
              </a:ext>
            </a:extLst>
          </p:cNvPr>
          <p:cNvSpPr>
            <a:spLocks noGrp="1"/>
          </p:cNvSpPr>
          <p:nvPr>
            <p:ph type="title"/>
          </p:nvPr>
        </p:nvSpPr>
        <p:spPr/>
        <p:txBody>
          <a:bodyPr/>
          <a:lstStyle/>
          <a:p>
            <a:r>
              <a:rPr lang="en-GB" dirty="0"/>
              <a:t>Matplotlib : </a:t>
            </a:r>
          </a:p>
        </p:txBody>
      </p:sp>
      <p:sp>
        <p:nvSpPr>
          <p:cNvPr id="3" name="Espace réservé du contenu 2">
            <a:extLst>
              <a:ext uri="{FF2B5EF4-FFF2-40B4-BE49-F238E27FC236}">
                <a16:creationId xmlns:a16="http://schemas.microsoft.com/office/drawing/2014/main" id="{202BF89C-52D5-421C-A408-30CD736BF634}"/>
              </a:ext>
            </a:extLst>
          </p:cNvPr>
          <p:cNvSpPr>
            <a:spLocks noGrp="1"/>
          </p:cNvSpPr>
          <p:nvPr>
            <p:ph idx="1"/>
          </p:nvPr>
        </p:nvSpPr>
        <p:spPr>
          <a:xfrm>
            <a:off x="2592925" y="1566821"/>
            <a:ext cx="8915400" cy="5863789"/>
          </a:xfrm>
        </p:spPr>
        <p:txBody>
          <a:bodyPr>
            <a:normAutofit fontScale="92500" lnSpcReduction="20000"/>
          </a:bodyPr>
          <a:lstStyle/>
          <a:p>
            <a:pPr algn="l" fontAlgn="base">
              <a:lnSpc>
                <a:spcPct val="150000"/>
              </a:lnSpc>
            </a:pPr>
            <a:r>
              <a:rPr lang="fr-FR" b="0" i="0" dirty="0" err="1">
                <a:solidFill>
                  <a:srgbClr val="0A0A0A"/>
                </a:solidFill>
                <a:effectLst/>
              </a:rPr>
              <a:t>Matplotlib</a:t>
            </a:r>
            <a:r>
              <a:rPr lang="fr-FR" b="0" i="0" dirty="0">
                <a:solidFill>
                  <a:srgbClr val="0A0A0A"/>
                </a:solidFill>
                <a:effectLst/>
              </a:rPr>
              <a:t> est la bibliothèque de traçage pour Python qui fournit une API orientée objet pour intégrer des tracés dans des applications. Il ressemble beaucoup à MATLAB.</a:t>
            </a:r>
          </a:p>
          <a:p>
            <a:pPr algn="l">
              <a:lnSpc>
                <a:spcPct val="150000"/>
              </a:lnSpc>
            </a:pPr>
            <a:r>
              <a:rPr lang="fr-FR" sz="2000" b="1" i="0" dirty="0">
                <a:solidFill>
                  <a:srgbClr val="0A0A0A"/>
                </a:solidFill>
                <a:effectLst/>
              </a:rPr>
              <a:t>Que peut-on faire avec </a:t>
            </a:r>
            <a:r>
              <a:rPr lang="fr-FR" sz="2000" b="1" i="0" dirty="0" err="1">
                <a:solidFill>
                  <a:srgbClr val="0A0A0A"/>
                </a:solidFill>
                <a:effectLst/>
              </a:rPr>
              <a:t>Matplotlib</a:t>
            </a:r>
            <a:r>
              <a:rPr lang="fr-FR" sz="2000" b="1" i="0" dirty="0">
                <a:solidFill>
                  <a:srgbClr val="0A0A0A"/>
                </a:solidFill>
                <a:effectLst/>
              </a:rPr>
              <a:t>?</a:t>
            </a:r>
          </a:p>
          <a:p>
            <a:pPr lvl="1">
              <a:lnSpc>
                <a:spcPct val="150000"/>
              </a:lnSpc>
            </a:pPr>
            <a:r>
              <a:rPr lang="en-GB" b="0" i="0" dirty="0" err="1">
                <a:solidFill>
                  <a:schemeClr val="tx1"/>
                </a:solidFill>
                <a:effectLst/>
              </a:rPr>
              <a:t>Graphiques</a:t>
            </a:r>
            <a:r>
              <a:rPr lang="en-GB" b="0" i="0" dirty="0">
                <a:solidFill>
                  <a:schemeClr val="tx1"/>
                </a:solidFill>
                <a:effectLst/>
              </a:rPr>
              <a:t> </a:t>
            </a:r>
            <a:r>
              <a:rPr lang="en-GB" b="0" i="0" dirty="0" err="1">
                <a:solidFill>
                  <a:schemeClr val="tx1"/>
                </a:solidFill>
                <a:effectLst/>
              </a:rPr>
              <a:t>linéaires</a:t>
            </a:r>
            <a:endParaRPr lang="en-GB" dirty="0">
              <a:solidFill>
                <a:schemeClr val="tx1"/>
              </a:solidFill>
            </a:endParaRPr>
          </a:p>
          <a:p>
            <a:pPr lvl="1">
              <a:lnSpc>
                <a:spcPct val="150000"/>
              </a:lnSpc>
            </a:pPr>
            <a:r>
              <a:rPr lang="en-GB" b="0" i="0" dirty="0" err="1">
                <a:solidFill>
                  <a:schemeClr val="tx1"/>
                </a:solidFill>
                <a:effectLst/>
              </a:rPr>
              <a:t>Graphiques</a:t>
            </a:r>
            <a:r>
              <a:rPr lang="en-GB" b="0" i="0" dirty="0">
                <a:solidFill>
                  <a:schemeClr val="tx1"/>
                </a:solidFill>
                <a:effectLst/>
              </a:rPr>
              <a:t> de dispersion</a:t>
            </a:r>
          </a:p>
          <a:p>
            <a:pPr lvl="1">
              <a:lnSpc>
                <a:spcPct val="150000"/>
              </a:lnSpc>
            </a:pPr>
            <a:r>
              <a:rPr lang="en-GB" b="0" i="0" dirty="0" err="1">
                <a:solidFill>
                  <a:schemeClr val="tx1"/>
                </a:solidFill>
                <a:effectLst/>
              </a:rPr>
              <a:t>Graphiques</a:t>
            </a:r>
            <a:r>
              <a:rPr lang="en-GB" b="0" i="0" dirty="0">
                <a:solidFill>
                  <a:schemeClr val="tx1"/>
                </a:solidFill>
                <a:effectLst/>
              </a:rPr>
              <a:t> de surface</a:t>
            </a:r>
          </a:p>
          <a:p>
            <a:pPr lvl="1">
              <a:lnSpc>
                <a:spcPct val="150000"/>
              </a:lnSpc>
            </a:pPr>
            <a:r>
              <a:rPr lang="fr-FR" b="0" i="0" dirty="0">
                <a:solidFill>
                  <a:schemeClr val="tx1"/>
                </a:solidFill>
                <a:effectLst/>
              </a:rPr>
              <a:t>Graphiques à barres et histogrammes</a:t>
            </a:r>
          </a:p>
          <a:p>
            <a:pPr lvl="1">
              <a:lnSpc>
                <a:spcPct val="150000"/>
              </a:lnSpc>
            </a:pPr>
            <a:r>
              <a:rPr lang="en-GB" dirty="0">
                <a:solidFill>
                  <a:schemeClr val="tx1"/>
                </a:solidFill>
              </a:rPr>
              <a:t>P</a:t>
            </a:r>
            <a:r>
              <a:rPr lang="en-GB" b="0" i="0" dirty="0">
                <a:solidFill>
                  <a:schemeClr val="tx1"/>
                </a:solidFill>
                <a:effectLst/>
              </a:rPr>
              <a:t>ie charts</a:t>
            </a:r>
          </a:p>
          <a:p>
            <a:pPr lvl="1">
              <a:lnSpc>
                <a:spcPct val="150000"/>
              </a:lnSpc>
            </a:pPr>
            <a:r>
              <a:rPr lang="en-GB" b="0" i="0" dirty="0" err="1">
                <a:solidFill>
                  <a:schemeClr val="tx1"/>
                </a:solidFill>
                <a:effectLst/>
              </a:rPr>
              <a:t>Spectrogrammes</a:t>
            </a:r>
            <a:endParaRPr lang="en-GB" b="0" i="0" dirty="0">
              <a:solidFill>
                <a:schemeClr val="tx1"/>
              </a:solidFill>
              <a:effectLst/>
            </a:endParaRPr>
          </a:p>
          <a:p>
            <a:pPr lvl="1">
              <a:lnSpc>
                <a:spcPct val="150000"/>
              </a:lnSpc>
            </a:pPr>
            <a:r>
              <a:rPr lang="en-GB" dirty="0">
                <a:solidFill>
                  <a:schemeClr val="tx1"/>
                </a:solidFill>
              </a:rPr>
              <a:t>Etc…</a:t>
            </a:r>
          </a:p>
          <a:p>
            <a:pPr marL="457200" lvl="1" indent="0">
              <a:buNone/>
            </a:pPr>
            <a:endParaRPr lang="en-GB" b="0" i="0" dirty="0">
              <a:solidFill>
                <a:srgbClr val="666666"/>
              </a:solidFill>
              <a:effectLst/>
              <a:latin typeface="Abhaya Libre"/>
            </a:endParaRPr>
          </a:p>
          <a:p>
            <a:endParaRPr lang="fr-FR" b="0" i="0" dirty="0">
              <a:solidFill>
                <a:srgbClr val="666666"/>
              </a:solidFill>
              <a:effectLst/>
            </a:endParaRPr>
          </a:p>
          <a:p>
            <a:pPr marL="0" indent="0">
              <a:buNone/>
            </a:pPr>
            <a:br>
              <a:rPr lang="fr-FR" dirty="0"/>
            </a:br>
            <a:endParaRPr lang="en-GB" dirty="0"/>
          </a:p>
        </p:txBody>
      </p:sp>
    </p:spTree>
    <p:extLst>
      <p:ext uri="{BB962C8B-B14F-4D97-AF65-F5344CB8AC3E}">
        <p14:creationId xmlns:p14="http://schemas.microsoft.com/office/powerpoint/2010/main" val="316461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B13DC-87BD-453A-A314-9E6561142EF0}"/>
              </a:ext>
            </a:extLst>
          </p:cNvPr>
          <p:cNvSpPr>
            <a:spLocks noGrp="1"/>
          </p:cNvSpPr>
          <p:nvPr>
            <p:ph type="title"/>
          </p:nvPr>
        </p:nvSpPr>
        <p:spPr/>
        <p:txBody>
          <a:bodyPr/>
          <a:lstStyle/>
          <a:p>
            <a:r>
              <a:rPr lang="en-GB" dirty="0"/>
              <a:t>Seaborn : </a:t>
            </a:r>
          </a:p>
        </p:txBody>
      </p:sp>
      <p:sp>
        <p:nvSpPr>
          <p:cNvPr id="3" name="Espace réservé du contenu 2">
            <a:extLst>
              <a:ext uri="{FF2B5EF4-FFF2-40B4-BE49-F238E27FC236}">
                <a16:creationId xmlns:a16="http://schemas.microsoft.com/office/drawing/2014/main" id="{202BF89C-52D5-421C-A408-30CD736BF634}"/>
              </a:ext>
            </a:extLst>
          </p:cNvPr>
          <p:cNvSpPr>
            <a:spLocks noGrp="1"/>
          </p:cNvSpPr>
          <p:nvPr>
            <p:ph idx="1"/>
          </p:nvPr>
        </p:nvSpPr>
        <p:spPr>
          <a:xfrm>
            <a:off x="2592925" y="1566821"/>
            <a:ext cx="8915400" cy="5863789"/>
          </a:xfrm>
        </p:spPr>
        <p:txBody>
          <a:bodyPr>
            <a:noAutofit/>
          </a:bodyPr>
          <a:lstStyle/>
          <a:p>
            <a:pPr algn="l" fontAlgn="base">
              <a:lnSpc>
                <a:spcPct val="150000"/>
              </a:lnSpc>
            </a:pPr>
            <a:r>
              <a:rPr lang="fr-FR" b="0" i="0" dirty="0">
                <a:solidFill>
                  <a:srgbClr val="0A0A0A"/>
                </a:solidFill>
                <a:effectLst/>
              </a:rPr>
              <a:t> </a:t>
            </a:r>
            <a:r>
              <a:rPr lang="fr-FR" sz="1600" dirty="0" err="1">
                <a:solidFill>
                  <a:srgbClr val="0A0A0A"/>
                </a:solidFill>
              </a:rPr>
              <a:t>S</a:t>
            </a:r>
            <a:r>
              <a:rPr lang="fr-FR" sz="1600" b="0" i="0" dirty="0" err="1">
                <a:solidFill>
                  <a:srgbClr val="0A0A0A"/>
                </a:solidFill>
                <a:effectLst/>
              </a:rPr>
              <a:t>eaborn</a:t>
            </a:r>
            <a:r>
              <a:rPr lang="fr-FR" sz="1600" b="0" i="0" dirty="0">
                <a:solidFill>
                  <a:srgbClr val="0A0A0A"/>
                </a:solidFill>
                <a:effectLst/>
              </a:rPr>
              <a:t> est une extension de </a:t>
            </a:r>
            <a:r>
              <a:rPr lang="fr-FR" sz="1600" b="0" i="0" dirty="0" err="1">
                <a:solidFill>
                  <a:srgbClr val="0A0A0A"/>
                </a:solidFill>
                <a:effectLst/>
              </a:rPr>
              <a:t>Matplotlib</a:t>
            </a:r>
            <a:r>
              <a:rPr lang="fr-FR" sz="1600" b="0" i="0" dirty="0">
                <a:solidFill>
                  <a:srgbClr val="0A0A0A"/>
                </a:solidFill>
                <a:effectLst/>
              </a:rPr>
              <a:t> avec des fonctionnalités avancées.</a:t>
            </a:r>
            <a:endParaRPr lang="fr-FR" sz="1600" dirty="0">
              <a:solidFill>
                <a:srgbClr val="0A0A0A"/>
              </a:solidFill>
            </a:endParaRPr>
          </a:p>
          <a:p>
            <a:pPr fontAlgn="base">
              <a:lnSpc>
                <a:spcPct val="150000"/>
              </a:lnSpc>
            </a:pPr>
            <a:r>
              <a:rPr lang="fr-FR" sz="1600" b="1" dirty="0">
                <a:solidFill>
                  <a:srgbClr val="0A0A0A"/>
                </a:solidFill>
              </a:rPr>
              <a:t>Quelle est la différence entre </a:t>
            </a:r>
            <a:r>
              <a:rPr lang="fr-FR" sz="1600" b="1" dirty="0" err="1">
                <a:solidFill>
                  <a:srgbClr val="0A0A0A"/>
                </a:solidFill>
              </a:rPr>
              <a:t>Matplotlib</a:t>
            </a:r>
            <a:r>
              <a:rPr lang="fr-FR" sz="1600" b="1" dirty="0">
                <a:solidFill>
                  <a:srgbClr val="0A0A0A"/>
                </a:solidFill>
              </a:rPr>
              <a:t> et </a:t>
            </a:r>
            <a:r>
              <a:rPr lang="fr-FR" sz="1600" b="1" dirty="0" err="1">
                <a:solidFill>
                  <a:srgbClr val="0A0A0A"/>
                </a:solidFill>
              </a:rPr>
              <a:t>Seaborn</a:t>
            </a:r>
            <a:r>
              <a:rPr lang="fr-FR" sz="1600" b="1" dirty="0">
                <a:solidFill>
                  <a:srgbClr val="0A0A0A"/>
                </a:solidFill>
              </a:rPr>
              <a:t> ?</a:t>
            </a:r>
          </a:p>
          <a:p>
            <a:pPr lvl="1" fontAlgn="base">
              <a:lnSpc>
                <a:spcPct val="150000"/>
              </a:lnSpc>
            </a:pPr>
            <a:r>
              <a:rPr lang="fr-FR" sz="1400" b="0" i="0" dirty="0" err="1">
                <a:solidFill>
                  <a:srgbClr val="0A0A0A"/>
                </a:solidFill>
                <a:effectLst/>
              </a:rPr>
              <a:t>Matplotlib</a:t>
            </a:r>
            <a:r>
              <a:rPr lang="fr-FR" sz="1400" b="0" i="0" dirty="0">
                <a:solidFill>
                  <a:srgbClr val="0A0A0A"/>
                </a:solidFill>
                <a:effectLst/>
              </a:rPr>
              <a:t> est utilisé pour le traçage de base; barres, tartes, lignes, diagrammes de dispersion et d’autres tandis que, </a:t>
            </a:r>
            <a:r>
              <a:rPr lang="fr-FR" sz="1400" b="0" i="0" dirty="0" err="1">
                <a:solidFill>
                  <a:srgbClr val="0A0A0A"/>
                </a:solidFill>
                <a:effectLst/>
              </a:rPr>
              <a:t>Seaborn</a:t>
            </a:r>
            <a:r>
              <a:rPr lang="fr-FR" sz="1400" b="0" i="0" dirty="0">
                <a:solidFill>
                  <a:srgbClr val="0A0A0A"/>
                </a:solidFill>
                <a:effectLst/>
              </a:rPr>
              <a:t> fournit une variété de modèles de visualisation moins complexe et avec moins de syntaxe.</a:t>
            </a:r>
          </a:p>
          <a:p>
            <a:pPr algn="l">
              <a:lnSpc>
                <a:spcPct val="150000"/>
              </a:lnSpc>
            </a:pPr>
            <a:r>
              <a:rPr lang="fr-FR" sz="1600" b="1" i="0" dirty="0">
                <a:solidFill>
                  <a:srgbClr val="0A0A0A"/>
                </a:solidFill>
                <a:effectLst/>
              </a:rPr>
              <a:t>Que peut-on faire avec </a:t>
            </a:r>
            <a:r>
              <a:rPr lang="fr-FR" sz="1600" b="1" i="0" dirty="0" err="1">
                <a:solidFill>
                  <a:srgbClr val="0A0A0A"/>
                </a:solidFill>
                <a:effectLst/>
              </a:rPr>
              <a:t>Seaborn</a:t>
            </a:r>
            <a:r>
              <a:rPr lang="fr-FR" sz="1600" b="1" i="0" dirty="0">
                <a:solidFill>
                  <a:srgbClr val="0A0A0A"/>
                </a:solidFill>
                <a:effectLst/>
              </a:rPr>
              <a:t> ?</a:t>
            </a:r>
          </a:p>
          <a:p>
            <a:pPr lvl="1">
              <a:lnSpc>
                <a:spcPct val="150000"/>
              </a:lnSpc>
            </a:pPr>
            <a:r>
              <a:rPr lang="fr-FR" sz="1400" dirty="0">
                <a:solidFill>
                  <a:srgbClr val="0A0A0A"/>
                </a:solidFill>
              </a:rPr>
              <a:t>Trouver le lien entre plusieurs variables(corrélation).</a:t>
            </a:r>
          </a:p>
          <a:p>
            <a:pPr lvl="1">
              <a:lnSpc>
                <a:spcPct val="150000"/>
              </a:lnSpc>
            </a:pPr>
            <a:r>
              <a:rPr lang="fr-FR" sz="1400" dirty="0">
                <a:solidFill>
                  <a:srgbClr val="0A0A0A"/>
                </a:solidFill>
              </a:rPr>
              <a:t>Souligner les variables catégoriques pour les statistiques agrégées.</a:t>
            </a:r>
          </a:p>
          <a:p>
            <a:pPr lvl="1">
              <a:lnSpc>
                <a:spcPct val="150000"/>
              </a:lnSpc>
            </a:pPr>
            <a:r>
              <a:rPr lang="fr-FR" sz="1400" dirty="0">
                <a:solidFill>
                  <a:srgbClr val="0A0A0A"/>
                </a:solidFill>
              </a:rPr>
              <a:t>Analyser les distributions </a:t>
            </a:r>
            <a:r>
              <a:rPr lang="fr-FR" sz="1400" dirty="0" err="1">
                <a:solidFill>
                  <a:srgbClr val="0A0A0A"/>
                </a:solidFill>
              </a:rPr>
              <a:t>uni-variées</a:t>
            </a:r>
            <a:r>
              <a:rPr lang="fr-FR" sz="1400" dirty="0">
                <a:solidFill>
                  <a:srgbClr val="0A0A0A"/>
                </a:solidFill>
              </a:rPr>
              <a:t> ou </a:t>
            </a:r>
            <a:r>
              <a:rPr lang="fr-FR" sz="1400" dirty="0" err="1">
                <a:solidFill>
                  <a:srgbClr val="0A0A0A"/>
                </a:solidFill>
              </a:rPr>
              <a:t>bi-variées</a:t>
            </a:r>
            <a:r>
              <a:rPr lang="fr-FR" sz="1400" dirty="0">
                <a:solidFill>
                  <a:srgbClr val="0A0A0A"/>
                </a:solidFill>
              </a:rPr>
              <a:t> et les comparer à différents sous-ensembles de données.</a:t>
            </a:r>
          </a:p>
          <a:p>
            <a:pPr lvl="1">
              <a:lnSpc>
                <a:spcPct val="150000"/>
              </a:lnSpc>
            </a:pPr>
            <a:r>
              <a:rPr lang="fr-FR" sz="1400" dirty="0">
                <a:solidFill>
                  <a:srgbClr val="0A0A0A"/>
                </a:solidFill>
              </a:rPr>
              <a:t>Tracer des modèles de régression linéaire pour les variables dépendantes.</a:t>
            </a:r>
          </a:p>
          <a:p>
            <a:pPr lvl="1">
              <a:lnSpc>
                <a:spcPct val="150000"/>
              </a:lnSpc>
            </a:pPr>
            <a:r>
              <a:rPr lang="fr-FR" sz="1400" dirty="0">
                <a:solidFill>
                  <a:srgbClr val="0A0A0A"/>
                </a:solidFill>
              </a:rPr>
              <a:t>Fournir des abstractions de haut niveau, des grilles multi-lots.</a:t>
            </a:r>
          </a:p>
          <a:p>
            <a:pPr marL="0" indent="0">
              <a:buNone/>
            </a:pPr>
            <a:endParaRPr lang="fr-FR" sz="1400" dirty="0"/>
          </a:p>
          <a:p>
            <a:pPr lvl="1">
              <a:lnSpc>
                <a:spcPct val="150000"/>
              </a:lnSpc>
            </a:pPr>
            <a:endParaRPr lang="en-GB" b="0" i="0" dirty="0">
              <a:solidFill>
                <a:srgbClr val="666666"/>
              </a:solidFill>
              <a:effectLst/>
            </a:endParaRPr>
          </a:p>
          <a:p>
            <a:endParaRPr lang="fr-FR" sz="1600" b="0" i="0" dirty="0">
              <a:solidFill>
                <a:srgbClr val="666666"/>
              </a:solidFill>
              <a:effectLst/>
            </a:endParaRPr>
          </a:p>
          <a:p>
            <a:pPr marL="0" indent="0">
              <a:buNone/>
            </a:pPr>
            <a:br>
              <a:rPr lang="fr-FR" sz="1600" dirty="0"/>
            </a:br>
            <a:endParaRPr lang="en-GB" sz="1600" dirty="0"/>
          </a:p>
        </p:txBody>
      </p:sp>
    </p:spTree>
    <p:extLst>
      <p:ext uri="{BB962C8B-B14F-4D97-AF65-F5344CB8AC3E}">
        <p14:creationId xmlns:p14="http://schemas.microsoft.com/office/powerpoint/2010/main" val="18314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771074-F4FF-4FD1-9E1D-A665C67BA6FE}"/>
              </a:ext>
            </a:extLst>
          </p:cNvPr>
          <p:cNvSpPr>
            <a:spLocks noGrp="1"/>
          </p:cNvSpPr>
          <p:nvPr>
            <p:ph type="title"/>
          </p:nvPr>
        </p:nvSpPr>
        <p:spPr>
          <a:xfrm>
            <a:off x="2592925" y="624110"/>
            <a:ext cx="8911687" cy="707540"/>
          </a:xfrm>
        </p:spPr>
        <p:txBody>
          <a:bodyPr/>
          <a:lstStyle/>
          <a:p>
            <a:r>
              <a:rPr lang="en-GB" dirty="0" err="1"/>
              <a:t>Alors</a:t>
            </a:r>
            <a:r>
              <a:rPr lang="en-GB" dirty="0"/>
              <a:t>, </a:t>
            </a:r>
            <a:r>
              <a:rPr lang="en-GB" dirty="0" err="1"/>
              <a:t>Quel</a:t>
            </a:r>
            <a:r>
              <a:rPr lang="en-GB" dirty="0"/>
              <a:t> </a:t>
            </a:r>
            <a:r>
              <a:rPr lang="en-GB" dirty="0" err="1"/>
              <a:t>est</a:t>
            </a:r>
            <a:r>
              <a:rPr lang="en-GB" dirty="0"/>
              <a:t> le </a:t>
            </a:r>
            <a:r>
              <a:rPr lang="en-GB" dirty="0" err="1"/>
              <a:t>problème</a:t>
            </a:r>
            <a:r>
              <a:rPr lang="en-GB" dirty="0"/>
              <a:t> ?</a:t>
            </a:r>
          </a:p>
        </p:txBody>
      </p:sp>
      <p:sp>
        <p:nvSpPr>
          <p:cNvPr id="3" name="Espace réservé du contenu 2">
            <a:extLst>
              <a:ext uri="{FF2B5EF4-FFF2-40B4-BE49-F238E27FC236}">
                <a16:creationId xmlns:a16="http://schemas.microsoft.com/office/drawing/2014/main" id="{D4A36A68-2C43-41D6-8AC1-A2DB63A39CEB}"/>
              </a:ext>
            </a:extLst>
          </p:cNvPr>
          <p:cNvSpPr>
            <a:spLocks noGrp="1"/>
          </p:cNvSpPr>
          <p:nvPr>
            <p:ph idx="1"/>
          </p:nvPr>
        </p:nvSpPr>
        <p:spPr>
          <a:xfrm>
            <a:off x="2589212" y="1526959"/>
            <a:ext cx="8915400" cy="5135098"/>
          </a:xfrm>
        </p:spPr>
        <p:txBody>
          <a:bodyPr>
            <a:normAutofit/>
          </a:bodyPr>
          <a:lstStyle/>
          <a:p>
            <a:pPr marL="0" indent="0">
              <a:buNone/>
            </a:pPr>
            <a:endParaRPr lang="en-GB" dirty="0"/>
          </a:p>
          <a:p>
            <a:r>
              <a:rPr lang="en-GB" dirty="0" err="1"/>
              <a:t>Lorsque</a:t>
            </a:r>
            <a:r>
              <a:rPr lang="en-GB" dirty="0"/>
              <a:t> </a:t>
            </a:r>
            <a:r>
              <a:rPr lang="en-GB" dirty="0" err="1"/>
              <a:t>notre</a:t>
            </a:r>
            <a:r>
              <a:rPr lang="en-GB" dirty="0"/>
              <a:t> dataset </a:t>
            </a:r>
            <a:r>
              <a:rPr lang="en-GB" dirty="0" err="1"/>
              <a:t>est</a:t>
            </a:r>
            <a:r>
              <a:rPr lang="en-GB" dirty="0"/>
              <a:t> massive et plus </a:t>
            </a:r>
            <a:r>
              <a:rPr lang="en-GB" dirty="0" err="1"/>
              <a:t>complexe</a:t>
            </a:r>
            <a:r>
              <a:rPr lang="en-GB" dirty="0"/>
              <a:t> la visualisation des </a:t>
            </a:r>
            <a:r>
              <a:rPr lang="en-GB" dirty="0" err="1"/>
              <a:t>données</a:t>
            </a:r>
            <a:r>
              <a:rPr lang="en-GB" dirty="0"/>
              <a:t> </a:t>
            </a:r>
            <a:r>
              <a:rPr lang="en-GB" dirty="0" err="1"/>
              <a:t>en</a:t>
            </a:r>
            <a:r>
              <a:rPr lang="en-GB" dirty="0"/>
              <a:t> </a:t>
            </a:r>
            <a:r>
              <a:rPr lang="en-GB" dirty="0" err="1"/>
              <a:t>utilisant</a:t>
            </a:r>
            <a:r>
              <a:rPr lang="en-GB" dirty="0"/>
              <a:t> </a:t>
            </a:r>
            <a:r>
              <a:rPr lang="en-GB" dirty="0" err="1"/>
              <a:t>ces</a:t>
            </a:r>
            <a:r>
              <a:rPr lang="en-GB" dirty="0"/>
              <a:t>  </a:t>
            </a:r>
            <a:r>
              <a:rPr lang="en-GB" dirty="0" err="1"/>
              <a:t>bibliothèques</a:t>
            </a:r>
            <a:r>
              <a:rPr lang="en-GB" dirty="0"/>
              <a:t> </a:t>
            </a:r>
            <a:r>
              <a:rPr lang="en-GB" dirty="0" err="1"/>
              <a:t>devient</a:t>
            </a:r>
            <a:r>
              <a:rPr lang="en-GB" dirty="0"/>
              <a:t> </a:t>
            </a:r>
            <a:r>
              <a:rPr lang="en-GB" dirty="0" err="1"/>
              <a:t>très</a:t>
            </a:r>
            <a:r>
              <a:rPr lang="en-GB" dirty="0"/>
              <a:t> difficile au </a:t>
            </a:r>
            <a:r>
              <a:rPr lang="en-GB" dirty="0" err="1"/>
              <a:t>niveau</a:t>
            </a:r>
            <a:r>
              <a:rPr lang="en-GB" dirty="0"/>
              <a:t> de </a:t>
            </a:r>
            <a:r>
              <a:rPr lang="en-GB" dirty="0" err="1"/>
              <a:t>programmation</a:t>
            </a:r>
            <a:r>
              <a:rPr lang="en-GB" dirty="0"/>
              <a:t> (jointure des tables etc..). De plus, </a:t>
            </a:r>
            <a:r>
              <a:rPr lang="en-GB" dirty="0" err="1"/>
              <a:t>cela</a:t>
            </a:r>
            <a:r>
              <a:rPr lang="en-GB" dirty="0"/>
              <a:t> nous </a:t>
            </a:r>
            <a:r>
              <a:rPr lang="en-GB" dirty="0" err="1"/>
              <a:t>coûtera</a:t>
            </a:r>
            <a:r>
              <a:rPr lang="en-GB" dirty="0"/>
              <a:t> beaucoup plus de temps.</a:t>
            </a:r>
          </a:p>
          <a:p>
            <a:endParaRPr lang="en-GB" dirty="0"/>
          </a:p>
          <a:p>
            <a:r>
              <a:rPr lang="fr-FR" dirty="0"/>
              <a:t>Nous avons donc besoin d'un outil simple et interactif qui nous permettra de visualiser nos données quel que soit le type de graphique que nous souhaitons, de manière simple et rapide.</a:t>
            </a:r>
          </a:p>
          <a:p>
            <a:pPr marL="0" indent="0">
              <a:buNone/>
            </a:pPr>
            <a:endParaRPr lang="en-GB" dirty="0"/>
          </a:p>
          <a:p>
            <a:pPr marL="0" indent="0">
              <a:buNone/>
            </a:pPr>
            <a:r>
              <a:rPr lang="en-GB" sz="2000" b="1" dirty="0"/>
              <a:t>Solution ?</a:t>
            </a:r>
          </a:p>
          <a:p>
            <a:r>
              <a:rPr lang="fr-FR" sz="2000" b="1" dirty="0"/>
              <a:t>Nous utilisons un logiciel de visualisation de données qui facilite la visualisation et la lecture des données: Tableau.</a:t>
            </a:r>
            <a:endParaRPr lang="en-GB" sz="2000" b="1" dirty="0"/>
          </a:p>
        </p:txBody>
      </p:sp>
    </p:spTree>
    <p:extLst>
      <p:ext uri="{BB962C8B-B14F-4D97-AF65-F5344CB8AC3E}">
        <p14:creationId xmlns:p14="http://schemas.microsoft.com/office/powerpoint/2010/main" val="21239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767AD-C7EA-4B5A-9F04-67BC9F92EB90}"/>
              </a:ext>
            </a:extLst>
          </p:cNvPr>
          <p:cNvSpPr>
            <a:spLocks noGrp="1"/>
          </p:cNvSpPr>
          <p:nvPr>
            <p:ph type="title"/>
          </p:nvPr>
        </p:nvSpPr>
        <p:spPr/>
        <p:txBody>
          <a:bodyPr/>
          <a:lstStyle/>
          <a:p>
            <a:r>
              <a:rPr lang="en-GB" dirty="0"/>
              <a:t>Tableau Software - Aperçu</a:t>
            </a:r>
          </a:p>
        </p:txBody>
      </p:sp>
      <p:pic>
        <p:nvPicPr>
          <p:cNvPr id="6" name="Espace réservé du contenu 5">
            <a:extLst>
              <a:ext uri="{FF2B5EF4-FFF2-40B4-BE49-F238E27FC236}">
                <a16:creationId xmlns:a16="http://schemas.microsoft.com/office/drawing/2014/main" id="{C10179BF-920E-4EFA-A2CA-7895E3BF42AF}"/>
              </a:ext>
            </a:extLst>
          </p:cNvPr>
          <p:cNvPicPr>
            <a:picLocks noGrp="1" noChangeAspect="1"/>
          </p:cNvPicPr>
          <p:nvPr>
            <p:ph sz="half" idx="1"/>
          </p:nvPr>
        </p:nvPicPr>
        <p:blipFill>
          <a:blip r:embed="rId2"/>
          <a:stretch>
            <a:fillRect/>
          </a:stretch>
        </p:blipFill>
        <p:spPr>
          <a:xfrm>
            <a:off x="1293021" y="2348630"/>
            <a:ext cx="4429757" cy="2953171"/>
          </a:xfrm>
        </p:spPr>
      </p:pic>
      <p:sp>
        <p:nvSpPr>
          <p:cNvPr id="4" name="Espace réservé du contenu 3">
            <a:extLst>
              <a:ext uri="{FF2B5EF4-FFF2-40B4-BE49-F238E27FC236}">
                <a16:creationId xmlns:a16="http://schemas.microsoft.com/office/drawing/2014/main" id="{EDF99B40-C7BD-4A72-B6BA-AB547D62164A}"/>
              </a:ext>
            </a:extLst>
          </p:cNvPr>
          <p:cNvSpPr>
            <a:spLocks noGrp="1"/>
          </p:cNvSpPr>
          <p:nvPr>
            <p:ph sz="half" idx="2"/>
          </p:nvPr>
        </p:nvSpPr>
        <p:spPr>
          <a:xfrm>
            <a:off x="5411755" y="1920953"/>
            <a:ext cx="6092856" cy="4731778"/>
          </a:xfrm>
        </p:spPr>
        <p:txBody>
          <a:bodyPr>
            <a:normAutofit fontScale="85000" lnSpcReduction="10000"/>
          </a:bodyPr>
          <a:lstStyle/>
          <a:p>
            <a:pPr>
              <a:lnSpc>
                <a:spcPct val="170000"/>
              </a:lnSpc>
            </a:pPr>
            <a:r>
              <a:rPr lang="fr-FR" b="0" i="0" dirty="0">
                <a:solidFill>
                  <a:srgbClr val="3D4251"/>
                </a:solidFill>
                <a:effectLst/>
              </a:rPr>
              <a:t>Tableau est un outil d'analyse et de visualisation de données largement utilisé dans l'industrie aujourd'hui. De nombreuses entreprises le considèrent même indispensable pour les travaux liés à la science des données. La facilité d'utilisation de Tableau vient du fait qu'il dispose d'une interface glisser-déposer. Cette fonctionnalité permet d'effectuer des tâches telles que le tri, la comparaison et l'analyse, très facilement et rapidement. Tableau est également compatible avec plusieurs sources, notamment Excel, SQL Server et les référentiels de données basés sur le cloud, ce qui en fait un excellent choix pour les Data Scientists.</a:t>
            </a:r>
            <a:endParaRPr lang="en-GB" dirty="0"/>
          </a:p>
        </p:txBody>
      </p:sp>
    </p:spTree>
    <p:extLst>
      <p:ext uri="{BB962C8B-B14F-4D97-AF65-F5344CB8AC3E}">
        <p14:creationId xmlns:p14="http://schemas.microsoft.com/office/powerpoint/2010/main" val="1553094029"/>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164</TotalTime>
  <Words>846</Words>
  <Application>Microsoft Office PowerPoint</Application>
  <PresentationFormat>Grand écran</PresentationFormat>
  <Paragraphs>97</Paragraphs>
  <Slides>19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Abhaya Libre</vt:lpstr>
      <vt:lpstr>Arial</vt:lpstr>
      <vt:lpstr>Calibri</vt:lpstr>
      <vt:lpstr>Century Gothic</vt:lpstr>
      <vt:lpstr>Wingdings 3</vt:lpstr>
      <vt:lpstr>Brin</vt:lpstr>
      <vt:lpstr>Présentation PowerPoint</vt:lpstr>
      <vt:lpstr>Sommaire :</vt:lpstr>
      <vt:lpstr>Introduction : </vt:lpstr>
      <vt:lpstr>Bibliothèques de visualisation des données en Python  </vt:lpstr>
      <vt:lpstr>Pandas : </vt:lpstr>
      <vt:lpstr>Matplotlib : </vt:lpstr>
      <vt:lpstr>Seaborn : </vt:lpstr>
      <vt:lpstr>Alors, Quel est le problème ?</vt:lpstr>
      <vt:lpstr>Tableau Software - Aperçu</vt:lpstr>
      <vt:lpstr>Les avantages : </vt:lpstr>
      <vt:lpstr>Tableau Software en pratique Dataset du projet “Web Scrapping”</vt:lpstr>
      <vt:lpstr>Première page de Tableau</vt:lpstr>
      <vt:lpstr>1ere dataset : Les publications Instagram</vt:lpstr>
      <vt:lpstr>Visualisation du nombre des abonnés par profile</vt:lpstr>
      <vt:lpstr>Visualisation du nombre des publications par profile</vt:lpstr>
      <vt:lpstr>2eme dataset : L’analyse des sentiments des commentaires (en se basant sur les emojis)</vt:lpstr>
      <vt:lpstr>Visualisation de la classification des commentaires (bar chart)</vt:lpstr>
      <vt:lpstr>Visualisation de la classification des commentaires (pie chart)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Tableau Software</dc:title>
  <dc:creator>ACHRAF OUGDAL</dc:creator>
  <cp:lastModifiedBy>ACHRAF OUGDAL</cp:lastModifiedBy>
  <cp:revision>15</cp:revision>
  <dcterms:created xsi:type="dcterms:W3CDTF">2020-12-29T15:55:39Z</dcterms:created>
  <dcterms:modified xsi:type="dcterms:W3CDTF">2020-12-29T20:56:27Z</dcterms:modified>
</cp:coreProperties>
</file>