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70" r:id="rId7"/>
    <p:sldId id="260" r:id="rId8"/>
    <p:sldId id="266" r:id="rId9"/>
    <p:sldId id="269" r:id="rId10"/>
    <p:sldId id="261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fr-FR" noProof="0" dirty="0" smtClean="0"/>
            <a:t>Phase de recherche</a:t>
          </a:r>
          <a:endParaRPr lang="fr-FR" noProof="0" dirty="0"/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fr-FR" noProof="0" dirty="0" smtClean="0"/>
            <a:t>Compréhension du sujet</a:t>
          </a:r>
          <a:endParaRPr lang="fr-FR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fr-FR" noProof="0" dirty="0" smtClean="0"/>
            <a:t>Collecte des informations(articles scientifiques)</a:t>
          </a:r>
          <a:endParaRPr lang="fr-FR" noProof="0" dirty="0"/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fr-FR" noProof="0" dirty="0" smtClean="0"/>
            <a:t>Simulation MATLAB des différentes techniques d’accès</a:t>
          </a:r>
          <a:endParaRPr lang="fr-FR" noProof="0" dirty="0"/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fr-FR" noProof="0" dirty="0" smtClean="0"/>
            <a:t>Comparaison des résultats</a:t>
          </a:r>
          <a:endParaRPr lang="fr-FR" noProof="0" dirty="0"/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fr-FR" noProof="0" dirty="0" smtClean="0"/>
            <a:t>Elaboration d’un rapport récapitulatif</a:t>
          </a:r>
          <a:endParaRPr lang="fr-FR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fr-FR" noProof="0" dirty="0" smtClean="0"/>
            <a:t>Phase de conception</a:t>
          </a:r>
          <a:endParaRPr lang="fr-FR" noProof="0" dirty="0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5"/>
      <dgm:spPr/>
      <dgm:t>
        <a:bodyPr rtlCol="0"/>
        <a:lstStyle/>
        <a:p>
          <a:pPr rtl="0"/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5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5"/>
      <dgm:spPr/>
      <dgm:t>
        <a:bodyPr rtlCol="0"/>
        <a:lstStyle/>
        <a:p>
          <a:pPr rtl="0"/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5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2"/>
      <dgm:spPr/>
      <dgm:t>
        <a:bodyPr rtlCol="0"/>
        <a:lstStyle/>
        <a:p>
          <a:pPr rtl="0"/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2" presStyleCnt="5"/>
      <dgm:spPr/>
      <dgm:t>
        <a:bodyPr rtlCol="0"/>
        <a:lstStyle/>
        <a:p>
          <a:pPr rtl="0"/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2" presStyleCnt="5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3" presStyleCnt="5"/>
      <dgm:spPr/>
      <dgm:t>
        <a:bodyPr rtlCol="0"/>
        <a:lstStyle/>
        <a:p>
          <a:pPr rtl="0"/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3" presStyleCnt="5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4" presStyleCnt="5"/>
      <dgm:spPr/>
      <dgm:t>
        <a:bodyPr rtlCol="0"/>
        <a:lstStyle/>
        <a:p>
          <a:pPr rtl="0"/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4" presStyleCnt="5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2"/>
      <dgm:spPr/>
      <dgm:t>
        <a:bodyPr rtlCol="0"/>
        <a:lstStyle/>
        <a:p>
          <a:pPr rtl="0"/>
          <a:endParaRPr lang="en-U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2842587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Compréhension du sujet</a:t>
          </a:r>
          <a:endParaRPr lang="fr-FR" sz="1400" kern="1200" noProof="0" dirty="0"/>
        </a:p>
      </dsp:txBody>
      <dsp:txXfrm>
        <a:off x="3164864" y="539326"/>
        <a:ext cx="1691953" cy="1343491"/>
      </dsp:txXfrm>
    </dsp:sp>
    <dsp:sp modelId="{59179C9B-8BA4-4AC7-ACB1-A12DE00142E2}">
      <dsp:nvSpPr>
        <dsp:cNvPr id="0" name=""/>
        <dsp:cNvSpPr/>
      </dsp:nvSpPr>
      <dsp:spPr>
        <a:xfrm>
          <a:off x="2842587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Collecte des informations(articles scientifiques)</a:t>
          </a:r>
          <a:endParaRPr lang="fr-FR" sz="1400" kern="1200" noProof="0" dirty="0"/>
        </a:p>
      </dsp:txBody>
      <dsp:txXfrm>
        <a:off x="3164864" y="1882818"/>
        <a:ext cx="1691953" cy="1343491"/>
      </dsp:txXfrm>
    </dsp:sp>
    <dsp:sp modelId="{FC7ED273-8CFD-43C2-9C05-44FADF3E0637}">
      <dsp:nvSpPr>
        <dsp:cNvPr id="0" name=""/>
        <dsp:cNvSpPr/>
      </dsp:nvSpPr>
      <dsp:spPr>
        <a:xfrm>
          <a:off x="1768331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noProof="0" dirty="0" smtClean="0"/>
            <a:t>Phase de recherche</a:t>
          </a:r>
          <a:endParaRPr lang="fr-FR" sz="1500" kern="1200" noProof="0" dirty="0"/>
        </a:p>
      </dsp:txBody>
      <dsp:txXfrm>
        <a:off x="1964982" y="198849"/>
        <a:ext cx="949518" cy="949518"/>
      </dsp:txXfrm>
    </dsp:sp>
    <dsp:sp modelId="{F660F4B9-35DB-4256-A868-A35C6DCCF6B2}">
      <dsp:nvSpPr>
        <dsp:cNvPr id="0" name=""/>
        <dsp:cNvSpPr/>
      </dsp:nvSpPr>
      <dsp:spPr>
        <a:xfrm>
          <a:off x="6199638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Simulation MATLAB des différentes techniques d’accès</a:t>
          </a:r>
          <a:endParaRPr lang="fr-FR" sz="1400" kern="1200" noProof="0" dirty="0"/>
        </a:p>
      </dsp:txBody>
      <dsp:txXfrm>
        <a:off x="6521915" y="539326"/>
        <a:ext cx="1691953" cy="1343491"/>
      </dsp:txXfrm>
    </dsp:sp>
    <dsp:sp modelId="{614EBA0E-D12B-447E-B378-B0FA2DEBEA2F}">
      <dsp:nvSpPr>
        <dsp:cNvPr id="0" name=""/>
        <dsp:cNvSpPr/>
      </dsp:nvSpPr>
      <dsp:spPr>
        <a:xfrm>
          <a:off x="6199638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Comparaison des résultats</a:t>
          </a:r>
          <a:endParaRPr lang="fr-FR" sz="1400" kern="1200" noProof="0" dirty="0"/>
        </a:p>
      </dsp:txBody>
      <dsp:txXfrm>
        <a:off x="6521915" y="1882818"/>
        <a:ext cx="1691953" cy="1343491"/>
      </dsp:txXfrm>
    </dsp:sp>
    <dsp:sp modelId="{68509703-D239-4E1B-8CF0-EF08079E1226}">
      <dsp:nvSpPr>
        <dsp:cNvPr id="0" name=""/>
        <dsp:cNvSpPr/>
      </dsp:nvSpPr>
      <dsp:spPr>
        <a:xfrm>
          <a:off x="6199638" y="3226309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Elaboration d’un rapport récapitulatif</a:t>
          </a:r>
          <a:endParaRPr lang="fr-FR" sz="1400" kern="1200" noProof="0" dirty="0"/>
        </a:p>
      </dsp:txBody>
      <dsp:txXfrm>
        <a:off x="6521915" y="3226309"/>
        <a:ext cx="1691953" cy="1343491"/>
      </dsp:txXfrm>
    </dsp:sp>
    <dsp:sp modelId="{FD776C1E-557E-4553-9447-49B69EEC7907}">
      <dsp:nvSpPr>
        <dsp:cNvPr id="0" name=""/>
        <dsp:cNvSpPr/>
      </dsp:nvSpPr>
      <dsp:spPr>
        <a:xfrm>
          <a:off x="5125382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noProof="0" dirty="0" smtClean="0"/>
            <a:t>Phase de conception</a:t>
          </a:r>
          <a:endParaRPr lang="fr-FR" sz="1500" kern="1200" noProof="0" dirty="0"/>
        </a:p>
      </dsp:txBody>
      <dsp:txXfrm>
        <a:off x="5322033" y="198849"/>
        <a:ext cx="949518" cy="949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DEC388-69C3-41CE-836D-8CADE66F758F}" type="datetime1">
              <a:rPr lang="fr-FR" smtClean="0"/>
              <a:pPr algn="r" rtl="0"/>
              <a:t>03/04/2022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E31375A4-56A4-47D6-9801-1991572033F7}" type="slidenum">
              <a:rPr lang="fr-FR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CF334A0-7817-44BF-BE74-0C1D60A40209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06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93682C-1666-439C-B1F6-2324BA8BDEE9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AC62B6-9765-4D0D-A062-B6261D408591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60E40-E96F-4F90-B177-9CA529868AE7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5D8A20-D5AA-4EBF-82E0-3620BEFE5662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DB54D6-28DC-40C0-8824-32CC37999B83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 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 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10" name="Image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ce réservé d’imag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9" name="Texte d’instruction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noProof="0" dirty="0" smtClean="0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sz="1200" i="1" noProof="0" dirty="0" smtClean="0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  <a:endParaRPr lang="fr-FR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 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 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 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 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dirty="0" smtClean="0"/>
              <a:t>​</a:t>
            </a:r>
            <a:fld id="{FF5F1CE1-2D83-4710-B005-E03A94773F54}" type="datetime1">
              <a:rPr lang="fr-FR" smtClean="0"/>
              <a:pPr/>
              <a:t>03/04/2022</a:t>
            </a:fld>
            <a:r>
              <a:rPr lang="fr-FR" dirty="0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CC60CA-F5F0-431E-AD16-DA84336EFE3A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7571E30-3F8C-45A0-A97D-32FEE21AD3FE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3E571F-D862-4C44-826E-B0273097C3EE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5EA7CD-A54C-4044-94F4-AD92C5338D2B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14D363-38EB-4EFE-A4CB-9D469BC54DCB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</a:p>
          <a:p>
            <a:pPr lvl="5" rtl="0"/>
            <a:r>
              <a:rPr lang="fr-FR" noProof="0" dirty="0" smtClean="0"/>
              <a:t>Sixième niveau</a:t>
            </a:r>
          </a:p>
          <a:p>
            <a:pPr lvl="6" rtl="0"/>
            <a:r>
              <a:rPr lang="fr-FR" noProof="0" dirty="0" smtClean="0"/>
              <a:t>Septième niveau</a:t>
            </a:r>
          </a:p>
          <a:p>
            <a:pPr lvl="7" rtl="0"/>
            <a:r>
              <a:rPr lang="fr-FR" noProof="0" dirty="0" smtClean="0"/>
              <a:t>Huitième niveau</a:t>
            </a:r>
          </a:p>
          <a:p>
            <a:pPr lvl="8" rtl="0"/>
            <a:r>
              <a:rPr lang="fr-FR" noProof="0" dirty="0" smtClean="0"/>
              <a:t>Neuvième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​</a:t>
            </a:r>
            <a:fld id="{B4D55279-C06B-4789-90C7-CDBF3CF07A5D}" type="datetime1">
              <a:rPr lang="fr-FR" smtClean="0"/>
              <a:pPr/>
              <a:t>03/04/2022</a:t>
            </a:fld>
            <a:r>
              <a:rPr lang="fr-FR" dirty="0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 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 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 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r>
              <a:rPr lang="fr-FR" sz="3200" dirty="0"/>
              <a:t>Beam </a:t>
            </a:r>
            <a:r>
              <a:rPr lang="fr-FR" sz="3200" dirty="0" smtClean="0"/>
              <a:t>Division </a:t>
            </a:r>
            <a:r>
              <a:rPr lang="fr-FR" sz="3200" dirty="0"/>
              <a:t>Multiple Access ( BDMA) Filter Bank Multi Carrier (FBMC) </a:t>
            </a:r>
            <a:endParaRPr lang="fr-FR" sz="3200" dirty="0"/>
          </a:p>
        </p:txBody>
      </p:sp>
      <p:sp>
        <p:nvSpPr>
          <p:cNvPr id="7" name="Sous-titre 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 smtClean="0"/>
              <a:t>Projet réalisé par : </a:t>
            </a:r>
          </a:p>
          <a:p>
            <a:pPr rtl="0"/>
            <a:r>
              <a:rPr lang="fr-FR" dirty="0" smtClean="0"/>
              <a:t>Achref Trabelsi</a:t>
            </a:r>
          </a:p>
          <a:p>
            <a:pPr rtl="0"/>
            <a:r>
              <a:rPr lang="fr-FR" dirty="0" smtClean="0"/>
              <a:t>Yassine Chamekhi</a:t>
            </a:r>
          </a:p>
          <a:p>
            <a:pPr rtl="0"/>
            <a:r>
              <a:rPr lang="fr-FR" dirty="0" smtClean="0"/>
              <a:t>Chédly ben Azizi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r="152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1/ </a:t>
            </a:r>
            <a:r>
              <a:rPr lang="fr-FR" dirty="0" smtClean="0"/>
              <a:t> la </a:t>
            </a:r>
            <a:r>
              <a:rPr lang="fr-FR" dirty="0"/>
              <a:t>problématique </a:t>
            </a:r>
            <a:r>
              <a:rPr lang="fr-FR" dirty="0" smtClean="0"/>
              <a:t>du sujet</a:t>
            </a:r>
            <a:endParaRPr lang="fr-FR" dirty="0"/>
          </a:p>
          <a:p>
            <a:r>
              <a:rPr lang="fr-FR" dirty="0"/>
              <a:t>2/  planning provisoire du travail</a:t>
            </a:r>
          </a:p>
          <a:p>
            <a:r>
              <a:rPr lang="fr-FR" dirty="0"/>
              <a:t>3/ une introduction des termes techniques </a:t>
            </a:r>
            <a:r>
              <a:rPr lang="fr-FR" dirty="0" smtClean="0"/>
              <a:t>sujet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Problématique 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3667125" cy="4572000"/>
          </a:xfrm>
        </p:spPr>
        <p:txBody>
          <a:bodyPr rtlCol="0"/>
          <a:lstStyle/>
          <a:p>
            <a:pPr rtl="0"/>
            <a:r>
              <a:rPr lang="fr-FR" dirty="0" smtClean="0"/>
              <a:t>Comment peut-on réaliser ses trois services : avoir un grand nombre d’utilisateur, avoir des très hauts débits et multiples connexions?</a:t>
            </a:r>
          </a:p>
          <a:p>
            <a:pPr rtl="0"/>
            <a:r>
              <a:rPr lang="fr-FR" dirty="0" smtClean="0"/>
              <a:t>Il faut concevoir des techniques d’accès et de modulation plus performantes que celles </a:t>
            </a:r>
            <a:r>
              <a:rPr lang="fr-FR" smtClean="0"/>
              <a:t>des générations précédentes(TDMA,FDMA,CDMA,OFDM)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1993008"/>
            <a:ext cx="5353049" cy="37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Planning </a:t>
            </a:r>
            <a:r>
              <a:rPr lang="fr-FR" dirty="0"/>
              <a:t>provisoire du travail</a:t>
            </a:r>
            <a:endParaRPr lang="fr-FR" dirty="0"/>
          </a:p>
        </p:txBody>
      </p:sp>
      <p:graphicFrame>
        <p:nvGraphicFramePr>
          <p:cNvPr id="4" name="Espace réservé du contenu 3" descr="Liste empilé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2946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BDMA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BDMA est une technique d’accès qui vient résoudre le problème d’incapacité des la TDMA et FDMA a gérer plusieurs nombre d’utilisateurs en même temps</a:t>
            </a:r>
          </a:p>
          <a:p>
            <a:pPr rtl="0"/>
            <a:r>
              <a:rPr lang="fr-FR" dirty="0" smtClean="0"/>
              <a:t>Elle améliore la capacité et efficacité spectrale et réduit l’effet d’interférence ou drop-call causé par la TDMA</a:t>
            </a:r>
          </a:p>
        </p:txBody>
      </p:sp>
      <p:sp>
        <p:nvSpPr>
          <p:cNvPr id="7" name="AutoShape 4" descr="5G / New Radio Use Cases and Requir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r="10439"/>
          <a:stretch>
            <a:fillRect/>
          </a:stretch>
        </p:blipFill>
        <p:spPr/>
      </p:pic>
      <p:sp>
        <p:nvSpPr>
          <p:cNvPr id="12" name="AutoShape 8" descr="Beam Division Multiple Access (BDMA) and modulation formats for 5G: Heir of  OFDM?"/>
          <p:cNvSpPr>
            <a:spLocks noChangeAspect="1" noChangeArrowheads="1"/>
          </p:cNvSpPr>
          <p:nvPr/>
        </p:nvSpPr>
        <p:spPr bwMode="auto">
          <a:xfrm>
            <a:off x="307975" y="7937"/>
            <a:ext cx="2197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FBMC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FBMC est techniques de modulation multi porteuse qui vient résoudre les problèmes de l’OFDM de la 4G</a:t>
            </a:r>
          </a:p>
          <a:p>
            <a:pPr rtl="0"/>
            <a:r>
              <a:rPr lang="fr-FR" dirty="0" smtClean="0"/>
              <a:t>Elle permet de réaliser des débits largement supérieurs au 4G</a:t>
            </a:r>
            <a:endParaRPr lang="fr-FR" dirty="0" smtClean="0"/>
          </a:p>
          <a:p>
            <a:pPr rtl="0"/>
            <a:endParaRPr lang="fr-FR" dirty="0" smtClean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r="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84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1_TF03431380_TF03431380.potx" id="{3EB80C2F-3DBD-42BA-8FFE-45D13301C271}" vid="{18AA12EE-0616-4C76-8CBB-BEAD487DA71A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académique avec rayures et ruban (grand écran)</Template>
  <TotalTime>0</TotalTime>
  <Words>180</Words>
  <Application>Microsoft Office PowerPoint</Application>
  <PresentationFormat>Grand écran</PresentationFormat>
  <Paragraphs>28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Euphemia</vt:lpstr>
      <vt:lpstr>Plantagenet Cherokee</vt:lpstr>
      <vt:lpstr>Wingdings</vt:lpstr>
      <vt:lpstr>Littérature académique 16:9</vt:lpstr>
      <vt:lpstr>Beam Division Multiple Access ( BDMA) Filter Bank Multi Carrier (FBMC) </vt:lpstr>
      <vt:lpstr>Sommaire</vt:lpstr>
      <vt:lpstr>Problématique </vt:lpstr>
      <vt:lpstr>Planning provisoire du travail</vt:lpstr>
      <vt:lpstr>BDMA</vt:lpstr>
      <vt:lpstr>FBMC</vt:lpstr>
      <vt:lpstr>MERCI POUR VOTRE ATTENTION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2022-04-03T12:33:12Z</dcterms:created>
  <dcterms:modified xsi:type="dcterms:W3CDTF">2022-04-03T13:18:52Z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