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6" r:id="rId16"/>
    <p:sldId id="277" r:id="rId17"/>
    <p:sldId id="278"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4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9684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2444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530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04781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4759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367116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3307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10303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66983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1995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60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83837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050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029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41322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3062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39039102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2F8A61-E0E8-4512-BA69-01C1C822A221}"/>
              </a:ext>
            </a:extLst>
          </p:cNvPr>
          <p:cNvSpPr>
            <a:spLocks noGrp="1"/>
          </p:cNvSpPr>
          <p:nvPr>
            <p:ph type="ctrTitle"/>
          </p:nvPr>
        </p:nvSpPr>
        <p:spPr>
          <a:xfrm>
            <a:off x="2851375" y="603682"/>
            <a:ext cx="6754263" cy="1890713"/>
          </a:xfrm>
        </p:spPr>
        <p:txBody>
          <a:bodyPr>
            <a:normAutofit/>
          </a:bodyPr>
          <a:lstStyle/>
          <a:p>
            <a:pPr>
              <a:lnSpc>
                <a:spcPct val="115000"/>
              </a:lnSpc>
              <a:spcAft>
                <a:spcPts val="1000"/>
              </a:spcAft>
            </a:pPr>
            <a:r>
              <a:rPr lang="fr-MA" sz="2400" b="1" dirty="0">
                <a:effectLst/>
                <a:latin typeface="Arial Black" panose="020B0A04020102020204" pitchFamily="34" charset="0"/>
                <a:ea typeface="Calibri" panose="020F0502020204030204" pitchFamily="34" charset="0"/>
                <a:cs typeface="Arial" panose="020B0604020202020204" pitchFamily="34" charset="0"/>
              </a:rPr>
              <a:t>Conception et développement d’une</a:t>
            </a:r>
            <a:br>
              <a:rPr lang="fr-MA" sz="2400" dirty="0">
                <a:effectLst/>
                <a:latin typeface="Calibri" panose="020F0502020204030204" pitchFamily="34" charset="0"/>
                <a:ea typeface="Calibri" panose="020F0502020204030204" pitchFamily="34" charset="0"/>
                <a:cs typeface="Arial" panose="020B0604020202020204" pitchFamily="34" charset="0"/>
              </a:rPr>
            </a:br>
            <a:r>
              <a:rPr lang="fr-MA" sz="2400" b="1" dirty="0">
                <a:effectLst/>
                <a:latin typeface="Arial Black" panose="020B0A04020102020204" pitchFamily="34" charset="0"/>
                <a:ea typeface="Calibri" panose="020F0502020204030204" pitchFamily="34" charset="0"/>
                <a:cs typeface="Arial" panose="020B0604020202020204" pitchFamily="34" charset="0"/>
              </a:rPr>
              <a:t>Application de réservation / Gestion D’un </a:t>
            </a:r>
            <a:r>
              <a:rPr lang="fr-MA" sz="2400" b="1" dirty="0">
                <a:latin typeface="Arial Black" panose="020B0A04020102020204" pitchFamily="34" charset="0"/>
                <a:ea typeface="Calibri" panose="020F0502020204030204" pitchFamily="34" charset="0"/>
                <a:cs typeface="Arial" panose="020B0604020202020204" pitchFamily="34" charset="0"/>
              </a:rPr>
              <a:t>restaurant</a:t>
            </a:r>
            <a:endParaRPr lang="fr-MA" sz="2400" dirty="0"/>
          </a:p>
        </p:txBody>
      </p:sp>
      <p:pic>
        <p:nvPicPr>
          <p:cNvPr id="4" name="Image 3">
            <a:extLst>
              <a:ext uri="{FF2B5EF4-FFF2-40B4-BE49-F238E27FC236}">
                <a16:creationId xmlns:a16="http://schemas.microsoft.com/office/drawing/2014/main" id="{64227726-851F-49E9-9C29-4FF0EB6A5B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1771" y="3103995"/>
            <a:ext cx="4528457" cy="2029097"/>
          </a:xfrm>
          <a:prstGeom prst="rect">
            <a:avLst/>
          </a:prstGeom>
          <a:noFill/>
          <a:ln>
            <a:noFill/>
          </a:ln>
        </p:spPr>
      </p:pic>
      <p:sp>
        <p:nvSpPr>
          <p:cNvPr id="5" name="ZoneTexte 4">
            <a:extLst>
              <a:ext uri="{FF2B5EF4-FFF2-40B4-BE49-F238E27FC236}">
                <a16:creationId xmlns:a16="http://schemas.microsoft.com/office/drawing/2014/main" id="{197A3B69-A9A4-4A27-BC37-8E96242F4219}"/>
              </a:ext>
            </a:extLst>
          </p:cNvPr>
          <p:cNvSpPr txBox="1"/>
          <p:nvPr/>
        </p:nvSpPr>
        <p:spPr>
          <a:xfrm flipH="1">
            <a:off x="614794" y="5453600"/>
            <a:ext cx="2412274" cy="646331"/>
          </a:xfrm>
          <a:prstGeom prst="rect">
            <a:avLst/>
          </a:prstGeom>
          <a:noFill/>
        </p:spPr>
        <p:txBody>
          <a:bodyPr wrap="square" rtlCol="0">
            <a:spAutoFit/>
          </a:bodyPr>
          <a:lstStyle/>
          <a:p>
            <a:r>
              <a:rPr lang="fr-MA" sz="3600" b="1" dirty="0">
                <a:effectLst/>
                <a:latin typeface="Calibri" panose="020F0502020204030204" pitchFamily="34" charset="0"/>
                <a:ea typeface="Calibri" panose="020F0502020204030204" pitchFamily="34" charset="0"/>
                <a:cs typeface="Arial" panose="020B0604020202020204" pitchFamily="34" charset="0"/>
              </a:rPr>
              <a:t> Good</a:t>
            </a:r>
            <a:r>
              <a:rPr lang="fr-MA" sz="3600" b="1" dirty="0">
                <a:solidFill>
                  <a:srgbClr val="FF0000"/>
                </a:solidFill>
                <a:effectLst/>
                <a:latin typeface="Calibri" panose="020F0502020204030204" pitchFamily="34" charset="0"/>
                <a:ea typeface="Calibri" panose="020F0502020204030204" pitchFamily="34" charset="0"/>
                <a:cs typeface="Arial" panose="020B0604020202020204" pitchFamily="34" charset="0"/>
              </a:rPr>
              <a:t>Taste </a:t>
            </a:r>
            <a:r>
              <a:rPr lang="fr-FR" sz="3600" b="1" dirty="0">
                <a:effectLst/>
                <a:latin typeface="Calibri" panose="020F0502020204030204" pitchFamily="34" charset="0"/>
                <a:ea typeface="Calibri" panose="020F0502020204030204" pitchFamily="34" charset="0"/>
                <a:cs typeface="Arial" panose="020B0604020202020204" pitchFamily="34" charset="0"/>
              </a:rPr>
              <a:t>                                                                                                                                                                </a:t>
            </a:r>
            <a:endParaRPr lang="fr-MA" sz="3600" b="1" dirty="0">
              <a:solidFill>
                <a:srgbClr val="19147A"/>
              </a:solidFill>
            </a:endParaRPr>
          </a:p>
        </p:txBody>
      </p:sp>
      <p:pic>
        <p:nvPicPr>
          <p:cNvPr id="9" name="Image 8">
            <a:extLst>
              <a:ext uri="{FF2B5EF4-FFF2-40B4-BE49-F238E27FC236}">
                <a16:creationId xmlns:a16="http://schemas.microsoft.com/office/drawing/2014/main" id="{8C7D4782-DCD7-4CC3-9A26-251B169D30BC}"/>
              </a:ext>
            </a:extLst>
          </p:cNvPr>
          <p:cNvPicPr>
            <a:picLocks noChangeAspect="1"/>
          </p:cNvPicPr>
          <p:nvPr/>
        </p:nvPicPr>
        <p:blipFill>
          <a:blip r:embed="rId3"/>
          <a:stretch>
            <a:fillRect/>
          </a:stretch>
        </p:blipFill>
        <p:spPr>
          <a:xfrm>
            <a:off x="9074416" y="5521233"/>
            <a:ext cx="2412274" cy="583194"/>
          </a:xfrm>
          <a:prstGeom prst="rect">
            <a:avLst/>
          </a:prstGeom>
        </p:spPr>
      </p:pic>
    </p:spTree>
    <p:extLst>
      <p:ext uri="{BB962C8B-B14F-4D97-AF65-F5344CB8AC3E}">
        <p14:creationId xmlns:p14="http://schemas.microsoft.com/office/powerpoint/2010/main" val="3643914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7" y="2525486"/>
            <a:ext cx="3222171" cy="523220"/>
          </a:xfrm>
          <a:prstGeom prst="rect">
            <a:avLst/>
          </a:prstGeom>
          <a:noFill/>
        </p:spPr>
        <p:txBody>
          <a:bodyPr wrap="square" rtlCol="0">
            <a:spAutoFit/>
          </a:bodyPr>
          <a:lstStyle/>
          <a:p>
            <a:r>
              <a:rPr lang="fr-FR" sz="2800" b="1" dirty="0"/>
              <a:t>Les interfaces:</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725784" y="918"/>
            <a:ext cx="283028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Page Contact</a:t>
            </a:r>
            <a:endParaRPr lang="fr-MA" dirty="0">
              <a:solidFill>
                <a:schemeClr val="accent3">
                  <a:lumMod val="75000"/>
                </a:schemeClr>
              </a:solidFill>
            </a:endParaRPr>
          </a:p>
        </p:txBody>
      </p:sp>
      <p:pic>
        <p:nvPicPr>
          <p:cNvPr id="6" name="Image 5">
            <a:extLst>
              <a:ext uri="{FF2B5EF4-FFF2-40B4-BE49-F238E27FC236}">
                <a16:creationId xmlns:a16="http://schemas.microsoft.com/office/drawing/2014/main" id="{42C9B052-742E-490B-B07C-CDAB0C5247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55126" y="648925"/>
            <a:ext cx="5985011" cy="5838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649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3030582" cy="523220"/>
          </a:xfrm>
          <a:prstGeom prst="rect">
            <a:avLst/>
          </a:prstGeom>
          <a:noFill/>
        </p:spPr>
        <p:txBody>
          <a:bodyPr wrap="square" rtlCol="0">
            <a:spAutoFit/>
          </a:bodyPr>
          <a:lstStyle/>
          <a:p>
            <a:r>
              <a:rPr lang="fr-FR" sz="2800" b="1" dirty="0"/>
              <a:t>Les interfaces:</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168435" y="237588"/>
            <a:ext cx="4249782" cy="646331"/>
          </a:xfrm>
          <a:prstGeom prst="rect">
            <a:avLst/>
          </a:prstGeom>
          <a:noFill/>
        </p:spPr>
        <p:txBody>
          <a:bodyPr wrap="square" rtlCol="0">
            <a:spAutoFit/>
          </a:bodyPr>
          <a:lstStyle/>
          <a:p>
            <a:pPr marL="285750" indent="-285750">
              <a:buFont typeface="Wingdings" panose="05000000000000000000" pitchFamily="2" charset="2"/>
              <a:buChar char="q"/>
            </a:pPr>
            <a:r>
              <a:rPr lang="fr-MA" dirty="0">
                <a:solidFill>
                  <a:schemeClr val="accent3">
                    <a:lumMod val="75000"/>
                  </a:schemeClr>
                </a:solidFill>
              </a:rPr>
              <a:t>Page de commander des plats:</a:t>
            </a:r>
          </a:p>
          <a:p>
            <a:pPr marL="285750" indent="-285750">
              <a:buFont typeface="Wingdings" panose="05000000000000000000" pitchFamily="2" charset="2"/>
              <a:buChar char="q"/>
            </a:pPr>
            <a:endParaRPr lang="fr-MA" dirty="0">
              <a:solidFill>
                <a:schemeClr val="bg2"/>
              </a:solidFill>
            </a:endParaRPr>
          </a:p>
        </p:txBody>
      </p:sp>
      <p:pic>
        <p:nvPicPr>
          <p:cNvPr id="5" name="Image 4">
            <a:extLst>
              <a:ext uri="{FF2B5EF4-FFF2-40B4-BE49-F238E27FC236}">
                <a16:creationId xmlns:a16="http://schemas.microsoft.com/office/drawing/2014/main" id="{386ADD6C-9D6C-4C6F-80D0-5A7F10294A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909" y="1521959"/>
            <a:ext cx="5962650" cy="3552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098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85166" y="2673532"/>
            <a:ext cx="3065416" cy="523220"/>
          </a:xfrm>
          <a:prstGeom prst="rect">
            <a:avLst/>
          </a:prstGeom>
          <a:noFill/>
        </p:spPr>
        <p:txBody>
          <a:bodyPr wrap="square" rtlCol="0">
            <a:spAutoFit/>
          </a:bodyPr>
          <a:lstStyle/>
          <a:p>
            <a:r>
              <a:rPr lang="fr-FR" sz="2800" b="1" dirty="0"/>
              <a:t>Les interfaces:</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220686" y="255607"/>
            <a:ext cx="283028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Page Panier</a:t>
            </a:r>
            <a:endParaRPr lang="fr-MA" dirty="0">
              <a:solidFill>
                <a:schemeClr val="accent3">
                  <a:lumMod val="75000"/>
                </a:schemeClr>
              </a:solidFill>
            </a:endParaRPr>
          </a:p>
        </p:txBody>
      </p:sp>
      <p:pic>
        <p:nvPicPr>
          <p:cNvPr id="6" name="Image 5">
            <a:extLst>
              <a:ext uri="{FF2B5EF4-FFF2-40B4-BE49-F238E27FC236}">
                <a16:creationId xmlns:a16="http://schemas.microsoft.com/office/drawing/2014/main" id="{BD987FBF-FFF8-429A-9CE4-B4B220B9B4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0907" y="1672978"/>
            <a:ext cx="5977890" cy="3517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966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8" y="2525486"/>
            <a:ext cx="3213462" cy="523220"/>
          </a:xfrm>
          <a:prstGeom prst="rect">
            <a:avLst/>
          </a:prstGeom>
          <a:noFill/>
        </p:spPr>
        <p:txBody>
          <a:bodyPr wrap="square" rtlCol="0">
            <a:spAutoFit/>
          </a:bodyPr>
          <a:lstStyle/>
          <a:p>
            <a:r>
              <a:rPr lang="fr-FR" sz="2800" b="1" dirty="0"/>
              <a:t>Les interfaces:</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1950720" y="235914"/>
            <a:ext cx="425849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Page about us</a:t>
            </a:r>
            <a:endParaRPr lang="fr-MA" dirty="0">
              <a:solidFill>
                <a:schemeClr val="accent3">
                  <a:lumMod val="75000"/>
                </a:schemeClr>
              </a:solidFill>
            </a:endParaRPr>
          </a:p>
        </p:txBody>
      </p:sp>
      <p:pic>
        <p:nvPicPr>
          <p:cNvPr id="5" name="Image 4">
            <a:extLst>
              <a:ext uri="{FF2B5EF4-FFF2-40B4-BE49-F238E27FC236}">
                <a16:creationId xmlns:a16="http://schemas.microsoft.com/office/drawing/2014/main" id="{2DAF4C32-6251-4133-B6DC-C5E4AB9BD3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8516" y="640080"/>
            <a:ext cx="5010695" cy="5873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955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6862354" y="1942012"/>
            <a:ext cx="4484914" cy="954107"/>
          </a:xfrm>
          <a:prstGeom prst="rect">
            <a:avLst/>
          </a:prstGeom>
          <a:noFill/>
        </p:spPr>
        <p:txBody>
          <a:bodyPr wrap="square" rtlCol="0">
            <a:spAutoFit/>
          </a:bodyPr>
          <a:lstStyle/>
          <a:p>
            <a:r>
              <a:rPr lang="fr-FR" sz="2800" b="1" dirty="0"/>
              <a:t>Les interfaces du Partie Administrateur:</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046515" y="116270"/>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 Liste des plats</a:t>
            </a:r>
            <a:endParaRPr lang="fr-MA" dirty="0">
              <a:solidFill>
                <a:schemeClr val="accent3">
                  <a:lumMod val="75000"/>
                </a:schemeClr>
              </a:solidFill>
            </a:endParaRPr>
          </a:p>
        </p:txBody>
      </p:sp>
      <p:pic>
        <p:nvPicPr>
          <p:cNvPr id="5" name="Image 4">
            <a:extLst>
              <a:ext uri="{FF2B5EF4-FFF2-40B4-BE49-F238E27FC236}">
                <a16:creationId xmlns:a16="http://schemas.microsoft.com/office/drawing/2014/main" id="{30F112C9-2980-4A89-8F66-3A97AE854C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1885" y="1163411"/>
            <a:ext cx="6183085" cy="4209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804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6714308" y="2664824"/>
            <a:ext cx="4484914" cy="954107"/>
          </a:xfrm>
          <a:prstGeom prst="rect">
            <a:avLst/>
          </a:prstGeom>
          <a:noFill/>
        </p:spPr>
        <p:txBody>
          <a:bodyPr wrap="square" rtlCol="0">
            <a:spAutoFit/>
          </a:bodyPr>
          <a:lstStyle/>
          <a:p>
            <a:r>
              <a:rPr lang="fr-FR" sz="2800" b="1" dirty="0"/>
              <a:t>Les interfaces du Partie Administrateur:</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046515" y="116270"/>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Ajouter des plats</a:t>
            </a:r>
            <a:endParaRPr lang="fr-MA" dirty="0">
              <a:solidFill>
                <a:schemeClr val="accent3">
                  <a:lumMod val="75000"/>
                </a:schemeClr>
              </a:solidFill>
            </a:endParaRPr>
          </a:p>
        </p:txBody>
      </p:sp>
      <p:pic>
        <p:nvPicPr>
          <p:cNvPr id="6" name="Image 5">
            <a:extLst>
              <a:ext uri="{FF2B5EF4-FFF2-40B4-BE49-F238E27FC236}">
                <a16:creationId xmlns:a16="http://schemas.microsoft.com/office/drawing/2014/main" id="{B74DA6F7-5D85-4D05-BAA3-8690AEFBB6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672" y="1829752"/>
            <a:ext cx="5972175" cy="3076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08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6775268" y="2951945"/>
            <a:ext cx="4484914" cy="954107"/>
          </a:xfrm>
          <a:prstGeom prst="rect">
            <a:avLst/>
          </a:prstGeom>
          <a:noFill/>
        </p:spPr>
        <p:txBody>
          <a:bodyPr wrap="square" rtlCol="0">
            <a:spAutoFit/>
          </a:bodyPr>
          <a:lstStyle/>
          <a:p>
            <a:r>
              <a:rPr lang="fr-FR" sz="2800" b="1" dirty="0"/>
              <a:t>Les interfaces du Partie Administrateur:</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1994264" y="212065"/>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 Page ordres</a:t>
            </a:r>
            <a:endParaRPr lang="fr-MA" dirty="0">
              <a:solidFill>
                <a:schemeClr val="accent3">
                  <a:lumMod val="75000"/>
                </a:schemeClr>
              </a:solidFill>
            </a:endParaRPr>
          </a:p>
        </p:txBody>
      </p:sp>
      <p:pic>
        <p:nvPicPr>
          <p:cNvPr id="6" name="Image 5">
            <a:extLst>
              <a:ext uri="{FF2B5EF4-FFF2-40B4-BE49-F238E27FC236}">
                <a16:creationId xmlns:a16="http://schemas.microsoft.com/office/drawing/2014/main" id="{4A9654C7-2251-4C4E-B865-96ACC65367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2435" y="1890712"/>
            <a:ext cx="5962650" cy="3076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984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6775268" y="2951945"/>
            <a:ext cx="4484914" cy="954107"/>
          </a:xfrm>
          <a:prstGeom prst="rect">
            <a:avLst/>
          </a:prstGeom>
          <a:noFill/>
        </p:spPr>
        <p:txBody>
          <a:bodyPr wrap="square" rtlCol="0">
            <a:spAutoFit/>
          </a:bodyPr>
          <a:lstStyle/>
          <a:p>
            <a:r>
              <a:rPr lang="fr-FR" sz="2800" b="1" dirty="0"/>
              <a:t>Les interfaces du Partie Administrateur:</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1994264" y="212065"/>
            <a:ext cx="343117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 Page de réservation</a:t>
            </a:r>
            <a:endParaRPr lang="fr-MA" dirty="0">
              <a:solidFill>
                <a:schemeClr val="accent3">
                  <a:lumMod val="75000"/>
                </a:schemeClr>
              </a:solidFill>
            </a:endParaRPr>
          </a:p>
        </p:txBody>
      </p:sp>
      <p:pic>
        <p:nvPicPr>
          <p:cNvPr id="5" name="Image 4">
            <a:extLst>
              <a:ext uri="{FF2B5EF4-FFF2-40B4-BE49-F238E27FC236}">
                <a16:creationId xmlns:a16="http://schemas.microsoft.com/office/drawing/2014/main" id="{6600C9B1-E70B-4DEC-B3E9-8004AF6689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803" y="1269956"/>
            <a:ext cx="6171792" cy="4077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507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3666309" y="3447536"/>
            <a:ext cx="5939246" cy="523220"/>
          </a:xfrm>
          <a:prstGeom prst="rect">
            <a:avLst/>
          </a:prstGeom>
          <a:noFill/>
        </p:spPr>
        <p:txBody>
          <a:bodyPr wrap="square" rtlCol="0">
            <a:spAutoFit/>
          </a:bodyPr>
          <a:lstStyle/>
          <a:p>
            <a:r>
              <a:rPr lang="fr-FR" sz="2800" b="1" dirty="0">
                <a:solidFill>
                  <a:schemeClr val="accent1"/>
                </a:solidFill>
              </a:rPr>
              <a:t>Merci Pour Votre Attention</a:t>
            </a:r>
            <a:endParaRPr lang="fr-MA" sz="2800" b="1" dirty="0">
              <a:solidFill>
                <a:schemeClr val="accent1"/>
              </a:solidFill>
            </a:endParaRPr>
          </a:p>
        </p:txBody>
      </p:sp>
      <p:pic>
        <p:nvPicPr>
          <p:cNvPr id="4" name="Image 3">
            <a:extLst>
              <a:ext uri="{FF2B5EF4-FFF2-40B4-BE49-F238E27FC236}">
                <a16:creationId xmlns:a16="http://schemas.microsoft.com/office/drawing/2014/main" id="{A0EC68E7-03DA-47EB-B823-FB3153FBF5D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8777" y="1180717"/>
            <a:ext cx="5634446" cy="1915887"/>
          </a:xfrm>
          <a:prstGeom prst="rect">
            <a:avLst/>
          </a:prstGeom>
          <a:noFill/>
          <a:ln>
            <a:noFill/>
          </a:ln>
        </p:spPr>
      </p:pic>
    </p:spTree>
    <p:extLst>
      <p:ext uri="{BB962C8B-B14F-4D97-AF65-F5344CB8AC3E}">
        <p14:creationId xmlns:p14="http://schemas.microsoft.com/office/powerpoint/2010/main" val="47228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1079AE-B18E-46D5-83B8-CAB9E31C037A}"/>
              </a:ext>
            </a:extLst>
          </p:cNvPr>
          <p:cNvSpPr txBox="1"/>
          <p:nvPr/>
        </p:nvSpPr>
        <p:spPr>
          <a:xfrm flipH="1">
            <a:off x="2194558" y="722811"/>
            <a:ext cx="1619795" cy="707886"/>
          </a:xfrm>
          <a:prstGeom prst="rect">
            <a:avLst/>
          </a:prstGeom>
          <a:noFill/>
        </p:spPr>
        <p:txBody>
          <a:bodyPr wrap="square" rtlCol="0">
            <a:spAutoFit/>
          </a:bodyPr>
          <a:lstStyle/>
          <a:p>
            <a:r>
              <a:rPr lang="fr-FR" sz="4000" b="1" dirty="0">
                <a:solidFill>
                  <a:schemeClr val="accent2">
                    <a:lumMod val="75000"/>
                  </a:schemeClr>
                </a:solidFill>
              </a:rPr>
              <a:t>Plan</a:t>
            </a:r>
          </a:p>
        </p:txBody>
      </p:sp>
      <p:sp>
        <p:nvSpPr>
          <p:cNvPr id="3" name="ZoneTexte 2">
            <a:extLst>
              <a:ext uri="{FF2B5EF4-FFF2-40B4-BE49-F238E27FC236}">
                <a16:creationId xmlns:a16="http://schemas.microsoft.com/office/drawing/2014/main" id="{DE3926F4-F170-4ACF-8253-1F10CE07206F}"/>
              </a:ext>
            </a:extLst>
          </p:cNvPr>
          <p:cNvSpPr txBox="1"/>
          <p:nvPr/>
        </p:nvSpPr>
        <p:spPr>
          <a:xfrm>
            <a:off x="1924593" y="1907178"/>
            <a:ext cx="9073374" cy="2031325"/>
          </a:xfrm>
          <a:prstGeom prst="rect">
            <a:avLst/>
          </a:prstGeom>
          <a:noFill/>
        </p:spPr>
        <p:txBody>
          <a:bodyPr wrap="square" rtlCol="0">
            <a:spAutoFit/>
          </a:bodyPr>
          <a:lstStyle/>
          <a:p>
            <a:pPr marL="285750" indent="-285750">
              <a:buFont typeface="Wingdings" panose="05000000000000000000" pitchFamily="2" charset="2"/>
              <a:buChar char="ü"/>
            </a:pPr>
            <a:r>
              <a:rPr lang="fr-FR" dirty="0"/>
              <a:t>    Présentation général du projet</a:t>
            </a:r>
          </a:p>
          <a:p>
            <a:endParaRPr lang="fr-FR" dirty="0"/>
          </a:p>
          <a:p>
            <a:pPr marL="285750" indent="-285750">
              <a:buFont typeface="Wingdings" panose="05000000000000000000" pitchFamily="2" charset="2"/>
              <a:buChar char="ü"/>
            </a:pPr>
            <a:r>
              <a:rPr lang="fr-FR" dirty="0"/>
              <a:t>    Description du système de gestion </a:t>
            </a:r>
            <a:r>
              <a:rPr lang="fr-MA" dirty="0"/>
              <a:t>D’un restaurant</a:t>
            </a:r>
            <a:endParaRPr lang="fr-FR" dirty="0"/>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    Les diagrammes de modélisation UML</a:t>
            </a:r>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ü"/>
            </a:pPr>
            <a:r>
              <a:rPr lang="fr-FR" dirty="0"/>
              <a:t>    Présentation de l’application </a:t>
            </a:r>
          </a:p>
        </p:txBody>
      </p:sp>
    </p:spTree>
    <p:extLst>
      <p:ext uri="{BB962C8B-B14F-4D97-AF65-F5344CB8AC3E}">
        <p14:creationId xmlns:p14="http://schemas.microsoft.com/office/powerpoint/2010/main" val="84930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514623D-FF99-4322-AAB1-9AEE589DA984}"/>
              </a:ext>
            </a:extLst>
          </p:cNvPr>
          <p:cNvSpPr txBox="1"/>
          <p:nvPr/>
        </p:nvSpPr>
        <p:spPr>
          <a:xfrm>
            <a:off x="1508443" y="2322447"/>
            <a:ext cx="8525691" cy="2219325"/>
          </a:xfrm>
          <a:prstGeom prst="rect">
            <a:avLst/>
          </a:prstGeom>
          <a:noFill/>
        </p:spPr>
        <p:txBody>
          <a:bodyPr wrap="square" rtlCol="0">
            <a:spAutoFit/>
          </a:bodyPr>
          <a:lstStyle/>
          <a:p>
            <a:pPr algn="just">
              <a:lnSpc>
                <a:spcPct val="115000"/>
              </a:lnSpc>
              <a:spcAft>
                <a:spcPts val="1000"/>
              </a:spcAft>
            </a:pPr>
            <a:r>
              <a:rPr lang="fr-MA" sz="1800" b="1" dirty="0">
                <a:effectLst/>
                <a:latin typeface="Calibri" panose="020F0502020204030204" pitchFamily="34" charset="0"/>
                <a:ea typeface="Calibri" panose="020F0502020204030204" pitchFamily="34" charset="0"/>
                <a:cs typeface="Arial" panose="020B0604020202020204" pitchFamily="34" charset="0"/>
              </a:rPr>
              <a:t> </a:t>
            </a:r>
            <a:r>
              <a:rPr lang="fr-MA" sz="2400" dirty="0">
                <a:latin typeface="Calibri" panose="020F0502020204030204" pitchFamily="34" charset="0"/>
                <a:ea typeface="Calibri" panose="020F0502020204030204" pitchFamily="34" charset="0"/>
                <a:cs typeface="Arial" panose="020B0604020202020204" pitchFamily="34" charset="0"/>
              </a:rPr>
              <a:t>Un site web qui représente Un Restaurant et les plats disponible avec un système de réservation des tables avec plusieurs choix plus un tableau de bord Pour l’Administrateur et le responsable de gestion des réservations.</a:t>
            </a:r>
          </a:p>
          <a:p>
            <a:pPr algn="ctr">
              <a:lnSpc>
                <a:spcPct val="115000"/>
              </a:lnSpc>
              <a:spcAft>
                <a:spcPts val="1000"/>
              </a:spcAft>
            </a:pPr>
            <a:endParaRPr lang="fr-MA"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98710420-9A0C-4AD7-A1A5-D614AC24CA09}"/>
              </a:ext>
            </a:extLst>
          </p:cNvPr>
          <p:cNvSpPr txBox="1"/>
          <p:nvPr/>
        </p:nvSpPr>
        <p:spPr>
          <a:xfrm>
            <a:off x="1438773" y="597003"/>
            <a:ext cx="8525692" cy="861774"/>
          </a:xfrm>
          <a:prstGeom prst="rect">
            <a:avLst/>
          </a:prstGeom>
          <a:noFill/>
        </p:spPr>
        <p:txBody>
          <a:bodyPr wrap="square" rtlCol="0">
            <a:spAutoFit/>
          </a:bodyPr>
          <a:lstStyle/>
          <a:p>
            <a:r>
              <a:rPr lang="fr-MA" sz="3200" b="1"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  Application de Réservation / Gestion D’un Hôtel</a:t>
            </a:r>
            <a:endParaRPr lang="fr-MA" sz="3200" dirty="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fr-MA" dirty="0"/>
          </a:p>
        </p:txBody>
      </p:sp>
    </p:spTree>
    <p:extLst>
      <p:ext uri="{BB962C8B-B14F-4D97-AF65-F5344CB8AC3E}">
        <p14:creationId xmlns:p14="http://schemas.microsoft.com/office/powerpoint/2010/main" val="42920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656ECA1-FC52-4D59-8AF7-1C4C8AE7E70E}"/>
              </a:ext>
            </a:extLst>
          </p:cNvPr>
          <p:cNvSpPr txBox="1"/>
          <p:nvPr/>
        </p:nvSpPr>
        <p:spPr>
          <a:xfrm>
            <a:off x="1731554" y="523721"/>
            <a:ext cx="9449138" cy="5983433"/>
          </a:xfrm>
          <a:prstGeom prst="rect">
            <a:avLst/>
          </a:prstGeom>
          <a:noFill/>
        </p:spPr>
        <p:txBody>
          <a:bodyPr wrap="square" rtlCol="0">
            <a:spAutoFit/>
          </a:bodyPr>
          <a:lstStyle/>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Un système de réservation des tables. </a:t>
            </a:r>
          </a:p>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Un tableau de bord avec un système d’authentification adapté à l’Administrateur et le   responsable de gestion des réservations qui permet la gestion et la confirmation des réservations. </a:t>
            </a:r>
          </a:p>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Un Menu des plats disponible avec ses prix.</a:t>
            </a:r>
          </a:p>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Un Logo bien designer qui définit le restaurant. </a:t>
            </a:r>
          </a:p>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La Page Contact Us qui permet aux clients de contacter le restaurant directement depuis un formulaire. </a:t>
            </a:r>
          </a:p>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La Page Home qui contient une représentation du restaurant et des photo professionnel des tables disponible. </a:t>
            </a:r>
          </a:p>
          <a:p>
            <a:pPr marL="342900" lvl="0" indent="-342900">
              <a:lnSpc>
                <a:spcPct val="150000"/>
              </a:lnSpc>
              <a:buFont typeface="Wingdings" panose="05000000000000000000" pitchFamily="2" charset="2"/>
              <a:buChar char=""/>
            </a:pPr>
            <a:r>
              <a:rPr lang="fr-MA" sz="1800" dirty="0">
                <a:effectLst/>
                <a:latin typeface="Calibri" panose="020F0502020204030204" pitchFamily="34" charset="0"/>
                <a:ea typeface="Calibri" panose="020F0502020204030204" pitchFamily="34" charset="0"/>
                <a:cs typeface="Arial" panose="020B0604020202020204" pitchFamily="34" charset="0"/>
              </a:rPr>
              <a:t> La Page Menu qui contient les plats disponibles plus le prix de chaque plat, et la possibilité de réserver une table au choix. </a:t>
            </a:r>
          </a:p>
          <a:p>
            <a:pPr marL="342900" lvl="0" indent="-342900">
              <a:lnSpc>
                <a:spcPct val="150000"/>
              </a:lnSpc>
              <a:spcAft>
                <a:spcPts val="1000"/>
              </a:spcAft>
              <a:buFont typeface="Wingdings" panose="05000000000000000000" pitchFamily="2" charset="2"/>
              <a:buChar char=""/>
            </a:pPr>
            <a:r>
              <a:rPr lang="fr-MA" sz="1800" dirty="0">
                <a:effectLst/>
                <a:latin typeface="Segoe UI Symbol" panose="020B0502040204020203" pitchFamily="34" charset="0"/>
                <a:ea typeface="Calibri" panose="020F0502020204030204" pitchFamily="34" charset="0"/>
                <a:cs typeface="Segoe UI Symbol" panose="020B0502040204020203" pitchFamily="34" charset="0"/>
              </a:rPr>
              <a:t> </a:t>
            </a:r>
            <a:r>
              <a:rPr lang="fr-MA" sz="1800" dirty="0">
                <a:effectLst/>
                <a:latin typeface="Calibri" panose="020F0502020204030204" pitchFamily="34" charset="0"/>
                <a:ea typeface="Calibri" panose="020F0502020204030204" pitchFamily="34" charset="0"/>
                <a:cs typeface="Arial" panose="020B0604020202020204" pitchFamily="34" charset="0"/>
              </a:rPr>
              <a:t>La Page About qui contient des informations sur le restaurant et sur le propriétaire et les chefs.</a:t>
            </a:r>
          </a:p>
          <a:p>
            <a:pPr>
              <a:lnSpc>
                <a:spcPct val="150000"/>
              </a:lnSpc>
            </a:pPr>
            <a:endParaRPr lang="fr-MA" dirty="0"/>
          </a:p>
        </p:txBody>
      </p:sp>
    </p:spTree>
    <p:extLst>
      <p:ext uri="{BB962C8B-B14F-4D97-AF65-F5344CB8AC3E}">
        <p14:creationId xmlns:p14="http://schemas.microsoft.com/office/powerpoint/2010/main" val="68592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A550B9-5DCA-4CEE-A6B7-417180488400}"/>
              </a:ext>
            </a:extLst>
          </p:cNvPr>
          <p:cNvSpPr>
            <a:spLocks noChangeArrowheads="1"/>
          </p:cNvSpPr>
          <p:nvPr/>
        </p:nvSpPr>
        <p:spPr bwMode="auto">
          <a:xfrm>
            <a:off x="3822640" y="403973"/>
            <a:ext cx="441524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3200" b="1"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Diagramme</a:t>
            </a:r>
            <a:r>
              <a:rPr kumimoji="0" lang="en-US" altLang="fr-FR" sz="3200" b="1" i="0" u="none" strike="noStrike" cap="none" normalizeH="0" baseline="0" dirty="0">
                <a:ln>
                  <a:noFill/>
                </a:ln>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fr-FR" sz="3200" b="1"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rPr>
              <a:t>UML</a:t>
            </a:r>
            <a:r>
              <a:rPr kumimoji="0" lang="en-US" altLang="fr-FR" sz="3200" b="1" i="0" u="none" strike="noStrike" cap="none" normalizeH="0" baseline="0" dirty="0">
                <a:ln>
                  <a:noFill/>
                </a:ln>
                <a:solidFill>
                  <a:schemeClr val="accent5">
                    <a:lumMod val="75000"/>
                  </a:schemeClr>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fr-FR" sz="3200" b="0" i="0" u="none" strike="noStrike" cap="none" normalizeH="0" baseline="0" dirty="0">
              <a:ln>
                <a:noFill/>
              </a:ln>
              <a:solidFill>
                <a:schemeClr val="accent5">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B7E0648-FE8C-4A78-B2A2-B16BB0DC7C3E}"/>
              </a:ext>
            </a:extLst>
          </p:cNvPr>
          <p:cNvSpPr>
            <a:spLocks noChangeArrowheads="1"/>
          </p:cNvSpPr>
          <p:nvPr/>
        </p:nvSpPr>
        <p:spPr bwMode="auto">
          <a:xfrm>
            <a:off x="2447109" y="4912723"/>
            <a:ext cx="76645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MA"/>
          </a:p>
        </p:txBody>
      </p:sp>
      <p:sp>
        <p:nvSpPr>
          <p:cNvPr id="5" name="ZoneTexte 4">
            <a:extLst>
              <a:ext uri="{FF2B5EF4-FFF2-40B4-BE49-F238E27FC236}">
                <a16:creationId xmlns:a16="http://schemas.microsoft.com/office/drawing/2014/main" id="{9C0D3A63-A455-4B53-84C8-BEAF82B4F2C8}"/>
              </a:ext>
            </a:extLst>
          </p:cNvPr>
          <p:cNvSpPr txBox="1"/>
          <p:nvPr/>
        </p:nvSpPr>
        <p:spPr>
          <a:xfrm>
            <a:off x="663889" y="2851997"/>
            <a:ext cx="3507516"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rgbClr val="FF0000"/>
                </a:solidFill>
              </a:rPr>
              <a:t>Diagramme De Classe</a:t>
            </a:r>
            <a:endParaRPr lang="fr-MA" dirty="0">
              <a:solidFill>
                <a:srgbClr val="FF0000"/>
              </a:solidFill>
            </a:endParaRPr>
          </a:p>
        </p:txBody>
      </p:sp>
      <p:pic>
        <p:nvPicPr>
          <p:cNvPr id="6" name="Image 5">
            <a:extLst>
              <a:ext uri="{FF2B5EF4-FFF2-40B4-BE49-F238E27FC236}">
                <a16:creationId xmlns:a16="http://schemas.microsoft.com/office/drawing/2014/main" id="{DBA16843-EDE3-43C1-935D-8D794D068B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41685" y="1559923"/>
            <a:ext cx="7060237" cy="4317094"/>
          </a:xfrm>
          <a:prstGeom prst="rect">
            <a:avLst/>
          </a:prstGeom>
          <a:noFill/>
          <a:ln>
            <a:noFill/>
          </a:ln>
        </p:spPr>
      </p:pic>
    </p:spTree>
    <p:extLst>
      <p:ext uri="{BB962C8B-B14F-4D97-AF65-F5344CB8AC3E}">
        <p14:creationId xmlns:p14="http://schemas.microsoft.com/office/powerpoint/2010/main" val="77373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4CADBE-B80F-4098-9083-ACDB12DC8086}"/>
              </a:ext>
            </a:extLst>
          </p:cNvPr>
          <p:cNvSpPr txBox="1"/>
          <p:nvPr/>
        </p:nvSpPr>
        <p:spPr>
          <a:xfrm>
            <a:off x="670559" y="2621280"/>
            <a:ext cx="3422470"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rgbClr val="FF0000"/>
                </a:solidFill>
              </a:rPr>
              <a:t>Diagramme De séquence</a:t>
            </a:r>
            <a:endParaRPr lang="fr-MA" dirty="0">
              <a:solidFill>
                <a:srgbClr val="FF0000"/>
              </a:solidFill>
            </a:endParaRPr>
          </a:p>
        </p:txBody>
      </p:sp>
      <p:pic>
        <p:nvPicPr>
          <p:cNvPr id="4" name="Image 3">
            <a:extLst>
              <a:ext uri="{FF2B5EF4-FFF2-40B4-BE49-F238E27FC236}">
                <a16:creationId xmlns:a16="http://schemas.microsoft.com/office/drawing/2014/main" id="{41B88E69-6DAD-477F-BAF7-A502385DBEA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84455" y="1587062"/>
            <a:ext cx="7419165" cy="3399790"/>
          </a:xfrm>
          <a:prstGeom prst="rect">
            <a:avLst/>
          </a:prstGeom>
          <a:noFill/>
          <a:ln>
            <a:noFill/>
          </a:ln>
        </p:spPr>
      </p:pic>
    </p:spTree>
    <p:extLst>
      <p:ext uri="{BB962C8B-B14F-4D97-AF65-F5344CB8AC3E}">
        <p14:creationId xmlns:p14="http://schemas.microsoft.com/office/powerpoint/2010/main" val="167612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A51D2D6-8547-4366-8066-C3A74C6E9FE6}"/>
              </a:ext>
            </a:extLst>
          </p:cNvPr>
          <p:cNvSpPr txBox="1"/>
          <p:nvPr/>
        </p:nvSpPr>
        <p:spPr>
          <a:xfrm>
            <a:off x="539932" y="2377440"/>
            <a:ext cx="4336868"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solidFill>
                  <a:srgbClr val="FF0000"/>
                </a:solidFill>
              </a:rPr>
              <a:t>Diagramme de cas d’utilisation</a:t>
            </a:r>
            <a:endParaRPr lang="fr-MA" dirty="0">
              <a:solidFill>
                <a:srgbClr val="FF0000"/>
              </a:solidFill>
            </a:endParaRPr>
          </a:p>
        </p:txBody>
      </p:sp>
      <p:pic>
        <p:nvPicPr>
          <p:cNvPr id="5" name="Image 4">
            <a:extLst>
              <a:ext uri="{FF2B5EF4-FFF2-40B4-BE49-F238E27FC236}">
                <a16:creationId xmlns:a16="http://schemas.microsoft.com/office/drawing/2014/main" id="{F8583228-22B8-43B5-86C8-6AC60549E8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51017" y="997767"/>
            <a:ext cx="5962650" cy="5057775"/>
          </a:xfrm>
          <a:prstGeom prst="rect">
            <a:avLst/>
          </a:prstGeom>
          <a:noFill/>
          <a:ln>
            <a:noFill/>
          </a:ln>
        </p:spPr>
      </p:pic>
    </p:spTree>
    <p:extLst>
      <p:ext uri="{BB962C8B-B14F-4D97-AF65-F5344CB8AC3E}">
        <p14:creationId xmlns:p14="http://schemas.microsoft.com/office/powerpoint/2010/main" val="323555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06789" y="2603864"/>
            <a:ext cx="3152501" cy="523220"/>
          </a:xfrm>
          <a:prstGeom prst="rect">
            <a:avLst/>
          </a:prstGeom>
          <a:noFill/>
        </p:spPr>
        <p:txBody>
          <a:bodyPr wrap="square" rtlCol="0">
            <a:spAutoFit/>
          </a:bodyPr>
          <a:lstStyle/>
          <a:p>
            <a:r>
              <a:rPr lang="fr-FR" sz="2800" b="1" dirty="0"/>
              <a:t>Les interfaces:</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629989" y="257682"/>
            <a:ext cx="2203268"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Page accueil</a:t>
            </a:r>
            <a:endParaRPr lang="fr-MA" dirty="0">
              <a:solidFill>
                <a:schemeClr val="accent3">
                  <a:lumMod val="75000"/>
                </a:schemeClr>
              </a:solidFill>
            </a:endParaRPr>
          </a:p>
        </p:txBody>
      </p:sp>
      <p:pic>
        <p:nvPicPr>
          <p:cNvPr id="6" name="Image 5">
            <a:extLst>
              <a:ext uri="{FF2B5EF4-FFF2-40B4-BE49-F238E27FC236}">
                <a16:creationId xmlns:a16="http://schemas.microsoft.com/office/drawing/2014/main" id="{73FDE923-3BC7-41D7-9A19-072122B3FE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1028" y="884058"/>
            <a:ext cx="4644799" cy="54035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45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ppt_w</p:attrName>
                                        </p:attrNameLst>
                                      </p:cBhvr>
                                      <p:tavLst>
                                        <p:tav tm="0" fmla="#ppt_w*sin(2.5*pi*$)">
                                          <p:val>
                                            <p:fltVal val="0"/>
                                          </p:val>
                                        </p:tav>
                                        <p:tav tm="100000">
                                          <p:val>
                                            <p:fltVal val="1"/>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F67E60B-AA79-43F8-BB8A-BA6D429DBBAE}"/>
              </a:ext>
            </a:extLst>
          </p:cNvPr>
          <p:cNvSpPr txBox="1"/>
          <p:nvPr/>
        </p:nvSpPr>
        <p:spPr>
          <a:xfrm>
            <a:off x="7576457" y="2525486"/>
            <a:ext cx="3039291" cy="523220"/>
          </a:xfrm>
          <a:prstGeom prst="rect">
            <a:avLst/>
          </a:prstGeom>
          <a:noFill/>
        </p:spPr>
        <p:txBody>
          <a:bodyPr wrap="square" rtlCol="0">
            <a:spAutoFit/>
          </a:bodyPr>
          <a:lstStyle/>
          <a:p>
            <a:r>
              <a:rPr lang="fr-FR" sz="2800" b="1" dirty="0"/>
              <a:t>Les interfaces:</a:t>
            </a:r>
            <a:endParaRPr lang="fr-MA" sz="2800" b="1" dirty="0"/>
          </a:p>
        </p:txBody>
      </p:sp>
      <p:sp>
        <p:nvSpPr>
          <p:cNvPr id="3" name="ZoneTexte 2">
            <a:extLst>
              <a:ext uri="{FF2B5EF4-FFF2-40B4-BE49-F238E27FC236}">
                <a16:creationId xmlns:a16="http://schemas.microsoft.com/office/drawing/2014/main" id="{A1CCE6FC-8732-465B-9053-85DCAD9D68B5}"/>
              </a:ext>
            </a:extLst>
          </p:cNvPr>
          <p:cNvSpPr txBox="1"/>
          <p:nvPr/>
        </p:nvSpPr>
        <p:spPr>
          <a:xfrm>
            <a:off x="2024743" y="333399"/>
            <a:ext cx="396675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solidFill>
                  <a:schemeClr val="accent3">
                    <a:lumMod val="75000"/>
                  </a:schemeClr>
                </a:solidFill>
              </a:rPr>
              <a:t>Page de réservation des table</a:t>
            </a:r>
            <a:endParaRPr lang="fr-MA" dirty="0">
              <a:solidFill>
                <a:schemeClr val="accent3">
                  <a:lumMod val="75000"/>
                </a:schemeClr>
              </a:solidFill>
            </a:endParaRPr>
          </a:p>
        </p:txBody>
      </p:sp>
      <p:pic>
        <p:nvPicPr>
          <p:cNvPr id="5" name="Image 4">
            <a:extLst>
              <a:ext uri="{FF2B5EF4-FFF2-40B4-BE49-F238E27FC236}">
                <a16:creationId xmlns:a16="http://schemas.microsoft.com/office/drawing/2014/main" id="{FE0F555F-263B-48CB-8AC3-1E323D0E134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957" y="1039834"/>
            <a:ext cx="6879409" cy="51258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2966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Brin">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135</TotalTime>
  <Words>313</Words>
  <Application>Microsoft Office PowerPoint</Application>
  <PresentationFormat>Grand écran</PresentationFormat>
  <Paragraphs>45</Paragraphs>
  <Slides>18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Arial Black</vt:lpstr>
      <vt:lpstr>Calibri</vt:lpstr>
      <vt:lpstr>Century Gothic</vt:lpstr>
      <vt:lpstr>Segoe UI Symbol</vt:lpstr>
      <vt:lpstr>Wingdings</vt:lpstr>
      <vt:lpstr>Wingdings 3</vt:lpstr>
      <vt:lpstr>Brin</vt:lpstr>
      <vt:lpstr>Conception et développement d’une Application de réservation / Gestion D’un restaurant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et développement d’une Application de réservation / Gestion D’un Hôtel</dc:title>
  <dc:creator>faudel magonda</dc:creator>
  <cp:lastModifiedBy>achrafgou achraf</cp:lastModifiedBy>
  <cp:revision>22</cp:revision>
  <dcterms:created xsi:type="dcterms:W3CDTF">2020-08-24T18:08:58Z</dcterms:created>
  <dcterms:modified xsi:type="dcterms:W3CDTF">2020-08-25T16:13:52Z</dcterms:modified>
</cp:coreProperties>
</file>