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2"/>
  </p:notesMasterIdLst>
  <p:sldIdLst>
    <p:sldId id="277" r:id="rId2"/>
    <p:sldId id="318" r:id="rId3"/>
    <p:sldId id="319" r:id="rId4"/>
    <p:sldId id="257" r:id="rId5"/>
    <p:sldId id="302" r:id="rId6"/>
    <p:sldId id="312" r:id="rId7"/>
    <p:sldId id="313" r:id="rId8"/>
    <p:sldId id="314" r:id="rId9"/>
    <p:sldId id="279" r:id="rId10"/>
    <p:sldId id="311" r:id="rId11"/>
    <p:sldId id="310" r:id="rId12"/>
    <p:sldId id="303" r:id="rId13"/>
    <p:sldId id="290" r:id="rId14"/>
    <p:sldId id="320" r:id="rId15"/>
    <p:sldId id="281" r:id="rId16"/>
    <p:sldId id="292" r:id="rId17"/>
    <p:sldId id="304" r:id="rId18"/>
    <p:sldId id="308" r:id="rId19"/>
    <p:sldId id="294" r:id="rId20"/>
    <p:sldId id="295" r:id="rId21"/>
    <p:sldId id="305" r:id="rId22"/>
    <p:sldId id="298" r:id="rId23"/>
    <p:sldId id="317" r:id="rId24"/>
    <p:sldId id="299" r:id="rId25"/>
    <p:sldId id="301" r:id="rId26"/>
    <p:sldId id="306" r:id="rId27"/>
    <p:sldId id="309" r:id="rId28"/>
    <p:sldId id="276" r:id="rId29"/>
    <p:sldId id="307" r:id="rId30"/>
    <p:sldId id="293"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Garamond" panose="02020404030301010803" pitchFamily="18" charset="0"/>
      <p:regular r:id="rId45"/>
      <p:bold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ane GHARBI" initials="IG" lastIdx="1" clrIdx="0">
    <p:extLst>
      <p:ext uri="{19B8F6BF-5375-455C-9EA6-DF929625EA0E}">
        <p15:presenceInfo xmlns:p15="http://schemas.microsoft.com/office/powerpoint/2012/main" userId="S::igharbi@sii-maroc.com::f0610bb1-532f-44f2-a6ab-cbbfe8cde1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C7B503-40DB-4C08-B05C-B901BED797C4}">
  <a:tblStyle styleId="{0BC7B503-40DB-4C08-B05C-B901BED797C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A74634-00A8-4515-A498-1CAA8750E4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65997" autoAdjust="0"/>
  </p:normalViewPr>
  <p:slideViewPr>
    <p:cSldViewPr snapToGrid="0">
      <p:cViewPr>
        <p:scale>
          <a:sx n="100" d="100"/>
          <a:sy n="100" d="100"/>
        </p:scale>
        <p:origin x="972"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fr.wikipedia.org/wiki/Analyse_des_exigence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fr.wikipedia.org/wiki/Cahier_des_charges_fonctionne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5baf86fee5_10_4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3" name="Google Shape;583;g5baf86fee5_1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baf86fee5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baf86fee5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fr-FR" b="0" i="0" dirty="0">
                <a:solidFill>
                  <a:srgbClr val="7A7A7A"/>
                </a:solidFill>
                <a:effectLst/>
                <a:latin typeface="Poppins"/>
              </a:rPr>
              <a:t>	</a:t>
            </a:r>
            <a:r>
              <a:rPr lang="fr-FR" sz="1800" b="0" i="0" dirty="0">
                <a:effectLst/>
                <a:latin typeface="Calibri" panose="020F0502020204030204" pitchFamily="34" charset="0"/>
              </a:rPr>
              <a:t>Passons maintenant à présenter notre problématique.</a:t>
            </a:r>
            <a:endParaRPr lang="fr-FR" b="0" i="0" dirty="0">
              <a:effectLst/>
              <a:latin typeface="Segoe UI" panose="020B0502040204020203" pitchFamily="34" charset="0"/>
            </a:endParaRPr>
          </a:p>
          <a:p>
            <a:pPr algn="l"/>
            <a:r>
              <a:rPr lang="fr-FR" b="0" i="0" dirty="0">
                <a:effectLst/>
                <a:latin typeface="Segoe UI" panose="020B0502040204020203" pitchFamily="34" charset="0"/>
              </a:rPr>
              <a:t>La plupart des entreprises stressent avant le déploiement, sachant que le risque qu’il y ait des erreurs est toujours présent. Et cela devient plus compliqué quand la taille du logiciel augmente rapidement et que le logiciel fait partie d’un secteur qui met en jeu des sommes importante ou des vies humaines.</a:t>
            </a:r>
          </a:p>
          <a:p>
            <a:pPr algn="l"/>
            <a:r>
              <a:rPr lang="fr-FR" b="0" i="0" dirty="0">
                <a:effectLst/>
                <a:latin typeface="Segoe UI" panose="020B0502040204020203" pitchFamily="34" charset="0"/>
              </a:rPr>
              <a:t>Dans notre cas, l’application fait partie du secteur bancaire. Pour une banque, les erreurs dans le code est une chose inacceptable surtout si ça concerne la validité des transactions qui peut engendrer des grandes pertes pour les clients et les dégâts que ceci implique pour leur image et fiabilité. Ceci rend le </a:t>
            </a:r>
            <a:r>
              <a:rPr lang="fr-FR" b="0" i="0" dirty="0" err="1">
                <a:effectLst/>
                <a:latin typeface="Segoe UI" panose="020B0502040204020203" pitchFamily="34" charset="0"/>
              </a:rPr>
              <a:t>banking</a:t>
            </a:r>
            <a:r>
              <a:rPr lang="fr-FR" b="0" i="0" dirty="0">
                <a:effectLst/>
                <a:latin typeface="Segoe UI" panose="020B0502040204020203" pitchFamily="34" charset="0"/>
              </a:rPr>
              <a:t> un domaine adéquat pour implémenter et comprendre l'importance des tests de tout type. </a:t>
            </a:r>
            <a:r>
              <a:rPr lang="fr-FR" sz="1800" b="0" i="0" dirty="0">
                <a:effectLst/>
                <a:latin typeface="Calibri" panose="020F0502020204030204" pitchFamily="34" charset="0"/>
              </a:rPr>
              <a:t>D’où vient la nécessité d'une équipe pour l'automatisation des tests.</a:t>
            </a:r>
            <a:endParaRPr lang="fr-FR" dirty="0"/>
          </a:p>
          <a:p>
            <a:pPr algn="l" fontAlgn="base"/>
            <a:r>
              <a:rPr lang="fr-FR" dirty="0"/>
              <a:t>Nous avons constaté que la phase des tests fonctionnels manuels était source d’erreurs. Ces tests sont faits manuellement par un groupe d’utilisateurs métier et rejoués à chaque changement important. Nous avons constaté que ce mode de fonctionnement n’était pas fiable car sujet à des erreurs humaines. La nature de cette méthode est rébarbative et chronophage pour ceux qui l’exécutent. Elle introduit un délai d’exécution non maitrisé au processus d’intégration. </a:t>
            </a:r>
          </a:p>
        </p:txBody>
      </p:sp>
      <p:sp>
        <p:nvSpPr>
          <p:cNvPr id="263" name="Google Shape;263;g5baf86fee5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10</a:t>
            </a:fld>
            <a:endParaRPr/>
          </a:p>
        </p:txBody>
      </p:sp>
    </p:spTree>
    <p:extLst>
      <p:ext uri="{BB962C8B-B14F-4D97-AF65-F5344CB8AC3E}">
        <p14:creationId xmlns:p14="http://schemas.microsoft.com/office/powerpoint/2010/main" val="1447860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mission principale de mon projet PFE. – En premier lieu: est d’avoir un produit de bonne qualité (l'application E-</a:t>
            </a:r>
            <a:r>
              <a:rPr lang="fr-FR" dirty="0" err="1"/>
              <a:t>banking</a:t>
            </a:r>
            <a:r>
              <a:rPr lang="fr-FR" dirty="0"/>
              <a:t>) avant de le livrer au client, avec un référentiel de tests bien construit et réutilisable à chaque évolution de l’application.- Le deuxième objectif : est de réaliser une solution de validation automatisée générique afin de vérifier les données d'une page, c'est à dire réaliser un cas de test qui fonctionne avec n'importe quelle application.</a:t>
            </a:r>
            <a:endParaRPr lang="fr-MA"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11</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819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0" algn="l"/>
            <a:r>
              <a:rPr lang="fr-FR" sz="1800" b="0" i="0" dirty="0">
                <a:effectLst/>
                <a:latin typeface="Calibri" panose="020F0502020204030204" pitchFamily="34" charset="0"/>
              </a:rPr>
              <a:t>Nous vous présentons le travail réalisé selon le plan suivant :</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commençons par introduire le contexte général du projet E-Banking</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Suivi par l’analyse et les spécifications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aborderons par la suite la conception de notre solution</a:t>
            </a:r>
            <a:r>
              <a:rPr lang="fr-FR" b="0" i="0" dirty="0">
                <a:effectLst/>
                <a:latin typeface="Segoe UI" panose="020B0502040204020203" pitchFamily="34" charset="0"/>
              </a:rPr>
              <a:t> </a:t>
            </a:r>
          </a:p>
          <a:p>
            <a:pPr algn="l"/>
            <a:r>
              <a:rPr lang="fr-FR" sz="1800" b="0" i="0" dirty="0">
                <a:effectLst/>
                <a:latin typeface="Calibri" panose="020F0502020204030204" pitchFamily="34" charset="0"/>
              </a:rPr>
              <a:t>Nous exposerons après la mise en œuvre du projet</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Pour terminer par une conclusion qui synthétise notre travail et présente quelques perspectives</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09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afa85a4c_2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fr-FR" sz="1800" b="0" i="0" dirty="0">
                <a:effectLst/>
                <a:latin typeface="Calibri" panose="020F0502020204030204" pitchFamily="34" charset="0"/>
              </a:rPr>
              <a:t>En ce qui concerne la méthodologie du travail, nous avons opté pour Scrum avec un sprint de 2 semaines afin de garantir le bon suivi du projet,</a:t>
            </a:r>
            <a:r>
              <a:rPr lang="fr-FR" b="0" i="0" dirty="0">
                <a:effectLst/>
                <a:latin typeface="Segoe UI" panose="020B0502040204020203" pitchFamily="34" charset="0"/>
              </a:rPr>
              <a:t> </a:t>
            </a:r>
            <a:r>
              <a:rPr lang="fr-FR" sz="1800" b="0" i="0" dirty="0">
                <a:effectLst/>
                <a:latin typeface="Calibri" panose="020F0502020204030204" pitchFamily="34" charset="0"/>
              </a:rPr>
              <a:t>d’organiser les tâches à réaliser et d’assurer le respect des délais.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SCRUM nous a permis de contourner les difficultés et les imprévus avec une flexibilité opportune tout au long du processus de développement.</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439" name="Google Shape;439;ge0afa85a4c_2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cb903c083_0_28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cb903c083_0_28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fr-FR" dirty="0"/>
              <a:t>La réalisation du projet s’est effectué comme suit nous avons consacré le premier mois pour la formation avec des exercice.</a:t>
            </a:r>
          </a:p>
          <a:p>
            <a:pPr marL="0" lvl="0" indent="0" algn="l" rtl="0">
              <a:spcBef>
                <a:spcPts val="0"/>
              </a:spcBef>
              <a:spcAft>
                <a:spcPts val="0"/>
              </a:spcAft>
              <a:buClr>
                <a:schemeClr val="dk1"/>
              </a:buClr>
              <a:buSzPts val="1100"/>
              <a:buFont typeface="Arial"/>
              <a:buNone/>
            </a:pPr>
            <a:r>
              <a:rPr lang="fr-FR" dirty="0"/>
              <a:t>Après nous avons fait une </a:t>
            </a:r>
            <a:r>
              <a:rPr lang="fr-FR" dirty="0" err="1"/>
              <a:t>etude</a:t>
            </a:r>
            <a:r>
              <a:rPr lang="fr-FR" dirty="0"/>
              <a:t> sur les outils utilisés, Ensuite une et </a:t>
            </a:r>
            <a:r>
              <a:rPr lang="fr-FR" dirty="0" err="1"/>
              <a:t>concetion</a:t>
            </a:r>
            <a:r>
              <a:rPr lang="fr-FR" dirty="0"/>
              <a:t> des tests fonctionnel sur E-Banking.</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r-FR" dirty="0"/>
              <a:t>ensuite nous sommes passé au développement des tests de E-</a:t>
            </a:r>
            <a:r>
              <a:rPr lang="fr-FR" dirty="0" err="1"/>
              <a:t>banking</a:t>
            </a:r>
            <a:r>
              <a:rPr lang="fr-FR" dirty="0"/>
              <a:t>.</a:t>
            </a:r>
          </a:p>
          <a:p>
            <a:pPr marL="0" lvl="0" indent="0" algn="l" rtl="0">
              <a:spcBef>
                <a:spcPts val="0"/>
              </a:spcBef>
              <a:spcAft>
                <a:spcPts val="0"/>
              </a:spcAft>
              <a:buClr>
                <a:schemeClr val="dk1"/>
              </a:buClr>
              <a:buSzPts val="1100"/>
              <a:buFont typeface="Arial"/>
              <a:buNone/>
            </a:pPr>
            <a:r>
              <a:rPr lang="fr-FR" dirty="0"/>
              <a:t>Après nous avons réaliser une solution de validation générique.</a:t>
            </a:r>
            <a:endParaRPr dirty="0"/>
          </a:p>
          <a:p>
            <a:pPr marL="0" lvl="0" indent="0" algn="l" rtl="0">
              <a:spcBef>
                <a:spcPts val="0"/>
              </a:spcBef>
              <a:spcAft>
                <a:spcPts val="0"/>
              </a:spcAft>
              <a:buClr>
                <a:schemeClr val="dk1"/>
              </a:buClr>
              <a:buSzPts val="1100"/>
              <a:buFont typeface="Arial"/>
              <a:buNone/>
            </a:pPr>
            <a:r>
              <a:rPr lang="fr-FR" dirty="0"/>
              <a:t>Et finalement on a intégrer l’équipe de business du client </a:t>
            </a:r>
            <a:r>
              <a:rPr lang="fr-FR" dirty="0" err="1"/>
              <a:t>Comptacom</a:t>
            </a:r>
            <a:endParaRPr dirty="0"/>
          </a:p>
          <a:p>
            <a:pPr marL="0" lvl="0" indent="0" algn="l" rtl="0">
              <a:spcBef>
                <a:spcPts val="0"/>
              </a:spcBef>
              <a:spcAft>
                <a:spcPts val="0"/>
              </a:spcAft>
              <a:buNone/>
            </a:pPr>
            <a:endParaRPr dirty="0"/>
          </a:p>
        </p:txBody>
      </p:sp>
      <p:sp>
        <p:nvSpPr>
          <p:cNvPr id="296" name="Google Shape;296;g5cb903c083_0_28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14</a:t>
            </a:fld>
            <a:endParaRPr/>
          </a:p>
        </p:txBody>
      </p:sp>
    </p:spTree>
    <p:extLst>
      <p:ext uri="{BB962C8B-B14F-4D97-AF65-F5344CB8AC3E}">
        <p14:creationId xmlns:p14="http://schemas.microsoft.com/office/powerpoint/2010/main" val="1048089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fr-FR" b="0" i="0" dirty="0">
                <a:solidFill>
                  <a:srgbClr val="7A7A7A"/>
                </a:solidFill>
                <a:effectLst/>
                <a:latin typeface="Poppins"/>
              </a:rPr>
              <a:t>      Le “cycle de vie d’un logiciel” (en anglais software </a:t>
            </a:r>
            <a:r>
              <a:rPr lang="fr-FR" b="0" i="0" dirty="0" err="1">
                <a:solidFill>
                  <a:srgbClr val="7A7A7A"/>
                </a:solidFill>
                <a:effectLst/>
                <a:latin typeface="Poppins"/>
              </a:rPr>
              <a:t>lifecycle</a:t>
            </a:r>
            <a:r>
              <a:rPr lang="fr-FR" b="0" i="0" dirty="0">
                <a:solidFill>
                  <a:srgbClr val="7A7A7A"/>
                </a:solidFill>
                <a:effectLst/>
                <a:latin typeface="Poppins"/>
              </a:rPr>
              <a:t>) désigne toutes les étapes du développement d’un logiciel, de sa conception à sa disparition. On parle du cycle de vie d’un logiciel pour définir des repères intermédiaires permettant la validation du développement logiciel, c’est-à-dire la conformité du logiciel avec les besoins exprimés et la vérification du processus de développement. La création d’un logiciel est très complexe et nécessite un ordre précis des étapes.</a:t>
            </a:r>
          </a:p>
          <a:p>
            <a:pPr algn="l" fontAlgn="base"/>
            <a:endParaRPr lang="fr-FR" b="0" i="0" dirty="0">
              <a:solidFill>
                <a:srgbClr val="7A7A7A"/>
              </a:solidFill>
              <a:effectLst/>
              <a:latin typeface="Poppins"/>
            </a:endParaRPr>
          </a:p>
          <a:p>
            <a:pPr algn="l" fontAlgn="base"/>
            <a:r>
              <a:rPr lang="fr-FR" b="0" i="0" dirty="0">
                <a:solidFill>
                  <a:srgbClr val="7A7A7A"/>
                </a:solidFill>
                <a:effectLst/>
                <a:latin typeface="Poppins"/>
              </a:rPr>
              <a:t>	Découper le cycle de vie d’un logiciel en étapes “unitaires” va permettre de mettre en place des jalons et des processus de vérification et de validation qui leur seront associés. Le cycle de vie d’un logiciel va vous permettre de vous assurer de la qualité du produit et maintenir le coût du projet, de maîtriser les coûts de réalisation. En effet, plus vous réparez une erreur ou une anomalie tardivement, plus la correction de l’application va coûter cher.</a:t>
            </a:r>
          </a:p>
          <a:p>
            <a:pPr marL="0" lvl="0" indent="0" algn="l" rtl="0">
              <a:spcBef>
                <a:spcPts val="0"/>
              </a:spcBef>
              <a:spcAft>
                <a:spcPts val="0"/>
              </a:spcAft>
              <a:buNone/>
            </a:pPr>
            <a:r>
              <a:rPr lang="fr-FR" b="0" i="0" dirty="0">
                <a:solidFill>
                  <a:srgbClr val="7A7A7A"/>
                </a:solidFill>
                <a:effectLst/>
                <a:latin typeface="Poppins"/>
              </a:rPr>
              <a:t>Le cycle de vie du logiciel comprend généralement au minimum les activités suivantes :</a:t>
            </a:r>
          </a:p>
          <a:p>
            <a:pPr algn="l">
              <a:buFont typeface="+mj-lt"/>
              <a:buAutoNum type="arabicPeriod"/>
            </a:pPr>
            <a:r>
              <a:rPr lang="fr-FR" sz="1200" b="1" i="1" u="none" strike="noStrike" cap="none" dirty="0">
                <a:solidFill>
                  <a:srgbClr val="7A7A7A"/>
                </a:solidFill>
                <a:effectLst/>
                <a:latin typeface="inherit"/>
                <a:cs typeface="Calibri"/>
                <a:sym typeface="Calibri"/>
                <a:hlinkClick r:id="rId3">
                  <a:extLst>
                    <a:ext uri="{A12FA001-AC4F-418D-AE19-62706E023703}">
                      <ahyp:hlinkClr xmlns="" xmlns:ahyp="http://schemas.microsoft.com/office/drawing/2018/hyperlinkcolor" val="tx"/>
                    </a:ext>
                  </a:extLst>
                </a:hlinkClick>
              </a:rPr>
              <a:t>Analyse</a:t>
            </a:r>
            <a:r>
              <a:rPr lang="fr-FR" b="0" i="0" dirty="0">
                <a:solidFill>
                  <a:srgbClr val="202122"/>
                </a:solidFill>
                <a:effectLst/>
                <a:latin typeface="Arial" panose="020B0604020202020204" pitchFamily="34" charset="0"/>
              </a:rPr>
              <a:t> : les exigences sont analysées pour établir un </a:t>
            </a:r>
            <a:r>
              <a:rPr lang="fr-FR" b="0" i="0" u="none" strike="noStrike" dirty="0">
                <a:solidFill>
                  <a:srgbClr val="0645AD"/>
                </a:solidFill>
                <a:effectLst/>
                <a:latin typeface="Arial" panose="020B0604020202020204" pitchFamily="34" charset="0"/>
                <a:hlinkClick r:id="rId4"/>
              </a:rPr>
              <a:t>cahier des charges fonctionnel</a:t>
            </a:r>
            <a:r>
              <a:rPr lang="fr-FR" b="0" i="0" dirty="0">
                <a:solidFill>
                  <a:srgbClr val="202122"/>
                </a:solidFill>
                <a:effectLst/>
                <a:latin typeface="Arial" panose="020B0604020202020204" pitchFamily="34" charset="0"/>
              </a:rPr>
              <a:t> ;</a:t>
            </a:r>
          </a:p>
          <a:p>
            <a:pPr algn="l">
              <a:buFont typeface="+mj-lt"/>
              <a:buAutoNum type="arabicPeriod"/>
            </a:pPr>
            <a:r>
              <a:rPr lang="fr-FR" b="1" i="1" dirty="0">
                <a:solidFill>
                  <a:srgbClr val="7A7A7A"/>
                </a:solidFill>
                <a:effectLst/>
                <a:latin typeface="inherit"/>
              </a:rPr>
              <a:t>La conception</a:t>
            </a:r>
            <a:r>
              <a:rPr lang="fr-FR" b="0" i="0" dirty="0">
                <a:solidFill>
                  <a:srgbClr val="7A7A7A"/>
                </a:solidFill>
                <a:effectLst/>
                <a:latin typeface="Poppins"/>
              </a:rPr>
              <a:t> : La conception utilise les spécifications pour décider des solutions proposées. Elle peut contenir la description des fonctionnalités de l’application. Il s’agit des fonctionnalités précisées lors de la spécification des besoins. La conception peut contenir la conception des interfaces, la conception des données et la conception de l’architecture matérielle</a:t>
            </a:r>
            <a:r>
              <a:rPr lang="fr-FR" b="0" i="0" dirty="0">
                <a:solidFill>
                  <a:srgbClr val="202122"/>
                </a:solidFill>
                <a:effectLst/>
                <a:latin typeface="Arial" panose="020B0604020202020204" pitchFamily="34" charset="0"/>
              </a:rPr>
              <a:t>;</a:t>
            </a:r>
          </a:p>
          <a:p>
            <a:pPr algn="l">
              <a:buFont typeface="+mj-lt"/>
              <a:buAutoNum type="arabicPeriod"/>
            </a:pPr>
            <a:r>
              <a:rPr lang="fr-FR" sz="1200" b="1" i="1" u="none" strike="noStrike" cap="none" dirty="0">
                <a:solidFill>
                  <a:srgbClr val="7A7A7A"/>
                </a:solidFill>
                <a:effectLst/>
                <a:latin typeface="inherit"/>
                <a:cs typeface="Calibri"/>
                <a:sym typeface="Calibri"/>
              </a:rPr>
              <a:t>réalisation</a:t>
            </a:r>
            <a:r>
              <a:rPr lang="fr-FR" b="0" i="0" dirty="0">
                <a:solidFill>
                  <a:srgbClr val="202122"/>
                </a:solidFill>
                <a:effectLst/>
                <a:latin typeface="Arial" panose="020B0604020202020204" pitchFamily="34" charset="0"/>
              </a:rPr>
              <a:t>: le produit est réalisé sur la base des spécifications ;</a:t>
            </a:r>
            <a:r>
              <a:rPr lang="fr-FR" b="0" i="0" dirty="0">
                <a:solidFill>
                  <a:srgbClr val="7A7A7A"/>
                </a:solidFill>
                <a:effectLst/>
                <a:latin typeface="Poppins"/>
              </a:rPr>
              <a:t>  Il transforme des solutions proposées lors de la conception en un code opérationnel. Les techniques de codage dépendent du langage et doivent être bien conforme à la conception.</a:t>
            </a:r>
            <a:endParaRPr lang="fr-FR"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1" i="1" dirty="0">
                <a:solidFill>
                  <a:srgbClr val="7A7A7A"/>
                </a:solidFill>
                <a:effectLst/>
                <a:latin typeface="inherit"/>
              </a:rPr>
              <a:t>     5.Test, vérification</a:t>
            </a:r>
            <a:r>
              <a:rPr lang="fr-FR" b="0" i="0" dirty="0">
                <a:solidFill>
                  <a:srgbClr val="7A7A7A"/>
                </a:solidFill>
                <a:effectLst/>
                <a:latin typeface="inherit"/>
              </a:rPr>
              <a:t> : Il s’agit de la phase de test et de validation. Les tests déterminent les bugs techniques, les bugs fonctionnels et la qualité du logiciel.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1" i="1" u="none" strike="noStrike" cap="none" dirty="0">
                <a:solidFill>
                  <a:srgbClr val="7A7A7A"/>
                </a:solidFill>
                <a:effectLst/>
                <a:latin typeface="inherit"/>
                <a:cs typeface="Calibri"/>
                <a:sym typeface="Calibri"/>
              </a:rPr>
              <a:t>6.Implémentation</a:t>
            </a:r>
            <a:r>
              <a:rPr lang="fr-FR" b="0" i="0" dirty="0">
                <a:solidFill>
                  <a:srgbClr val="202122"/>
                </a:solidFill>
                <a:effectLst/>
                <a:latin typeface="Arial" panose="020B0604020202020204" pitchFamily="34" charset="0"/>
              </a:rPr>
              <a:t>: le produit est installé, les préparatifs pour sa mise en service sont organisés, puis le produit est utilisé.</a:t>
            </a:r>
          </a:p>
          <a:p>
            <a:endParaRPr lang="fr-MA"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15</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297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5baf86fee5_1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5baf86fee5_1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On a consacré le premier sprint, Sprint 0 pour la formation en clean code, GRASP, AGILE et BDD</a:t>
            </a:r>
          </a:p>
          <a:p>
            <a:pPr marL="0" lvl="0" indent="0" algn="l" rtl="0">
              <a:spcBef>
                <a:spcPts val="0"/>
              </a:spcBef>
              <a:spcAft>
                <a:spcPts val="0"/>
              </a:spcAft>
              <a:buNone/>
            </a:pPr>
            <a:r>
              <a:rPr lang="fr-FR" dirty="0"/>
              <a:t>Et pour le Sprint 1, on a fait </a:t>
            </a:r>
            <a:r>
              <a:rPr lang="fr-FR" b="0" i="0" dirty="0">
                <a:effectLst/>
                <a:latin typeface="Arial" panose="020B0604020202020204" pitchFamily="34" charset="0"/>
              </a:rPr>
              <a:t>une étude sur les outils pour avoir une vue globale sur les différents outils utilisés dans le marché pour choisir celle qui convient à notre problématique.</a:t>
            </a:r>
          </a:p>
          <a:p>
            <a:pPr marL="0" lvl="0" indent="0" algn="l" rtl="0">
              <a:spcBef>
                <a:spcPts val="0"/>
              </a:spcBef>
              <a:spcAft>
                <a:spcPts val="0"/>
              </a:spcAft>
              <a:buNone/>
            </a:pPr>
            <a:r>
              <a:rPr lang="fr-FR" b="0" i="0" dirty="0">
                <a:effectLst/>
                <a:latin typeface="Arial" panose="020B0604020202020204" pitchFamily="34" charset="0"/>
              </a:rPr>
              <a:t>Ensuite pour le Sprint 2, on a fait une analyse et conception des tests fonctionnels avec UML.</a:t>
            </a:r>
          </a:p>
          <a:p>
            <a:pPr marL="0" lvl="0" indent="0" algn="l" rtl="0">
              <a:spcBef>
                <a:spcPts val="0"/>
              </a:spcBef>
              <a:spcAft>
                <a:spcPts val="0"/>
              </a:spcAft>
              <a:buNone/>
            </a:pPr>
            <a:r>
              <a:rPr lang="fr-FR" b="0" i="0" dirty="0">
                <a:effectLst/>
                <a:latin typeface="Arial" panose="020B0604020202020204" pitchFamily="34" charset="0"/>
              </a:rPr>
              <a:t>Et pour le Sprint 3 on a fait Processus des cas de tests automatisés sur l’application E-Banking.</a:t>
            </a:r>
          </a:p>
          <a:p>
            <a:pPr marL="0" lvl="0" indent="0" algn="l" rtl="0">
              <a:spcBef>
                <a:spcPts val="0"/>
              </a:spcBef>
              <a:spcAft>
                <a:spcPts val="0"/>
              </a:spcAft>
              <a:buNone/>
            </a:pPr>
            <a:endParaRPr dirty="0"/>
          </a:p>
        </p:txBody>
      </p:sp>
      <p:sp>
        <p:nvSpPr>
          <p:cNvPr id="525" name="Google Shape;525;g5baf86fee5_10_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0" algn="l"/>
            <a:r>
              <a:rPr lang="fr-FR" sz="1800" b="0" i="0" dirty="0">
                <a:effectLst/>
                <a:latin typeface="Calibri" panose="020F0502020204030204" pitchFamily="34" charset="0"/>
              </a:rPr>
              <a:t>Nous vous présentons le travail réalisé selon le plan suivant :</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commençons par introduire le contexte général du projet E-Banking</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Suivi par l’analyse et les spécifications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aborderons par la suite la conception de notre solution</a:t>
            </a:r>
            <a:r>
              <a:rPr lang="fr-FR" b="0" i="0" dirty="0">
                <a:effectLst/>
                <a:latin typeface="Segoe UI" panose="020B0502040204020203" pitchFamily="34" charset="0"/>
              </a:rPr>
              <a:t> </a:t>
            </a:r>
          </a:p>
          <a:p>
            <a:pPr algn="l"/>
            <a:r>
              <a:rPr lang="fr-FR" sz="1800" b="0" i="0" dirty="0">
                <a:effectLst/>
                <a:latin typeface="Calibri" panose="020F0502020204030204" pitchFamily="34" charset="0"/>
              </a:rPr>
              <a:t>Nous exposerons après la mise en œuvre du projet</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Pour terminer par une conclusion qui synthétise notre travail et présente quelques perspectives</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779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2481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20</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034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smtClean="0">
                <a:effectLst/>
                <a:latin typeface="Liberation Serif"/>
              </a:rPr>
              <a:t>Bonjour tous le monde, je tiens tout d’abord à vous remercier pour l’intérêt que vous avez bien voulu porter à mon travail en prenant part de ce jury et en me permettant de présenter devant vous le travail que j’ai réalisé dans le cadre de mon stage de fin d’études chez Capgemini</a:t>
            </a:r>
            <a:r>
              <a:rPr lang="fr-FR" b="0" i="0" baseline="0" dirty="0" smtClean="0">
                <a:effectLst/>
                <a:latin typeface="Liberation Serif"/>
              </a:rPr>
              <a:t> </a:t>
            </a:r>
            <a:r>
              <a:rPr lang="fr-FR" b="0" i="0" dirty="0" smtClean="0">
                <a:effectLst/>
                <a:latin typeface="Liberation Serif"/>
              </a:rPr>
              <a:t>et pendant lequel j’ai participé à</a:t>
            </a:r>
            <a:r>
              <a:rPr lang="fr-FR" b="0" i="0" baseline="0" dirty="0" smtClean="0">
                <a:effectLst/>
                <a:latin typeface="Liberation Serif"/>
              </a:rPr>
              <a:t> la mise en place d’un système de supervision à base des solutions d’intégration et déploiement continu en mode DevOps.</a:t>
            </a:r>
            <a:endParaRPr lang="fr-FR" sz="1000" dirty="0" smtClean="0">
              <a:solidFill>
                <a:srgbClr val="595959"/>
              </a:solidFill>
              <a:latin typeface="Garamond"/>
              <a:sym typeface="Garamond"/>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FR" b="0" i="0" dirty="0" smtClean="0">
              <a:effectLst/>
              <a:latin typeface="Liberation Serif"/>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0" i="0" dirty="0" smtClean="0">
                <a:effectLst/>
                <a:latin typeface="Liberation Serif"/>
              </a:rPr>
              <a:t>Je remercie également mes encadrants en entreprise,</a:t>
            </a:r>
            <a:r>
              <a:rPr lang="fr-FR" sz="1200" b="0" i="0" baseline="0" dirty="0" smtClean="0">
                <a:effectLst/>
                <a:latin typeface="Liberation Serif"/>
              </a:rPr>
              <a:t> Mr. Amine AAKIL</a:t>
            </a:r>
            <a:r>
              <a:rPr lang="fr-FR" sz="1200" b="0" i="0" dirty="0" smtClean="0">
                <a:effectLst/>
                <a:latin typeface="Liberation Serif"/>
              </a:rPr>
              <a:t>, pour m’avoir fait partager toutes ses expériences et ses compétences, et pour le temps qu’il m’a consacré tout au long de cette période de stage, Mes remerciements vont aussi à mon encadrant académique, Mr. Khalid BOURAGBA ainsi qu’à toute l’équipe pédagogique de l’École Supérieur</a:t>
            </a:r>
            <a:r>
              <a:rPr lang="fr-FR" sz="1200" b="0" i="0" baseline="0" dirty="0" smtClean="0">
                <a:effectLst/>
                <a:latin typeface="Liberation Serif"/>
              </a:rPr>
              <a:t>e de Technologie de Casablanca</a:t>
            </a:r>
            <a:r>
              <a:rPr lang="fr-FR" sz="1200" b="0" i="0" dirty="0" smtClean="0">
                <a:effectLst/>
                <a:latin typeface="Liberation Serif"/>
              </a:rPr>
              <a:t>. Une mention spéciale à toute l’équipe CloudBox pour leur accueil, disponibilité et sympathie.</a:t>
            </a:r>
            <a:endParaRPr lang="fr-FR" b="0" i="0" dirty="0" smtClean="0">
              <a:effectLst/>
              <a:latin typeface="Segoe UI" panose="020B0502040204020203" pitchFamily="34" charset="0"/>
            </a:endParaRPr>
          </a:p>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6283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0" algn="l"/>
            <a:r>
              <a:rPr lang="fr-FR" sz="1800" b="0" i="0" dirty="0">
                <a:effectLst/>
                <a:latin typeface="Calibri" panose="020F0502020204030204" pitchFamily="34" charset="0"/>
              </a:rPr>
              <a:t>Nous vous présentons le travail réalisé selon le plan suivant :</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commençons par introduire le contexte général du projet E-Banking</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Suivi par l’analyse et les spécifications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aborderons par la suite la conception de notre solution</a:t>
            </a:r>
            <a:r>
              <a:rPr lang="fr-FR" b="0" i="0" dirty="0">
                <a:effectLst/>
                <a:latin typeface="Segoe UI" panose="020B0502040204020203" pitchFamily="34" charset="0"/>
              </a:rPr>
              <a:t> </a:t>
            </a:r>
          </a:p>
          <a:p>
            <a:pPr algn="l"/>
            <a:r>
              <a:rPr lang="fr-FR" sz="1800" b="0" i="0" dirty="0">
                <a:effectLst/>
                <a:latin typeface="Calibri" panose="020F0502020204030204" pitchFamily="34" charset="0"/>
              </a:rPr>
              <a:t>Nous exposerons après la mise en œuvre du projet</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Pour terminer par une conclusion qui synthétise notre travail et présente quelques perspectives</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964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0" i="0" dirty="0">
                <a:effectLst/>
                <a:latin typeface="Arial" panose="020B0604020202020204" pitchFamily="34" charset="0"/>
              </a:rPr>
              <a:t>Robot Framework est un </a:t>
            </a:r>
            <a:r>
              <a:rPr lang="fr-MA" b="0" i="0" dirty="0" err="1">
                <a:effectLst/>
                <a:latin typeface="Arial" panose="020B0604020202020204" pitchFamily="34" charset="0"/>
              </a:rPr>
              <a:t>framework</a:t>
            </a:r>
            <a:r>
              <a:rPr lang="fr-MA" b="0" i="0" dirty="0">
                <a:effectLst/>
                <a:latin typeface="Arial" panose="020B0604020202020204" pitchFamily="34" charset="0"/>
              </a:rPr>
              <a:t> d’automatisation extensible bas ́e sur Python </a:t>
            </a:r>
            <a:r>
              <a:rPr lang="fr-MA" b="0" i="0" dirty="0" err="1">
                <a:effectLst/>
                <a:latin typeface="Arial" panose="020B0604020202020204" pitchFamily="34" charset="0"/>
              </a:rPr>
              <a:t>pourles</a:t>
            </a:r>
            <a:r>
              <a:rPr lang="fr-MA" b="0" i="0" dirty="0">
                <a:effectLst/>
                <a:latin typeface="Arial" panose="020B0604020202020204" pitchFamily="34" charset="0"/>
              </a:rPr>
              <a:t> tests d’</a:t>
            </a:r>
            <a:r>
              <a:rPr lang="fr-MA" b="0" i="0" dirty="0" err="1">
                <a:effectLst/>
                <a:latin typeface="Arial" panose="020B0604020202020204" pitchFamily="34" charset="0"/>
              </a:rPr>
              <a:t>acceptation,le</a:t>
            </a:r>
            <a:r>
              <a:rPr lang="fr-MA" b="0" i="0" dirty="0">
                <a:effectLst/>
                <a:latin typeface="Arial" panose="020B0604020202020204" pitchFamily="34" charset="0"/>
              </a:rPr>
              <a:t> d ́</a:t>
            </a:r>
            <a:r>
              <a:rPr lang="fr-MA" b="0" i="0" dirty="0" err="1">
                <a:effectLst/>
                <a:latin typeface="Arial" panose="020B0604020202020204" pitchFamily="34" charset="0"/>
              </a:rPr>
              <a:t>eveloppement</a:t>
            </a:r>
            <a:r>
              <a:rPr lang="fr-MA" b="0" i="0" dirty="0">
                <a:effectLst/>
                <a:latin typeface="Arial" panose="020B0604020202020204" pitchFamily="34" charset="0"/>
              </a:rPr>
              <a:t> pilot ́e par les tests d’acceptation (ATDD), le d ́e-</a:t>
            </a:r>
            <a:r>
              <a:rPr lang="fr-MA" b="0" i="0" dirty="0" err="1">
                <a:effectLst/>
                <a:latin typeface="Arial" panose="020B0604020202020204" pitchFamily="34" charset="0"/>
              </a:rPr>
              <a:t>veloppement</a:t>
            </a:r>
            <a:r>
              <a:rPr lang="fr-MA" b="0" i="0" dirty="0">
                <a:effectLst/>
                <a:latin typeface="Arial" panose="020B0604020202020204" pitchFamily="34" charset="0"/>
              </a:rPr>
              <a:t> pilot ́e par le comportement (BDD) et l’automatisation des processus </a:t>
            </a:r>
            <a:r>
              <a:rPr lang="fr-MA" b="0" i="0" dirty="0" err="1">
                <a:effectLst/>
                <a:latin typeface="Arial" panose="020B0604020202020204" pitchFamily="34" charset="0"/>
              </a:rPr>
              <a:t>robo-tiques</a:t>
            </a:r>
            <a:r>
              <a:rPr lang="fr-MA" b="0" i="0" dirty="0">
                <a:effectLst/>
                <a:latin typeface="Arial" panose="020B0604020202020204" pitchFamily="34" charset="0"/>
              </a:rPr>
              <a:t> (RPA).</a:t>
            </a:r>
          </a:p>
          <a:p>
            <a:r>
              <a:rPr lang="fr-FR" b="0" i="0" dirty="0">
                <a:effectLst/>
                <a:latin typeface="Arial" panose="020B0604020202020204" pitchFamily="34" charset="0"/>
              </a:rPr>
              <a:t>Python est le langage de programmation open source le plus </a:t>
            </a:r>
            <a:r>
              <a:rPr lang="fr-FR" b="0" i="0" dirty="0" err="1">
                <a:effectLst/>
                <a:latin typeface="Arial" panose="020B0604020202020204" pitchFamily="34" charset="0"/>
              </a:rPr>
              <a:t>employ</a:t>
            </a:r>
            <a:r>
              <a:rPr lang="fr-FR" b="0" i="0" dirty="0">
                <a:effectLst/>
                <a:latin typeface="Arial" panose="020B0604020202020204" pitchFamily="34" charset="0"/>
              </a:rPr>
              <a:t> ́e par les </a:t>
            </a:r>
            <a:r>
              <a:rPr lang="fr-FR" b="0" i="0" dirty="0" err="1">
                <a:effectLst/>
                <a:latin typeface="Arial" panose="020B0604020202020204" pitchFamily="34" charset="0"/>
              </a:rPr>
              <a:t>infor-maticiens</a:t>
            </a:r>
            <a:r>
              <a:rPr lang="fr-MA" b="0" i="0" dirty="0">
                <a:effectLst/>
                <a:latin typeface="Arial" panose="020B0604020202020204" pitchFamily="34" charset="0"/>
              </a:rPr>
              <a:t>. Qui a été utiliser pour la création des </a:t>
            </a:r>
            <a:r>
              <a:rPr lang="fr-MA" b="0" i="0" dirty="0" err="1">
                <a:effectLst/>
                <a:latin typeface="Arial" panose="020B0604020202020204" pitchFamily="34" charset="0"/>
              </a:rPr>
              <a:t>libraries</a:t>
            </a:r>
            <a:r>
              <a:rPr lang="fr-MA" b="0" i="0" dirty="0">
                <a:effectLst/>
                <a:latin typeface="Arial" panose="020B0604020202020204" pitchFamily="34" charset="0"/>
              </a:rPr>
              <a:t>.</a:t>
            </a:r>
          </a:p>
          <a:p>
            <a:r>
              <a:rPr lang="fr-FR" b="0" i="0" dirty="0">
                <a:effectLst/>
                <a:latin typeface="Arial" panose="020B0604020202020204" pitchFamily="34" charset="0"/>
              </a:rPr>
              <a:t>Eclipse IDE est un environnement de d ́</a:t>
            </a:r>
            <a:r>
              <a:rPr lang="fr-FR" b="0" i="0" dirty="0" err="1">
                <a:effectLst/>
                <a:latin typeface="Arial" panose="020B0604020202020204" pitchFamily="34" charset="0"/>
              </a:rPr>
              <a:t>eveloppement</a:t>
            </a:r>
            <a:r>
              <a:rPr lang="fr-FR" b="0" i="0" dirty="0">
                <a:effectLst/>
                <a:latin typeface="Arial" panose="020B0604020202020204" pitchFamily="34" charset="0"/>
              </a:rPr>
              <a:t> </a:t>
            </a:r>
            <a:r>
              <a:rPr lang="fr-FR" b="0" i="0" dirty="0" err="1">
                <a:effectLst/>
                <a:latin typeface="Arial" panose="020B0604020202020204" pitchFamily="34" charset="0"/>
              </a:rPr>
              <a:t>int</a:t>
            </a:r>
            <a:r>
              <a:rPr lang="fr-FR" b="0" i="0" dirty="0">
                <a:effectLst/>
                <a:latin typeface="Arial" panose="020B0604020202020204" pitchFamily="34" charset="0"/>
              </a:rPr>
              <a:t> ́</a:t>
            </a:r>
            <a:r>
              <a:rPr lang="fr-FR" b="0" i="0" dirty="0" err="1">
                <a:effectLst/>
                <a:latin typeface="Arial" panose="020B0604020202020204" pitchFamily="34" charset="0"/>
              </a:rPr>
              <a:t>egr</a:t>
            </a:r>
            <a:r>
              <a:rPr lang="fr-FR" b="0" i="0" dirty="0">
                <a:effectLst/>
                <a:latin typeface="Arial" panose="020B0604020202020204" pitchFamily="34" charset="0"/>
              </a:rPr>
              <a:t> ́e libre extensible, universel,</a:t>
            </a:r>
            <a:r>
              <a:rPr lang="fr-MA" b="0" i="0" dirty="0">
                <a:effectLst/>
                <a:latin typeface="Arial" panose="020B0604020202020204" pitchFamily="34" charset="0"/>
              </a:rPr>
              <a:t> p</a:t>
            </a:r>
            <a:r>
              <a:rPr lang="fr-FR" b="0" i="0" dirty="0" err="1">
                <a:effectLst/>
                <a:latin typeface="Arial" panose="020B0604020202020204" pitchFamily="34" charset="0"/>
              </a:rPr>
              <a:t>ermettant</a:t>
            </a:r>
            <a:r>
              <a:rPr lang="fr-FR" b="0" i="0" dirty="0">
                <a:effectLst/>
                <a:latin typeface="Arial" panose="020B0604020202020204" pitchFamily="34" charset="0"/>
              </a:rPr>
              <a:t> potentiellement de </a:t>
            </a:r>
            <a:r>
              <a:rPr lang="fr-FR" b="0" i="0" dirty="0" err="1">
                <a:effectLst/>
                <a:latin typeface="Arial" panose="020B0604020202020204" pitchFamily="34" charset="0"/>
              </a:rPr>
              <a:t>cr</a:t>
            </a:r>
            <a:r>
              <a:rPr lang="fr-FR" b="0" i="0" dirty="0">
                <a:effectLst/>
                <a:latin typeface="Arial" panose="020B0604020202020204" pitchFamily="34" charset="0"/>
              </a:rPr>
              <a:t> ́</a:t>
            </a:r>
            <a:r>
              <a:rPr lang="fr-FR" b="0" i="0" dirty="0" err="1">
                <a:effectLst/>
                <a:latin typeface="Arial" panose="020B0604020202020204" pitchFamily="34" charset="0"/>
              </a:rPr>
              <a:t>eer</a:t>
            </a:r>
            <a:r>
              <a:rPr lang="fr-FR" b="0" i="0" dirty="0">
                <a:effectLst/>
                <a:latin typeface="Arial" panose="020B0604020202020204" pitchFamily="34" charset="0"/>
              </a:rPr>
              <a:t> des projets de d ́</a:t>
            </a:r>
            <a:r>
              <a:rPr lang="fr-FR" b="0" i="0" dirty="0" err="1">
                <a:effectLst/>
                <a:latin typeface="Arial" panose="020B0604020202020204" pitchFamily="34" charset="0"/>
              </a:rPr>
              <a:t>eveloppement</a:t>
            </a:r>
            <a:r>
              <a:rPr lang="fr-FR" b="0" i="0" dirty="0">
                <a:effectLst/>
                <a:latin typeface="Arial" panose="020B0604020202020204" pitchFamily="34" charset="0"/>
              </a:rPr>
              <a:t> </a:t>
            </a:r>
            <a:r>
              <a:rPr lang="fr-FR" b="0" i="0" dirty="0" err="1">
                <a:effectLst/>
                <a:latin typeface="Arial" panose="020B0604020202020204" pitchFamily="34" charset="0"/>
              </a:rPr>
              <a:t>mettanten</a:t>
            </a:r>
            <a:r>
              <a:rPr lang="fr-FR" b="0" i="0" dirty="0">
                <a:effectLst/>
                <a:latin typeface="Arial" panose="020B0604020202020204" pitchFamily="34" charset="0"/>
              </a:rPr>
              <a:t> œuvre n’importe quel langage de programmation.</a:t>
            </a:r>
          </a:p>
          <a:p>
            <a:r>
              <a:rPr lang="fr-MA" b="0" i="0" dirty="0" err="1">
                <a:effectLst/>
                <a:latin typeface="Arial" panose="020B0604020202020204" pitchFamily="34" charset="0"/>
              </a:rPr>
              <a:t>SeleniumLibrary</a:t>
            </a:r>
            <a:r>
              <a:rPr lang="fr-MA" b="0" i="0" dirty="0">
                <a:effectLst/>
                <a:latin typeface="Arial" panose="020B0604020202020204" pitchFamily="34" charset="0"/>
              </a:rPr>
              <a:t> est une </a:t>
            </a:r>
            <a:r>
              <a:rPr lang="fr-MA" b="0" i="0" dirty="0" err="1">
                <a:effectLst/>
                <a:latin typeface="Arial" panose="020B0604020202020204" pitchFamily="34" charset="0"/>
              </a:rPr>
              <a:t>biblioth`eque</a:t>
            </a:r>
            <a:r>
              <a:rPr lang="fr-MA" b="0" i="0" dirty="0">
                <a:effectLst/>
                <a:latin typeface="Arial" panose="020B0604020202020204" pitchFamily="34" charset="0"/>
              </a:rPr>
              <a:t> de test Web pour Robot Framework qui </a:t>
            </a:r>
            <a:r>
              <a:rPr lang="fr-MA" b="0" i="0" dirty="0" err="1">
                <a:effectLst/>
                <a:latin typeface="Arial" panose="020B0604020202020204" pitchFamily="34" charset="0"/>
              </a:rPr>
              <a:t>uti-lise</a:t>
            </a:r>
            <a:r>
              <a:rPr lang="fr-MA" b="0" i="0" dirty="0">
                <a:effectLst/>
                <a:latin typeface="Arial" panose="020B0604020202020204" pitchFamily="34" charset="0"/>
              </a:rPr>
              <a:t> l’outil </a:t>
            </a:r>
            <a:r>
              <a:rPr lang="fr-MA" b="0" i="0" dirty="0" err="1">
                <a:effectLst/>
                <a:latin typeface="Arial" panose="020B0604020202020204" pitchFamily="34" charset="0"/>
              </a:rPr>
              <a:t>Selenium</a:t>
            </a:r>
            <a:r>
              <a:rPr lang="fr-MA" b="0" i="0" dirty="0">
                <a:effectLst/>
                <a:latin typeface="Arial" panose="020B0604020202020204" pitchFamily="34" charset="0"/>
              </a:rPr>
              <a:t> en interne. </a:t>
            </a:r>
          </a:p>
          <a:p>
            <a:r>
              <a:rPr lang="fr-MA" b="0" i="0" dirty="0" err="1">
                <a:effectLst/>
                <a:latin typeface="Arial" panose="020B0604020202020204" pitchFamily="34" charset="0"/>
              </a:rPr>
              <a:t>Jsonlibrary</a:t>
            </a:r>
            <a:r>
              <a:rPr lang="fr-MA" b="0" i="0" dirty="0">
                <a:effectLst/>
                <a:latin typeface="Arial" panose="020B0604020202020204" pitchFamily="34" charset="0"/>
              </a:rPr>
              <a:t> est une </a:t>
            </a:r>
            <a:r>
              <a:rPr lang="fr-MA" b="0" i="0" dirty="0" err="1">
                <a:effectLst/>
                <a:latin typeface="Arial" panose="020B0604020202020204" pitchFamily="34" charset="0"/>
              </a:rPr>
              <a:t>biblioth`eque</a:t>
            </a:r>
            <a:r>
              <a:rPr lang="fr-MA" b="0" i="0" dirty="0">
                <a:effectLst/>
                <a:latin typeface="Arial" panose="020B0604020202020204" pitchFamily="34" charset="0"/>
              </a:rPr>
              <a:t> de test Robot Framework pour manipuler l’</a:t>
            </a:r>
            <a:r>
              <a:rPr lang="fr-MA" b="0" i="0" dirty="0" err="1">
                <a:effectLst/>
                <a:latin typeface="Arial" panose="020B0604020202020204" pitchFamily="34" charset="0"/>
              </a:rPr>
              <a:t>objetJSON</a:t>
            </a:r>
            <a:r>
              <a:rPr lang="fr-MA" b="0" i="0" dirty="0">
                <a:effectLst/>
                <a:latin typeface="Arial" panose="020B0604020202020204" pitchFamily="34" charset="0"/>
              </a:rPr>
              <a:t>. Vous pouvez manipuler votre objet (</a:t>
            </a:r>
            <a:r>
              <a:rPr lang="fr-MA" b="0" i="0" dirty="0" err="1">
                <a:effectLst/>
                <a:latin typeface="Arial" panose="020B0604020202020204" pitchFamily="34" charset="0"/>
              </a:rPr>
              <a:t>dictionary</a:t>
            </a:r>
            <a:r>
              <a:rPr lang="fr-MA" b="0" i="0" dirty="0">
                <a:effectLst/>
                <a:latin typeface="Arial" panose="020B0604020202020204" pitchFamily="34" charset="0"/>
              </a:rPr>
              <a:t>) JSON en utilisant </a:t>
            </a:r>
            <a:r>
              <a:rPr lang="fr-MA" b="0" i="0" dirty="0" err="1">
                <a:effectLst/>
                <a:latin typeface="Arial" panose="020B0604020202020204" pitchFamily="34" charset="0"/>
              </a:rPr>
              <a:t>JSONPath</a:t>
            </a:r>
            <a:endParaRPr lang="fr-MA" b="0" i="0" dirty="0">
              <a:effectLst/>
              <a:latin typeface="Arial" panose="020B0604020202020204" pitchFamily="34" charset="0"/>
            </a:endParaRPr>
          </a:p>
          <a:p>
            <a:r>
              <a:rPr lang="fr-MA" b="0" i="0" dirty="0" err="1">
                <a:effectLst/>
                <a:latin typeface="Arial" panose="020B0604020202020204" pitchFamily="34" charset="0"/>
              </a:rPr>
              <a:t>GitLab</a:t>
            </a:r>
            <a:r>
              <a:rPr lang="fr-MA" b="0" i="0" dirty="0">
                <a:effectLst/>
                <a:latin typeface="Arial" panose="020B0604020202020204" pitchFamily="34" charset="0"/>
              </a:rPr>
              <a:t> est une plateforme de d ́</a:t>
            </a:r>
            <a:r>
              <a:rPr lang="fr-MA" b="0" i="0" dirty="0" err="1">
                <a:effectLst/>
                <a:latin typeface="Arial" panose="020B0604020202020204" pitchFamily="34" charset="0"/>
              </a:rPr>
              <a:t>eveloppement</a:t>
            </a:r>
            <a:r>
              <a:rPr lang="fr-MA" b="0" i="0" dirty="0">
                <a:effectLst/>
                <a:latin typeface="Arial" panose="020B0604020202020204" pitchFamily="34" charset="0"/>
              </a:rPr>
              <a:t> collaborative open source ́</a:t>
            </a:r>
            <a:r>
              <a:rPr lang="fr-MA" b="0" i="0" dirty="0" err="1">
                <a:effectLst/>
                <a:latin typeface="Arial" panose="020B0604020202020204" pitchFamily="34" charset="0"/>
              </a:rPr>
              <a:t>edit</a:t>
            </a:r>
            <a:r>
              <a:rPr lang="fr-MA" b="0" i="0" dirty="0">
                <a:effectLst/>
                <a:latin typeface="Arial" panose="020B0604020202020204" pitchFamily="34" charset="0"/>
              </a:rPr>
              <a:t> ́</a:t>
            </a:r>
            <a:r>
              <a:rPr lang="fr-MA" b="0" i="0" dirty="0" err="1">
                <a:effectLst/>
                <a:latin typeface="Arial" panose="020B0604020202020204" pitchFamily="34" charset="0"/>
              </a:rPr>
              <a:t>ee</a:t>
            </a:r>
            <a:r>
              <a:rPr lang="fr-MA" b="0" i="0" dirty="0">
                <a:effectLst/>
                <a:latin typeface="Arial" panose="020B0604020202020204" pitchFamily="34" charset="0"/>
              </a:rPr>
              <a:t> parla </a:t>
            </a:r>
            <a:r>
              <a:rPr lang="fr-MA" b="0" i="0" dirty="0" err="1">
                <a:effectLst/>
                <a:latin typeface="Arial" panose="020B0604020202020204" pitchFamily="34" charset="0"/>
              </a:rPr>
              <a:t>soci</a:t>
            </a:r>
            <a:r>
              <a:rPr lang="fr-MA" b="0" i="0" dirty="0">
                <a:effectLst/>
                <a:latin typeface="Arial" panose="020B0604020202020204" pitchFamily="34" charset="0"/>
              </a:rPr>
              <a:t> ́et ́e </a:t>
            </a:r>
            <a:r>
              <a:rPr lang="fr-MA" b="0" i="0" dirty="0" err="1">
                <a:effectLst/>
                <a:latin typeface="Arial" panose="020B0604020202020204" pitchFamily="34" charset="0"/>
              </a:rPr>
              <a:t>am</a:t>
            </a:r>
            <a:r>
              <a:rPr lang="fr-MA" b="0" i="0" dirty="0">
                <a:effectLst/>
                <a:latin typeface="Arial" panose="020B0604020202020204" pitchFamily="34" charset="0"/>
              </a:rPr>
              <a:t> ́</a:t>
            </a:r>
            <a:r>
              <a:rPr lang="fr-MA" b="0" i="0" dirty="0" err="1">
                <a:effectLst/>
                <a:latin typeface="Arial" panose="020B0604020202020204" pitchFamily="34" charset="0"/>
              </a:rPr>
              <a:t>ericaine</a:t>
            </a:r>
            <a:r>
              <a:rPr lang="fr-MA" b="0" i="0" dirty="0">
                <a:effectLst/>
                <a:latin typeface="Arial" panose="020B0604020202020204" pitchFamily="34" charset="0"/>
              </a:rPr>
              <a:t> du </a:t>
            </a:r>
            <a:r>
              <a:rPr lang="fr-MA" b="0" i="0" dirty="0" err="1">
                <a:effectLst/>
                <a:latin typeface="Arial" panose="020B0604020202020204" pitchFamily="34" charset="0"/>
              </a:rPr>
              <a:t>mˆeme</a:t>
            </a:r>
            <a:r>
              <a:rPr lang="fr-MA" b="0" i="0" dirty="0">
                <a:effectLst/>
                <a:latin typeface="Arial" panose="020B0604020202020204" pitchFamily="34" charset="0"/>
              </a:rPr>
              <a:t> nom.</a:t>
            </a:r>
          </a:p>
          <a:p>
            <a:endParaRPr lang="fr-MA" b="0" i="0" dirty="0">
              <a:effectLst/>
              <a:latin typeface="Arial" panose="020B0604020202020204" pitchFamily="34" charset="0"/>
            </a:endParaRPr>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4971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23</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4252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voila l’intégration de notre test avec Jenkins on a ajouter le plugin de Robot Framework</a:t>
            </a:r>
          </a:p>
          <a:p>
            <a:r>
              <a:rPr lang="fr-FR" dirty="0"/>
              <a:t>Qui Les </a:t>
            </a:r>
            <a:r>
              <a:rPr lang="fr-FR" dirty="0" err="1"/>
              <a:t>statisque</a:t>
            </a:r>
            <a:r>
              <a:rPr lang="fr-FR" dirty="0"/>
              <a:t> nous montre on rouge les tests qui on échoué et on vert les tests passer</a:t>
            </a:r>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25</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278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0" algn="l"/>
            <a:r>
              <a:rPr lang="fr-FR" sz="1800" b="0" i="0" dirty="0">
                <a:effectLst/>
                <a:latin typeface="Calibri" panose="020F0502020204030204" pitchFamily="34" charset="0"/>
              </a:rPr>
              <a:t>Nous vous présentons le travail réalisé selon le plan suivant :</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commençons par introduire le contexte général du projet E-Banking</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Suivi par l’analyse et les spécifications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aborderons par la suite la conception de notre solution</a:t>
            </a:r>
            <a:r>
              <a:rPr lang="fr-FR" b="0" i="0" dirty="0">
                <a:effectLst/>
                <a:latin typeface="Segoe UI" panose="020B0502040204020203" pitchFamily="34" charset="0"/>
              </a:rPr>
              <a:t> </a:t>
            </a:r>
          </a:p>
          <a:p>
            <a:pPr algn="l"/>
            <a:r>
              <a:rPr lang="fr-FR" sz="1800" b="0" i="0" dirty="0">
                <a:effectLst/>
                <a:latin typeface="Calibri" panose="020F0502020204030204" pitchFamily="34" charset="0"/>
              </a:rPr>
              <a:t>Nous exposerons après la mise en œuvre du projet</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Pour terminer par une conclusion qui synthétise notre travail et présente quelques perspectives</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841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8" name="Google Shape;5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598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5baf86fee5_10_4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5baf86fee5_1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32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cb903c083_0_28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cb903c083_0_28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fr-FR" b="0" i="0" dirty="0">
                <a:solidFill>
                  <a:srgbClr val="0A0A0A"/>
                </a:solidFill>
                <a:effectLst/>
                <a:latin typeface="Work sans"/>
              </a:rPr>
              <a:t>Le test automatisé a pour objectif de simplifier autant que possible les efforts de test grâce aux scripts. Le test est alors exécuté selon celui-ci, les résultats sont signalés et comparés aux résultats des essais antérieurs.</a:t>
            </a:r>
          </a:p>
          <a:p>
            <a:pPr algn="l"/>
            <a:r>
              <a:rPr lang="fr-FR" b="0" i="0" dirty="0">
                <a:solidFill>
                  <a:srgbClr val="0A0A0A"/>
                </a:solidFill>
                <a:effectLst/>
                <a:latin typeface="Work sans"/>
              </a:rPr>
              <a:t>Son principal intérêt réside dans le fait qu’il permet de gagner du temps et de l’argent. En termes de budget, il rend possible des économies sur les charges car l’humain est moins sollicité, si ce n’est pour effectuer la maintenance du test.</a:t>
            </a:r>
          </a:p>
          <a:p>
            <a:pPr algn="l"/>
            <a:r>
              <a:rPr lang="fr-FR" b="0" i="0" dirty="0">
                <a:solidFill>
                  <a:srgbClr val="0A0A0A"/>
                </a:solidFill>
                <a:effectLst/>
                <a:latin typeface="Work sans"/>
              </a:rPr>
              <a:t>En ce qui concerne le temps, le caractère répétitif du test automatisé permet de tester les applications en continu mais aussi de tester plus et mieux. C’est notamment le cas pour les tests de non-régression. Cela favorise une mise en production plus rapide ainsi qu’une réduction des délais de livraison. Aussi, le test automatisé permet une flexibilité au niveau du temps: les tests peuvent être exécutés en dehors des horaires de travail.</a:t>
            </a:r>
          </a:p>
          <a:p>
            <a:pPr algn="l"/>
            <a:r>
              <a:rPr lang="fr-FR" b="0" i="0" dirty="0">
                <a:solidFill>
                  <a:srgbClr val="0A0A0A"/>
                </a:solidFill>
                <a:effectLst/>
                <a:latin typeface="Work sans"/>
              </a:rPr>
              <a:t>Enfin, les campagnes de test peuvent être tracées grâce à l’automatisation des tests car les automates préservent l’historique de l’exécution des tests. Les chefs d’équipe peuvent ainsi assurer un suivi fiable de la qualité d’exécution des tests.</a:t>
            </a:r>
          </a:p>
          <a:p>
            <a:pPr marL="0" lvl="0" indent="0" algn="l" rtl="0">
              <a:spcBef>
                <a:spcPts val="0"/>
              </a:spcBef>
              <a:spcAft>
                <a:spcPts val="0"/>
              </a:spcAft>
              <a:buNone/>
            </a:pPr>
            <a:endParaRPr dirty="0"/>
          </a:p>
        </p:txBody>
      </p:sp>
      <p:sp>
        <p:nvSpPr>
          <p:cNvPr id="296" name="Google Shape;296;g5cb903c083_0_28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30</a:t>
            </a:fld>
            <a:endParaRPr/>
          </a:p>
        </p:txBody>
      </p:sp>
    </p:spTree>
    <p:extLst>
      <p:ext uri="{BB962C8B-B14F-4D97-AF65-F5344CB8AC3E}">
        <p14:creationId xmlns:p14="http://schemas.microsoft.com/office/powerpoint/2010/main" val="342449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1200" b="0" i="0" u="none" strike="noStrike" cap="none" dirty="0" smtClean="0">
                <a:solidFill>
                  <a:schemeClr val="dk1"/>
                </a:solidFill>
                <a:effectLst/>
                <a:latin typeface="Calibri"/>
                <a:ea typeface="Calibri"/>
                <a:cs typeface="Calibri"/>
                <a:sym typeface="Calibri"/>
              </a:rPr>
              <a:t>le terme de webtesting désigne généralement un test en situation par lequel un ou plusieurs utilisateurs sont amenés à tester tout ou une partie d'un site web ou d'une application mobile. Le but du webtesting</a:t>
            </a:r>
            <a:r>
              <a:rPr lang="fr-FR" sz="1200" b="0" i="0" u="none" strike="noStrike" cap="none" baseline="0" dirty="0" smtClean="0">
                <a:solidFill>
                  <a:schemeClr val="dk1"/>
                </a:solidFill>
                <a:effectLst/>
                <a:latin typeface="Calibri"/>
                <a:ea typeface="Calibri"/>
                <a:cs typeface="Calibri"/>
                <a:sym typeface="Calibri"/>
              </a:rPr>
              <a:t> </a:t>
            </a:r>
            <a:r>
              <a:rPr lang="fr-FR" sz="1200" b="0" i="0" u="none" strike="noStrike" cap="none" dirty="0" smtClean="0">
                <a:solidFill>
                  <a:schemeClr val="dk1"/>
                </a:solidFill>
                <a:effectLst/>
                <a:latin typeface="Calibri"/>
                <a:ea typeface="Calibri"/>
                <a:cs typeface="Calibri"/>
                <a:sym typeface="Calibri"/>
              </a:rPr>
              <a:t>est de détecter les éventuels</a:t>
            </a:r>
            <a:r>
              <a:rPr lang="fr-FR" sz="1200" b="0" i="0" u="none" strike="noStrike" cap="none" baseline="0" dirty="0" smtClean="0">
                <a:solidFill>
                  <a:schemeClr val="dk1"/>
                </a:solidFill>
                <a:effectLst/>
                <a:latin typeface="Calibri"/>
                <a:ea typeface="Calibri"/>
                <a:cs typeface="Calibri"/>
                <a:sym typeface="Calibri"/>
              </a:rPr>
              <a:t> </a:t>
            </a:r>
            <a:r>
              <a:rPr lang="fr-FR" sz="1200" b="0" i="0" u="none" strike="noStrike" cap="none" dirty="0" smtClean="0">
                <a:solidFill>
                  <a:schemeClr val="dk1"/>
                </a:solidFill>
                <a:effectLst/>
                <a:latin typeface="Calibri"/>
                <a:ea typeface="Calibri"/>
                <a:cs typeface="Calibri"/>
                <a:sym typeface="Calibri"/>
              </a:rPr>
              <a:t>problèmes de</a:t>
            </a:r>
            <a:r>
              <a:rPr lang="fr-FR" sz="1200" b="0" i="0" u="none" strike="noStrike" cap="none" baseline="0" dirty="0" smtClean="0">
                <a:solidFill>
                  <a:schemeClr val="dk1"/>
                </a:solidFill>
                <a:effectLst/>
                <a:latin typeface="Calibri"/>
                <a:ea typeface="Calibri"/>
                <a:cs typeface="Calibri"/>
                <a:sym typeface="Calibri"/>
              </a:rPr>
              <a:t> performances au niveau de l’infrastructure</a:t>
            </a:r>
            <a:r>
              <a:rPr lang="fr-FR" sz="1200" b="0" i="0" u="none" strike="noStrike" cap="none" dirty="0" smtClean="0">
                <a:solidFill>
                  <a:schemeClr val="dk1"/>
                </a:solidFill>
                <a:effectLst/>
                <a:latin typeface="Calibri"/>
                <a:ea typeface="Calibri"/>
                <a:cs typeface="Calibri"/>
                <a:sym typeface="Calibri"/>
              </a:rPr>
              <a:t>.</a:t>
            </a:r>
          </a:p>
          <a:p>
            <a:pPr algn="l"/>
            <a:r>
              <a:rPr lang="fr-FR" sz="1200" b="0" i="0" u="none" strike="noStrike" cap="none" dirty="0" smtClean="0">
                <a:solidFill>
                  <a:schemeClr val="dk1"/>
                </a:solidFill>
                <a:effectLst/>
                <a:latin typeface="Calibri"/>
                <a:cs typeface="Calibri"/>
                <a:sym typeface="Calibri"/>
              </a:rPr>
              <a:t>Partant</a:t>
            </a:r>
            <a:r>
              <a:rPr lang="fr-FR" sz="1200" b="0" i="0" u="none" strike="noStrike" cap="none" baseline="0" dirty="0" smtClean="0">
                <a:solidFill>
                  <a:schemeClr val="dk1"/>
                </a:solidFill>
                <a:effectLst/>
                <a:latin typeface="Calibri"/>
                <a:cs typeface="Calibri"/>
                <a:sym typeface="Calibri"/>
              </a:rPr>
              <a:t> de ce constat, nous avons décidé de tourner des tests fonctionnel automatisé sur ces portails web 24/7 pour mieux détecter les anomalies et assurer une disponibilité continue de 4 applications web:</a:t>
            </a:r>
          </a:p>
          <a:p>
            <a:pPr algn="l"/>
            <a:r>
              <a:rPr lang="fr-FR" sz="1200" b="0" i="0" u="none" strike="noStrike" cap="none" baseline="0" dirty="0" smtClean="0">
                <a:solidFill>
                  <a:schemeClr val="dk1"/>
                </a:solidFill>
                <a:effectLst/>
                <a:latin typeface="Calibri"/>
                <a:cs typeface="Calibri"/>
                <a:sym typeface="Calibri"/>
              </a:rPr>
              <a:t>Le site Particuliers, Le site Gaz Tarif </a:t>
            </a:r>
            <a:r>
              <a:rPr lang="fr-FR" sz="1200" b="0" i="0" u="none" strike="noStrike" cap="none" baseline="0" dirty="0" err="1" smtClean="0">
                <a:solidFill>
                  <a:schemeClr val="dk1"/>
                </a:solidFill>
                <a:effectLst/>
                <a:latin typeface="Calibri"/>
                <a:cs typeface="Calibri"/>
                <a:sym typeface="Calibri"/>
              </a:rPr>
              <a:t>Reglemente</a:t>
            </a:r>
            <a:r>
              <a:rPr lang="fr-FR" sz="1200" b="0" i="0" u="none" strike="noStrike" cap="none" baseline="0" dirty="0" smtClean="0">
                <a:solidFill>
                  <a:schemeClr val="dk1"/>
                </a:solidFill>
                <a:effectLst/>
                <a:latin typeface="Calibri"/>
                <a:cs typeface="Calibri"/>
                <a:sym typeface="Calibri"/>
              </a:rPr>
              <a:t>, Le site </a:t>
            </a:r>
            <a:r>
              <a:rPr lang="fr-FR" sz="1200" b="0" i="0" u="none" strike="noStrike" cap="none" baseline="0" dirty="0" err="1" smtClean="0">
                <a:solidFill>
                  <a:schemeClr val="dk1"/>
                </a:solidFill>
                <a:effectLst/>
                <a:latin typeface="Calibri"/>
                <a:cs typeface="Calibri"/>
                <a:sym typeface="Calibri"/>
              </a:rPr>
              <a:t>MyPower</a:t>
            </a:r>
            <a:r>
              <a:rPr lang="fr-FR" sz="1200" b="0" i="0" u="none" strike="noStrike" cap="none" baseline="0" dirty="0" smtClean="0">
                <a:solidFill>
                  <a:schemeClr val="dk1"/>
                </a:solidFill>
                <a:effectLst/>
                <a:latin typeface="Calibri"/>
                <a:cs typeface="Calibri"/>
                <a:sym typeface="Calibri"/>
              </a:rPr>
              <a:t> &amp; finalement le site SwappCEE pour le client ENGIE.</a:t>
            </a:r>
          </a:p>
          <a:p>
            <a:pPr algn="l"/>
            <a:r>
              <a:rPr lang="fr-FR" sz="1200" b="0" i="0" u="none" strike="noStrike" cap="none" baseline="0" dirty="0" smtClean="0">
                <a:solidFill>
                  <a:schemeClr val="dk1"/>
                </a:solidFill>
                <a:effectLst/>
                <a:latin typeface="Calibri"/>
                <a:cs typeface="Calibri"/>
                <a:sym typeface="Calibri"/>
              </a:rPr>
              <a:t>Afin d’assurer la disponibilité, nous avons offert à notre équipe de supervision qui travaillent en shift 24/7 des Dashboards qui affichent le taux de disponibilité des sites en Temps réel.</a:t>
            </a:r>
          </a:p>
          <a:p>
            <a:pPr algn="l"/>
            <a:endParaRPr lang="fr-FR" sz="1200" b="0" i="0" u="none" strike="noStrike" cap="none" baseline="0" dirty="0" smtClean="0">
              <a:solidFill>
                <a:schemeClr val="dk1"/>
              </a:solidFill>
              <a:effectLst/>
              <a:latin typeface="Calibri"/>
              <a:cs typeface="Calibri"/>
              <a:sym typeface="Calibri"/>
            </a:endParaRPr>
          </a:p>
          <a:p>
            <a:pPr algn="l"/>
            <a:endParaRPr lang="fr-FR" b="0" i="0" dirty="0" smtClean="0">
              <a:effectLst/>
              <a:latin typeface="Liberation Serif"/>
            </a:endParaRP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3</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091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0" algn="l"/>
            <a:r>
              <a:rPr lang="fr-FR" sz="1800" b="0" i="0" dirty="0">
                <a:effectLst/>
                <a:latin typeface="Calibri" panose="020F0502020204030204" pitchFamily="34" charset="0"/>
              </a:rPr>
              <a:t>Je vous </a:t>
            </a:r>
            <a:r>
              <a:rPr lang="fr-FR" sz="1800" b="0" i="0" dirty="0" smtClean="0">
                <a:effectLst/>
                <a:latin typeface="Calibri" panose="020F0502020204030204" pitchFamily="34" charset="0"/>
              </a:rPr>
              <a:t>présente </a:t>
            </a:r>
            <a:r>
              <a:rPr lang="fr-FR" sz="1800" b="0" i="0" dirty="0">
                <a:effectLst/>
                <a:latin typeface="Calibri" panose="020F0502020204030204" pitchFamily="34" charset="0"/>
              </a:rPr>
              <a:t>le travail réalisé selon le plan suivant :</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commençons par introduire le contexte général du projet E-Banking</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Suivi par l’analyse et les spécifications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aborderons par la suite la conception de notre solution</a:t>
            </a:r>
            <a:r>
              <a:rPr lang="fr-FR" b="0" i="0" dirty="0">
                <a:effectLst/>
                <a:latin typeface="Segoe UI" panose="020B0502040204020203" pitchFamily="34" charset="0"/>
              </a:rPr>
              <a:t> </a:t>
            </a:r>
          </a:p>
          <a:p>
            <a:pPr algn="l"/>
            <a:r>
              <a:rPr lang="fr-FR" sz="1800" b="0" i="0" dirty="0">
                <a:effectLst/>
                <a:latin typeface="Calibri" panose="020F0502020204030204" pitchFamily="34" charset="0"/>
              </a:rPr>
              <a:t>Nous exposerons après la mise en œuvre du projet</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Pour terminer par une conclusion qui synthétise notre travail et présente quelques perspectives</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0" algn="l"/>
            <a:r>
              <a:rPr lang="fr-FR" sz="1800" b="0" i="0" dirty="0">
                <a:effectLst/>
                <a:latin typeface="Calibri" panose="020F0502020204030204" pitchFamily="34" charset="0"/>
              </a:rPr>
              <a:t>Nous vous présentons le travail réalisé selon le plan suivant :</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commençons par introduire le contexte général du projet E-Banking</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Suivi par l’analyse et les spécifications</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Nous aborderons par la suite la conception de notre solution</a:t>
            </a:r>
            <a:r>
              <a:rPr lang="fr-FR" b="0" i="0" dirty="0">
                <a:effectLst/>
                <a:latin typeface="Segoe UI" panose="020B0502040204020203" pitchFamily="34" charset="0"/>
              </a:rPr>
              <a:t> </a:t>
            </a:r>
          </a:p>
          <a:p>
            <a:pPr algn="l"/>
            <a:r>
              <a:rPr lang="fr-FR" sz="1800" b="0" i="0" dirty="0">
                <a:effectLst/>
                <a:latin typeface="Calibri" panose="020F0502020204030204" pitchFamily="34" charset="0"/>
              </a:rPr>
              <a:t>Nous exposerons après la mise en œuvre du projet</a:t>
            </a:r>
            <a:endParaRPr lang="fr-FR" b="0" i="0" dirty="0">
              <a:effectLst/>
              <a:latin typeface="Segoe UI" panose="020B0502040204020203" pitchFamily="34" charset="0"/>
            </a:endParaRPr>
          </a:p>
          <a:p>
            <a:pPr algn="l"/>
            <a:r>
              <a:rPr lang="fr-FR" sz="1800" b="0" i="0" dirty="0">
                <a:effectLst/>
                <a:latin typeface="Calibri" panose="020F0502020204030204" pitchFamily="34" charset="0"/>
              </a:rPr>
              <a:t>Pour terminer par une conclusion qui synthétise notre travail et présente quelques perspectives</a:t>
            </a:r>
            <a:endParaRPr lang="fr-FR" b="0" i="0" dirty="0">
              <a:effectLst/>
              <a:latin typeface="Segoe UI" panose="020B0502040204020203" pitchFamily="34" charset="0"/>
            </a:endParaRP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18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0" i="0" dirty="0" smtClean="0">
                <a:effectLst/>
                <a:latin typeface="Liberation Serif"/>
              </a:rPr>
              <a:t>Ce projet de fin d’étude prend place dans Capgemini qui est une entreprise de services du numérique. Le groupe Sogeti, créé en 1967 par Serge</a:t>
            </a:r>
            <a:r>
              <a:rPr lang="fr-FR" sz="1200" b="0" i="0" baseline="0" dirty="0" smtClean="0">
                <a:effectLst/>
                <a:latin typeface="Liberation Serif"/>
              </a:rPr>
              <a:t> Kampf</a:t>
            </a:r>
            <a:r>
              <a:rPr lang="fr-FR" sz="1200" b="0" i="0" dirty="0" smtClean="0">
                <a:effectLst/>
                <a:latin typeface="Liberation Serif"/>
              </a:rPr>
              <a:t>, compte près de 10 000 salariés . Actuellement,</a:t>
            </a:r>
            <a:r>
              <a:rPr lang="fr-FR" sz="1200" b="0" i="0" baseline="0" dirty="0" smtClean="0">
                <a:effectLst/>
                <a:latin typeface="Liberation Serif"/>
              </a:rPr>
              <a:t> </a:t>
            </a:r>
            <a:r>
              <a:rPr lang="fr-FR" sz="1200" b="0" i="0" u="none" strike="noStrike" cap="none" dirty="0" smtClean="0">
                <a:solidFill>
                  <a:schemeClr val="dk1"/>
                </a:solidFill>
                <a:effectLst/>
                <a:latin typeface="Calibri"/>
                <a:ea typeface="Calibri"/>
                <a:cs typeface="Calibri"/>
                <a:sym typeface="Calibri"/>
              </a:rPr>
              <a:t>Au niveau mondial Capgemini compte 200 000 collaborateurs présents dans plus de 40 pays il est un des leaders du conseil, des services informatiques et de la transformation numérique. Le Groupe aide ses clients à saisir l’ensemble des opportunités que présentent les nouvelles technologies, et le digital.</a:t>
            </a:r>
            <a:r>
              <a:rPr lang="fr-FR" dirty="0" smtClean="0"/>
              <a:t/>
            </a:r>
            <a:br>
              <a:rPr lang="fr-FR" dirty="0" smtClean="0"/>
            </a:br>
            <a:r>
              <a:rPr lang="fr-FR" sz="1200" b="0" i="0" u="none" strike="noStrike" cap="none" dirty="0" smtClean="0">
                <a:solidFill>
                  <a:schemeClr val="dk1"/>
                </a:solidFill>
                <a:effectLst/>
                <a:latin typeface="Calibri"/>
                <a:ea typeface="Calibri"/>
                <a:cs typeface="Calibri"/>
                <a:sym typeface="Calibri"/>
              </a:rPr>
              <a:t>Fort de plus 50 ans d’expérience et d’une expertise importante dans différents secteurs d’activité, il accompagne les organisations et les entreprises dans la réalisation de leurs ambitions, de la définition de leur stratégie à la mise en œuvre de leurs opérations.</a:t>
            </a:r>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629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0" i="0" dirty="0" smtClean="0">
                <a:effectLst/>
                <a:latin typeface="Liberation Serif"/>
              </a:rPr>
              <a:t>Capgemini a était créé en 2007</a:t>
            </a:r>
            <a:r>
              <a:rPr lang="fr-FR" sz="1200" b="0" i="0" baseline="0" dirty="0" smtClean="0">
                <a:effectLst/>
                <a:latin typeface="Liberation Serif"/>
              </a:rPr>
              <a:t> à Casa </a:t>
            </a:r>
            <a:r>
              <a:rPr lang="fr-FR" sz="1200" b="0" i="0" baseline="0" dirty="0" err="1" smtClean="0">
                <a:effectLst/>
                <a:latin typeface="Liberation Serif"/>
              </a:rPr>
              <a:t>Nearshore</a:t>
            </a:r>
            <a:r>
              <a:rPr lang="fr-FR" sz="1200" b="0" i="0" baseline="0" dirty="0" smtClean="0">
                <a:effectLst/>
                <a:latin typeface="Liberation Serif"/>
              </a:rPr>
              <a:t> </a:t>
            </a:r>
            <a:r>
              <a:rPr lang="fr-FR" sz="1200" b="0" i="0" dirty="0" smtClean="0">
                <a:effectLst/>
                <a:latin typeface="Liberation Serif"/>
              </a:rPr>
              <a:t>à Casablanca, dirigé par Mr Monce</a:t>
            </a:r>
            <a:r>
              <a:rPr lang="fr-FR" sz="1200" b="0" i="0" baseline="0" dirty="0" smtClean="0">
                <a:effectLst/>
                <a:latin typeface="Liberation Serif"/>
              </a:rPr>
              <a:t>f </a:t>
            </a:r>
            <a:r>
              <a:rPr lang="fr-FR" sz="1200" b="0" i="0" baseline="0" dirty="0" err="1" smtClean="0">
                <a:effectLst/>
                <a:latin typeface="Liberation Serif"/>
              </a:rPr>
              <a:t>Benabdeslam</a:t>
            </a:r>
            <a:r>
              <a:rPr lang="fr-FR" sz="1200" b="0" i="0" dirty="0" smtClean="0">
                <a:effectLst/>
                <a:latin typeface="Liberation Serif"/>
              </a:rPr>
              <a:t>. Capgemini </a:t>
            </a:r>
            <a:r>
              <a:rPr lang="fr-FR" b="0" i="0" dirty="0" smtClean="0">
                <a:effectLst/>
                <a:latin typeface="Liberation Serif"/>
              </a:rPr>
              <a:t>intervient</a:t>
            </a:r>
            <a:r>
              <a:rPr lang="fr-FR" sz="1200" b="0" i="0" dirty="0" smtClean="0">
                <a:effectLst/>
                <a:latin typeface="Liberation Serif"/>
              </a:rPr>
              <a:t> sur des projets de développement logiciel et des projets de sécurité numérique et des projets pour le secteur bancaire et assurance. Et cette </a:t>
            </a:r>
            <a:r>
              <a:rPr lang="fr-FR" b="0" i="0" dirty="0" smtClean="0">
                <a:effectLst/>
                <a:latin typeface="Liberation Serif"/>
              </a:rPr>
              <a:t>années</a:t>
            </a:r>
            <a:r>
              <a:rPr lang="fr-FR" sz="1200" b="0" i="0" dirty="0" smtClean="0">
                <a:effectLst/>
                <a:latin typeface="Liberation Serif"/>
              </a:rPr>
              <a:t> </a:t>
            </a:r>
            <a:r>
              <a:rPr lang="fr-FR" sz="1200" b="0" i="0" dirty="0" err="1" smtClean="0">
                <a:effectLst/>
                <a:latin typeface="Liberation Serif"/>
              </a:rPr>
              <a:t>Sii</a:t>
            </a:r>
            <a:r>
              <a:rPr lang="fr-FR" sz="1200" b="0" i="0" dirty="0" smtClean="0">
                <a:effectLst/>
                <a:latin typeface="Liberation Serif"/>
              </a:rPr>
              <a:t> </a:t>
            </a:r>
            <a:r>
              <a:rPr lang="fr-FR" sz="1200" b="0" i="0" dirty="0" err="1" smtClean="0">
                <a:effectLst/>
                <a:latin typeface="Liberation Serif"/>
              </a:rPr>
              <a:t>maroc</a:t>
            </a:r>
            <a:r>
              <a:rPr lang="fr-FR" sz="1200" b="0" i="0" dirty="0" smtClean="0">
                <a:effectLst/>
                <a:latin typeface="Liberation Serif"/>
              </a:rPr>
              <a:t> a obtenu la certification du </a:t>
            </a:r>
            <a:r>
              <a:rPr lang="fr-FR" sz="1200" b="0" i="0" dirty="0" err="1" smtClean="0">
                <a:effectLst/>
                <a:latin typeface="Liberation Serif"/>
              </a:rPr>
              <a:t>great</a:t>
            </a:r>
            <a:r>
              <a:rPr lang="fr-FR" sz="1200" b="0" i="0" dirty="0" smtClean="0">
                <a:effectLst/>
                <a:latin typeface="Liberation Serif"/>
              </a:rPr>
              <a:t> place to </a:t>
            </a:r>
            <a:r>
              <a:rPr lang="fr-FR" sz="1200" b="0" i="0" dirty="0" err="1" smtClean="0">
                <a:effectLst/>
                <a:latin typeface="Liberation Serif"/>
              </a:rPr>
              <a:t>work</a:t>
            </a:r>
            <a:r>
              <a:rPr lang="fr-FR" sz="1200" b="0" i="0" dirty="0" smtClean="0">
                <a:effectLst/>
                <a:latin typeface="Liberation Serif"/>
              </a:rPr>
              <a:t> avec un indice de confiance de </a:t>
            </a:r>
            <a:r>
              <a:rPr lang="fr-FR" sz="1200" b="0" i="0" dirty="0" smtClean="0">
                <a:effectLst/>
                <a:latin typeface="Liberation Serif"/>
              </a:rPr>
              <a:t>80 </a:t>
            </a:r>
            <a:r>
              <a:rPr lang="fr-FR" sz="1200" b="0" i="0" dirty="0" smtClean="0">
                <a:effectLst/>
                <a:latin typeface="Liberation Serif"/>
              </a:rPr>
              <a:t>%.</a:t>
            </a:r>
            <a:endParaRPr lang="fr-FR" b="0" i="0" dirty="0" smtClean="0">
              <a:effectLst/>
              <a:latin typeface="Segoe UI" panose="020B0502040204020203" pitchFamily="34" charset="0"/>
            </a:endParaRPr>
          </a:p>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7</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574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fr-FR" b="0" i="0" dirty="0" smtClean="0">
                <a:effectLst/>
                <a:latin typeface="Arial" panose="020B0604020202020204" pitchFamily="34" charset="0"/>
              </a:rPr>
              <a:t>Le nombre des clients de </a:t>
            </a:r>
            <a:r>
              <a:rPr lang="fr-FR" b="0" i="0" dirty="0" smtClean="0">
                <a:effectLst/>
                <a:latin typeface="Arial" panose="020B0604020202020204" pitchFamily="34" charset="0"/>
              </a:rPr>
              <a:t>Capgemini </a:t>
            </a:r>
            <a:r>
              <a:rPr lang="fr-FR" b="0" i="0" dirty="0" smtClean="0">
                <a:effectLst/>
                <a:latin typeface="Arial" panose="020B0604020202020204" pitchFamily="34" charset="0"/>
              </a:rPr>
              <a:t>dépasse 72 clients qui ont des domaines d’activité différents, parmi eux ceux qui sont représentés dans la figure suivante :</a:t>
            </a:r>
          </a:p>
          <a:p>
            <a:pPr marL="0" lvl="0" indent="0" algn="l" rtl="0">
              <a:spcBef>
                <a:spcPts val="0"/>
              </a:spcBef>
              <a:spcAft>
                <a:spcPts val="0"/>
              </a:spcAft>
              <a:buNone/>
            </a:pPr>
            <a:r>
              <a:rPr lang="fr-FR" dirty="0" smtClean="0"/>
              <a:t>Capgemini a réalisé son chiffre d'affaires sur des segments de marché très diversifiés. La diversité des projets et des clients adressés par SII confère au groupe un positionnement d’acteur majeur qui nécessite la maîtrise d’une large gamme de compétences technologiques sur les métiers de l’ingénieur</a:t>
            </a:r>
          </a:p>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8</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467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baf86fee5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baf86fee5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fr-FR" b="0" i="0" dirty="0">
                <a:solidFill>
                  <a:srgbClr val="7A7A7A"/>
                </a:solidFill>
                <a:effectLst/>
                <a:latin typeface="Poppins"/>
              </a:rPr>
              <a:t>	</a:t>
            </a:r>
            <a:r>
              <a:rPr lang="fr-FR" sz="1800" b="0" i="0" dirty="0">
                <a:effectLst/>
                <a:latin typeface="Calibri" panose="020F0502020204030204" pitchFamily="34" charset="0"/>
              </a:rPr>
              <a:t>Passons maintenant à présenter notre problématique.</a:t>
            </a:r>
            <a:endParaRPr lang="fr-FR" b="0" i="0" dirty="0">
              <a:effectLst/>
              <a:latin typeface="Segoe UI" panose="020B0502040204020203" pitchFamily="34" charset="0"/>
            </a:endParaRPr>
          </a:p>
          <a:p>
            <a:pPr algn="l"/>
            <a:r>
              <a:rPr lang="fr-FR" b="0" i="0" dirty="0">
                <a:effectLst/>
                <a:latin typeface="Segoe UI" panose="020B0502040204020203" pitchFamily="34" charset="0"/>
              </a:rPr>
              <a:t>La plupart des entreprises stressent avant le déploiement, sachant que le risque qu’il y ait des erreurs est toujours présent. Et cela devient plus compliqué quand la taille du logiciel augmente rapidement et que le logiciel fait partie d’un secteur qui met en jeu des sommes importante ou des vies humaines.</a:t>
            </a:r>
          </a:p>
          <a:p>
            <a:pPr algn="l"/>
            <a:r>
              <a:rPr lang="fr-FR" b="0" i="0" dirty="0">
                <a:effectLst/>
                <a:latin typeface="Segoe UI" panose="020B0502040204020203" pitchFamily="34" charset="0"/>
              </a:rPr>
              <a:t>Dans notre cas, l’application fait partie du secteur bancaire. Pour une banque, les erreurs dans le code est une chose inacceptable surtout si ça concerne la validité des transactions qui peut engendrer des grandes pertes pour les clients et les dégâts que ceci implique pour leur image et fiabilité. Ceci rend le </a:t>
            </a:r>
            <a:r>
              <a:rPr lang="fr-FR" b="0" i="0" dirty="0" err="1">
                <a:effectLst/>
                <a:latin typeface="Segoe UI" panose="020B0502040204020203" pitchFamily="34" charset="0"/>
              </a:rPr>
              <a:t>banking</a:t>
            </a:r>
            <a:r>
              <a:rPr lang="fr-FR" b="0" i="0" dirty="0">
                <a:effectLst/>
                <a:latin typeface="Segoe UI" panose="020B0502040204020203" pitchFamily="34" charset="0"/>
              </a:rPr>
              <a:t> un domaine adéquat pour implémenter et comprendre l'importance des tests de tout type. </a:t>
            </a:r>
            <a:r>
              <a:rPr lang="fr-FR" sz="1800" b="0" i="0" dirty="0">
                <a:effectLst/>
                <a:latin typeface="Calibri" panose="020F0502020204030204" pitchFamily="34" charset="0"/>
              </a:rPr>
              <a:t>D’où vient la nécessité d'une équipe pour l'automatisation des tests.</a:t>
            </a:r>
            <a:endParaRPr lang="fr-FR" dirty="0"/>
          </a:p>
          <a:p>
            <a:pPr algn="l" fontAlgn="base"/>
            <a:r>
              <a:rPr lang="fr-FR" dirty="0"/>
              <a:t>Nous avons constaté que la phase des tests fonctionnels manuels était source d’erreurs. Ces tests sont faits manuellement par un groupe d’utilisateurs métier et rejoués à chaque changement important. Nous avons constaté que ce mode de fonctionnement n’était pas fiable car sujet à des erreurs humaines. La nature de cette méthode est rébarbative et chronophage pour ceux qui l’exécutent. Elle introduit un délai d’exécution non maitrisé au processus d’intégration. </a:t>
            </a:r>
          </a:p>
        </p:txBody>
      </p:sp>
      <p:sp>
        <p:nvSpPr>
          <p:cNvPr id="263" name="Google Shape;263;g5baf86fee5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9</a:t>
            </a:fld>
            <a:endParaRPr/>
          </a:p>
        </p:txBody>
      </p:sp>
    </p:spTree>
    <p:extLst>
      <p:ext uri="{BB962C8B-B14F-4D97-AF65-F5344CB8AC3E}">
        <p14:creationId xmlns:p14="http://schemas.microsoft.com/office/powerpoint/2010/main" val="267464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u partie 5">
  <p:cSld name="Contenu partie 5">
    <p:spTree>
      <p:nvGrpSpPr>
        <p:cNvPr id="1" name="Shape 86"/>
        <p:cNvGrpSpPr/>
        <p:nvPr/>
      </p:nvGrpSpPr>
      <p:grpSpPr>
        <a:xfrm>
          <a:off x="0" y="0"/>
          <a:ext cx="0" cy="0"/>
          <a:chOff x="0" y="0"/>
          <a:chExt cx="0" cy="0"/>
        </a:xfrm>
      </p:grpSpPr>
      <p:sp>
        <p:nvSpPr>
          <p:cNvPr id="87" name="Google Shape;87;p13"/>
          <p:cNvSpPr txBox="1">
            <a:spLocks noGrp="1"/>
          </p:cNvSpPr>
          <p:nvPr>
            <p:ph type="body" idx="1"/>
          </p:nvPr>
        </p:nvSpPr>
        <p:spPr>
          <a:xfrm>
            <a:off x="423763" y="1628800"/>
            <a:ext cx="11337000" cy="46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14000"/>
              </a:lnSpc>
              <a:spcBef>
                <a:spcPts val="480"/>
              </a:spcBef>
              <a:spcAft>
                <a:spcPts val="0"/>
              </a:spcAft>
              <a:buClr>
                <a:schemeClr val="dk2"/>
              </a:buClr>
              <a:buSzPts val="2400"/>
              <a:buFont typeface="Noto Sans Symbols"/>
              <a:buChar char="▪"/>
              <a:defRPr sz="2400" b="1" i="0" u="none" strike="noStrike" cap="none">
                <a:solidFill>
                  <a:schemeClr val="dk2"/>
                </a:solidFill>
                <a:latin typeface="Calibri"/>
                <a:ea typeface="Calibri"/>
                <a:cs typeface="Calibri"/>
                <a:sym typeface="Calibri"/>
              </a:defRPr>
            </a:lvl1pPr>
            <a:lvl2pPr marL="914400" marR="0" lvl="1" indent="-368300" algn="l" rtl="0">
              <a:lnSpc>
                <a:spcPct val="114000"/>
              </a:lnSpc>
              <a:spcBef>
                <a:spcPts val="440"/>
              </a:spcBef>
              <a:spcAft>
                <a:spcPts val="0"/>
              </a:spcAft>
              <a:buClr>
                <a:schemeClr val="accent1"/>
              </a:buClr>
              <a:buSzPts val="2200"/>
              <a:buFont typeface="Noto Sans Symbols"/>
              <a:buChar char="▪"/>
              <a:defRPr sz="2200" b="0" i="0" u="none" strike="noStrike" cap="none">
                <a:solidFill>
                  <a:schemeClr val="dk1"/>
                </a:solidFill>
                <a:latin typeface="Calibri"/>
                <a:ea typeface="Calibri"/>
                <a:cs typeface="Calibri"/>
                <a:sym typeface="Calibri"/>
              </a:defRPr>
            </a:lvl2pPr>
            <a:lvl3pPr marL="1371600" marR="0" lvl="2" indent="-355600" algn="l" rtl="0">
              <a:lnSpc>
                <a:spcPct val="114000"/>
              </a:lnSpc>
              <a:spcBef>
                <a:spcPts val="400"/>
              </a:spcBef>
              <a:spcAft>
                <a:spcPts val="0"/>
              </a:spcAft>
              <a:buClr>
                <a:schemeClr val="accent1"/>
              </a:buClr>
              <a:buSzPts val="2000"/>
              <a:buFont typeface="Noto Sans Symbols"/>
              <a:buChar char="🢖"/>
              <a:defRPr sz="2000" b="0" i="0" u="none" strike="noStrike" cap="none">
                <a:solidFill>
                  <a:schemeClr val="accent1"/>
                </a:solidFill>
                <a:latin typeface="Calibri"/>
                <a:ea typeface="Calibri"/>
                <a:cs typeface="Calibri"/>
                <a:sym typeface="Calibri"/>
              </a:defRPr>
            </a:lvl3pPr>
            <a:lvl4pPr marL="1828800" marR="0" lvl="3" indent="-342900" algn="l" rtl="0">
              <a:lnSpc>
                <a:spcPct val="114000"/>
              </a:lnSpc>
              <a:spcBef>
                <a:spcPts val="360"/>
              </a:spcBef>
              <a:spcAft>
                <a:spcPts val="0"/>
              </a:spcAft>
              <a:buClr>
                <a:schemeClr val="dk1"/>
              </a:buClr>
              <a:buSzPts val="1800"/>
              <a:buFont typeface="Arial"/>
              <a:buChar char="–"/>
              <a:defRPr sz="1800" b="1" i="0" u="none" strike="noStrike" cap="none">
                <a:solidFill>
                  <a:schemeClr val="dk1"/>
                </a:solidFill>
                <a:latin typeface="Calibri"/>
                <a:ea typeface="Calibri"/>
                <a:cs typeface="Calibri"/>
                <a:sym typeface="Calibri"/>
              </a:defRPr>
            </a:lvl4pPr>
            <a:lvl5pPr marL="2286000" marR="0" lvl="4" indent="-330200" algn="l" rtl="0">
              <a:lnSpc>
                <a:spcPct val="114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3475075" y="2492897"/>
            <a:ext cx="8356500" cy="1354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accent1"/>
              </a:buClr>
              <a:buSzPts val="4400"/>
              <a:buFont typeface="Calibri"/>
              <a:buNone/>
              <a:defRPr sz="44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1" name="Google Shape;91;p14"/>
          <p:cNvSpPr txBox="1">
            <a:spLocks noGrp="1"/>
          </p:cNvSpPr>
          <p:nvPr>
            <p:ph type="subTitle" idx="1"/>
          </p:nvPr>
        </p:nvSpPr>
        <p:spPr>
          <a:xfrm>
            <a:off x="3471037" y="4509120"/>
            <a:ext cx="8364300" cy="369300"/>
          </a:xfrm>
          <a:prstGeom prst="rect">
            <a:avLst/>
          </a:prstGeom>
          <a:noFill/>
          <a:ln>
            <a:noFill/>
          </a:ln>
        </p:spPr>
        <p:txBody>
          <a:bodyPr spcFirstLastPara="1" wrap="square" lIns="0" tIns="0" rIns="0" bIns="0" anchor="t" anchorCtr="0">
            <a:noAutofit/>
          </a:bodyPr>
          <a:lstStyle>
            <a:lvl1pPr marR="0" lvl="0" algn="l" rtl="0">
              <a:lnSpc>
                <a:spcPct val="100000"/>
              </a:lnSpc>
              <a:spcBef>
                <a:spcPts val="480"/>
              </a:spcBef>
              <a:spcAft>
                <a:spcPts val="0"/>
              </a:spcAft>
              <a:buClr>
                <a:schemeClr val="accent1"/>
              </a:buClr>
              <a:buSzPts val="2400"/>
              <a:buFont typeface="Arial"/>
              <a:buNone/>
              <a:defRPr sz="2400" b="0" i="0" u="none" strike="noStrike" cap="none">
                <a:solidFill>
                  <a:schemeClr val="accent1"/>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grpSp>
        <p:nvGrpSpPr>
          <p:cNvPr id="92" name="Google Shape;92;p14"/>
          <p:cNvGrpSpPr/>
          <p:nvPr/>
        </p:nvGrpSpPr>
        <p:grpSpPr>
          <a:xfrm>
            <a:off x="0" y="5948364"/>
            <a:ext cx="12191695" cy="909600"/>
            <a:chOff x="0" y="5948363"/>
            <a:chExt cx="9144000" cy="909600"/>
          </a:xfrm>
        </p:grpSpPr>
        <p:sp>
          <p:nvSpPr>
            <p:cNvPr id="93" name="Google Shape;93;p14"/>
            <p:cNvSpPr/>
            <p:nvPr/>
          </p:nvSpPr>
          <p:spPr>
            <a:xfrm>
              <a:off x="0" y="5948363"/>
              <a:ext cx="9144000" cy="648900"/>
            </a:xfrm>
            <a:prstGeom prst="rect">
              <a:avLst/>
            </a:prstGeom>
            <a:solidFill>
              <a:srgbClr val="005AA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cxnSp>
          <p:nvCxnSpPr>
            <p:cNvPr id="94" name="Google Shape;94;p14"/>
            <p:cNvCxnSpPr/>
            <p:nvPr/>
          </p:nvCxnSpPr>
          <p:spPr>
            <a:xfrm>
              <a:off x="8418026" y="5948363"/>
              <a:ext cx="0" cy="666000"/>
            </a:xfrm>
            <a:prstGeom prst="straightConnector1">
              <a:avLst/>
            </a:prstGeom>
            <a:noFill/>
            <a:ln w="12700" cap="flat" cmpd="sng">
              <a:solidFill>
                <a:schemeClr val="lt1"/>
              </a:solidFill>
              <a:prstDash val="solid"/>
              <a:round/>
              <a:headEnd type="none" w="sm" len="sm"/>
              <a:tailEnd type="none" w="sm" len="sm"/>
            </a:ln>
          </p:spPr>
        </p:cxnSp>
        <p:cxnSp>
          <p:nvCxnSpPr>
            <p:cNvPr id="95" name="Google Shape;95;p14"/>
            <p:cNvCxnSpPr/>
            <p:nvPr/>
          </p:nvCxnSpPr>
          <p:spPr>
            <a:xfrm>
              <a:off x="2636240" y="5948363"/>
              <a:ext cx="0" cy="909600"/>
            </a:xfrm>
            <a:prstGeom prst="straightConnector1">
              <a:avLst/>
            </a:prstGeom>
            <a:noFill/>
            <a:ln w="12700" cap="flat" cmpd="sng">
              <a:solidFill>
                <a:schemeClr val="lt1"/>
              </a:solidFill>
              <a:prstDash val="solid"/>
              <a:round/>
              <a:headEnd type="none" w="sm" len="sm"/>
              <a:tailEnd type="none" w="sm" len="sm"/>
            </a:ln>
          </p:spPr>
        </p:cxnSp>
        <p:sp>
          <p:nvSpPr>
            <p:cNvPr id="96" name="Google Shape;96;p14"/>
            <p:cNvSpPr txBox="1"/>
            <p:nvPr/>
          </p:nvSpPr>
          <p:spPr>
            <a:xfrm>
              <a:off x="2742304" y="6624229"/>
              <a:ext cx="2045700" cy="128100"/>
            </a:xfrm>
            <a:prstGeom prst="rect">
              <a:avLst/>
            </a:prstGeom>
            <a:noFill/>
            <a:ln>
              <a:noFill/>
            </a:ln>
          </p:spPr>
          <p:txBody>
            <a:bodyPr spcFirstLastPara="1" wrap="square" lIns="0" tIns="0" rIns="0" bIns="0" anchor="ctr" anchorCtr="0">
              <a:noAutofit/>
            </a:bodyPr>
            <a:lstStyle/>
            <a:p>
              <a:pPr marL="0" marR="0" lvl="0" indent="0" algn="l" rtl="0">
                <a:lnSpc>
                  <a:spcPct val="62500"/>
                </a:lnSpc>
                <a:spcBef>
                  <a:spcPts val="0"/>
                </a:spcBef>
                <a:spcAft>
                  <a:spcPts val="0"/>
                </a:spcAft>
                <a:buClr>
                  <a:schemeClr val="lt2"/>
                </a:buClr>
                <a:buSzPts val="1600"/>
                <a:buFont typeface="Calibri"/>
                <a:buNone/>
              </a:pPr>
              <a:r>
                <a:rPr lang="fr-FR" sz="1600" b="1">
                  <a:solidFill>
                    <a:schemeClr val="lt2"/>
                  </a:solidFill>
                  <a:latin typeface="Calibri"/>
                  <a:ea typeface="Calibri"/>
                  <a:cs typeface="Calibri"/>
                  <a:sym typeface="Calibri"/>
                </a:rPr>
                <a:t>www.groupe-sii.com</a:t>
              </a:r>
              <a:endParaRPr sz="1600" b="1">
                <a:solidFill>
                  <a:schemeClr val="lt2"/>
                </a:solidFill>
                <a:latin typeface="Calibri"/>
                <a:ea typeface="Calibri"/>
                <a:cs typeface="Calibri"/>
                <a:sym typeface="Calibri"/>
              </a:endParaRPr>
            </a:p>
          </p:txBody>
        </p:sp>
      </p:grpSp>
      <p:sp>
        <p:nvSpPr>
          <p:cNvPr id="97" name="Google Shape;97;p14"/>
          <p:cNvSpPr txBox="1"/>
          <p:nvPr/>
        </p:nvSpPr>
        <p:spPr>
          <a:xfrm>
            <a:off x="9436800" y="6429601"/>
            <a:ext cx="1422300" cy="323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endParaRPr sz="1200" b="0">
              <a:solidFill>
                <a:schemeClr val="lt1"/>
              </a:solidFill>
              <a:latin typeface="Calibri"/>
              <a:ea typeface="Calibri"/>
              <a:cs typeface="Calibri"/>
              <a:sym typeface="Calibri"/>
            </a:endParaRPr>
          </a:p>
          <a:p>
            <a:pPr marL="0" marR="0" lvl="0" indent="0" algn="r" rtl="0">
              <a:spcBef>
                <a:spcPts val="0"/>
              </a:spcBef>
              <a:spcAft>
                <a:spcPts val="0"/>
              </a:spcAft>
              <a:buNone/>
            </a:pPr>
            <a:r>
              <a:rPr lang="fr-FR" sz="900" b="0">
                <a:solidFill>
                  <a:schemeClr val="lt1"/>
                </a:solidFill>
                <a:latin typeface="Calibri"/>
                <a:ea typeface="Calibri"/>
                <a:cs typeface="Calibri"/>
                <a:sym typeface="Calibri"/>
              </a:rPr>
              <a:t>S4-0414-02</a:t>
            </a:r>
            <a:endParaRPr sz="500" b="0">
              <a:solidFill>
                <a:schemeClr val="lt1"/>
              </a:solidFill>
              <a:latin typeface="Calibri"/>
              <a:ea typeface="Calibri"/>
              <a:cs typeface="Calibri"/>
              <a:sym typeface="Calibri"/>
            </a:endParaRPr>
          </a:p>
        </p:txBody>
      </p:sp>
      <p:grpSp>
        <p:nvGrpSpPr>
          <p:cNvPr id="98" name="Google Shape;98;p14"/>
          <p:cNvGrpSpPr/>
          <p:nvPr/>
        </p:nvGrpSpPr>
        <p:grpSpPr>
          <a:xfrm>
            <a:off x="1056354" y="6474213"/>
            <a:ext cx="2335432" cy="303880"/>
            <a:chOff x="697413" y="6469921"/>
            <a:chExt cx="1751618" cy="303880"/>
          </a:xfrm>
        </p:grpSpPr>
        <p:pic>
          <p:nvPicPr>
            <p:cNvPr id="99" name="Google Shape;99;p14"/>
            <p:cNvPicPr preferRelativeResize="0"/>
            <p:nvPr/>
          </p:nvPicPr>
          <p:blipFill rotWithShape="1">
            <a:blip r:embed="rId2">
              <a:alphaModFix/>
            </a:blip>
            <a:srcRect/>
            <a:stretch/>
          </p:blipFill>
          <p:spPr>
            <a:xfrm>
              <a:off x="697413" y="6495861"/>
              <a:ext cx="274187" cy="252000"/>
            </a:xfrm>
            <a:prstGeom prst="rect">
              <a:avLst/>
            </a:prstGeom>
            <a:noFill/>
            <a:ln>
              <a:noFill/>
            </a:ln>
          </p:spPr>
        </p:pic>
        <p:pic>
          <p:nvPicPr>
            <p:cNvPr id="100" name="Google Shape;100;p14" descr="ITIL_methode.png"/>
            <p:cNvPicPr preferRelativeResize="0"/>
            <p:nvPr/>
          </p:nvPicPr>
          <p:blipFill rotWithShape="1">
            <a:blip r:embed="rId3">
              <a:alphaModFix/>
            </a:blip>
            <a:srcRect/>
            <a:stretch/>
          </p:blipFill>
          <p:spPr>
            <a:xfrm>
              <a:off x="2051720" y="6531861"/>
              <a:ext cx="397311" cy="180000"/>
            </a:xfrm>
            <a:prstGeom prst="rect">
              <a:avLst/>
            </a:prstGeom>
            <a:noFill/>
            <a:ln>
              <a:noFill/>
            </a:ln>
          </p:spPr>
        </p:pic>
        <p:pic>
          <p:nvPicPr>
            <p:cNvPr id="101" name="Google Shape;101;p14"/>
            <p:cNvPicPr preferRelativeResize="0"/>
            <p:nvPr/>
          </p:nvPicPr>
          <p:blipFill rotWithShape="1">
            <a:blip r:embed="rId4">
              <a:alphaModFix/>
            </a:blip>
            <a:srcRect/>
            <a:stretch/>
          </p:blipFill>
          <p:spPr>
            <a:xfrm>
              <a:off x="1066048" y="6469921"/>
              <a:ext cx="881252" cy="30388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ide partie 1">
  <p:cSld name="Vide partie 1">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ide partie 2">
  <p:cSld name="Vide partie 2">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ide partie 3">
  <p:cSld name="Vide partie 3">
    <p:spTree>
      <p:nvGrpSpPr>
        <p:cNvPr id="1" name="Shape 106"/>
        <p:cNvGrpSpPr/>
        <p:nvPr/>
      </p:nvGrpSpPr>
      <p:grpSpPr>
        <a:xfrm>
          <a:off x="0" y="0"/>
          <a:ext cx="0" cy="0"/>
          <a:chOff x="0" y="0"/>
          <a:chExt cx="0" cy="0"/>
        </a:xfrm>
      </p:grpSpPr>
      <p:sp>
        <p:nvSpPr>
          <p:cNvPr id="107" name="Google Shape;107;p17"/>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838200" y="365126"/>
            <a:ext cx="10515600" cy="13257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0" name="Google Shape;110;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ide partie 5">
  <p:cSld name="Vide partie 5">
    <p:spTree>
      <p:nvGrpSpPr>
        <p:cNvPr id="1" name="Shape 111"/>
        <p:cNvGrpSpPr/>
        <p:nvPr/>
      </p:nvGrpSpPr>
      <p:grpSpPr>
        <a:xfrm>
          <a:off x="0" y="0"/>
          <a:ext cx="0" cy="0"/>
          <a:chOff x="0" y="0"/>
          <a:chExt cx="0" cy="0"/>
        </a:xfrm>
      </p:grpSpPr>
      <p:sp>
        <p:nvSpPr>
          <p:cNvPr id="112" name="Google Shape;112;p19"/>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clusion">
  <p:cSld name="Conclusion">
    <p:spTree>
      <p:nvGrpSpPr>
        <p:cNvPr id="1" name="Shape 113"/>
        <p:cNvGrpSpPr/>
        <p:nvPr/>
      </p:nvGrpSpPr>
      <p:grpSpPr>
        <a:xfrm>
          <a:off x="0" y="0"/>
          <a:ext cx="0" cy="0"/>
          <a:chOff x="0" y="0"/>
          <a:chExt cx="0" cy="0"/>
        </a:xfrm>
      </p:grpSpPr>
      <p:sp>
        <p:nvSpPr>
          <p:cNvPr id="114" name="Google Shape;114;p20"/>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8"/>
        <p:cNvGrpSpPr/>
        <p:nvPr/>
      </p:nvGrpSpPr>
      <p:grpSpPr>
        <a:xfrm>
          <a:off x="0" y="0"/>
          <a:ext cx="0" cy="0"/>
          <a:chOff x="0" y="0"/>
          <a:chExt cx="0" cy="0"/>
        </a:xfrm>
      </p:grpSpPr>
      <p:sp>
        <p:nvSpPr>
          <p:cNvPr id="129" name="Google Shape;129;p23"/>
          <p:cNvSpPr/>
          <p:nvPr/>
        </p:nvSpPr>
        <p:spPr>
          <a:xfrm>
            <a:off x="11528983" y="273543"/>
            <a:ext cx="462000" cy="36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23"/>
          <p:cNvSpPr/>
          <p:nvPr/>
        </p:nvSpPr>
        <p:spPr>
          <a:xfrm>
            <a:off x="11528983" y="641189"/>
            <a:ext cx="462000" cy="4560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23"/>
          <p:cNvSpPr txBox="1"/>
          <p:nvPr/>
        </p:nvSpPr>
        <p:spPr>
          <a:xfrm>
            <a:off x="11560205" y="305131"/>
            <a:ext cx="3996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fr-FR" sz="1400" b="1" i="0" u="none" strike="noStrike" cap="none">
                <a:solidFill>
                  <a:schemeClr val="lt1"/>
                </a:solidFill>
                <a:latin typeface="Calibri"/>
                <a:ea typeface="Calibri"/>
                <a:cs typeface="Calibri"/>
                <a:sym typeface="Calibri"/>
              </a:rPr>
              <a:t>‹#›</a:t>
            </a:fld>
            <a:endParaRPr sz="1400" b="0" i="0" u="none" strike="noStrike" cap="none">
              <a:solidFill>
                <a:schemeClr val="lt1"/>
              </a:solidFill>
              <a:latin typeface="Calibri"/>
              <a:ea typeface="Calibri"/>
              <a:cs typeface="Calibri"/>
              <a:sym typeface="Calibri"/>
            </a:endParaRPr>
          </a:p>
        </p:txBody>
      </p:sp>
      <p:grpSp>
        <p:nvGrpSpPr>
          <p:cNvPr id="132" name="Google Shape;132;p23"/>
          <p:cNvGrpSpPr/>
          <p:nvPr/>
        </p:nvGrpSpPr>
        <p:grpSpPr>
          <a:xfrm>
            <a:off x="347467" y="6409384"/>
            <a:ext cx="224089" cy="221162"/>
            <a:chOff x="4328868" y="5502988"/>
            <a:chExt cx="500310" cy="493776"/>
          </a:xfrm>
        </p:grpSpPr>
        <p:sp>
          <p:nvSpPr>
            <p:cNvPr id="133" name="Google Shape;133;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3">
              <a:hlinkClick r:id="" action="ppaction://hlinkshowjump?jump=previousslide"/>
            </p:cNvPr>
            <p:cNvSpPr/>
            <p:nvPr/>
          </p:nvSpPr>
          <p:spPr>
            <a:xfrm>
              <a:off x="4328868" y="5502988"/>
              <a:ext cx="500310" cy="493776"/>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5" name="Google Shape;135;p23"/>
          <p:cNvGrpSpPr/>
          <p:nvPr/>
        </p:nvGrpSpPr>
        <p:grpSpPr>
          <a:xfrm flipH="1">
            <a:off x="933655" y="6409384"/>
            <a:ext cx="224089" cy="221162"/>
            <a:chOff x="4328868" y="5502988"/>
            <a:chExt cx="500310" cy="493776"/>
          </a:xfrm>
        </p:grpSpPr>
        <p:sp>
          <p:nvSpPr>
            <p:cNvPr id="136" name="Google Shape;136;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3">
              <a:hlinkClick r:id="" action="ppaction://hlinkshowjump?jump=nextslide"/>
            </p:cNvPr>
            <p:cNvSpPr/>
            <p:nvPr/>
          </p:nvSpPr>
          <p:spPr>
            <a:xfrm>
              <a:off x="4328868" y="5502988"/>
              <a:ext cx="500310" cy="493776"/>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138" name="Google Shape;138;p23"/>
          <p:cNvCxnSpPr/>
          <p:nvPr/>
        </p:nvCxnSpPr>
        <p:spPr>
          <a:xfrm>
            <a:off x="552709" y="6522684"/>
            <a:ext cx="381000" cy="0"/>
          </a:xfrm>
          <a:prstGeom prst="straightConnector1">
            <a:avLst/>
          </a:prstGeom>
          <a:noFill/>
          <a:ln w="12700" cap="flat" cmpd="sng">
            <a:solidFill>
              <a:srgbClr val="D8D8D8"/>
            </a:solidFill>
            <a:prstDash val="dash"/>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mmaire principal">
  <p:cSld name="Sommaire principal">
    <p:spTree>
      <p:nvGrpSpPr>
        <p:cNvPr id="1" name="Shape 26"/>
        <p:cNvGrpSpPr/>
        <p:nvPr/>
      </p:nvGrpSpPr>
      <p:grpSpPr>
        <a:xfrm>
          <a:off x="0" y="0"/>
          <a:ext cx="0" cy="0"/>
          <a:chOff x="0" y="0"/>
          <a:chExt cx="0" cy="0"/>
        </a:xfrm>
      </p:grpSpPr>
      <p:pic>
        <p:nvPicPr>
          <p:cNvPr id="27" name="Google Shape;27;p3"/>
          <p:cNvPicPr preferRelativeResize="0"/>
          <p:nvPr/>
        </p:nvPicPr>
        <p:blipFill rotWithShape="1">
          <a:blip r:embed="rId2">
            <a:alphaModFix/>
          </a:blip>
          <a:srcRect/>
          <a:stretch/>
        </p:blipFill>
        <p:spPr>
          <a:xfrm>
            <a:off x="1001" y="1644048"/>
            <a:ext cx="2325185" cy="3945194"/>
          </a:xfrm>
          <a:prstGeom prst="rect">
            <a:avLst/>
          </a:prstGeom>
          <a:noFill/>
          <a:ln>
            <a:noFill/>
          </a:ln>
        </p:spPr>
      </p:pic>
      <p:sp>
        <p:nvSpPr>
          <p:cNvPr id="28" name="Google Shape;28;p3"/>
          <p:cNvSpPr txBox="1"/>
          <p:nvPr/>
        </p:nvSpPr>
        <p:spPr>
          <a:xfrm>
            <a:off x="624000" y="504000"/>
            <a:ext cx="768090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600" b="1">
                <a:solidFill>
                  <a:schemeClr val="accent1"/>
                </a:solidFill>
                <a:latin typeface="Calibri"/>
                <a:ea typeface="Calibri"/>
                <a:cs typeface="Calibri"/>
                <a:sym typeface="Calibri"/>
              </a:rPr>
              <a:t>Sommaire</a:t>
            </a:r>
            <a:endParaRPr sz="2600" b="1">
              <a:solidFill>
                <a:schemeClr val="accent1"/>
              </a:solidFill>
              <a:latin typeface="Calibri"/>
              <a:ea typeface="Calibri"/>
              <a:cs typeface="Calibri"/>
              <a:sym typeface="Calibri"/>
            </a:endParaRPr>
          </a:p>
        </p:txBody>
      </p:sp>
      <p:sp>
        <p:nvSpPr>
          <p:cNvPr id="29" name="Google Shape;29;p3"/>
          <p:cNvSpPr txBox="1">
            <a:spLocks noGrp="1"/>
          </p:cNvSpPr>
          <p:nvPr>
            <p:ph type="body" idx="1"/>
          </p:nvPr>
        </p:nvSpPr>
        <p:spPr>
          <a:xfrm>
            <a:off x="524670" y="4877391"/>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0"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2"/>
          </p:nvPr>
        </p:nvSpPr>
        <p:spPr>
          <a:xfrm>
            <a:off x="1103446" y="4221088"/>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0"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0"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4"/>
          </p:nvPr>
        </p:nvSpPr>
        <p:spPr>
          <a:xfrm>
            <a:off x="1849155" y="2924944"/>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0"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5"/>
          </p:nvPr>
        </p:nvSpPr>
        <p:spPr>
          <a:xfrm>
            <a:off x="1583499" y="3573016"/>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0"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mmaire partie 1">
  <p:cSld name="Sommaire partie 1">
    <p:spTree>
      <p:nvGrpSpPr>
        <p:cNvPr id="1" name="Shape 34"/>
        <p:cNvGrpSpPr/>
        <p:nvPr/>
      </p:nvGrpSpPr>
      <p:grpSpPr>
        <a:xfrm>
          <a:off x="0" y="0"/>
          <a:ext cx="0" cy="0"/>
          <a:chOff x="0" y="0"/>
          <a:chExt cx="0" cy="0"/>
        </a:xfrm>
      </p:grpSpPr>
      <p:pic>
        <p:nvPicPr>
          <p:cNvPr id="35" name="Google Shape;35;p4"/>
          <p:cNvPicPr preferRelativeResize="0"/>
          <p:nvPr/>
        </p:nvPicPr>
        <p:blipFill rotWithShape="1">
          <a:blip r:embed="rId2">
            <a:alphaModFix/>
          </a:blip>
          <a:srcRect/>
          <a:stretch/>
        </p:blipFill>
        <p:spPr>
          <a:xfrm>
            <a:off x="1001" y="1644048"/>
            <a:ext cx="2325185" cy="3945194"/>
          </a:xfrm>
          <a:prstGeom prst="rect">
            <a:avLst/>
          </a:prstGeom>
          <a:noFill/>
          <a:ln>
            <a:noFill/>
          </a:ln>
        </p:spPr>
      </p:pic>
      <p:sp>
        <p:nvSpPr>
          <p:cNvPr id="36" name="Google Shape;36;p4"/>
          <p:cNvSpPr txBox="1">
            <a:spLocks noGrp="1"/>
          </p:cNvSpPr>
          <p:nvPr>
            <p:ph type="body" idx="1"/>
          </p:nvPr>
        </p:nvSpPr>
        <p:spPr>
          <a:xfrm>
            <a:off x="524670" y="4877391"/>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body" idx="2"/>
          </p:nvPr>
        </p:nvSpPr>
        <p:spPr>
          <a:xfrm>
            <a:off x="1103446" y="4221088"/>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1"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1"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body" idx="4"/>
          </p:nvPr>
        </p:nvSpPr>
        <p:spPr>
          <a:xfrm>
            <a:off x="1849155" y="2924944"/>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body" idx="5"/>
          </p:nvPr>
        </p:nvSpPr>
        <p:spPr>
          <a:xfrm>
            <a:off x="1583499" y="3573016"/>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228600" algn="l" rtl="0">
              <a:spcBef>
                <a:spcPts val="320"/>
              </a:spcBef>
              <a:spcAft>
                <a:spcPts val="0"/>
              </a:spcAft>
              <a:buClr>
                <a:srgbClr val="B2B6B9"/>
              </a:buClr>
              <a:buSzPts val="1600"/>
              <a:buFont typeface="Arial"/>
              <a:buNone/>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 name="Google Shape;41;p4"/>
          <p:cNvSpPr txBox="1"/>
          <p:nvPr/>
        </p:nvSpPr>
        <p:spPr>
          <a:xfrm>
            <a:off x="624000" y="504000"/>
            <a:ext cx="768090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600" b="1">
                <a:solidFill>
                  <a:schemeClr val="accent1"/>
                </a:solidFill>
                <a:latin typeface="Calibri"/>
                <a:ea typeface="Calibri"/>
                <a:cs typeface="Calibri"/>
                <a:sym typeface="Calibri"/>
              </a:rPr>
              <a:t>Sommaire</a:t>
            </a:r>
            <a:endParaRPr sz="2600" b="1">
              <a:solidFill>
                <a:schemeClr val="accen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u partie 1">
  <p:cSld name="Contenu partie 1">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3763" y="1628800"/>
            <a:ext cx="11337000" cy="46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14000"/>
              </a:lnSpc>
              <a:spcBef>
                <a:spcPts val="480"/>
              </a:spcBef>
              <a:spcAft>
                <a:spcPts val="0"/>
              </a:spcAft>
              <a:buClr>
                <a:schemeClr val="dk2"/>
              </a:buClr>
              <a:buSzPts val="2400"/>
              <a:buFont typeface="Noto Sans Symbols"/>
              <a:buChar char="▪"/>
              <a:defRPr sz="2400" b="1" i="0" u="none" strike="noStrike" cap="none">
                <a:solidFill>
                  <a:schemeClr val="dk2"/>
                </a:solidFill>
                <a:latin typeface="Calibri"/>
                <a:ea typeface="Calibri"/>
                <a:cs typeface="Calibri"/>
                <a:sym typeface="Calibri"/>
              </a:defRPr>
            </a:lvl1pPr>
            <a:lvl2pPr marL="914400" marR="0" lvl="1" indent="-368300" algn="l" rtl="0">
              <a:lnSpc>
                <a:spcPct val="114000"/>
              </a:lnSpc>
              <a:spcBef>
                <a:spcPts val="440"/>
              </a:spcBef>
              <a:spcAft>
                <a:spcPts val="0"/>
              </a:spcAft>
              <a:buClr>
                <a:schemeClr val="accent1"/>
              </a:buClr>
              <a:buSzPts val="2200"/>
              <a:buFont typeface="Noto Sans Symbols"/>
              <a:buChar char="▪"/>
              <a:defRPr sz="2200" b="0" i="0" u="none" strike="noStrike" cap="none">
                <a:solidFill>
                  <a:schemeClr val="dk1"/>
                </a:solidFill>
                <a:latin typeface="Calibri"/>
                <a:ea typeface="Calibri"/>
                <a:cs typeface="Calibri"/>
                <a:sym typeface="Calibri"/>
              </a:defRPr>
            </a:lvl2pPr>
            <a:lvl3pPr marL="1371600" marR="0" lvl="2" indent="-355600" algn="l" rtl="0">
              <a:lnSpc>
                <a:spcPct val="114000"/>
              </a:lnSpc>
              <a:spcBef>
                <a:spcPts val="400"/>
              </a:spcBef>
              <a:spcAft>
                <a:spcPts val="0"/>
              </a:spcAft>
              <a:buClr>
                <a:schemeClr val="accent1"/>
              </a:buClr>
              <a:buSzPts val="2000"/>
              <a:buFont typeface="Noto Sans Symbols"/>
              <a:buChar char="🢖"/>
              <a:defRPr sz="2000" b="0" i="0" u="none" strike="noStrike" cap="none">
                <a:solidFill>
                  <a:schemeClr val="accent1"/>
                </a:solidFill>
                <a:latin typeface="Calibri"/>
                <a:ea typeface="Calibri"/>
                <a:cs typeface="Calibri"/>
                <a:sym typeface="Calibri"/>
              </a:defRPr>
            </a:lvl3pPr>
            <a:lvl4pPr marL="1828800" marR="0" lvl="3" indent="-342900" algn="l" rtl="0">
              <a:lnSpc>
                <a:spcPct val="114000"/>
              </a:lnSpc>
              <a:spcBef>
                <a:spcPts val="360"/>
              </a:spcBef>
              <a:spcAft>
                <a:spcPts val="0"/>
              </a:spcAft>
              <a:buClr>
                <a:schemeClr val="dk1"/>
              </a:buClr>
              <a:buSzPts val="1800"/>
              <a:buFont typeface="Arial"/>
              <a:buChar char="–"/>
              <a:defRPr sz="1800" b="1" i="0" u="none" strike="noStrike" cap="none">
                <a:solidFill>
                  <a:schemeClr val="dk1"/>
                </a:solidFill>
                <a:latin typeface="Calibri"/>
                <a:ea typeface="Calibri"/>
                <a:cs typeface="Calibri"/>
                <a:sym typeface="Calibri"/>
              </a:defRPr>
            </a:lvl4pPr>
            <a:lvl5pPr marL="2286000" marR="0" lvl="4" indent="-330200" algn="l" rtl="0">
              <a:lnSpc>
                <a:spcPct val="114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maire partie 2">
  <p:cSld name="Sommaire partie 2">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a:stretch/>
        </p:blipFill>
        <p:spPr>
          <a:xfrm>
            <a:off x="1001" y="1644048"/>
            <a:ext cx="2325185" cy="3945194"/>
          </a:xfrm>
          <a:prstGeom prst="rect">
            <a:avLst/>
          </a:prstGeom>
          <a:noFill/>
          <a:ln>
            <a:noFill/>
          </a:ln>
        </p:spPr>
      </p:pic>
      <p:sp>
        <p:nvSpPr>
          <p:cNvPr id="47" name="Google Shape;47;p6"/>
          <p:cNvSpPr txBox="1">
            <a:spLocks noGrp="1"/>
          </p:cNvSpPr>
          <p:nvPr>
            <p:ph type="body" idx="1"/>
          </p:nvPr>
        </p:nvSpPr>
        <p:spPr>
          <a:xfrm>
            <a:off x="524670" y="4877391"/>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body" idx="2"/>
          </p:nvPr>
        </p:nvSpPr>
        <p:spPr>
          <a:xfrm>
            <a:off x="1103446" y="4221088"/>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body" idx="4"/>
          </p:nvPr>
        </p:nvSpPr>
        <p:spPr>
          <a:xfrm>
            <a:off x="1849155" y="2924944"/>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1"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1"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6"/>
          <p:cNvSpPr txBox="1">
            <a:spLocks noGrp="1"/>
          </p:cNvSpPr>
          <p:nvPr>
            <p:ph type="body" idx="5"/>
          </p:nvPr>
        </p:nvSpPr>
        <p:spPr>
          <a:xfrm>
            <a:off x="1583499" y="3573016"/>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6"/>
          <p:cNvSpPr txBox="1"/>
          <p:nvPr/>
        </p:nvSpPr>
        <p:spPr>
          <a:xfrm>
            <a:off x="624000" y="504000"/>
            <a:ext cx="768090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600" b="1">
                <a:solidFill>
                  <a:schemeClr val="accent1"/>
                </a:solidFill>
                <a:latin typeface="Calibri"/>
                <a:ea typeface="Calibri"/>
                <a:cs typeface="Calibri"/>
                <a:sym typeface="Calibri"/>
              </a:rPr>
              <a:t>Sommaire</a:t>
            </a:r>
            <a:endParaRPr sz="2600" b="1">
              <a:solidFill>
                <a:schemeClr val="accen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maire partie 3">
  <p:cSld name="Sommaire partie 3">
    <p:spTree>
      <p:nvGrpSpPr>
        <p:cNvPr id="1" name="Shape 56"/>
        <p:cNvGrpSpPr/>
        <p:nvPr/>
      </p:nvGrpSpPr>
      <p:grpSpPr>
        <a:xfrm>
          <a:off x="0" y="0"/>
          <a:ext cx="0" cy="0"/>
          <a:chOff x="0" y="0"/>
          <a:chExt cx="0" cy="0"/>
        </a:xfrm>
      </p:grpSpPr>
      <p:pic>
        <p:nvPicPr>
          <p:cNvPr id="57" name="Google Shape;57;p8"/>
          <p:cNvPicPr preferRelativeResize="0"/>
          <p:nvPr/>
        </p:nvPicPr>
        <p:blipFill rotWithShape="1">
          <a:blip r:embed="rId2">
            <a:alphaModFix/>
          </a:blip>
          <a:srcRect/>
          <a:stretch/>
        </p:blipFill>
        <p:spPr>
          <a:xfrm>
            <a:off x="1001" y="1644048"/>
            <a:ext cx="2325185" cy="3945194"/>
          </a:xfrm>
          <a:prstGeom prst="rect">
            <a:avLst/>
          </a:prstGeom>
          <a:noFill/>
          <a:ln>
            <a:noFill/>
          </a:ln>
        </p:spPr>
      </p:pic>
      <p:sp>
        <p:nvSpPr>
          <p:cNvPr id="58" name="Google Shape;58;p8"/>
          <p:cNvSpPr txBox="1">
            <a:spLocks noGrp="1"/>
          </p:cNvSpPr>
          <p:nvPr>
            <p:ph type="body" idx="1"/>
          </p:nvPr>
        </p:nvSpPr>
        <p:spPr>
          <a:xfrm>
            <a:off x="524670" y="4877391"/>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body" idx="2"/>
          </p:nvPr>
        </p:nvSpPr>
        <p:spPr>
          <a:xfrm>
            <a:off x="1103446" y="4221088"/>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body" idx="4"/>
          </p:nvPr>
        </p:nvSpPr>
        <p:spPr>
          <a:xfrm>
            <a:off x="1849155" y="2924944"/>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8"/>
          <p:cNvSpPr txBox="1">
            <a:spLocks noGrp="1"/>
          </p:cNvSpPr>
          <p:nvPr>
            <p:ph type="body" idx="5"/>
          </p:nvPr>
        </p:nvSpPr>
        <p:spPr>
          <a:xfrm>
            <a:off x="1583499" y="3573016"/>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1"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1"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8"/>
          <p:cNvSpPr txBox="1"/>
          <p:nvPr/>
        </p:nvSpPr>
        <p:spPr>
          <a:xfrm>
            <a:off x="624000" y="504000"/>
            <a:ext cx="768090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600" b="1">
                <a:solidFill>
                  <a:schemeClr val="accent1"/>
                </a:solidFill>
                <a:latin typeface="Calibri"/>
                <a:ea typeface="Calibri"/>
                <a:cs typeface="Calibri"/>
                <a:sym typeface="Calibri"/>
              </a:rPr>
              <a:t>Sommaire</a:t>
            </a:r>
            <a:endParaRPr sz="2600" b="1">
              <a:solidFill>
                <a:schemeClr val="accen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partie 4">
  <p:cSld name="Contenu partie 4">
    <p:spTree>
      <p:nvGrpSpPr>
        <p:cNvPr id="1" name="Shape 64"/>
        <p:cNvGrpSpPr/>
        <p:nvPr/>
      </p:nvGrpSpPr>
      <p:grpSpPr>
        <a:xfrm>
          <a:off x="0" y="0"/>
          <a:ext cx="0" cy="0"/>
          <a:chOff x="0" y="0"/>
          <a:chExt cx="0" cy="0"/>
        </a:xfrm>
      </p:grpSpPr>
      <p:sp>
        <p:nvSpPr>
          <p:cNvPr id="65" name="Google Shape;65;p9"/>
          <p:cNvSpPr txBox="1">
            <a:spLocks noGrp="1"/>
          </p:cNvSpPr>
          <p:nvPr>
            <p:ph type="body" idx="1"/>
          </p:nvPr>
        </p:nvSpPr>
        <p:spPr>
          <a:xfrm>
            <a:off x="423763" y="1628800"/>
            <a:ext cx="11337000" cy="46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14000"/>
              </a:lnSpc>
              <a:spcBef>
                <a:spcPts val="480"/>
              </a:spcBef>
              <a:spcAft>
                <a:spcPts val="0"/>
              </a:spcAft>
              <a:buClr>
                <a:schemeClr val="dk2"/>
              </a:buClr>
              <a:buSzPts val="2400"/>
              <a:buFont typeface="Noto Sans Symbols"/>
              <a:buChar char="▪"/>
              <a:defRPr sz="2400" b="1" i="0" u="none" strike="noStrike" cap="none">
                <a:solidFill>
                  <a:schemeClr val="dk2"/>
                </a:solidFill>
                <a:latin typeface="Calibri"/>
                <a:ea typeface="Calibri"/>
                <a:cs typeface="Calibri"/>
                <a:sym typeface="Calibri"/>
              </a:defRPr>
            </a:lvl1pPr>
            <a:lvl2pPr marL="914400" marR="0" lvl="1" indent="-368300" algn="l" rtl="0">
              <a:lnSpc>
                <a:spcPct val="114000"/>
              </a:lnSpc>
              <a:spcBef>
                <a:spcPts val="440"/>
              </a:spcBef>
              <a:spcAft>
                <a:spcPts val="0"/>
              </a:spcAft>
              <a:buClr>
                <a:schemeClr val="accent1"/>
              </a:buClr>
              <a:buSzPts val="2200"/>
              <a:buFont typeface="Noto Sans Symbols"/>
              <a:buChar char="▪"/>
              <a:defRPr sz="2200" b="0" i="0" u="none" strike="noStrike" cap="none">
                <a:solidFill>
                  <a:schemeClr val="dk1"/>
                </a:solidFill>
                <a:latin typeface="Calibri"/>
                <a:ea typeface="Calibri"/>
                <a:cs typeface="Calibri"/>
                <a:sym typeface="Calibri"/>
              </a:defRPr>
            </a:lvl2pPr>
            <a:lvl3pPr marL="1371600" marR="0" lvl="2" indent="-355600" algn="l" rtl="0">
              <a:lnSpc>
                <a:spcPct val="114000"/>
              </a:lnSpc>
              <a:spcBef>
                <a:spcPts val="400"/>
              </a:spcBef>
              <a:spcAft>
                <a:spcPts val="0"/>
              </a:spcAft>
              <a:buClr>
                <a:schemeClr val="accent1"/>
              </a:buClr>
              <a:buSzPts val="2000"/>
              <a:buFont typeface="Noto Sans Symbols"/>
              <a:buChar char="🢖"/>
              <a:defRPr sz="2000" b="0" i="0" u="none" strike="noStrike" cap="none">
                <a:solidFill>
                  <a:schemeClr val="accent1"/>
                </a:solidFill>
                <a:latin typeface="Calibri"/>
                <a:ea typeface="Calibri"/>
                <a:cs typeface="Calibri"/>
                <a:sym typeface="Calibri"/>
              </a:defRPr>
            </a:lvl3pPr>
            <a:lvl4pPr marL="1828800" marR="0" lvl="3" indent="-342900" algn="l" rtl="0">
              <a:lnSpc>
                <a:spcPct val="114000"/>
              </a:lnSpc>
              <a:spcBef>
                <a:spcPts val="360"/>
              </a:spcBef>
              <a:spcAft>
                <a:spcPts val="0"/>
              </a:spcAft>
              <a:buClr>
                <a:schemeClr val="dk1"/>
              </a:buClr>
              <a:buSzPts val="1800"/>
              <a:buFont typeface="Arial"/>
              <a:buChar char="–"/>
              <a:defRPr sz="1800" b="1" i="0" u="none" strike="noStrike" cap="none">
                <a:solidFill>
                  <a:schemeClr val="dk1"/>
                </a:solidFill>
                <a:latin typeface="Calibri"/>
                <a:ea typeface="Calibri"/>
                <a:cs typeface="Calibri"/>
                <a:sym typeface="Calibri"/>
              </a:defRPr>
            </a:lvl4pPr>
            <a:lvl5pPr marL="2286000" marR="0" lvl="4" indent="-330200" algn="l" rtl="0">
              <a:lnSpc>
                <a:spcPct val="114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ctrTitle"/>
          </p:nvPr>
        </p:nvSpPr>
        <p:spPr>
          <a:xfrm>
            <a:off x="623392" y="504000"/>
            <a:ext cx="8544900" cy="400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mmaire partie 4">
  <p:cSld name="Sommaire partie 4">
    <p:spTree>
      <p:nvGrpSpPr>
        <p:cNvPr id="1"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a:stretch/>
        </p:blipFill>
        <p:spPr>
          <a:xfrm>
            <a:off x="1001" y="1644048"/>
            <a:ext cx="2325185" cy="3945194"/>
          </a:xfrm>
          <a:prstGeom prst="rect">
            <a:avLst/>
          </a:prstGeom>
          <a:noFill/>
          <a:ln>
            <a:noFill/>
          </a:ln>
        </p:spPr>
      </p:pic>
      <p:sp>
        <p:nvSpPr>
          <p:cNvPr id="69" name="Google Shape;69;p10"/>
          <p:cNvSpPr txBox="1">
            <a:spLocks noGrp="1"/>
          </p:cNvSpPr>
          <p:nvPr>
            <p:ph type="body" idx="1"/>
          </p:nvPr>
        </p:nvSpPr>
        <p:spPr>
          <a:xfrm>
            <a:off x="524670" y="4877391"/>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2"/>
          </p:nvPr>
        </p:nvSpPr>
        <p:spPr>
          <a:xfrm>
            <a:off x="1103446" y="4221088"/>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dk2"/>
              </a:buClr>
              <a:buSzPts val="2880"/>
              <a:buFont typeface="Arial"/>
              <a:buChar char="•"/>
              <a:defRPr sz="2400" b="1" i="0" u="none" strike="noStrike" cap="none">
                <a:solidFill>
                  <a:schemeClr val="dk2"/>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1"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body" idx="4"/>
          </p:nvPr>
        </p:nvSpPr>
        <p:spPr>
          <a:xfrm>
            <a:off x="1849155" y="2924944"/>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body" idx="5"/>
          </p:nvPr>
        </p:nvSpPr>
        <p:spPr>
          <a:xfrm>
            <a:off x="1583499" y="3573016"/>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p:nvPr/>
        </p:nvSpPr>
        <p:spPr>
          <a:xfrm>
            <a:off x="624000" y="504000"/>
            <a:ext cx="768090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600" b="1">
                <a:solidFill>
                  <a:schemeClr val="accent1"/>
                </a:solidFill>
                <a:latin typeface="Calibri"/>
                <a:ea typeface="Calibri"/>
                <a:cs typeface="Calibri"/>
                <a:sym typeface="Calibri"/>
              </a:rPr>
              <a:t>Sommaire</a:t>
            </a:r>
            <a:endParaRPr sz="2600" b="1">
              <a:solidFill>
                <a:schemeClr val="accen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mmaire partie 5">
  <p:cSld name="Sommaire partie 5">
    <p:spTree>
      <p:nvGrpSpPr>
        <p:cNvPr id="1" name="Shape 78"/>
        <p:cNvGrpSpPr/>
        <p:nvPr/>
      </p:nvGrpSpPr>
      <p:grpSpPr>
        <a:xfrm>
          <a:off x="0" y="0"/>
          <a:ext cx="0" cy="0"/>
          <a:chOff x="0" y="0"/>
          <a:chExt cx="0" cy="0"/>
        </a:xfrm>
      </p:grpSpPr>
      <p:pic>
        <p:nvPicPr>
          <p:cNvPr id="79" name="Google Shape;79;p12"/>
          <p:cNvPicPr preferRelativeResize="0"/>
          <p:nvPr/>
        </p:nvPicPr>
        <p:blipFill rotWithShape="1">
          <a:blip r:embed="rId2">
            <a:alphaModFix/>
          </a:blip>
          <a:srcRect/>
          <a:stretch/>
        </p:blipFill>
        <p:spPr>
          <a:xfrm>
            <a:off x="1001" y="1644048"/>
            <a:ext cx="2325185" cy="3945194"/>
          </a:xfrm>
          <a:prstGeom prst="rect">
            <a:avLst/>
          </a:prstGeom>
          <a:noFill/>
          <a:ln>
            <a:noFill/>
          </a:ln>
        </p:spPr>
      </p:pic>
      <p:sp>
        <p:nvSpPr>
          <p:cNvPr id="80" name="Google Shape;80;p12"/>
          <p:cNvSpPr txBox="1">
            <a:spLocks noGrp="1"/>
          </p:cNvSpPr>
          <p:nvPr>
            <p:ph type="body" idx="1"/>
          </p:nvPr>
        </p:nvSpPr>
        <p:spPr>
          <a:xfrm>
            <a:off x="524670" y="4877391"/>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chemeClr val="accent1"/>
              </a:buClr>
              <a:buSzPts val="2880"/>
              <a:buFont typeface="Arial"/>
              <a:buChar char="•"/>
              <a:defRPr sz="2400" b="1" i="0" u="none" strike="noStrike" cap="none">
                <a:solidFill>
                  <a:schemeClr val="accent1"/>
                </a:solidFill>
                <a:latin typeface="Calibri"/>
                <a:ea typeface="Calibri"/>
                <a:cs typeface="Calibri"/>
                <a:sym typeface="Calibri"/>
              </a:defRPr>
            </a:lvl1pPr>
            <a:lvl2pPr marL="914400" marR="0" lvl="1" indent="-330200" algn="l" rtl="0">
              <a:spcBef>
                <a:spcPts val="320"/>
              </a:spcBef>
              <a:spcAft>
                <a:spcPts val="0"/>
              </a:spcAft>
              <a:buClr>
                <a:schemeClr val="accent1"/>
              </a:buClr>
              <a:buSzPts val="1600"/>
              <a:buFont typeface="Arial"/>
              <a:buChar char="•"/>
              <a:defRPr sz="1600" b="1"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body" idx="2"/>
          </p:nvPr>
        </p:nvSpPr>
        <p:spPr>
          <a:xfrm>
            <a:off x="1103446" y="4221088"/>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body" idx="4"/>
          </p:nvPr>
        </p:nvSpPr>
        <p:spPr>
          <a:xfrm>
            <a:off x="1849155" y="2924944"/>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body" idx="5"/>
          </p:nvPr>
        </p:nvSpPr>
        <p:spPr>
          <a:xfrm>
            <a:off x="1583499" y="3573016"/>
            <a:ext cx="10007400" cy="417300"/>
          </a:xfrm>
          <a:prstGeom prst="rect">
            <a:avLst/>
          </a:prstGeom>
          <a:noFill/>
          <a:ln>
            <a:noFill/>
          </a:ln>
        </p:spPr>
        <p:txBody>
          <a:bodyPr spcFirstLastPara="1" wrap="square" lIns="0" tIns="0" rIns="0" bIns="0" anchor="t" anchorCtr="0">
            <a:noAutofit/>
          </a:bodyPr>
          <a:lstStyle>
            <a:lvl1pPr marL="457200" marR="0" lvl="0" indent="-411480" algn="l" rtl="0">
              <a:spcBef>
                <a:spcPts val="480"/>
              </a:spcBef>
              <a:spcAft>
                <a:spcPts val="0"/>
              </a:spcAft>
              <a:buClr>
                <a:srgbClr val="B2B6B9"/>
              </a:buClr>
              <a:buSzPts val="2880"/>
              <a:buFont typeface="Arial"/>
              <a:buChar char="•"/>
              <a:defRPr sz="2400" b="0" i="0" u="none" strike="noStrike" cap="none">
                <a:solidFill>
                  <a:srgbClr val="B2B6B9"/>
                </a:solidFill>
                <a:latin typeface="Calibri"/>
                <a:ea typeface="Calibri"/>
                <a:cs typeface="Calibri"/>
                <a:sym typeface="Calibri"/>
              </a:defRPr>
            </a:lvl1pPr>
            <a:lvl2pPr marL="914400" marR="0" lvl="1" indent="-330200" algn="l" rtl="0">
              <a:spcBef>
                <a:spcPts val="320"/>
              </a:spcBef>
              <a:spcAft>
                <a:spcPts val="0"/>
              </a:spcAft>
              <a:buClr>
                <a:srgbClr val="B2B6B9"/>
              </a:buClr>
              <a:buSzPts val="1600"/>
              <a:buFont typeface="Arial"/>
              <a:buChar char="•"/>
              <a:defRPr sz="1600" b="0" i="0" u="none" strike="noStrike" cap="none">
                <a:solidFill>
                  <a:srgbClr val="B2B6B9"/>
                </a:solidFill>
                <a:latin typeface="Calibri"/>
                <a:ea typeface="Calibri"/>
                <a:cs typeface="Calibri"/>
                <a:sym typeface="Calibri"/>
              </a:defRPr>
            </a:lvl2pPr>
            <a:lvl3pPr marL="1371600" marR="0" lvl="2" indent="-381000" algn="l" rtl="0">
              <a:spcBef>
                <a:spcPts val="480"/>
              </a:spcBef>
              <a:spcAft>
                <a:spcPts val="0"/>
              </a:spcAft>
              <a:buClr>
                <a:schemeClr val="accent5"/>
              </a:buClr>
              <a:buSzPts val="2400"/>
              <a:buFont typeface="Arial"/>
              <a:buChar char="•"/>
              <a:defRPr sz="2400" b="0" i="0" u="none" strike="noStrike" cap="none">
                <a:solidFill>
                  <a:schemeClr val="accent5"/>
                </a:solidFill>
                <a:latin typeface="Calibri"/>
                <a:ea typeface="Calibri"/>
                <a:cs typeface="Calibri"/>
                <a:sym typeface="Calibri"/>
              </a:defRPr>
            </a:lvl3pPr>
            <a:lvl4pPr marL="1828800" marR="0" lvl="3"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Arial"/>
              <a:buChar char="»"/>
              <a:defRPr sz="2000" b="0" i="0" u="none" strike="noStrike" cap="none">
                <a:solidFill>
                  <a:schemeClr val="accent5"/>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5" name="Google Shape;85;p12"/>
          <p:cNvSpPr txBox="1"/>
          <p:nvPr/>
        </p:nvSpPr>
        <p:spPr>
          <a:xfrm>
            <a:off x="624000" y="504000"/>
            <a:ext cx="768090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600" b="1">
                <a:solidFill>
                  <a:schemeClr val="accent1"/>
                </a:solidFill>
                <a:latin typeface="Calibri"/>
                <a:ea typeface="Calibri"/>
                <a:cs typeface="Calibri"/>
                <a:sym typeface="Calibri"/>
              </a:rPr>
              <a:t>Sommaire</a:t>
            </a:r>
            <a:endParaRPr sz="2600" b="1">
              <a:solidFill>
                <a:schemeClr val="accen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503472"/>
            <a:ext cx="12192000" cy="369300"/>
          </a:xfrm>
          <a:prstGeom prst="rect">
            <a:avLst/>
          </a:prstGeom>
          <a:solidFill>
            <a:srgbClr val="005AA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 name="Google Shape;11;p1"/>
          <p:cNvCxnSpPr/>
          <p:nvPr/>
        </p:nvCxnSpPr>
        <p:spPr>
          <a:xfrm>
            <a:off x="11223893" y="6503473"/>
            <a:ext cx="0" cy="354300"/>
          </a:xfrm>
          <a:prstGeom prst="straightConnector1">
            <a:avLst/>
          </a:prstGeom>
          <a:noFill/>
          <a:ln w="12700" cap="flat" cmpd="sng">
            <a:solidFill>
              <a:schemeClr val="lt1"/>
            </a:solidFill>
            <a:prstDash val="solid"/>
            <a:round/>
            <a:headEnd type="none" w="sm" len="sm"/>
            <a:tailEnd type="none" w="sm" len="sm"/>
          </a:ln>
        </p:spPr>
      </p:cxnSp>
      <p:sp>
        <p:nvSpPr>
          <p:cNvPr id="12" name="Google Shape;12;p1"/>
          <p:cNvSpPr/>
          <p:nvPr/>
        </p:nvSpPr>
        <p:spPr>
          <a:xfrm>
            <a:off x="11263221" y="6612741"/>
            <a:ext cx="864000" cy="1539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800" b="0" i="0" u="none" strike="noStrike" cap="none">
                <a:solidFill>
                  <a:schemeClr val="lt1"/>
                </a:solidFill>
                <a:latin typeface="Calibri"/>
                <a:ea typeface="Calibri"/>
                <a:cs typeface="Calibri"/>
                <a:sym typeface="Calibri"/>
              </a:rPr>
              <a:t>  </a:t>
            </a:r>
            <a:r>
              <a:rPr lang="fr-FR" sz="1000" b="0" i="0" u="none" strike="noStrike" cap="none">
                <a:solidFill>
                  <a:schemeClr val="lt1"/>
                </a:solidFill>
                <a:latin typeface="Calibri"/>
                <a:ea typeface="Calibri"/>
                <a:cs typeface="Calibri"/>
                <a:sym typeface="Calibri"/>
              </a:rPr>
              <a:t>Page </a:t>
            </a:r>
            <a:fld id="{00000000-1234-1234-1234-123412341234}" type="slidenum">
              <a:rPr lang="fr-FR" sz="900" b="0" i="0" u="none" strike="noStrike" cap="none">
                <a:solidFill>
                  <a:schemeClr val="lt1"/>
                </a:solidFill>
                <a:latin typeface="Calibri"/>
                <a:ea typeface="Calibri"/>
                <a:cs typeface="Calibri"/>
                <a:sym typeface="Calibri"/>
              </a:rPr>
              <a:t>‹#›</a:t>
            </a:fld>
            <a:endParaRPr sz="8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20">
            <a:alphaModFix/>
          </a:blip>
          <a:srcRect/>
          <a:stretch/>
        </p:blipFill>
        <p:spPr>
          <a:xfrm>
            <a:off x="0" y="355140"/>
            <a:ext cx="12191999" cy="1089522"/>
          </a:xfrm>
          <a:prstGeom prst="rect">
            <a:avLst/>
          </a:prstGeom>
          <a:noFill/>
          <a:ln>
            <a:noFill/>
          </a:ln>
        </p:spPr>
      </p:pic>
      <p:grpSp>
        <p:nvGrpSpPr>
          <p:cNvPr id="14" name="Google Shape;14;p1"/>
          <p:cNvGrpSpPr/>
          <p:nvPr/>
        </p:nvGrpSpPr>
        <p:grpSpPr>
          <a:xfrm>
            <a:off x="0" y="310534"/>
            <a:ext cx="12193658" cy="0"/>
            <a:chOff x="0" y="310534"/>
            <a:chExt cx="9145472" cy="0"/>
          </a:xfrm>
        </p:grpSpPr>
        <p:cxnSp>
          <p:nvCxnSpPr>
            <p:cNvPr id="15" name="Google Shape;15;p1"/>
            <p:cNvCxnSpPr/>
            <p:nvPr/>
          </p:nvCxnSpPr>
          <p:spPr>
            <a:xfrm>
              <a:off x="1828868" y="310534"/>
              <a:ext cx="1830000" cy="0"/>
            </a:xfrm>
            <a:prstGeom prst="straightConnector1">
              <a:avLst/>
            </a:prstGeom>
            <a:noFill/>
            <a:ln w="88900" cap="flat" cmpd="sng">
              <a:solidFill>
                <a:srgbClr val="8D3589"/>
              </a:solidFill>
              <a:prstDash val="solid"/>
              <a:round/>
              <a:headEnd type="none" w="sm" len="sm"/>
              <a:tailEnd type="none" w="sm" len="sm"/>
            </a:ln>
          </p:spPr>
        </p:cxnSp>
        <p:cxnSp>
          <p:nvCxnSpPr>
            <p:cNvPr id="16" name="Google Shape;16;p1"/>
            <p:cNvCxnSpPr/>
            <p:nvPr/>
          </p:nvCxnSpPr>
          <p:spPr>
            <a:xfrm>
              <a:off x="7315472" y="310534"/>
              <a:ext cx="1830000" cy="0"/>
            </a:xfrm>
            <a:prstGeom prst="straightConnector1">
              <a:avLst/>
            </a:prstGeom>
            <a:noFill/>
            <a:ln w="88900" cap="flat" cmpd="sng">
              <a:solidFill>
                <a:srgbClr val="D64B13"/>
              </a:solidFill>
              <a:prstDash val="solid"/>
              <a:round/>
              <a:headEnd type="none" w="sm" len="sm"/>
              <a:tailEnd type="none" w="sm" len="sm"/>
            </a:ln>
          </p:spPr>
        </p:cxnSp>
        <p:cxnSp>
          <p:nvCxnSpPr>
            <p:cNvPr id="17" name="Google Shape;17;p1"/>
            <p:cNvCxnSpPr/>
            <p:nvPr/>
          </p:nvCxnSpPr>
          <p:spPr>
            <a:xfrm>
              <a:off x="3657736" y="310534"/>
              <a:ext cx="1830000" cy="0"/>
            </a:xfrm>
            <a:prstGeom prst="straightConnector1">
              <a:avLst/>
            </a:prstGeom>
            <a:noFill/>
            <a:ln w="88900" cap="flat" cmpd="sng">
              <a:solidFill>
                <a:srgbClr val="B2BE3A"/>
              </a:solidFill>
              <a:prstDash val="solid"/>
              <a:round/>
              <a:headEnd type="none" w="sm" len="sm"/>
              <a:tailEnd type="none" w="sm" len="sm"/>
            </a:ln>
          </p:spPr>
        </p:cxnSp>
        <p:cxnSp>
          <p:nvCxnSpPr>
            <p:cNvPr id="18" name="Google Shape;18;p1"/>
            <p:cNvCxnSpPr/>
            <p:nvPr/>
          </p:nvCxnSpPr>
          <p:spPr>
            <a:xfrm>
              <a:off x="5486604" y="310534"/>
              <a:ext cx="1830000" cy="0"/>
            </a:xfrm>
            <a:prstGeom prst="straightConnector1">
              <a:avLst/>
            </a:prstGeom>
            <a:noFill/>
            <a:ln w="88900" cap="flat" cmpd="sng">
              <a:solidFill>
                <a:srgbClr val="80888C"/>
              </a:solidFill>
              <a:prstDash val="solid"/>
              <a:round/>
              <a:headEnd type="none" w="sm" len="sm"/>
              <a:tailEnd type="none" w="sm" len="sm"/>
            </a:ln>
          </p:spPr>
        </p:cxnSp>
        <p:cxnSp>
          <p:nvCxnSpPr>
            <p:cNvPr id="19" name="Google Shape;19;p1"/>
            <p:cNvCxnSpPr/>
            <p:nvPr/>
          </p:nvCxnSpPr>
          <p:spPr>
            <a:xfrm>
              <a:off x="0" y="310534"/>
              <a:ext cx="1830000" cy="0"/>
            </a:xfrm>
            <a:prstGeom prst="straightConnector1">
              <a:avLst/>
            </a:prstGeom>
            <a:noFill/>
            <a:ln w="88900" cap="flat" cmpd="sng">
              <a:solidFill>
                <a:srgbClr val="88B4DC"/>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jpe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4" name="Rectangle 3"/>
          <p:cNvSpPr/>
          <p:nvPr/>
        </p:nvSpPr>
        <p:spPr>
          <a:xfrm>
            <a:off x="0" y="356039"/>
            <a:ext cx="12192000" cy="109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solidFill>
                <a:schemeClr val="tx1"/>
              </a:solidFill>
              <a:ea typeface="Open Sans Light" panose="020B0306030504020204" pitchFamily="34" charset="0"/>
              <a:cs typeface="Open Sans Light" panose="020B0306030504020204" pitchFamily="34" charset="0"/>
            </a:endParaRPr>
          </a:p>
          <a:p>
            <a:pPr algn="ctr"/>
            <a:r>
              <a:rPr lang="fr-FR" sz="1600" kern="1200" dirty="0">
                <a:solidFill>
                  <a:schemeClr val="tx1"/>
                </a:solidFill>
                <a:latin typeface="Century Gothic" panose="020B0502020202020204" pitchFamily="34" charset="0"/>
                <a:ea typeface="Open Sans Light" panose="020B0306030504020204" pitchFamily="34" charset="0"/>
                <a:cs typeface="Open Sans Light" panose="020B0306030504020204" pitchFamily="34" charset="0"/>
              </a:rPr>
              <a:t>ROYAUME DU MAROC</a:t>
            </a:r>
          </a:p>
          <a:p>
            <a:pPr algn="ctr"/>
            <a:r>
              <a:rPr lang="fr-FR" sz="1600" kern="1200" dirty="0">
                <a:solidFill>
                  <a:schemeClr val="tx1"/>
                </a:solidFill>
                <a:latin typeface="Century Gothic" panose="020B0502020202020204" pitchFamily="34" charset="0"/>
                <a:ea typeface="Open Sans Light" panose="020B0306030504020204" pitchFamily="34" charset="0"/>
                <a:cs typeface="Open Sans Light" panose="020B0306030504020204" pitchFamily="34" charset="0"/>
              </a:rPr>
              <a:t>UNIVERSITÉ HASSAN II</a:t>
            </a:r>
          </a:p>
          <a:p>
            <a:pPr algn="ctr"/>
            <a:r>
              <a:rPr lang="fr-FR" sz="1600" kern="1200" dirty="0">
                <a:solidFill>
                  <a:schemeClr val="tx1"/>
                </a:solidFill>
                <a:latin typeface="Century Gothic" panose="020B0502020202020204" pitchFamily="34" charset="0"/>
                <a:ea typeface="Open Sans Light" panose="020B0306030504020204" pitchFamily="34" charset="0"/>
                <a:cs typeface="Open Sans Light" panose="020B0306030504020204" pitchFamily="34" charset="0"/>
              </a:rPr>
              <a:t>École Supérieure de Technologie</a:t>
            </a:r>
          </a:p>
          <a:p>
            <a:pPr algn="ctr"/>
            <a:r>
              <a:rPr lang="fr-FR" sz="1600" b="1" kern="1200" dirty="0">
                <a:solidFill>
                  <a:schemeClr val="tx1"/>
                </a:solidFill>
                <a:latin typeface="Century Gothic" panose="020B0502020202020204" pitchFamily="34" charset="0"/>
                <a:ea typeface="Open Sans Light" panose="020B0306030504020204" pitchFamily="34" charset="0"/>
                <a:cs typeface="Open Sans Light" panose="020B0306030504020204" pitchFamily="34" charset="0"/>
              </a:rPr>
              <a:t>Département Génie Informatique</a:t>
            </a:r>
          </a:p>
          <a:p>
            <a:pPr algn="ctr"/>
            <a:endParaRPr lang="en-GB" dirty="0"/>
          </a:p>
        </p:txBody>
      </p:sp>
      <p:pic>
        <p:nvPicPr>
          <p:cNvPr id="1030" name="Picture 6" descr="EST Casablanca : Formation, métiers, lauréats ... I Guide-metiers.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2160" y="305941"/>
            <a:ext cx="2047417" cy="15355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31;p25">
            <a:extLst>
              <a:ext uri="{FF2B5EF4-FFF2-40B4-BE49-F238E27FC236}">
                <a16:creationId xmlns:a16="http://schemas.microsoft.com/office/drawing/2014/main" id="{A2E4A24A-416E-4ED9-91AC-BBC52712AF6F}"/>
              </a:ext>
            </a:extLst>
          </p:cNvPr>
          <p:cNvSpPr/>
          <p:nvPr/>
        </p:nvSpPr>
        <p:spPr>
          <a:xfrm>
            <a:off x="3054114" y="1457986"/>
            <a:ext cx="5760000" cy="14400"/>
          </a:xfrm>
          <a:prstGeom prst="rect">
            <a:avLst/>
          </a:prstGeom>
          <a:solidFill>
            <a:schemeClr val="dk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7" name="Google Shape;132;p25">
            <a:extLst>
              <a:ext uri="{FF2B5EF4-FFF2-40B4-BE49-F238E27FC236}">
                <a16:creationId xmlns:a16="http://schemas.microsoft.com/office/drawing/2014/main" id="{56869315-447D-49C3-9716-F2E10BB4877E}"/>
              </a:ext>
            </a:extLst>
          </p:cNvPr>
          <p:cNvSpPr/>
          <p:nvPr/>
        </p:nvSpPr>
        <p:spPr>
          <a:xfrm>
            <a:off x="3155950" y="2736086"/>
            <a:ext cx="6057899" cy="2086143"/>
          </a:xfrm>
          <a:prstGeom prst="rect">
            <a:avLst/>
          </a:prstGeom>
          <a:noFill/>
          <a:ln>
            <a:noFill/>
          </a:ln>
        </p:spPr>
        <p:txBody>
          <a:bodyPr spcFirstLastPara="1" wrap="square" lIns="121900" tIns="60933" rIns="121900" bIns="60933" anchor="ctr" anchorCtr="0">
            <a:noAutofit/>
          </a:bodyPr>
          <a:lstStyle/>
          <a:p>
            <a:pPr algn="ctr"/>
            <a:r>
              <a:rPr lang="fr-FR" sz="2667" dirty="0" smtClean="0">
                <a:solidFill>
                  <a:srgbClr val="595959"/>
                </a:solidFill>
                <a:latin typeface="Garamond"/>
              </a:rPr>
              <a:t>Mise en place d’un système de supervision à base des solutions CI/CD en mode DevOps</a:t>
            </a:r>
            <a:endParaRPr lang="fr-FR" sz="2667" dirty="0">
              <a:solidFill>
                <a:srgbClr val="595959"/>
              </a:solidFill>
              <a:latin typeface="Garamond"/>
              <a:sym typeface="Garamond"/>
            </a:endParaRPr>
          </a:p>
        </p:txBody>
      </p:sp>
      <p:sp>
        <p:nvSpPr>
          <p:cNvPr id="8" name="Google Shape;139;p25">
            <a:extLst>
              <a:ext uri="{FF2B5EF4-FFF2-40B4-BE49-F238E27FC236}">
                <a16:creationId xmlns:a16="http://schemas.microsoft.com/office/drawing/2014/main" id="{2518D9E7-0D8C-489B-B9CD-7AD075F28499}"/>
              </a:ext>
            </a:extLst>
          </p:cNvPr>
          <p:cNvSpPr/>
          <p:nvPr/>
        </p:nvSpPr>
        <p:spPr>
          <a:xfrm rot="5400000">
            <a:off x="2873338" y="3143202"/>
            <a:ext cx="624000" cy="384000"/>
          </a:xfrm>
          <a:prstGeom prst="corner">
            <a:avLst>
              <a:gd name="adj1" fmla="val 26912"/>
              <a:gd name="adj2" fmla="val 26912"/>
            </a:avLst>
          </a:prstGeom>
          <a:gradFill>
            <a:gsLst>
              <a:gs pos="0">
                <a:srgbClr val="94B7F6"/>
              </a:gs>
              <a:gs pos="50000">
                <a:srgbClr val="BED1F7"/>
              </a:gs>
              <a:gs pos="100000">
                <a:srgbClr val="DEE8FB"/>
              </a:gs>
            </a:gsLst>
            <a:path path="circle">
              <a:fillToRect r="100000" b="100000"/>
            </a:path>
            <a:tileRect l="-100000" t="-100000"/>
          </a:gra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9" name="Google Shape;140;p25">
            <a:extLst>
              <a:ext uri="{FF2B5EF4-FFF2-40B4-BE49-F238E27FC236}">
                <a16:creationId xmlns:a16="http://schemas.microsoft.com/office/drawing/2014/main" id="{DFD5422D-EA5B-4134-9E0D-DA22AC47FC2B}"/>
              </a:ext>
            </a:extLst>
          </p:cNvPr>
          <p:cNvSpPr/>
          <p:nvPr/>
        </p:nvSpPr>
        <p:spPr>
          <a:xfrm rot="-5400000">
            <a:off x="8751263" y="3954172"/>
            <a:ext cx="624000" cy="384000"/>
          </a:xfrm>
          <a:prstGeom prst="corner">
            <a:avLst>
              <a:gd name="adj1" fmla="val 26912"/>
              <a:gd name="adj2" fmla="val 26912"/>
            </a:avLst>
          </a:prstGeom>
          <a:gradFill>
            <a:gsLst>
              <a:gs pos="0">
                <a:srgbClr val="94B7F6"/>
              </a:gs>
              <a:gs pos="50000">
                <a:srgbClr val="BED1F7"/>
              </a:gs>
              <a:gs pos="100000">
                <a:srgbClr val="DEE8FB"/>
              </a:gs>
            </a:gsLst>
            <a:path path="circle">
              <a:fillToRect r="100000" b="100000"/>
            </a:path>
            <a:tileRect l="-100000" t="-100000"/>
          </a:gra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12" name="Google Shape;141;p25">
            <a:extLst>
              <a:ext uri="{FF2B5EF4-FFF2-40B4-BE49-F238E27FC236}">
                <a16:creationId xmlns:a16="http://schemas.microsoft.com/office/drawing/2014/main" id="{7AC6B1B3-C224-4E44-AA91-D22E6C0B9627}"/>
              </a:ext>
            </a:extLst>
          </p:cNvPr>
          <p:cNvSpPr txBox="1"/>
          <p:nvPr/>
        </p:nvSpPr>
        <p:spPr>
          <a:xfrm>
            <a:off x="2351600" y="1717279"/>
            <a:ext cx="7488800" cy="800293"/>
          </a:xfrm>
          <a:prstGeom prst="rect">
            <a:avLst/>
          </a:prstGeom>
          <a:noFill/>
          <a:ln>
            <a:noFill/>
          </a:ln>
        </p:spPr>
        <p:txBody>
          <a:bodyPr spcFirstLastPara="1" wrap="square" lIns="121900" tIns="60933" rIns="121900" bIns="60933" anchor="t" anchorCtr="0">
            <a:spAutoFit/>
          </a:bodyPr>
          <a:lstStyle/>
          <a:p>
            <a:pPr algn="ctr"/>
            <a:r>
              <a:rPr lang="fr" sz="1600" dirty="0">
                <a:solidFill>
                  <a:schemeClr val="dk1"/>
                </a:solidFill>
                <a:latin typeface="Calibri"/>
                <a:ea typeface="Calibri"/>
                <a:cs typeface="Calibri"/>
                <a:sym typeface="Calibri"/>
              </a:rPr>
              <a:t>Projet de fin d’études pour l’obtention </a:t>
            </a:r>
            <a:r>
              <a:rPr lang="fr" sz="1600" dirty="0" smtClean="0">
                <a:solidFill>
                  <a:schemeClr val="dk1"/>
                </a:solidFill>
                <a:latin typeface="Calibri"/>
                <a:ea typeface="Calibri"/>
                <a:cs typeface="Calibri"/>
                <a:sym typeface="Calibri"/>
              </a:rPr>
              <a:t>de la Licence Professionnelle </a:t>
            </a:r>
            <a:r>
              <a:rPr lang="fr" sz="1600" dirty="0">
                <a:solidFill>
                  <a:schemeClr val="dk1"/>
                </a:solidFill>
                <a:latin typeface="Calibri"/>
                <a:ea typeface="Calibri"/>
                <a:cs typeface="Calibri"/>
                <a:sym typeface="Calibri"/>
              </a:rPr>
              <a:t>en:</a:t>
            </a:r>
            <a:endParaRPr sz="1867" dirty="0"/>
          </a:p>
          <a:p>
            <a:pPr algn="ctr">
              <a:lnSpc>
                <a:spcPct val="150000"/>
              </a:lnSpc>
            </a:pPr>
            <a:r>
              <a:rPr lang="fr" sz="1867" b="1" dirty="0" smtClean="0">
                <a:solidFill>
                  <a:schemeClr val="dk1"/>
                </a:solidFill>
                <a:latin typeface="Calibri"/>
                <a:ea typeface="Calibri"/>
                <a:cs typeface="Calibri"/>
                <a:sym typeface="Calibri"/>
              </a:rPr>
              <a:t>Administration Système, Réseaux et Cybersécurité</a:t>
            </a:r>
            <a:endParaRPr sz="1867" b="1" dirty="0">
              <a:solidFill>
                <a:schemeClr val="dk1"/>
              </a:solidFill>
              <a:latin typeface="Calibri"/>
              <a:ea typeface="Calibri"/>
              <a:cs typeface="Calibri"/>
              <a:sym typeface="Calibri"/>
            </a:endParaRPr>
          </a:p>
        </p:txBody>
      </p:sp>
      <p:sp>
        <p:nvSpPr>
          <p:cNvPr id="13" name="Google Shape;143;p25">
            <a:extLst>
              <a:ext uri="{FF2B5EF4-FFF2-40B4-BE49-F238E27FC236}">
                <a16:creationId xmlns:a16="http://schemas.microsoft.com/office/drawing/2014/main" id="{5B16DAD3-70FF-4D7D-BBC0-DE7A766E0107}"/>
              </a:ext>
            </a:extLst>
          </p:cNvPr>
          <p:cNvSpPr txBox="1"/>
          <p:nvPr/>
        </p:nvSpPr>
        <p:spPr>
          <a:xfrm>
            <a:off x="322533" y="4146172"/>
            <a:ext cx="2833200" cy="861720"/>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Encadré par:</a:t>
            </a:r>
            <a:endParaRPr sz="1067" dirty="0">
              <a:solidFill>
                <a:schemeClr val="dk1"/>
              </a:solidFill>
              <a:latin typeface="Calibri"/>
              <a:ea typeface="Calibri"/>
              <a:cs typeface="Calibri"/>
              <a:sym typeface="Calibri"/>
            </a:endParaRPr>
          </a:p>
          <a:p>
            <a:r>
              <a:rPr lang="fr" sz="1600" b="1" dirty="0" smtClean="0">
                <a:solidFill>
                  <a:schemeClr val="dk1"/>
                </a:solidFill>
                <a:latin typeface="Calibri"/>
                <a:ea typeface="Calibri"/>
                <a:cs typeface="Calibri"/>
                <a:sym typeface="Calibri"/>
              </a:rPr>
              <a:t>Encadrant académique:</a:t>
            </a:r>
            <a:endParaRPr sz="1600" dirty="0">
              <a:solidFill>
                <a:schemeClr val="dk1"/>
              </a:solidFill>
              <a:latin typeface="Calibri"/>
              <a:ea typeface="Calibri"/>
              <a:cs typeface="Calibri"/>
              <a:sym typeface="Calibri"/>
            </a:endParaRPr>
          </a:p>
          <a:p>
            <a:r>
              <a:rPr lang="fr" sz="1600" dirty="0" smtClean="0">
                <a:solidFill>
                  <a:schemeClr val="dk1"/>
                </a:solidFill>
                <a:latin typeface="Calibri"/>
                <a:ea typeface="Calibri"/>
                <a:cs typeface="Calibri"/>
                <a:sym typeface="Calibri"/>
              </a:rPr>
              <a:t>M. BOURAGBA Khalid</a:t>
            </a:r>
            <a:endParaRPr sz="1867" dirty="0"/>
          </a:p>
        </p:txBody>
      </p:sp>
      <p:sp>
        <p:nvSpPr>
          <p:cNvPr id="14" name="Google Shape;149;p25">
            <a:extLst>
              <a:ext uri="{FF2B5EF4-FFF2-40B4-BE49-F238E27FC236}">
                <a16:creationId xmlns:a16="http://schemas.microsoft.com/office/drawing/2014/main" id="{B8AA91FD-A7E5-461F-BBB9-C24427F1B9FD}"/>
              </a:ext>
            </a:extLst>
          </p:cNvPr>
          <p:cNvSpPr txBox="1"/>
          <p:nvPr/>
        </p:nvSpPr>
        <p:spPr>
          <a:xfrm>
            <a:off x="322533" y="5154649"/>
            <a:ext cx="2909381" cy="861720"/>
          </a:xfrm>
          <a:prstGeom prst="rect">
            <a:avLst/>
          </a:prstGeom>
          <a:noFill/>
          <a:ln>
            <a:noFill/>
          </a:ln>
        </p:spPr>
        <p:txBody>
          <a:bodyPr spcFirstLastPara="1" wrap="square" lIns="121900" tIns="60933" rIns="121900" bIns="60933" anchor="t" anchorCtr="0">
            <a:spAutoFit/>
          </a:bodyPr>
          <a:lstStyle/>
          <a:p>
            <a:pPr>
              <a:buClr>
                <a:schemeClr val="dk1"/>
              </a:buClr>
            </a:pPr>
            <a:r>
              <a:rPr lang="fr" sz="1600" b="1" dirty="0">
                <a:solidFill>
                  <a:schemeClr val="dk1"/>
                </a:solidFill>
                <a:latin typeface="Calibri"/>
                <a:ea typeface="Calibri"/>
                <a:cs typeface="Calibri"/>
                <a:sym typeface="Calibri"/>
              </a:rPr>
              <a:t>Encadrants d’entreprise:</a:t>
            </a:r>
            <a:endParaRPr sz="1600" b="1"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 </a:t>
            </a:r>
            <a:r>
              <a:rPr lang="fr-FR" sz="1600" dirty="0" smtClean="0">
                <a:solidFill>
                  <a:schemeClr val="dk1"/>
                </a:solidFill>
                <a:latin typeface="Calibri"/>
                <a:ea typeface="Calibri"/>
                <a:cs typeface="Calibri"/>
                <a:sym typeface="Calibri"/>
              </a:rPr>
              <a:t>AAKIL Amine</a:t>
            </a:r>
          </a:p>
          <a:p>
            <a:r>
              <a:rPr lang="fr-FR" sz="1600" dirty="0" smtClean="0">
                <a:solidFill>
                  <a:schemeClr val="dk1"/>
                </a:solidFill>
                <a:latin typeface="Calibri"/>
                <a:ea typeface="Calibri"/>
                <a:cs typeface="Calibri"/>
                <a:sym typeface="Calibri"/>
              </a:rPr>
              <a:t>M. LAABOULI Redouane</a:t>
            </a:r>
            <a:endParaRPr sz="1600" dirty="0">
              <a:solidFill>
                <a:schemeClr val="dk1"/>
              </a:solidFill>
              <a:latin typeface="Calibri"/>
              <a:ea typeface="Calibri"/>
              <a:cs typeface="Calibri"/>
              <a:sym typeface="Calibri"/>
            </a:endParaRPr>
          </a:p>
        </p:txBody>
      </p:sp>
      <p:sp>
        <p:nvSpPr>
          <p:cNvPr id="15" name="Google Shape;149;p25">
            <a:extLst>
              <a:ext uri="{FF2B5EF4-FFF2-40B4-BE49-F238E27FC236}">
                <a16:creationId xmlns:a16="http://schemas.microsoft.com/office/drawing/2014/main" id="{BFD322B5-A98A-4B74-92AF-4A2C655BF286}"/>
              </a:ext>
            </a:extLst>
          </p:cNvPr>
          <p:cNvSpPr txBox="1"/>
          <p:nvPr/>
        </p:nvSpPr>
        <p:spPr>
          <a:xfrm>
            <a:off x="9510216" y="5538063"/>
            <a:ext cx="2909381" cy="1149043"/>
          </a:xfrm>
          <a:prstGeom prst="rect">
            <a:avLst/>
          </a:prstGeom>
          <a:noFill/>
          <a:ln>
            <a:noFill/>
          </a:ln>
        </p:spPr>
        <p:txBody>
          <a:bodyPr spcFirstLastPara="1" wrap="square" lIns="121900" tIns="60933" rIns="121900" bIns="60933" anchor="t" anchorCtr="0">
            <a:spAutoFit/>
          </a:bodyPr>
          <a:lstStyle/>
          <a:p>
            <a:pPr>
              <a:buClr>
                <a:schemeClr val="dk1"/>
              </a:buClr>
            </a:pPr>
            <a:r>
              <a:rPr lang="fr" sz="1600" b="1" dirty="0">
                <a:solidFill>
                  <a:schemeClr val="dk1"/>
                </a:solidFill>
                <a:latin typeface="Calibri"/>
                <a:ea typeface="Calibri"/>
                <a:cs typeface="Calibri"/>
                <a:sym typeface="Calibri"/>
              </a:rPr>
              <a:t>Jury:</a:t>
            </a:r>
            <a:endParaRPr sz="1600" b="1"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 </a:t>
            </a:r>
            <a:r>
              <a:rPr lang="fr-FR" sz="1600" dirty="0" smtClean="0">
                <a:solidFill>
                  <a:schemeClr val="dk1"/>
                </a:solidFill>
                <a:latin typeface="Calibri"/>
                <a:ea typeface="Calibri"/>
                <a:cs typeface="Calibri"/>
                <a:sym typeface="Calibri"/>
              </a:rPr>
              <a:t>BOURAGBA Khalid</a:t>
            </a:r>
            <a:endParaRPr lang="fr-FR" sz="1600" dirty="0">
              <a:solidFill>
                <a:schemeClr val="dk1"/>
              </a:solidFill>
              <a:latin typeface="Calibri"/>
              <a:ea typeface="Calibri"/>
              <a:cs typeface="Calibri"/>
              <a:sym typeface="Calibri"/>
            </a:endParaRPr>
          </a:p>
          <a:p>
            <a:r>
              <a:rPr lang="fr-FR" sz="1600" dirty="0" smtClean="0">
                <a:solidFill>
                  <a:schemeClr val="dk1"/>
                </a:solidFill>
                <a:latin typeface="Calibri"/>
                <a:cs typeface="Calibri"/>
                <a:sym typeface="Calibri"/>
              </a:rPr>
              <a:t>M. OUZZIF Mohamed</a:t>
            </a:r>
            <a:endParaRPr sz="1867" dirty="0">
              <a:solidFill>
                <a:schemeClr val="dk1"/>
              </a:solidFill>
            </a:endParaRPr>
          </a:p>
          <a:p>
            <a:pPr>
              <a:buClr>
                <a:schemeClr val="dk1"/>
              </a:buClr>
            </a:pPr>
            <a:endParaRPr sz="1600" b="1" dirty="0">
              <a:solidFill>
                <a:schemeClr val="dk1"/>
              </a:solidFill>
              <a:latin typeface="Calibri"/>
              <a:ea typeface="Calibri"/>
              <a:cs typeface="Calibri"/>
              <a:sym typeface="Calibri"/>
            </a:endParaRPr>
          </a:p>
        </p:txBody>
      </p:sp>
      <p:sp>
        <p:nvSpPr>
          <p:cNvPr id="16" name="Google Shape;142;p25">
            <a:extLst>
              <a:ext uri="{FF2B5EF4-FFF2-40B4-BE49-F238E27FC236}">
                <a16:creationId xmlns:a16="http://schemas.microsoft.com/office/drawing/2014/main" id="{3F09C997-444C-48EE-B975-35B2FF7BC094}"/>
              </a:ext>
            </a:extLst>
          </p:cNvPr>
          <p:cNvSpPr txBox="1"/>
          <p:nvPr/>
        </p:nvSpPr>
        <p:spPr>
          <a:xfrm>
            <a:off x="9510216" y="3659945"/>
            <a:ext cx="1922000" cy="615499"/>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Présenté par:</a:t>
            </a:r>
            <a:endParaRPr sz="1867" dirty="0"/>
          </a:p>
          <a:p>
            <a:r>
              <a:rPr lang="fr" sz="1600" b="1" dirty="0" smtClean="0">
                <a:solidFill>
                  <a:schemeClr val="dk1"/>
                </a:solidFill>
                <a:latin typeface="Calibri"/>
                <a:ea typeface="Calibri"/>
                <a:cs typeface="Calibri"/>
                <a:sym typeface="Calibri"/>
              </a:rPr>
              <a:t>Achraf AZOUAGH</a:t>
            </a:r>
            <a:endParaRPr sz="1867" b="1" dirty="0">
              <a:solidFill>
                <a:schemeClr val="dk1"/>
              </a:solidFill>
              <a:latin typeface="Calibri"/>
              <a:ea typeface="Calibri"/>
              <a:cs typeface="Calibri"/>
              <a:sym typeface="Calibri"/>
            </a:endParaRPr>
          </a:p>
        </p:txBody>
      </p:sp>
      <p:sp>
        <p:nvSpPr>
          <p:cNvPr id="17" name="Google Shape;145;p25">
            <a:extLst>
              <a:ext uri="{FF2B5EF4-FFF2-40B4-BE49-F238E27FC236}">
                <a16:creationId xmlns:a16="http://schemas.microsoft.com/office/drawing/2014/main" id="{290E3259-3115-421A-A120-96532C677618}"/>
              </a:ext>
            </a:extLst>
          </p:cNvPr>
          <p:cNvSpPr txBox="1"/>
          <p:nvPr/>
        </p:nvSpPr>
        <p:spPr>
          <a:xfrm>
            <a:off x="9510215" y="4453237"/>
            <a:ext cx="2309361" cy="656600"/>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Soutenu le:</a:t>
            </a:r>
            <a:endParaRPr sz="1867" dirty="0"/>
          </a:p>
          <a:p>
            <a:r>
              <a:rPr lang="fr" sz="1867" b="1" dirty="0" smtClean="0">
                <a:solidFill>
                  <a:schemeClr val="dk1"/>
                </a:solidFill>
                <a:latin typeface="Calibri"/>
                <a:ea typeface="Calibri"/>
                <a:cs typeface="Calibri"/>
                <a:sym typeface="Calibri"/>
              </a:rPr>
              <a:t>11 Septembre 2022</a:t>
            </a:r>
            <a:endParaRPr sz="1867" b="1" dirty="0">
              <a:solidFill>
                <a:schemeClr val="dk1"/>
              </a:solidFill>
              <a:latin typeface="Calibri"/>
              <a:ea typeface="Calibri"/>
              <a:cs typeface="Calibri"/>
              <a:sym typeface="Calibri"/>
            </a:endParaRPr>
          </a:p>
        </p:txBody>
      </p:sp>
      <p:sp>
        <p:nvSpPr>
          <p:cNvPr id="21" name="Google Shape;144;p25">
            <a:extLst>
              <a:ext uri="{FF2B5EF4-FFF2-40B4-BE49-F238E27FC236}">
                <a16:creationId xmlns:a16="http://schemas.microsoft.com/office/drawing/2014/main" id="{CA1C4D80-72A0-4D6B-9179-95990E1D6071}"/>
              </a:ext>
            </a:extLst>
          </p:cNvPr>
          <p:cNvSpPr txBox="1"/>
          <p:nvPr/>
        </p:nvSpPr>
        <p:spPr>
          <a:xfrm>
            <a:off x="4235400" y="4823253"/>
            <a:ext cx="3968800" cy="369277"/>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Entreprise d’accueil : </a:t>
            </a:r>
            <a:r>
              <a:rPr lang="fr" sz="1600" b="1" dirty="0" smtClean="0">
                <a:solidFill>
                  <a:schemeClr val="dk1"/>
                </a:solidFill>
                <a:latin typeface="Calibri"/>
                <a:ea typeface="Calibri"/>
                <a:cs typeface="Calibri"/>
                <a:sym typeface="Calibri"/>
              </a:rPr>
              <a:t>Capgemini TS Maroc</a:t>
            </a:r>
            <a:endParaRPr sz="1867" b="1" dirty="0">
              <a:solidFill>
                <a:schemeClr val="dk1"/>
              </a:solidFill>
              <a:latin typeface="Calibri"/>
              <a:ea typeface="Calibri"/>
              <a:cs typeface="Calibri"/>
              <a:sym typeface="Calibri"/>
            </a:endParaRPr>
          </a:p>
        </p:txBody>
      </p:sp>
      <p:pic>
        <p:nvPicPr>
          <p:cNvPr id="20" name="Picture 6" descr="Fichier:Logo UHIIC.png — Wikipédia">
            <a:extLst>
              <a:ext uri="{FF2B5EF4-FFF2-40B4-BE49-F238E27FC236}">
                <a16:creationId xmlns:a16="http://schemas.microsoft.com/office/drawing/2014/main" id="{9DBEC0D8-969B-4F56-A71F-0141EDCCE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88" y="368569"/>
            <a:ext cx="1598280" cy="14016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chier:Capgemini Logo.svg — Wikipé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248" y="5397617"/>
            <a:ext cx="3591503" cy="796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83" name="Google Shape;283;p30"/>
          <p:cNvSpPr txBox="1">
            <a:spLocks noGrp="1"/>
          </p:cNvSpPr>
          <p:nvPr>
            <p:ph type="ctrTitle"/>
          </p:nvPr>
        </p:nvSpPr>
        <p:spPr>
          <a:xfrm>
            <a:off x="623392" y="504000"/>
            <a:ext cx="8544900" cy="400200"/>
          </a:xfrm>
          <a:prstGeom prst="rect">
            <a:avLst/>
          </a:prstGeom>
        </p:spPr>
        <p:txBody>
          <a:bodyPr spcFirstLastPara="1" wrap="square" lIns="0" tIns="0" rIns="0" bIns="0" anchor="ctr" anchorCtr="0">
            <a:noAutofit/>
          </a:bodyPr>
          <a:lstStyle/>
          <a:p>
            <a:r>
              <a:rPr lang="fr-MA" sz="2800" dirty="0">
                <a:solidFill>
                  <a:srgbClr val="0070C0"/>
                </a:solidFill>
              </a:rPr>
              <a:t>5</a:t>
            </a:r>
            <a:r>
              <a:rPr lang="fr-MA" sz="2800" b="1" dirty="0">
                <a:solidFill>
                  <a:srgbClr val="0070C0"/>
                </a:solidFill>
              </a:rPr>
              <a:t>/4 - ENTREPRISE D'ACCUEIL</a:t>
            </a:r>
          </a:p>
        </p:txBody>
      </p:sp>
      <p:pic>
        <p:nvPicPr>
          <p:cNvPr id="3" name="Image 2">
            <a:extLst>
              <a:ext uri="{FF2B5EF4-FFF2-40B4-BE49-F238E27FC236}">
                <a16:creationId xmlns:a16="http://schemas.microsoft.com/office/drawing/2014/main" id="{B4237D05-2BF4-4ACD-B9C3-29AF06334C28}"/>
              </a:ext>
            </a:extLst>
          </p:cNvPr>
          <p:cNvPicPr>
            <a:picLocks noChangeAspect="1"/>
          </p:cNvPicPr>
          <p:nvPr/>
        </p:nvPicPr>
        <p:blipFill>
          <a:blip r:embed="rId3"/>
          <a:stretch>
            <a:fillRect/>
          </a:stretch>
        </p:blipFill>
        <p:spPr>
          <a:xfrm>
            <a:off x="914399" y="1251637"/>
            <a:ext cx="9956800" cy="4791243"/>
          </a:xfrm>
          <a:prstGeom prst="rect">
            <a:avLst/>
          </a:prstGeom>
        </p:spPr>
      </p:pic>
      <p:sp>
        <p:nvSpPr>
          <p:cNvPr id="8" name="Google Shape;283;p30">
            <a:extLst>
              <a:ext uri="{FF2B5EF4-FFF2-40B4-BE49-F238E27FC236}">
                <a16:creationId xmlns:a16="http://schemas.microsoft.com/office/drawing/2014/main" id="{98925ED8-66E8-4F9F-A648-20CE9A1C16B9}"/>
              </a:ext>
            </a:extLst>
          </p:cNvPr>
          <p:cNvSpPr txBox="1">
            <a:spLocks/>
          </p:cNvSpPr>
          <p:nvPr/>
        </p:nvSpPr>
        <p:spPr>
          <a:xfrm>
            <a:off x="616135" y="1425656"/>
            <a:ext cx="8544900" cy="400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dirty="0"/>
              <a:t>Problématique</a:t>
            </a:r>
          </a:p>
        </p:txBody>
      </p:sp>
      <p:sp>
        <p:nvSpPr>
          <p:cNvPr id="5" name="Google Shape;174;p27"/>
          <p:cNvSpPr txBox="1"/>
          <p:nvPr/>
        </p:nvSpPr>
        <p:spPr>
          <a:xfrm>
            <a:off x="662727" y="6515889"/>
            <a:ext cx="2976331" cy="287268"/>
          </a:xfrm>
          <a:prstGeom prst="rect">
            <a:avLst/>
          </a:prstGeom>
          <a:noFill/>
          <a:ln>
            <a:noFill/>
          </a:ln>
        </p:spPr>
        <p:txBody>
          <a:bodyPr spcFirstLastPara="1" wrap="square" lIns="121900" tIns="60933" rIns="121900" bIns="60933" anchor="t" anchorCtr="0">
            <a:spAutoFit/>
          </a:bodyPr>
          <a:lstStyle/>
          <a:p>
            <a:r>
              <a:rPr lang="fr" sz="1067" b="1">
                <a:solidFill>
                  <a:schemeClr val="lt1"/>
                </a:solidFill>
              </a:rPr>
              <a:t>SOUTENANCE  DU  STAGE  PFE</a:t>
            </a:r>
            <a:endParaRPr sz="1067" b="1">
              <a:solidFill>
                <a:schemeClr val="lt1"/>
              </a:solidFill>
            </a:endParaRPr>
          </a:p>
        </p:txBody>
      </p:sp>
      <p:pic>
        <p:nvPicPr>
          <p:cNvPr id="6" name="Picture 8" descr="Nouveau logo Capgemini | Aujourd'hui est un grand jour ! Nous sommes ravis  de vous présenter notre nouvelle identité visuelle. | By Capgemini France |  Face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5" y="6433865"/>
            <a:ext cx="516463" cy="5164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Google Shape;173;p27"/>
          <p:cNvSpPr/>
          <p:nvPr/>
        </p:nvSpPr>
        <p:spPr>
          <a:xfrm>
            <a:off x="669228" y="6459265"/>
            <a:ext cx="33600" cy="432000"/>
          </a:xfrm>
          <a:prstGeom prst="rect">
            <a:avLst/>
          </a:prstGeom>
          <a:solidFill>
            <a:schemeClr val="lt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02743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0019D91-A65E-45F6-92D1-FA0C6FC53873}"/>
              </a:ext>
            </a:extLst>
          </p:cNvPr>
          <p:cNvSpPr>
            <a:spLocks noGrp="1"/>
          </p:cNvSpPr>
          <p:nvPr>
            <p:ph type="body" idx="1"/>
          </p:nvPr>
        </p:nvSpPr>
        <p:spPr>
          <a:xfrm>
            <a:off x="914400" y="1628800"/>
            <a:ext cx="8650514" cy="4680000"/>
          </a:xfrm>
        </p:spPr>
        <p:txBody>
          <a:bodyPr/>
          <a:lstStyle/>
          <a:p>
            <a:r>
              <a:rPr lang="fr-FR" dirty="0"/>
              <a:t>Objectifs</a:t>
            </a:r>
          </a:p>
          <a:p>
            <a:pPr marL="76200" indent="0">
              <a:buNone/>
            </a:pPr>
            <a:endParaRPr lang="fr-FR" dirty="0"/>
          </a:p>
          <a:p>
            <a:pPr>
              <a:buFont typeface="Wingdings" panose="05000000000000000000" pitchFamily="2" charset="2"/>
              <a:buChar char="Ø"/>
            </a:pPr>
            <a:r>
              <a:rPr lang="fr-FR" dirty="0">
                <a:solidFill>
                  <a:schemeClr val="tx1"/>
                </a:solidFill>
              </a:rPr>
              <a:t> Le premier objectif : Avoir un produit de bonne qualité (l'application </a:t>
            </a:r>
          </a:p>
          <a:p>
            <a:pPr marL="76200" indent="0">
              <a:buNone/>
            </a:pPr>
            <a:r>
              <a:rPr lang="fr-FR" dirty="0">
                <a:solidFill>
                  <a:schemeClr val="tx1"/>
                </a:solidFill>
              </a:rPr>
              <a:t>E-Banking)</a:t>
            </a:r>
          </a:p>
          <a:p>
            <a:pPr>
              <a:buFont typeface="Wingdings" panose="05000000000000000000" pitchFamily="2" charset="2"/>
              <a:buChar char="Ø"/>
            </a:pPr>
            <a:r>
              <a:rPr lang="fr-FR" dirty="0">
                <a:solidFill>
                  <a:schemeClr val="tx1"/>
                </a:solidFill>
              </a:rPr>
              <a:t>  Le deuxième objectif: Réaliser une solution de validation automatisée générique</a:t>
            </a:r>
          </a:p>
          <a:p>
            <a:pPr>
              <a:buFont typeface="Wingdings" panose="05000000000000000000" pitchFamily="2" charset="2"/>
              <a:buChar char="Ø"/>
            </a:pPr>
            <a:endParaRPr lang="fr-MA" dirty="0"/>
          </a:p>
        </p:txBody>
      </p:sp>
      <p:sp>
        <p:nvSpPr>
          <p:cNvPr id="3" name="Titre 2">
            <a:extLst>
              <a:ext uri="{FF2B5EF4-FFF2-40B4-BE49-F238E27FC236}">
                <a16:creationId xmlns:a16="http://schemas.microsoft.com/office/drawing/2014/main" id="{D1BF6E03-685F-40A8-8D0A-B4C9BBD67588}"/>
              </a:ext>
            </a:extLst>
          </p:cNvPr>
          <p:cNvSpPr>
            <a:spLocks noGrp="1"/>
          </p:cNvSpPr>
          <p:nvPr>
            <p:ph type="ctrTitle"/>
          </p:nvPr>
        </p:nvSpPr>
        <p:spPr/>
        <p:txBody>
          <a:bodyPr/>
          <a:lstStyle/>
          <a:p>
            <a:r>
              <a:rPr lang="fr-MA" sz="2800" dirty="0">
                <a:solidFill>
                  <a:srgbClr val="0070C0"/>
                </a:solidFill>
              </a:rPr>
              <a:t>6</a:t>
            </a:r>
            <a:r>
              <a:rPr lang="fr-MA" sz="2800" b="1" dirty="0">
                <a:solidFill>
                  <a:srgbClr val="0070C0"/>
                </a:solidFill>
              </a:rPr>
              <a:t>/4 - ENTREPRISE D'ACCUEIL</a:t>
            </a:r>
          </a:p>
        </p:txBody>
      </p:sp>
    </p:spTree>
    <p:extLst>
      <p:ext uri="{BB962C8B-B14F-4D97-AF65-F5344CB8AC3E}">
        <p14:creationId xmlns:p14="http://schemas.microsoft.com/office/powerpoint/2010/main" val="329870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524670" y="4877391"/>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Conclusion et perspectives</a:t>
            </a:r>
            <a:endParaRPr dirty="0">
              <a:solidFill>
                <a:schemeClr val="bg1">
                  <a:lumMod val="50000"/>
                </a:schemeClr>
              </a:solidFill>
            </a:endParaRPr>
          </a:p>
        </p:txBody>
      </p:sp>
      <p:sp>
        <p:nvSpPr>
          <p:cNvPr id="155" name="Google Shape;155;p26"/>
          <p:cNvSpPr txBox="1">
            <a:spLocks noGrp="1"/>
          </p:cNvSpPr>
          <p:nvPr>
            <p:ph type="body" idx="2"/>
          </p:nvPr>
        </p:nvSpPr>
        <p:spPr>
          <a:xfrm>
            <a:off x="1103446" y="4221088"/>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Mise en </a:t>
            </a:r>
            <a:r>
              <a:rPr lang="fr-FR" dirty="0" err="1">
                <a:solidFill>
                  <a:schemeClr val="bg1">
                    <a:lumMod val="50000"/>
                  </a:schemeClr>
                </a:solidFill>
              </a:rPr>
              <a:t>oeuvre</a:t>
            </a:r>
            <a:endParaRPr dirty="0">
              <a:solidFill>
                <a:schemeClr val="bg1">
                  <a:lumMod val="50000"/>
                </a:schemeClr>
              </a:solidFill>
            </a:endParaRPr>
          </a:p>
        </p:txBody>
      </p:sp>
      <p:sp>
        <p:nvSpPr>
          <p:cNvPr id="156" name="Google Shape;156;p2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Contexte général du projet </a:t>
            </a:r>
            <a:endParaRPr dirty="0">
              <a:solidFill>
                <a:schemeClr val="bg1">
                  <a:lumMod val="50000"/>
                </a:schemeClr>
              </a:solidFill>
            </a:endParaRPr>
          </a:p>
        </p:txBody>
      </p:sp>
      <p:sp>
        <p:nvSpPr>
          <p:cNvPr id="157" name="Google Shape;157;p26"/>
          <p:cNvSpPr txBox="1">
            <a:spLocks noGrp="1"/>
          </p:cNvSpPr>
          <p:nvPr>
            <p:ph type="body" idx="4"/>
          </p:nvPr>
        </p:nvSpPr>
        <p:spPr>
          <a:xfrm>
            <a:off x="1849155" y="2924944"/>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Analyse et spécifications</a:t>
            </a:r>
            <a:endParaRPr dirty="0"/>
          </a:p>
        </p:txBody>
      </p:sp>
      <p:sp>
        <p:nvSpPr>
          <p:cNvPr id="158" name="Google Shape;158;p26"/>
          <p:cNvSpPr txBox="1">
            <a:spLocks noGrp="1"/>
          </p:cNvSpPr>
          <p:nvPr>
            <p:ph type="body" idx="5"/>
          </p:nvPr>
        </p:nvSpPr>
        <p:spPr>
          <a:xfrm>
            <a:off x="1583499" y="3573016"/>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Conception et la solution</a:t>
            </a:r>
            <a:endParaRPr dirty="0">
              <a:solidFill>
                <a:schemeClr val="bg1">
                  <a:lumMod val="50000"/>
                </a:schemeClr>
              </a:solidFill>
            </a:endParaRPr>
          </a:p>
        </p:txBody>
      </p:sp>
    </p:spTree>
    <p:extLst>
      <p:ext uri="{BB962C8B-B14F-4D97-AF65-F5344CB8AC3E}">
        <p14:creationId xmlns:p14="http://schemas.microsoft.com/office/powerpoint/2010/main" val="20560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1000"/>
                                        <p:tgtEl>
                                          <p:spTgt spid="15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 calcmode="lin" valueType="num">
                                      <p:cBhvr additive="base">
                                        <p:cTn id="17" dur="1000"/>
                                        <p:tgtEl>
                                          <p:spTgt spid="15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1000"/>
                                        <p:tgtEl>
                                          <p:spTgt spid="1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 calcmode="lin" valueType="num">
                                      <p:cBhvr additive="base">
                                        <p:cTn id="27" dur="1000"/>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7"/>
          <p:cNvSpPr/>
          <p:nvPr/>
        </p:nvSpPr>
        <p:spPr>
          <a:xfrm>
            <a:off x="0" y="6433865"/>
            <a:ext cx="12192000" cy="424135"/>
          </a:xfrm>
          <a:prstGeom prst="rect">
            <a:avLst/>
          </a:prstGeom>
          <a:solidFill>
            <a:srgbClr val="0A4D9E"/>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2" name="Google Shape;442;p37"/>
          <p:cNvSpPr/>
          <p:nvPr/>
        </p:nvSpPr>
        <p:spPr>
          <a:xfrm>
            <a:off x="-16488" y="0"/>
            <a:ext cx="2464083" cy="115691"/>
          </a:xfrm>
          <a:prstGeom prst="rect">
            <a:avLst/>
          </a:prstGeom>
          <a:solidFill>
            <a:srgbClr val="93B3D7"/>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3" name="Google Shape;443;p37"/>
          <p:cNvSpPr/>
          <p:nvPr/>
        </p:nvSpPr>
        <p:spPr>
          <a:xfrm>
            <a:off x="2447595" y="0"/>
            <a:ext cx="2464083" cy="115691"/>
          </a:xfrm>
          <a:prstGeom prst="rect">
            <a:avLst/>
          </a:prstGeom>
          <a:solidFill>
            <a:srgbClr val="823799"/>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4" name="Google Shape;444;p37"/>
          <p:cNvSpPr/>
          <p:nvPr/>
        </p:nvSpPr>
        <p:spPr>
          <a:xfrm>
            <a:off x="9772192" y="0"/>
            <a:ext cx="2419809" cy="115691"/>
          </a:xfrm>
          <a:prstGeom prst="rect">
            <a:avLst/>
          </a:prstGeom>
          <a:solidFill>
            <a:srgbClr val="E36C09"/>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5" name="Google Shape;445;p37"/>
          <p:cNvSpPr/>
          <p:nvPr/>
        </p:nvSpPr>
        <p:spPr>
          <a:xfrm>
            <a:off x="7308108" y="0"/>
            <a:ext cx="2464083" cy="115691"/>
          </a:xfrm>
          <a:prstGeom prst="rect">
            <a:avLst/>
          </a:prstGeom>
          <a:solidFill>
            <a:srgbClr val="7F7F7F"/>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6" name="Google Shape;446;p37"/>
          <p:cNvSpPr/>
          <p:nvPr/>
        </p:nvSpPr>
        <p:spPr>
          <a:xfrm>
            <a:off x="4883892" y="0"/>
            <a:ext cx="2424217" cy="115691"/>
          </a:xfrm>
          <a:prstGeom prst="rect">
            <a:avLst/>
          </a:prstGeom>
          <a:solidFill>
            <a:srgbClr val="9AAC14"/>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7" name="Google Shape;447;p37"/>
          <p:cNvSpPr/>
          <p:nvPr/>
        </p:nvSpPr>
        <p:spPr>
          <a:xfrm>
            <a:off x="484265" y="835141"/>
            <a:ext cx="11180352" cy="14400"/>
          </a:xfrm>
          <a:prstGeom prst="rect">
            <a:avLst/>
          </a:prstGeom>
          <a:solidFill>
            <a:srgbClr val="823799"/>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48" name="Google Shape;448;p37"/>
          <p:cNvSpPr txBox="1"/>
          <p:nvPr/>
        </p:nvSpPr>
        <p:spPr>
          <a:xfrm>
            <a:off x="463973" y="275025"/>
            <a:ext cx="6242495" cy="574398"/>
          </a:xfrm>
          <a:prstGeom prst="rect">
            <a:avLst/>
          </a:prstGeom>
          <a:noFill/>
          <a:ln>
            <a:noFill/>
          </a:ln>
        </p:spPr>
        <p:txBody>
          <a:bodyPr spcFirstLastPara="1" wrap="square" lIns="121900" tIns="60933" rIns="121900" bIns="60933" anchor="t" anchorCtr="0">
            <a:spAutoFit/>
          </a:bodyPr>
          <a:lstStyle/>
          <a:p>
            <a:r>
              <a:rPr lang="fr" sz="2933" b="1" dirty="0">
                <a:solidFill>
                  <a:srgbClr val="0070C0"/>
                </a:solidFill>
              </a:rPr>
              <a:t>3/4 - CONTEXTE DU PROJET</a:t>
            </a:r>
            <a:endParaRPr sz="2933" b="1" dirty="0">
              <a:solidFill>
                <a:srgbClr val="0070C0"/>
              </a:solidFill>
            </a:endParaRPr>
          </a:p>
        </p:txBody>
      </p:sp>
      <p:sp>
        <p:nvSpPr>
          <p:cNvPr id="449" name="Google Shape;449;p37"/>
          <p:cNvSpPr/>
          <p:nvPr/>
        </p:nvSpPr>
        <p:spPr>
          <a:xfrm>
            <a:off x="0" y="0"/>
            <a:ext cx="12192000" cy="609600"/>
          </a:xfrm>
          <a:prstGeom prst="rect">
            <a:avLst/>
          </a:prstGeom>
          <a:noFill/>
          <a:ln>
            <a:noFill/>
          </a:ln>
        </p:spPr>
        <p:txBody>
          <a:bodyPr spcFirstLastPara="1" wrap="square" lIns="121900" tIns="60933" rIns="121900" bIns="60933" anchor="ctr" anchorCtr="0">
            <a:noAutofit/>
          </a:bodyPr>
          <a:lstStyle/>
          <a:p>
            <a:endParaRPr sz="2400">
              <a:solidFill>
                <a:schemeClr val="dk1"/>
              </a:solidFill>
              <a:latin typeface="Calibri"/>
              <a:ea typeface="Calibri"/>
              <a:cs typeface="Calibri"/>
              <a:sym typeface="Calibri"/>
            </a:endParaRPr>
          </a:p>
        </p:txBody>
      </p:sp>
      <p:sp>
        <p:nvSpPr>
          <p:cNvPr id="450" name="Google Shape;450;p37"/>
          <p:cNvSpPr/>
          <p:nvPr/>
        </p:nvSpPr>
        <p:spPr>
          <a:xfrm>
            <a:off x="203200" y="203200"/>
            <a:ext cx="12192000" cy="609600"/>
          </a:xfrm>
          <a:prstGeom prst="rect">
            <a:avLst/>
          </a:prstGeom>
          <a:noFill/>
          <a:ln>
            <a:noFill/>
          </a:ln>
        </p:spPr>
        <p:txBody>
          <a:bodyPr spcFirstLastPara="1" wrap="square" lIns="121900" tIns="60933" rIns="121900" bIns="60933" anchor="ctr" anchorCtr="0">
            <a:noAutofit/>
          </a:bodyPr>
          <a:lstStyle/>
          <a:p>
            <a:endParaRPr sz="2400">
              <a:solidFill>
                <a:schemeClr val="dk1"/>
              </a:solidFill>
              <a:latin typeface="Calibri"/>
              <a:ea typeface="Calibri"/>
              <a:cs typeface="Calibri"/>
              <a:sym typeface="Calibri"/>
            </a:endParaRPr>
          </a:p>
        </p:txBody>
      </p:sp>
      <p:pic>
        <p:nvPicPr>
          <p:cNvPr id="451" name="Google Shape;451;p37" descr="Groupe SII | SII Group, the partner in technology"/>
          <p:cNvPicPr preferRelativeResize="0"/>
          <p:nvPr/>
        </p:nvPicPr>
        <p:blipFill rotWithShape="1">
          <a:blip r:embed="rId3">
            <a:alphaModFix/>
          </a:blip>
          <a:srcRect/>
          <a:stretch/>
        </p:blipFill>
        <p:spPr>
          <a:xfrm>
            <a:off x="100224" y="6488713"/>
            <a:ext cx="480053" cy="314435"/>
          </a:xfrm>
          <a:prstGeom prst="rect">
            <a:avLst/>
          </a:prstGeom>
          <a:noFill/>
          <a:ln>
            <a:noFill/>
          </a:ln>
        </p:spPr>
      </p:pic>
      <p:sp>
        <p:nvSpPr>
          <p:cNvPr id="452" name="Google Shape;452;p37"/>
          <p:cNvSpPr/>
          <p:nvPr/>
        </p:nvSpPr>
        <p:spPr>
          <a:xfrm>
            <a:off x="669228" y="6433865"/>
            <a:ext cx="33600" cy="432000"/>
          </a:xfrm>
          <a:prstGeom prst="rect">
            <a:avLst/>
          </a:prstGeom>
          <a:solidFill>
            <a:schemeClr val="lt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453" name="Google Shape;453;p37"/>
          <p:cNvSpPr txBox="1"/>
          <p:nvPr/>
        </p:nvSpPr>
        <p:spPr>
          <a:xfrm>
            <a:off x="662727" y="6515889"/>
            <a:ext cx="2976331" cy="287268"/>
          </a:xfrm>
          <a:prstGeom prst="rect">
            <a:avLst/>
          </a:prstGeom>
          <a:noFill/>
          <a:ln>
            <a:noFill/>
          </a:ln>
        </p:spPr>
        <p:txBody>
          <a:bodyPr spcFirstLastPara="1" wrap="square" lIns="121900" tIns="60933" rIns="121900" bIns="60933" anchor="t" anchorCtr="0">
            <a:spAutoFit/>
          </a:bodyPr>
          <a:lstStyle/>
          <a:p>
            <a:r>
              <a:rPr lang="fr" sz="1067" b="1">
                <a:solidFill>
                  <a:schemeClr val="lt1"/>
                </a:solidFill>
              </a:rPr>
              <a:t>SOUTENANCE  DU  STAGE  PFE</a:t>
            </a:r>
            <a:endParaRPr sz="1067" b="1">
              <a:solidFill>
                <a:schemeClr val="lt1"/>
              </a:solidFill>
            </a:endParaRPr>
          </a:p>
        </p:txBody>
      </p:sp>
      <p:sp>
        <p:nvSpPr>
          <p:cNvPr id="454" name="Google Shape;454;p3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fr" smtClean="0"/>
              <a:pPr/>
              <a:t>13</a:t>
            </a:fld>
            <a:endParaRPr sz="1867" b="1">
              <a:solidFill>
                <a:schemeClr val="lt1"/>
              </a:solidFill>
            </a:endParaRPr>
          </a:p>
        </p:txBody>
      </p:sp>
      <p:sp>
        <p:nvSpPr>
          <p:cNvPr id="455" name="Google Shape;455;p37"/>
          <p:cNvSpPr txBox="1"/>
          <p:nvPr/>
        </p:nvSpPr>
        <p:spPr>
          <a:xfrm>
            <a:off x="8976321" y="482436"/>
            <a:ext cx="2688297" cy="348824"/>
          </a:xfrm>
          <a:prstGeom prst="rect">
            <a:avLst/>
          </a:prstGeom>
          <a:noFill/>
          <a:ln>
            <a:noFill/>
          </a:ln>
        </p:spPr>
        <p:txBody>
          <a:bodyPr spcFirstLastPara="1" wrap="square" lIns="121900" tIns="60933" rIns="121900" bIns="60933" anchor="t" anchorCtr="0">
            <a:spAutoFit/>
          </a:bodyPr>
          <a:lstStyle/>
          <a:p>
            <a:pPr algn="r"/>
            <a:r>
              <a:rPr lang="fr" sz="1467" b="1">
                <a:solidFill>
                  <a:srgbClr val="595959"/>
                </a:solidFill>
              </a:rPr>
              <a:t>CONTEXTE GÉNÉRAL</a:t>
            </a:r>
            <a:endParaRPr sz="1467" b="1">
              <a:solidFill>
                <a:srgbClr val="595959"/>
              </a:solidFill>
            </a:endParaRPr>
          </a:p>
        </p:txBody>
      </p:sp>
      <p:sp>
        <p:nvSpPr>
          <p:cNvPr id="456" name="Google Shape;456;p37"/>
          <p:cNvSpPr/>
          <p:nvPr/>
        </p:nvSpPr>
        <p:spPr>
          <a:xfrm>
            <a:off x="7469332" y="1336145"/>
            <a:ext cx="3138000" cy="410400"/>
          </a:xfrm>
          <a:prstGeom prst="rect">
            <a:avLst/>
          </a:prstGeom>
          <a:solidFill>
            <a:schemeClr val="lt1"/>
          </a:solidFill>
          <a:ln>
            <a:noFill/>
          </a:ln>
        </p:spPr>
        <p:txBody>
          <a:bodyPr spcFirstLastPara="1" wrap="square" lIns="121900" tIns="60933" rIns="121900" bIns="60933" anchor="ctr" anchorCtr="0">
            <a:noAutofit/>
          </a:bodyPr>
          <a:lstStyle/>
          <a:p>
            <a:pPr algn="ctr"/>
            <a:r>
              <a:rPr lang="fr" sz="1867" b="1">
                <a:solidFill>
                  <a:srgbClr val="595959"/>
                </a:solidFill>
              </a:rPr>
              <a:t>La méthode agile SCRUM</a:t>
            </a:r>
            <a:endParaRPr sz="1867" b="1">
              <a:solidFill>
                <a:srgbClr val="595959"/>
              </a:solidFill>
            </a:endParaRPr>
          </a:p>
        </p:txBody>
      </p:sp>
      <p:sp>
        <p:nvSpPr>
          <p:cNvPr id="457" name="Google Shape;457;p37"/>
          <p:cNvSpPr/>
          <p:nvPr/>
        </p:nvSpPr>
        <p:spPr>
          <a:xfrm>
            <a:off x="1348667" y="1171074"/>
            <a:ext cx="3175207" cy="449811"/>
          </a:xfrm>
          <a:prstGeom prst="rect">
            <a:avLst/>
          </a:prstGeom>
          <a:solidFill>
            <a:schemeClr val="lt1"/>
          </a:solidFill>
          <a:ln>
            <a:noFill/>
          </a:ln>
        </p:spPr>
        <p:txBody>
          <a:bodyPr spcFirstLastPara="1" wrap="square" lIns="121900" tIns="60933" rIns="121900" bIns="60933" anchor="ctr" anchorCtr="0">
            <a:noAutofit/>
          </a:bodyPr>
          <a:lstStyle/>
          <a:p>
            <a:pPr algn="ctr"/>
            <a:r>
              <a:rPr lang="fr" sz="1867" b="1" dirty="0">
                <a:solidFill>
                  <a:srgbClr val="595959"/>
                </a:solidFill>
              </a:rPr>
              <a:t>L’organisation de l’équipe</a:t>
            </a:r>
            <a:endParaRPr sz="1867" b="1" dirty="0">
              <a:solidFill>
                <a:srgbClr val="595959"/>
              </a:solidFill>
            </a:endParaRPr>
          </a:p>
        </p:txBody>
      </p:sp>
      <p:graphicFrame>
        <p:nvGraphicFramePr>
          <p:cNvPr id="458" name="Google Shape;458;p37"/>
          <p:cNvGraphicFramePr/>
          <p:nvPr/>
        </p:nvGraphicFramePr>
        <p:xfrm>
          <a:off x="590500" y="1806684"/>
          <a:ext cx="4701134" cy="4533540"/>
        </p:xfrm>
        <a:graphic>
          <a:graphicData uri="http://schemas.openxmlformats.org/drawingml/2006/table">
            <a:tbl>
              <a:tblPr>
                <a:noFill/>
              </a:tblPr>
              <a:tblGrid>
                <a:gridCol w="2350567">
                  <a:extLst>
                    <a:ext uri="{9D8B030D-6E8A-4147-A177-3AD203B41FA5}">
                      <a16:colId xmlns:a16="http://schemas.microsoft.com/office/drawing/2014/main" val="20000"/>
                    </a:ext>
                  </a:extLst>
                </a:gridCol>
                <a:gridCol w="2350567">
                  <a:extLst>
                    <a:ext uri="{9D8B030D-6E8A-4147-A177-3AD203B41FA5}">
                      <a16:colId xmlns:a16="http://schemas.microsoft.com/office/drawing/2014/main" val="20001"/>
                    </a:ext>
                  </a:extLst>
                </a:gridCol>
              </a:tblGrid>
              <a:tr h="487640">
                <a:tc>
                  <a:txBody>
                    <a:bodyPr/>
                    <a:lstStyle/>
                    <a:p>
                      <a:pPr marL="0" lvl="0" indent="0" algn="ctr" rtl="0">
                        <a:spcBef>
                          <a:spcPts val="0"/>
                        </a:spcBef>
                        <a:spcAft>
                          <a:spcPts val="0"/>
                        </a:spcAft>
                        <a:buClr>
                          <a:schemeClr val="dk1"/>
                        </a:buClr>
                        <a:buFont typeface="Arial"/>
                        <a:buNone/>
                      </a:pPr>
                      <a:r>
                        <a:rPr lang="fr" sz="1600" b="1">
                          <a:solidFill>
                            <a:schemeClr val="lt1"/>
                          </a:solidFill>
                          <a:latin typeface="Calibri"/>
                          <a:ea typeface="Calibri"/>
                          <a:cs typeface="Calibri"/>
                          <a:sym typeface="Calibri"/>
                        </a:rPr>
                        <a:t>NOM</a:t>
                      </a:r>
                      <a:endParaRPr sz="700">
                        <a:solidFill>
                          <a:schemeClr val="dk1"/>
                        </a:solidFill>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Clr>
                          <a:schemeClr val="dk1"/>
                        </a:buClr>
                        <a:buFont typeface="Arial"/>
                        <a:buNone/>
                      </a:pPr>
                      <a:r>
                        <a:rPr lang="fr" sz="1600" b="1">
                          <a:solidFill>
                            <a:schemeClr val="lt1"/>
                          </a:solidFill>
                          <a:latin typeface="Calibri"/>
                          <a:ea typeface="Calibri"/>
                          <a:cs typeface="Calibri"/>
                          <a:sym typeface="Calibri"/>
                        </a:rPr>
                        <a:t>Rôle</a:t>
                      </a:r>
                      <a:endParaRPr sz="700"/>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3C78D8"/>
                    </a:solidFill>
                  </a:tcPr>
                </a:tc>
                <a:extLst>
                  <a:ext uri="{0D108BD9-81ED-4DB2-BD59-A6C34878D82A}">
                    <a16:rowId xmlns:a16="http://schemas.microsoft.com/office/drawing/2014/main" val="10000"/>
                  </a:ext>
                </a:extLst>
              </a:tr>
              <a:tr h="517104">
                <a:tc>
                  <a:txBody>
                    <a:bodyPr/>
                    <a:lstStyle/>
                    <a:p>
                      <a:pPr marL="0" lvl="0" indent="0" algn="l"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Amine DENDANE </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just"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Product owner</a:t>
                      </a:r>
                      <a:endParaRPr sz="500"/>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r h="517104">
                <a:tc>
                  <a:txBody>
                    <a:bodyPr/>
                    <a:lstStyle/>
                    <a:p>
                      <a:pPr marL="0" lvl="0" indent="0" algn="l"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El Houssaine BAJJI </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just"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Scrum master</a:t>
                      </a:r>
                      <a:endParaRPr sz="500"/>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2"/>
                  </a:ext>
                </a:extLst>
              </a:tr>
              <a:tr h="517104">
                <a:tc>
                  <a:txBody>
                    <a:bodyPr/>
                    <a:lstStyle/>
                    <a:p>
                      <a:pPr marL="0" lvl="0" indent="0" algn="l"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Zakaria BELRHITI</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just"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Technical Leader</a:t>
                      </a:r>
                      <a:endParaRPr sz="500"/>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3"/>
                  </a:ext>
                </a:extLst>
              </a:tr>
              <a:tr h="517104">
                <a:tc>
                  <a:txBody>
                    <a:bodyPr/>
                    <a:lstStyle/>
                    <a:p>
                      <a:pPr marL="0" lvl="0" indent="0" algn="l"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Youssra FADLAOUI</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just"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Développeuse</a:t>
                      </a:r>
                      <a:endParaRPr sz="500"/>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4"/>
                  </a:ext>
                </a:extLst>
              </a:tr>
              <a:tr h="517104">
                <a:tc>
                  <a:txBody>
                    <a:bodyPr/>
                    <a:lstStyle/>
                    <a:p>
                      <a:pPr marL="0" lvl="0" indent="0" algn="l"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Abdessamade OUKIRCHE</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just" rtl="0">
                        <a:lnSpc>
                          <a:spcPct val="150000"/>
                        </a:lnSpc>
                        <a:spcBef>
                          <a:spcPts val="0"/>
                        </a:spcBef>
                        <a:spcAft>
                          <a:spcPts val="0"/>
                        </a:spcAft>
                        <a:buClr>
                          <a:schemeClr val="dk1"/>
                        </a:buClr>
                        <a:buFont typeface="Arial"/>
                        <a:buNone/>
                      </a:pPr>
                      <a:r>
                        <a:rPr lang="fr" sz="1300">
                          <a:solidFill>
                            <a:schemeClr val="dk1"/>
                          </a:solidFill>
                          <a:latin typeface="Calibri"/>
                          <a:ea typeface="Calibri"/>
                          <a:cs typeface="Calibri"/>
                          <a:sym typeface="Calibri"/>
                        </a:rPr>
                        <a:t>Développeur</a:t>
                      </a:r>
                      <a:endParaRPr sz="500"/>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5"/>
                  </a:ext>
                </a:extLst>
              </a:tr>
              <a:tr h="447000">
                <a:tc>
                  <a:txBody>
                    <a:bodyPr/>
                    <a:lstStyle/>
                    <a:p>
                      <a:pPr marL="0" lvl="0" indent="0" algn="l" rtl="0">
                        <a:spcBef>
                          <a:spcPts val="0"/>
                        </a:spcBef>
                        <a:spcAft>
                          <a:spcPts val="0"/>
                        </a:spcAft>
                        <a:buNone/>
                      </a:pPr>
                      <a:r>
                        <a:rPr lang="fr" sz="1300">
                          <a:solidFill>
                            <a:schemeClr val="dk1"/>
                          </a:solidFill>
                          <a:latin typeface="Calibri"/>
                          <a:ea typeface="Calibri"/>
                          <a:cs typeface="Calibri"/>
                          <a:sym typeface="Calibri"/>
                        </a:rPr>
                        <a:t>Marwane  BOUTGHANBOUT</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fr" sz="1300">
                          <a:solidFill>
                            <a:schemeClr val="dk1"/>
                          </a:solidFill>
                          <a:latin typeface="Calibri"/>
                          <a:ea typeface="Calibri"/>
                          <a:cs typeface="Calibri"/>
                          <a:sym typeface="Calibri"/>
                        </a:rPr>
                        <a:t>Devops</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6"/>
                  </a:ext>
                </a:extLst>
              </a:tr>
              <a:tr h="447000">
                <a:tc>
                  <a:txBody>
                    <a:bodyPr/>
                    <a:lstStyle/>
                    <a:p>
                      <a:pPr marL="0" lvl="0" indent="0" algn="l" rtl="0">
                        <a:spcBef>
                          <a:spcPts val="0"/>
                        </a:spcBef>
                        <a:spcAft>
                          <a:spcPts val="0"/>
                        </a:spcAft>
                        <a:buNone/>
                      </a:pPr>
                      <a:r>
                        <a:rPr lang="fr" sz="1300">
                          <a:solidFill>
                            <a:schemeClr val="dk1"/>
                          </a:solidFill>
                          <a:latin typeface="Calibri"/>
                          <a:ea typeface="Calibri"/>
                          <a:cs typeface="Calibri"/>
                          <a:sym typeface="Calibri"/>
                        </a:rPr>
                        <a:t>Imane EL GHARBI</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fr" sz="1300">
                          <a:solidFill>
                            <a:schemeClr val="dk1"/>
                          </a:solidFill>
                          <a:latin typeface="Calibri"/>
                          <a:ea typeface="Calibri"/>
                          <a:cs typeface="Calibri"/>
                          <a:sym typeface="Calibri"/>
                        </a:rPr>
                        <a:t>Tests et validation</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7"/>
                  </a:ext>
                </a:extLst>
              </a:tr>
              <a:tr h="447000">
                <a:tc>
                  <a:txBody>
                    <a:bodyPr/>
                    <a:lstStyle/>
                    <a:p>
                      <a:pPr marL="0" lvl="0" indent="0" algn="l" rtl="0">
                        <a:spcBef>
                          <a:spcPts val="0"/>
                        </a:spcBef>
                        <a:spcAft>
                          <a:spcPts val="0"/>
                        </a:spcAft>
                        <a:buNone/>
                      </a:pPr>
                      <a:r>
                        <a:rPr lang="fr" sz="1300">
                          <a:solidFill>
                            <a:schemeClr val="dk1"/>
                          </a:solidFill>
                          <a:latin typeface="Calibri"/>
                          <a:ea typeface="Calibri"/>
                          <a:cs typeface="Calibri"/>
                          <a:sym typeface="Calibri"/>
                        </a:rPr>
                        <a:t>Hanaa JENNANI</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l" rtl="0">
                        <a:spcBef>
                          <a:spcPts val="0"/>
                        </a:spcBef>
                        <a:spcAft>
                          <a:spcPts val="0"/>
                        </a:spcAft>
                        <a:buNone/>
                      </a:pPr>
                      <a:r>
                        <a:rPr lang="fr" sz="1300">
                          <a:solidFill>
                            <a:schemeClr val="dk1"/>
                          </a:solidFill>
                          <a:latin typeface="Calibri"/>
                          <a:ea typeface="Calibri"/>
                          <a:cs typeface="Calibri"/>
                          <a:sym typeface="Calibri"/>
                        </a:rPr>
                        <a:t>Tests et validation</a:t>
                      </a:r>
                      <a:endParaRPr sz="1300">
                        <a:solidFill>
                          <a:schemeClr val="dk1"/>
                        </a:solidFill>
                        <a:latin typeface="Calibri"/>
                        <a:ea typeface="Calibri"/>
                        <a:cs typeface="Calibri"/>
                        <a:sym typeface="Calibri"/>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459" name="Google Shape;459;p37"/>
          <p:cNvPicPr preferRelativeResize="0"/>
          <p:nvPr/>
        </p:nvPicPr>
        <p:blipFill>
          <a:blip r:embed="rId4">
            <a:alphaModFix/>
          </a:blip>
          <a:stretch>
            <a:fillRect/>
          </a:stretch>
        </p:blipFill>
        <p:spPr>
          <a:xfrm>
            <a:off x="5928767" y="1969935"/>
            <a:ext cx="5931133" cy="36157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500"/>
                                        <p:tgtEl>
                                          <p:spTgt spid="45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6"/>
                                        </p:tgtEl>
                                        <p:attrNameLst>
                                          <p:attrName>style.visibility</p:attrName>
                                        </p:attrNameLst>
                                      </p:cBhvr>
                                      <p:to>
                                        <p:strVal val="visible"/>
                                      </p:to>
                                    </p:set>
                                    <p:animEffect transition="in" filter="fade">
                                      <p:cBhvr>
                                        <p:cTn id="11" dur="5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a:spLocks noGrp="1"/>
          </p:cNvSpPr>
          <p:nvPr>
            <p:ph type="ctrTitle"/>
          </p:nvPr>
        </p:nvSpPr>
        <p:spPr>
          <a:xfrm>
            <a:off x="623392" y="504000"/>
            <a:ext cx="8544900" cy="4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smtClean="0"/>
              <a:t>Diagramme de Gantt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1224969"/>
            <a:ext cx="9613900" cy="5129658"/>
          </a:xfrm>
          <a:prstGeom prst="rect">
            <a:avLst/>
          </a:prstGeom>
        </p:spPr>
      </p:pic>
      <p:pic>
        <p:nvPicPr>
          <p:cNvPr id="8" name="Picture 2" descr="Icône Drapeau vert dans le style Col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261" y="1119716"/>
            <a:ext cx="360152" cy="3601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cône Drapeau vert dans le style Col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2870" y="1119716"/>
            <a:ext cx="360152" cy="3601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67751" y="1295202"/>
            <a:ext cx="908950" cy="184666"/>
          </a:xfrm>
          <a:prstGeom prst="rect">
            <a:avLst/>
          </a:prstGeom>
          <a:noFill/>
        </p:spPr>
        <p:txBody>
          <a:bodyPr wrap="square" rtlCol="0">
            <a:spAutoFit/>
          </a:bodyPr>
          <a:lstStyle/>
          <a:p>
            <a:r>
              <a:rPr lang="en-GB" sz="600" dirty="0" smtClean="0"/>
              <a:t>Démarrage du stage</a:t>
            </a:r>
          </a:p>
        </p:txBody>
      </p:sp>
      <p:sp>
        <p:nvSpPr>
          <p:cNvPr id="12" name="TextBox 11"/>
          <p:cNvSpPr txBox="1"/>
          <p:nvPr/>
        </p:nvSpPr>
        <p:spPr>
          <a:xfrm>
            <a:off x="9946825" y="1295202"/>
            <a:ext cx="908950" cy="184666"/>
          </a:xfrm>
          <a:prstGeom prst="rect">
            <a:avLst/>
          </a:prstGeom>
          <a:noFill/>
        </p:spPr>
        <p:txBody>
          <a:bodyPr wrap="square" rtlCol="0">
            <a:spAutoFit/>
          </a:bodyPr>
          <a:lstStyle/>
          <a:p>
            <a:r>
              <a:rPr lang="en-GB" sz="600" dirty="0" smtClean="0"/>
              <a:t>Fin du stage</a:t>
            </a:r>
          </a:p>
        </p:txBody>
      </p:sp>
    </p:spTree>
    <p:extLst>
      <p:ext uri="{BB962C8B-B14F-4D97-AF65-F5344CB8AC3E}">
        <p14:creationId xmlns:p14="http://schemas.microsoft.com/office/powerpoint/2010/main" val="2020728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283;p30">
            <a:extLst>
              <a:ext uri="{FF2B5EF4-FFF2-40B4-BE49-F238E27FC236}">
                <a16:creationId xmlns:a16="http://schemas.microsoft.com/office/drawing/2014/main" id="{24060EF4-8ECF-4D70-BBCF-D911F4DFF5F0}"/>
              </a:ext>
            </a:extLst>
          </p:cNvPr>
          <p:cNvSpPr txBox="1">
            <a:spLocks noGrp="1"/>
          </p:cNvSpPr>
          <p:nvPr>
            <p:ph type="ctrTitle"/>
          </p:nvPr>
        </p:nvSpPr>
        <p:spPr>
          <a:xfrm>
            <a:off x="623392" y="504000"/>
            <a:ext cx="8544900" cy="400200"/>
          </a:xfrm>
          <a:prstGeom prst="rect">
            <a:avLst/>
          </a:prstGeom>
        </p:spPr>
        <p:txBody>
          <a:bodyPr spcFirstLastPara="1" wrap="square" lIns="0" tIns="0" rIns="0" bIns="0" anchor="ctr" anchorCtr="0">
            <a:noAutofit/>
          </a:bodyPr>
          <a:lstStyle/>
          <a:p>
            <a:pPr algn="l">
              <a:buClr>
                <a:schemeClr val="accent1"/>
              </a:buClr>
              <a:buSzPts val="2600"/>
            </a:pPr>
            <a:r>
              <a:rPr lang="fr-FR" sz="2600" b="1" dirty="0">
                <a:solidFill>
                  <a:schemeClr val="accent1"/>
                </a:solidFill>
              </a:rPr>
              <a:t>Cycle de vie d’un logiciel</a:t>
            </a:r>
            <a:endParaRPr sz="2600" b="1" dirty="0">
              <a:solidFill>
                <a:schemeClr val="accent1"/>
              </a:solidFill>
            </a:endParaRPr>
          </a:p>
        </p:txBody>
      </p:sp>
      <p:pic>
        <p:nvPicPr>
          <p:cNvPr id="3" name="Image 2">
            <a:extLst>
              <a:ext uri="{FF2B5EF4-FFF2-40B4-BE49-F238E27FC236}">
                <a16:creationId xmlns:a16="http://schemas.microsoft.com/office/drawing/2014/main" id="{9E83367B-7C0B-4C84-B242-C4952B064B67}"/>
              </a:ext>
            </a:extLst>
          </p:cNvPr>
          <p:cNvPicPr>
            <a:picLocks noChangeAspect="1"/>
          </p:cNvPicPr>
          <p:nvPr/>
        </p:nvPicPr>
        <p:blipFill>
          <a:blip r:embed="rId3"/>
          <a:stretch>
            <a:fillRect/>
          </a:stretch>
        </p:blipFill>
        <p:spPr>
          <a:xfrm rot="11861577">
            <a:off x="3796227" y="1325076"/>
            <a:ext cx="4863815" cy="4994373"/>
          </a:xfrm>
          <a:prstGeom prst="rect">
            <a:avLst/>
          </a:prstGeom>
        </p:spPr>
      </p:pic>
    </p:spTree>
    <p:extLst>
      <p:ext uri="{BB962C8B-B14F-4D97-AF65-F5344CB8AC3E}">
        <p14:creationId xmlns:p14="http://schemas.microsoft.com/office/powerpoint/2010/main" val="3569524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2"/>
          <p:cNvSpPr/>
          <p:nvPr/>
        </p:nvSpPr>
        <p:spPr>
          <a:xfrm>
            <a:off x="3295650" y="5319607"/>
            <a:ext cx="4095900" cy="1147698"/>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p>
          <a:p>
            <a:pPr lvl="0" algn="ctr"/>
            <a:r>
              <a:rPr lang="fr-FR" sz="1800" b="1" dirty="0"/>
              <a:t>Création du socle technique</a:t>
            </a:r>
            <a:endParaRPr sz="1800" b="1" dirty="0"/>
          </a:p>
        </p:txBody>
      </p:sp>
      <p:sp>
        <p:nvSpPr>
          <p:cNvPr id="528" name="Google Shape;528;p42"/>
          <p:cNvSpPr/>
          <p:nvPr/>
        </p:nvSpPr>
        <p:spPr>
          <a:xfrm>
            <a:off x="3295650" y="4479895"/>
            <a:ext cx="4095900" cy="1061720"/>
          </a:xfrm>
          <a:prstGeom prst="can">
            <a:avLst>
              <a:gd name="adj" fmla="val 25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800" b="1" dirty="0"/>
              <a:t>Réalisation du test pour l’authentification.</a:t>
            </a:r>
            <a:endParaRPr sz="1800" b="1" dirty="0"/>
          </a:p>
        </p:txBody>
      </p:sp>
      <p:sp>
        <p:nvSpPr>
          <p:cNvPr id="529" name="Google Shape;529;p42"/>
          <p:cNvSpPr/>
          <p:nvPr/>
        </p:nvSpPr>
        <p:spPr>
          <a:xfrm>
            <a:off x="3295650" y="3606243"/>
            <a:ext cx="4095900" cy="1061720"/>
          </a:xfrm>
          <a:prstGeom prst="can">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800" b="1" dirty="0"/>
              <a:t>Réalisation du test pour la création d’un client </a:t>
            </a:r>
            <a:endParaRPr sz="1800" b="1" dirty="0"/>
          </a:p>
        </p:txBody>
      </p:sp>
      <p:sp>
        <p:nvSpPr>
          <p:cNvPr id="530" name="Google Shape;530;p42"/>
          <p:cNvSpPr/>
          <p:nvPr/>
        </p:nvSpPr>
        <p:spPr>
          <a:xfrm>
            <a:off x="3295650" y="2766120"/>
            <a:ext cx="4095900" cy="1061720"/>
          </a:xfrm>
          <a:prstGeom prst="can">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800" b="1" dirty="0"/>
              <a:t>Réalisation du test virement et transaction.</a:t>
            </a:r>
            <a:endParaRPr sz="1800" b="1" dirty="0"/>
          </a:p>
        </p:txBody>
      </p:sp>
      <p:sp>
        <p:nvSpPr>
          <p:cNvPr id="531" name="Google Shape;531;p42"/>
          <p:cNvSpPr txBox="1"/>
          <p:nvPr/>
        </p:nvSpPr>
        <p:spPr>
          <a:xfrm>
            <a:off x="8362950" y="5612244"/>
            <a:ext cx="2895600" cy="5828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400" b="1"/>
              <a:t>Sprint 0</a:t>
            </a:r>
            <a:endParaRPr sz="2400" b="1"/>
          </a:p>
        </p:txBody>
      </p:sp>
      <p:sp>
        <p:nvSpPr>
          <p:cNvPr id="532" name="Google Shape;532;p42"/>
          <p:cNvSpPr txBox="1"/>
          <p:nvPr/>
        </p:nvSpPr>
        <p:spPr>
          <a:xfrm>
            <a:off x="8362950" y="4774044"/>
            <a:ext cx="2895600" cy="5828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400" b="1"/>
              <a:t>Sprint 1</a:t>
            </a:r>
            <a:endParaRPr sz="2400" b="1"/>
          </a:p>
        </p:txBody>
      </p:sp>
      <p:sp>
        <p:nvSpPr>
          <p:cNvPr id="533" name="Google Shape;533;p42"/>
          <p:cNvSpPr txBox="1"/>
          <p:nvPr/>
        </p:nvSpPr>
        <p:spPr>
          <a:xfrm>
            <a:off x="8362950" y="3935844"/>
            <a:ext cx="2895600" cy="5828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400" b="1"/>
              <a:t>Sprint 2</a:t>
            </a:r>
            <a:endParaRPr sz="2400" b="1"/>
          </a:p>
        </p:txBody>
      </p:sp>
      <p:sp>
        <p:nvSpPr>
          <p:cNvPr id="534" name="Google Shape;534;p42"/>
          <p:cNvSpPr txBox="1"/>
          <p:nvPr/>
        </p:nvSpPr>
        <p:spPr>
          <a:xfrm>
            <a:off x="8362950" y="3021444"/>
            <a:ext cx="2895600" cy="5828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400" b="1"/>
              <a:t>Sprint 3</a:t>
            </a:r>
            <a:endParaRPr sz="2400" b="1"/>
          </a:p>
        </p:txBody>
      </p:sp>
      <p:sp>
        <p:nvSpPr>
          <p:cNvPr id="535" name="Google Shape;535;p42"/>
          <p:cNvSpPr/>
          <p:nvPr/>
        </p:nvSpPr>
        <p:spPr>
          <a:xfrm>
            <a:off x="3295650" y="1903847"/>
            <a:ext cx="4095900" cy="1061720"/>
          </a:xfrm>
          <a:prstGeom prst="can">
            <a:avLst>
              <a:gd name="adj" fmla="val 25000"/>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800" b="1" dirty="0"/>
              <a:t>Solution de validation générique.</a:t>
            </a:r>
            <a:endParaRPr sz="1800" b="1" dirty="0"/>
          </a:p>
        </p:txBody>
      </p:sp>
      <p:sp>
        <p:nvSpPr>
          <p:cNvPr id="536" name="Google Shape;536;p42"/>
          <p:cNvSpPr txBox="1"/>
          <p:nvPr/>
        </p:nvSpPr>
        <p:spPr>
          <a:xfrm>
            <a:off x="8362950" y="2183244"/>
            <a:ext cx="2895600" cy="5828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400" b="1" dirty="0"/>
              <a:t>Sprint 4</a:t>
            </a:r>
            <a:endParaRPr sz="2400" b="1" dirty="0"/>
          </a:p>
        </p:txBody>
      </p:sp>
      <p:sp>
        <p:nvSpPr>
          <p:cNvPr id="537" name="Google Shape;537;p42"/>
          <p:cNvSpPr txBox="1"/>
          <p:nvPr/>
        </p:nvSpPr>
        <p:spPr>
          <a:xfrm>
            <a:off x="304800" y="286500"/>
            <a:ext cx="3000000" cy="30597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600" b="1">
                <a:solidFill>
                  <a:schemeClr val="dk2"/>
                </a:solidFill>
                <a:latin typeface="Calibri"/>
                <a:ea typeface="Calibri"/>
                <a:cs typeface="Calibri"/>
                <a:sym typeface="Calibri"/>
              </a:rPr>
              <a:t>Les sprints</a:t>
            </a:r>
            <a:endParaRPr sz="2600" b="1">
              <a:solidFill>
                <a:schemeClr val="dk2"/>
              </a:solidFill>
              <a:latin typeface="Calibri"/>
              <a:ea typeface="Calibri"/>
              <a:cs typeface="Calibri"/>
              <a:sym typeface="Calibri"/>
            </a:endParaRPr>
          </a:p>
        </p:txBody>
      </p:sp>
      <p:sp>
        <p:nvSpPr>
          <p:cNvPr id="13" name="Google Shape;535;p42">
            <a:extLst>
              <a:ext uri="{FF2B5EF4-FFF2-40B4-BE49-F238E27FC236}">
                <a16:creationId xmlns:a16="http://schemas.microsoft.com/office/drawing/2014/main" id="{A847C345-E564-4B40-A97D-F23DAE4BF4DD}"/>
              </a:ext>
            </a:extLst>
          </p:cNvPr>
          <p:cNvSpPr/>
          <p:nvPr/>
        </p:nvSpPr>
        <p:spPr>
          <a:xfrm>
            <a:off x="3288394" y="1112822"/>
            <a:ext cx="4095900" cy="977234"/>
          </a:xfrm>
          <a:prstGeom prst="can">
            <a:avLst>
              <a:gd name="adj" fmla="val 25000"/>
            </a:avLst>
          </a:prstGeom>
          <a:solidFill>
            <a:schemeClr val="bg1">
              <a:lumMod val="8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800" b="1" dirty="0"/>
              <a:t>Intégration des tests avec Jenkins.</a:t>
            </a:r>
            <a:endParaRPr sz="1800" b="1" dirty="0"/>
          </a:p>
        </p:txBody>
      </p:sp>
      <p:sp>
        <p:nvSpPr>
          <p:cNvPr id="14" name="Google Shape;536;p42">
            <a:extLst>
              <a:ext uri="{FF2B5EF4-FFF2-40B4-BE49-F238E27FC236}">
                <a16:creationId xmlns:a16="http://schemas.microsoft.com/office/drawing/2014/main" id="{8F8FE15D-14D4-4F7D-BD9D-F56BE7C992AB}"/>
              </a:ext>
            </a:extLst>
          </p:cNvPr>
          <p:cNvSpPr txBox="1"/>
          <p:nvPr/>
        </p:nvSpPr>
        <p:spPr>
          <a:xfrm>
            <a:off x="8370208" y="1334162"/>
            <a:ext cx="2895600" cy="5828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400" b="1" dirty="0"/>
              <a:t>Sprint 5</a:t>
            </a:r>
            <a:endParaRPr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531"/>
                                        </p:tgtEl>
                                        <p:attrNameLst>
                                          <p:attrName>style.visibility</p:attrName>
                                        </p:attrNameLst>
                                      </p:cBhvr>
                                      <p:to>
                                        <p:strVal val="visible"/>
                                      </p:to>
                                    </p:set>
                                    <p:anim calcmode="lin" valueType="num">
                                      <p:cBhvr additive="base">
                                        <p:cTn id="10" dur="1000"/>
                                        <p:tgtEl>
                                          <p:spTgt spid="53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528"/>
                                        </p:tgtEl>
                                        <p:attrNameLst>
                                          <p:attrName>style.visibility</p:attrName>
                                        </p:attrNameLst>
                                      </p:cBhvr>
                                      <p:to>
                                        <p:strVal val="visible"/>
                                      </p:to>
                                    </p:set>
                                    <p:anim calcmode="lin" valueType="num">
                                      <p:cBhvr additive="base">
                                        <p:cTn id="15" dur="1000"/>
                                        <p:tgtEl>
                                          <p:spTgt spid="528"/>
                                        </p:tgtEl>
                                        <p:attrNameLst>
                                          <p:attrName>ppt_y</p:attrName>
                                        </p:attrNameLst>
                                      </p:cBhvr>
                                      <p:tavLst>
                                        <p:tav tm="0">
                                          <p:val>
                                            <p:strVal val="#ppt_y-1"/>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532"/>
                                        </p:tgtEl>
                                        <p:attrNameLst>
                                          <p:attrName>style.visibility</p:attrName>
                                        </p:attrNameLst>
                                      </p:cBhvr>
                                      <p:to>
                                        <p:strVal val="visible"/>
                                      </p:to>
                                    </p:set>
                                    <p:anim calcmode="lin" valueType="num">
                                      <p:cBhvr additive="base">
                                        <p:cTn id="18" dur="1000"/>
                                        <p:tgtEl>
                                          <p:spTgt spid="532"/>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529"/>
                                        </p:tgtEl>
                                        <p:attrNameLst>
                                          <p:attrName>style.visibility</p:attrName>
                                        </p:attrNameLst>
                                      </p:cBhvr>
                                      <p:to>
                                        <p:strVal val="visible"/>
                                      </p:to>
                                    </p:set>
                                    <p:anim calcmode="lin" valueType="num">
                                      <p:cBhvr additive="base">
                                        <p:cTn id="23" dur="1000"/>
                                        <p:tgtEl>
                                          <p:spTgt spid="529"/>
                                        </p:tgtEl>
                                        <p:attrNameLst>
                                          <p:attrName>ppt_y</p:attrName>
                                        </p:attrNameLst>
                                      </p:cBhvr>
                                      <p:tavLst>
                                        <p:tav tm="0">
                                          <p:val>
                                            <p:strVal val="#ppt_y-1"/>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33"/>
                                        </p:tgtEl>
                                        <p:attrNameLst>
                                          <p:attrName>style.visibility</p:attrName>
                                        </p:attrNameLst>
                                      </p:cBhvr>
                                      <p:to>
                                        <p:strVal val="visible"/>
                                      </p:to>
                                    </p:set>
                                    <p:anim calcmode="lin" valueType="num">
                                      <p:cBhvr additive="base">
                                        <p:cTn id="26" dur="1000"/>
                                        <p:tgtEl>
                                          <p:spTgt spid="533"/>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530"/>
                                        </p:tgtEl>
                                        <p:attrNameLst>
                                          <p:attrName>style.visibility</p:attrName>
                                        </p:attrNameLst>
                                      </p:cBhvr>
                                      <p:to>
                                        <p:strVal val="visible"/>
                                      </p:to>
                                    </p:set>
                                    <p:anim calcmode="lin" valueType="num">
                                      <p:cBhvr additive="base">
                                        <p:cTn id="31" dur="1000"/>
                                        <p:tgtEl>
                                          <p:spTgt spid="530"/>
                                        </p:tgtEl>
                                        <p:attrNameLst>
                                          <p:attrName>ppt_y</p:attrName>
                                        </p:attrNameLst>
                                      </p:cBhvr>
                                      <p:tavLst>
                                        <p:tav tm="0">
                                          <p:val>
                                            <p:strVal val="#ppt_y-1"/>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534"/>
                                        </p:tgtEl>
                                        <p:attrNameLst>
                                          <p:attrName>style.visibility</p:attrName>
                                        </p:attrNameLst>
                                      </p:cBhvr>
                                      <p:to>
                                        <p:strVal val="visible"/>
                                      </p:to>
                                    </p:set>
                                    <p:anim calcmode="lin" valueType="num">
                                      <p:cBhvr additive="base">
                                        <p:cTn id="34" dur="1000"/>
                                        <p:tgtEl>
                                          <p:spTgt spid="534"/>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535"/>
                                        </p:tgtEl>
                                        <p:attrNameLst>
                                          <p:attrName>style.visibility</p:attrName>
                                        </p:attrNameLst>
                                      </p:cBhvr>
                                      <p:to>
                                        <p:strVal val="visible"/>
                                      </p:to>
                                    </p:set>
                                    <p:anim calcmode="lin" valueType="num">
                                      <p:cBhvr additive="base">
                                        <p:cTn id="39" dur="1000"/>
                                        <p:tgtEl>
                                          <p:spTgt spid="535"/>
                                        </p:tgtEl>
                                        <p:attrNameLst>
                                          <p:attrName>ppt_y</p:attrName>
                                        </p:attrNameLst>
                                      </p:cBhvr>
                                      <p:tavLst>
                                        <p:tav tm="0">
                                          <p:val>
                                            <p:strVal val="#ppt_y-1"/>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536"/>
                                        </p:tgtEl>
                                        <p:attrNameLst>
                                          <p:attrName>style.visibility</p:attrName>
                                        </p:attrNameLst>
                                      </p:cBhvr>
                                      <p:to>
                                        <p:strVal val="visible"/>
                                      </p:to>
                                    </p:set>
                                    <p:anim calcmode="lin" valueType="num">
                                      <p:cBhvr additive="base">
                                        <p:cTn id="42" dur="1000"/>
                                        <p:tgtEl>
                                          <p:spTgt spid="536"/>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p:tgtEl>
                                          <p:spTgt spid="13"/>
                                        </p:tgtEl>
                                        <p:attrNameLst>
                                          <p:attrName>ppt_y</p:attrName>
                                        </p:attrNameLst>
                                      </p:cBhvr>
                                      <p:tavLst>
                                        <p:tav tm="0">
                                          <p:val>
                                            <p:strVal val="#ppt_y-1"/>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10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524670" y="4877391"/>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Conclusion et perspectives</a:t>
            </a:r>
            <a:endParaRPr dirty="0">
              <a:solidFill>
                <a:schemeClr val="bg1">
                  <a:lumMod val="50000"/>
                </a:schemeClr>
              </a:solidFill>
            </a:endParaRPr>
          </a:p>
        </p:txBody>
      </p:sp>
      <p:sp>
        <p:nvSpPr>
          <p:cNvPr id="155" name="Google Shape;155;p26"/>
          <p:cNvSpPr txBox="1">
            <a:spLocks noGrp="1"/>
          </p:cNvSpPr>
          <p:nvPr>
            <p:ph type="body" idx="2"/>
          </p:nvPr>
        </p:nvSpPr>
        <p:spPr>
          <a:xfrm>
            <a:off x="1103446" y="4221088"/>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Mise </a:t>
            </a:r>
            <a:r>
              <a:rPr lang="fr-FR">
                <a:solidFill>
                  <a:schemeClr val="bg1">
                    <a:lumMod val="50000"/>
                  </a:schemeClr>
                </a:solidFill>
              </a:rPr>
              <a:t>en œuvre</a:t>
            </a:r>
            <a:endParaRPr dirty="0">
              <a:solidFill>
                <a:schemeClr val="bg1">
                  <a:lumMod val="50000"/>
                </a:schemeClr>
              </a:solidFill>
            </a:endParaRPr>
          </a:p>
        </p:txBody>
      </p:sp>
      <p:sp>
        <p:nvSpPr>
          <p:cNvPr id="156" name="Google Shape;156;p2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Contexte général du projet </a:t>
            </a:r>
            <a:endParaRPr dirty="0">
              <a:solidFill>
                <a:schemeClr val="bg1">
                  <a:lumMod val="50000"/>
                </a:schemeClr>
              </a:solidFill>
            </a:endParaRPr>
          </a:p>
        </p:txBody>
      </p:sp>
      <p:sp>
        <p:nvSpPr>
          <p:cNvPr id="157" name="Google Shape;157;p26"/>
          <p:cNvSpPr txBox="1">
            <a:spLocks noGrp="1"/>
          </p:cNvSpPr>
          <p:nvPr>
            <p:ph type="body" idx="4"/>
          </p:nvPr>
        </p:nvSpPr>
        <p:spPr>
          <a:xfrm>
            <a:off x="1849155" y="2924944"/>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Analyse et spécifications</a:t>
            </a:r>
            <a:endParaRPr dirty="0">
              <a:solidFill>
                <a:schemeClr val="bg1">
                  <a:lumMod val="50000"/>
                </a:schemeClr>
              </a:solidFill>
            </a:endParaRPr>
          </a:p>
        </p:txBody>
      </p:sp>
      <p:sp>
        <p:nvSpPr>
          <p:cNvPr id="158" name="Google Shape;158;p26"/>
          <p:cNvSpPr txBox="1">
            <a:spLocks noGrp="1"/>
          </p:cNvSpPr>
          <p:nvPr>
            <p:ph type="body" idx="5"/>
          </p:nvPr>
        </p:nvSpPr>
        <p:spPr>
          <a:xfrm>
            <a:off x="1583499" y="3573016"/>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Conception</a:t>
            </a:r>
            <a:endParaRPr dirty="0"/>
          </a:p>
        </p:txBody>
      </p:sp>
    </p:spTree>
    <p:extLst>
      <p:ext uri="{BB962C8B-B14F-4D97-AF65-F5344CB8AC3E}">
        <p14:creationId xmlns:p14="http://schemas.microsoft.com/office/powerpoint/2010/main" val="55083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1000"/>
                                        <p:tgtEl>
                                          <p:spTgt spid="15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 calcmode="lin" valueType="num">
                                      <p:cBhvr additive="base">
                                        <p:cTn id="17" dur="1000"/>
                                        <p:tgtEl>
                                          <p:spTgt spid="15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1000"/>
                                        <p:tgtEl>
                                          <p:spTgt spid="1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 calcmode="lin" valueType="num">
                                      <p:cBhvr additive="base">
                                        <p:cTn id="27" dur="1000"/>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5" y="1155031"/>
            <a:ext cx="11367184" cy="721895"/>
          </a:xfrm>
        </p:spPr>
        <p:txBody>
          <a:bodyPr/>
          <a:lstStyle/>
          <a:p>
            <a:pPr marL="76200" indent="0">
              <a:buNone/>
            </a:pPr>
            <a:r>
              <a:rPr lang="fr-FR" dirty="0">
                <a:solidFill>
                  <a:schemeClr val="tx1"/>
                </a:solidFill>
              </a:rPr>
              <a:t>Diagramme de cas d’utilisation globale :</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a:t>Conception </a:t>
            </a:r>
            <a:endParaRPr lang="fr-MA" dirty="0"/>
          </a:p>
        </p:txBody>
      </p:sp>
      <p:pic>
        <p:nvPicPr>
          <p:cNvPr id="5" name="Image 4">
            <a:extLst>
              <a:ext uri="{FF2B5EF4-FFF2-40B4-BE49-F238E27FC236}">
                <a16:creationId xmlns:a16="http://schemas.microsoft.com/office/drawing/2014/main" id="{5726A13D-576A-4E70-AA75-9A2667BD0EB9}"/>
              </a:ext>
            </a:extLst>
          </p:cNvPr>
          <p:cNvPicPr>
            <a:picLocks noChangeAspect="1"/>
          </p:cNvPicPr>
          <p:nvPr/>
        </p:nvPicPr>
        <p:blipFill>
          <a:blip r:embed="rId2"/>
          <a:stretch>
            <a:fillRect/>
          </a:stretch>
        </p:blipFill>
        <p:spPr>
          <a:xfrm>
            <a:off x="1542816" y="2022148"/>
            <a:ext cx="9106368" cy="4216617"/>
          </a:xfrm>
          <a:prstGeom prst="rect">
            <a:avLst/>
          </a:prstGeom>
        </p:spPr>
      </p:pic>
    </p:spTree>
    <p:extLst>
      <p:ext uri="{BB962C8B-B14F-4D97-AF65-F5344CB8AC3E}">
        <p14:creationId xmlns:p14="http://schemas.microsoft.com/office/powerpoint/2010/main" val="354864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5" y="1155031"/>
            <a:ext cx="11367184" cy="721895"/>
          </a:xfrm>
        </p:spPr>
        <p:txBody>
          <a:bodyPr/>
          <a:lstStyle/>
          <a:p>
            <a:pPr marL="76200" indent="0">
              <a:buNone/>
            </a:pPr>
            <a:r>
              <a:rPr lang="fr-FR" dirty="0">
                <a:solidFill>
                  <a:schemeClr val="tx1"/>
                </a:solidFill>
              </a:rPr>
              <a:t>Diagramme de séquence de </a:t>
            </a:r>
            <a:r>
              <a:rPr lang="fr-FR" dirty="0" smtClean="0">
                <a:solidFill>
                  <a:schemeClr val="tx1"/>
                </a:solidFill>
              </a:rPr>
              <a:t>système </a:t>
            </a:r>
            <a:r>
              <a:rPr lang="fr-FR" dirty="0">
                <a:solidFill>
                  <a:schemeClr val="tx1"/>
                </a:solidFill>
              </a:rPr>
              <a:t>:</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a:t>Conception </a:t>
            </a:r>
            <a:endParaRPr lang="fr-MA" dirty="0"/>
          </a:p>
        </p:txBody>
      </p:sp>
      <p:pic>
        <p:nvPicPr>
          <p:cNvPr id="5" name="Image 71"/>
          <p:cNvPicPr/>
          <p:nvPr/>
        </p:nvPicPr>
        <p:blipFill>
          <a:blip r:embed="rId3">
            <a:extLst>
              <a:ext uri="{28A0092B-C50C-407E-A947-70E740481C1C}">
                <a14:useLocalDpi xmlns:a14="http://schemas.microsoft.com/office/drawing/2010/main" val="0"/>
              </a:ext>
            </a:extLst>
          </a:blip>
          <a:stretch>
            <a:fillRect/>
          </a:stretch>
        </p:blipFill>
        <p:spPr>
          <a:xfrm>
            <a:off x="457200" y="1733012"/>
            <a:ext cx="11601450" cy="4687340"/>
          </a:xfrm>
          <a:prstGeom prst="rect">
            <a:avLst/>
          </a:prstGeom>
          <a:ln>
            <a:noFill/>
          </a:ln>
          <a:effectLst/>
        </p:spPr>
      </p:pic>
      <p:sp>
        <p:nvSpPr>
          <p:cNvPr id="4" name="TextBox 3"/>
          <p:cNvSpPr txBox="1"/>
          <p:nvPr/>
        </p:nvSpPr>
        <p:spPr>
          <a:xfrm>
            <a:off x="-47625" y="2042032"/>
            <a:ext cx="1857375" cy="307777"/>
          </a:xfrm>
          <a:prstGeom prst="rect">
            <a:avLst/>
          </a:prstGeom>
          <a:noFill/>
        </p:spPr>
        <p:txBody>
          <a:bodyPr wrap="square" rtlCol="0">
            <a:spAutoFit/>
          </a:bodyPr>
          <a:lstStyle/>
          <a:p>
            <a:r>
              <a:rPr lang="en-GB" dirty="0" smtClean="0"/>
              <a:t>Ingénieur DevOps</a:t>
            </a:r>
            <a:endParaRPr lang="en-GB" dirty="0"/>
          </a:p>
        </p:txBody>
      </p:sp>
      <p:sp>
        <p:nvSpPr>
          <p:cNvPr id="8" name="TextBox 7"/>
          <p:cNvSpPr txBox="1"/>
          <p:nvPr/>
        </p:nvSpPr>
        <p:spPr>
          <a:xfrm>
            <a:off x="9410700" y="2042031"/>
            <a:ext cx="1857375" cy="307777"/>
          </a:xfrm>
          <a:prstGeom prst="rect">
            <a:avLst/>
          </a:prstGeom>
          <a:noFill/>
        </p:spPr>
        <p:txBody>
          <a:bodyPr wrap="square" rtlCol="0">
            <a:spAutoFit/>
          </a:bodyPr>
          <a:lstStyle/>
          <a:p>
            <a:r>
              <a:rPr lang="en-GB" dirty="0" smtClean="0"/>
              <a:t>Pilote de production</a:t>
            </a:r>
            <a:endParaRPr lang="en-GB" dirty="0"/>
          </a:p>
        </p:txBody>
      </p:sp>
    </p:spTree>
    <p:extLst>
      <p:ext uri="{BB962C8B-B14F-4D97-AF65-F5344CB8AC3E}">
        <p14:creationId xmlns:p14="http://schemas.microsoft.com/office/powerpoint/2010/main" val="378547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174;p27"/>
          <p:cNvSpPr txBox="1"/>
          <p:nvPr/>
        </p:nvSpPr>
        <p:spPr>
          <a:xfrm>
            <a:off x="662727" y="6515889"/>
            <a:ext cx="2976331" cy="287268"/>
          </a:xfrm>
          <a:prstGeom prst="rect">
            <a:avLst/>
          </a:prstGeom>
          <a:noFill/>
          <a:ln>
            <a:noFill/>
          </a:ln>
        </p:spPr>
        <p:txBody>
          <a:bodyPr spcFirstLastPara="1" wrap="square" lIns="121900" tIns="60933" rIns="121900" bIns="60933" anchor="t" anchorCtr="0">
            <a:spAutoFit/>
          </a:bodyPr>
          <a:lstStyle/>
          <a:p>
            <a:r>
              <a:rPr lang="fr" sz="1067" b="1">
                <a:solidFill>
                  <a:schemeClr val="lt1"/>
                </a:solidFill>
              </a:rPr>
              <a:t>SOUTENANCE  DU  STAGE  PFE</a:t>
            </a:r>
            <a:endParaRPr sz="1067" b="1">
              <a:solidFill>
                <a:schemeClr val="lt1"/>
              </a:solidFill>
            </a:endParaRPr>
          </a:p>
        </p:txBody>
      </p:sp>
      <p:pic>
        <p:nvPicPr>
          <p:cNvPr id="12" name="Picture 8" descr="Nouveau logo Capgemini | Aujourd'hui est un grand jour ! Nous sommes ravis  de vous présenter notre nouvelle identité visuelle. | By Capgemini France |  Fac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5" y="6433865"/>
            <a:ext cx="516463" cy="5164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Google Shape;173;p27"/>
          <p:cNvSpPr/>
          <p:nvPr/>
        </p:nvSpPr>
        <p:spPr>
          <a:xfrm>
            <a:off x="669228" y="6459265"/>
            <a:ext cx="33600" cy="432000"/>
          </a:xfrm>
          <a:prstGeom prst="rect">
            <a:avLst/>
          </a:prstGeom>
          <a:solidFill>
            <a:schemeClr val="lt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14" name="Google Shape;164;p26"/>
          <p:cNvSpPr txBox="1"/>
          <p:nvPr/>
        </p:nvSpPr>
        <p:spPr>
          <a:xfrm>
            <a:off x="3400264" y="2366301"/>
            <a:ext cx="6414000" cy="943730"/>
          </a:xfrm>
          <a:prstGeom prst="rect">
            <a:avLst/>
          </a:prstGeom>
          <a:noFill/>
          <a:ln>
            <a:noFill/>
          </a:ln>
        </p:spPr>
        <p:txBody>
          <a:bodyPr spcFirstLastPara="1" wrap="square" lIns="121900" tIns="60933" rIns="121900" bIns="60933" anchor="t" anchorCtr="0">
            <a:spAutoFit/>
          </a:bodyPr>
          <a:lstStyle/>
          <a:p>
            <a:pPr algn="ctr"/>
            <a:r>
              <a:rPr lang="fr" sz="5333" b="1" dirty="0">
                <a:solidFill>
                  <a:srgbClr val="0070C0"/>
                </a:solidFill>
              </a:rPr>
              <a:t>REMERCIEMENTS</a:t>
            </a:r>
            <a:endParaRPr sz="5333" b="1" dirty="0">
              <a:solidFill>
                <a:srgbClr val="0070C0"/>
              </a:solidFill>
            </a:endParaRPr>
          </a:p>
        </p:txBody>
      </p:sp>
    </p:spTree>
    <p:extLst>
      <p:ext uri="{BB962C8B-B14F-4D97-AF65-F5344CB8AC3E}">
        <p14:creationId xmlns:p14="http://schemas.microsoft.com/office/powerpoint/2010/main" val="1162622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4" y="1155031"/>
            <a:ext cx="11980795" cy="721895"/>
          </a:xfrm>
        </p:spPr>
        <p:txBody>
          <a:bodyPr/>
          <a:lstStyle/>
          <a:p>
            <a:pPr marL="76200" indent="0">
              <a:buNone/>
            </a:pPr>
            <a:r>
              <a:rPr lang="fr-FR" dirty="0">
                <a:solidFill>
                  <a:schemeClr val="tx1"/>
                </a:solidFill>
              </a:rPr>
              <a:t>Diagramme de </a:t>
            </a:r>
            <a:r>
              <a:rPr lang="fr-FR" dirty="0" smtClean="0">
                <a:solidFill>
                  <a:schemeClr val="tx1"/>
                </a:solidFill>
              </a:rPr>
              <a:t>séquence montrant la réalisation du test sur l’application web SwappCEE:</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a:t>Conception </a:t>
            </a:r>
            <a:endParaRPr lang="fr-MA" dirty="0"/>
          </a:p>
        </p:txBody>
      </p:sp>
      <p:pic>
        <p:nvPicPr>
          <p:cNvPr id="6" name="Image 70" descr="Une image contenant tabl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4171950" y="1738077"/>
            <a:ext cx="4619625" cy="4681773"/>
          </a:xfrm>
          <a:prstGeom prst="rect">
            <a:avLst/>
          </a:prstGeom>
          <a:ln>
            <a:noFill/>
          </a:ln>
          <a:effectLst/>
        </p:spPr>
      </p:pic>
    </p:spTree>
    <p:extLst>
      <p:ext uri="{BB962C8B-B14F-4D97-AF65-F5344CB8AC3E}">
        <p14:creationId xmlns:p14="http://schemas.microsoft.com/office/powerpoint/2010/main" val="1455319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524670" y="4877391"/>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Conclusion et perspectives</a:t>
            </a:r>
            <a:endParaRPr dirty="0">
              <a:solidFill>
                <a:schemeClr val="bg1">
                  <a:lumMod val="50000"/>
                </a:schemeClr>
              </a:solidFill>
            </a:endParaRPr>
          </a:p>
        </p:txBody>
      </p:sp>
      <p:sp>
        <p:nvSpPr>
          <p:cNvPr id="155" name="Google Shape;155;p26"/>
          <p:cNvSpPr txBox="1">
            <a:spLocks noGrp="1"/>
          </p:cNvSpPr>
          <p:nvPr>
            <p:ph type="body" idx="2"/>
          </p:nvPr>
        </p:nvSpPr>
        <p:spPr>
          <a:xfrm>
            <a:off x="1103446" y="4221088"/>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Mise en </a:t>
            </a:r>
            <a:r>
              <a:rPr lang="fr-FR" dirty="0" err="1"/>
              <a:t>oeuvre</a:t>
            </a:r>
            <a:endParaRPr dirty="0"/>
          </a:p>
        </p:txBody>
      </p:sp>
      <p:sp>
        <p:nvSpPr>
          <p:cNvPr id="156" name="Google Shape;156;p2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Contexte général du projet </a:t>
            </a:r>
            <a:endParaRPr dirty="0">
              <a:solidFill>
                <a:schemeClr val="bg1">
                  <a:lumMod val="50000"/>
                </a:schemeClr>
              </a:solidFill>
            </a:endParaRPr>
          </a:p>
        </p:txBody>
      </p:sp>
      <p:sp>
        <p:nvSpPr>
          <p:cNvPr id="157" name="Google Shape;157;p26"/>
          <p:cNvSpPr txBox="1">
            <a:spLocks noGrp="1"/>
          </p:cNvSpPr>
          <p:nvPr>
            <p:ph type="body" idx="4"/>
          </p:nvPr>
        </p:nvSpPr>
        <p:spPr>
          <a:xfrm>
            <a:off x="1849155" y="2924944"/>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Analyse et spécifications</a:t>
            </a:r>
            <a:endParaRPr dirty="0">
              <a:solidFill>
                <a:schemeClr val="bg1">
                  <a:lumMod val="50000"/>
                </a:schemeClr>
              </a:solidFill>
            </a:endParaRPr>
          </a:p>
        </p:txBody>
      </p:sp>
      <p:sp>
        <p:nvSpPr>
          <p:cNvPr id="158" name="Google Shape;158;p26"/>
          <p:cNvSpPr txBox="1">
            <a:spLocks noGrp="1"/>
          </p:cNvSpPr>
          <p:nvPr>
            <p:ph type="body" idx="5"/>
          </p:nvPr>
        </p:nvSpPr>
        <p:spPr>
          <a:xfrm>
            <a:off x="1583499" y="3573016"/>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Conception et la solution</a:t>
            </a:r>
            <a:endParaRPr dirty="0">
              <a:solidFill>
                <a:schemeClr val="bg1">
                  <a:lumMod val="50000"/>
                </a:schemeClr>
              </a:solidFill>
            </a:endParaRPr>
          </a:p>
        </p:txBody>
      </p:sp>
    </p:spTree>
    <p:extLst>
      <p:ext uri="{BB962C8B-B14F-4D97-AF65-F5344CB8AC3E}">
        <p14:creationId xmlns:p14="http://schemas.microsoft.com/office/powerpoint/2010/main" val="214155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1000"/>
                                        <p:tgtEl>
                                          <p:spTgt spid="15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 calcmode="lin" valueType="num">
                                      <p:cBhvr additive="base">
                                        <p:cTn id="17" dur="1000"/>
                                        <p:tgtEl>
                                          <p:spTgt spid="15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1000"/>
                                        <p:tgtEl>
                                          <p:spTgt spid="1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 calcmode="lin" valueType="num">
                                      <p:cBhvr additive="base">
                                        <p:cTn id="27" dur="1000"/>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5" y="1155031"/>
            <a:ext cx="11367184" cy="721895"/>
          </a:xfrm>
        </p:spPr>
        <p:txBody>
          <a:bodyPr/>
          <a:lstStyle/>
          <a:p>
            <a:pPr marL="76200" indent="0">
              <a:buNone/>
            </a:pPr>
            <a:r>
              <a:rPr lang="fr-FR" dirty="0">
                <a:solidFill>
                  <a:schemeClr val="tx1"/>
                </a:solidFill>
              </a:rPr>
              <a:t>Environnement technique utilisé </a:t>
            </a:r>
            <a:r>
              <a:rPr lang="fr-FR" dirty="0" smtClean="0">
                <a:solidFill>
                  <a:schemeClr val="tx1"/>
                </a:solidFill>
              </a:rPr>
              <a:t>mettre en place le système de monitoring:</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a:t>Mise en œuvre </a:t>
            </a:r>
            <a:endParaRPr lang="fr-MA" dirty="0"/>
          </a:p>
        </p:txBody>
      </p:sp>
      <p:pic>
        <p:nvPicPr>
          <p:cNvPr id="1026" name="Picture 2" descr="Robot Framework — Wikipédia">
            <a:extLst>
              <a:ext uri="{FF2B5EF4-FFF2-40B4-BE49-F238E27FC236}">
                <a16:creationId xmlns:a16="http://schemas.microsoft.com/office/drawing/2014/main" id="{48F4338F-F49C-45AA-AF1D-029A95493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73" y="1626450"/>
            <a:ext cx="1806128" cy="1806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lenium sur Raspberry Pi 3">
            <a:extLst>
              <a:ext uri="{FF2B5EF4-FFF2-40B4-BE49-F238E27FC236}">
                <a16:creationId xmlns:a16="http://schemas.microsoft.com/office/drawing/2014/main" id="{27E579C9-AD12-490F-8BFF-162D49FB0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168" y="1992976"/>
            <a:ext cx="1341765" cy="12142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397C6D5-9A84-450F-BCCE-CB2720B4A5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6485" y="2163244"/>
            <a:ext cx="3963613" cy="9830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26409EE-EFDF-4B0A-A871-ECDDB1F02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361" y="3487359"/>
            <a:ext cx="2428876" cy="68121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54" descr="Docker Logos - Docke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1611" y="3224234"/>
            <a:ext cx="1072534" cy="964568"/>
          </a:xfrm>
          <a:prstGeom prst="rect">
            <a:avLst/>
          </a:prstGeom>
          <a:ln>
            <a:noFill/>
          </a:ln>
          <a:effectLst/>
        </p:spPr>
      </p:pic>
      <p:pic>
        <p:nvPicPr>
          <p:cNvPr id="10" name="Image 56"/>
          <p:cNvPicPr/>
          <p:nvPr/>
        </p:nvPicPr>
        <p:blipFill>
          <a:blip r:embed="rId8">
            <a:extLst>
              <a:ext uri="{28A0092B-C50C-407E-A947-70E740481C1C}">
                <a14:useLocalDpi xmlns:a14="http://schemas.microsoft.com/office/drawing/2010/main" val="0"/>
              </a:ext>
            </a:extLst>
          </a:blip>
          <a:srcRect/>
          <a:stretch>
            <a:fillRect/>
          </a:stretch>
        </p:blipFill>
        <p:spPr bwMode="auto">
          <a:xfrm>
            <a:off x="759973" y="4636308"/>
            <a:ext cx="2199534" cy="1099767"/>
          </a:xfrm>
          <a:prstGeom prst="rect">
            <a:avLst/>
          </a:prstGeom>
          <a:ln>
            <a:noFill/>
          </a:ln>
          <a:effectLst/>
        </p:spPr>
      </p:pic>
      <p:pic>
        <p:nvPicPr>
          <p:cNvPr id="11" name="Image 60" descr="Comment configurer la base de données Zabbix dans Grafana ? | Labo-tech"/>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29735" y="4636308"/>
            <a:ext cx="3120363" cy="755919"/>
          </a:xfrm>
          <a:prstGeom prst="rect">
            <a:avLst/>
          </a:prstGeom>
          <a:ln>
            <a:noFill/>
          </a:ln>
          <a:effectLst/>
        </p:spPr>
      </p:pic>
      <p:pic>
        <p:nvPicPr>
          <p:cNvPr id="2050" name="Picture 2" descr="PostgreSQL : Bases de données Open Source | OVHclou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6408" y="4679244"/>
            <a:ext cx="2867737" cy="85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0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1000"/>
                                        <p:tgtEl>
                                          <p:spTgt spid="1030"/>
                                        </p:tgtEl>
                                      </p:cBhvr>
                                    </p:animEffect>
                                    <p:anim calcmode="lin" valueType="num">
                                      <p:cBhvr>
                                        <p:cTn id="13" dur="1000" fill="hold"/>
                                        <p:tgtEl>
                                          <p:spTgt spid="1030"/>
                                        </p:tgtEl>
                                        <p:attrNameLst>
                                          <p:attrName>ppt_x</p:attrName>
                                        </p:attrNameLst>
                                      </p:cBhvr>
                                      <p:tavLst>
                                        <p:tav tm="0">
                                          <p:val>
                                            <p:strVal val="#ppt_x"/>
                                          </p:val>
                                        </p:tav>
                                        <p:tav tm="100000">
                                          <p:val>
                                            <p:strVal val="#ppt_x"/>
                                          </p:val>
                                        </p:tav>
                                      </p:tavLst>
                                    </p:anim>
                                    <p:anim calcmode="lin" valueType="num">
                                      <p:cBhvr>
                                        <p:cTn id="14" dur="1000" fill="hold"/>
                                        <p:tgtEl>
                                          <p:spTgt spid="10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1000"/>
                                        <p:tgtEl>
                                          <p:spTgt spid="1032"/>
                                        </p:tgtEl>
                                      </p:cBhvr>
                                    </p:animEffect>
                                    <p:anim calcmode="lin" valueType="num">
                                      <p:cBhvr>
                                        <p:cTn id="18" dur="1000" fill="hold"/>
                                        <p:tgtEl>
                                          <p:spTgt spid="1032"/>
                                        </p:tgtEl>
                                        <p:attrNameLst>
                                          <p:attrName>ppt_x</p:attrName>
                                        </p:attrNameLst>
                                      </p:cBhvr>
                                      <p:tavLst>
                                        <p:tav tm="0">
                                          <p:val>
                                            <p:strVal val="#ppt_x"/>
                                          </p:val>
                                        </p:tav>
                                        <p:tav tm="100000">
                                          <p:val>
                                            <p:strVal val="#ppt_x"/>
                                          </p:val>
                                        </p:tav>
                                      </p:tavLst>
                                    </p:anim>
                                    <p:anim calcmode="lin" valueType="num">
                                      <p:cBhvr>
                                        <p:cTn id="19"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36"/>
                                        </p:tgtEl>
                                        <p:attrNameLst>
                                          <p:attrName>style.visibility</p:attrName>
                                        </p:attrNameLst>
                                      </p:cBhvr>
                                      <p:to>
                                        <p:strVal val="visible"/>
                                      </p:to>
                                    </p:set>
                                    <p:animEffect transition="in" filter="fade">
                                      <p:cBhvr>
                                        <p:cTn id="24" dur="1000"/>
                                        <p:tgtEl>
                                          <p:spTgt spid="1036"/>
                                        </p:tgtEl>
                                      </p:cBhvr>
                                    </p:animEffect>
                                    <p:anim calcmode="lin" valueType="num">
                                      <p:cBhvr>
                                        <p:cTn id="25" dur="1000" fill="hold"/>
                                        <p:tgtEl>
                                          <p:spTgt spid="1036"/>
                                        </p:tgtEl>
                                        <p:attrNameLst>
                                          <p:attrName>ppt_x</p:attrName>
                                        </p:attrNameLst>
                                      </p:cBhvr>
                                      <p:tavLst>
                                        <p:tav tm="0">
                                          <p:val>
                                            <p:strVal val="#ppt_x"/>
                                          </p:val>
                                        </p:tav>
                                        <p:tav tm="100000">
                                          <p:val>
                                            <p:strVal val="#ppt_x"/>
                                          </p:val>
                                        </p:tav>
                                      </p:tavLst>
                                    </p:anim>
                                    <p:anim calcmode="lin" valueType="num">
                                      <p:cBhvr>
                                        <p:cTn id="26" dur="1000" fill="hold"/>
                                        <p:tgtEl>
                                          <p:spTgt spid="103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5" y="1155031"/>
            <a:ext cx="11367184" cy="721895"/>
          </a:xfrm>
        </p:spPr>
        <p:txBody>
          <a:bodyPr/>
          <a:lstStyle/>
          <a:p>
            <a:pPr marL="76200" indent="0">
              <a:buNone/>
            </a:pPr>
            <a:r>
              <a:rPr lang="fr-FR" dirty="0" smtClean="0">
                <a:solidFill>
                  <a:schemeClr val="tx1"/>
                </a:solidFill>
              </a:rPr>
              <a:t>Comment fonctionne le système ?</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smtClean="0"/>
              <a:t>Mise en œuvre </a:t>
            </a:r>
            <a:endParaRPr lang="fr-MA" dirty="0"/>
          </a:p>
        </p:txBody>
      </p:sp>
      <p:pic>
        <p:nvPicPr>
          <p:cNvPr id="7" name="Image 43" descr="Une image contenant texte, capture d’écran, parking, mètr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4776870" y="1155031"/>
            <a:ext cx="6848872" cy="5283869"/>
          </a:xfrm>
          <a:prstGeom prst="rect">
            <a:avLst/>
          </a:prstGeom>
        </p:spPr>
      </p:pic>
    </p:spTree>
    <p:extLst>
      <p:ext uri="{BB962C8B-B14F-4D97-AF65-F5344CB8AC3E}">
        <p14:creationId xmlns:p14="http://schemas.microsoft.com/office/powerpoint/2010/main" val="1945383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5" y="1155031"/>
            <a:ext cx="11367184" cy="721895"/>
          </a:xfrm>
        </p:spPr>
        <p:txBody>
          <a:bodyPr/>
          <a:lstStyle/>
          <a:p>
            <a:pPr marL="76200" indent="0">
              <a:buNone/>
            </a:pPr>
            <a:r>
              <a:rPr lang="fr-FR" dirty="0" smtClean="0">
                <a:solidFill>
                  <a:schemeClr val="tx1"/>
                </a:solidFill>
              </a:rPr>
              <a:t>Processus des cas des tests automatisés :</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a:t>Mise en </a:t>
            </a:r>
            <a:r>
              <a:rPr lang="fr-FR" dirty="0" err="1"/>
              <a:t>oeuvre</a:t>
            </a:r>
            <a:r>
              <a:rPr lang="fr-FR" dirty="0"/>
              <a:t> </a:t>
            </a:r>
            <a:endParaRPr lang="fr-MA" dirty="0"/>
          </a:p>
        </p:txBody>
      </p:sp>
    </p:spTree>
    <p:extLst>
      <p:ext uri="{BB962C8B-B14F-4D97-AF65-F5344CB8AC3E}">
        <p14:creationId xmlns:p14="http://schemas.microsoft.com/office/powerpoint/2010/main" val="131674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BACB314-A7DD-4AA1-99C4-7A2544A2A841}"/>
              </a:ext>
            </a:extLst>
          </p:cNvPr>
          <p:cNvSpPr>
            <a:spLocks noGrp="1"/>
          </p:cNvSpPr>
          <p:nvPr>
            <p:ph type="body" idx="1"/>
          </p:nvPr>
        </p:nvSpPr>
        <p:spPr>
          <a:xfrm>
            <a:off x="135005" y="1155031"/>
            <a:ext cx="11367184" cy="721895"/>
          </a:xfrm>
        </p:spPr>
        <p:txBody>
          <a:bodyPr/>
          <a:lstStyle/>
          <a:p>
            <a:pPr marL="76200" indent="0">
              <a:buNone/>
            </a:pPr>
            <a:r>
              <a:rPr lang="fr-FR" dirty="0">
                <a:solidFill>
                  <a:schemeClr val="tx1"/>
                </a:solidFill>
              </a:rPr>
              <a:t>Intégration Jenkins :</a:t>
            </a:r>
            <a:endParaRPr lang="fr-MA" dirty="0">
              <a:solidFill>
                <a:schemeClr val="tx1"/>
              </a:solidFill>
            </a:endParaRPr>
          </a:p>
        </p:txBody>
      </p:sp>
      <p:sp>
        <p:nvSpPr>
          <p:cNvPr id="3" name="Titre 2">
            <a:extLst>
              <a:ext uri="{FF2B5EF4-FFF2-40B4-BE49-F238E27FC236}">
                <a16:creationId xmlns:a16="http://schemas.microsoft.com/office/drawing/2014/main" id="{82A79BE9-CDAB-4545-8E69-FC0A26F73D2B}"/>
              </a:ext>
            </a:extLst>
          </p:cNvPr>
          <p:cNvSpPr>
            <a:spLocks noGrp="1"/>
          </p:cNvSpPr>
          <p:nvPr>
            <p:ph type="ctrTitle"/>
          </p:nvPr>
        </p:nvSpPr>
        <p:spPr/>
        <p:txBody>
          <a:bodyPr/>
          <a:lstStyle/>
          <a:p>
            <a:r>
              <a:rPr lang="fr-FR" dirty="0"/>
              <a:t>Mise en </a:t>
            </a:r>
            <a:r>
              <a:rPr lang="fr-FR" dirty="0" err="1"/>
              <a:t>oeuvre</a:t>
            </a:r>
            <a:r>
              <a:rPr lang="fr-FR" dirty="0"/>
              <a:t> </a:t>
            </a:r>
            <a:endParaRPr lang="fr-MA" dirty="0"/>
          </a:p>
        </p:txBody>
      </p:sp>
      <p:pic>
        <p:nvPicPr>
          <p:cNvPr id="7" name="Image 6">
            <a:extLst>
              <a:ext uri="{FF2B5EF4-FFF2-40B4-BE49-F238E27FC236}">
                <a16:creationId xmlns:a16="http://schemas.microsoft.com/office/drawing/2014/main" id="{5BD3080F-44F6-4FD5-AF3F-2C0049D40CBA}"/>
              </a:ext>
            </a:extLst>
          </p:cNvPr>
          <p:cNvPicPr>
            <a:picLocks noChangeAspect="1"/>
          </p:cNvPicPr>
          <p:nvPr/>
        </p:nvPicPr>
        <p:blipFill>
          <a:blip r:embed="rId3"/>
          <a:stretch>
            <a:fillRect/>
          </a:stretch>
        </p:blipFill>
        <p:spPr>
          <a:xfrm>
            <a:off x="1299028" y="1774391"/>
            <a:ext cx="9593943" cy="4579609"/>
          </a:xfrm>
          <a:prstGeom prst="rect">
            <a:avLst/>
          </a:prstGeom>
        </p:spPr>
      </p:pic>
    </p:spTree>
    <p:extLst>
      <p:ext uri="{BB962C8B-B14F-4D97-AF65-F5344CB8AC3E}">
        <p14:creationId xmlns:p14="http://schemas.microsoft.com/office/powerpoint/2010/main" val="745684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524670" y="4877391"/>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Conclusion et perspectives</a:t>
            </a:r>
            <a:endParaRPr dirty="0"/>
          </a:p>
        </p:txBody>
      </p:sp>
      <p:sp>
        <p:nvSpPr>
          <p:cNvPr id="155" name="Google Shape;155;p26"/>
          <p:cNvSpPr txBox="1">
            <a:spLocks noGrp="1"/>
          </p:cNvSpPr>
          <p:nvPr>
            <p:ph type="body" idx="2"/>
          </p:nvPr>
        </p:nvSpPr>
        <p:spPr>
          <a:xfrm>
            <a:off x="1103446" y="4221088"/>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Mise en </a:t>
            </a:r>
            <a:r>
              <a:rPr lang="fr-FR" dirty="0" err="1">
                <a:solidFill>
                  <a:schemeClr val="bg1">
                    <a:lumMod val="50000"/>
                  </a:schemeClr>
                </a:solidFill>
              </a:rPr>
              <a:t>oeuvre</a:t>
            </a:r>
            <a:endParaRPr dirty="0">
              <a:solidFill>
                <a:schemeClr val="bg1">
                  <a:lumMod val="50000"/>
                </a:schemeClr>
              </a:solidFill>
            </a:endParaRPr>
          </a:p>
        </p:txBody>
      </p:sp>
      <p:sp>
        <p:nvSpPr>
          <p:cNvPr id="156" name="Google Shape;156;p2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Contexte général du projet </a:t>
            </a:r>
            <a:endParaRPr dirty="0">
              <a:solidFill>
                <a:schemeClr val="bg1">
                  <a:lumMod val="50000"/>
                </a:schemeClr>
              </a:solidFill>
            </a:endParaRPr>
          </a:p>
        </p:txBody>
      </p:sp>
      <p:sp>
        <p:nvSpPr>
          <p:cNvPr id="157" name="Google Shape;157;p26"/>
          <p:cNvSpPr txBox="1">
            <a:spLocks noGrp="1"/>
          </p:cNvSpPr>
          <p:nvPr>
            <p:ph type="body" idx="4"/>
          </p:nvPr>
        </p:nvSpPr>
        <p:spPr>
          <a:xfrm>
            <a:off x="1849155" y="2924944"/>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Analyse et spécifications</a:t>
            </a:r>
            <a:endParaRPr dirty="0">
              <a:solidFill>
                <a:schemeClr val="bg1">
                  <a:lumMod val="50000"/>
                </a:schemeClr>
              </a:solidFill>
            </a:endParaRPr>
          </a:p>
        </p:txBody>
      </p:sp>
      <p:sp>
        <p:nvSpPr>
          <p:cNvPr id="158" name="Google Shape;158;p26"/>
          <p:cNvSpPr txBox="1">
            <a:spLocks noGrp="1"/>
          </p:cNvSpPr>
          <p:nvPr>
            <p:ph type="body" idx="5"/>
          </p:nvPr>
        </p:nvSpPr>
        <p:spPr>
          <a:xfrm>
            <a:off x="1583499" y="3573016"/>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Conception et la solution</a:t>
            </a:r>
            <a:endParaRPr dirty="0">
              <a:solidFill>
                <a:schemeClr val="bg1">
                  <a:lumMod val="50000"/>
                </a:schemeClr>
              </a:solidFill>
            </a:endParaRPr>
          </a:p>
        </p:txBody>
      </p:sp>
    </p:spTree>
    <p:extLst>
      <p:ext uri="{BB962C8B-B14F-4D97-AF65-F5344CB8AC3E}">
        <p14:creationId xmlns:p14="http://schemas.microsoft.com/office/powerpoint/2010/main" val="37568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1000"/>
                                        <p:tgtEl>
                                          <p:spTgt spid="15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 calcmode="lin" valueType="num">
                                      <p:cBhvr additive="base">
                                        <p:cTn id="17" dur="1000"/>
                                        <p:tgtEl>
                                          <p:spTgt spid="15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1000"/>
                                        <p:tgtEl>
                                          <p:spTgt spid="1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 calcmode="lin" valueType="num">
                                      <p:cBhvr additive="base">
                                        <p:cTn id="27" dur="1000"/>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4"/>
          <p:cNvSpPr txBox="1">
            <a:spLocks noGrp="1"/>
          </p:cNvSpPr>
          <p:nvPr>
            <p:ph type="ctrTitle"/>
          </p:nvPr>
        </p:nvSpPr>
        <p:spPr>
          <a:xfrm>
            <a:off x="623392" y="526661"/>
            <a:ext cx="8544900" cy="4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Conclusion et perspectives</a:t>
            </a:r>
            <a:endParaRPr dirty="0"/>
          </a:p>
        </p:txBody>
      </p:sp>
      <p:sp>
        <p:nvSpPr>
          <p:cNvPr id="561" name="Google Shape;561;p44"/>
          <p:cNvSpPr txBox="1"/>
          <p:nvPr/>
        </p:nvSpPr>
        <p:spPr>
          <a:xfrm>
            <a:off x="2495550" y="2647950"/>
            <a:ext cx="2914800" cy="13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Arrow: Right 1">
            <a:extLst>
              <a:ext uri="{FF2B5EF4-FFF2-40B4-BE49-F238E27FC236}">
                <a16:creationId xmlns:a16="http://schemas.microsoft.com/office/drawing/2014/main" id="{233EBEDE-0785-40D4-8960-8E76C6F54328}"/>
              </a:ext>
            </a:extLst>
          </p:cNvPr>
          <p:cNvSpPr/>
          <p:nvPr/>
        </p:nvSpPr>
        <p:spPr>
          <a:xfrm>
            <a:off x="774700" y="1567189"/>
            <a:ext cx="533400" cy="523220"/>
          </a:xfrm>
          <a:prstGeom prst="rightArrow">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9" name="TextBox 2">
            <a:extLst>
              <a:ext uri="{FF2B5EF4-FFF2-40B4-BE49-F238E27FC236}">
                <a16:creationId xmlns:a16="http://schemas.microsoft.com/office/drawing/2014/main" id="{381A6B1C-CC07-4831-A0B1-4D6F991C75E1}"/>
              </a:ext>
            </a:extLst>
          </p:cNvPr>
          <p:cNvSpPr txBox="1"/>
          <p:nvPr/>
        </p:nvSpPr>
        <p:spPr>
          <a:xfrm>
            <a:off x="1425636" y="3781356"/>
            <a:ext cx="3108264" cy="523220"/>
          </a:xfrm>
          <a:prstGeom prst="rect">
            <a:avLst/>
          </a:prstGeom>
          <a:noFill/>
        </p:spPr>
        <p:txBody>
          <a:bodyPr wrap="square" rtlCol="0">
            <a:spAutoFit/>
          </a:bodyPr>
          <a:lstStyle/>
          <a:p>
            <a:r>
              <a:rPr lang="fr-MA" sz="2800" dirty="0">
                <a:solidFill>
                  <a:schemeClr val="accent6"/>
                </a:solidFill>
              </a:rPr>
              <a:t>Travail à réaliser</a:t>
            </a:r>
          </a:p>
        </p:txBody>
      </p:sp>
      <p:sp>
        <p:nvSpPr>
          <p:cNvPr id="40" name="TextBox 9">
            <a:extLst>
              <a:ext uri="{FF2B5EF4-FFF2-40B4-BE49-F238E27FC236}">
                <a16:creationId xmlns:a16="http://schemas.microsoft.com/office/drawing/2014/main" id="{D8831273-0F16-4814-B79D-BB134C15E293}"/>
              </a:ext>
            </a:extLst>
          </p:cNvPr>
          <p:cNvSpPr txBox="1"/>
          <p:nvPr/>
        </p:nvSpPr>
        <p:spPr>
          <a:xfrm>
            <a:off x="623392" y="2382124"/>
            <a:ext cx="9832914" cy="954107"/>
          </a:xfrm>
          <a:prstGeom prst="rect">
            <a:avLst/>
          </a:prstGeom>
          <a:noFill/>
        </p:spPr>
        <p:txBody>
          <a:bodyPr wrap="square" rtlCol="0">
            <a:spAutoFit/>
          </a:bodyPr>
          <a:lstStyle/>
          <a:p>
            <a:pPr marL="285750" indent="-285750">
              <a:buFont typeface="Arial" panose="020B0604020202020204" pitchFamily="34" charset="0"/>
              <a:buChar char="•"/>
            </a:pPr>
            <a:r>
              <a:rPr lang="fr-MA" dirty="0"/>
              <a:t>Réalisation des scénarios des tests automatisés de l’application E-Banking,</a:t>
            </a:r>
          </a:p>
          <a:p>
            <a:pPr marL="285750" indent="-285750">
              <a:buFont typeface="Arial" panose="020B0604020202020204" pitchFamily="34" charset="0"/>
              <a:buChar char="•"/>
            </a:pPr>
            <a:r>
              <a:rPr lang="fr-MA" dirty="0"/>
              <a:t>Réalisation d’une solution de validation générique,</a:t>
            </a:r>
          </a:p>
          <a:p>
            <a:pPr marL="285750" indent="-285750">
              <a:buFont typeface="Arial" panose="020B0604020202020204" pitchFamily="34" charset="0"/>
              <a:buChar char="•"/>
            </a:pPr>
            <a:r>
              <a:rPr lang="fr-MA" dirty="0"/>
              <a:t>Réalisation des scénarios des tests pour l’application du client </a:t>
            </a:r>
            <a:r>
              <a:rPr lang="fr-MA" dirty="0" err="1"/>
              <a:t>Compta.Com</a:t>
            </a:r>
            <a:r>
              <a:rPr lang="fr-MA" dirty="0"/>
              <a:t>,</a:t>
            </a:r>
          </a:p>
          <a:p>
            <a:endParaRPr lang="fr-MA" dirty="0"/>
          </a:p>
        </p:txBody>
      </p:sp>
      <p:sp>
        <p:nvSpPr>
          <p:cNvPr id="41" name="Arrow: Right 14">
            <a:extLst>
              <a:ext uri="{FF2B5EF4-FFF2-40B4-BE49-F238E27FC236}">
                <a16:creationId xmlns:a16="http://schemas.microsoft.com/office/drawing/2014/main" id="{37937FBF-8E56-4A99-AB81-00A4D2863C77}"/>
              </a:ext>
            </a:extLst>
          </p:cNvPr>
          <p:cNvSpPr/>
          <p:nvPr/>
        </p:nvSpPr>
        <p:spPr>
          <a:xfrm>
            <a:off x="673058" y="3781356"/>
            <a:ext cx="533400" cy="52322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42" name="TextBox 16">
            <a:extLst>
              <a:ext uri="{FF2B5EF4-FFF2-40B4-BE49-F238E27FC236}">
                <a16:creationId xmlns:a16="http://schemas.microsoft.com/office/drawing/2014/main" id="{FC29BABE-25A3-4C38-B102-0DC17DF47DCD}"/>
              </a:ext>
            </a:extLst>
          </p:cNvPr>
          <p:cNvSpPr txBox="1"/>
          <p:nvPr/>
        </p:nvSpPr>
        <p:spPr>
          <a:xfrm>
            <a:off x="1578036" y="1567188"/>
            <a:ext cx="4121306" cy="523220"/>
          </a:xfrm>
          <a:prstGeom prst="rect">
            <a:avLst/>
          </a:prstGeom>
          <a:noFill/>
        </p:spPr>
        <p:txBody>
          <a:bodyPr wrap="square" rtlCol="0">
            <a:spAutoFit/>
          </a:bodyPr>
          <a:lstStyle/>
          <a:p>
            <a:r>
              <a:rPr lang="fr-MA" sz="2800" dirty="0">
                <a:solidFill>
                  <a:schemeClr val="accent6"/>
                </a:solidFill>
              </a:rPr>
              <a:t>Travail réaliser</a:t>
            </a:r>
          </a:p>
        </p:txBody>
      </p:sp>
      <p:sp>
        <p:nvSpPr>
          <p:cNvPr id="43" name="TextBox 17">
            <a:extLst>
              <a:ext uri="{FF2B5EF4-FFF2-40B4-BE49-F238E27FC236}">
                <a16:creationId xmlns:a16="http://schemas.microsoft.com/office/drawing/2014/main" id="{BEB9767E-5B99-490C-AA6D-08B9D173CF27}"/>
              </a:ext>
            </a:extLst>
          </p:cNvPr>
          <p:cNvSpPr txBox="1"/>
          <p:nvPr/>
        </p:nvSpPr>
        <p:spPr>
          <a:xfrm>
            <a:off x="647660" y="4552147"/>
            <a:ext cx="9832914" cy="738664"/>
          </a:xfrm>
          <a:prstGeom prst="rect">
            <a:avLst/>
          </a:prstGeom>
          <a:noFill/>
        </p:spPr>
        <p:txBody>
          <a:bodyPr wrap="square" rtlCol="0">
            <a:spAutoFit/>
          </a:bodyPr>
          <a:lstStyle/>
          <a:p>
            <a:pPr marL="285750" indent="-285750">
              <a:buFont typeface="Arial" panose="020B0604020202020204" pitchFamily="34" charset="0"/>
              <a:buChar char="•"/>
            </a:pPr>
            <a:r>
              <a:rPr lang="fr-MA" dirty="0"/>
              <a:t>Continuer les Tests du client </a:t>
            </a:r>
            <a:r>
              <a:rPr lang="fr-MA" dirty="0" err="1"/>
              <a:t>ComptaCom</a:t>
            </a:r>
            <a:r>
              <a:rPr lang="fr-MA" dirty="0"/>
              <a:t>,</a:t>
            </a:r>
          </a:p>
          <a:p>
            <a:pPr marL="285750" indent="-285750">
              <a:buFont typeface="Arial" panose="020B0604020202020204" pitchFamily="34" charset="0"/>
              <a:buChar char="•"/>
            </a:pPr>
            <a:r>
              <a:rPr lang="fr-MA" dirty="0"/>
              <a:t>Continuer les Tests de l’application E-Banking.</a:t>
            </a:r>
          </a:p>
          <a:p>
            <a:endParaRPr lang="fr-MA" dirty="0"/>
          </a:p>
        </p:txBody>
      </p:sp>
    </p:spTree>
    <p:extLst>
      <p:ext uri="{BB962C8B-B14F-4D97-AF65-F5344CB8AC3E}">
        <p14:creationId xmlns:p14="http://schemas.microsoft.com/office/powerpoint/2010/main" val="385372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fade">
                                      <p:cBhvr>
                                        <p:cTn id="7" dur="10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5"/>
          <p:cNvSpPr txBox="1">
            <a:spLocks noGrp="1"/>
          </p:cNvSpPr>
          <p:nvPr>
            <p:ph type="body" idx="1"/>
          </p:nvPr>
        </p:nvSpPr>
        <p:spPr>
          <a:xfrm>
            <a:off x="427566" y="2464496"/>
            <a:ext cx="11336867" cy="2879750"/>
          </a:xfrm>
          <a:prstGeom prst="rect">
            <a:avLst/>
          </a:prstGeom>
          <a:noFill/>
          <a:ln>
            <a:noFill/>
          </a:ln>
        </p:spPr>
        <p:txBody>
          <a:bodyPr spcFirstLastPara="1" wrap="square" lIns="91425" tIns="45700" rIns="91425" bIns="45700" anchor="t" anchorCtr="0">
            <a:noAutofit/>
          </a:bodyPr>
          <a:lstStyle/>
          <a:p>
            <a:pPr marL="0" lvl="0" indent="0" algn="ctr" rtl="0">
              <a:lnSpc>
                <a:spcPct val="114000"/>
              </a:lnSpc>
              <a:spcBef>
                <a:spcPts val="0"/>
              </a:spcBef>
              <a:spcAft>
                <a:spcPts val="0"/>
              </a:spcAft>
              <a:buClr>
                <a:schemeClr val="accent1"/>
              </a:buClr>
              <a:buSzPts val="4400"/>
              <a:buNone/>
            </a:pPr>
            <a:r>
              <a:rPr lang="fr-FR" sz="4400" b="0" dirty="0">
                <a:solidFill>
                  <a:schemeClr val="accent1"/>
                </a:solidFill>
              </a:rPr>
              <a:t>Merci de votre Attention!</a:t>
            </a:r>
            <a:endParaRPr sz="4400" b="0" dirty="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5" name="Image 4">
            <a:extLst>
              <a:ext uri="{FF2B5EF4-FFF2-40B4-BE49-F238E27FC236}">
                <a16:creationId xmlns:a16="http://schemas.microsoft.com/office/drawing/2014/main" id="{04D4BC90-E442-414F-BED0-CF34A98D0DEC}"/>
              </a:ext>
            </a:extLst>
          </p:cNvPr>
          <p:cNvPicPr>
            <a:picLocks noChangeAspect="1"/>
          </p:cNvPicPr>
          <p:nvPr/>
        </p:nvPicPr>
        <p:blipFill>
          <a:blip r:embed="rId3"/>
          <a:stretch>
            <a:fillRect/>
          </a:stretch>
        </p:blipFill>
        <p:spPr>
          <a:xfrm>
            <a:off x="1233375" y="344202"/>
            <a:ext cx="9155225" cy="982266"/>
          </a:xfrm>
          <a:prstGeom prst="rect">
            <a:avLst/>
          </a:prstGeom>
        </p:spPr>
      </p:pic>
      <p:sp>
        <p:nvSpPr>
          <p:cNvPr id="6" name="Google Shape;131;p25">
            <a:extLst>
              <a:ext uri="{FF2B5EF4-FFF2-40B4-BE49-F238E27FC236}">
                <a16:creationId xmlns:a16="http://schemas.microsoft.com/office/drawing/2014/main" id="{A2E4A24A-416E-4ED9-91AC-BBC52712AF6F}"/>
              </a:ext>
            </a:extLst>
          </p:cNvPr>
          <p:cNvSpPr/>
          <p:nvPr/>
        </p:nvSpPr>
        <p:spPr>
          <a:xfrm>
            <a:off x="3054114" y="1457986"/>
            <a:ext cx="5760000" cy="14400"/>
          </a:xfrm>
          <a:prstGeom prst="rect">
            <a:avLst/>
          </a:prstGeom>
          <a:solidFill>
            <a:schemeClr val="dk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7" name="Google Shape;132;p25">
            <a:extLst>
              <a:ext uri="{FF2B5EF4-FFF2-40B4-BE49-F238E27FC236}">
                <a16:creationId xmlns:a16="http://schemas.microsoft.com/office/drawing/2014/main" id="{56869315-447D-49C3-9716-F2E10BB4877E}"/>
              </a:ext>
            </a:extLst>
          </p:cNvPr>
          <p:cNvSpPr/>
          <p:nvPr/>
        </p:nvSpPr>
        <p:spPr>
          <a:xfrm>
            <a:off x="3329208" y="3003851"/>
            <a:ext cx="5520800" cy="944000"/>
          </a:xfrm>
          <a:prstGeom prst="rect">
            <a:avLst/>
          </a:prstGeom>
          <a:noFill/>
          <a:ln>
            <a:noFill/>
          </a:ln>
        </p:spPr>
        <p:txBody>
          <a:bodyPr spcFirstLastPara="1" wrap="square" lIns="121900" tIns="60933" rIns="121900" bIns="60933" anchor="ctr" anchorCtr="0">
            <a:noAutofit/>
          </a:bodyPr>
          <a:lstStyle/>
          <a:p>
            <a:pPr algn="ctr"/>
            <a:r>
              <a:rPr lang="fr-FR" sz="2667" dirty="0">
                <a:solidFill>
                  <a:srgbClr val="595959"/>
                </a:solidFill>
                <a:latin typeface="Garamond"/>
              </a:rPr>
              <a:t>Développement &amp; automatisation des tests d’acceptation </a:t>
            </a:r>
            <a:endParaRPr lang="fr-FR" sz="2667" dirty="0">
              <a:solidFill>
                <a:srgbClr val="595959"/>
              </a:solidFill>
              <a:latin typeface="Garamond"/>
              <a:sym typeface="Garamond"/>
            </a:endParaRPr>
          </a:p>
        </p:txBody>
      </p:sp>
      <p:sp>
        <p:nvSpPr>
          <p:cNvPr id="8" name="Google Shape;139;p25">
            <a:extLst>
              <a:ext uri="{FF2B5EF4-FFF2-40B4-BE49-F238E27FC236}">
                <a16:creationId xmlns:a16="http://schemas.microsoft.com/office/drawing/2014/main" id="{2518D9E7-0D8C-489B-B9CD-7AD075F28499}"/>
              </a:ext>
            </a:extLst>
          </p:cNvPr>
          <p:cNvSpPr/>
          <p:nvPr/>
        </p:nvSpPr>
        <p:spPr>
          <a:xfrm rot="5400000">
            <a:off x="3209208" y="2963328"/>
            <a:ext cx="624000" cy="384000"/>
          </a:xfrm>
          <a:prstGeom prst="corner">
            <a:avLst>
              <a:gd name="adj1" fmla="val 26912"/>
              <a:gd name="adj2" fmla="val 26912"/>
            </a:avLst>
          </a:prstGeom>
          <a:gradFill>
            <a:gsLst>
              <a:gs pos="0">
                <a:srgbClr val="94B7F6"/>
              </a:gs>
              <a:gs pos="50000">
                <a:srgbClr val="BED1F7"/>
              </a:gs>
              <a:gs pos="100000">
                <a:srgbClr val="DEE8FB"/>
              </a:gs>
            </a:gsLst>
            <a:path path="circle">
              <a:fillToRect r="100000" b="100000"/>
            </a:path>
            <a:tileRect l="-100000" t="-100000"/>
          </a:gra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9" name="Google Shape;140;p25">
            <a:extLst>
              <a:ext uri="{FF2B5EF4-FFF2-40B4-BE49-F238E27FC236}">
                <a16:creationId xmlns:a16="http://schemas.microsoft.com/office/drawing/2014/main" id="{DFD5422D-EA5B-4134-9E0D-DA22AC47FC2B}"/>
              </a:ext>
            </a:extLst>
          </p:cNvPr>
          <p:cNvSpPr/>
          <p:nvPr/>
        </p:nvSpPr>
        <p:spPr>
          <a:xfrm rot="-5400000">
            <a:off x="8229907" y="3682121"/>
            <a:ext cx="624000" cy="384000"/>
          </a:xfrm>
          <a:prstGeom prst="corner">
            <a:avLst>
              <a:gd name="adj1" fmla="val 26912"/>
              <a:gd name="adj2" fmla="val 26912"/>
            </a:avLst>
          </a:prstGeom>
          <a:gradFill>
            <a:gsLst>
              <a:gs pos="0">
                <a:srgbClr val="94B7F6"/>
              </a:gs>
              <a:gs pos="50000">
                <a:srgbClr val="BED1F7"/>
              </a:gs>
              <a:gs pos="100000">
                <a:srgbClr val="DEE8FB"/>
              </a:gs>
            </a:gsLst>
            <a:path path="circle">
              <a:fillToRect r="100000" b="100000"/>
            </a:path>
            <a:tileRect l="-100000" t="-100000"/>
          </a:gra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12" name="Google Shape;141;p25">
            <a:extLst>
              <a:ext uri="{FF2B5EF4-FFF2-40B4-BE49-F238E27FC236}">
                <a16:creationId xmlns:a16="http://schemas.microsoft.com/office/drawing/2014/main" id="{7AC6B1B3-C224-4E44-AA91-D22E6C0B9627}"/>
              </a:ext>
            </a:extLst>
          </p:cNvPr>
          <p:cNvSpPr txBox="1"/>
          <p:nvPr/>
        </p:nvSpPr>
        <p:spPr>
          <a:xfrm>
            <a:off x="2588651" y="1703351"/>
            <a:ext cx="7488800" cy="800293"/>
          </a:xfrm>
          <a:prstGeom prst="rect">
            <a:avLst/>
          </a:prstGeom>
          <a:noFill/>
          <a:ln>
            <a:noFill/>
          </a:ln>
        </p:spPr>
        <p:txBody>
          <a:bodyPr spcFirstLastPara="1" wrap="square" lIns="121900" tIns="60933" rIns="121900" bIns="60933" anchor="t" anchorCtr="0">
            <a:spAutoFit/>
          </a:bodyPr>
          <a:lstStyle/>
          <a:p>
            <a:pPr algn="ctr"/>
            <a:r>
              <a:rPr lang="fr" sz="1600" dirty="0">
                <a:solidFill>
                  <a:schemeClr val="dk1"/>
                </a:solidFill>
                <a:latin typeface="Calibri"/>
                <a:ea typeface="Calibri"/>
                <a:cs typeface="Calibri"/>
                <a:sym typeface="Calibri"/>
              </a:rPr>
              <a:t>Projet de fin d’études pour l’obtention du titre d’ingénieur d’état en:</a:t>
            </a:r>
            <a:endParaRPr sz="1867" dirty="0"/>
          </a:p>
          <a:p>
            <a:pPr algn="ctr">
              <a:lnSpc>
                <a:spcPct val="150000"/>
              </a:lnSpc>
            </a:pPr>
            <a:r>
              <a:rPr lang="fr" sz="1867" b="1" dirty="0">
                <a:solidFill>
                  <a:schemeClr val="dk1"/>
                </a:solidFill>
                <a:latin typeface="Calibri"/>
                <a:ea typeface="Calibri"/>
                <a:cs typeface="Calibri"/>
                <a:sym typeface="Calibri"/>
              </a:rPr>
              <a:t>Génie Informatique</a:t>
            </a:r>
            <a:endParaRPr sz="1867" b="1" dirty="0">
              <a:solidFill>
                <a:schemeClr val="dk1"/>
              </a:solidFill>
              <a:latin typeface="Calibri"/>
              <a:ea typeface="Calibri"/>
              <a:cs typeface="Calibri"/>
              <a:sym typeface="Calibri"/>
            </a:endParaRPr>
          </a:p>
        </p:txBody>
      </p:sp>
      <p:sp>
        <p:nvSpPr>
          <p:cNvPr id="13" name="Google Shape;143;p25">
            <a:extLst>
              <a:ext uri="{FF2B5EF4-FFF2-40B4-BE49-F238E27FC236}">
                <a16:creationId xmlns:a16="http://schemas.microsoft.com/office/drawing/2014/main" id="{5B16DAD3-70FF-4D7D-BBC0-DE7A766E0107}"/>
              </a:ext>
            </a:extLst>
          </p:cNvPr>
          <p:cNvSpPr txBox="1"/>
          <p:nvPr/>
        </p:nvSpPr>
        <p:spPr>
          <a:xfrm>
            <a:off x="322533" y="4146172"/>
            <a:ext cx="2833200" cy="861720"/>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Encadré par:</a:t>
            </a:r>
            <a:endParaRPr sz="1067" dirty="0">
              <a:solidFill>
                <a:schemeClr val="dk1"/>
              </a:solidFill>
              <a:latin typeface="Calibri"/>
              <a:ea typeface="Calibri"/>
              <a:cs typeface="Calibri"/>
              <a:sym typeface="Calibri"/>
            </a:endParaRPr>
          </a:p>
          <a:p>
            <a:r>
              <a:rPr lang="fr" sz="1600" b="1" dirty="0">
                <a:solidFill>
                  <a:schemeClr val="dk1"/>
                </a:solidFill>
                <a:latin typeface="Calibri"/>
                <a:ea typeface="Calibri"/>
                <a:cs typeface="Calibri"/>
                <a:sym typeface="Calibri"/>
              </a:rPr>
              <a:t>Encadrants académique:</a:t>
            </a:r>
            <a:endParaRPr sz="1600"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MME CHAOUI Nour El Houda</a:t>
            </a:r>
            <a:endParaRPr sz="1867" dirty="0"/>
          </a:p>
        </p:txBody>
      </p:sp>
      <p:sp>
        <p:nvSpPr>
          <p:cNvPr id="14" name="Google Shape;149;p25">
            <a:extLst>
              <a:ext uri="{FF2B5EF4-FFF2-40B4-BE49-F238E27FC236}">
                <a16:creationId xmlns:a16="http://schemas.microsoft.com/office/drawing/2014/main" id="{B8AA91FD-A7E5-461F-BBB9-C24427F1B9FD}"/>
              </a:ext>
            </a:extLst>
          </p:cNvPr>
          <p:cNvSpPr txBox="1"/>
          <p:nvPr/>
        </p:nvSpPr>
        <p:spPr>
          <a:xfrm>
            <a:off x="322533" y="5154649"/>
            <a:ext cx="2909381" cy="1354162"/>
          </a:xfrm>
          <a:prstGeom prst="rect">
            <a:avLst/>
          </a:prstGeom>
          <a:noFill/>
          <a:ln>
            <a:noFill/>
          </a:ln>
        </p:spPr>
        <p:txBody>
          <a:bodyPr spcFirstLastPara="1" wrap="square" lIns="121900" tIns="60933" rIns="121900" bIns="60933" anchor="t" anchorCtr="0">
            <a:spAutoFit/>
          </a:bodyPr>
          <a:lstStyle/>
          <a:p>
            <a:pPr>
              <a:buClr>
                <a:schemeClr val="dk1"/>
              </a:buClr>
            </a:pPr>
            <a:r>
              <a:rPr lang="fr" sz="1600" b="1" dirty="0">
                <a:solidFill>
                  <a:schemeClr val="dk1"/>
                </a:solidFill>
                <a:latin typeface="Calibri"/>
                <a:ea typeface="Calibri"/>
                <a:cs typeface="Calibri"/>
                <a:sym typeface="Calibri"/>
              </a:rPr>
              <a:t>Encadrants d’entreprise:</a:t>
            </a:r>
            <a:endParaRPr sz="1600" b="1"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 </a:t>
            </a:r>
            <a:r>
              <a:rPr lang="fr-FR" sz="1600" dirty="0">
                <a:solidFill>
                  <a:schemeClr val="dk1"/>
                </a:solidFill>
                <a:latin typeface="Calibri"/>
                <a:ea typeface="Calibri"/>
                <a:cs typeface="Calibri"/>
                <a:sym typeface="Calibri"/>
              </a:rPr>
              <a:t>BELRHITI Zakaria</a:t>
            </a:r>
            <a:endParaRPr sz="1600"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 COQUELIN Eric</a:t>
            </a:r>
            <a:endParaRPr sz="1600"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 DENDANE Amine</a:t>
            </a:r>
            <a:endParaRPr sz="1867" dirty="0">
              <a:solidFill>
                <a:schemeClr val="dk1"/>
              </a:solidFill>
            </a:endParaRPr>
          </a:p>
          <a:p>
            <a:pPr>
              <a:buClr>
                <a:schemeClr val="dk1"/>
              </a:buClr>
            </a:pPr>
            <a:endParaRPr sz="1600" b="1" dirty="0">
              <a:solidFill>
                <a:schemeClr val="dk1"/>
              </a:solidFill>
              <a:latin typeface="Calibri"/>
              <a:ea typeface="Calibri"/>
              <a:cs typeface="Calibri"/>
              <a:sym typeface="Calibri"/>
            </a:endParaRPr>
          </a:p>
        </p:txBody>
      </p:sp>
      <p:sp>
        <p:nvSpPr>
          <p:cNvPr id="15" name="Google Shape;149;p25">
            <a:extLst>
              <a:ext uri="{FF2B5EF4-FFF2-40B4-BE49-F238E27FC236}">
                <a16:creationId xmlns:a16="http://schemas.microsoft.com/office/drawing/2014/main" id="{BFD322B5-A98A-4B74-92AF-4A2C655BF286}"/>
              </a:ext>
            </a:extLst>
          </p:cNvPr>
          <p:cNvSpPr txBox="1"/>
          <p:nvPr/>
        </p:nvSpPr>
        <p:spPr>
          <a:xfrm>
            <a:off x="9510216" y="5538063"/>
            <a:ext cx="2909381" cy="1149043"/>
          </a:xfrm>
          <a:prstGeom prst="rect">
            <a:avLst/>
          </a:prstGeom>
          <a:noFill/>
          <a:ln>
            <a:noFill/>
          </a:ln>
        </p:spPr>
        <p:txBody>
          <a:bodyPr spcFirstLastPara="1" wrap="square" lIns="121900" tIns="60933" rIns="121900" bIns="60933" anchor="t" anchorCtr="0">
            <a:spAutoFit/>
          </a:bodyPr>
          <a:lstStyle/>
          <a:p>
            <a:pPr>
              <a:buClr>
                <a:schemeClr val="dk1"/>
              </a:buClr>
            </a:pPr>
            <a:r>
              <a:rPr lang="fr" sz="1600" b="1" dirty="0">
                <a:solidFill>
                  <a:schemeClr val="dk1"/>
                </a:solidFill>
                <a:latin typeface="Calibri"/>
                <a:ea typeface="Calibri"/>
                <a:cs typeface="Calibri"/>
                <a:sym typeface="Calibri"/>
              </a:rPr>
              <a:t>Jury:</a:t>
            </a:r>
            <a:endParaRPr sz="1600" b="1" dirty="0">
              <a:solidFill>
                <a:schemeClr val="dk1"/>
              </a:solidFill>
              <a:latin typeface="Calibri"/>
              <a:ea typeface="Calibri"/>
              <a:cs typeface="Calibri"/>
              <a:sym typeface="Calibri"/>
            </a:endParaRPr>
          </a:p>
          <a:p>
            <a:r>
              <a:rPr lang="fr" sz="1600" dirty="0">
                <a:solidFill>
                  <a:schemeClr val="dk1"/>
                </a:solidFill>
                <a:latin typeface="Calibri"/>
                <a:ea typeface="Calibri"/>
                <a:cs typeface="Calibri"/>
                <a:sym typeface="Calibri"/>
              </a:rPr>
              <a:t>M. </a:t>
            </a:r>
            <a:r>
              <a:rPr lang="fr-FR" sz="1600" dirty="0">
                <a:solidFill>
                  <a:schemeClr val="dk1"/>
                </a:solidFill>
                <a:latin typeface="Calibri"/>
                <a:ea typeface="Calibri"/>
                <a:cs typeface="Calibri"/>
                <a:sym typeface="Calibri"/>
              </a:rPr>
              <a:t>BERRADA Mohammed</a:t>
            </a:r>
          </a:p>
          <a:p>
            <a:r>
              <a:rPr lang="fr-FR" sz="1600" dirty="0">
                <a:solidFill>
                  <a:schemeClr val="dk1"/>
                </a:solidFill>
                <a:latin typeface="Calibri"/>
                <a:cs typeface="Calibri"/>
                <a:sym typeface="Calibri"/>
              </a:rPr>
              <a:t>Mme AISSAOUI</a:t>
            </a:r>
            <a:endParaRPr sz="1867" dirty="0">
              <a:solidFill>
                <a:schemeClr val="dk1"/>
              </a:solidFill>
            </a:endParaRPr>
          </a:p>
          <a:p>
            <a:pPr>
              <a:buClr>
                <a:schemeClr val="dk1"/>
              </a:buClr>
            </a:pPr>
            <a:endParaRPr sz="1600" b="1" dirty="0">
              <a:solidFill>
                <a:schemeClr val="dk1"/>
              </a:solidFill>
              <a:latin typeface="Calibri"/>
              <a:ea typeface="Calibri"/>
              <a:cs typeface="Calibri"/>
              <a:sym typeface="Calibri"/>
            </a:endParaRPr>
          </a:p>
        </p:txBody>
      </p:sp>
      <p:sp>
        <p:nvSpPr>
          <p:cNvPr id="16" name="Google Shape;142;p25">
            <a:extLst>
              <a:ext uri="{FF2B5EF4-FFF2-40B4-BE49-F238E27FC236}">
                <a16:creationId xmlns:a16="http://schemas.microsoft.com/office/drawing/2014/main" id="{3F09C997-444C-48EE-B975-35B2FF7BC094}"/>
              </a:ext>
            </a:extLst>
          </p:cNvPr>
          <p:cNvSpPr txBox="1"/>
          <p:nvPr/>
        </p:nvSpPr>
        <p:spPr>
          <a:xfrm>
            <a:off x="9510216" y="3659945"/>
            <a:ext cx="1922000" cy="615499"/>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Présenté par:</a:t>
            </a:r>
            <a:endParaRPr sz="1867" dirty="0"/>
          </a:p>
          <a:p>
            <a:r>
              <a:rPr lang="fr" sz="1600" b="1" dirty="0">
                <a:solidFill>
                  <a:schemeClr val="dk1"/>
                </a:solidFill>
                <a:latin typeface="Calibri"/>
                <a:ea typeface="Calibri"/>
                <a:cs typeface="Calibri"/>
                <a:sym typeface="Calibri"/>
              </a:rPr>
              <a:t>Imane GHARBI</a:t>
            </a:r>
            <a:endParaRPr sz="1867" b="1" dirty="0">
              <a:solidFill>
                <a:schemeClr val="dk1"/>
              </a:solidFill>
              <a:latin typeface="Calibri"/>
              <a:ea typeface="Calibri"/>
              <a:cs typeface="Calibri"/>
              <a:sym typeface="Calibri"/>
            </a:endParaRPr>
          </a:p>
        </p:txBody>
      </p:sp>
      <p:sp>
        <p:nvSpPr>
          <p:cNvPr id="17" name="Google Shape;145;p25">
            <a:extLst>
              <a:ext uri="{FF2B5EF4-FFF2-40B4-BE49-F238E27FC236}">
                <a16:creationId xmlns:a16="http://schemas.microsoft.com/office/drawing/2014/main" id="{290E3259-3115-421A-A120-96532C677618}"/>
              </a:ext>
            </a:extLst>
          </p:cNvPr>
          <p:cNvSpPr txBox="1"/>
          <p:nvPr/>
        </p:nvSpPr>
        <p:spPr>
          <a:xfrm>
            <a:off x="9510216" y="4535930"/>
            <a:ext cx="1922000" cy="656600"/>
          </a:xfrm>
          <a:prstGeom prst="rect">
            <a:avLst/>
          </a:prstGeom>
          <a:noFill/>
          <a:ln>
            <a:noFill/>
          </a:ln>
        </p:spPr>
        <p:txBody>
          <a:bodyPr spcFirstLastPara="1" wrap="square" lIns="121900" tIns="60933" rIns="121900" bIns="60933" anchor="t" anchorCtr="0">
            <a:spAutoFit/>
          </a:bodyPr>
          <a:lstStyle/>
          <a:p>
            <a:r>
              <a:rPr lang="fr" sz="1600" dirty="0">
                <a:solidFill>
                  <a:schemeClr val="dk1"/>
                </a:solidFill>
                <a:latin typeface="Calibri"/>
                <a:ea typeface="Calibri"/>
                <a:cs typeface="Calibri"/>
                <a:sym typeface="Calibri"/>
              </a:rPr>
              <a:t>Soutenu le:</a:t>
            </a:r>
            <a:endParaRPr sz="1867" dirty="0"/>
          </a:p>
          <a:p>
            <a:r>
              <a:rPr lang="fr" sz="1867" b="1" dirty="0">
                <a:solidFill>
                  <a:schemeClr val="dk1"/>
                </a:solidFill>
                <a:latin typeface="Calibri"/>
                <a:ea typeface="Calibri"/>
                <a:cs typeface="Calibri"/>
                <a:sym typeface="Calibri"/>
              </a:rPr>
              <a:t>05 juillet 2021</a:t>
            </a:r>
            <a:endParaRPr sz="1867" b="1" dirty="0">
              <a:solidFill>
                <a:schemeClr val="dk1"/>
              </a:solidFill>
              <a:latin typeface="Calibri"/>
              <a:ea typeface="Calibri"/>
              <a:cs typeface="Calibri"/>
              <a:sym typeface="Calibri"/>
            </a:endParaRPr>
          </a:p>
        </p:txBody>
      </p:sp>
      <p:pic>
        <p:nvPicPr>
          <p:cNvPr id="18" name="Google Shape;130;p25" descr="Groupe SII | SII Group, the partner in technology">
            <a:extLst>
              <a:ext uri="{FF2B5EF4-FFF2-40B4-BE49-F238E27FC236}">
                <a16:creationId xmlns:a16="http://schemas.microsoft.com/office/drawing/2014/main" id="{D32A820D-05FF-484D-94A4-C7B675558D04}"/>
              </a:ext>
            </a:extLst>
          </p:cNvPr>
          <p:cNvPicPr preferRelativeResize="0"/>
          <p:nvPr/>
        </p:nvPicPr>
        <p:blipFill rotWithShape="1">
          <a:blip r:embed="rId4">
            <a:alphaModFix/>
          </a:blip>
          <a:srcRect/>
          <a:stretch/>
        </p:blipFill>
        <p:spPr>
          <a:xfrm>
            <a:off x="5111616" y="5292993"/>
            <a:ext cx="1644995" cy="1077473"/>
          </a:xfrm>
          <a:prstGeom prst="rect">
            <a:avLst/>
          </a:prstGeom>
          <a:noFill/>
          <a:ln>
            <a:noFill/>
          </a:ln>
        </p:spPr>
      </p:pic>
      <p:sp>
        <p:nvSpPr>
          <p:cNvPr id="21" name="Google Shape;144;p25">
            <a:extLst>
              <a:ext uri="{FF2B5EF4-FFF2-40B4-BE49-F238E27FC236}">
                <a16:creationId xmlns:a16="http://schemas.microsoft.com/office/drawing/2014/main" id="{CA1C4D80-72A0-4D6B-9179-95990E1D6071}"/>
              </a:ext>
            </a:extLst>
          </p:cNvPr>
          <p:cNvSpPr txBox="1"/>
          <p:nvPr/>
        </p:nvSpPr>
        <p:spPr>
          <a:xfrm>
            <a:off x="4235400" y="4823253"/>
            <a:ext cx="3721200" cy="369277"/>
          </a:xfrm>
          <a:prstGeom prst="rect">
            <a:avLst/>
          </a:prstGeom>
          <a:noFill/>
          <a:ln>
            <a:noFill/>
          </a:ln>
        </p:spPr>
        <p:txBody>
          <a:bodyPr spcFirstLastPara="1" wrap="square" lIns="121900" tIns="60933" rIns="121900" bIns="60933" anchor="t" anchorCtr="0">
            <a:spAutoFit/>
          </a:bodyPr>
          <a:lstStyle/>
          <a:p>
            <a:r>
              <a:rPr lang="fr" sz="1600">
                <a:solidFill>
                  <a:schemeClr val="dk1"/>
                </a:solidFill>
                <a:latin typeface="Calibri"/>
                <a:ea typeface="Calibri"/>
                <a:cs typeface="Calibri"/>
                <a:sym typeface="Calibri"/>
              </a:rPr>
              <a:t>Entreprise d’accueil : </a:t>
            </a:r>
            <a:r>
              <a:rPr lang="fr" sz="1600" b="1">
                <a:solidFill>
                  <a:schemeClr val="dk1"/>
                </a:solidFill>
                <a:latin typeface="Calibri"/>
                <a:ea typeface="Calibri"/>
                <a:cs typeface="Calibri"/>
                <a:sym typeface="Calibri"/>
              </a:rPr>
              <a:t>SII Services Maroc</a:t>
            </a:r>
            <a:endParaRPr sz="1867"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094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174;p27"/>
          <p:cNvSpPr txBox="1"/>
          <p:nvPr/>
        </p:nvSpPr>
        <p:spPr>
          <a:xfrm>
            <a:off x="662727" y="6515889"/>
            <a:ext cx="2976331" cy="287268"/>
          </a:xfrm>
          <a:prstGeom prst="rect">
            <a:avLst/>
          </a:prstGeom>
          <a:noFill/>
          <a:ln>
            <a:noFill/>
          </a:ln>
        </p:spPr>
        <p:txBody>
          <a:bodyPr spcFirstLastPara="1" wrap="square" lIns="121900" tIns="60933" rIns="121900" bIns="60933" anchor="t" anchorCtr="0">
            <a:spAutoFit/>
          </a:bodyPr>
          <a:lstStyle/>
          <a:p>
            <a:r>
              <a:rPr lang="fr" sz="1067" b="1">
                <a:solidFill>
                  <a:schemeClr val="lt1"/>
                </a:solidFill>
              </a:rPr>
              <a:t>SOUTENANCE  DU  STAGE  PFE</a:t>
            </a:r>
            <a:endParaRPr sz="1067" b="1">
              <a:solidFill>
                <a:schemeClr val="lt1"/>
              </a:solidFill>
            </a:endParaRPr>
          </a:p>
        </p:txBody>
      </p:sp>
      <p:pic>
        <p:nvPicPr>
          <p:cNvPr id="12" name="Picture 8" descr="Nouveau logo Capgemini | Aujourd'hui est un grand jour ! Nous sommes ravis  de vous présenter notre nouvelle identité visuelle. | By Capgemini France |  Fac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5" y="6433865"/>
            <a:ext cx="516463" cy="5164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Google Shape;173;p27"/>
          <p:cNvSpPr/>
          <p:nvPr/>
        </p:nvSpPr>
        <p:spPr>
          <a:xfrm>
            <a:off x="669228" y="6459265"/>
            <a:ext cx="33600" cy="432000"/>
          </a:xfrm>
          <a:prstGeom prst="rect">
            <a:avLst/>
          </a:prstGeom>
          <a:solidFill>
            <a:schemeClr val="lt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6" name="Google Shape;175;p27"/>
          <p:cNvSpPr txBox="1"/>
          <p:nvPr/>
        </p:nvSpPr>
        <p:spPr>
          <a:xfrm>
            <a:off x="3173699" y="2485010"/>
            <a:ext cx="6242400" cy="943730"/>
          </a:xfrm>
          <a:prstGeom prst="rect">
            <a:avLst/>
          </a:prstGeom>
          <a:noFill/>
          <a:ln>
            <a:noFill/>
          </a:ln>
        </p:spPr>
        <p:txBody>
          <a:bodyPr spcFirstLastPara="1" wrap="square" lIns="121900" tIns="60933" rIns="121900" bIns="60933" anchor="t" anchorCtr="0">
            <a:spAutoFit/>
          </a:bodyPr>
          <a:lstStyle/>
          <a:p>
            <a:pPr algn="ctr"/>
            <a:r>
              <a:rPr lang="fr" sz="5333" b="1" dirty="0">
                <a:solidFill>
                  <a:srgbClr val="0070C0"/>
                </a:solidFill>
              </a:rPr>
              <a:t>INTRODUCTION</a:t>
            </a:r>
            <a:endParaRPr sz="5333" b="1" dirty="0">
              <a:solidFill>
                <a:srgbClr val="0070C0"/>
              </a:solidFill>
            </a:endParaRPr>
          </a:p>
        </p:txBody>
      </p:sp>
    </p:spTree>
    <p:extLst>
      <p:ext uri="{BB962C8B-B14F-4D97-AF65-F5344CB8AC3E}">
        <p14:creationId xmlns:p14="http://schemas.microsoft.com/office/powerpoint/2010/main" val="44620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a:spLocks noGrp="1"/>
          </p:cNvSpPr>
          <p:nvPr>
            <p:ph type="ctrTitle"/>
          </p:nvPr>
        </p:nvSpPr>
        <p:spPr>
          <a:xfrm>
            <a:off x="623392" y="504000"/>
            <a:ext cx="8544900" cy="400200"/>
          </a:xfrm>
          <a:prstGeom prst="rect">
            <a:avLst/>
          </a:prstGeom>
        </p:spPr>
        <p:txBody>
          <a:bodyPr spcFirstLastPara="1" wrap="square" lIns="0" tIns="0" rIns="0" bIns="0" anchor="ctr" anchorCtr="0">
            <a:noAutofit/>
          </a:bodyPr>
          <a:lstStyle/>
          <a:p>
            <a:r>
              <a:rPr lang="fr-MA" sz="2800" b="1" dirty="0">
                <a:solidFill>
                  <a:srgbClr val="0070C0"/>
                </a:solidFill>
              </a:rPr>
              <a:t>3/4 - CONTEXTE DU PROJET</a:t>
            </a:r>
          </a:p>
        </p:txBody>
      </p:sp>
      <p:sp>
        <p:nvSpPr>
          <p:cNvPr id="5" name="Google Shape;457;p37">
            <a:extLst>
              <a:ext uri="{FF2B5EF4-FFF2-40B4-BE49-F238E27FC236}">
                <a16:creationId xmlns:a16="http://schemas.microsoft.com/office/drawing/2014/main" id="{BC5DD013-F310-4D0F-B899-2CFD2166F3C3}"/>
              </a:ext>
            </a:extLst>
          </p:cNvPr>
          <p:cNvSpPr/>
          <p:nvPr/>
        </p:nvSpPr>
        <p:spPr>
          <a:xfrm>
            <a:off x="420914" y="1118462"/>
            <a:ext cx="6400800" cy="973468"/>
          </a:xfrm>
          <a:prstGeom prst="rect">
            <a:avLst/>
          </a:prstGeom>
          <a:solidFill>
            <a:schemeClr val="lt1"/>
          </a:solidFill>
          <a:ln>
            <a:noFill/>
          </a:ln>
        </p:spPr>
        <p:txBody>
          <a:bodyPr spcFirstLastPara="1" wrap="square" lIns="121900" tIns="60933" rIns="121900" bIns="60933" anchor="ctr" anchorCtr="0">
            <a:noAutofit/>
          </a:bodyPr>
          <a:lstStyle/>
          <a:p>
            <a:r>
              <a:rPr lang="fr" sz="2400" b="1" dirty="0">
                <a:solidFill>
                  <a:srgbClr val="595959"/>
                </a:solidFill>
              </a:rPr>
              <a:t>Objectif:</a:t>
            </a:r>
            <a:endParaRPr sz="2400" b="1" dirty="0">
              <a:solidFill>
                <a:srgbClr val="595959"/>
              </a:solidFill>
            </a:endParaRPr>
          </a:p>
        </p:txBody>
      </p:sp>
      <p:sp>
        <p:nvSpPr>
          <p:cNvPr id="6" name="Google Shape;457;p37">
            <a:extLst>
              <a:ext uri="{FF2B5EF4-FFF2-40B4-BE49-F238E27FC236}">
                <a16:creationId xmlns:a16="http://schemas.microsoft.com/office/drawing/2014/main" id="{5B906634-822E-4519-80A1-2AF45149A5AD}"/>
              </a:ext>
            </a:extLst>
          </p:cNvPr>
          <p:cNvSpPr/>
          <p:nvPr/>
        </p:nvSpPr>
        <p:spPr>
          <a:xfrm>
            <a:off x="2330994" y="2034206"/>
            <a:ext cx="5548807" cy="669526"/>
          </a:xfrm>
          <a:prstGeom prst="rect">
            <a:avLst/>
          </a:prstGeom>
          <a:solidFill>
            <a:schemeClr val="lt1"/>
          </a:solidFill>
          <a:ln>
            <a:noFill/>
          </a:ln>
        </p:spPr>
        <p:txBody>
          <a:bodyPr spcFirstLastPara="1" wrap="square" lIns="121900" tIns="60933" rIns="121900" bIns="60933" anchor="ctr" anchorCtr="0">
            <a:noAutofit/>
          </a:bodyPr>
          <a:lstStyle/>
          <a:p>
            <a:r>
              <a:rPr lang="fr-FR" sz="2400" dirty="0"/>
              <a:t>Economiser du temps et de l’argent</a:t>
            </a:r>
            <a:endParaRPr sz="2400" b="1" dirty="0">
              <a:solidFill>
                <a:srgbClr val="595959"/>
              </a:solidFill>
            </a:endParaRPr>
          </a:p>
        </p:txBody>
      </p:sp>
      <p:sp>
        <p:nvSpPr>
          <p:cNvPr id="7" name="Google Shape;457;p37">
            <a:extLst>
              <a:ext uri="{FF2B5EF4-FFF2-40B4-BE49-F238E27FC236}">
                <a16:creationId xmlns:a16="http://schemas.microsoft.com/office/drawing/2014/main" id="{2DCB9984-AAC7-41AF-BDCF-5B9DD27E56FB}"/>
              </a:ext>
            </a:extLst>
          </p:cNvPr>
          <p:cNvSpPr/>
          <p:nvPr/>
        </p:nvSpPr>
        <p:spPr>
          <a:xfrm>
            <a:off x="2330996" y="2942266"/>
            <a:ext cx="4101007" cy="486734"/>
          </a:xfrm>
          <a:prstGeom prst="rect">
            <a:avLst/>
          </a:prstGeom>
          <a:solidFill>
            <a:schemeClr val="lt1"/>
          </a:solidFill>
          <a:ln>
            <a:noFill/>
          </a:ln>
        </p:spPr>
        <p:txBody>
          <a:bodyPr spcFirstLastPara="1" wrap="square" lIns="121900" tIns="60933" rIns="121900" bIns="60933" anchor="ctr" anchorCtr="0">
            <a:noAutofit/>
          </a:bodyPr>
          <a:lstStyle/>
          <a:p>
            <a:r>
              <a:rPr lang="fr-FR" sz="2400" dirty="0"/>
              <a:t>Augmenter la qualité</a:t>
            </a:r>
            <a:endParaRPr sz="2400" b="1" dirty="0">
              <a:solidFill>
                <a:srgbClr val="595959"/>
              </a:solidFill>
            </a:endParaRPr>
          </a:p>
        </p:txBody>
      </p:sp>
      <p:sp>
        <p:nvSpPr>
          <p:cNvPr id="8" name="Google Shape;457;p37">
            <a:extLst>
              <a:ext uri="{FF2B5EF4-FFF2-40B4-BE49-F238E27FC236}">
                <a16:creationId xmlns:a16="http://schemas.microsoft.com/office/drawing/2014/main" id="{01639C6D-D609-4864-9C78-629DE329CCAB}"/>
              </a:ext>
            </a:extLst>
          </p:cNvPr>
          <p:cNvSpPr/>
          <p:nvPr/>
        </p:nvSpPr>
        <p:spPr>
          <a:xfrm>
            <a:off x="2330995" y="3758930"/>
            <a:ext cx="4984205" cy="395339"/>
          </a:xfrm>
          <a:prstGeom prst="rect">
            <a:avLst/>
          </a:prstGeom>
          <a:solidFill>
            <a:schemeClr val="lt1"/>
          </a:solidFill>
          <a:ln>
            <a:noFill/>
          </a:ln>
        </p:spPr>
        <p:txBody>
          <a:bodyPr spcFirstLastPara="1" wrap="square" lIns="121900" tIns="60933" rIns="121900" bIns="60933" anchor="ctr" anchorCtr="0">
            <a:noAutofit/>
          </a:bodyPr>
          <a:lstStyle/>
          <a:p>
            <a:r>
              <a:rPr lang="fr-FR" sz="2400" dirty="0"/>
              <a:t>Augmenter la couverture de test</a:t>
            </a:r>
            <a:endParaRPr sz="2400" b="1" dirty="0">
              <a:solidFill>
                <a:srgbClr val="595959"/>
              </a:solidFill>
            </a:endParaRPr>
          </a:p>
        </p:txBody>
      </p:sp>
      <p:sp>
        <p:nvSpPr>
          <p:cNvPr id="9" name="Google Shape;457;p37">
            <a:extLst>
              <a:ext uri="{FF2B5EF4-FFF2-40B4-BE49-F238E27FC236}">
                <a16:creationId xmlns:a16="http://schemas.microsoft.com/office/drawing/2014/main" id="{FDAD48CA-3B05-4553-B2E2-0AE0EDCF99B0}"/>
              </a:ext>
            </a:extLst>
          </p:cNvPr>
          <p:cNvSpPr/>
          <p:nvPr/>
        </p:nvSpPr>
        <p:spPr>
          <a:xfrm>
            <a:off x="2330994" y="4404404"/>
            <a:ext cx="9403806" cy="977340"/>
          </a:xfrm>
          <a:prstGeom prst="rect">
            <a:avLst/>
          </a:prstGeom>
          <a:solidFill>
            <a:schemeClr val="lt1"/>
          </a:solidFill>
          <a:ln>
            <a:noFill/>
          </a:ln>
        </p:spPr>
        <p:txBody>
          <a:bodyPr spcFirstLastPara="1" wrap="square" lIns="121900" tIns="60933" rIns="121900" bIns="60933" anchor="ctr" anchorCtr="0">
            <a:noAutofit/>
          </a:bodyPr>
          <a:lstStyle/>
          <a:p>
            <a:r>
              <a:rPr lang="fr-FR" sz="2400" dirty="0"/>
              <a:t>Automatisation des tests fait ce que les tests manuels ne peuvent pas faire (garantir exécution de tous les tests avant tout livraison ...)</a:t>
            </a:r>
            <a:endParaRPr sz="2400" b="1" dirty="0">
              <a:solidFill>
                <a:srgbClr val="595959"/>
              </a:solidFill>
            </a:endParaRPr>
          </a:p>
        </p:txBody>
      </p:sp>
    </p:spTree>
    <p:extLst>
      <p:ext uri="{BB962C8B-B14F-4D97-AF65-F5344CB8AC3E}">
        <p14:creationId xmlns:p14="http://schemas.microsoft.com/office/powerpoint/2010/main" val="9989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524670" y="4877391"/>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Conclusion et perspectives</a:t>
            </a:r>
            <a:endParaRPr dirty="0"/>
          </a:p>
        </p:txBody>
      </p:sp>
      <p:sp>
        <p:nvSpPr>
          <p:cNvPr id="155" name="Google Shape;155;p26"/>
          <p:cNvSpPr txBox="1">
            <a:spLocks noGrp="1"/>
          </p:cNvSpPr>
          <p:nvPr>
            <p:ph type="body" idx="2"/>
          </p:nvPr>
        </p:nvSpPr>
        <p:spPr>
          <a:xfrm>
            <a:off x="1103446" y="4221088"/>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Mise en </a:t>
            </a:r>
            <a:r>
              <a:rPr lang="fr-FR" dirty="0" smtClean="0"/>
              <a:t>œuvre</a:t>
            </a:r>
            <a:endParaRPr dirty="0"/>
          </a:p>
        </p:txBody>
      </p:sp>
      <p:sp>
        <p:nvSpPr>
          <p:cNvPr id="156" name="Google Shape;156;p2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Contexte général du projet </a:t>
            </a:r>
            <a:endParaRPr dirty="0"/>
          </a:p>
        </p:txBody>
      </p:sp>
      <p:sp>
        <p:nvSpPr>
          <p:cNvPr id="157" name="Google Shape;157;p26"/>
          <p:cNvSpPr txBox="1">
            <a:spLocks noGrp="1"/>
          </p:cNvSpPr>
          <p:nvPr>
            <p:ph type="body" idx="4"/>
          </p:nvPr>
        </p:nvSpPr>
        <p:spPr>
          <a:xfrm>
            <a:off x="1849155" y="2924944"/>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Analyse et spécifications</a:t>
            </a:r>
            <a:endParaRPr dirty="0"/>
          </a:p>
        </p:txBody>
      </p:sp>
      <p:sp>
        <p:nvSpPr>
          <p:cNvPr id="158" name="Google Shape;158;p26"/>
          <p:cNvSpPr txBox="1">
            <a:spLocks noGrp="1"/>
          </p:cNvSpPr>
          <p:nvPr>
            <p:ph type="body" idx="5"/>
          </p:nvPr>
        </p:nvSpPr>
        <p:spPr>
          <a:xfrm>
            <a:off x="1583499" y="3573016"/>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Conception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1000"/>
                                        <p:tgtEl>
                                          <p:spTgt spid="15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 calcmode="lin" valueType="num">
                                      <p:cBhvr additive="base">
                                        <p:cTn id="17" dur="1000"/>
                                        <p:tgtEl>
                                          <p:spTgt spid="15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1000"/>
                                        <p:tgtEl>
                                          <p:spTgt spid="1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 calcmode="lin" valueType="num">
                                      <p:cBhvr additive="base">
                                        <p:cTn id="27" dur="1000"/>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524670" y="4877391"/>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Conclusion et perspectives</a:t>
            </a:r>
            <a:endParaRPr dirty="0">
              <a:solidFill>
                <a:schemeClr val="bg1">
                  <a:lumMod val="50000"/>
                </a:schemeClr>
              </a:solidFill>
            </a:endParaRPr>
          </a:p>
        </p:txBody>
      </p:sp>
      <p:sp>
        <p:nvSpPr>
          <p:cNvPr id="155" name="Google Shape;155;p26"/>
          <p:cNvSpPr txBox="1">
            <a:spLocks noGrp="1"/>
          </p:cNvSpPr>
          <p:nvPr>
            <p:ph type="body" idx="2"/>
          </p:nvPr>
        </p:nvSpPr>
        <p:spPr>
          <a:xfrm>
            <a:off x="1103446" y="4221088"/>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Mise en </a:t>
            </a:r>
            <a:r>
              <a:rPr lang="fr-FR" dirty="0" smtClean="0">
                <a:solidFill>
                  <a:schemeClr val="bg1">
                    <a:lumMod val="50000"/>
                  </a:schemeClr>
                </a:solidFill>
              </a:rPr>
              <a:t>œuvre</a:t>
            </a:r>
            <a:endParaRPr dirty="0">
              <a:solidFill>
                <a:schemeClr val="bg1">
                  <a:lumMod val="50000"/>
                </a:schemeClr>
              </a:solidFill>
            </a:endParaRPr>
          </a:p>
        </p:txBody>
      </p:sp>
      <p:sp>
        <p:nvSpPr>
          <p:cNvPr id="156" name="Google Shape;156;p26"/>
          <p:cNvSpPr txBox="1">
            <a:spLocks noGrp="1"/>
          </p:cNvSpPr>
          <p:nvPr>
            <p:ph type="body" idx="3"/>
          </p:nvPr>
        </p:nvSpPr>
        <p:spPr>
          <a:xfrm>
            <a:off x="1945166" y="2276872"/>
            <a:ext cx="10007400"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t>Contexte général du projet </a:t>
            </a:r>
            <a:endParaRPr dirty="0"/>
          </a:p>
        </p:txBody>
      </p:sp>
      <p:sp>
        <p:nvSpPr>
          <p:cNvPr id="157" name="Google Shape;157;p26"/>
          <p:cNvSpPr txBox="1">
            <a:spLocks noGrp="1"/>
          </p:cNvSpPr>
          <p:nvPr>
            <p:ph type="body" idx="4"/>
          </p:nvPr>
        </p:nvSpPr>
        <p:spPr>
          <a:xfrm>
            <a:off x="1849155" y="2924944"/>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Analyse et spécifications</a:t>
            </a:r>
            <a:endParaRPr dirty="0">
              <a:solidFill>
                <a:schemeClr val="bg1">
                  <a:lumMod val="50000"/>
                </a:schemeClr>
              </a:solidFill>
            </a:endParaRPr>
          </a:p>
        </p:txBody>
      </p:sp>
      <p:sp>
        <p:nvSpPr>
          <p:cNvPr id="158" name="Google Shape;158;p26"/>
          <p:cNvSpPr txBox="1">
            <a:spLocks noGrp="1"/>
          </p:cNvSpPr>
          <p:nvPr>
            <p:ph type="body" idx="5"/>
          </p:nvPr>
        </p:nvSpPr>
        <p:spPr>
          <a:xfrm>
            <a:off x="1583499" y="3573016"/>
            <a:ext cx="10007485" cy="417300"/>
          </a:xfrm>
          <a:prstGeom prst="rect">
            <a:avLst/>
          </a:prstGeom>
          <a:noFill/>
          <a:ln>
            <a:noFill/>
          </a:ln>
        </p:spPr>
        <p:txBody>
          <a:bodyPr spcFirstLastPara="1" wrap="square" lIns="0" tIns="0" rIns="0" bIns="0" anchor="t" anchorCtr="0">
            <a:noAutofit/>
          </a:bodyPr>
          <a:lstStyle/>
          <a:p>
            <a:pPr marL="339725" lvl="0" indent="-339725" algn="l" rtl="0">
              <a:spcBef>
                <a:spcPts val="0"/>
              </a:spcBef>
              <a:spcAft>
                <a:spcPts val="0"/>
              </a:spcAft>
              <a:buClr>
                <a:schemeClr val="accent1"/>
              </a:buClr>
              <a:buSzPts val="2880"/>
              <a:buFont typeface="Arial"/>
              <a:buChar char="•"/>
            </a:pPr>
            <a:r>
              <a:rPr lang="fr-FR" dirty="0">
                <a:solidFill>
                  <a:schemeClr val="bg1">
                    <a:lumMod val="50000"/>
                  </a:schemeClr>
                </a:solidFill>
              </a:rPr>
              <a:t>Conception</a:t>
            </a:r>
            <a:endParaRPr dirty="0">
              <a:solidFill>
                <a:schemeClr val="bg1">
                  <a:lumMod val="50000"/>
                </a:schemeClr>
              </a:solidFill>
            </a:endParaRPr>
          </a:p>
        </p:txBody>
      </p:sp>
    </p:spTree>
    <p:extLst>
      <p:ext uri="{BB962C8B-B14F-4D97-AF65-F5344CB8AC3E}">
        <p14:creationId xmlns:p14="http://schemas.microsoft.com/office/powerpoint/2010/main" val="38224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1000"/>
                                        <p:tgtEl>
                                          <p:spTgt spid="15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 calcmode="lin" valueType="num">
                                      <p:cBhvr additive="base">
                                        <p:cTn id="17" dur="1000"/>
                                        <p:tgtEl>
                                          <p:spTgt spid="15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1000"/>
                                        <p:tgtEl>
                                          <p:spTgt spid="1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 calcmode="lin" valueType="num">
                                      <p:cBhvr additive="base">
                                        <p:cTn id="27" dur="1000"/>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2;p30"/>
          <p:cNvSpPr/>
          <p:nvPr/>
        </p:nvSpPr>
        <p:spPr>
          <a:xfrm>
            <a:off x="484265" y="835141"/>
            <a:ext cx="11180352" cy="14400"/>
          </a:xfrm>
          <a:prstGeom prst="rect">
            <a:avLst/>
          </a:prstGeom>
          <a:solidFill>
            <a:srgbClr val="538CD5"/>
          </a:solidFill>
          <a:ln w="9525" cap="flat" cmpd="sng">
            <a:solidFill>
              <a:srgbClr val="538CD5"/>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5" name="Google Shape;243;p30"/>
          <p:cNvSpPr txBox="1"/>
          <p:nvPr/>
        </p:nvSpPr>
        <p:spPr>
          <a:xfrm>
            <a:off x="8976321" y="482436"/>
            <a:ext cx="2688297" cy="348824"/>
          </a:xfrm>
          <a:prstGeom prst="rect">
            <a:avLst/>
          </a:prstGeom>
          <a:noFill/>
          <a:ln>
            <a:noFill/>
          </a:ln>
        </p:spPr>
        <p:txBody>
          <a:bodyPr spcFirstLastPara="1" wrap="square" lIns="121900" tIns="60933" rIns="121900" bIns="60933" anchor="t" anchorCtr="0">
            <a:spAutoFit/>
          </a:bodyPr>
          <a:lstStyle/>
          <a:p>
            <a:pPr algn="r"/>
            <a:r>
              <a:rPr lang="fr" sz="1467" b="1">
                <a:solidFill>
                  <a:srgbClr val="595959"/>
                </a:solidFill>
              </a:rPr>
              <a:t>CONTEXTE GÉNÉRAL</a:t>
            </a:r>
            <a:endParaRPr sz="1467" b="1">
              <a:solidFill>
                <a:srgbClr val="595959"/>
              </a:solidFill>
            </a:endParaRPr>
          </a:p>
        </p:txBody>
      </p:sp>
      <p:sp>
        <p:nvSpPr>
          <p:cNvPr id="6" name="Google Shape;248;p30"/>
          <p:cNvSpPr txBox="1"/>
          <p:nvPr/>
        </p:nvSpPr>
        <p:spPr>
          <a:xfrm>
            <a:off x="463974" y="335277"/>
            <a:ext cx="6242495" cy="574398"/>
          </a:xfrm>
          <a:prstGeom prst="rect">
            <a:avLst/>
          </a:prstGeom>
          <a:noFill/>
          <a:ln>
            <a:noFill/>
          </a:ln>
        </p:spPr>
        <p:txBody>
          <a:bodyPr spcFirstLastPara="1" wrap="square" lIns="121900" tIns="60933" rIns="121900" bIns="60933" anchor="t" anchorCtr="0">
            <a:spAutoFit/>
          </a:bodyPr>
          <a:lstStyle/>
          <a:p>
            <a:r>
              <a:rPr lang="fr" sz="2933" b="1" dirty="0" smtClean="0">
                <a:solidFill>
                  <a:srgbClr val="0070C0"/>
                </a:solidFill>
              </a:rPr>
              <a:t>ENTREPRISE </a:t>
            </a:r>
            <a:r>
              <a:rPr lang="fr" sz="2933" b="1" dirty="0">
                <a:solidFill>
                  <a:srgbClr val="0070C0"/>
                </a:solidFill>
              </a:rPr>
              <a:t>D’ACCUEIL</a:t>
            </a:r>
            <a:endParaRPr sz="2933" b="1" dirty="0">
              <a:solidFill>
                <a:srgbClr val="0070C0"/>
              </a:solidFill>
            </a:endParaRPr>
          </a:p>
        </p:txBody>
      </p:sp>
      <p:pic>
        <p:nvPicPr>
          <p:cNvPr id="7" name="Image 7" descr="Capgemini fête ses 50 ans - Le Monde Informatiqu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43" y="2007553"/>
            <a:ext cx="5784206" cy="3298155"/>
          </a:xfrm>
          <a:prstGeom prst="rect">
            <a:avLst/>
          </a:prstGeom>
          <a:ln w="3175">
            <a:noFill/>
          </a:ln>
          <a:effectLst>
            <a:softEdge rad="31750"/>
          </a:effectLst>
        </p:spPr>
      </p:pic>
      <p:sp>
        <p:nvSpPr>
          <p:cNvPr id="8" name="Google Shape;250;p30"/>
          <p:cNvSpPr/>
          <p:nvPr/>
        </p:nvSpPr>
        <p:spPr>
          <a:xfrm>
            <a:off x="7527389" y="1639383"/>
            <a:ext cx="3319315" cy="369200"/>
          </a:xfrm>
          <a:prstGeom prst="rect">
            <a:avLst/>
          </a:prstGeom>
          <a:noFill/>
          <a:ln>
            <a:noFill/>
          </a:ln>
        </p:spPr>
        <p:txBody>
          <a:bodyPr spcFirstLastPara="1" wrap="square" lIns="121900" tIns="60933" rIns="121900" bIns="60933" anchor="ctr" anchorCtr="0">
            <a:noAutofit/>
          </a:bodyPr>
          <a:lstStyle/>
          <a:p>
            <a:pPr algn="ctr">
              <a:buClr>
                <a:srgbClr val="595959"/>
              </a:buClr>
              <a:buSzPts val="1200"/>
            </a:pPr>
            <a:r>
              <a:rPr lang="fr" sz="1600" b="1" dirty="0" smtClean="0">
                <a:solidFill>
                  <a:srgbClr val="595959"/>
                </a:solidFill>
              </a:rPr>
              <a:t>Historique </a:t>
            </a:r>
            <a:r>
              <a:rPr lang="fr" sz="1600" b="1" dirty="0">
                <a:solidFill>
                  <a:srgbClr val="595959"/>
                </a:solidFill>
              </a:rPr>
              <a:t>de </a:t>
            </a:r>
            <a:r>
              <a:rPr lang="fr" sz="1600" b="1" dirty="0" smtClean="0">
                <a:solidFill>
                  <a:srgbClr val="595959"/>
                </a:solidFill>
              </a:rPr>
              <a:t>Capgemini</a:t>
            </a:r>
            <a:endParaRPr sz="2400" b="1" dirty="0">
              <a:solidFill>
                <a:srgbClr val="595959"/>
              </a:solidFill>
            </a:endParaRPr>
          </a:p>
        </p:txBody>
      </p:sp>
      <p:sp>
        <p:nvSpPr>
          <p:cNvPr id="10" name="Google Shape;247;p30"/>
          <p:cNvSpPr/>
          <p:nvPr/>
        </p:nvSpPr>
        <p:spPr>
          <a:xfrm>
            <a:off x="1101346" y="5411628"/>
            <a:ext cx="3759600" cy="1110800"/>
          </a:xfrm>
          <a:prstGeom prst="rect">
            <a:avLst/>
          </a:prstGeom>
          <a:noFill/>
          <a:ln>
            <a:noFill/>
          </a:ln>
        </p:spPr>
        <p:txBody>
          <a:bodyPr spcFirstLastPara="1" wrap="square" lIns="121900" tIns="60933" rIns="121900" bIns="60933" anchor="t" anchorCtr="0">
            <a:noAutofit/>
          </a:bodyPr>
          <a:lstStyle/>
          <a:p>
            <a:r>
              <a:rPr lang="fr" sz="1867" dirty="0">
                <a:solidFill>
                  <a:srgbClr val="595959"/>
                </a:solidFill>
                <a:latin typeface="Calibri"/>
                <a:ea typeface="Calibri"/>
                <a:cs typeface="Calibri"/>
                <a:sym typeface="Calibri"/>
              </a:rPr>
              <a:t>Le Groupe </a:t>
            </a:r>
            <a:r>
              <a:rPr lang="fr" sz="1867" dirty="0" smtClean="0">
                <a:solidFill>
                  <a:srgbClr val="595959"/>
                </a:solidFill>
                <a:latin typeface="Calibri"/>
                <a:ea typeface="Calibri"/>
                <a:cs typeface="Calibri"/>
                <a:sym typeface="Calibri"/>
              </a:rPr>
              <a:t>Sogeti </a:t>
            </a:r>
            <a:r>
              <a:rPr lang="fr" sz="1867" dirty="0">
                <a:solidFill>
                  <a:srgbClr val="595959"/>
                </a:solidFill>
                <a:latin typeface="Calibri"/>
                <a:ea typeface="Calibri"/>
                <a:cs typeface="Calibri"/>
                <a:sym typeface="Calibri"/>
              </a:rPr>
              <a:t>s’organise en filiales pour répondre à </a:t>
            </a:r>
            <a:r>
              <a:rPr lang="fr" sz="1867" b="1" dirty="0">
                <a:solidFill>
                  <a:srgbClr val="595959"/>
                </a:solidFill>
                <a:latin typeface="Calibri"/>
                <a:ea typeface="Calibri"/>
                <a:cs typeface="Calibri"/>
                <a:sym typeface="Calibri"/>
              </a:rPr>
              <a:t>un besoin de « proximité »</a:t>
            </a:r>
            <a:r>
              <a:rPr lang="fr" sz="1867" dirty="0">
                <a:solidFill>
                  <a:srgbClr val="595959"/>
                </a:solidFill>
                <a:latin typeface="Calibri"/>
                <a:ea typeface="Calibri"/>
                <a:cs typeface="Calibri"/>
                <a:sym typeface="Calibri"/>
              </a:rPr>
              <a:t>.</a:t>
            </a:r>
            <a:endParaRPr sz="1867" dirty="0">
              <a:solidFill>
                <a:srgbClr val="595959"/>
              </a:solidFill>
              <a:latin typeface="Calibri"/>
              <a:ea typeface="Calibri"/>
              <a:cs typeface="Calibri"/>
              <a:sym typeface="Calibri"/>
            </a:endParaRPr>
          </a:p>
        </p:txBody>
      </p:sp>
      <p:pic>
        <p:nvPicPr>
          <p:cNvPr id="11" name="Image 3"/>
          <p:cNvPicPr/>
          <p:nvPr/>
        </p:nvPicPr>
        <p:blipFill>
          <a:blip r:embed="rId4" cstate="print">
            <a:extLst>
              <a:ext uri="{28A0092B-C50C-407E-A947-70E740481C1C}">
                <a14:useLocalDpi xmlns:a14="http://schemas.microsoft.com/office/drawing/2010/main" val="0"/>
              </a:ext>
            </a:extLst>
          </a:blip>
          <a:stretch>
            <a:fillRect/>
          </a:stretch>
        </p:blipFill>
        <p:spPr>
          <a:xfrm>
            <a:off x="6074441" y="2145806"/>
            <a:ext cx="6009905" cy="3021647"/>
          </a:xfrm>
          <a:prstGeom prst="rect">
            <a:avLst/>
          </a:prstGeom>
        </p:spPr>
      </p:pic>
      <p:sp>
        <p:nvSpPr>
          <p:cNvPr id="12" name="Google Shape;245;p30"/>
          <p:cNvSpPr/>
          <p:nvPr/>
        </p:nvSpPr>
        <p:spPr>
          <a:xfrm>
            <a:off x="90966" y="1246433"/>
            <a:ext cx="6157433" cy="655200"/>
          </a:xfrm>
          <a:prstGeom prst="rect">
            <a:avLst/>
          </a:prstGeom>
          <a:noFill/>
          <a:ln>
            <a:noFill/>
          </a:ln>
        </p:spPr>
        <p:txBody>
          <a:bodyPr spcFirstLastPara="1" wrap="square" lIns="121900" tIns="60933" rIns="121900" bIns="60933" anchor="t" anchorCtr="0">
            <a:noAutofit/>
          </a:bodyPr>
          <a:lstStyle/>
          <a:p>
            <a:r>
              <a:rPr lang="fr" sz="2400" b="1" dirty="0" smtClean="0">
                <a:solidFill>
                  <a:srgbClr val="3C78D8"/>
                </a:solidFill>
                <a:latin typeface="Calibri"/>
                <a:ea typeface="Calibri"/>
                <a:cs typeface="Calibri"/>
                <a:sym typeface="Calibri"/>
              </a:rPr>
              <a:t>Présente dans plus de 50 Pays dans le monde</a:t>
            </a:r>
            <a:endParaRPr sz="3867" i="1" dirty="0">
              <a:solidFill>
                <a:srgbClr val="3C78D8"/>
              </a:solidFill>
              <a:latin typeface="Calibri"/>
              <a:ea typeface="Calibri"/>
              <a:cs typeface="Calibri"/>
              <a:sym typeface="Calibri"/>
            </a:endParaRPr>
          </a:p>
        </p:txBody>
      </p:sp>
    </p:spTree>
    <p:extLst>
      <p:ext uri="{BB962C8B-B14F-4D97-AF65-F5344CB8AC3E}">
        <p14:creationId xmlns:p14="http://schemas.microsoft.com/office/powerpoint/2010/main" val="49038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2;p30"/>
          <p:cNvSpPr/>
          <p:nvPr/>
        </p:nvSpPr>
        <p:spPr>
          <a:xfrm>
            <a:off x="484265" y="835141"/>
            <a:ext cx="11180352" cy="14400"/>
          </a:xfrm>
          <a:prstGeom prst="rect">
            <a:avLst/>
          </a:prstGeom>
          <a:solidFill>
            <a:srgbClr val="538CD5"/>
          </a:solidFill>
          <a:ln w="9525" cap="flat" cmpd="sng">
            <a:solidFill>
              <a:srgbClr val="538CD5"/>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5" name="Google Shape;243;p30"/>
          <p:cNvSpPr txBox="1"/>
          <p:nvPr/>
        </p:nvSpPr>
        <p:spPr>
          <a:xfrm>
            <a:off x="8976321" y="482436"/>
            <a:ext cx="2688297" cy="348824"/>
          </a:xfrm>
          <a:prstGeom prst="rect">
            <a:avLst/>
          </a:prstGeom>
          <a:noFill/>
          <a:ln>
            <a:noFill/>
          </a:ln>
        </p:spPr>
        <p:txBody>
          <a:bodyPr spcFirstLastPara="1" wrap="square" lIns="121900" tIns="60933" rIns="121900" bIns="60933" anchor="t" anchorCtr="0">
            <a:spAutoFit/>
          </a:bodyPr>
          <a:lstStyle/>
          <a:p>
            <a:pPr algn="r"/>
            <a:r>
              <a:rPr lang="fr" sz="1467" b="1">
                <a:solidFill>
                  <a:srgbClr val="595959"/>
                </a:solidFill>
              </a:rPr>
              <a:t>CONTEXTE GÉNÉRAL</a:t>
            </a:r>
            <a:endParaRPr sz="1467" b="1">
              <a:solidFill>
                <a:srgbClr val="595959"/>
              </a:solidFill>
            </a:endParaRPr>
          </a:p>
        </p:txBody>
      </p:sp>
      <p:sp>
        <p:nvSpPr>
          <p:cNvPr id="6" name="Google Shape;248;p30"/>
          <p:cNvSpPr txBox="1"/>
          <p:nvPr/>
        </p:nvSpPr>
        <p:spPr>
          <a:xfrm>
            <a:off x="463974" y="335277"/>
            <a:ext cx="6242495" cy="574398"/>
          </a:xfrm>
          <a:prstGeom prst="rect">
            <a:avLst/>
          </a:prstGeom>
          <a:noFill/>
          <a:ln>
            <a:noFill/>
          </a:ln>
        </p:spPr>
        <p:txBody>
          <a:bodyPr spcFirstLastPara="1" wrap="square" lIns="121900" tIns="60933" rIns="121900" bIns="60933" anchor="t" anchorCtr="0">
            <a:spAutoFit/>
          </a:bodyPr>
          <a:lstStyle/>
          <a:p>
            <a:r>
              <a:rPr lang="fr" sz="2933" b="1" dirty="0" smtClean="0">
                <a:solidFill>
                  <a:srgbClr val="0070C0"/>
                </a:solidFill>
              </a:rPr>
              <a:t>ENTREPRISE </a:t>
            </a:r>
            <a:r>
              <a:rPr lang="fr" sz="2933" b="1" dirty="0">
                <a:solidFill>
                  <a:srgbClr val="0070C0"/>
                </a:solidFill>
              </a:rPr>
              <a:t>D’ACCUEIL</a:t>
            </a:r>
            <a:endParaRPr sz="2933" b="1" dirty="0">
              <a:solidFill>
                <a:srgbClr val="0070C0"/>
              </a:solidFill>
            </a:endParaRPr>
          </a:p>
        </p:txBody>
      </p:sp>
      <p:pic>
        <p:nvPicPr>
          <p:cNvPr id="13" name="Google Shape;269;p31"/>
          <p:cNvPicPr preferRelativeResize="0"/>
          <p:nvPr/>
        </p:nvPicPr>
        <p:blipFill>
          <a:blip r:embed="rId3">
            <a:alphaModFix/>
          </a:blip>
          <a:stretch>
            <a:fillRect/>
          </a:stretch>
        </p:blipFill>
        <p:spPr>
          <a:xfrm>
            <a:off x="657534" y="1715800"/>
            <a:ext cx="3824767" cy="3883933"/>
          </a:xfrm>
          <a:prstGeom prst="rect">
            <a:avLst/>
          </a:prstGeom>
          <a:noFill/>
          <a:ln>
            <a:noFill/>
          </a:ln>
        </p:spPr>
      </p:pic>
      <p:pic>
        <p:nvPicPr>
          <p:cNvPr id="17" name="Google Shape;268;p31"/>
          <p:cNvPicPr preferRelativeResize="0"/>
          <p:nvPr/>
        </p:nvPicPr>
        <p:blipFill>
          <a:blip r:embed="rId4">
            <a:alphaModFix/>
          </a:blip>
          <a:stretch>
            <a:fillRect/>
          </a:stretch>
        </p:blipFill>
        <p:spPr>
          <a:xfrm>
            <a:off x="5263052" y="1715800"/>
            <a:ext cx="6401565" cy="4545300"/>
          </a:xfrm>
          <a:prstGeom prst="rect">
            <a:avLst/>
          </a:prstGeom>
          <a:noFill/>
          <a:ln>
            <a:noFill/>
          </a:ln>
        </p:spPr>
      </p:pic>
      <p:sp>
        <p:nvSpPr>
          <p:cNvPr id="2" name="TextBox 1"/>
          <p:cNvSpPr txBox="1"/>
          <p:nvPr/>
        </p:nvSpPr>
        <p:spPr>
          <a:xfrm>
            <a:off x="5136050" y="4692536"/>
            <a:ext cx="2306150" cy="769441"/>
          </a:xfrm>
          <a:prstGeom prst="rect">
            <a:avLst/>
          </a:prstGeom>
          <a:solidFill>
            <a:schemeClr val="bg1"/>
          </a:solidFill>
        </p:spPr>
        <p:txBody>
          <a:bodyPr wrap="square" rtlCol="0">
            <a:spAutoFit/>
          </a:bodyPr>
          <a:lstStyle/>
          <a:p>
            <a:r>
              <a:rPr lang="en-GB" sz="4400" b="1" dirty="0" smtClean="0">
                <a:solidFill>
                  <a:schemeClr val="accent4"/>
                </a:solidFill>
              </a:rPr>
              <a:t>12,8M€</a:t>
            </a:r>
            <a:endParaRPr lang="en-GB" sz="4400" b="1" dirty="0">
              <a:solidFill>
                <a:schemeClr val="accent4"/>
              </a:solidFill>
            </a:endParaRPr>
          </a:p>
        </p:txBody>
      </p:sp>
      <p:sp>
        <p:nvSpPr>
          <p:cNvPr id="18" name="TextBox 17"/>
          <p:cNvSpPr txBox="1"/>
          <p:nvPr/>
        </p:nvSpPr>
        <p:spPr>
          <a:xfrm>
            <a:off x="7721646" y="4692536"/>
            <a:ext cx="1460454" cy="769441"/>
          </a:xfrm>
          <a:prstGeom prst="rect">
            <a:avLst/>
          </a:prstGeom>
          <a:solidFill>
            <a:schemeClr val="bg1"/>
          </a:solidFill>
        </p:spPr>
        <p:txBody>
          <a:bodyPr wrap="square" rtlCol="0">
            <a:spAutoFit/>
          </a:bodyPr>
          <a:lstStyle/>
          <a:p>
            <a:r>
              <a:rPr lang="en-GB" sz="4400" b="1" dirty="0" smtClean="0">
                <a:solidFill>
                  <a:schemeClr val="accent6"/>
                </a:solidFill>
              </a:rPr>
              <a:t>2000</a:t>
            </a:r>
            <a:endParaRPr lang="en-GB" sz="4400" b="1" dirty="0">
              <a:solidFill>
                <a:schemeClr val="accent6"/>
              </a:solidFill>
            </a:endParaRPr>
          </a:p>
        </p:txBody>
      </p:sp>
      <p:sp>
        <p:nvSpPr>
          <p:cNvPr id="19" name="TextBox 18"/>
          <p:cNvSpPr txBox="1"/>
          <p:nvPr/>
        </p:nvSpPr>
        <p:spPr>
          <a:xfrm>
            <a:off x="5251132" y="2735925"/>
            <a:ext cx="1213168" cy="646331"/>
          </a:xfrm>
          <a:prstGeom prst="rect">
            <a:avLst/>
          </a:prstGeom>
          <a:solidFill>
            <a:schemeClr val="bg1"/>
          </a:solidFill>
        </p:spPr>
        <p:txBody>
          <a:bodyPr wrap="square" rtlCol="0">
            <a:spAutoFit/>
          </a:bodyPr>
          <a:lstStyle/>
          <a:p>
            <a:r>
              <a:rPr lang="en-GB" sz="3600" b="1" dirty="0" smtClean="0">
                <a:solidFill>
                  <a:schemeClr val="bg2"/>
                </a:solidFill>
              </a:rPr>
              <a:t>2007</a:t>
            </a:r>
            <a:endParaRPr lang="en-GB" sz="4400" b="1" dirty="0">
              <a:solidFill>
                <a:schemeClr val="bg2"/>
              </a:solidFill>
            </a:endParaRPr>
          </a:p>
        </p:txBody>
      </p:sp>
      <p:sp>
        <p:nvSpPr>
          <p:cNvPr id="20" name="TextBox 19"/>
          <p:cNvSpPr txBox="1"/>
          <p:nvPr/>
        </p:nvSpPr>
        <p:spPr>
          <a:xfrm>
            <a:off x="5232430" y="2724656"/>
            <a:ext cx="6603970" cy="2092881"/>
          </a:xfrm>
          <a:prstGeom prst="rect">
            <a:avLst/>
          </a:prstGeom>
          <a:solidFill>
            <a:schemeClr val="bg1"/>
          </a:solidFill>
        </p:spPr>
        <p:txBody>
          <a:bodyPr wrap="square" rtlCol="0">
            <a:spAutoFit/>
          </a:bodyPr>
          <a:lstStyle/>
          <a:p>
            <a:pPr algn="just"/>
            <a:r>
              <a:rPr lang="en-GB" sz="4000" b="1" dirty="0" smtClean="0">
                <a:solidFill>
                  <a:schemeClr val="bg2"/>
                </a:solidFill>
              </a:rPr>
              <a:t>2007 - </a:t>
            </a:r>
            <a:r>
              <a:rPr lang="en-GB" sz="1800" dirty="0" smtClean="0">
                <a:solidFill>
                  <a:schemeClr val="bg2"/>
                </a:solidFill>
              </a:rPr>
              <a:t>Créée à Casablanca, Capgemini est centre de développement pour les marches francophones.</a:t>
            </a:r>
          </a:p>
          <a:p>
            <a:pPr algn="just"/>
            <a:r>
              <a:rPr lang="en-GB" sz="1800" dirty="0" smtClean="0">
                <a:solidFill>
                  <a:schemeClr val="bg2"/>
                </a:solidFill>
              </a:rPr>
              <a:t>Depuis quelques années Capgemini adresse également le marché local.</a:t>
            </a:r>
          </a:p>
          <a:p>
            <a:pPr algn="just"/>
            <a:r>
              <a:rPr lang="en-GB" sz="1800" dirty="0" smtClean="0">
                <a:solidFill>
                  <a:schemeClr val="bg2"/>
                </a:solidFill>
              </a:rPr>
              <a:t>Les consultants de Capgemini interviennent sur des projets de développement logiciel et des projets de sécurité numérique.</a:t>
            </a:r>
            <a:endParaRPr lang="en-GB" sz="1800" dirty="0">
              <a:solidFill>
                <a:schemeClr val="bg2"/>
              </a:solidFill>
            </a:endParaRPr>
          </a:p>
        </p:txBody>
      </p:sp>
      <p:sp>
        <p:nvSpPr>
          <p:cNvPr id="11" name="Google Shape;174;p27"/>
          <p:cNvSpPr txBox="1"/>
          <p:nvPr/>
        </p:nvSpPr>
        <p:spPr>
          <a:xfrm>
            <a:off x="662727" y="6515889"/>
            <a:ext cx="2976331" cy="287268"/>
          </a:xfrm>
          <a:prstGeom prst="rect">
            <a:avLst/>
          </a:prstGeom>
          <a:noFill/>
          <a:ln>
            <a:noFill/>
          </a:ln>
        </p:spPr>
        <p:txBody>
          <a:bodyPr spcFirstLastPara="1" wrap="square" lIns="121900" tIns="60933" rIns="121900" bIns="60933" anchor="t" anchorCtr="0">
            <a:spAutoFit/>
          </a:bodyPr>
          <a:lstStyle/>
          <a:p>
            <a:r>
              <a:rPr lang="fr" sz="1067" b="1">
                <a:solidFill>
                  <a:schemeClr val="lt1"/>
                </a:solidFill>
              </a:rPr>
              <a:t>SOUTENANCE  DU  STAGE  PFE</a:t>
            </a:r>
            <a:endParaRPr sz="1067" b="1">
              <a:solidFill>
                <a:schemeClr val="lt1"/>
              </a:solidFill>
            </a:endParaRPr>
          </a:p>
        </p:txBody>
      </p:sp>
      <p:pic>
        <p:nvPicPr>
          <p:cNvPr id="12" name="Picture 8" descr="Nouveau logo Capgemini | Aujourd'hui est un grand jour ! Nous sommes ravis  de vous présenter notre nouvelle identité visuelle. | By Capgemini France |  Facebo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5" y="6433865"/>
            <a:ext cx="516463" cy="5164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Google Shape;173;p27"/>
          <p:cNvSpPr/>
          <p:nvPr/>
        </p:nvSpPr>
        <p:spPr>
          <a:xfrm>
            <a:off x="669228" y="6459265"/>
            <a:ext cx="33600" cy="432000"/>
          </a:xfrm>
          <a:prstGeom prst="rect">
            <a:avLst/>
          </a:prstGeom>
          <a:solidFill>
            <a:schemeClr val="lt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54633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2;p30"/>
          <p:cNvSpPr/>
          <p:nvPr/>
        </p:nvSpPr>
        <p:spPr>
          <a:xfrm>
            <a:off x="484265" y="835141"/>
            <a:ext cx="11180352" cy="14400"/>
          </a:xfrm>
          <a:prstGeom prst="rect">
            <a:avLst/>
          </a:prstGeom>
          <a:solidFill>
            <a:srgbClr val="538CD5"/>
          </a:solidFill>
          <a:ln w="9525" cap="flat" cmpd="sng">
            <a:solidFill>
              <a:srgbClr val="538CD5"/>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5" name="Google Shape;243;p30"/>
          <p:cNvSpPr txBox="1"/>
          <p:nvPr/>
        </p:nvSpPr>
        <p:spPr>
          <a:xfrm>
            <a:off x="8976321" y="482436"/>
            <a:ext cx="2688297" cy="348824"/>
          </a:xfrm>
          <a:prstGeom prst="rect">
            <a:avLst/>
          </a:prstGeom>
          <a:noFill/>
          <a:ln>
            <a:noFill/>
          </a:ln>
        </p:spPr>
        <p:txBody>
          <a:bodyPr spcFirstLastPara="1" wrap="square" lIns="121900" tIns="60933" rIns="121900" bIns="60933" anchor="t" anchorCtr="0">
            <a:spAutoFit/>
          </a:bodyPr>
          <a:lstStyle/>
          <a:p>
            <a:pPr algn="r"/>
            <a:r>
              <a:rPr lang="fr" sz="1467" b="1">
                <a:solidFill>
                  <a:srgbClr val="595959"/>
                </a:solidFill>
              </a:rPr>
              <a:t>CONTEXTE GÉNÉRAL</a:t>
            </a:r>
            <a:endParaRPr sz="1467" b="1">
              <a:solidFill>
                <a:srgbClr val="595959"/>
              </a:solidFill>
            </a:endParaRPr>
          </a:p>
        </p:txBody>
      </p:sp>
      <p:sp>
        <p:nvSpPr>
          <p:cNvPr id="6" name="Google Shape;248;p30"/>
          <p:cNvSpPr txBox="1"/>
          <p:nvPr/>
        </p:nvSpPr>
        <p:spPr>
          <a:xfrm>
            <a:off x="463974" y="335277"/>
            <a:ext cx="6242495" cy="574398"/>
          </a:xfrm>
          <a:prstGeom prst="rect">
            <a:avLst/>
          </a:prstGeom>
          <a:noFill/>
          <a:ln>
            <a:noFill/>
          </a:ln>
        </p:spPr>
        <p:txBody>
          <a:bodyPr spcFirstLastPara="1" wrap="square" lIns="121900" tIns="60933" rIns="121900" bIns="60933" anchor="t" anchorCtr="0">
            <a:spAutoFit/>
          </a:bodyPr>
          <a:lstStyle/>
          <a:p>
            <a:r>
              <a:rPr lang="fr" sz="2933" b="1" dirty="0" smtClean="0">
                <a:solidFill>
                  <a:srgbClr val="0070C0"/>
                </a:solidFill>
              </a:rPr>
              <a:t>ENTREPRISE </a:t>
            </a:r>
            <a:r>
              <a:rPr lang="fr" sz="2933" b="1" dirty="0">
                <a:solidFill>
                  <a:srgbClr val="0070C0"/>
                </a:solidFill>
              </a:rPr>
              <a:t>D’ACCUEIL</a:t>
            </a:r>
            <a:endParaRPr sz="2933" b="1" dirty="0">
              <a:solidFill>
                <a:srgbClr val="0070C0"/>
              </a:solidFill>
            </a:endParaRPr>
          </a:p>
        </p:txBody>
      </p:sp>
      <p:sp>
        <p:nvSpPr>
          <p:cNvPr id="11" name="Google Shape;174;p27"/>
          <p:cNvSpPr txBox="1"/>
          <p:nvPr/>
        </p:nvSpPr>
        <p:spPr>
          <a:xfrm>
            <a:off x="662727" y="6515889"/>
            <a:ext cx="2976331" cy="287268"/>
          </a:xfrm>
          <a:prstGeom prst="rect">
            <a:avLst/>
          </a:prstGeom>
          <a:noFill/>
          <a:ln>
            <a:noFill/>
          </a:ln>
        </p:spPr>
        <p:txBody>
          <a:bodyPr spcFirstLastPara="1" wrap="square" lIns="121900" tIns="60933" rIns="121900" bIns="60933" anchor="t" anchorCtr="0">
            <a:spAutoFit/>
          </a:bodyPr>
          <a:lstStyle/>
          <a:p>
            <a:r>
              <a:rPr lang="fr" sz="1067" b="1">
                <a:solidFill>
                  <a:schemeClr val="lt1"/>
                </a:solidFill>
              </a:rPr>
              <a:t>SOUTENANCE  DU  STAGE  PFE</a:t>
            </a:r>
            <a:endParaRPr sz="1067" b="1">
              <a:solidFill>
                <a:schemeClr val="lt1"/>
              </a:solidFill>
            </a:endParaRPr>
          </a:p>
        </p:txBody>
      </p:sp>
      <p:pic>
        <p:nvPicPr>
          <p:cNvPr id="12" name="Picture 8" descr="Nouveau logo Capgemini | Aujourd'hui est un grand jour ! Nous sommes ravis  de vous présenter notre nouvelle identité visuelle. | By Capgemini France |  Fac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5" y="6433865"/>
            <a:ext cx="516463" cy="5164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Google Shape;173;p27"/>
          <p:cNvSpPr/>
          <p:nvPr/>
        </p:nvSpPr>
        <p:spPr>
          <a:xfrm>
            <a:off x="669228" y="6459265"/>
            <a:ext cx="33600" cy="432000"/>
          </a:xfrm>
          <a:prstGeom prst="rect">
            <a:avLst/>
          </a:prstGeom>
          <a:solidFill>
            <a:schemeClr val="lt1"/>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16" name="Google Shape;287;p32"/>
          <p:cNvSpPr/>
          <p:nvPr/>
        </p:nvSpPr>
        <p:spPr>
          <a:xfrm>
            <a:off x="63784" y="4731074"/>
            <a:ext cx="3086317" cy="451600"/>
          </a:xfrm>
          <a:prstGeom prst="rect">
            <a:avLst/>
          </a:prstGeom>
          <a:solidFill>
            <a:schemeClr val="lt1"/>
          </a:solidFill>
          <a:ln>
            <a:noFill/>
          </a:ln>
        </p:spPr>
        <p:txBody>
          <a:bodyPr spcFirstLastPara="1" wrap="square" lIns="121900" tIns="60933" rIns="121900" bIns="60933" anchor="ctr" anchorCtr="0">
            <a:noAutofit/>
          </a:bodyPr>
          <a:lstStyle/>
          <a:p>
            <a:pPr algn="ctr">
              <a:buClr>
                <a:srgbClr val="595959"/>
              </a:buClr>
              <a:buSzPts val="1600"/>
            </a:pPr>
            <a:r>
              <a:rPr lang="fr" sz="2133" b="1" dirty="0">
                <a:solidFill>
                  <a:srgbClr val="595959"/>
                </a:solidFill>
                <a:highlight>
                  <a:schemeClr val="lt1"/>
                </a:highlight>
                <a:latin typeface="Calibri"/>
                <a:ea typeface="Calibri"/>
                <a:cs typeface="Calibri"/>
                <a:sym typeface="Calibri"/>
              </a:rPr>
              <a:t>Le métier de </a:t>
            </a:r>
            <a:r>
              <a:rPr lang="fr" sz="2133" b="1" dirty="0" smtClean="0">
                <a:solidFill>
                  <a:srgbClr val="595959"/>
                </a:solidFill>
                <a:highlight>
                  <a:schemeClr val="lt1"/>
                </a:highlight>
                <a:latin typeface="Calibri"/>
                <a:ea typeface="Calibri"/>
                <a:cs typeface="Calibri"/>
                <a:sym typeface="Calibri"/>
              </a:rPr>
              <a:t>Capgemini</a:t>
            </a:r>
            <a:endParaRPr sz="3200" b="1" dirty="0">
              <a:solidFill>
                <a:srgbClr val="595959"/>
              </a:solidFill>
              <a:highlight>
                <a:schemeClr val="lt1"/>
              </a:highlight>
              <a:latin typeface="Calibri"/>
              <a:ea typeface="Calibri"/>
              <a:cs typeface="Calibri"/>
              <a:sym typeface="Calibri"/>
            </a:endParaRPr>
          </a:p>
        </p:txBody>
      </p:sp>
      <p:sp>
        <p:nvSpPr>
          <p:cNvPr id="21" name="Google Shape;290;p32"/>
          <p:cNvSpPr/>
          <p:nvPr/>
        </p:nvSpPr>
        <p:spPr>
          <a:xfrm>
            <a:off x="31291" y="2055551"/>
            <a:ext cx="3151301" cy="410400"/>
          </a:xfrm>
          <a:prstGeom prst="rect">
            <a:avLst/>
          </a:prstGeom>
          <a:solidFill>
            <a:schemeClr val="lt1"/>
          </a:solidFill>
          <a:ln>
            <a:noFill/>
          </a:ln>
        </p:spPr>
        <p:txBody>
          <a:bodyPr spcFirstLastPara="1" wrap="square" lIns="121900" tIns="60933" rIns="121900" bIns="60933" anchor="ctr" anchorCtr="0">
            <a:noAutofit/>
          </a:bodyPr>
          <a:lstStyle/>
          <a:p>
            <a:pPr algn="ctr">
              <a:buClr>
                <a:srgbClr val="595959"/>
              </a:buClr>
              <a:buSzPts val="1400"/>
            </a:pPr>
            <a:r>
              <a:rPr lang="fr" sz="2133" b="1" dirty="0">
                <a:solidFill>
                  <a:srgbClr val="595959"/>
                </a:solidFill>
                <a:highlight>
                  <a:schemeClr val="lt1"/>
                </a:highlight>
                <a:latin typeface="Calibri"/>
                <a:ea typeface="Calibri"/>
                <a:cs typeface="Calibri"/>
                <a:sym typeface="Calibri"/>
              </a:rPr>
              <a:t>Les clients de </a:t>
            </a:r>
            <a:r>
              <a:rPr lang="fr" sz="2133" b="1" dirty="0" smtClean="0">
                <a:solidFill>
                  <a:srgbClr val="595959"/>
                </a:solidFill>
                <a:highlight>
                  <a:schemeClr val="lt1"/>
                </a:highlight>
                <a:latin typeface="Calibri"/>
                <a:ea typeface="Calibri"/>
                <a:cs typeface="Calibri"/>
                <a:sym typeface="Calibri"/>
              </a:rPr>
              <a:t>Capgemini</a:t>
            </a:r>
            <a:endParaRPr sz="2133" b="1" dirty="0">
              <a:solidFill>
                <a:srgbClr val="595959"/>
              </a:solidFill>
              <a:highlight>
                <a:schemeClr val="lt1"/>
              </a:highlight>
              <a:latin typeface="Calibri"/>
              <a:ea typeface="Calibri"/>
              <a:cs typeface="Calibri"/>
              <a:sym typeface="Calibri"/>
            </a:endParaRPr>
          </a:p>
        </p:txBody>
      </p:sp>
      <p:pic>
        <p:nvPicPr>
          <p:cNvPr id="22" name="Google Shape;291;p32"/>
          <p:cNvPicPr preferRelativeResize="0"/>
          <p:nvPr/>
        </p:nvPicPr>
        <p:blipFill>
          <a:blip r:embed="rId4">
            <a:alphaModFix/>
          </a:blip>
          <a:stretch>
            <a:fillRect/>
          </a:stretch>
        </p:blipFill>
        <p:spPr>
          <a:xfrm>
            <a:off x="3156701" y="3611827"/>
            <a:ext cx="8691099" cy="2581867"/>
          </a:xfrm>
          <a:prstGeom prst="rect">
            <a:avLst/>
          </a:prstGeom>
          <a:noFill/>
          <a:ln>
            <a:noFill/>
          </a:ln>
        </p:spPr>
      </p:pic>
      <p:sp>
        <p:nvSpPr>
          <p:cNvPr id="23" name="Google Shape;292;p32"/>
          <p:cNvSpPr/>
          <p:nvPr/>
        </p:nvSpPr>
        <p:spPr>
          <a:xfrm>
            <a:off x="3185133" y="3384200"/>
            <a:ext cx="9006800" cy="18800"/>
          </a:xfrm>
          <a:prstGeom prst="rect">
            <a:avLst/>
          </a:prstGeom>
          <a:solidFill>
            <a:srgbClr val="538CD5"/>
          </a:solidFill>
          <a:ln w="9525" cap="flat" cmpd="sng">
            <a:solidFill>
              <a:srgbClr val="538CD5"/>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24" name="Google Shape;293;p32"/>
          <p:cNvSpPr/>
          <p:nvPr/>
        </p:nvSpPr>
        <p:spPr>
          <a:xfrm rot="-5400000" flipH="1">
            <a:off x="699100" y="3608533"/>
            <a:ext cx="4885600" cy="29600"/>
          </a:xfrm>
          <a:prstGeom prst="rect">
            <a:avLst/>
          </a:prstGeom>
          <a:solidFill>
            <a:srgbClr val="538CD5"/>
          </a:solidFill>
          <a:ln w="9525" cap="flat" cmpd="sng">
            <a:solidFill>
              <a:srgbClr val="538CD5"/>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25" name="Google Shape;294;p32"/>
          <p:cNvSpPr/>
          <p:nvPr/>
        </p:nvSpPr>
        <p:spPr>
          <a:xfrm rot="10800000" flipH="1">
            <a:off x="295500" y="3379059"/>
            <a:ext cx="2818400" cy="18800"/>
          </a:xfrm>
          <a:prstGeom prst="rect">
            <a:avLst/>
          </a:prstGeom>
          <a:solidFill>
            <a:srgbClr val="538CD5"/>
          </a:solidFill>
          <a:ln w="9525" cap="flat" cmpd="sng">
            <a:solidFill>
              <a:srgbClr val="538CD5"/>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pic>
        <p:nvPicPr>
          <p:cNvPr id="1026" name="Picture 2" descr="Fichier:Engie logo.svg — Wikipé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3869" y="1392232"/>
            <a:ext cx="1485600" cy="500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z réseau distribution France — Wikipé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2240" y="1375792"/>
            <a:ext cx="1876425" cy="9569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 nouveau logo de Suez Environnement veut réconcilier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1258" y="1348433"/>
            <a:ext cx="1876425" cy="10554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talEnergies fournisseur d'électricité — Qui Est Ve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95809" y="1070125"/>
            <a:ext cx="23812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thalys - Newres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5368" y="2348126"/>
            <a:ext cx="1919968" cy="10105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ouygues Immobilier — Wikipédi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6652" y="2332769"/>
            <a:ext cx="2065329" cy="93878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chier:Casino supermarché logo 2018.svg — Wikipédi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1377" y="2437166"/>
            <a:ext cx="2165546" cy="7680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LEM | Irrigazett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79959" y="2709166"/>
            <a:ext cx="2197100" cy="36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97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83" name="Google Shape;283;p30"/>
          <p:cNvSpPr txBox="1">
            <a:spLocks noGrp="1"/>
          </p:cNvSpPr>
          <p:nvPr>
            <p:ph type="ctrTitle"/>
          </p:nvPr>
        </p:nvSpPr>
        <p:spPr>
          <a:xfrm>
            <a:off x="623392" y="504000"/>
            <a:ext cx="8544900" cy="400200"/>
          </a:xfrm>
          <a:prstGeom prst="rect">
            <a:avLst/>
          </a:prstGeom>
        </p:spPr>
        <p:txBody>
          <a:bodyPr spcFirstLastPara="1" wrap="square" lIns="0" tIns="0" rIns="0" bIns="0" anchor="ctr" anchorCtr="0">
            <a:noAutofit/>
          </a:bodyPr>
          <a:lstStyle/>
          <a:p>
            <a:r>
              <a:rPr lang="fr-MA" sz="2800" dirty="0">
                <a:solidFill>
                  <a:srgbClr val="0070C0"/>
                </a:solidFill>
              </a:rPr>
              <a:t>5</a:t>
            </a:r>
            <a:r>
              <a:rPr lang="fr-MA" sz="2800" b="1" dirty="0">
                <a:solidFill>
                  <a:srgbClr val="0070C0"/>
                </a:solidFill>
              </a:rPr>
              <a:t>/4 - ENTREPRISE D'ACCUEIL</a:t>
            </a:r>
          </a:p>
        </p:txBody>
      </p:sp>
      <p:pic>
        <p:nvPicPr>
          <p:cNvPr id="3" name="Image 2">
            <a:extLst>
              <a:ext uri="{FF2B5EF4-FFF2-40B4-BE49-F238E27FC236}">
                <a16:creationId xmlns:a16="http://schemas.microsoft.com/office/drawing/2014/main" id="{B4237D05-2BF4-4ACD-B9C3-29AF06334C28}"/>
              </a:ext>
            </a:extLst>
          </p:cNvPr>
          <p:cNvPicPr>
            <a:picLocks noChangeAspect="1"/>
          </p:cNvPicPr>
          <p:nvPr/>
        </p:nvPicPr>
        <p:blipFill>
          <a:blip r:embed="rId3"/>
          <a:stretch>
            <a:fillRect/>
          </a:stretch>
        </p:blipFill>
        <p:spPr>
          <a:xfrm>
            <a:off x="914399" y="1251637"/>
            <a:ext cx="9956800" cy="4791243"/>
          </a:xfrm>
          <a:prstGeom prst="rect">
            <a:avLst/>
          </a:prstGeom>
        </p:spPr>
      </p:pic>
      <p:sp>
        <p:nvSpPr>
          <p:cNvPr id="8" name="Google Shape;283;p30">
            <a:extLst>
              <a:ext uri="{FF2B5EF4-FFF2-40B4-BE49-F238E27FC236}">
                <a16:creationId xmlns:a16="http://schemas.microsoft.com/office/drawing/2014/main" id="{98925ED8-66E8-4F9F-A648-20CE9A1C16B9}"/>
              </a:ext>
            </a:extLst>
          </p:cNvPr>
          <p:cNvSpPr txBox="1">
            <a:spLocks/>
          </p:cNvSpPr>
          <p:nvPr/>
        </p:nvSpPr>
        <p:spPr>
          <a:xfrm>
            <a:off x="616135" y="1425656"/>
            <a:ext cx="8544900" cy="400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dirty="0"/>
              <a:t>Problématique</a:t>
            </a:r>
          </a:p>
        </p:txBody>
      </p:sp>
    </p:spTree>
    <p:extLst>
      <p:ext uri="{BB962C8B-B14F-4D97-AF65-F5344CB8AC3E}">
        <p14:creationId xmlns:p14="http://schemas.microsoft.com/office/powerpoint/2010/main" val="455975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4-0414-FR-Modele-PPT-light">
  <a:themeElements>
    <a:clrScheme name="SII">
      <a:dk1>
        <a:srgbClr val="000000"/>
      </a:dk1>
      <a:lt1>
        <a:srgbClr val="FFFFFF"/>
      </a:lt1>
      <a:dk2>
        <a:srgbClr val="005AA2"/>
      </a:dk2>
      <a:lt2>
        <a:srgbClr val="BCD5EC"/>
      </a:lt2>
      <a:accent1>
        <a:srgbClr val="005AA2"/>
      </a:accent1>
      <a:accent2>
        <a:srgbClr val="88B4DC"/>
      </a:accent2>
      <a:accent3>
        <a:srgbClr val="8D3589"/>
      </a:accent3>
      <a:accent4>
        <a:srgbClr val="B2BE3A"/>
      </a:accent4>
      <a:accent5>
        <a:srgbClr val="80888C"/>
      </a:accent5>
      <a:accent6>
        <a:srgbClr val="D64B13"/>
      </a:accent6>
      <a:hlink>
        <a:srgbClr val="005AA2"/>
      </a:hlink>
      <a:folHlink>
        <a:srgbClr val="8088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2149</TotalTime>
  <Words>3166</Words>
  <Application>Microsoft Office PowerPoint</Application>
  <PresentationFormat>Widescreen</PresentationFormat>
  <Paragraphs>283</Paragraphs>
  <Slides>30</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Poppins</vt:lpstr>
      <vt:lpstr>Century Gothic</vt:lpstr>
      <vt:lpstr>Segoe UI</vt:lpstr>
      <vt:lpstr>Wingdings</vt:lpstr>
      <vt:lpstr>Liberation Serif</vt:lpstr>
      <vt:lpstr>Arial</vt:lpstr>
      <vt:lpstr>Calibri</vt:lpstr>
      <vt:lpstr>Open Sans Light</vt:lpstr>
      <vt:lpstr>inherit</vt:lpstr>
      <vt:lpstr>Garamond</vt:lpstr>
      <vt:lpstr>Work sans</vt:lpstr>
      <vt:lpstr>Noto Sans Symbols</vt:lpstr>
      <vt:lpstr>S4-0414-FR-Modele-PPT-light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5/4 - ENTREPRISE D'ACCUEIL</vt:lpstr>
      <vt:lpstr>5/4 - ENTREPRISE D'ACCUEIL</vt:lpstr>
      <vt:lpstr>6/4 - ENTREPRISE D'ACCUEIL</vt:lpstr>
      <vt:lpstr>PowerPoint Presentation</vt:lpstr>
      <vt:lpstr>PowerPoint Presentation</vt:lpstr>
      <vt:lpstr>Diagramme de Gantt</vt:lpstr>
      <vt:lpstr>Cycle de vie d’un logiciel</vt:lpstr>
      <vt:lpstr>PowerPoint Presentation</vt:lpstr>
      <vt:lpstr>PowerPoint Presentation</vt:lpstr>
      <vt:lpstr>Conception </vt:lpstr>
      <vt:lpstr>Conception </vt:lpstr>
      <vt:lpstr>Conception </vt:lpstr>
      <vt:lpstr>PowerPoint Presentation</vt:lpstr>
      <vt:lpstr>Mise en œuvre </vt:lpstr>
      <vt:lpstr>Mise en œuvre </vt:lpstr>
      <vt:lpstr>Mise en oeuvre </vt:lpstr>
      <vt:lpstr>Mise en oeuvre </vt:lpstr>
      <vt:lpstr>PowerPoint Presentation</vt:lpstr>
      <vt:lpstr>Conclusion et perspectives</vt:lpstr>
      <vt:lpstr>PowerPoint Presentation</vt:lpstr>
      <vt:lpstr>PowerPoint Presentation</vt:lpstr>
      <vt:lpstr>3/4 - CONTEXTE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Plutus: Conception et réalisation d’une application de facturation </dc:title>
  <cp:lastModifiedBy>achraf azouagh</cp:lastModifiedBy>
  <cp:revision>103</cp:revision>
  <dcterms:modified xsi:type="dcterms:W3CDTF">2022-09-03T22:16:07Z</dcterms:modified>
</cp:coreProperties>
</file>