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12192000"/>
  <p:notesSz cx="6858000" cy="9144000"/>
  <p:embeddedFontLst>
    <p:embeddedFont>
      <p:font typeface="Constantia"/>
      <p:regular r:id="rId35"/>
      <p:bold r:id="rId36"/>
      <p:italic r:id="rId37"/>
      <p:boldItalic r:id="rId38"/>
    </p:embeddedFont>
    <p:embeddedFont>
      <p:font typeface="Corbel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D5E7AE-E8A7-4202-B798-76F235B03477}">
  <a:tblStyle styleId="{9FD5E7AE-E8A7-4202-B798-76F235B0347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2F4"/>
          </a:solidFill>
        </a:fill>
      </a:tcStyle>
    </a:wholeTbl>
    <a:band1H>
      <a:tcTxStyle/>
      <a:tcStyle>
        <a:fill>
          <a:solidFill>
            <a:srgbClr val="CCE3E9"/>
          </a:solidFill>
        </a:fill>
      </a:tcStyle>
    </a:band1H>
    <a:band2H>
      <a:tcTxStyle/>
    </a:band2H>
    <a:band1V>
      <a:tcTxStyle/>
      <a:tcStyle>
        <a:fill>
          <a:solidFill>
            <a:srgbClr val="CCE3E9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13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15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4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7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6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Constantia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onstantia-italic.fntdata"/><Relationship Id="rId14" Type="http://schemas.openxmlformats.org/officeDocument/2006/relationships/slide" Target="slides/slide7.xml"/><Relationship Id="rId36" Type="http://schemas.openxmlformats.org/officeDocument/2006/relationships/font" Target="fonts/Constantia-bold.fntdata"/><Relationship Id="rId17" Type="http://schemas.openxmlformats.org/officeDocument/2006/relationships/slide" Target="slides/slide10.xml"/><Relationship Id="rId39" Type="http://schemas.openxmlformats.org/officeDocument/2006/relationships/font" Target="fonts/Corbel-regular.fntdata"/><Relationship Id="rId16" Type="http://schemas.openxmlformats.org/officeDocument/2006/relationships/slide" Target="slides/slide9.xml"/><Relationship Id="rId38" Type="http://schemas.openxmlformats.org/officeDocument/2006/relationships/font" Target="fonts/Constantia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7T17:00:57.132">
    <p:pos x="6000" y="0"/>
    <p:text>-Auteur</p:text>
  </p:cm>
  <p:cm authorId="0" idx="2" dt="2021-06-27T17:00:57.124">
    <p:pos x="6000" y="100"/>
    <p:text>La sécurité : L’application devra être hautement sécurisée
L’extensibilité :  l'application devra être extensible, c'est-à-dire qu'il pourra y avoir une possibilité d'ajouter ou de modifier de nouvelles fonctionnalités.
L’interface : Avoir une application qui respecte les principes des IHM
La performance : c'est-à-dire que le système doit réagir dans un délai précis, quel que soit l’action de l’utilisateur.
La convivialité : L’application doit être simple et facile à manipuler même par des non experts.
-Auteur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6-27T17:00:57.139">
    <p:pos x="6000" y="0"/>
    <p:text>-Auteur</p:text>
  </p:cm>
  <p:cm authorId="0" idx="4" dt="2021-06-27T17:00:57.132">
    <p:pos x="6000" y="100"/>
    <p:text>La sécurité : L’application devra être hautement sécurisée
L’extensibilité :  l'application devra être extensible, c'est-à-dire qu'il pourra y avoir une possibilité d'ajouter ou de modifier de nouvelles fonctionnalités.
L’interface : Avoir une application qui respecte les principes des IHM
La performance : c'est-à-dire que le système doit réagir dans un délai précis, quel que soit l’action de l’utilisateur.
La convivialité : L’application doit être simple et facile à manipuler même par des non experts.
-Auteur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6-27T17:00:57.146">
    <p:pos x="6000" y="0"/>
    <p:text>-Auteur</p:text>
  </p:cm>
  <p:cm authorId="0" idx="6" dt="2021-06-27T17:00:57.139">
    <p:pos x="6000" y="100"/>
    <p:text>La sécurité : L’application devra être hautement sécurisée
L’extensibilité :  l'application devra être extensible, c'est-à-dire qu'il pourra y avoir une possibilité d'ajouter ou de modifier de nouvelles fonctionnalités.
L’interface : Avoir une application qui respecte les principes des IHM
La performance : c'est-à-dire que le système doit réagir dans un délai précis, quel que soit l’action de l’utilisateur.
La convivialité : L’application doit être simple et facile à manipuler même par des non experts.
-Auteur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1-06-27T17:00:57.157">
    <p:pos x="6000" y="0"/>
    <p:text>-Auteur</p:text>
  </p:cm>
  <p:cm authorId="0" idx="8" dt="2021-06-27T17:00:57.146">
    <p:pos x="6000" y="100"/>
    <p:text>La sécurité : L’application devra être hautement sécurisée
L’extensibilité :  l'application devra être extensible, c'est-à-dire qu'il pourra y avoir une possibilité d'ajouter ou de modifier de nouvelles fonctionnalités.
L’interface : Avoir une application qui respecte les principes des IHM
La performance : c'est-à-dire que le système doit réagir dans un délai précis, quel que soit l’action de l’utilisateur.
La convivialité : L’application doit être simple et facile à manipuler même par des non experts.
-Auteur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1-06-27T17:00:57.124">
    <p:pos x="6000" y="0"/>
    <p:text>-Auteur</p:text>
  </p:cm>
  <p:cm authorId="0" idx="10" dt="2021-06-27T17:00:57.115">
    <p:pos x="6000" y="100"/>
    <p:text>La sécurité : L’application devra être hautement sécurisée
L’extensibilité :  l'application devra être extensible, c'est-à-dire qu'il pourra y avoir une possibilité d'ajouter ou de modifier de nouvelles fonctionnalités.
L’interface : Avoir une application qui respecte les principes des IHM
La performance : c'est-à-dire que le système doit réagir dans un délai précis, quel que soit l’action de l’utilisateur.
La convivialité : L’application doit être simple et facile à manipuler même par des non experts.
-Auteur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1-06-27T17:00:57.114">
    <p:pos x="6000" y="0"/>
    <p:text>-Auteur</p:text>
  </p:cm>
  <p:cm authorId="0" idx="12" dt="2021-06-27T17:00:57.107">
    <p:pos x="6000" y="100"/>
    <p:text>La sécurité : L’application devra être hautement sécurisée
L’extensibilité :  l'application devra être extensible, c'est-à-dire qu'il pourra y avoir une possibilité d'ajouter ou de modifier de nouvelles fonctionnalités.
L’interface : Avoir une application qui respecte les principes des IHM
La performance : c'est-à-dire que le système doit réagir dans un délai précis, quel que soit l’action de l’utilisateur.
La convivialité : L’application doit être simple et facile à manipuler même par des non experts.
-Auteur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image 2">
  <p:cSld name="Diapositive de titre avec image 2"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>
            <a:off x="5277678" y="0"/>
            <a:ext cx="5676382" cy="6858000"/>
            <a:chOff x="0" y="0"/>
            <a:chExt cx="12192000" cy="6858000"/>
          </a:xfrm>
        </p:grpSpPr>
        <p:sp>
          <p:nvSpPr>
            <p:cNvPr id="178" name="Google Shape;178;p20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0" name="Google Shape;180;p20"/>
          <p:cNvSpPr/>
          <p:nvPr>
            <p:ph idx="2" type="pic"/>
          </p:nvPr>
        </p:nvSpPr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1" name="Google Shape;181;p20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184" name="Google Shape;184;p20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rci">
  <p:cSld name="Merci">
    <p:bg>
      <p:bgPr>
        <a:solidFill>
          <a:schemeClr val="accent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>
            <p:ph idx="2" type="pic"/>
          </p:nvPr>
        </p:nvSpPr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8" name="Google Shape;188;p21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21"/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91" name="Google Shape;191;p21"/>
            <p:cNvSpPr/>
            <p:nvPr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194" name="Google Shape;194;p21"/>
          <p:cNvSpPr txBox="1"/>
          <p:nvPr>
            <p:ph type="ctrTitle"/>
          </p:nvPr>
        </p:nvSpPr>
        <p:spPr>
          <a:xfrm>
            <a:off x="5573044" y="289468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" type="subTitle"/>
          </p:nvPr>
        </p:nvSpPr>
        <p:spPr>
          <a:xfrm>
            <a:off x="5573044" y="5025053"/>
            <a:ext cx="4681330" cy="27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1"/>
          <p:cNvSpPr txBox="1"/>
          <p:nvPr>
            <p:ph idx="3" type="body"/>
          </p:nvPr>
        </p:nvSpPr>
        <p:spPr>
          <a:xfrm>
            <a:off x="5573044" y="5431223"/>
            <a:ext cx="468133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4" type="body"/>
          </p:nvPr>
        </p:nvSpPr>
        <p:spPr>
          <a:xfrm>
            <a:off x="5573044" y="5817586"/>
            <a:ext cx="468133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5" type="body"/>
          </p:nvPr>
        </p:nvSpPr>
        <p:spPr>
          <a:xfrm>
            <a:off x="5573044" y="6203950"/>
            <a:ext cx="4683095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image" showMasterSp="0">
  <p:cSld name="Diapositive de titre avec image">
    <p:bg>
      <p:bgPr>
        <a:solidFill>
          <a:schemeClr val="accent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>
            <p:ph idx="2" type="pic"/>
          </p:nvPr>
        </p:nvSpPr>
        <p:spPr>
          <a:xfrm>
            <a:off x="136525" y="136525"/>
            <a:ext cx="11909425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1" name="Google Shape;201;p22"/>
          <p:cNvSpPr/>
          <p:nvPr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22"/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22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séparation avec image">
  <p:cSld name="Diapositive de séparation avec image">
    <p:bg>
      <p:bgPr>
        <a:solidFill>
          <a:schemeClr val="accent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>
            <p:ph idx="2" type="pic"/>
          </p:nvPr>
        </p:nvSpPr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9" name="Google Shape;209;p23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23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ie Grande introduction">
  <p:cSld name="Copie Grande introduction">
    <p:bg>
      <p:bgPr>
        <a:solidFill>
          <a:srgbClr val="F2F2F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>
            <p:ph idx="2" type="pic"/>
          </p:nvPr>
        </p:nvSpPr>
        <p:spPr>
          <a:xfrm>
            <a:off x="5277678" y="136525"/>
            <a:ext cx="5676382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32001" y="3674372"/>
            <a:ext cx="4444800" cy="27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8" name="Google Shape;218;p24"/>
          <p:cNvGrpSpPr/>
          <p:nvPr/>
        </p:nvGrpSpPr>
        <p:grpSpPr>
          <a:xfrm>
            <a:off x="5277678" y="0"/>
            <a:ext cx="5676381" cy="6858000"/>
            <a:chOff x="0" y="0"/>
            <a:chExt cx="12192000" cy="6858000"/>
          </a:xfrm>
        </p:grpSpPr>
        <p:sp>
          <p:nvSpPr>
            <p:cNvPr id="219" name="Google Shape;219;p24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1" name="Google Shape;221;p24"/>
          <p:cNvSpPr txBox="1"/>
          <p:nvPr>
            <p:ph type="ctrTitle"/>
          </p:nvPr>
        </p:nvSpPr>
        <p:spPr>
          <a:xfrm>
            <a:off x="5573044" y="3674373"/>
            <a:ext cx="50856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3" type="subTitle"/>
          </p:nvPr>
        </p:nvSpPr>
        <p:spPr>
          <a:xfrm>
            <a:off x="5573044" y="4608000"/>
            <a:ext cx="508565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de puces">
  <p:cSld name="Images de puce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5"/>
          <p:cNvSpPr/>
          <p:nvPr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5"/>
          <p:cNvSpPr/>
          <p:nvPr>
            <p:ph idx="2" type="pic"/>
          </p:nvPr>
        </p:nvSpPr>
        <p:spPr>
          <a:xfrm>
            <a:off x="931393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3" type="body"/>
          </p:nvPr>
        </p:nvSpPr>
        <p:spPr>
          <a:xfrm>
            <a:off x="4318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4" type="body"/>
          </p:nvPr>
        </p:nvSpPr>
        <p:spPr>
          <a:xfrm>
            <a:off x="4318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5"/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5"/>
          <p:cNvSpPr/>
          <p:nvPr>
            <p:ph idx="5" type="pic"/>
          </p:nvPr>
        </p:nvSpPr>
        <p:spPr>
          <a:xfrm>
            <a:off x="3062252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6" type="body"/>
          </p:nvPr>
        </p:nvSpPr>
        <p:spPr>
          <a:xfrm>
            <a:off x="25626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7" type="body"/>
          </p:nvPr>
        </p:nvSpPr>
        <p:spPr>
          <a:xfrm>
            <a:off x="25626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5"/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25"/>
          <p:cNvSpPr/>
          <p:nvPr>
            <p:ph idx="8" type="pic"/>
          </p:nvPr>
        </p:nvSpPr>
        <p:spPr>
          <a:xfrm>
            <a:off x="5193111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9" type="body"/>
          </p:nvPr>
        </p:nvSpPr>
        <p:spPr>
          <a:xfrm>
            <a:off x="4693518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13" type="body"/>
          </p:nvPr>
        </p:nvSpPr>
        <p:spPr>
          <a:xfrm>
            <a:off x="4693518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5"/>
          <p:cNvSpPr/>
          <p:nvPr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5"/>
          <p:cNvSpPr/>
          <p:nvPr>
            <p:ph idx="14" type="pic"/>
          </p:nvPr>
        </p:nvSpPr>
        <p:spPr>
          <a:xfrm>
            <a:off x="7323970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5" type="body"/>
          </p:nvPr>
        </p:nvSpPr>
        <p:spPr>
          <a:xfrm>
            <a:off x="6824377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6" type="body"/>
          </p:nvPr>
        </p:nvSpPr>
        <p:spPr>
          <a:xfrm>
            <a:off x="6824377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5"/>
          <p:cNvSpPr/>
          <p:nvPr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25"/>
          <p:cNvSpPr/>
          <p:nvPr>
            <p:ph idx="17" type="pic"/>
          </p:nvPr>
        </p:nvSpPr>
        <p:spPr>
          <a:xfrm>
            <a:off x="9454828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4" name="Google Shape;244;p25"/>
          <p:cNvSpPr txBox="1"/>
          <p:nvPr>
            <p:ph idx="18" type="body"/>
          </p:nvPr>
        </p:nvSpPr>
        <p:spPr>
          <a:xfrm>
            <a:off x="8955235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idx="19" type="body"/>
          </p:nvPr>
        </p:nvSpPr>
        <p:spPr>
          <a:xfrm>
            <a:off x="8955235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de puces x3">
  <p:cSld name="Images de puces x3">
    <p:bg>
      <p:bgPr>
        <a:solidFill>
          <a:srgbClr val="F2F2F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26"/>
          <p:cNvSpPr/>
          <p:nvPr>
            <p:ph idx="2" type="pic"/>
          </p:nvPr>
        </p:nvSpPr>
        <p:spPr>
          <a:xfrm>
            <a:off x="931393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4318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26"/>
          <p:cNvSpPr txBox="1"/>
          <p:nvPr>
            <p:ph idx="3" type="body"/>
          </p:nvPr>
        </p:nvSpPr>
        <p:spPr>
          <a:xfrm>
            <a:off x="4318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26"/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6"/>
          <p:cNvSpPr/>
          <p:nvPr>
            <p:ph idx="4" type="pic"/>
          </p:nvPr>
        </p:nvSpPr>
        <p:spPr>
          <a:xfrm>
            <a:off x="3062252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5" type="body"/>
          </p:nvPr>
        </p:nvSpPr>
        <p:spPr>
          <a:xfrm>
            <a:off x="25626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6" type="body"/>
          </p:nvPr>
        </p:nvSpPr>
        <p:spPr>
          <a:xfrm>
            <a:off x="25626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6"/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6"/>
          <p:cNvSpPr/>
          <p:nvPr>
            <p:ph idx="7" type="pic"/>
          </p:nvPr>
        </p:nvSpPr>
        <p:spPr>
          <a:xfrm>
            <a:off x="5193111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8" type="body"/>
          </p:nvPr>
        </p:nvSpPr>
        <p:spPr>
          <a:xfrm>
            <a:off x="4693518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9" type="body"/>
          </p:nvPr>
        </p:nvSpPr>
        <p:spPr>
          <a:xfrm>
            <a:off x="4693518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6"/>
          <p:cNvSpPr/>
          <p:nvPr>
            <p:ph idx="13" type="pic"/>
          </p:nvPr>
        </p:nvSpPr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2" name="Google Shape;262;p26"/>
          <p:cNvSpPr/>
          <p:nvPr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3" name="Google Shape;263;p26"/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</p:grpSpPr>
        <p:sp>
          <p:nvSpPr>
            <p:cNvPr id="264" name="Google Shape;264;p26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66" name="Google Shape;266;p26"/>
          <p:cNvSpPr/>
          <p:nvPr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rgbClr val="18586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26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269" name="Google Shape;269;p26"/>
          <p:cNvSpPr txBox="1"/>
          <p:nvPr>
            <p:ph type="ctrTitle"/>
          </p:nvPr>
        </p:nvSpPr>
        <p:spPr>
          <a:xfrm>
            <a:off x="6866469" y="3674372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6"/>
          <p:cNvSpPr txBox="1"/>
          <p:nvPr>
            <p:ph idx="14" type="subTitle"/>
          </p:nvPr>
        </p:nvSpPr>
        <p:spPr>
          <a:xfrm>
            <a:off x="6866469" y="4608000"/>
            <a:ext cx="3863221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de puces x4">
  <p:cSld name="Images de puces x4">
    <p:bg>
      <p:bgPr>
        <a:solidFill>
          <a:srgbClr val="F2F2F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/>
          <p:nvPr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27"/>
          <p:cNvSpPr/>
          <p:nvPr>
            <p:ph idx="2" type="pic"/>
          </p:nvPr>
        </p:nvSpPr>
        <p:spPr>
          <a:xfrm>
            <a:off x="2026412" y="1070668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1526819" y="231004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3" type="body"/>
          </p:nvPr>
        </p:nvSpPr>
        <p:spPr>
          <a:xfrm>
            <a:off x="1526819" y="270259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7"/>
          <p:cNvSpPr/>
          <p:nvPr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p27"/>
          <p:cNvSpPr/>
          <p:nvPr>
            <p:ph idx="4" type="pic"/>
          </p:nvPr>
        </p:nvSpPr>
        <p:spPr>
          <a:xfrm>
            <a:off x="4157271" y="1070668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5" type="body"/>
          </p:nvPr>
        </p:nvSpPr>
        <p:spPr>
          <a:xfrm>
            <a:off x="3657678" y="231004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27"/>
          <p:cNvSpPr txBox="1"/>
          <p:nvPr>
            <p:ph idx="6" type="body"/>
          </p:nvPr>
        </p:nvSpPr>
        <p:spPr>
          <a:xfrm>
            <a:off x="3657678" y="270259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7"/>
          <p:cNvSpPr/>
          <p:nvPr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27"/>
          <p:cNvSpPr/>
          <p:nvPr>
            <p:ph idx="7" type="pic"/>
          </p:nvPr>
        </p:nvSpPr>
        <p:spPr>
          <a:xfrm>
            <a:off x="2025434" y="4068311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8" type="body"/>
          </p:nvPr>
        </p:nvSpPr>
        <p:spPr>
          <a:xfrm>
            <a:off x="1526819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27"/>
          <p:cNvSpPr txBox="1"/>
          <p:nvPr>
            <p:ph idx="9" type="body"/>
          </p:nvPr>
        </p:nvSpPr>
        <p:spPr>
          <a:xfrm>
            <a:off x="1526819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7"/>
          <p:cNvSpPr/>
          <p:nvPr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27"/>
          <p:cNvSpPr/>
          <p:nvPr>
            <p:ph idx="13" type="pic"/>
          </p:nvPr>
        </p:nvSpPr>
        <p:spPr>
          <a:xfrm>
            <a:off x="4156293" y="4068311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14" type="body"/>
          </p:nvPr>
        </p:nvSpPr>
        <p:spPr>
          <a:xfrm>
            <a:off x="3657678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27"/>
          <p:cNvSpPr txBox="1"/>
          <p:nvPr>
            <p:ph idx="15" type="body"/>
          </p:nvPr>
        </p:nvSpPr>
        <p:spPr>
          <a:xfrm>
            <a:off x="3657678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7"/>
          <p:cNvSpPr/>
          <p:nvPr>
            <p:ph idx="16" type="pic"/>
          </p:nvPr>
        </p:nvSpPr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9" name="Google Shape;289;p27"/>
          <p:cNvSpPr/>
          <p:nvPr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0" name="Google Shape;290;p27"/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</p:grpSpPr>
        <p:sp>
          <p:nvSpPr>
            <p:cNvPr id="291" name="Google Shape;291;p27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27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295" name="Google Shape;295;p27"/>
          <p:cNvSpPr txBox="1"/>
          <p:nvPr>
            <p:ph type="ctrTitle"/>
          </p:nvPr>
        </p:nvSpPr>
        <p:spPr>
          <a:xfrm>
            <a:off x="6866470" y="3674372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17" type="subTitle"/>
          </p:nvPr>
        </p:nvSpPr>
        <p:spPr>
          <a:xfrm>
            <a:off x="6866470" y="4608000"/>
            <a:ext cx="3863221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it numérique">
  <p:cSld name="Produit numérique">
    <p:bg>
      <p:bgPr>
        <a:solidFill>
          <a:srgbClr val="F2F2F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>
            <p:ph idx="2" type="pic"/>
          </p:nvPr>
        </p:nvSpPr>
        <p:spPr>
          <a:xfrm>
            <a:off x="-1" y="947452"/>
            <a:ext cx="5703889" cy="43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id="299" name="Google Shape;29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457201"/>
            <a:ext cx="10705833" cy="619585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/>
          <p:nvPr>
            <p:ph idx="3" type="pic"/>
          </p:nvPr>
        </p:nvSpPr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</p:grpSpPr>
        <p:sp>
          <p:nvSpPr>
            <p:cNvPr id="303" name="Google Shape;303;p28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5" name="Google Shape;305;p28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307" name="Google Shape;307;p28"/>
          <p:cNvSpPr txBox="1"/>
          <p:nvPr>
            <p:ph type="ctrTitle"/>
          </p:nvPr>
        </p:nvSpPr>
        <p:spPr>
          <a:xfrm>
            <a:off x="6866470" y="1767593"/>
            <a:ext cx="3863221" cy="25953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6866470" y="4608000"/>
            <a:ext cx="3863221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ois sections">
  <p:cSld name="Trois sectio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29"/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3" name="Google Shape;313;p29"/>
          <p:cNvSpPr/>
          <p:nvPr>
            <p:ph idx="2" type="pic"/>
          </p:nvPr>
        </p:nvSpPr>
        <p:spPr>
          <a:xfrm>
            <a:off x="3062252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3" type="body"/>
          </p:nvPr>
        </p:nvSpPr>
        <p:spPr>
          <a:xfrm>
            <a:off x="25654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29"/>
          <p:cNvSpPr txBox="1"/>
          <p:nvPr>
            <p:ph idx="4" type="body"/>
          </p:nvPr>
        </p:nvSpPr>
        <p:spPr>
          <a:xfrm>
            <a:off x="25654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29"/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29"/>
          <p:cNvSpPr/>
          <p:nvPr>
            <p:ph idx="5" type="pic"/>
          </p:nvPr>
        </p:nvSpPr>
        <p:spPr>
          <a:xfrm>
            <a:off x="5193111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8" name="Google Shape;318;p29"/>
          <p:cNvSpPr txBox="1"/>
          <p:nvPr>
            <p:ph idx="6" type="body"/>
          </p:nvPr>
        </p:nvSpPr>
        <p:spPr>
          <a:xfrm>
            <a:off x="46962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29"/>
          <p:cNvSpPr txBox="1"/>
          <p:nvPr>
            <p:ph idx="7" type="body"/>
          </p:nvPr>
        </p:nvSpPr>
        <p:spPr>
          <a:xfrm>
            <a:off x="46962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29"/>
          <p:cNvSpPr/>
          <p:nvPr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Google Shape;321;p29"/>
          <p:cNvSpPr/>
          <p:nvPr>
            <p:ph idx="8" type="pic"/>
          </p:nvPr>
        </p:nvSpPr>
        <p:spPr>
          <a:xfrm>
            <a:off x="7323970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2" name="Google Shape;322;p29"/>
          <p:cNvSpPr txBox="1"/>
          <p:nvPr>
            <p:ph idx="9" type="body"/>
          </p:nvPr>
        </p:nvSpPr>
        <p:spPr>
          <a:xfrm>
            <a:off x="6827118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29"/>
          <p:cNvSpPr txBox="1"/>
          <p:nvPr>
            <p:ph idx="13" type="body"/>
          </p:nvPr>
        </p:nvSpPr>
        <p:spPr>
          <a:xfrm>
            <a:off x="6827118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29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s nombres-Option 1">
  <p:cSld name="Grands nombres-Option 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2" type="body"/>
          </p:nvPr>
        </p:nvSpPr>
        <p:spPr>
          <a:xfrm>
            <a:off x="1616210" y="2143124"/>
            <a:ext cx="3069500" cy="9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b="1" sz="7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0" name="Google Shape;330;p30"/>
          <p:cNvSpPr txBox="1"/>
          <p:nvPr>
            <p:ph idx="3" type="body"/>
          </p:nvPr>
        </p:nvSpPr>
        <p:spPr>
          <a:xfrm>
            <a:off x="1631968" y="3314505"/>
            <a:ext cx="3069500" cy="305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4" type="body"/>
          </p:nvPr>
        </p:nvSpPr>
        <p:spPr>
          <a:xfrm>
            <a:off x="6753360" y="2143124"/>
            <a:ext cx="3069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b="1" sz="7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30"/>
          <p:cNvSpPr txBox="1"/>
          <p:nvPr>
            <p:ph idx="5" type="body"/>
          </p:nvPr>
        </p:nvSpPr>
        <p:spPr>
          <a:xfrm>
            <a:off x="6753360" y="3314701"/>
            <a:ext cx="3069500" cy="305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30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s nombres-Option 2">
  <p:cSld name="Grands nombres-Option 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1"/>
          <p:cNvSpPr/>
          <p:nvPr>
            <p:ph idx="2" type="body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1"/>
          <p:cNvSpPr txBox="1"/>
          <p:nvPr>
            <p:ph idx="3" type="body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None/>
              <a:defRPr b="1" sz="66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31"/>
          <p:cNvSpPr txBox="1"/>
          <p:nvPr>
            <p:ph idx="4" type="body"/>
          </p:nvPr>
        </p:nvSpPr>
        <p:spPr>
          <a:xfrm>
            <a:off x="1615832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31"/>
          <p:cNvSpPr/>
          <p:nvPr>
            <p:ph idx="5" type="body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980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31"/>
          <p:cNvSpPr txBox="1"/>
          <p:nvPr>
            <p:ph idx="6" type="body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None/>
              <a:defRPr b="1" sz="66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31"/>
          <p:cNvSpPr txBox="1"/>
          <p:nvPr>
            <p:ph idx="7" type="body"/>
          </p:nvPr>
        </p:nvSpPr>
        <p:spPr>
          <a:xfrm>
            <a:off x="5035820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31"/>
          <p:cNvSpPr/>
          <p:nvPr>
            <p:ph idx="8" type="body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9803"/>
            </a:scheme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31"/>
          <p:cNvSpPr txBox="1"/>
          <p:nvPr>
            <p:ph idx="9" type="body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None/>
              <a:defRPr b="1" sz="66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31"/>
          <p:cNvSpPr txBox="1"/>
          <p:nvPr>
            <p:ph idx="13" type="body"/>
          </p:nvPr>
        </p:nvSpPr>
        <p:spPr>
          <a:xfrm>
            <a:off x="8025116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1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e de marché">
  <p:cSld name="Espace de marché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1" name="Google Shape;351;p32"/>
          <p:cNvCxnSpPr/>
          <p:nvPr/>
        </p:nvCxnSpPr>
        <p:spPr>
          <a:xfrm>
            <a:off x="5503617" y="1406251"/>
            <a:ext cx="0" cy="449331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52" name="Google Shape;352;p32"/>
          <p:cNvCxnSpPr/>
          <p:nvPr/>
        </p:nvCxnSpPr>
        <p:spPr>
          <a:xfrm rot="10800000">
            <a:off x="432000" y="3652910"/>
            <a:ext cx="10143235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4513617" y="1069941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32"/>
          <p:cNvSpPr txBox="1"/>
          <p:nvPr>
            <p:ph idx="2" type="body"/>
          </p:nvPr>
        </p:nvSpPr>
        <p:spPr>
          <a:xfrm>
            <a:off x="4513617" y="5983879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idx="3" type="body"/>
          </p:nvPr>
        </p:nvSpPr>
        <p:spPr>
          <a:xfrm>
            <a:off x="4320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32"/>
          <p:cNvSpPr txBox="1"/>
          <p:nvPr>
            <p:ph idx="4" type="body"/>
          </p:nvPr>
        </p:nvSpPr>
        <p:spPr>
          <a:xfrm>
            <a:off x="8595235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2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s encadrées">
  <p:cSld name="3 colonnes encadrée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3"/>
          <p:cNvSpPr txBox="1"/>
          <p:nvPr>
            <p:ph idx="2" type="body"/>
          </p:nvPr>
        </p:nvSpPr>
        <p:spPr>
          <a:xfrm>
            <a:off x="432000" y="1728000"/>
            <a:ext cx="2919633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3" type="body"/>
          </p:nvPr>
        </p:nvSpPr>
        <p:spPr>
          <a:xfrm>
            <a:off x="432000" y="2448000"/>
            <a:ext cx="2919633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33" title="Flèche"/>
          <p:cNvSpPr/>
          <p:nvPr/>
        </p:nvSpPr>
        <p:spPr>
          <a:xfrm flipH="1">
            <a:off x="3570526" y="1945687"/>
            <a:ext cx="254382" cy="284625"/>
          </a:xfrm>
          <a:custGeom>
            <a:rect b="b" l="l" r="r" t="t"/>
            <a:pathLst>
              <a:path extrusionOk="0" h="1311889" w="1172492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cap="rnd" cmpd="sng" w="25400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5" name="Google Shape;365;p33"/>
          <p:cNvSpPr txBox="1"/>
          <p:nvPr>
            <p:ph idx="4" type="body"/>
          </p:nvPr>
        </p:nvSpPr>
        <p:spPr>
          <a:xfrm>
            <a:off x="4043801" y="1728000"/>
            <a:ext cx="2919633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idx="5" type="body"/>
          </p:nvPr>
        </p:nvSpPr>
        <p:spPr>
          <a:xfrm>
            <a:off x="4043801" y="2448000"/>
            <a:ext cx="2919633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33" title="Flèche"/>
          <p:cNvSpPr/>
          <p:nvPr/>
        </p:nvSpPr>
        <p:spPr>
          <a:xfrm flipH="1">
            <a:off x="7182327" y="1945687"/>
            <a:ext cx="254382" cy="284625"/>
          </a:xfrm>
          <a:custGeom>
            <a:rect b="b" l="l" r="r" t="t"/>
            <a:pathLst>
              <a:path extrusionOk="0" h="1311889" w="1172492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cap="rnd" cmpd="sng" w="25400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33"/>
          <p:cNvSpPr txBox="1"/>
          <p:nvPr>
            <p:ph idx="6" type="body"/>
          </p:nvPr>
        </p:nvSpPr>
        <p:spPr>
          <a:xfrm>
            <a:off x="7655602" y="1728000"/>
            <a:ext cx="2919633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33"/>
          <p:cNvSpPr txBox="1"/>
          <p:nvPr>
            <p:ph idx="7" type="body"/>
          </p:nvPr>
        </p:nvSpPr>
        <p:spPr>
          <a:xfrm>
            <a:off x="7655602" y="2448000"/>
            <a:ext cx="2919633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33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onologie">
  <p:cSld name="Chronologie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5" name="Google Shape;375;p34"/>
          <p:cNvCxnSpPr/>
          <p:nvPr/>
        </p:nvCxnSpPr>
        <p:spPr>
          <a:xfrm>
            <a:off x="431800" y="3866682"/>
            <a:ext cx="102901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34"/>
          <p:cNvSpPr txBox="1"/>
          <p:nvPr>
            <p:ph idx="2" type="body"/>
          </p:nvPr>
        </p:nvSpPr>
        <p:spPr>
          <a:xfrm>
            <a:off x="2791884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34"/>
          <p:cNvSpPr txBox="1"/>
          <p:nvPr>
            <p:ph idx="3" type="body"/>
          </p:nvPr>
        </p:nvSpPr>
        <p:spPr>
          <a:xfrm>
            <a:off x="43179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34"/>
          <p:cNvSpPr txBox="1"/>
          <p:nvPr>
            <p:ph idx="4" type="body"/>
          </p:nvPr>
        </p:nvSpPr>
        <p:spPr>
          <a:xfrm>
            <a:off x="903816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34"/>
          <p:cNvSpPr txBox="1"/>
          <p:nvPr>
            <p:ph idx="5" type="body"/>
          </p:nvPr>
        </p:nvSpPr>
        <p:spPr>
          <a:xfrm>
            <a:off x="137583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34"/>
          <p:cNvSpPr txBox="1"/>
          <p:nvPr>
            <p:ph idx="6" type="body"/>
          </p:nvPr>
        </p:nvSpPr>
        <p:spPr>
          <a:xfrm>
            <a:off x="1847850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34"/>
          <p:cNvSpPr txBox="1"/>
          <p:nvPr>
            <p:ph idx="7" type="body"/>
          </p:nvPr>
        </p:nvSpPr>
        <p:spPr>
          <a:xfrm>
            <a:off x="8456084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8" type="body"/>
          </p:nvPr>
        </p:nvSpPr>
        <p:spPr>
          <a:xfrm>
            <a:off x="231986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idx="9" type="body"/>
          </p:nvPr>
        </p:nvSpPr>
        <p:spPr>
          <a:xfrm>
            <a:off x="2791884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13" type="body"/>
          </p:nvPr>
        </p:nvSpPr>
        <p:spPr>
          <a:xfrm>
            <a:off x="326390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idx="14" type="body"/>
          </p:nvPr>
        </p:nvSpPr>
        <p:spPr>
          <a:xfrm>
            <a:off x="467995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34"/>
          <p:cNvSpPr txBox="1"/>
          <p:nvPr>
            <p:ph idx="15" type="body"/>
          </p:nvPr>
        </p:nvSpPr>
        <p:spPr>
          <a:xfrm>
            <a:off x="3735918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idx="16" type="body"/>
          </p:nvPr>
        </p:nvSpPr>
        <p:spPr>
          <a:xfrm>
            <a:off x="420793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34"/>
          <p:cNvSpPr txBox="1"/>
          <p:nvPr>
            <p:ph idx="17" type="body"/>
          </p:nvPr>
        </p:nvSpPr>
        <p:spPr>
          <a:xfrm>
            <a:off x="515196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idx="18" type="body"/>
          </p:nvPr>
        </p:nvSpPr>
        <p:spPr>
          <a:xfrm>
            <a:off x="5623986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34"/>
          <p:cNvSpPr txBox="1"/>
          <p:nvPr>
            <p:ph idx="19" type="body"/>
          </p:nvPr>
        </p:nvSpPr>
        <p:spPr>
          <a:xfrm>
            <a:off x="609599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34"/>
          <p:cNvSpPr txBox="1"/>
          <p:nvPr>
            <p:ph idx="20" type="body"/>
          </p:nvPr>
        </p:nvSpPr>
        <p:spPr>
          <a:xfrm>
            <a:off x="656801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34"/>
          <p:cNvSpPr txBox="1"/>
          <p:nvPr>
            <p:ph idx="21" type="body"/>
          </p:nvPr>
        </p:nvSpPr>
        <p:spPr>
          <a:xfrm>
            <a:off x="704002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34"/>
          <p:cNvSpPr txBox="1"/>
          <p:nvPr>
            <p:ph idx="22" type="body"/>
          </p:nvPr>
        </p:nvSpPr>
        <p:spPr>
          <a:xfrm>
            <a:off x="7512046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34"/>
          <p:cNvSpPr txBox="1"/>
          <p:nvPr>
            <p:ph idx="23" type="body"/>
          </p:nvPr>
        </p:nvSpPr>
        <p:spPr>
          <a:xfrm>
            <a:off x="798406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34"/>
          <p:cNvSpPr txBox="1"/>
          <p:nvPr>
            <p:ph idx="24" type="body"/>
          </p:nvPr>
        </p:nvSpPr>
        <p:spPr>
          <a:xfrm>
            <a:off x="8456080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34"/>
          <p:cNvSpPr txBox="1"/>
          <p:nvPr>
            <p:ph idx="25" type="body"/>
          </p:nvPr>
        </p:nvSpPr>
        <p:spPr>
          <a:xfrm>
            <a:off x="892809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34"/>
          <p:cNvSpPr txBox="1"/>
          <p:nvPr>
            <p:ph idx="26" type="body"/>
          </p:nvPr>
        </p:nvSpPr>
        <p:spPr>
          <a:xfrm>
            <a:off x="10344148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p34"/>
          <p:cNvSpPr txBox="1"/>
          <p:nvPr>
            <p:ph idx="27" type="body"/>
          </p:nvPr>
        </p:nvSpPr>
        <p:spPr>
          <a:xfrm>
            <a:off x="9400114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28" type="body"/>
          </p:nvPr>
        </p:nvSpPr>
        <p:spPr>
          <a:xfrm>
            <a:off x="987213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34"/>
          <p:cNvSpPr txBox="1"/>
          <p:nvPr>
            <p:ph idx="29" type="body"/>
          </p:nvPr>
        </p:nvSpPr>
        <p:spPr>
          <a:xfrm>
            <a:off x="4606680" y="2190750"/>
            <a:ext cx="1793875" cy="561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34"/>
          <p:cNvSpPr txBox="1"/>
          <p:nvPr>
            <p:ph idx="30" type="body"/>
          </p:nvPr>
        </p:nvSpPr>
        <p:spPr>
          <a:xfrm>
            <a:off x="4658409" y="2505005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34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bres de l’équipe 3">
  <p:cSld name="Membres de l’équipe 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5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35"/>
          <p:cNvSpPr/>
          <p:nvPr>
            <p:ph idx="2" type="pic"/>
          </p:nvPr>
        </p:nvSpPr>
        <p:spPr>
          <a:xfrm>
            <a:off x="431800" y="1952049"/>
            <a:ext cx="1476951" cy="1476951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3" type="body"/>
          </p:nvPr>
        </p:nvSpPr>
        <p:spPr>
          <a:xfrm>
            <a:off x="431800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4" type="body"/>
          </p:nvPr>
        </p:nvSpPr>
        <p:spPr>
          <a:xfrm>
            <a:off x="431800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35"/>
          <p:cNvSpPr txBox="1"/>
          <p:nvPr>
            <p:ph idx="5" type="body"/>
          </p:nvPr>
        </p:nvSpPr>
        <p:spPr>
          <a:xfrm>
            <a:off x="431800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35"/>
          <p:cNvSpPr/>
          <p:nvPr>
            <p:ph idx="6" type="pic"/>
          </p:nvPr>
        </p:nvSpPr>
        <p:spPr>
          <a:xfrm>
            <a:off x="4088297" y="1952049"/>
            <a:ext cx="1476951" cy="1476951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3" name="Google Shape;413;p35"/>
          <p:cNvSpPr txBox="1"/>
          <p:nvPr>
            <p:ph idx="7" type="body"/>
          </p:nvPr>
        </p:nvSpPr>
        <p:spPr>
          <a:xfrm>
            <a:off x="4088297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35"/>
          <p:cNvSpPr txBox="1"/>
          <p:nvPr>
            <p:ph idx="8" type="body"/>
          </p:nvPr>
        </p:nvSpPr>
        <p:spPr>
          <a:xfrm>
            <a:off x="4088297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35"/>
          <p:cNvSpPr txBox="1"/>
          <p:nvPr>
            <p:ph idx="9" type="body"/>
          </p:nvPr>
        </p:nvSpPr>
        <p:spPr>
          <a:xfrm>
            <a:off x="4088297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35"/>
          <p:cNvSpPr/>
          <p:nvPr>
            <p:ph idx="13" type="pic"/>
          </p:nvPr>
        </p:nvSpPr>
        <p:spPr>
          <a:xfrm>
            <a:off x="7744794" y="1952049"/>
            <a:ext cx="1476951" cy="1476951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7" name="Google Shape;417;p35"/>
          <p:cNvSpPr txBox="1"/>
          <p:nvPr>
            <p:ph idx="14" type="body"/>
          </p:nvPr>
        </p:nvSpPr>
        <p:spPr>
          <a:xfrm>
            <a:off x="7744794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35"/>
          <p:cNvSpPr txBox="1"/>
          <p:nvPr>
            <p:ph idx="15" type="body"/>
          </p:nvPr>
        </p:nvSpPr>
        <p:spPr>
          <a:xfrm>
            <a:off x="7744794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35"/>
          <p:cNvSpPr txBox="1"/>
          <p:nvPr>
            <p:ph idx="16" type="body"/>
          </p:nvPr>
        </p:nvSpPr>
        <p:spPr>
          <a:xfrm>
            <a:off x="7744794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bres de l’équipe 6">
  <p:cSld name="Membres de l’équipe 6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36"/>
          <p:cNvSpPr/>
          <p:nvPr>
            <p:ph idx="2" type="pic"/>
          </p:nvPr>
        </p:nvSpPr>
        <p:spPr>
          <a:xfrm>
            <a:off x="492656" y="2256300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3" type="body"/>
          </p:nvPr>
        </p:nvSpPr>
        <p:spPr>
          <a:xfrm>
            <a:off x="186740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36"/>
          <p:cNvSpPr txBox="1"/>
          <p:nvPr>
            <p:ph idx="4" type="body"/>
          </p:nvPr>
        </p:nvSpPr>
        <p:spPr>
          <a:xfrm>
            <a:off x="1883223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36"/>
          <p:cNvSpPr/>
          <p:nvPr>
            <p:ph idx="5" type="pic"/>
          </p:nvPr>
        </p:nvSpPr>
        <p:spPr>
          <a:xfrm>
            <a:off x="4060200" y="2256300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6" type="body"/>
          </p:nvPr>
        </p:nvSpPr>
        <p:spPr>
          <a:xfrm>
            <a:off x="5434954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36"/>
          <p:cNvSpPr txBox="1"/>
          <p:nvPr>
            <p:ph idx="7" type="body"/>
          </p:nvPr>
        </p:nvSpPr>
        <p:spPr>
          <a:xfrm>
            <a:off x="5442861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36"/>
          <p:cNvSpPr/>
          <p:nvPr>
            <p:ph idx="8" type="pic"/>
          </p:nvPr>
        </p:nvSpPr>
        <p:spPr>
          <a:xfrm>
            <a:off x="7627744" y="2256300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9" type="body"/>
          </p:nvPr>
        </p:nvSpPr>
        <p:spPr>
          <a:xfrm>
            <a:off x="900249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3" type="body"/>
          </p:nvPr>
        </p:nvSpPr>
        <p:spPr>
          <a:xfrm>
            <a:off x="9002499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36"/>
          <p:cNvSpPr/>
          <p:nvPr>
            <p:ph idx="14" type="pic"/>
          </p:nvPr>
        </p:nvSpPr>
        <p:spPr>
          <a:xfrm>
            <a:off x="492656" y="4023015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4" name="Google Shape;434;p36"/>
          <p:cNvSpPr txBox="1"/>
          <p:nvPr>
            <p:ph idx="15" type="body"/>
          </p:nvPr>
        </p:nvSpPr>
        <p:spPr>
          <a:xfrm>
            <a:off x="186740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36"/>
          <p:cNvSpPr txBox="1"/>
          <p:nvPr>
            <p:ph idx="16" type="body"/>
          </p:nvPr>
        </p:nvSpPr>
        <p:spPr>
          <a:xfrm>
            <a:off x="1883223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36"/>
          <p:cNvSpPr/>
          <p:nvPr>
            <p:ph idx="17" type="pic"/>
          </p:nvPr>
        </p:nvSpPr>
        <p:spPr>
          <a:xfrm>
            <a:off x="4060200" y="4023015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7" name="Google Shape;437;p36"/>
          <p:cNvSpPr txBox="1"/>
          <p:nvPr>
            <p:ph idx="18" type="body"/>
          </p:nvPr>
        </p:nvSpPr>
        <p:spPr>
          <a:xfrm>
            <a:off x="5434954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36"/>
          <p:cNvSpPr txBox="1"/>
          <p:nvPr>
            <p:ph idx="19" type="body"/>
          </p:nvPr>
        </p:nvSpPr>
        <p:spPr>
          <a:xfrm>
            <a:off x="5442861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36"/>
          <p:cNvSpPr/>
          <p:nvPr>
            <p:ph idx="20" type="pic"/>
          </p:nvPr>
        </p:nvSpPr>
        <p:spPr>
          <a:xfrm>
            <a:off x="7627744" y="4023015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0" name="Google Shape;440;p36"/>
          <p:cNvSpPr txBox="1"/>
          <p:nvPr>
            <p:ph idx="21" type="body"/>
          </p:nvPr>
        </p:nvSpPr>
        <p:spPr>
          <a:xfrm>
            <a:off x="900249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36"/>
          <p:cNvSpPr txBox="1"/>
          <p:nvPr>
            <p:ph idx="22" type="body"/>
          </p:nvPr>
        </p:nvSpPr>
        <p:spPr>
          <a:xfrm>
            <a:off x="9002499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36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7"/>
          <p:cNvSpPr txBox="1"/>
          <p:nvPr>
            <p:ph idx="1" type="body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37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38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3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453" name="Google Shape;453;p38"/>
          <p:cNvSpPr txBox="1"/>
          <p:nvPr>
            <p:ph idx="1" type="body"/>
          </p:nvPr>
        </p:nvSpPr>
        <p:spPr>
          <a:xfrm>
            <a:off x="432000" y="1197204"/>
            <a:ext cx="4865864" cy="497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38"/>
          <p:cNvSpPr txBox="1"/>
          <p:nvPr>
            <p:ph idx="2" type="body"/>
          </p:nvPr>
        </p:nvSpPr>
        <p:spPr>
          <a:xfrm>
            <a:off x="5709372" y="1197204"/>
            <a:ext cx="4865864" cy="497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idx="1" type="body"/>
          </p:nvPr>
        </p:nvSpPr>
        <p:spPr>
          <a:xfrm>
            <a:off x="432000" y="1152000"/>
            <a:ext cx="3240000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39"/>
          <p:cNvSpPr txBox="1"/>
          <p:nvPr>
            <p:ph idx="2" type="body"/>
          </p:nvPr>
        </p:nvSpPr>
        <p:spPr>
          <a:xfrm>
            <a:off x="3883617" y="1152000"/>
            <a:ext cx="324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39"/>
          <p:cNvSpPr txBox="1"/>
          <p:nvPr>
            <p:ph idx="3" type="body"/>
          </p:nvPr>
        </p:nvSpPr>
        <p:spPr>
          <a:xfrm>
            <a:off x="7335235" y="1152000"/>
            <a:ext cx="324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39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onnes">
  <p:cSld name="5 colonne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idx="1" type="body"/>
          </p:nvPr>
        </p:nvSpPr>
        <p:spPr>
          <a:xfrm>
            <a:off x="432000" y="1152000"/>
            <a:ext cx="1908000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40"/>
          <p:cNvSpPr txBox="1"/>
          <p:nvPr>
            <p:ph idx="2" type="body"/>
          </p:nvPr>
        </p:nvSpPr>
        <p:spPr>
          <a:xfrm>
            <a:off x="2490809" y="1152525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40"/>
          <p:cNvSpPr txBox="1"/>
          <p:nvPr>
            <p:ph idx="3" type="body"/>
          </p:nvPr>
        </p:nvSpPr>
        <p:spPr>
          <a:xfrm>
            <a:off x="4549618" y="1152525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p40"/>
          <p:cNvSpPr txBox="1"/>
          <p:nvPr>
            <p:ph idx="4" type="body"/>
          </p:nvPr>
        </p:nvSpPr>
        <p:spPr>
          <a:xfrm>
            <a:off x="6608427" y="1148060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40"/>
          <p:cNvSpPr txBox="1"/>
          <p:nvPr>
            <p:ph idx="5" type="body"/>
          </p:nvPr>
        </p:nvSpPr>
        <p:spPr>
          <a:xfrm>
            <a:off x="8667235" y="1152525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40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0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4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idx="1" type="body"/>
          </p:nvPr>
        </p:nvSpPr>
        <p:spPr>
          <a:xfrm>
            <a:off x="432000" y="1152000"/>
            <a:ext cx="48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3" name="Google Shape;473;p41"/>
          <p:cNvSpPr txBox="1"/>
          <p:nvPr>
            <p:ph idx="2" type="body"/>
          </p:nvPr>
        </p:nvSpPr>
        <p:spPr>
          <a:xfrm>
            <a:off x="432000" y="1584000"/>
            <a:ext cx="48600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41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41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4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477" name="Google Shape;477;p41"/>
          <p:cNvSpPr txBox="1"/>
          <p:nvPr>
            <p:ph idx="3" type="body"/>
          </p:nvPr>
        </p:nvSpPr>
        <p:spPr>
          <a:xfrm>
            <a:off x="5715235" y="1581663"/>
            <a:ext cx="4786225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41"/>
          <p:cNvSpPr txBox="1"/>
          <p:nvPr>
            <p:ph idx="4" type="body"/>
          </p:nvPr>
        </p:nvSpPr>
        <p:spPr>
          <a:xfrm>
            <a:off x="5715235" y="1151999"/>
            <a:ext cx="4860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>
  <p:cSld name="Contenu avec légen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482" name="Google Shape;48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4" name="Google Shape;484;p42"/>
          <p:cNvSpPr txBox="1"/>
          <p:nvPr>
            <p:ph idx="2" type="body"/>
          </p:nvPr>
        </p:nvSpPr>
        <p:spPr>
          <a:xfrm>
            <a:off x="5183188" y="457201"/>
            <a:ext cx="508260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4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488" name="Google Shape;488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0" name="Google Shape;490;p43"/>
          <p:cNvSpPr/>
          <p:nvPr>
            <p:ph idx="2" type="pic"/>
          </p:nvPr>
        </p:nvSpPr>
        <p:spPr>
          <a:xfrm>
            <a:off x="5183188" y="457201"/>
            <a:ext cx="5063748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Titre uniquemen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4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/>
          <p:nvPr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rgbClr val="08343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497" name="Google Shape;497;p45"/>
          <p:cNvGrpSpPr/>
          <p:nvPr/>
        </p:nvGrpSpPr>
        <p:grpSpPr>
          <a:xfrm>
            <a:off x="5277678" y="0"/>
            <a:ext cx="5676382" cy="6858000"/>
            <a:chOff x="0" y="0"/>
            <a:chExt cx="12192000" cy="6858000"/>
          </a:xfrm>
        </p:grpSpPr>
        <p:sp>
          <p:nvSpPr>
            <p:cNvPr id="498" name="Google Shape;498;p45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00" name="Google Shape;500;p45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1" name="Google Shape;501;p45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45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En-tête de section">
    <p:bg>
      <p:bgPr>
        <a:solidFill>
          <a:schemeClr val="accent4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5" name="Google Shape;505;p46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46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7" name="Google Shape;507;p4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page </a:t>
            </a: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5.xml"/><Relationship Id="rId4" Type="http://schemas.openxmlformats.org/officeDocument/2006/relationships/image" Target="../media/image17.jpg"/><Relationship Id="rId5" Type="http://schemas.openxmlformats.org/officeDocument/2006/relationships/image" Target="../media/image3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6.xml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/>
          <p:nvPr>
            <p:ph idx="1" type="subTitle"/>
          </p:nvPr>
        </p:nvSpPr>
        <p:spPr>
          <a:xfrm>
            <a:off x="1638300" y="2717283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fr-FR" sz="5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Évo</a:t>
            </a:r>
            <a:r>
              <a:rPr b="1" lang="fr-FR" sz="5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lution sur le module de fabrication sous l’ERP ODOO V14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ILAMMEDIA" id="513" name="Google Shape;5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588" y="4850020"/>
            <a:ext cx="2519478" cy="1824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Logo UHIIC.png — Wikipédia" id="514" name="Google Shape;51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628" y="178984"/>
            <a:ext cx="1432771" cy="1256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École supérieure de technologie de Casablanca — Wikipédia" id="515" name="Google Shape;51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9800" y="178984"/>
            <a:ext cx="2122199" cy="125651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/>
        </p:nvSpPr>
        <p:spPr>
          <a:xfrm>
            <a:off x="2642937" y="178984"/>
            <a:ext cx="6906126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ROYAUME DU MAROC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UNIVERSITÉ HASSAN 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École Supérieure de Technologie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Génie Informatique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small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 De Fin D’Étude</a:t>
            </a:r>
            <a:endParaRPr b="0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intitulé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7" name="Google Shape;517;p47"/>
          <p:cNvSpPr txBox="1"/>
          <p:nvPr/>
        </p:nvSpPr>
        <p:spPr>
          <a:xfrm>
            <a:off x="1029811" y="4878614"/>
            <a:ext cx="8915399" cy="188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2030"/>
              <a:buFont typeface="Arial"/>
              <a:buChar char="•"/>
            </a:pPr>
            <a:r>
              <a:rPr b="0" i="0" lang="fr-FR" sz="1400" u="none" cap="none" strike="noStrike">
                <a:solidFill>
                  <a:srgbClr val="BE15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Membres de jury :</a:t>
            </a:r>
            <a:endParaRPr/>
          </a:p>
          <a:p>
            <a:pPr indent="-285750" lvl="2" marL="1200150" marR="0" rtl="0" algn="l">
              <a:spcBef>
                <a:spcPts val="880"/>
              </a:spcBef>
              <a:spcAft>
                <a:spcPts val="0"/>
              </a:spcAft>
              <a:buClr>
                <a:srgbClr val="272727"/>
              </a:buClr>
              <a:buSzPts val="2030"/>
              <a:buFont typeface="Arial"/>
              <a:buChar char="•"/>
            </a:pPr>
            <a:r>
              <a:rPr b="1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Pr. BOURAGBA Khalid		ESTC			Encadrant pédagogique</a:t>
            </a:r>
            <a:endParaRPr/>
          </a:p>
          <a:p>
            <a:pPr indent="-285750" lvl="2" marL="1200150" marR="0" rtl="0" algn="l">
              <a:spcBef>
                <a:spcPts val="880"/>
              </a:spcBef>
              <a:spcAft>
                <a:spcPts val="0"/>
              </a:spcAft>
              <a:buClr>
                <a:srgbClr val="272727"/>
              </a:buClr>
              <a:buSzPts val="2030"/>
              <a:buFont typeface="Arial"/>
              <a:buChar char="•"/>
            </a:pPr>
            <a:r>
              <a:rPr b="1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Pr. OUZZIF Mohamed		ESTC			Chef du département</a:t>
            </a:r>
            <a:endParaRPr/>
          </a:p>
          <a:p>
            <a:pPr indent="-285750" lvl="2" marL="1200150" marR="0" rtl="0" algn="l">
              <a:spcBef>
                <a:spcPts val="880"/>
              </a:spcBef>
              <a:spcAft>
                <a:spcPts val="0"/>
              </a:spcAft>
              <a:buClr>
                <a:srgbClr val="272727"/>
              </a:buClr>
              <a:buSzPts val="2030"/>
              <a:buFont typeface="Arial"/>
              <a:buChar char="•"/>
            </a:pPr>
            <a:r>
              <a:rPr b="1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MADYER Khalid		ILAMMEDIA	Encadrant technique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7683554" y="4065596"/>
            <a:ext cx="3752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BE15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Présenté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fr-FR" sz="1800" u="none" cap="none" strike="noStrike">
                <a:solidFill>
                  <a:srgbClr val="BE15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fr-FR" sz="1800" u="none" cap="none" strike="noStrike">
                <a:solidFill>
                  <a:srgbClr val="BE15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AZOUAGH Achraf</a:t>
            </a:r>
            <a:endParaRPr/>
          </a:p>
        </p:txBody>
      </p:sp>
      <p:sp>
        <p:nvSpPr>
          <p:cNvPr id="519" name="Google Shape;519;p47"/>
          <p:cNvSpPr/>
          <p:nvPr/>
        </p:nvSpPr>
        <p:spPr>
          <a:xfrm>
            <a:off x="7635122" y="4446339"/>
            <a:ext cx="3711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BE15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Effectué à :</a:t>
            </a:r>
            <a:endParaRPr b="1" sz="1800">
              <a:solidFill>
                <a:srgbClr val="BE159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7"/>
          <p:cNvSpPr/>
          <p:nvPr/>
        </p:nvSpPr>
        <p:spPr>
          <a:xfrm>
            <a:off x="8038218" y="6194268"/>
            <a:ext cx="3711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BE159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Soutenu le : </a:t>
            </a: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/06/2021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p47"/>
          <p:cNvSpPr txBox="1"/>
          <p:nvPr/>
        </p:nvSpPr>
        <p:spPr>
          <a:xfrm>
            <a:off x="10831376" y="6520939"/>
            <a:ext cx="19441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AU: 2020-2021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44" name="Google Shape;644;p56"/>
          <p:cNvSpPr txBox="1"/>
          <p:nvPr/>
        </p:nvSpPr>
        <p:spPr>
          <a:xfrm>
            <a:off x="497300" y="433125"/>
            <a:ext cx="3234300" cy="585000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Problématique</a:t>
            </a:r>
            <a:endParaRPr/>
          </a:p>
        </p:txBody>
      </p:sp>
      <p:grpSp>
        <p:nvGrpSpPr>
          <p:cNvPr id="645" name="Google Shape;645;p56"/>
          <p:cNvGrpSpPr/>
          <p:nvPr/>
        </p:nvGrpSpPr>
        <p:grpSpPr>
          <a:xfrm>
            <a:off x="1285513" y="663832"/>
            <a:ext cx="6113433" cy="6031764"/>
            <a:chOff x="454681" y="-18211"/>
            <a:chExt cx="6113433" cy="6031764"/>
          </a:xfrm>
        </p:grpSpPr>
        <p:sp>
          <p:nvSpPr>
            <p:cNvPr id="646" name="Google Shape;646;p56"/>
            <p:cNvSpPr/>
            <p:nvPr/>
          </p:nvSpPr>
          <p:spPr>
            <a:xfrm>
              <a:off x="2114264" y="1654289"/>
              <a:ext cx="2754162" cy="28130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6"/>
            <p:cNvSpPr txBox="1"/>
            <p:nvPr/>
          </p:nvSpPr>
          <p:spPr>
            <a:xfrm>
              <a:off x="2517602" y="2066249"/>
              <a:ext cx="1947486" cy="1989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rPr b="1" lang="fr-FR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Ordre de fabrication</a:t>
              </a:r>
              <a:endParaRPr/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2510362" y="-18211"/>
              <a:ext cx="1990991" cy="199099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6"/>
            <p:cNvSpPr txBox="1"/>
            <p:nvPr/>
          </p:nvSpPr>
          <p:spPr>
            <a:xfrm>
              <a:off x="2801936" y="273363"/>
              <a:ext cx="1407843" cy="1407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Difficultés pour gérer les opérations</a:t>
              </a:r>
              <a:endParaRPr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4185077" y="757392"/>
              <a:ext cx="1990991" cy="199099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6"/>
            <p:cNvSpPr txBox="1"/>
            <p:nvPr/>
          </p:nvSpPr>
          <p:spPr>
            <a:xfrm>
              <a:off x="4476651" y="1048966"/>
              <a:ext cx="1407843" cy="1407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Difficultés pour gérer les paquets</a:t>
              </a:r>
              <a:endParaRPr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4577123" y="2543574"/>
              <a:ext cx="1990991" cy="199099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6"/>
            <p:cNvSpPr txBox="1"/>
            <p:nvPr/>
          </p:nvSpPr>
          <p:spPr>
            <a:xfrm>
              <a:off x="4868697" y="2835148"/>
              <a:ext cx="1407843" cy="1407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Déplacement régulier</a:t>
              </a:r>
              <a:endParaRPr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432296" y="4022562"/>
              <a:ext cx="1990991" cy="199099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6"/>
            <p:cNvSpPr txBox="1"/>
            <p:nvPr/>
          </p:nvSpPr>
          <p:spPr>
            <a:xfrm>
              <a:off x="3723870" y="4314136"/>
              <a:ext cx="1407843" cy="1407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Perte du temps</a:t>
              </a:r>
              <a:endParaRPr/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1602160" y="4010576"/>
              <a:ext cx="1990991" cy="199099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6"/>
            <p:cNvSpPr txBox="1"/>
            <p:nvPr/>
          </p:nvSpPr>
          <p:spPr>
            <a:xfrm>
              <a:off x="1893734" y="4302150"/>
              <a:ext cx="1407843" cy="1407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Aucune traçabilité</a:t>
              </a:r>
              <a:endParaRPr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454681" y="2580987"/>
              <a:ext cx="1990991" cy="199099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6"/>
            <p:cNvSpPr txBox="1"/>
            <p:nvPr/>
          </p:nvSpPr>
          <p:spPr>
            <a:xfrm>
              <a:off x="746255" y="2872561"/>
              <a:ext cx="1407843" cy="1407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Perte d’un document implique l’arrêt du processus</a:t>
              </a:r>
              <a:endParaRPr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756688" y="695760"/>
              <a:ext cx="2072440" cy="202118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19050">
              <a:solidFill>
                <a:srgbClr val="885B7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6"/>
            <p:cNvSpPr txBox="1"/>
            <p:nvPr/>
          </p:nvSpPr>
          <p:spPr>
            <a:xfrm>
              <a:off x="1060190" y="991755"/>
              <a:ext cx="1465436" cy="14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Déplacement des documents entre les collaborateurs</a:t>
              </a:r>
              <a:endParaRPr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662" name="Google Shape;662;p56"/>
          <p:cNvPicPr preferRelativeResize="0"/>
          <p:nvPr/>
        </p:nvPicPr>
        <p:blipFill rotWithShape="1">
          <a:blip r:embed="rId3">
            <a:alphaModFix/>
          </a:blip>
          <a:srcRect b="2682" l="-1" r="10773" t="1487"/>
          <a:stretch/>
        </p:blipFill>
        <p:spPr>
          <a:xfrm>
            <a:off x="7576457" y="925664"/>
            <a:ext cx="3309257" cy="500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668" name="Google Shape;668;p57"/>
          <p:cNvSpPr/>
          <p:nvPr/>
        </p:nvSpPr>
        <p:spPr>
          <a:xfrm>
            <a:off x="87086" y="1017912"/>
            <a:ext cx="11004547" cy="4212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8490"/>
              </a:buClr>
              <a:buSzPts val="4060"/>
              <a:buFont typeface="Arial"/>
              <a:buNone/>
            </a:pPr>
            <a:r>
              <a:rPr b="1" lang="fr-FR" sz="2800" cap="none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L’Évolution et l’amélioration du module de fabrication sous l’ERP ODOO V14</a:t>
            </a:r>
            <a:endParaRPr/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rgbClr val="248490"/>
              </a:buClr>
              <a:buSzPts val="3480"/>
              <a:buFont typeface="Arial"/>
              <a:buNone/>
            </a:pPr>
            <a:r>
              <a:t/>
            </a:r>
            <a:endParaRPr b="1" sz="2400" cap="none">
              <a:solidFill>
                <a:srgbClr val="885B7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85B7C"/>
              </a:buClr>
              <a:buSzPts val="3480"/>
              <a:buFont typeface="Arial"/>
              <a:buChar char="•"/>
            </a:pPr>
            <a:r>
              <a:rPr lang="fr-FR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Gérer les articles et leurs nomenclatures.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85B7C"/>
              </a:buClr>
              <a:buSzPts val="3480"/>
              <a:buFont typeface="Arial"/>
              <a:buChar char="•"/>
            </a:pPr>
            <a:r>
              <a:rPr lang="fr-FR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Gérer l’inventaire.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85B7C"/>
              </a:buClr>
              <a:buSzPts val="3480"/>
              <a:buFont typeface="Arial"/>
              <a:buChar char="•"/>
            </a:pPr>
            <a:r>
              <a:rPr lang="fr-FR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Intégrer la solution des codes-barres à la gestion des opérations pour la production.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885B7C"/>
              </a:buClr>
              <a:buSzPts val="3480"/>
              <a:buFont typeface="Arial"/>
              <a:buChar char="•"/>
            </a:pPr>
            <a:r>
              <a:rPr lang="fr-FR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Intégrer la solution des codes-barres à la gestion des paquets.</a:t>
            </a:r>
            <a:endParaRPr/>
          </a:p>
        </p:txBody>
      </p:sp>
      <p:sp>
        <p:nvSpPr>
          <p:cNvPr id="669" name="Google Shape;669;p57"/>
          <p:cNvSpPr txBox="1"/>
          <p:nvPr/>
        </p:nvSpPr>
        <p:spPr>
          <a:xfrm>
            <a:off x="497305" y="433137"/>
            <a:ext cx="2013693" cy="584775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Objectif 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graphicFrame>
        <p:nvGraphicFramePr>
          <p:cNvPr id="675" name="Google Shape;675;p58"/>
          <p:cNvGraphicFramePr/>
          <p:nvPr/>
        </p:nvGraphicFramePr>
        <p:xfrm>
          <a:off x="621072" y="11437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{9FD5E7AE-E8A7-4202-B798-76F235B03477}</a:tableStyleId>
              </a:tblPr>
              <a:tblGrid>
                <a:gridCol w="4303800"/>
                <a:gridCol w="2059000"/>
                <a:gridCol w="1888975"/>
                <a:gridCol w="1766925"/>
              </a:tblGrid>
              <a:tr h="61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début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fin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Durée estimée (jours)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Documentation technique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03/05/2021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10/05/2021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Formation Odoo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10/05/2021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18/05/2021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Documentation fonctionnelle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18/05/2021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19/05/2021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Étude et analyse de l’éxistant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19/05/2021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24/05/2021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Étude technique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24/05/2021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27/05/2021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Étude conceptuelle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27/05/2021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28/05/2021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Développement et paramétrage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28/05/2021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24/06/2021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Déploiement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24/06/2021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24/06/2021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Rédaction rapport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01/06/2021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28/06/2021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6" name="Google Shape;676;p58"/>
          <p:cNvSpPr txBox="1"/>
          <p:nvPr/>
        </p:nvSpPr>
        <p:spPr>
          <a:xfrm>
            <a:off x="497305" y="433137"/>
            <a:ext cx="3560590" cy="584775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Planning du projet 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pic>
        <p:nvPicPr>
          <p:cNvPr id="682" name="Google Shape;68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271" y="1765392"/>
            <a:ext cx="9492342" cy="3080784"/>
          </a:xfrm>
          <a:prstGeom prst="rect">
            <a:avLst/>
          </a:prstGeom>
          <a:noFill/>
          <a:ln cap="flat" cmpd="sng" w="9525">
            <a:solidFill>
              <a:srgbClr val="072E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3" name="Google Shape;683;p59"/>
          <p:cNvSpPr txBox="1"/>
          <p:nvPr/>
        </p:nvSpPr>
        <p:spPr>
          <a:xfrm>
            <a:off x="497305" y="433137"/>
            <a:ext cx="6833922" cy="584775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Planning du projet : Diagramme de Gantt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et of things in healthcare: applications, benefits, and challenges" id="689" name="Google Shape;68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149267"/>
            <a:ext cx="10143235" cy="509214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1" name="Google Shape;691;p60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08343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2" name="Google Shape;692;p60"/>
          <p:cNvSpPr txBox="1"/>
          <p:nvPr>
            <p:ph type="ctrTitle"/>
          </p:nvPr>
        </p:nvSpPr>
        <p:spPr>
          <a:xfrm>
            <a:off x="6837967" y="4494002"/>
            <a:ext cx="4411459" cy="15389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fr-FR" sz="3200"/>
              <a:t>Analyse</a:t>
            </a:r>
            <a:br>
              <a:rPr lang="fr-FR" sz="3200"/>
            </a:br>
            <a:r>
              <a:rPr lang="fr-FR" sz="3200"/>
              <a:t> et spécification des</a:t>
            </a:r>
            <a:br>
              <a:rPr lang="fr-FR" sz="3200"/>
            </a:br>
            <a:r>
              <a:rPr lang="fr-FR" sz="3200"/>
              <a:t>besoins</a:t>
            </a:r>
            <a:endParaRPr/>
          </a:p>
        </p:txBody>
      </p:sp>
      <p:sp>
        <p:nvSpPr>
          <p:cNvPr id="693" name="Google Shape;693;p60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699" name="Google Shape;699;p61"/>
          <p:cNvSpPr txBox="1"/>
          <p:nvPr/>
        </p:nvSpPr>
        <p:spPr>
          <a:xfrm>
            <a:off x="900271" y="433137"/>
            <a:ext cx="79296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Besoins fonctionnels</a:t>
            </a:r>
            <a:endParaRPr/>
          </a:p>
        </p:txBody>
      </p:sp>
      <p:grpSp>
        <p:nvGrpSpPr>
          <p:cNvPr id="700" name="Google Shape;700;p61"/>
          <p:cNvGrpSpPr/>
          <p:nvPr/>
        </p:nvGrpSpPr>
        <p:grpSpPr>
          <a:xfrm>
            <a:off x="1010956" y="1072570"/>
            <a:ext cx="7193477" cy="5719680"/>
            <a:chOff x="0" y="60203"/>
            <a:chExt cx="7193477" cy="5719680"/>
          </a:xfrm>
        </p:grpSpPr>
        <p:sp>
          <p:nvSpPr>
            <p:cNvPr id="701" name="Google Shape;701;p61"/>
            <p:cNvSpPr/>
            <p:nvPr/>
          </p:nvSpPr>
          <p:spPr>
            <a:xfrm>
              <a:off x="0" y="29636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1"/>
            <p:cNvSpPr/>
            <p:nvPr/>
          </p:nvSpPr>
          <p:spPr>
            <a:xfrm>
              <a:off x="359673" y="6020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1"/>
            <p:cNvSpPr txBox="1"/>
            <p:nvPr/>
          </p:nvSpPr>
          <p:spPr>
            <a:xfrm>
              <a:off x="382730" y="8326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Gérer les patients</a:t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61"/>
            <p:cNvSpPr/>
            <p:nvPr/>
          </p:nvSpPr>
          <p:spPr>
            <a:xfrm>
              <a:off x="0" y="102212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1"/>
            <p:cNvSpPr/>
            <p:nvPr/>
          </p:nvSpPr>
          <p:spPr>
            <a:xfrm>
              <a:off x="359673" y="78596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1"/>
            <p:cNvSpPr txBox="1"/>
            <p:nvPr/>
          </p:nvSpPr>
          <p:spPr>
            <a:xfrm>
              <a:off x="382730" y="80902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Capter la temperature des patients</a:t>
              </a:r>
              <a:endParaRPr/>
            </a:p>
          </p:txBody>
        </p:sp>
        <p:sp>
          <p:nvSpPr>
            <p:cNvPr id="707" name="Google Shape;707;p61"/>
            <p:cNvSpPr/>
            <p:nvPr/>
          </p:nvSpPr>
          <p:spPr>
            <a:xfrm>
              <a:off x="0" y="174788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1"/>
            <p:cNvSpPr/>
            <p:nvPr/>
          </p:nvSpPr>
          <p:spPr>
            <a:xfrm>
              <a:off x="359673" y="151172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1"/>
            <p:cNvSpPr txBox="1"/>
            <p:nvPr/>
          </p:nvSpPr>
          <p:spPr>
            <a:xfrm>
              <a:off x="382730" y="153478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Stocker les données des patients</a:t>
              </a:r>
              <a:endParaRPr/>
            </a:p>
          </p:txBody>
        </p:sp>
        <p:sp>
          <p:nvSpPr>
            <p:cNvPr id="710" name="Google Shape;710;p61"/>
            <p:cNvSpPr/>
            <p:nvPr/>
          </p:nvSpPr>
          <p:spPr>
            <a:xfrm>
              <a:off x="0" y="247364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1"/>
            <p:cNvSpPr/>
            <p:nvPr/>
          </p:nvSpPr>
          <p:spPr>
            <a:xfrm>
              <a:off x="359673" y="223748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1"/>
            <p:cNvSpPr txBox="1"/>
            <p:nvPr/>
          </p:nvSpPr>
          <p:spPr>
            <a:xfrm>
              <a:off x="382730" y="226054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Calcul en utilisant Machine Learning</a:t>
              </a:r>
              <a:endParaRPr/>
            </a:p>
          </p:txBody>
        </p:sp>
        <p:sp>
          <p:nvSpPr>
            <p:cNvPr id="713" name="Google Shape;713;p61"/>
            <p:cNvSpPr/>
            <p:nvPr/>
          </p:nvSpPr>
          <p:spPr>
            <a:xfrm>
              <a:off x="0" y="319940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1"/>
            <p:cNvSpPr/>
            <p:nvPr/>
          </p:nvSpPr>
          <p:spPr>
            <a:xfrm>
              <a:off x="359673" y="296324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1"/>
            <p:cNvSpPr txBox="1"/>
            <p:nvPr/>
          </p:nvSpPr>
          <p:spPr>
            <a:xfrm>
              <a:off x="382730" y="298630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Détecter les anomalies</a:t>
              </a:r>
              <a:endParaRPr/>
            </a:p>
          </p:txBody>
        </p:sp>
        <p:sp>
          <p:nvSpPr>
            <p:cNvPr id="716" name="Google Shape;716;p61"/>
            <p:cNvSpPr/>
            <p:nvPr/>
          </p:nvSpPr>
          <p:spPr>
            <a:xfrm>
              <a:off x="0" y="392516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1"/>
            <p:cNvSpPr/>
            <p:nvPr/>
          </p:nvSpPr>
          <p:spPr>
            <a:xfrm>
              <a:off x="359673" y="3689003"/>
              <a:ext cx="5595374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1"/>
            <p:cNvSpPr txBox="1"/>
            <p:nvPr/>
          </p:nvSpPr>
          <p:spPr>
            <a:xfrm>
              <a:off x="382730" y="3712060"/>
              <a:ext cx="5549260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Alerter les docteurs au cas critique</a:t>
              </a:r>
              <a:endParaRPr/>
            </a:p>
          </p:txBody>
        </p:sp>
        <p:sp>
          <p:nvSpPr>
            <p:cNvPr id="719" name="Google Shape;719;p61"/>
            <p:cNvSpPr/>
            <p:nvPr/>
          </p:nvSpPr>
          <p:spPr>
            <a:xfrm>
              <a:off x="0" y="465092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1"/>
            <p:cNvSpPr/>
            <p:nvPr/>
          </p:nvSpPr>
          <p:spPr>
            <a:xfrm>
              <a:off x="359673" y="441476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1"/>
            <p:cNvSpPr txBox="1"/>
            <p:nvPr/>
          </p:nvSpPr>
          <p:spPr>
            <a:xfrm>
              <a:off x="382730" y="443782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Déclencher un actionneur </a:t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61"/>
            <p:cNvSpPr/>
            <p:nvPr/>
          </p:nvSpPr>
          <p:spPr>
            <a:xfrm>
              <a:off x="0" y="5376683"/>
              <a:ext cx="7193477" cy="403200"/>
            </a:xfrm>
            <a:prstGeom prst="rect">
              <a:avLst/>
            </a:prstGeom>
            <a:solidFill>
              <a:srgbClr val="248490">
                <a:alpha val="8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1"/>
            <p:cNvSpPr/>
            <p:nvPr/>
          </p:nvSpPr>
          <p:spPr>
            <a:xfrm>
              <a:off x="359673" y="5140523"/>
              <a:ext cx="5594618" cy="4723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1"/>
            <p:cNvSpPr txBox="1"/>
            <p:nvPr/>
          </p:nvSpPr>
          <p:spPr>
            <a:xfrm>
              <a:off x="382730" y="5163580"/>
              <a:ext cx="5548504" cy="426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0325" spcFirstLastPara="1" rIns="190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Consulter l’état sanitaire des patients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730" name="Google Shape;730;p62"/>
          <p:cNvSpPr txBox="1"/>
          <p:nvPr/>
        </p:nvSpPr>
        <p:spPr>
          <a:xfrm>
            <a:off x="900271" y="433137"/>
            <a:ext cx="79296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Besoins non-fonctionnels</a:t>
            </a:r>
            <a:endParaRPr/>
          </a:p>
        </p:txBody>
      </p:sp>
      <p:grpSp>
        <p:nvGrpSpPr>
          <p:cNvPr id="731" name="Google Shape;731;p62"/>
          <p:cNvGrpSpPr/>
          <p:nvPr/>
        </p:nvGrpSpPr>
        <p:grpSpPr>
          <a:xfrm>
            <a:off x="4446111" y="721163"/>
            <a:ext cx="5853951" cy="5853951"/>
            <a:chOff x="729129" y="0"/>
            <a:chExt cx="5853951" cy="5853951"/>
          </a:xfrm>
        </p:grpSpPr>
        <p:sp>
          <p:nvSpPr>
            <p:cNvPr id="732" name="Google Shape;732;p62"/>
            <p:cNvSpPr/>
            <p:nvPr/>
          </p:nvSpPr>
          <p:spPr>
            <a:xfrm>
              <a:off x="729129" y="0"/>
              <a:ext cx="5853951" cy="5853951"/>
            </a:xfrm>
            <a:prstGeom prst="ellipse">
              <a:avLst/>
            </a:prstGeom>
            <a:gradFill>
              <a:gsLst>
                <a:gs pos="0">
                  <a:srgbClr val="CF6197"/>
                </a:gs>
                <a:gs pos="50000">
                  <a:srgbClr val="CF3F8B"/>
                </a:gs>
                <a:gs pos="100000">
                  <a:srgbClr val="BE307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2"/>
            <p:cNvSpPr txBox="1"/>
            <p:nvPr/>
          </p:nvSpPr>
          <p:spPr>
            <a:xfrm>
              <a:off x="2558489" y="292697"/>
              <a:ext cx="2195232" cy="58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lang="fr-FR" sz="2000" u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Convivialité</a:t>
              </a:r>
              <a:endParaRPr b="1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1168175" y="878092"/>
              <a:ext cx="4975859" cy="4975859"/>
            </a:xfrm>
            <a:prstGeom prst="ellipse">
              <a:avLst/>
            </a:prstGeom>
            <a:gradFill>
              <a:gsLst>
                <a:gs pos="0">
                  <a:srgbClr val="C59C50"/>
                </a:gs>
                <a:gs pos="50000">
                  <a:srgbClr val="C39324"/>
                </a:gs>
                <a:gs pos="100000">
                  <a:srgbClr val="B2841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2"/>
            <p:cNvSpPr txBox="1"/>
            <p:nvPr/>
          </p:nvSpPr>
          <p:spPr>
            <a:xfrm>
              <a:off x="2583185" y="1164204"/>
              <a:ext cx="2145839" cy="572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lang="fr-FR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Performance</a:t>
              </a: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1607222" y="1756185"/>
              <a:ext cx="4097766" cy="4097766"/>
            </a:xfrm>
            <a:prstGeom prst="ellipse">
              <a:avLst/>
            </a:prstGeom>
            <a:gradFill>
              <a:gsLst>
                <a:gs pos="0">
                  <a:srgbClr val="487B84"/>
                </a:gs>
                <a:gs pos="50000">
                  <a:srgbClr val="096C79"/>
                </a:gs>
                <a:gs pos="100000">
                  <a:srgbClr val="02626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2"/>
            <p:cNvSpPr txBox="1"/>
            <p:nvPr/>
          </p:nvSpPr>
          <p:spPr>
            <a:xfrm>
              <a:off x="2595808" y="2038931"/>
              <a:ext cx="2120594" cy="565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lang="fr-FR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Interface</a:t>
              </a: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2046268" y="2634278"/>
              <a:ext cx="3219673" cy="3219673"/>
            </a:xfrm>
            <a:prstGeom prst="ellipse">
              <a:avLst/>
            </a:prstGeom>
            <a:gradFill>
              <a:gsLst>
                <a:gs pos="0">
                  <a:srgbClr val="C95152"/>
                </a:gs>
                <a:gs pos="50000">
                  <a:srgbClr val="C72629"/>
                </a:gs>
                <a:gs pos="100000">
                  <a:srgbClr val="B61B1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2"/>
            <p:cNvSpPr txBox="1"/>
            <p:nvPr/>
          </p:nvSpPr>
          <p:spPr>
            <a:xfrm>
              <a:off x="2786793" y="2924049"/>
              <a:ext cx="1738623" cy="579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lang="fr-FR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Extensibilité</a:t>
              </a:r>
              <a:endParaRPr b="1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485315" y="3512371"/>
              <a:ext cx="2341580" cy="2341580"/>
            </a:xfrm>
            <a:prstGeom prst="ellipse">
              <a:avLst/>
            </a:prstGeom>
            <a:gradFill>
              <a:gsLst>
                <a:gs pos="0">
                  <a:srgbClr val="9A8D48"/>
                </a:gs>
                <a:gs pos="50000">
                  <a:srgbClr val="94830B"/>
                </a:gs>
                <a:gs pos="100000">
                  <a:srgbClr val="87770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2"/>
            <p:cNvSpPr txBox="1"/>
            <p:nvPr/>
          </p:nvSpPr>
          <p:spPr>
            <a:xfrm>
              <a:off x="2828231" y="4097766"/>
              <a:ext cx="1655747" cy="11707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lang="fr-FR"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Securité</a:t>
              </a:r>
              <a:endParaRPr b="1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pic>
        <p:nvPicPr>
          <p:cNvPr id="747" name="Google Shape;74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030" y="1073127"/>
            <a:ext cx="9372188" cy="564756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3"/>
          <p:cNvSpPr txBox="1"/>
          <p:nvPr/>
        </p:nvSpPr>
        <p:spPr>
          <a:xfrm>
            <a:off x="497305" y="433137"/>
            <a:ext cx="5283819" cy="584775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Diagramme de cas d’utilisation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cement de l'Appel à Projets 2019 pour la création de nouvelles  entreprises adaptées en Ile de France | UNEA - Union Nationale des  Entreprises Adaptées" id="754" name="Google Shape;754;p64"/>
          <p:cNvPicPr preferRelativeResize="0"/>
          <p:nvPr/>
        </p:nvPicPr>
        <p:blipFill rotWithShape="1">
          <a:blip r:embed="rId3">
            <a:alphaModFix/>
          </a:blip>
          <a:srcRect b="0" l="3894" r="4656" t="0"/>
          <a:stretch/>
        </p:blipFill>
        <p:spPr>
          <a:xfrm>
            <a:off x="431999" y="1038433"/>
            <a:ext cx="10143236" cy="517664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6" name="Google Shape;756;p64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08343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7" name="Google Shape;757;p64"/>
          <p:cNvSpPr txBox="1"/>
          <p:nvPr>
            <p:ph type="ctrTitle"/>
          </p:nvPr>
        </p:nvSpPr>
        <p:spPr>
          <a:xfrm>
            <a:off x="5296039" y="4345066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fr-FR"/>
              <a:t>Conception du projet</a:t>
            </a:r>
            <a:endParaRPr/>
          </a:p>
        </p:txBody>
      </p:sp>
      <p:sp>
        <p:nvSpPr>
          <p:cNvPr id="758" name="Google Shape;758;p64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764" name="Google Shape;764;p65"/>
          <p:cNvSpPr txBox="1"/>
          <p:nvPr/>
        </p:nvSpPr>
        <p:spPr>
          <a:xfrm>
            <a:off x="900271" y="433137"/>
            <a:ext cx="79296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Architecture du projet</a:t>
            </a:r>
            <a:endParaRPr/>
          </a:p>
        </p:txBody>
      </p:sp>
      <p:pic>
        <p:nvPicPr>
          <p:cNvPr id="765" name="Google Shape;76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2926" y="1459083"/>
            <a:ext cx="6371590" cy="526161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65"/>
          <p:cNvSpPr txBox="1"/>
          <p:nvPr/>
        </p:nvSpPr>
        <p:spPr>
          <a:xfrm>
            <a:off x="497305" y="433137"/>
            <a:ext cx="4571084" cy="892552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Diagramme de séquence: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Gestion des opérations des postes de travail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8" name="Google Shape;528;p48"/>
          <p:cNvSpPr txBox="1"/>
          <p:nvPr/>
        </p:nvSpPr>
        <p:spPr>
          <a:xfrm>
            <a:off x="497305" y="433137"/>
            <a:ext cx="131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Pla</a:t>
            </a:r>
            <a:endParaRPr/>
          </a:p>
        </p:txBody>
      </p:sp>
      <p:sp>
        <p:nvSpPr>
          <p:cNvPr id="529" name="Google Shape;529;p48"/>
          <p:cNvSpPr/>
          <p:nvPr/>
        </p:nvSpPr>
        <p:spPr>
          <a:xfrm>
            <a:off x="4092624" y="1276354"/>
            <a:ext cx="4389437" cy="43338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Introduction</a:t>
            </a:r>
            <a:endParaRPr/>
          </a:p>
        </p:txBody>
      </p:sp>
      <p:sp>
        <p:nvSpPr>
          <p:cNvPr id="530" name="Google Shape;530;p48"/>
          <p:cNvSpPr/>
          <p:nvPr/>
        </p:nvSpPr>
        <p:spPr>
          <a:xfrm>
            <a:off x="4092625" y="1966643"/>
            <a:ext cx="4389437" cy="433387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Contexte général</a:t>
            </a:r>
            <a:endParaRPr/>
          </a:p>
        </p:txBody>
      </p:sp>
      <p:sp>
        <p:nvSpPr>
          <p:cNvPr id="531" name="Google Shape;531;p48"/>
          <p:cNvSpPr/>
          <p:nvPr/>
        </p:nvSpPr>
        <p:spPr>
          <a:xfrm>
            <a:off x="4072136" y="2698816"/>
            <a:ext cx="4409925" cy="43338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Analyse et spécification des besoins</a:t>
            </a:r>
            <a:endParaRPr/>
          </a:p>
        </p:txBody>
      </p:sp>
      <p:sp>
        <p:nvSpPr>
          <p:cNvPr id="532" name="Google Shape;532;p48"/>
          <p:cNvSpPr/>
          <p:nvPr/>
        </p:nvSpPr>
        <p:spPr>
          <a:xfrm>
            <a:off x="4043363" y="3537807"/>
            <a:ext cx="4438698" cy="43497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Conception du projet</a:t>
            </a:r>
            <a:endParaRPr/>
          </a:p>
        </p:txBody>
      </p:sp>
      <p:sp>
        <p:nvSpPr>
          <p:cNvPr id="533" name="Google Shape;533;p48"/>
          <p:cNvSpPr/>
          <p:nvPr/>
        </p:nvSpPr>
        <p:spPr>
          <a:xfrm>
            <a:off x="4075113" y="4321349"/>
            <a:ext cx="4394248" cy="43497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Implémentation du projet</a:t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4041777" y="5104891"/>
            <a:ext cx="4427584" cy="433387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Démonstration</a:t>
            </a:r>
            <a:endParaRPr/>
          </a:p>
        </p:txBody>
      </p:sp>
      <p:sp>
        <p:nvSpPr>
          <p:cNvPr id="535" name="Google Shape;535;p48"/>
          <p:cNvSpPr/>
          <p:nvPr/>
        </p:nvSpPr>
        <p:spPr>
          <a:xfrm>
            <a:off x="4075113" y="5773339"/>
            <a:ext cx="4406948" cy="43338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8F8F8"/>
              </a:gs>
              <a:gs pos="100000">
                <a:srgbClr val="DBDBDB"/>
              </a:gs>
            </a:gsLst>
            <a:lin ang="5400000" scaled="0"/>
          </a:gradFill>
          <a:ln cap="flat" cmpd="sng" w="190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53882">
              <a:srgbClr val="292929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885B7C"/>
                </a:solidFill>
                <a:latin typeface="Constantia"/>
                <a:ea typeface="Constantia"/>
                <a:cs typeface="Constantia"/>
                <a:sym typeface="Constantia"/>
              </a:rPr>
              <a:t>Conclusion</a:t>
            </a:r>
            <a:endParaRPr/>
          </a:p>
        </p:txBody>
      </p:sp>
      <p:grpSp>
        <p:nvGrpSpPr>
          <p:cNvPr id="536" name="Google Shape;536;p48"/>
          <p:cNvGrpSpPr/>
          <p:nvPr/>
        </p:nvGrpSpPr>
        <p:grpSpPr>
          <a:xfrm>
            <a:off x="3001963" y="2184402"/>
            <a:ext cx="1065212" cy="606425"/>
            <a:chOff x="1492" y="1538"/>
            <a:chExt cx="624" cy="240"/>
          </a:xfrm>
        </p:grpSpPr>
        <p:cxnSp>
          <p:nvCxnSpPr>
            <p:cNvPr id="537" name="Google Shape;537;p48"/>
            <p:cNvCxnSpPr/>
            <p:nvPr/>
          </p:nvCxnSpPr>
          <p:spPr>
            <a:xfrm>
              <a:off x="1732" y="153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48"/>
            <p:cNvCxnSpPr/>
            <p:nvPr/>
          </p:nvCxnSpPr>
          <p:spPr>
            <a:xfrm flipH="1" rot="10800000">
              <a:off x="1492" y="1538"/>
              <a:ext cx="24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9" name="Google Shape;539;p48"/>
          <p:cNvGrpSpPr/>
          <p:nvPr/>
        </p:nvGrpSpPr>
        <p:grpSpPr>
          <a:xfrm>
            <a:off x="2620963" y="1497015"/>
            <a:ext cx="1422400" cy="1068387"/>
            <a:chOff x="1492" y="1538"/>
            <a:chExt cx="624" cy="240"/>
          </a:xfrm>
        </p:grpSpPr>
        <p:cxnSp>
          <p:nvCxnSpPr>
            <p:cNvPr id="540" name="Google Shape;540;p48"/>
            <p:cNvCxnSpPr/>
            <p:nvPr/>
          </p:nvCxnSpPr>
          <p:spPr>
            <a:xfrm>
              <a:off x="1732" y="153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8"/>
            <p:cNvCxnSpPr/>
            <p:nvPr/>
          </p:nvCxnSpPr>
          <p:spPr>
            <a:xfrm flipH="1" rot="10800000">
              <a:off x="1492" y="1538"/>
              <a:ext cx="24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2" name="Google Shape;542;p48"/>
          <p:cNvGrpSpPr/>
          <p:nvPr/>
        </p:nvGrpSpPr>
        <p:grpSpPr>
          <a:xfrm>
            <a:off x="3380114" y="2884613"/>
            <a:ext cx="826763" cy="623117"/>
            <a:chOff x="1492" y="1538"/>
            <a:chExt cx="624" cy="240"/>
          </a:xfrm>
        </p:grpSpPr>
        <p:cxnSp>
          <p:nvCxnSpPr>
            <p:cNvPr id="543" name="Google Shape;543;p48"/>
            <p:cNvCxnSpPr/>
            <p:nvPr/>
          </p:nvCxnSpPr>
          <p:spPr>
            <a:xfrm>
              <a:off x="1732" y="153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8"/>
            <p:cNvCxnSpPr/>
            <p:nvPr/>
          </p:nvCxnSpPr>
          <p:spPr>
            <a:xfrm flipH="1" rot="10800000">
              <a:off x="1492" y="1538"/>
              <a:ext cx="240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5" name="Google Shape;545;p48"/>
          <p:cNvCxnSpPr/>
          <p:nvPr/>
        </p:nvCxnSpPr>
        <p:spPr>
          <a:xfrm>
            <a:off x="3455990" y="3779838"/>
            <a:ext cx="54133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6" name="Google Shape;546;p48"/>
          <p:cNvGrpSpPr/>
          <p:nvPr/>
        </p:nvGrpSpPr>
        <p:grpSpPr>
          <a:xfrm>
            <a:off x="3533775" y="4252915"/>
            <a:ext cx="515938" cy="280987"/>
            <a:chOff x="1444" y="3218"/>
            <a:chExt cx="672" cy="192"/>
          </a:xfrm>
        </p:grpSpPr>
        <p:cxnSp>
          <p:nvCxnSpPr>
            <p:cNvPr id="547" name="Google Shape;547;p48"/>
            <p:cNvCxnSpPr/>
            <p:nvPr/>
          </p:nvCxnSpPr>
          <p:spPr>
            <a:xfrm>
              <a:off x="1732" y="341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8"/>
            <p:cNvCxnSpPr/>
            <p:nvPr/>
          </p:nvCxnSpPr>
          <p:spPr>
            <a:xfrm>
              <a:off x="1444" y="321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9" name="Google Shape;549;p48"/>
          <p:cNvGrpSpPr/>
          <p:nvPr/>
        </p:nvGrpSpPr>
        <p:grpSpPr>
          <a:xfrm>
            <a:off x="2933702" y="4749800"/>
            <a:ext cx="957263" cy="596900"/>
            <a:chOff x="1444" y="3218"/>
            <a:chExt cx="672" cy="192"/>
          </a:xfrm>
        </p:grpSpPr>
        <p:cxnSp>
          <p:nvCxnSpPr>
            <p:cNvPr id="550" name="Google Shape;550;p48"/>
            <p:cNvCxnSpPr/>
            <p:nvPr/>
          </p:nvCxnSpPr>
          <p:spPr>
            <a:xfrm>
              <a:off x="1732" y="341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8"/>
            <p:cNvCxnSpPr/>
            <p:nvPr/>
          </p:nvCxnSpPr>
          <p:spPr>
            <a:xfrm>
              <a:off x="1444" y="321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48"/>
          <p:cNvGrpSpPr/>
          <p:nvPr/>
        </p:nvGrpSpPr>
        <p:grpSpPr>
          <a:xfrm>
            <a:off x="2524125" y="4940301"/>
            <a:ext cx="1422400" cy="1080988"/>
            <a:chOff x="1444" y="3218"/>
            <a:chExt cx="672" cy="192"/>
          </a:xfrm>
        </p:grpSpPr>
        <p:cxnSp>
          <p:nvCxnSpPr>
            <p:cNvPr id="553" name="Google Shape;553;p48"/>
            <p:cNvCxnSpPr/>
            <p:nvPr/>
          </p:nvCxnSpPr>
          <p:spPr>
            <a:xfrm>
              <a:off x="1732" y="341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8"/>
            <p:cNvCxnSpPr/>
            <p:nvPr/>
          </p:nvCxnSpPr>
          <p:spPr>
            <a:xfrm>
              <a:off x="1444" y="321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5" name="Google Shape;555;p48"/>
          <p:cNvSpPr/>
          <p:nvPr/>
        </p:nvSpPr>
        <p:spPr>
          <a:xfrm>
            <a:off x="3997325" y="1409702"/>
            <a:ext cx="203200" cy="201613"/>
          </a:xfrm>
          <a:prstGeom prst="ellipse">
            <a:avLst/>
          </a:prstGeom>
          <a:solidFill>
            <a:srgbClr val="0070C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8"/>
          <p:cNvSpPr/>
          <p:nvPr/>
        </p:nvSpPr>
        <p:spPr>
          <a:xfrm>
            <a:off x="4049713" y="2082802"/>
            <a:ext cx="203200" cy="203200"/>
          </a:xfrm>
          <a:prstGeom prst="ellipse">
            <a:avLst/>
          </a:prstGeom>
          <a:solidFill>
            <a:srgbClr val="885B7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4014788" y="2800352"/>
            <a:ext cx="203200" cy="201613"/>
          </a:xfrm>
          <a:prstGeom prst="ellipse">
            <a:avLst/>
          </a:prstGeom>
          <a:solidFill>
            <a:srgbClr val="0070C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8"/>
          <p:cNvSpPr/>
          <p:nvPr/>
        </p:nvSpPr>
        <p:spPr>
          <a:xfrm>
            <a:off x="3997325" y="3656810"/>
            <a:ext cx="203200" cy="203200"/>
          </a:xfrm>
          <a:prstGeom prst="ellipse">
            <a:avLst/>
          </a:prstGeom>
          <a:solidFill>
            <a:srgbClr val="885B7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4067944" y="4449936"/>
            <a:ext cx="203200" cy="203200"/>
          </a:xfrm>
          <a:prstGeom prst="ellipse">
            <a:avLst/>
          </a:prstGeom>
          <a:solidFill>
            <a:srgbClr val="0070C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3986213" y="5216698"/>
            <a:ext cx="203200" cy="203200"/>
          </a:xfrm>
          <a:prstGeom prst="ellipse">
            <a:avLst/>
          </a:prstGeom>
          <a:solidFill>
            <a:srgbClr val="885B7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3959225" y="5889627"/>
            <a:ext cx="203200" cy="201613"/>
          </a:xfrm>
          <a:prstGeom prst="ellipse">
            <a:avLst/>
          </a:prstGeom>
          <a:solidFill>
            <a:srgbClr val="0070C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212194" dist="6350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I Consulting | Mobile &amp;amp; Web App Development France" id="562" name="Google Shape;56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78" y="2463057"/>
            <a:ext cx="2854273" cy="261451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/>
          <p:cNvSpPr txBox="1"/>
          <p:nvPr/>
        </p:nvSpPr>
        <p:spPr>
          <a:xfrm>
            <a:off x="497300" y="433125"/>
            <a:ext cx="1609500" cy="585000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Plan 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772" name="Google Shape;772;p66"/>
          <p:cNvSpPr txBox="1"/>
          <p:nvPr/>
        </p:nvSpPr>
        <p:spPr>
          <a:xfrm>
            <a:off x="497305" y="433137"/>
            <a:ext cx="4571084" cy="892552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Diagramme de séquence: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Gestion des paquets</a:t>
            </a:r>
            <a:endParaRPr/>
          </a:p>
        </p:txBody>
      </p:sp>
      <p:pic>
        <p:nvPicPr>
          <p:cNvPr id="773" name="Google Shape;77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3966" y="1404110"/>
            <a:ext cx="5548845" cy="531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ités – eHealth" id="779" name="Google Shape;77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647413"/>
            <a:ext cx="10184965" cy="4134021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1" name="Google Shape;781;p67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08343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2" name="Google Shape;782;p67"/>
          <p:cNvSpPr txBox="1"/>
          <p:nvPr>
            <p:ph type="ctrTitle"/>
          </p:nvPr>
        </p:nvSpPr>
        <p:spPr>
          <a:xfrm>
            <a:off x="5480765" y="3892486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fr-FR"/>
              <a:t>Implémentation du projet</a:t>
            </a:r>
            <a:endParaRPr/>
          </a:p>
        </p:txBody>
      </p:sp>
      <p:sp>
        <p:nvSpPr>
          <p:cNvPr id="783" name="Google Shape;783;p67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789" name="Google Shape;789;p68"/>
          <p:cNvSpPr txBox="1"/>
          <p:nvPr/>
        </p:nvSpPr>
        <p:spPr>
          <a:xfrm>
            <a:off x="900271" y="433137"/>
            <a:ext cx="79296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La partie Backend</a:t>
            </a:r>
            <a:endParaRPr/>
          </a:p>
        </p:txBody>
      </p:sp>
      <p:pic>
        <p:nvPicPr>
          <p:cNvPr id="790" name="Google Shape;79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823" y="1261152"/>
            <a:ext cx="6666140" cy="3725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Python logo and wordmark.svg — Wikipédia" id="791" name="Google Shape;79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918" y="5345624"/>
            <a:ext cx="3640124" cy="107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4615" y="5013095"/>
            <a:ext cx="3640124" cy="1443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doo Brand Assets | Odoo" id="793" name="Google Shape;793;p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0332" y="5303667"/>
            <a:ext cx="2822992" cy="890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Google Chrome logo2.png — Wikipédia" id="794" name="Google Shape;794;p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14413" y="3370620"/>
            <a:ext cx="1640114" cy="164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en Comprendre l&amp;#39;architecture technique d&amp;#39;Odoo" id="799" name="Google Shape;79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1545" y="1841795"/>
            <a:ext cx="7503151" cy="317441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9"/>
          <p:cNvSpPr/>
          <p:nvPr/>
        </p:nvSpPr>
        <p:spPr>
          <a:xfrm>
            <a:off x="5310052" y="3607157"/>
            <a:ext cx="960120" cy="20709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1" name="Google Shape;801;p69"/>
          <p:cNvSpPr/>
          <p:nvPr/>
        </p:nvSpPr>
        <p:spPr>
          <a:xfrm>
            <a:off x="4276539" y="3135086"/>
            <a:ext cx="652512" cy="1654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2" name="Google Shape;802;p69"/>
          <p:cNvSpPr/>
          <p:nvPr/>
        </p:nvSpPr>
        <p:spPr>
          <a:xfrm>
            <a:off x="3039291" y="2812869"/>
            <a:ext cx="949235" cy="1567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3" name="Google Shape;803;p6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sp>
        <p:nvSpPr>
          <p:cNvPr id="804" name="Google Shape;804;p69"/>
          <p:cNvSpPr txBox="1"/>
          <p:nvPr/>
        </p:nvSpPr>
        <p:spPr>
          <a:xfrm>
            <a:off x="900271" y="433137"/>
            <a:ext cx="79296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Architecture technique Odoo :</a:t>
            </a:r>
            <a:endParaRPr/>
          </a:p>
        </p:txBody>
      </p:sp>
      <p:sp>
        <p:nvSpPr>
          <p:cNvPr id="805" name="Google Shape;805;p69"/>
          <p:cNvSpPr txBox="1"/>
          <p:nvPr/>
        </p:nvSpPr>
        <p:spPr>
          <a:xfrm>
            <a:off x="2969622" y="2760618"/>
            <a:ext cx="15327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Classe Python</a:t>
            </a:r>
            <a:endParaRPr/>
          </a:p>
        </p:txBody>
      </p:sp>
      <p:sp>
        <p:nvSpPr>
          <p:cNvPr id="806" name="Google Shape;806;p69"/>
          <p:cNvSpPr txBox="1"/>
          <p:nvPr/>
        </p:nvSpPr>
        <p:spPr>
          <a:xfrm>
            <a:off x="5230313" y="3544661"/>
            <a:ext cx="15327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MVC Odoo</a:t>
            </a:r>
            <a:endParaRPr/>
          </a:p>
        </p:txBody>
      </p:sp>
      <p:sp>
        <p:nvSpPr>
          <p:cNvPr id="807" name="Google Shape;807;p69"/>
          <p:cNvSpPr txBox="1"/>
          <p:nvPr/>
        </p:nvSpPr>
        <p:spPr>
          <a:xfrm>
            <a:off x="4276539" y="3067738"/>
            <a:ext cx="78314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</a:t>
            </a:r>
            <a:endParaRPr/>
          </a:p>
        </p:txBody>
      </p:sp>
      <p:sp>
        <p:nvSpPr>
          <p:cNvPr id="808" name="Google Shape;808;p69"/>
          <p:cNvSpPr/>
          <p:nvPr/>
        </p:nvSpPr>
        <p:spPr>
          <a:xfrm>
            <a:off x="2969622" y="3371705"/>
            <a:ext cx="940527" cy="1443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9" name="Google Shape;809;p69"/>
          <p:cNvSpPr/>
          <p:nvPr/>
        </p:nvSpPr>
        <p:spPr>
          <a:xfrm>
            <a:off x="6923314" y="3861500"/>
            <a:ext cx="2194560" cy="2228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Interface entre Les vues et le SGBD</a:t>
            </a:r>
            <a:endParaRPr/>
          </a:p>
        </p:txBody>
      </p:sp>
      <p:sp>
        <p:nvSpPr>
          <p:cNvPr id="810" name="Google Shape;810;p69"/>
          <p:cNvSpPr/>
          <p:nvPr/>
        </p:nvSpPr>
        <p:spPr>
          <a:xfrm>
            <a:off x="7075713" y="4491648"/>
            <a:ext cx="2268583" cy="1700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Gestion des événements,contrôle,etc</a:t>
            </a:r>
            <a:endParaRPr/>
          </a:p>
        </p:txBody>
      </p:sp>
      <p:sp>
        <p:nvSpPr>
          <p:cNvPr id="811" name="Google Shape;811;p69"/>
          <p:cNvSpPr/>
          <p:nvPr/>
        </p:nvSpPr>
        <p:spPr>
          <a:xfrm>
            <a:off x="5780587" y="4276725"/>
            <a:ext cx="782138" cy="1634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Controller</a:t>
            </a:r>
            <a:endParaRPr/>
          </a:p>
        </p:txBody>
      </p:sp>
      <p:sp>
        <p:nvSpPr>
          <p:cNvPr id="812" name="Google Shape;812;p69"/>
          <p:cNvSpPr/>
          <p:nvPr/>
        </p:nvSpPr>
        <p:spPr>
          <a:xfrm>
            <a:off x="5972176" y="2587625"/>
            <a:ext cx="1168854" cy="1608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Vue</a:t>
            </a:r>
            <a:r>
              <a:rPr lang="fr-FR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813" name="Google Shape;813;p69"/>
          <p:cNvSpPr/>
          <p:nvPr/>
        </p:nvSpPr>
        <p:spPr>
          <a:xfrm>
            <a:off x="7891873" y="3263063"/>
            <a:ext cx="616402" cy="1471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Graphes</a:t>
            </a:r>
            <a:endParaRPr/>
          </a:p>
        </p:txBody>
      </p:sp>
      <p:sp>
        <p:nvSpPr>
          <p:cNvPr id="814" name="Google Shape;814;p69"/>
          <p:cNvSpPr/>
          <p:nvPr/>
        </p:nvSpPr>
        <p:spPr>
          <a:xfrm>
            <a:off x="7891874" y="2760618"/>
            <a:ext cx="616402" cy="1471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Liste</a:t>
            </a:r>
            <a:endParaRPr/>
          </a:p>
        </p:txBody>
      </p:sp>
      <p:sp>
        <p:nvSpPr>
          <p:cNvPr id="815" name="Google Shape;815;p69"/>
          <p:cNvSpPr/>
          <p:nvPr/>
        </p:nvSpPr>
        <p:spPr>
          <a:xfrm>
            <a:off x="7740286" y="2309340"/>
            <a:ext cx="767989" cy="1626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Formulaires</a:t>
            </a:r>
            <a:endParaRPr/>
          </a:p>
        </p:txBody>
      </p:sp>
      <p:sp>
        <p:nvSpPr>
          <p:cNvPr id="816" name="Google Shape;816;p69"/>
          <p:cNvSpPr txBox="1"/>
          <p:nvPr/>
        </p:nvSpPr>
        <p:spPr>
          <a:xfrm>
            <a:off x="2884621" y="3309056"/>
            <a:ext cx="13678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BDD, Tables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ypertext Markup Language — Wikipédia" id="817" name="Google Shape;817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271" y="5199948"/>
            <a:ext cx="1224915" cy="1224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uilles de style en cascade — Wikipédia" id="818" name="Google Shape;818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8562" y="5231447"/>
            <a:ext cx="1048720" cy="1224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Unofficial JavaScript logo 2.svg — Wikipédia" id="819" name="Google Shape;819;p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0280" y="5231447"/>
            <a:ext cx="1210866" cy="1224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Xml File Icon of Colored Outline style - Available in SVG, PNG, EPS,  AI &amp;amp; Icon fonts" id="820" name="Google Shape;820;p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91871" y="5178266"/>
            <a:ext cx="1224916" cy="122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DOO : Logiciel de gestion d&amp;#39;entreprise – Gmab" id="826" name="Google Shape;82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99" y="1149266"/>
            <a:ext cx="10134416" cy="50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28" name="Google Shape;828;p70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885B7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9" name="Google Shape;829;p70"/>
          <p:cNvSpPr txBox="1"/>
          <p:nvPr>
            <p:ph type="ctrTitle"/>
          </p:nvPr>
        </p:nvSpPr>
        <p:spPr>
          <a:xfrm>
            <a:off x="5454638" y="3936031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F1F4"/>
              </a:buClr>
              <a:buSzPts val="4500"/>
              <a:buFont typeface="Corbel"/>
              <a:buNone/>
            </a:pPr>
            <a:r>
              <a:rPr lang="fr-FR">
                <a:solidFill>
                  <a:srgbClr val="E6F1F4"/>
                </a:solidFill>
              </a:rPr>
              <a:t>Démonstration</a:t>
            </a:r>
            <a:endParaRPr/>
          </a:p>
        </p:txBody>
      </p:sp>
      <p:sp>
        <p:nvSpPr>
          <p:cNvPr id="830" name="Google Shape;830;p70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ssier digitalisation : conclusion à notre dossier numérisation" id="836" name="Google Shape;83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26" y="1149267"/>
            <a:ext cx="10134415" cy="50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/32</a:t>
            </a:r>
            <a:endParaRPr/>
          </a:p>
        </p:txBody>
      </p:sp>
      <p:sp>
        <p:nvSpPr>
          <p:cNvPr id="838" name="Google Shape;838;p71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>
            <a:off x="3396343" y="1689463"/>
            <a:ext cx="4458788" cy="461554"/>
          </a:xfrm>
          <a:prstGeom prst="rect">
            <a:avLst/>
          </a:prstGeom>
          <a:solidFill>
            <a:srgbClr val="2527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ODOO : Logiciel de gestion d&amp;#39;entreprise (CRM, ERP, facturation,  comptabilité, GPAO, CMS, e-commerce) | CELGE" id="840" name="Google Shape;84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1012" y="2686202"/>
            <a:ext cx="3644064" cy="117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r>
              <a:rPr b="1" i="1" lang="fr-FR"/>
              <a:t>/32</a:t>
            </a:r>
            <a:endParaRPr/>
          </a:p>
        </p:txBody>
      </p:sp>
      <p:sp>
        <p:nvSpPr>
          <p:cNvPr id="846" name="Google Shape;846;p72"/>
          <p:cNvSpPr txBox="1"/>
          <p:nvPr/>
        </p:nvSpPr>
        <p:spPr>
          <a:xfrm>
            <a:off x="172407" y="1724264"/>
            <a:ext cx="1082651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 projet s’est révélé profitable sur plusieurs points: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Travail sur un projet client de grand calibre.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Accroître nos connaissances dans le domaine de production et la gestion des entreprises.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Avoir une bonne occasion pour mieux connaitre les ERPs.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Bien connaître comment les codes-barres fonctionnent.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Contact direct et réunions régulières avec le client.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Acquisition de notions d’architecture logicielle.</a:t>
            </a:r>
            <a:endParaRPr/>
          </a:p>
          <a:p>
            <a:pPr indent="-158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497305" y="433137"/>
            <a:ext cx="4732386" cy="584775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Conclusion et perspectives: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présentant des pinces médicales de différentes tailles, des pilules et une main tenant un stylo en train d’écrire sur une feuille de papier attachée à un porte-bloc" id="853" name="Google Shape;853;p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" r="62" t="0"/>
          <a:stretch/>
        </p:blipFill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73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885B7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5" name="Google Shape;855;p7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/32</a:t>
            </a:r>
            <a:endParaRPr/>
          </a:p>
        </p:txBody>
      </p:sp>
      <p:sp>
        <p:nvSpPr>
          <p:cNvPr id="856" name="Google Shape;856;p73"/>
          <p:cNvSpPr txBox="1"/>
          <p:nvPr>
            <p:ph type="ctrTitle"/>
          </p:nvPr>
        </p:nvSpPr>
        <p:spPr>
          <a:xfrm>
            <a:off x="5573044" y="289468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fr-FR"/>
              <a:t>Merci de votre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doo: Un ERP pour votre entreprise! | BIdoops" id="569" name="Google Shape;5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152632"/>
            <a:ext cx="10134415" cy="5250583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71" name="Google Shape;571;p49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885B7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2" name="Google Shape;572;p49"/>
          <p:cNvSpPr txBox="1"/>
          <p:nvPr>
            <p:ph type="ctrTitle"/>
          </p:nvPr>
        </p:nvSpPr>
        <p:spPr>
          <a:xfrm>
            <a:off x="5366465" y="3892486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F1F4"/>
              </a:buClr>
              <a:buSzPts val="4500"/>
              <a:buFont typeface="Corbel"/>
              <a:buNone/>
            </a:pPr>
            <a:r>
              <a:rPr b="1" lang="fr-FR">
                <a:solidFill>
                  <a:srgbClr val="E6F1F4"/>
                </a:solidFill>
              </a:rPr>
              <a:t>Introduction</a:t>
            </a:r>
            <a:endParaRPr/>
          </a:p>
        </p:txBody>
      </p:sp>
      <p:sp>
        <p:nvSpPr>
          <p:cNvPr id="573" name="Google Shape;573;p49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0" name="Google Shape;580;p50"/>
          <p:cNvSpPr txBox="1"/>
          <p:nvPr/>
        </p:nvSpPr>
        <p:spPr>
          <a:xfrm>
            <a:off x="497300" y="433125"/>
            <a:ext cx="3828300" cy="585000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C’est quoi un ERP ?</a:t>
            </a:r>
            <a:endParaRPr/>
          </a:p>
        </p:txBody>
      </p:sp>
      <p:pic>
        <p:nvPicPr>
          <p:cNvPr descr="Qu&amp;#39;est ce qu&amp;#39;un ERP ? - Définition d&amp;#39;un logiciel ERP (ou PGI)" id="581" name="Google Shape;5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404" y="1038118"/>
            <a:ext cx="3480825" cy="372945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0"/>
          <p:cNvSpPr txBox="1"/>
          <p:nvPr/>
        </p:nvSpPr>
        <p:spPr>
          <a:xfrm>
            <a:off x="3647750" y="4678303"/>
            <a:ext cx="55629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Anglais : 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ERP « </a:t>
            </a:r>
            <a:r>
              <a:rPr b="1" lang="fr-FR" sz="2000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nterprise </a:t>
            </a:r>
            <a:r>
              <a:rPr b="1" lang="fr-FR" sz="2000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essource </a:t>
            </a:r>
            <a:r>
              <a:rPr b="1" lang="fr-FR" sz="2000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lanning »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3647750" y="5132087"/>
            <a:ext cx="55629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Français : 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PGI « </a:t>
            </a:r>
            <a:r>
              <a:rPr b="1" lang="fr-FR" sz="2000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rogiciel de </a:t>
            </a:r>
            <a:r>
              <a:rPr b="1" lang="fr-FR" sz="2000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estion </a:t>
            </a:r>
            <a:r>
              <a:rPr b="1" lang="fr-FR" sz="2000">
                <a:solidFill>
                  <a:srgbClr val="885B7C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b="1"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ntégré »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6629042" y="1496830"/>
            <a:ext cx="5562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comptable et financière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6616342" y="1903230"/>
            <a:ext cx="5562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des stocks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6603642" y="2272562"/>
            <a:ext cx="5562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des ressources humaines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6616342" y="2636406"/>
            <a:ext cx="5562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des fournisseurs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8" name="Google Shape;588;p50"/>
          <p:cNvSpPr txBox="1"/>
          <p:nvPr/>
        </p:nvSpPr>
        <p:spPr>
          <a:xfrm>
            <a:off x="6629042" y="3005738"/>
            <a:ext cx="5562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 la vente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9" name="Google Shape;589;p50"/>
          <p:cNvSpPr/>
          <p:nvPr/>
        </p:nvSpPr>
        <p:spPr>
          <a:xfrm>
            <a:off x="6616342" y="3369582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 la distribution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0"/>
          <p:cNvSpPr/>
          <p:nvPr/>
        </p:nvSpPr>
        <p:spPr>
          <a:xfrm>
            <a:off x="6633851" y="3744402"/>
            <a:ext cx="3098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 l'e-commerce</a:t>
            </a:r>
            <a:endParaRPr/>
          </a:p>
        </p:txBody>
      </p:sp>
      <p:sp>
        <p:nvSpPr>
          <p:cNvPr id="591" name="Google Shape;591;p50"/>
          <p:cNvSpPr/>
          <p:nvPr/>
        </p:nvSpPr>
        <p:spPr>
          <a:xfrm>
            <a:off x="6633851" y="4113600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gestion de production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8" name="Google Shape;598;p51"/>
          <p:cNvSpPr txBox="1"/>
          <p:nvPr/>
        </p:nvSpPr>
        <p:spPr>
          <a:xfrm>
            <a:off x="497305" y="433137"/>
            <a:ext cx="214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Odoo V1</a:t>
            </a:r>
            <a:endParaRPr/>
          </a:p>
        </p:txBody>
      </p:sp>
      <p:pic>
        <p:nvPicPr>
          <p:cNvPr descr="حلول الاعمال لتقنية المعلومات - كيفية تسخير قوة ERP Odoo لإدارة أعمالك" id="599" name="Google Shape;5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05" y="1772763"/>
            <a:ext cx="4594226" cy="378695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1"/>
          <p:cNvSpPr txBox="1"/>
          <p:nvPr/>
        </p:nvSpPr>
        <p:spPr>
          <a:xfrm>
            <a:off x="497300" y="433125"/>
            <a:ext cx="2472300" cy="585000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Odoo V14</a:t>
            </a:r>
            <a:endParaRPr/>
          </a:p>
        </p:txBody>
      </p:sp>
      <p:sp>
        <p:nvSpPr>
          <p:cNvPr id="601" name="Google Shape;601;p51"/>
          <p:cNvSpPr txBox="1"/>
          <p:nvPr/>
        </p:nvSpPr>
        <p:spPr>
          <a:xfrm>
            <a:off x="4894733" y="2724541"/>
            <a:ext cx="9929813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Licence : </a:t>
            </a: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 logiciel en réponse à tous les besoins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+4000 modules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+700 partenaires à travers le monde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Gestion des contraintes légales marocaine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pic>
        <p:nvPicPr>
          <p:cNvPr descr="What is Odoo Enterprise? | Odoo Business Solutions" id="607" name="Google Shape;60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254528"/>
            <a:ext cx="8591772" cy="505102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2"/>
          <p:cNvSpPr/>
          <p:nvPr/>
        </p:nvSpPr>
        <p:spPr>
          <a:xfrm>
            <a:off x="5772149" y="2676525"/>
            <a:ext cx="1838326" cy="1019175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9" name="Google Shape;609;p52"/>
          <p:cNvSpPr txBox="1"/>
          <p:nvPr/>
        </p:nvSpPr>
        <p:spPr>
          <a:xfrm>
            <a:off x="497299" y="433125"/>
            <a:ext cx="2943000" cy="585000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Les modules: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fr-FR"/>
              <a:t>‹#›</a:t>
            </a:fld>
            <a:endParaRPr b="1" i="1"/>
          </a:p>
        </p:txBody>
      </p:sp>
      <p:pic>
        <p:nvPicPr>
          <p:cNvPr descr="Odoo MRP Reviews 2021: Details, Pricing, &amp;amp; Features | G2" id="615" name="Google Shape;6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49883" y="1876384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3"/>
          <p:cNvSpPr txBox="1"/>
          <p:nvPr/>
        </p:nvSpPr>
        <p:spPr>
          <a:xfrm>
            <a:off x="3545460" y="2220567"/>
            <a:ext cx="9929813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Interface très convivial, intuitif.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Facile à implanter.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Gestion de scénarios de production complexe.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Gestion efficiente des délais de production.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Intégration complète avec les opérations.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497300" y="433125"/>
            <a:ext cx="5069100" cy="585000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 module de fabrication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tion odoo - vinteo" id="623" name="Google Shape;6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149266"/>
            <a:ext cx="10134415" cy="50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5" name="Google Shape;625;p54" title="Graphisme superposé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rgbClr val="885B7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6" name="Google Shape;626;p54"/>
          <p:cNvSpPr txBox="1"/>
          <p:nvPr>
            <p:ph type="ctrTitle"/>
          </p:nvPr>
        </p:nvSpPr>
        <p:spPr>
          <a:xfrm>
            <a:off x="5480765" y="3892486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F1F4"/>
              </a:buClr>
              <a:buSzPts val="4500"/>
              <a:buFont typeface="Corbel"/>
              <a:buNone/>
            </a:pPr>
            <a:r>
              <a:rPr b="1" lang="fr-FR">
                <a:solidFill>
                  <a:srgbClr val="E6F1F4"/>
                </a:solidFill>
              </a:rPr>
              <a:t>Contexte général</a:t>
            </a:r>
            <a:endParaRPr/>
          </a:p>
        </p:txBody>
      </p:sp>
      <p:sp>
        <p:nvSpPr>
          <p:cNvPr id="627" name="Google Shape;627;p54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497305" y="433137"/>
            <a:ext cx="44983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Présentation de la société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1131093" y="3814762"/>
            <a:ext cx="9929813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SARL,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Crée en 2013,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Société de services et d’intégration, spécialisée dans les technologies de l’information,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Conception et développement, Tierce maintenance applicative (TMA), Datavisualisation / Data design.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5B7C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LAMMEDIA" id="636" name="Google Shape;6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6" y="1369155"/>
            <a:ext cx="3562350" cy="258013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5"/>
          <p:cNvSpPr txBox="1"/>
          <p:nvPr/>
        </p:nvSpPr>
        <p:spPr>
          <a:xfrm>
            <a:off x="497305" y="433137"/>
            <a:ext cx="4650632" cy="584775"/>
          </a:xfrm>
          <a:prstGeom prst="rect">
            <a:avLst/>
          </a:prstGeom>
          <a:solidFill>
            <a:srgbClr val="885B7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fr-FR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Présentation de la société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Custom 128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