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7" r:id="rId1"/>
  </p:sldMasterIdLst>
  <p:notesMasterIdLst>
    <p:notesMasterId r:id="rId95"/>
  </p:notesMasterIdLst>
  <p:sldIdLst>
    <p:sldId id="356" r:id="rId2"/>
    <p:sldId id="435" r:id="rId3"/>
    <p:sldId id="377" r:id="rId4"/>
    <p:sldId id="357" r:id="rId5"/>
    <p:sldId id="402" r:id="rId6"/>
    <p:sldId id="358" r:id="rId7"/>
    <p:sldId id="359" r:id="rId8"/>
    <p:sldId id="360" r:id="rId9"/>
    <p:sldId id="361" r:id="rId10"/>
    <p:sldId id="364" r:id="rId11"/>
    <p:sldId id="363" r:id="rId12"/>
    <p:sldId id="365" r:id="rId13"/>
    <p:sldId id="366" r:id="rId14"/>
    <p:sldId id="367" r:id="rId15"/>
    <p:sldId id="368" r:id="rId16"/>
    <p:sldId id="369" r:id="rId17"/>
    <p:sldId id="371" r:id="rId18"/>
    <p:sldId id="372" r:id="rId19"/>
    <p:sldId id="373" r:id="rId20"/>
    <p:sldId id="374" r:id="rId21"/>
    <p:sldId id="352" r:id="rId22"/>
    <p:sldId id="375" r:id="rId23"/>
    <p:sldId id="376" r:id="rId24"/>
    <p:sldId id="381" r:id="rId25"/>
    <p:sldId id="378" r:id="rId26"/>
    <p:sldId id="279" r:id="rId27"/>
    <p:sldId id="379" r:id="rId28"/>
    <p:sldId id="380" r:id="rId29"/>
    <p:sldId id="382" r:id="rId30"/>
    <p:sldId id="384" r:id="rId31"/>
    <p:sldId id="385" r:id="rId32"/>
    <p:sldId id="386" r:id="rId33"/>
    <p:sldId id="388" r:id="rId34"/>
    <p:sldId id="403" r:id="rId35"/>
    <p:sldId id="389" r:id="rId36"/>
    <p:sldId id="390" r:id="rId37"/>
    <p:sldId id="391" r:id="rId38"/>
    <p:sldId id="393" r:id="rId39"/>
    <p:sldId id="394" r:id="rId40"/>
    <p:sldId id="395" r:id="rId41"/>
    <p:sldId id="392" r:id="rId42"/>
    <p:sldId id="396" r:id="rId43"/>
    <p:sldId id="397" r:id="rId44"/>
    <p:sldId id="400" r:id="rId45"/>
    <p:sldId id="401" r:id="rId46"/>
    <p:sldId id="404" r:id="rId47"/>
    <p:sldId id="405" r:id="rId48"/>
    <p:sldId id="406" r:id="rId49"/>
    <p:sldId id="407" r:id="rId50"/>
    <p:sldId id="408" r:id="rId51"/>
    <p:sldId id="436" r:id="rId52"/>
    <p:sldId id="409" r:id="rId53"/>
    <p:sldId id="410" r:id="rId54"/>
    <p:sldId id="411" r:id="rId55"/>
    <p:sldId id="412" r:id="rId56"/>
    <p:sldId id="413" r:id="rId57"/>
    <p:sldId id="414" r:id="rId58"/>
    <p:sldId id="415" r:id="rId59"/>
    <p:sldId id="416" r:id="rId60"/>
    <p:sldId id="417" r:id="rId61"/>
    <p:sldId id="353" r:id="rId62"/>
    <p:sldId id="354" r:id="rId63"/>
    <p:sldId id="418" r:id="rId64"/>
    <p:sldId id="421" r:id="rId65"/>
    <p:sldId id="292" r:id="rId66"/>
    <p:sldId id="293" r:id="rId67"/>
    <p:sldId id="297" r:id="rId68"/>
    <p:sldId id="298" r:id="rId69"/>
    <p:sldId id="419" r:id="rId70"/>
    <p:sldId id="299" r:id="rId71"/>
    <p:sldId id="300" r:id="rId72"/>
    <p:sldId id="301" r:id="rId73"/>
    <p:sldId id="422" r:id="rId74"/>
    <p:sldId id="423" r:id="rId75"/>
    <p:sldId id="302" r:id="rId76"/>
    <p:sldId id="303" r:id="rId77"/>
    <p:sldId id="305" r:id="rId78"/>
    <p:sldId id="306" r:id="rId79"/>
    <p:sldId id="308" r:id="rId80"/>
    <p:sldId id="311" r:id="rId81"/>
    <p:sldId id="312" r:id="rId82"/>
    <p:sldId id="431" r:id="rId83"/>
    <p:sldId id="328" r:id="rId84"/>
    <p:sldId id="329" r:id="rId85"/>
    <p:sldId id="433" r:id="rId86"/>
    <p:sldId id="432" r:id="rId87"/>
    <p:sldId id="331" r:id="rId88"/>
    <p:sldId id="333" r:id="rId89"/>
    <p:sldId id="332" r:id="rId90"/>
    <p:sldId id="434" r:id="rId91"/>
    <p:sldId id="336" r:id="rId92"/>
    <p:sldId id="334" r:id="rId93"/>
    <p:sldId id="338" r:id="rId9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Owner" initials="O"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94590" autoAdjust="0"/>
  </p:normalViewPr>
  <p:slideViewPr>
    <p:cSldViewPr>
      <p:cViewPr varScale="1">
        <p:scale>
          <a:sx n="87" d="100"/>
          <a:sy n="87" d="100"/>
        </p:scale>
        <p:origin x="1086" y="90"/>
      </p:cViewPr>
      <p:guideLst>
        <p:guide orient="horz" pos="2160"/>
        <p:guide pos="2880"/>
      </p:guideLst>
    </p:cSldViewPr>
  </p:slideViewPr>
  <p:outlineViewPr>
    <p:cViewPr>
      <p:scale>
        <a:sx n="33" d="100"/>
        <a:sy n="33" d="100"/>
      </p:scale>
      <p:origin x="48" y="4184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D4B62BDC-60CE-4B5A-BC9B-3B5B998F1F10}" type="slidenum">
              <a:rPr lang="en-US"/>
              <a:pPr>
                <a:defRPr/>
              </a:pPr>
              <a:t>‹#›</a:t>
            </a:fld>
            <a:endParaRPr lang="en-US"/>
          </a:p>
        </p:txBody>
      </p:sp>
    </p:spTree>
    <p:extLst>
      <p:ext uri="{BB962C8B-B14F-4D97-AF65-F5344CB8AC3E}">
        <p14:creationId xmlns:p14="http://schemas.microsoft.com/office/powerpoint/2010/main" val="253861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pPr>
              <a:defRPr/>
            </a:pPr>
            <a:endParaRPr lang="en-US"/>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endParaRPr lang="en-US"/>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45738070-722F-4517-B3D6-11547505BF20}"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1BD48645-36A0-45E4-8647-3EE06A2B73C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endParaRPr 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endParaRPr 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DA4199DB-67CA-4FB4-8FC4-878C44E8FE26}"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5F735FC8-0A52-48C8-819E-F1CAB9C086F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pPr>
              <a:defRPr/>
            </a:pPr>
            <a:endParaRPr 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solidFill>
                  <a:srgbClr val="FFFFFF"/>
                </a:solidFill>
              </a:defRPr>
            </a:lvl1pPr>
          </a:lstStyle>
          <a:p>
            <a:pPr>
              <a:defRPr/>
            </a:pPr>
            <a:fld id="{A05C0450-49B7-44D4-99A7-D9BE87D84FA1}" type="slidenum">
              <a:rPr lang="en-US"/>
              <a:pPr>
                <a:defRPr/>
              </a:pPr>
              <a:t>‹#›</a:t>
            </a:fld>
            <a:endParaRPr lang="en-US"/>
          </a:p>
        </p:txBody>
      </p:sp>
      <p:sp>
        <p:nvSpPr>
          <p:cNvPr id="9" name="Footer Placeholder 13"/>
          <p:cNvSpPr>
            <a:spLocks noGrp="1"/>
          </p:cNvSpPr>
          <p:nvPr>
            <p:ph type="ftr" sz="quarter" idx="12"/>
          </p:nvPr>
        </p:nvSpPr>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rtlCol="0"/>
          <a:lstStyle>
            <a:lvl1pPr>
              <a:defRPr/>
            </a:lvl1pPr>
          </a:lstStyle>
          <a:p>
            <a:pPr>
              <a:defRPr/>
            </a:pPr>
            <a:endParaRPr lang="en-US"/>
          </a:p>
        </p:txBody>
      </p:sp>
      <p:sp>
        <p:nvSpPr>
          <p:cNvPr id="6" name="Slide Number Placeholder 9"/>
          <p:cNvSpPr>
            <a:spLocks noGrp="1"/>
          </p:cNvSpPr>
          <p:nvPr>
            <p:ph type="sldNum" sz="quarter" idx="11"/>
          </p:nvPr>
        </p:nvSpPr>
        <p:spPr/>
        <p:txBody>
          <a:bodyPr rtlCol="0"/>
          <a:lstStyle>
            <a:lvl1pPr>
              <a:defRPr/>
            </a:lvl1pPr>
          </a:lstStyle>
          <a:p>
            <a:pPr>
              <a:defRPr/>
            </a:pPr>
            <a:fld id="{01CD8FC1-6F08-4851-BD46-849B7C7B43AA}" type="slidenum">
              <a:rPr lang="en-US"/>
              <a:pPr>
                <a:defRPr/>
              </a:pPr>
              <a:t>‹#›</a:t>
            </a:fld>
            <a:endParaRPr lang="en-US"/>
          </a:p>
        </p:txBody>
      </p:sp>
      <p:sp>
        <p:nvSpPr>
          <p:cNvPr id="7" name="Footer Placeholder 11"/>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pPr>
              <a:defRPr/>
            </a:pPr>
            <a:endParaRPr lang="en-US"/>
          </a:p>
        </p:txBody>
      </p:sp>
      <p:sp>
        <p:nvSpPr>
          <p:cNvPr id="8" name="Slide Number Placeholder 11"/>
          <p:cNvSpPr>
            <a:spLocks noGrp="1"/>
          </p:cNvSpPr>
          <p:nvPr>
            <p:ph type="sldNum" sz="quarter" idx="11"/>
          </p:nvPr>
        </p:nvSpPr>
        <p:spPr/>
        <p:txBody>
          <a:bodyPr rtlCol="0"/>
          <a:lstStyle>
            <a:lvl1pPr>
              <a:defRPr/>
            </a:lvl1pPr>
          </a:lstStyle>
          <a:p>
            <a:pPr>
              <a:defRPr/>
            </a:pPr>
            <a:fld id="{FC2A2623-99E1-4011-8C4B-85F3DFDB3E95}" type="slidenum">
              <a:rPr lang="en-US"/>
              <a:pPr>
                <a:defRPr/>
              </a:pPr>
              <a:t>‹#›</a:t>
            </a:fld>
            <a:endParaRPr lang="en-US"/>
          </a:p>
        </p:txBody>
      </p:sp>
      <p:sp>
        <p:nvSpPr>
          <p:cNvPr id="9" name="Footer Placeholder 13"/>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01F563B0-09FD-4165-B239-BB94EF40CF9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3BD25E64-447F-443B-8168-705256DF21B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A1D3326B-DD9F-4CE4-B550-B32CBA7E41D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7"/>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9"/>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10"/>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endParaRPr lang="en-US"/>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a:lvl1pPr>
          </a:lstStyle>
          <a:p>
            <a:pPr>
              <a:defRPr/>
            </a:pPr>
            <a:fld id="{4A8D2CCC-8A91-4ED5-AA7E-6DCC9F758601}" type="slidenum">
              <a:rPr lang="en-US"/>
              <a:pPr>
                <a:defRPr/>
              </a:pPr>
              <a:t>‹#›</a:t>
            </a:fld>
            <a:endParaRPr 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cs typeface="+mn-cs"/>
              </a:defRPr>
            </a:lvl1pPr>
          </a:lstStyle>
          <a:p>
            <a:pPr>
              <a:defRPr/>
            </a:pPr>
            <a:endParaRPr lang="en-US"/>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latinLnBrk="0" hangingPunct="1">
              <a:defRPr kumimoji="0" sz="1400">
                <a:solidFill>
                  <a:schemeClr val="tx2"/>
                </a:solidFill>
                <a:cs typeface="+mn-cs"/>
              </a:defRPr>
            </a:lvl1pPr>
          </a:lstStyle>
          <a:p>
            <a:pPr>
              <a:defRPr/>
            </a:pPr>
            <a:endParaRPr lang="en-US"/>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latinLnBrk="0" hangingPunct="1">
              <a:defRPr kumimoji="0" sz="1400" b="1">
                <a:solidFill>
                  <a:srgbClr val="FFFFFF"/>
                </a:solidFill>
                <a:cs typeface="+mn-cs"/>
              </a:defRPr>
            </a:lvl1pPr>
          </a:lstStyle>
          <a:p>
            <a:pPr>
              <a:defRPr/>
            </a:pPr>
            <a:fld id="{69AEA7C5-9D1E-4208-83ED-A6910C2CAA4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29" r:id="rId1"/>
    <p:sldLayoutId id="2147483825" r:id="rId2"/>
    <p:sldLayoutId id="2147483830" r:id="rId3"/>
    <p:sldLayoutId id="2147483831" r:id="rId4"/>
    <p:sldLayoutId id="2147483832" r:id="rId5"/>
    <p:sldLayoutId id="2147483826" r:id="rId6"/>
    <p:sldLayoutId id="2147483833" r:id="rId7"/>
    <p:sldLayoutId id="2147483827" r:id="rId8"/>
    <p:sldLayoutId id="2147483834" r:id="rId9"/>
    <p:sldLayoutId id="2147483828" r:id="rId10"/>
    <p:sldLayoutId id="2147483835" r:id="rId11"/>
  </p:sldLayoutIdLst>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04DA3"/>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C4652D"/>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3"/>
          <p:cNvSpPr>
            <a:spLocks noGrp="1"/>
          </p:cNvSpPr>
          <p:nvPr>
            <p:ph type="ctrTitle"/>
          </p:nvPr>
        </p:nvSpPr>
        <p:spPr/>
        <p:txBody>
          <a:bodyPr>
            <a:normAutofit/>
          </a:bodyPr>
          <a:lstStyle/>
          <a:p>
            <a:pPr eaLnBrk="1" fontAlgn="auto" hangingPunct="1">
              <a:spcAft>
                <a:spcPts val="0"/>
              </a:spcAft>
              <a:defRPr/>
            </a:pPr>
            <a:r>
              <a:rPr lang="en-US" smtClean="0"/>
              <a:t>Chapter 1</a:t>
            </a:r>
          </a:p>
        </p:txBody>
      </p:sp>
      <p:sp>
        <p:nvSpPr>
          <p:cNvPr id="5" name="Subtitle 4"/>
          <p:cNvSpPr>
            <a:spLocks noGrp="1"/>
          </p:cNvSpPr>
          <p:nvPr>
            <p:ph type="subTitle" idx="1"/>
          </p:nvPr>
        </p:nvSpPr>
        <p:spPr>
          <a:xfrm>
            <a:off x="2362200" y="6049963"/>
            <a:ext cx="6705600" cy="685800"/>
          </a:xfrm>
        </p:spPr>
        <p:txBody>
          <a:bodyPr rtlCol="0">
            <a:normAutofit fontScale="92500"/>
          </a:bodyPr>
          <a:lstStyle/>
          <a:p>
            <a:pPr eaLnBrk="1" fontAlgn="auto" hangingPunct="1">
              <a:spcAft>
                <a:spcPts val="0"/>
              </a:spcAft>
              <a:buFont typeface="Arial" pitchFamily="34" charset="0"/>
              <a:buNone/>
              <a:defRPr/>
            </a:pPr>
            <a:r>
              <a:rPr lang="en-US" dirty="0" smtClean="0"/>
              <a:t>Object-Oriented Programming and Class Hierarchies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pPr eaLnBrk="1" hangingPunct="1"/>
            <a:r>
              <a:rPr lang="en-US" b="1" smtClean="0"/>
              <a:t>Example: ATM Interface</a:t>
            </a:r>
            <a:r>
              <a:rPr lang="en-US" smtClean="0"/>
              <a:t> (cont.)</a:t>
            </a:r>
          </a:p>
        </p:txBody>
      </p:sp>
      <p:sp>
        <p:nvSpPr>
          <p:cNvPr id="18435" name="Rectangle 3"/>
          <p:cNvSpPr>
            <a:spLocks noGrp="1" noChangeArrowheads="1"/>
          </p:cNvSpPr>
          <p:nvPr>
            <p:ph sz="quarter" idx="2"/>
          </p:nvPr>
        </p:nvSpPr>
        <p:spPr/>
        <p:txBody>
          <a:bodyPr>
            <a:normAutofit lnSpcReduction="10000"/>
          </a:bodyPr>
          <a:lstStyle/>
          <a:p>
            <a:pPr marL="320040" indent="-320040" eaLnBrk="1" fontAlgn="auto" hangingPunct="1">
              <a:lnSpc>
                <a:spcPct val="90000"/>
              </a:lnSpc>
              <a:spcAft>
                <a:spcPts val="0"/>
              </a:spcAft>
              <a:buFont typeface="Wingdings"/>
              <a:buChar char=""/>
              <a:defRPr/>
            </a:pPr>
            <a:r>
              <a:rPr lang="en-US" sz="2000" smtClean="0"/>
              <a:t> An automated teller machine (ATM) enables a user to perform certain banking operations from a remote location. It must support the following operations:</a:t>
            </a:r>
          </a:p>
          <a:p>
            <a:pPr marL="640080" lvl="1" indent="-274320" eaLnBrk="1" fontAlgn="auto" hangingPunct="1">
              <a:lnSpc>
                <a:spcPct val="90000"/>
              </a:lnSpc>
              <a:spcAft>
                <a:spcPts val="0"/>
              </a:spcAft>
              <a:buFont typeface="Wingdings 2"/>
              <a:buChar char=""/>
              <a:defRPr/>
            </a:pPr>
            <a:r>
              <a:rPr lang="en-US" sz="1700" smtClean="0"/>
              <a:t>verify a user's Personal Identification Number (PIN)</a:t>
            </a:r>
          </a:p>
          <a:p>
            <a:pPr marL="640080" lvl="1" indent="-274320" eaLnBrk="1" fontAlgn="auto" hangingPunct="1">
              <a:lnSpc>
                <a:spcPct val="90000"/>
              </a:lnSpc>
              <a:spcAft>
                <a:spcPts val="0"/>
              </a:spcAft>
              <a:buFont typeface="Wingdings 2"/>
              <a:buChar char=""/>
              <a:defRPr/>
            </a:pPr>
            <a:r>
              <a:rPr lang="en-US" sz="1700" smtClean="0"/>
              <a:t>allow the user to choose a particular account</a:t>
            </a:r>
          </a:p>
          <a:p>
            <a:pPr marL="640080" lvl="1" indent="-274320" eaLnBrk="1" fontAlgn="auto" hangingPunct="1">
              <a:lnSpc>
                <a:spcPct val="90000"/>
              </a:lnSpc>
              <a:spcAft>
                <a:spcPts val="0"/>
              </a:spcAft>
              <a:buFont typeface="Wingdings 2"/>
              <a:buChar char=""/>
              <a:defRPr/>
            </a:pPr>
            <a:r>
              <a:rPr lang="en-US" sz="1700" smtClean="0"/>
              <a:t>withdraw a specified amount of money</a:t>
            </a:r>
          </a:p>
          <a:p>
            <a:pPr marL="640080" lvl="1" indent="-274320" eaLnBrk="1" fontAlgn="auto" hangingPunct="1">
              <a:lnSpc>
                <a:spcPct val="90000"/>
              </a:lnSpc>
              <a:spcAft>
                <a:spcPts val="0"/>
              </a:spcAft>
              <a:buFont typeface="Wingdings 2"/>
              <a:buChar char=""/>
              <a:defRPr/>
            </a:pPr>
            <a:r>
              <a:rPr lang="en-US" sz="1700" smtClean="0"/>
              <a:t>display the result of an operation</a:t>
            </a:r>
          </a:p>
          <a:p>
            <a:pPr marL="640080" lvl="1" indent="-274320" eaLnBrk="1" fontAlgn="auto" hangingPunct="1">
              <a:lnSpc>
                <a:spcPct val="90000"/>
              </a:lnSpc>
              <a:spcAft>
                <a:spcPts val="0"/>
              </a:spcAft>
              <a:buFont typeface="Wingdings 2"/>
              <a:buChar char=""/>
              <a:defRPr/>
            </a:pPr>
            <a:r>
              <a:rPr lang="en-US" sz="1700" smtClean="0"/>
              <a:t>display an account balance</a:t>
            </a:r>
          </a:p>
        </p:txBody>
      </p:sp>
      <p:sp>
        <p:nvSpPr>
          <p:cNvPr id="4" name="Content Placeholder 3"/>
          <p:cNvSpPr>
            <a:spLocks noGrp="1"/>
          </p:cNvSpPr>
          <p:nvPr>
            <p:ph sz="quarter" idx="4"/>
          </p:nvPr>
        </p:nvSpPr>
        <p:spPr/>
        <p:txBody>
          <a:bodyPr rtlCol="0">
            <a:normAutofit/>
          </a:bodyPr>
          <a:lstStyle/>
          <a:p>
            <a:pPr marL="0" indent="0" eaLnBrk="1" fontAlgn="auto" hangingPunct="1">
              <a:spcAft>
                <a:spcPts val="0"/>
              </a:spcAft>
              <a:buFont typeface="Arial" pitchFamily="34" charset="0"/>
              <a:buNone/>
              <a:defRPr/>
            </a:pPr>
            <a:r>
              <a:rPr lang="en-US" sz="1800" dirty="0" smtClean="0">
                <a:latin typeface="Courier New" pitchFamily="49" charset="0"/>
                <a:cs typeface="Courier New" pitchFamily="49" charset="0"/>
              </a:rPr>
              <a:t>public interface ATM {</a:t>
            </a:r>
          </a:p>
          <a:p>
            <a:pPr marL="0" indent="0" eaLnBrk="1" fontAlgn="auto" hangingPunct="1">
              <a:spcAft>
                <a:spcPts val="0"/>
              </a:spcAft>
              <a:buFont typeface="Arial" pitchFamily="34" charset="0"/>
              <a:buNone/>
              <a:defRPr/>
            </a:pPr>
            <a:r>
              <a:rPr lang="en-US" sz="1800" dirty="0">
                <a:latin typeface="Courier New" pitchFamily="49" charset="0"/>
                <a:cs typeface="Courier New" pitchFamily="49" charset="0"/>
              </a:rPr>
              <a:t>}</a:t>
            </a:r>
            <a:endParaRPr lang="en-US" sz="1800" dirty="0" smtClean="0">
              <a:latin typeface="Courier New" pitchFamily="49" charset="0"/>
              <a:cs typeface="Courier New" pitchFamily="49" charset="0"/>
            </a:endParaRPr>
          </a:p>
          <a:p>
            <a:pPr marL="320040" indent="-320040" eaLnBrk="1" fontAlgn="auto" hangingPunct="1">
              <a:spcAft>
                <a:spcPts val="0"/>
              </a:spcAft>
              <a:buFont typeface="Arial" pitchFamily="34" charset="0"/>
              <a:buChar char="•"/>
              <a:defRPr/>
            </a:pPr>
            <a:endParaRPr lang="en-US" dirty="0"/>
          </a:p>
        </p:txBody>
      </p:sp>
      <p:sp>
        <p:nvSpPr>
          <p:cNvPr id="23556" name="Text Placeholder 1"/>
          <p:cNvSpPr>
            <a:spLocks noGrp="1"/>
          </p:cNvSpPr>
          <p:nvPr>
            <p:ph type="body" sz="quarter" idx="1"/>
          </p:nvPr>
        </p:nvSpPr>
        <p:spPr>
          <a:xfrm>
            <a:off x="609600" y="1752600"/>
            <a:ext cx="3886200" cy="639763"/>
          </a:xfrm>
        </p:spPr>
        <p:txBody>
          <a:bodyPr/>
          <a:lstStyle/>
          <a:p>
            <a:pPr eaLnBrk="1" hangingPunct="1"/>
            <a:r>
              <a:rPr lang="en-US" smtClean="0"/>
              <a:t>Interface</a:t>
            </a:r>
          </a:p>
        </p:txBody>
      </p:sp>
      <p:sp>
        <p:nvSpPr>
          <p:cNvPr id="2" name="Text Placeholder 2"/>
          <p:cNvSpPr>
            <a:spLocks noGrp="1"/>
          </p:cNvSpPr>
          <p:nvPr>
            <p:ph type="body" sz="quarter" idx="4294967295"/>
          </p:nvPr>
        </p:nvSpPr>
        <p:spPr>
          <a:xfrm>
            <a:off x="4800600" y="1752600"/>
            <a:ext cx="3886200" cy="639763"/>
          </a:xfrm>
          <a:solidFill>
            <a:schemeClr val="accent4"/>
          </a:solidFill>
        </p:spPr>
        <p:txBody>
          <a:bodyPr rtlCol="0" anchor="ctr">
            <a:normAutofit/>
          </a:bodyPr>
          <a:lstStyle/>
          <a:p>
            <a:pPr marL="0" indent="0" eaLnBrk="1" fontAlgn="auto" hangingPunct="1">
              <a:spcAft>
                <a:spcPts val="0"/>
              </a:spcAft>
              <a:buFontTx/>
              <a:buNone/>
              <a:defRPr/>
            </a:pPr>
            <a:r>
              <a:rPr lang="en-US" sz="2000" b="1" smtClean="0">
                <a:solidFill>
                  <a:srgbClr val="FFFFFF"/>
                </a:solidFill>
              </a:rPr>
              <a:t> ___</a:t>
            </a:r>
          </a:p>
        </p:txBody>
      </p:sp>
      <p:sp>
        <p:nvSpPr>
          <p:cNvPr id="3" name="Text Placeholder 2"/>
          <p:cNvSpPr>
            <a:spLocks noGrp="1"/>
          </p:cNvSpPr>
          <p:nvPr>
            <p:ph type="body" sz="quarter" idx="3"/>
          </p:nvPr>
        </p:nvSpPr>
        <p:spPr>
          <a:xfrm>
            <a:off x="4800600" y="1752600"/>
            <a:ext cx="3886200" cy="639763"/>
          </a:xfrm>
        </p:spPr>
        <p:txBody>
          <a:bodyPr/>
          <a:lstStyle/>
          <a:p>
            <a:pPr eaLnBrk="1" fontAlgn="auto" hangingPunct="1">
              <a:spcAft>
                <a:spcPts val="0"/>
              </a:spcAft>
              <a:defRPr/>
            </a:pPr>
            <a:r>
              <a:rPr lang="en-US" smtClean="0"/>
              <a:t>Code</a:t>
            </a:r>
          </a:p>
        </p:txBody>
      </p:sp>
      <p:sp>
        <p:nvSpPr>
          <p:cNvPr id="6" name="Line Callout 2 5"/>
          <p:cNvSpPr/>
          <p:nvPr/>
        </p:nvSpPr>
        <p:spPr>
          <a:xfrm>
            <a:off x="5486400" y="3581400"/>
            <a:ext cx="3098800" cy="1524000"/>
          </a:xfrm>
          <a:prstGeom prst="borderCallout2">
            <a:avLst>
              <a:gd name="adj1" fmla="val 18750"/>
              <a:gd name="adj2" fmla="val -8333"/>
              <a:gd name="adj3" fmla="val 18750"/>
              <a:gd name="adj4" fmla="val -19652"/>
              <a:gd name="adj5" fmla="val -66157"/>
              <a:gd name="adj6" fmla="val 10399"/>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rgbClr val="FFFFFF"/>
                </a:solidFill>
              </a:rPr>
              <a:t>The keyword </a:t>
            </a:r>
            <a:r>
              <a:rPr lang="en-US">
                <a:solidFill>
                  <a:srgbClr val="FFFFFF"/>
                </a:solidFill>
                <a:latin typeface="Courier New" pitchFamily="49" charset="0"/>
                <a:cs typeface="Courier New" pitchFamily="49" charset="0"/>
              </a:rPr>
              <a:t>interface</a:t>
            </a:r>
            <a:r>
              <a:rPr lang="en-US">
                <a:solidFill>
                  <a:srgbClr val="FFFFFF"/>
                </a:solidFill>
              </a:rPr>
              <a:t> in the header indicates that an interface is being declared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pPr eaLnBrk="1" hangingPunct="1"/>
            <a:r>
              <a:rPr lang="en-US" b="1" smtClean="0"/>
              <a:t>Example: ATM Interface</a:t>
            </a:r>
            <a:r>
              <a:rPr lang="en-US" smtClean="0"/>
              <a:t> (cont.)</a:t>
            </a:r>
          </a:p>
        </p:txBody>
      </p:sp>
      <p:sp>
        <p:nvSpPr>
          <p:cNvPr id="18435" name="Rectangle 3"/>
          <p:cNvSpPr>
            <a:spLocks noGrp="1" noChangeArrowheads="1"/>
          </p:cNvSpPr>
          <p:nvPr>
            <p:ph sz="quarter" idx="2"/>
          </p:nvPr>
        </p:nvSpPr>
        <p:spPr/>
        <p:txBody>
          <a:bodyPr>
            <a:normAutofit lnSpcReduction="10000"/>
          </a:bodyPr>
          <a:lstStyle/>
          <a:p>
            <a:pPr marL="320040" indent="-320040" eaLnBrk="1" fontAlgn="auto" hangingPunct="1">
              <a:lnSpc>
                <a:spcPct val="90000"/>
              </a:lnSpc>
              <a:spcAft>
                <a:spcPts val="0"/>
              </a:spcAft>
              <a:buFont typeface="Wingdings"/>
              <a:buChar char=""/>
              <a:defRPr/>
            </a:pPr>
            <a:r>
              <a:rPr lang="en-US" sz="2000" smtClean="0"/>
              <a:t> An automated teller machine (ATM) enables a user to perform certain banking operations from a remote location. It must support the following operations:</a:t>
            </a:r>
          </a:p>
          <a:p>
            <a:pPr marL="640080" lvl="1" indent="-274320" eaLnBrk="1" fontAlgn="auto" hangingPunct="1">
              <a:lnSpc>
                <a:spcPct val="90000"/>
              </a:lnSpc>
              <a:spcAft>
                <a:spcPts val="0"/>
              </a:spcAft>
              <a:buFont typeface="Wingdings 2"/>
              <a:buChar char=""/>
              <a:defRPr/>
            </a:pPr>
            <a:r>
              <a:rPr lang="en-US" sz="1700" smtClean="0">
                <a:solidFill>
                  <a:schemeClr val="accent2"/>
                </a:solidFill>
              </a:rPr>
              <a:t>verify a user's Personal Identification Number (PIN)</a:t>
            </a:r>
          </a:p>
          <a:p>
            <a:pPr marL="640080" lvl="1" indent="-274320" eaLnBrk="1" fontAlgn="auto" hangingPunct="1">
              <a:lnSpc>
                <a:spcPct val="90000"/>
              </a:lnSpc>
              <a:spcAft>
                <a:spcPts val="0"/>
              </a:spcAft>
              <a:buFont typeface="Wingdings 2"/>
              <a:buChar char=""/>
              <a:defRPr/>
            </a:pPr>
            <a:r>
              <a:rPr lang="en-US" sz="1700" smtClean="0"/>
              <a:t>allow the user to choose a particular account</a:t>
            </a:r>
          </a:p>
          <a:p>
            <a:pPr marL="640080" lvl="1" indent="-274320" eaLnBrk="1" fontAlgn="auto" hangingPunct="1">
              <a:lnSpc>
                <a:spcPct val="90000"/>
              </a:lnSpc>
              <a:spcAft>
                <a:spcPts val="0"/>
              </a:spcAft>
              <a:buFont typeface="Wingdings 2"/>
              <a:buChar char=""/>
              <a:defRPr/>
            </a:pPr>
            <a:r>
              <a:rPr lang="en-US" sz="1700" smtClean="0"/>
              <a:t>withdraw a specified amount of money</a:t>
            </a:r>
          </a:p>
          <a:p>
            <a:pPr marL="640080" lvl="1" indent="-274320" eaLnBrk="1" fontAlgn="auto" hangingPunct="1">
              <a:lnSpc>
                <a:spcPct val="90000"/>
              </a:lnSpc>
              <a:spcAft>
                <a:spcPts val="0"/>
              </a:spcAft>
              <a:buFont typeface="Wingdings 2"/>
              <a:buChar char=""/>
              <a:defRPr/>
            </a:pPr>
            <a:r>
              <a:rPr lang="en-US" sz="1700" smtClean="0"/>
              <a:t>display the result of an operation</a:t>
            </a:r>
          </a:p>
          <a:p>
            <a:pPr marL="640080" lvl="1" indent="-274320" eaLnBrk="1" fontAlgn="auto" hangingPunct="1">
              <a:lnSpc>
                <a:spcPct val="90000"/>
              </a:lnSpc>
              <a:spcAft>
                <a:spcPts val="0"/>
              </a:spcAft>
              <a:buFont typeface="Wingdings 2"/>
              <a:buChar char=""/>
              <a:defRPr/>
            </a:pPr>
            <a:r>
              <a:rPr lang="en-US" sz="1700" smtClean="0"/>
              <a:t>display an account balance</a:t>
            </a:r>
          </a:p>
        </p:txBody>
      </p:sp>
      <p:sp>
        <p:nvSpPr>
          <p:cNvPr id="4" name="Content Placeholder 3"/>
          <p:cNvSpPr>
            <a:spLocks noGrp="1"/>
          </p:cNvSpPr>
          <p:nvPr>
            <p:ph sz="quarter" idx="4"/>
          </p:nvPr>
        </p:nvSpPr>
        <p:spPr/>
        <p:txBody>
          <a:bodyPr rtlCol="0">
            <a:normAutofit/>
          </a:bodyPr>
          <a:lstStyle/>
          <a:p>
            <a:pPr marL="0" indent="0" eaLnBrk="1" fontAlgn="auto" hangingPunct="1">
              <a:spcAft>
                <a:spcPts val="0"/>
              </a:spcAft>
              <a:buFont typeface="Arial" pitchFamily="34" charset="0"/>
              <a:buNone/>
              <a:defRPr/>
            </a:pPr>
            <a:r>
              <a:rPr lang="en-US" sz="1400" dirty="0" smtClean="0">
                <a:latin typeface="Courier New" pitchFamily="49" charset="0"/>
                <a:cs typeface="Courier New" pitchFamily="49" charset="0"/>
              </a:rPr>
              <a:t>public interface ATM {</a:t>
            </a:r>
          </a:p>
          <a:p>
            <a:pPr marL="0" indent="0" eaLnBrk="1" fontAlgn="auto" hangingPunct="1">
              <a:spcAft>
                <a:spcPts val="0"/>
              </a:spcAft>
              <a:buFont typeface="Arial" pitchFamily="34" charset="0"/>
              <a:buNone/>
              <a:defRPr/>
            </a:pPr>
            <a:endParaRPr lang="en-US" sz="1400" dirty="0" smtClean="0">
              <a:latin typeface="Courier New" pitchFamily="49" charset="0"/>
              <a:cs typeface="Courier New" pitchFamily="49" charset="0"/>
            </a:endParaRPr>
          </a:p>
          <a:p>
            <a:pPr marL="0" indent="0" eaLnBrk="1" fontAlgn="auto" hangingPunct="1">
              <a:spcAft>
                <a:spcPts val="0"/>
              </a:spcAft>
              <a:buFont typeface="Arial" pitchFamily="34" charset="0"/>
              <a:buNone/>
              <a:defRPr/>
            </a:pPr>
            <a:r>
              <a:rPr lang="en-US" sz="1400" dirty="0" smtClean="0">
                <a:solidFill>
                  <a:schemeClr val="accent2"/>
                </a:solidFill>
                <a:latin typeface="Courier New" pitchFamily="49" charset="0"/>
                <a:cs typeface="Courier New" pitchFamily="49" charset="0"/>
              </a:rPr>
              <a:t>  /** Verifies a user's PIN.</a:t>
            </a:r>
          </a:p>
          <a:p>
            <a:pPr marL="0" indent="0" eaLnBrk="1" fontAlgn="auto" hangingPunct="1">
              <a:spcAft>
                <a:spcPts val="0"/>
              </a:spcAft>
              <a:buFont typeface="Arial" pitchFamily="34" charset="0"/>
              <a:buNone/>
              <a:defRPr/>
            </a:pPr>
            <a:r>
              <a:rPr lang="en-US" sz="1400" dirty="0" smtClean="0">
                <a:solidFill>
                  <a:schemeClr val="accent2"/>
                </a:solidFill>
                <a:latin typeface="Courier New" pitchFamily="49" charset="0"/>
                <a:cs typeface="Courier New" pitchFamily="49" charset="0"/>
              </a:rPr>
              <a:t>      @</a:t>
            </a:r>
            <a:r>
              <a:rPr lang="en-US" sz="1400" dirty="0" err="1" smtClean="0">
                <a:solidFill>
                  <a:schemeClr val="accent2"/>
                </a:solidFill>
                <a:latin typeface="Courier New" pitchFamily="49" charset="0"/>
                <a:cs typeface="Courier New" pitchFamily="49" charset="0"/>
              </a:rPr>
              <a:t>param</a:t>
            </a:r>
            <a:r>
              <a:rPr lang="en-US" sz="1400" dirty="0" smtClean="0">
                <a:solidFill>
                  <a:schemeClr val="accent2"/>
                </a:solidFill>
                <a:latin typeface="Courier New" pitchFamily="49" charset="0"/>
                <a:cs typeface="Courier New" pitchFamily="49" charset="0"/>
              </a:rPr>
              <a:t> pin The user's PIN </a:t>
            </a:r>
          </a:p>
          <a:p>
            <a:pPr marL="0" indent="0" eaLnBrk="1" fontAlgn="auto" hangingPunct="1">
              <a:spcAft>
                <a:spcPts val="0"/>
              </a:spcAft>
              <a:buFont typeface="Arial" pitchFamily="34" charset="0"/>
              <a:buNone/>
              <a:defRPr/>
            </a:pPr>
            <a:r>
              <a:rPr lang="en-US" sz="1400" dirty="0" smtClean="0">
                <a:solidFill>
                  <a:schemeClr val="accent2"/>
                </a:solidFill>
                <a:latin typeface="Courier New" pitchFamily="49" charset="0"/>
                <a:cs typeface="Courier New" pitchFamily="49" charset="0"/>
              </a:rPr>
              <a:t>  */</a:t>
            </a:r>
          </a:p>
          <a:p>
            <a:pPr marL="0" indent="0" eaLnBrk="1" fontAlgn="auto" hangingPunct="1">
              <a:spcAft>
                <a:spcPts val="0"/>
              </a:spcAft>
              <a:buFont typeface="Arial" pitchFamily="34" charset="0"/>
              <a:buNone/>
              <a:defRPr/>
            </a:pPr>
            <a:r>
              <a:rPr lang="en-US" sz="1400" dirty="0" smtClean="0">
                <a:solidFill>
                  <a:schemeClr val="accent2"/>
                </a:solidFill>
                <a:latin typeface="Courier New" pitchFamily="49" charset="0"/>
                <a:cs typeface="Courier New" pitchFamily="49" charset="0"/>
              </a:rPr>
              <a:t>  </a:t>
            </a:r>
            <a:r>
              <a:rPr lang="en-US" sz="1400" dirty="0" err="1" smtClean="0">
                <a:solidFill>
                  <a:schemeClr val="accent2"/>
                </a:solidFill>
                <a:latin typeface="Courier New" pitchFamily="49" charset="0"/>
                <a:cs typeface="Courier New" pitchFamily="49" charset="0"/>
              </a:rPr>
              <a:t>boolean</a:t>
            </a:r>
            <a:r>
              <a:rPr lang="en-US" sz="1400" dirty="0" smtClean="0">
                <a:solidFill>
                  <a:schemeClr val="accent2"/>
                </a:solidFill>
                <a:latin typeface="Courier New" pitchFamily="49" charset="0"/>
                <a:cs typeface="Courier New" pitchFamily="49" charset="0"/>
              </a:rPr>
              <a:t> </a:t>
            </a:r>
            <a:r>
              <a:rPr lang="en-US" sz="1400" dirty="0" err="1" smtClean="0">
                <a:solidFill>
                  <a:schemeClr val="accent2"/>
                </a:solidFill>
                <a:latin typeface="Courier New" pitchFamily="49" charset="0"/>
                <a:cs typeface="Courier New" pitchFamily="49" charset="0"/>
              </a:rPr>
              <a:t>verifyPIN</a:t>
            </a:r>
            <a:r>
              <a:rPr lang="en-US" sz="1400" dirty="0" smtClean="0">
                <a:solidFill>
                  <a:schemeClr val="accent2"/>
                </a:solidFill>
                <a:latin typeface="Courier New" pitchFamily="49" charset="0"/>
                <a:cs typeface="Courier New" pitchFamily="49" charset="0"/>
              </a:rPr>
              <a:t>(String pin);</a:t>
            </a:r>
          </a:p>
          <a:p>
            <a:pPr marL="0" indent="0" eaLnBrk="1" fontAlgn="auto" hangingPunct="1">
              <a:spcAft>
                <a:spcPts val="0"/>
              </a:spcAft>
              <a:buFont typeface="Arial" pitchFamily="34" charset="0"/>
              <a:buNone/>
              <a:defRPr/>
            </a:pPr>
            <a:r>
              <a:rPr lang="en-US" sz="1400" dirty="0" smtClean="0">
                <a:latin typeface="Courier New" pitchFamily="49" charset="0"/>
                <a:cs typeface="Courier New" pitchFamily="49" charset="0"/>
              </a:rPr>
              <a:t>}</a:t>
            </a:r>
          </a:p>
          <a:p>
            <a:pPr marL="320040" indent="-320040" eaLnBrk="1" fontAlgn="auto" hangingPunct="1">
              <a:spcAft>
                <a:spcPts val="0"/>
              </a:spcAft>
              <a:buFont typeface="Arial" pitchFamily="34" charset="0"/>
              <a:buChar char="•"/>
              <a:defRPr/>
            </a:pPr>
            <a:endParaRPr lang="en-US" dirty="0"/>
          </a:p>
        </p:txBody>
      </p:sp>
      <p:sp>
        <p:nvSpPr>
          <p:cNvPr id="24580" name="Text Placeholder 1"/>
          <p:cNvSpPr>
            <a:spLocks noGrp="1"/>
          </p:cNvSpPr>
          <p:nvPr>
            <p:ph type="body" sz="quarter" idx="1"/>
          </p:nvPr>
        </p:nvSpPr>
        <p:spPr>
          <a:xfrm>
            <a:off x="609600" y="1752600"/>
            <a:ext cx="3886200" cy="639763"/>
          </a:xfrm>
        </p:spPr>
        <p:txBody>
          <a:bodyPr/>
          <a:lstStyle/>
          <a:p>
            <a:pPr eaLnBrk="1" hangingPunct="1"/>
            <a:r>
              <a:rPr lang="en-US" smtClean="0"/>
              <a:t>Interface</a:t>
            </a:r>
          </a:p>
        </p:txBody>
      </p:sp>
      <p:sp>
        <p:nvSpPr>
          <p:cNvPr id="2" name="Text Placeholder 2"/>
          <p:cNvSpPr>
            <a:spLocks noGrp="1"/>
          </p:cNvSpPr>
          <p:nvPr>
            <p:ph type="body" sz="quarter" idx="4294967295"/>
          </p:nvPr>
        </p:nvSpPr>
        <p:spPr>
          <a:xfrm>
            <a:off x="4800600" y="1752600"/>
            <a:ext cx="3886200" cy="639763"/>
          </a:xfrm>
          <a:solidFill>
            <a:schemeClr val="accent4"/>
          </a:solidFill>
        </p:spPr>
        <p:txBody>
          <a:bodyPr rtlCol="0" anchor="ctr">
            <a:normAutofit/>
          </a:bodyPr>
          <a:lstStyle/>
          <a:p>
            <a:pPr marL="0" indent="0" eaLnBrk="1" fontAlgn="auto" hangingPunct="1">
              <a:spcAft>
                <a:spcPts val="0"/>
              </a:spcAft>
              <a:buFontTx/>
              <a:buNone/>
              <a:defRPr/>
            </a:pPr>
            <a:r>
              <a:rPr lang="en-US" sz="2000" b="1" smtClean="0">
                <a:solidFill>
                  <a:srgbClr val="FFFFFF"/>
                </a:solidFill>
              </a:rPr>
              <a:t> ___</a:t>
            </a:r>
          </a:p>
        </p:txBody>
      </p:sp>
      <p:sp>
        <p:nvSpPr>
          <p:cNvPr id="3" name="Text Placeholder 2"/>
          <p:cNvSpPr>
            <a:spLocks noGrp="1"/>
          </p:cNvSpPr>
          <p:nvPr>
            <p:ph type="body" sz="quarter" idx="3"/>
          </p:nvPr>
        </p:nvSpPr>
        <p:spPr>
          <a:xfrm>
            <a:off x="4800600" y="1752600"/>
            <a:ext cx="3886200" cy="639763"/>
          </a:xfrm>
        </p:spPr>
        <p:txBody>
          <a:bodyPr/>
          <a:lstStyle/>
          <a:p>
            <a:pPr eaLnBrk="1" fontAlgn="auto" hangingPunct="1">
              <a:spcAft>
                <a:spcPts val="0"/>
              </a:spcAft>
              <a:defRPr/>
            </a:pPr>
            <a:r>
              <a:rPr lang="en-US" smtClean="0"/>
              <a:t>Code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pPr eaLnBrk="1" hangingPunct="1"/>
            <a:r>
              <a:rPr lang="en-US" b="1" smtClean="0"/>
              <a:t>Example: ATM Interface </a:t>
            </a:r>
            <a:r>
              <a:rPr lang="en-US" smtClean="0"/>
              <a:t>(cont.)</a:t>
            </a:r>
            <a:endParaRPr lang="en-US" b="1" smtClean="0"/>
          </a:p>
        </p:txBody>
      </p:sp>
      <p:sp>
        <p:nvSpPr>
          <p:cNvPr id="18435" name="Rectangle 3"/>
          <p:cNvSpPr>
            <a:spLocks noGrp="1" noChangeArrowheads="1"/>
          </p:cNvSpPr>
          <p:nvPr>
            <p:ph sz="quarter" idx="2"/>
          </p:nvPr>
        </p:nvSpPr>
        <p:spPr/>
        <p:txBody>
          <a:bodyPr>
            <a:normAutofit lnSpcReduction="10000"/>
          </a:bodyPr>
          <a:lstStyle/>
          <a:p>
            <a:pPr marL="320040" indent="-320040" eaLnBrk="1" fontAlgn="auto" hangingPunct="1">
              <a:lnSpc>
                <a:spcPct val="90000"/>
              </a:lnSpc>
              <a:spcAft>
                <a:spcPts val="0"/>
              </a:spcAft>
              <a:buFont typeface="Wingdings"/>
              <a:buChar char=""/>
              <a:defRPr/>
            </a:pPr>
            <a:r>
              <a:rPr lang="en-US" sz="2000" smtClean="0"/>
              <a:t> An automated teller machine (ATM) enables a user to perform certain banking operations from a remote location. It must support the following operations:</a:t>
            </a:r>
          </a:p>
          <a:p>
            <a:pPr marL="640080" lvl="1" indent="-274320" eaLnBrk="1" fontAlgn="auto" hangingPunct="1">
              <a:lnSpc>
                <a:spcPct val="90000"/>
              </a:lnSpc>
              <a:spcAft>
                <a:spcPts val="0"/>
              </a:spcAft>
              <a:buFont typeface="Wingdings 2"/>
              <a:buChar char=""/>
              <a:defRPr/>
            </a:pPr>
            <a:r>
              <a:rPr lang="en-US" sz="1700" smtClean="0"/>
              <a:t>verify a user's Personal Identification Number (PIN)</a:t>
            </a:r>
          </a:p>
          <a:p>
            <a:pPr marL="640080" lvl="1" indent="-274320" eaLnBrk="1" fontAlgn="auto" hangingPunct="1">
              <a:lnSpc>
                <a:spcPct val="90000"/>
              </a:lnSpc>
              <a:spcAft>
                <a:spcPts val="0"/>
              </a:spcAft>
              <a:buFont typeface="Wingdings 2"/>
              <a:buChar char=""/>
              <a:defRPr/>
            </a:pPr>
            <a:r>
              <a:rPr lang="en-US" sz="1700" smtClean="0">
                <a:solidFill>
                  <a:schemeClr val="accent2"/>
                </a:solidFill>
              </a:rPr>
              <a:t>allow the user to choose a particular account</a:t>
            </a:r>
          </a:p>
          <a:p>
            <a:pPr marL="640080" lvl="1" indent="-274320" eaLnBrk="1" fontAlgn="auto" hangingPunct="1">
              <a:lnSpc>
                <a:spcPct val="90000"/>
              </a:lnSpc>
              <a:spcAft>
                <a:spcPts val="0"/>
              </a:spcAft>
              <a:buFont typeface="Wingdings 2"/>
              <a:buChar char=""/>
              <a:defRPr/>
            </a:pPr>
            <a:r>
              <a:rPr lang="en-US" sz="1700" smtClean="0"/>
              <a:t>withdraw a specified amount of money</a:t>
            </a:r>
          </a:p>
          <a:p>
            <a:pPr marL="640080" lvl="1" indent="-274320" eaLnBrk="1" fontAlgn="auto" hangingPunct="1">
              <a:lnSpc>
                <a:spcPct val="90000"/>
              </a:lnSpc>
              <a:spcAft>
                <a:spcPts val="0"/>
              </a:spcAft>
              <a:buFont typeface="Wingdings 2"/>
              <a:buChar char=""/>
              <a:defRPr/>
            </a:pPr>
            <a:r>
              <a:rPr lang="en-US" sz="1700" smtClean="0"/>
              <a:t>display the result of an operation.</a:t>
            </a:r>
          </a:p>
          <a:p>
            <a:pPr marL="640080" lvl="1" indent="-274320" eaLnBrk="1" fontAlgn="auto" hangingPunct="1">
              <a:lnSpc>
                <a:spcPct val="90000"/>
              </a:lnSpc>
              <a:spcAft>
                <a:spcPts val="0"/>
              </a:spcAft>
              <a:buFont typeface="Wingdings 2"/>
              <a:buChar char=""/>
              <a:defRPr/>
            </a:pPr>
            <a:r>
              <a:rPr lang="en-US" sz="1700" smtClean="0"/>
              <a:t>display an account balance</a:t>
            </a:r>
          </a:p>
        </p:txBody>
      </p:sp>
      <p:sp>
        <p:nvSpPr>
          <p:cNvPr id="4" name="Content Placeholder 3"/>
          <p:cNvSpPr>
            <a:spLocks noGrp="1"/>
          </p:cNvSpPr>
          <p:nvPr>
            <p:ph sz="quarter" idx="4"/>
          </p:nvPr>
        </p:nvSpPr>
        <p:spPr/>
        <p:txBody>
          <a:bodyPr rtlCol="0">
            <a:normAutofit fontScale="85000" lnSpcReduction="20000"/>
          </a:bodyPr>
          <a:lstStyle/>
          <a:p>
            <a:pPr marL="0" indent="0" eaLnBrk="1" fontAlgn="auto" hangingPunct="1">
              <a:spcAft>
                <a:spcPts val="0"/>
              </a:spcAft>
              <a:buFont typeface="Arial" pitchFamily="34" charset="0"/>
              <a:buNone/>
              <a:defRPr/>
            </a:pPr>
            <a:r>
              <a:rPr lang="en-US" sz="1400" dirty="0" smtClean="0">
                <a:latin typeface="Courier New" pitchFamily="49" charset="0"/>
                <a:cs typeface="Courier New" pitchFamily="49" charset="0"/>
              </a:rPr>
              <a:t>public interface ATM {</a:t>
            </a:r>
          </a:p>
          <a:p>
            <a:pPr marL="0" indent="0" eaLnBrk="1" fontAlgn="auto" hangingPunct="1">
              <a:spcAft>
                <a:spcPts val="0"/>
              </a:spcAft>
              <a:buFont typeface="Arial" pitchFamily="34" charset="0"/>
              <a:buNone/>
              <a:defRPr/>
            </a:pPr>
            <a:endParaRPr lang="en-US" sz="1400" dirty="0" smtClean="0">
              <a:latin typeface="Courier New" pitchFamily="49" charset="0"/>
              <a:cs typeface="Courier New" pitchFamily="49" charset="0"/>
            </a:endParaRPr>
          </a:p>
          <a:p>
            <a:pPr marL="0" indent="0" eaLnBrk="1" fontAlgn="auto" hangingPunct="1">
              <a:spcAft>
                <a:spcPts val="0"/>
              </a:spcAft>
              <a:buFont typeface="Arial" pitchFamily="34" charset="0"/>
              <a:buNone/>
              <a:defRPr/>
            </a:pPr>
            <a:r>
              <a:rPr lang="en-US" sz="1400" dirty="0" smtClean="0">
                <a:latin typeface="Courier New" pitchFamily="49" charset="0"/>
                <a:cs typeface="Courier New" pitchFamily="49" charset="0"/>
              </a:rPr>
              <a:t>  /** Verifies a user's PIN.</a:t>
            </a:r>
          </a:p>
          <a:p>
            <a:pPr marL="0" indent="0" eaLnBrk="1" fontAlgn="auto" hangingPunct="1">
              <a:spcAft>
                <a:spcPts val="0"/>
              </a:spcAft>
              <a:buFont typeface="Arial" pitchFamily="34" charset="0"/>
              <a:buNone/>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param</a:t>
            </a:r>
            <a:r>
              <a:rPr lang="en-US" sz="1400" dirty="0" smtClean="0">
                <a:latin typeface="Courier New" pitchFamily="49" charset="0"/>
                <a:cs typeface="Courier New" pitchFamily="49" charset="0"/>
              </a:rPr>
              <a:t> pin The user's PIN </a:t>
            </a:r>
          </a:p>
          <a:p>
            <a:pPr marL="0" indent="0" eaLnBrk="1" fontAlgn="auto" hangingPunct="1">
              <a:spcAft>
                <a:spcPts val="0"/>
              </a:spcAft>
              <a:buFont typeface="Arial" pitchFamily="34" charset="0"/>
              <a:buNone/>
              <a:defRPr/>
            </a:pPr>
            <a:r>
              <a:rPr lang="en-US" sz="1400" dirty="0" smtClean="0">
                <a:latin typeface="Courier New" pitchFamily="49" charset="0"/>
                <a:cs typeface="Courier New" pitchFamily="49" charset="0"/>
              </a:rPr>
              <a:t>  */</a:t>
            </a:r>
          </a:p>
          <a:p>
            <a:pPr marL="0" indent="0" eaLnBrk="1" fontAlgn="auto" hangingPunct="1">
              <a:spcAft>
                <a:spcPts val="0"/>
              </a:spcAft>
              <a:buFont typeface="Arial" pitchFamily="34" charset="0"/>
              <a:buNone/>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boolean</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verifyPIN</a:t>
            </a:r>
            <a:r>
              <a:rPr lang="en-US" sz="1400" dirty="0" smtClean="0">
                <a:latin typeface="Courier New" pitchFamily="49" charset="0"/>
                <a:cs typeface="Courier New" pitchFamily="49" charset="0"/>
              </a:rPr>
              <a:t>(String pin);</a:t>
            </a:r>
          </a:p>
          <a:p>
            <a:pPr marL="0" indent="0" eaLnBrk="1" fontAlgn="auto" hangingPunct="1">
              <a:spcAft>
                <a:spcPts val="0"/>
              </a:spcAft>
              <a:buFont typeface="Arial" pitchFamily="34" charset="0"/>
              <a:buNone/>
              <a:defRPr/>
            </a:pPr>
            <a:endParaRPr lang="en-US" sz="1400" dirty="0">
              <a:latin typeface="Courier New" pitchFamily="49" charset="0"/>
              <a:cs typeface="Courier New" pitchFamily="49" charset="0"/>
            </a:endParaRPr>
          </a:p>
          <a:p>
            <a:pPr marL="0" indent="0" eaLnBrk="1" fontAlgn="auto" hangingPunct="1">
              <a:spcAft>
                <a:spcPts val="0"/>
              </a:spcAft>
              <a:buFont typeface="Arial" pitchFamily="34" charset="0"/>
              <a:buNone/>
              <a:defRPr/>
            </a:pPr>
            <a:r>
              <a:rPr lang="en-US" sz="1400" dirty="0" smtClean="0">
                <a:solidFill>
                  <a:schemeClr val="accent2"/>
                </a:solidFill>
                <a:latin typeface="Courier New" pitchFamily="49" charset="0"/>
                <a:cs typeface="Courier New" pitchFamily="49" charset="0"/>
              </a:rPr>
              <a:t>  /** Allows the user to select an </a:t>
            </a:r>
          </a:p>
          <a:p>
            <a:pPr marL="0" indent="0" eaLnBrk="1" fontAlgn="auto" hangingPunct="1">
              <a:spcAft>
                <a:spcPts val="0"/>
              </a:spcAft>
              <a:buFont typeface="Arial" pitchFamily="34" charset="0"/>
              <a:buNone/>
              <a:defRPr/>
            </a:pPr>
            <a:r>
              <a:rPr lang="en-US" sz="1400" dirty="0">
                <a:solidFill>
                  <a:schemeClr val="accent2"/>
                </a:solidFill>
                <a:latin typeface="Courier New" pitchFamily="49" charset="0"/>
                <a:cs typeface="Courier New" pitchFamily="49" charset="0"/>
              </a:rPr>
              <a:t> </a:t>
            </a:r>
            <a:r>
              <a:rPr lang="en-US" sz="1400" dirty="0" smtClean="0">
                <a:solidFill>
                  <a:schemeClr val="accent2"/>
                </a:solidFill>
                <a:latin typeface="Courier New" pitchFamily="49" charset="0"/>
                <a:cs typeface="Courier New" pitchFamily="49" charset="0"/>
              </a:rPr>
              <a:t>     account. </a:t>
            </a:r>
          </a:p>
          <a:p>
            <a:pPr marL="0" indent="0" eaLnBrk="1" fontAlgn="auto" hangingPunct="1">
              <a:spcAft>
                <a:spcPts val="0"/>
              </a:spcAft>
              <a:buFont typeface="Arial" pitchFamily="34" charset="0"/>
              <a:buNone/>
              <a:defRPr/>
            </a:pPr>
            <a:r>
              <a:rPr lang="en-US" sz="1400" dirty="0" smtClean="0">
                <a:solidFill>
                  <a:schemeClr val="accent2"/>
                </a:solidFill>
                <a:latin typeface="Courier New" pitchFamily="49" charset="0"/>
                <a:cs typeface="Courier New" pitchFamily="49" charset="0"/>
              </a:rPr>
              <a:t>      @return a String representing </a:t>
            </a:r>
            <a:br>
              <a:rPr lang="en-US" sz="1400" dirty="0" smtClean="0">
                <a:solidFill>
                  <a:schemeClr val="accent2"/>
                </a:solidFill>
                <a:latin typeface="Courier New" pitchFamily="49" charset="0"/>
                <a:cs typeface="Courier New" pitchFamily="49" charset="0"/>
              </a:rPr>
            </a:br>
            <a:r>
              <a:rPr lang="en-US" sz="1400" dirty="0" smtClean="0">
                <a:solidFill>
                  <a:schemeClr val="accent2"/>
                </a:solidFill>
                <a:latin typeface="Courier New" pitchFamily="49" charset="0"/>
                <a:cs typeface="Courier New" pitchFamily="49" charset="0"/>
              </a:rPr>
              <a:t>              the account selected</a:t>
            </a:r>
          </a:p>
          <a:p>
            <a:pPr marL="0" indent="0" eaLnBrk="1" fontAlgn="auto" hangingPunct="1">
              <a:spcAft>
                <a:spcPts val="0"/>
              </a:spcAft>
              <a:buFont typeface="Arial" pitchFamily="34" charset="0"/>
              <a:buNone/>
              <a:defRPr/>
            </a:pPr>
            <a:r>
              <a:rPr lang="en-US" sz="1400" dirty="0" smtClean="0">
                <a:solidFill>
                  <a:schemeClr val="accent2"/>
                </a:solidFill>
                <a:latin typeface="Courier New" pitchFamily="49" charset="0"/>
                <a:cs typeface="Courier New" pitchFamily="49" charset="0"/>
              </a:rPr>
              <a:t>  */</a:t>
            </a:r>
          </a:p>
          <a:p>
            <a:pPr marL="0" indent="0" eaLnBrk="1" fontAlgn="auto" hangingPunct="1">
              <a:spcAft>
                <a:spcPts val="0"/>
              </a:spcAft>
              <a:buFont typeface="Arial" pitchFamily="34" charset="0"/>
              <a:buNone/>
              <a:defRPr/>
            </a:pPr>
            <a:r>
              <a:rPr lang="en-US" sz="1400" dirty="0" smtClean="0">
                <a:solidFill>
                  <a:schemeClr val="accent2"/>
                </a:solidFill>
                <a:latin typeface="Courier New" pitchFamily="49" charset="0"/>
                <a:cs typeface="Courier New" pitchFamily="49" charset="0"/>
              </a:rPr>
              <a:t>  String </a:t>
            </a:r>
            <a:r>
              <a:rPr lang="en-US" sz="1400" dirty="0" err="1" smtClean="0">
                <a:solidFill>
                  <a:schemeClr val="accent2"/>
                </a:solidFill>
                <a:latin typeface="Courier New" pitchFamily="49" charset="0"/>
                <a:cs typeface="Courier New" pitchFamily="49" charset="0"/>
              </a:rPr>
              <a:t>selectAccount</a:t>
            </a:r>
            <a:r>
              <a:rPr lang="en-US" sz="1400" dirty="0" smtClean="0">
                <a:solidFill>
                  <a:schemeClr val="accent2"/>
                </a:solidFill>
                <a:latin typeface="Courier New" pitchFamily="49" charset="0"/>
                <a:cs typeface="Courier New" pitchFamily="49" charset="0"/>
              </a:rPr>
              <a:t>();</a:t>
            </a:r>
          </a:p>
          <a:p>
            <a:pPr marL="0" indent="0" eaLnBrk="1" fontAlgn="auto" hangingPunct="1">
              <a:spcAft>
                <a:spcPts val="0"/>
              </a:spcAft>
              <a:buFont typeface="Arial" pitchFamily="34" charset="0"/>
              <a:buNone/>
              <a:defRPr/>
            </a:pPr>
            <a:endParaRPr lang="en-US" sz="1400" dirty="0" smtClean="0">
              <a:latin typeface="Courier New" pitchFamily="49" charset="0"/>
              <a:cs typeface="Courier New" pitchFamily="49" charset="0"/>
            </a:endParaRPr>
          </a:p>
          <a:p>
            <a:pPr marL="0" indent="0" eaLnBrk="1" fontAlgn="auto" hangingPunct="1">
              <a:spcAft>
                <a:spcPts val="0"/>
              </a:spcAft>
              <a:buFont typeface="Arial" pitchFamily="34" charset="0"/>
              <a:buNone/>
              <a:defRPr/>
            </a:pPr>
            <a:r>
              <a:rPr lang="en-US" sz="1400" dirty="0" smtClean="0">
                <a:latin typeface="Courier New" pitchFamily="49" charset="0"/>
                <a:cs typeface="Courier New" pitchFamily="49" charset="0"/>
              </a:rPr>
              <a:t>}</a:t>
            </a:r>
          </a:p>
          <a:p>
            <a:pPr marL="320040" indent="-320040" eaLnBrk="1" fontAlgn="auto" hangingPunct="1">
              <a:spcAft>
                <a:spcPts val="0"/>
              </a:spcAft>
              <a:buFont typeface="Arial" pitchFamily="34" charset="0"/>
              <a:buChar char="•"/>
              <a:defRPr/>
            </a:pPr>
            <a:endParaRPr lang="en-US" dirty="0"/>
          </a:p>
        </p:txBody>
      </p:sp>
      <p:sp>
        <p:nvSpPr>
          <p:cNvPr id="25604" name="Text Placeholder 1"/>
          <p:cNvSpPr>
            <a:spLocks noGrp="1"/>
          </p:cNvSpPr>
          <p:nvPr>
            <p:ph type="body" sz="quarter" idx="1"/>
          </p:nvPr>
        </p:nvSpPr>
        <p:spPr>
          <a:xfrm>
            <a:off x="609600" y="1752600"/>
            <a:ext cx="3886200" cy="639763"/>
          </a:xfrm>
        </p:spPr>
        <p:txBody>
          <a:bodyPr/>
          <a:lstStyle/>
          <a:p>
            <a:pPr eaLnBrk="1" hangingPunct="1"/>
            <a:r>
              <a:rPr lang="en-US" smtClean="0"/>
              <a:t>Interface</a:t>
            </a:r>
          </a:p>
        </p:txBody>
      </p:sp>
      <p:sp>
        <p:nvSpPr>
          <p:cNvPr id="2" name="Text Placeholder 2"/>
          <p:cNvSpPr>
            <a:spLocks noGrp="1"/>
          </p:cNvSpPr>
          <p:nvPr>
            <p:ph type="body" sz="quarter" idx="4294967295"/>
          </p:nvPr>
        </p:nvSpPr>
        <p:spPr>
          <a:xfrm>
            <a:off x="4800600" y="1752600"/>
            <a:ext cx="3886200" cy="639763"/>
          </a:xfrm>
          <a:solidFill>
            <a:schemeClr val="accent4"/>
          </a:solidFill>
        </p:spPr>
        <p:txBody>
          <a:bodyPr rtlCol="0" anchor="ctr">
            <a:normAutofit/>
          </a:bodyPr>
          <a:lstStyle/>
          <a:p>
            <a:pPr marL="0" indent="0" eaLnBrk="1" fontAlgn="auto" hangingPunct="1">
              <a:spcAft>
                <a:spcPts val="0"/>
              </a:spcAft>
              <a:buFontTx/>
              <a:buNone/>
              <a:defRPr/>
            </a:pPr>
            <a:r>
              <a:rPr lang="en-US" sz="2000" b="1" smtClean="0">
                <a:solidFill>
                  <a:srgbClr val="FFFFFF"/>
                </a:solidFill>
              </a:rPr>
              <a:t> ___</a:t>
            </a:r>
          </a:p>
        </p:txBody>
      </p:sp>
      <p:sp>
        <p:nvSpPr>
          <p:cNvPr id="3" name="Text Placeholder 2"/>
          <p:cNvSpPr>
            <a:spLocks noGrp="1"/>
          </p:cNvSpPr>
          <p:nvPr>
            <p:ph type="body" sz="quarter" idx="3"/>
          </p:nvPr>
        </p:nvSpPr>
        <p:spPr>
          <a:xfrm>
            <a:off x="4800600" y="1752600"/>
            <a:ext cx="3886200" cy="639763"/>
          </a:xfrm>
        </p:spPr>
        <p:txBody>
          <a:bodyPr/>
          <a:lstStyle/>
          <a:p>
            <a:pPr eaLnBrk="1" fontAlgn="auto" hangingPunct="1">
              <a:spcAft>
                <a:spcPts val="0"/>
              </a:spcAft>
              <a:defRPr/>
            </a:pPr>
            <a:r>
              <a:rPr lang="en-US" smtClean="0"/>
              <a:t>Code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pPr eaLnBrk="1" hangingPunct="1"/>
            <a:r>
              <a:rPr lang="en-US" b="1" smtClean="0"/>
              <a:t>Example: ATM Interface </a:t>
            </a:r>
            <a:r>
              <a:rPr lang="en-US" smtClean="0"/>
              <a:t>(cont.)</a:t>
            </a:r>
            <a:endParaRPr lang="en-US" b="1" smtClean="0"/>
          </a:p>
        </p:txBody>
      </p:sp>
      <p:sp>
        <p:nvSpPr>
          <p:cNvPr id="18435" name="Rectangle 3"/>
          <p:cNvSpPr>
            <a:spLocks noGrp="1" noChangeArrowheads="1"/>
          </p:cNvSpPr>
          <p:nvPr>
            <p:ph sz="quarter" idx="2"/>
          </p:nvPr>
        </p:nvSpPr>
        <p:spPr/>
        <p:txBody>
          <a:bodyPr>
            <a:normAutofit lnSpcReduction="10000"/>
          </a:bodyPr>
          <a:lstStyle/>
          <a:p>
            <a:pPr marL="320040" indent="-320040" eaLnBrk="1" fontAlgn="auto" hangingPunct="1">
              <a:lnSpc>
                <a:spcPct val="90000"/>
              </a:lnSpc>
              <a:spcAft>
                <a:spcPts val="0"/>
              </a:spcAft>
              <a:buFont typeface="Wingdings"/>
              <a:buChar char=""/>
              <a:defRPr/>
            </a:pPr>
            <a:r>
              <a:rPr lang="en-US" sz="2000" smtClean="0"/>
              <a:t> An automated teller machine (ATM) enables a user to perform certain banking operations from a remote location. It must support the following operations:</a:t>
            </a:r>
          </a:p>
          <a:p>
            <a:pPr marL="640080" lvl="1" indent="-274320" eaLnBrk="1" fontAlgn="auto" hangingPunct="1">
              <a:lnSpc>
                <a:spcPct val="90000"/>
              </a:lnSpc>
              <a:spcAft>
                <a:spcPts val="0"/>
              </a:spcAft>
              <a:buFont typeface="Wingdings 2"/>
              <a:buChar char=""/>
              <a:defRPr/>
            </a:pPr>
            <a:r>
              <a:rPr lang="en-US" sz="1700" smtClean="0"/>
              <a:t>verify a user's Personal Identification Number (PIN)</a:t>
            </a:r>
          </a:p>
          <a:p>
            <a:pPr marL="640080" lvl="1" indent="-274320" eaLnBrk="1" fontAlgn="auto" hangingPunct="1">
              <a:lnSpc>
                <a:spcPct val="90000"/>
              </a:lnSpc>
              <a:spcAft>
                <a:spcPts val="0"/>
              </a:spcAft>
              <a:buFont typeface="Wingdings 2"/>
              <a:buChar char=""/>
              <a:defRPr/>
            </a:pPr>
            <a:r>
              <a:rPr lang="en-US" sz="1700" smtClean="0"/>
              <a:t>allow the user to choose a particular account</a:t>
            </a:r>
          </a:p>
          <a:p>
            <a:pPr marL="640080" lvl="1" indent="-274320" eaLnBrk="1" fontAlgn="auto" hangingPunct="1">
              <a:lnSpc>
                <a:spcPct val="90000"/>
              </a:lnSpc>
              <a:spcAft>
                <a:spcPts val="0"/>
              </a:spcAft>
              <a:buFont typeface="Wingdings 2"/>
              <a:buChar char=""/>
              <a:defRPr/>
            </a:pPr>
            <a:r>
              <a:rPr lang="en-US" sz="1700" smtClean="0">
                <a:solidFill>
                  <a:schemeClr val="accent2"/>
                </a:solidFill>
              </a:rPr>
              <a:t>withdraw a specified amount of money</a:t>
            </a:r>
          </a:p>
          <a:p>
            <a:pPr marL="640080" lvl="1" indent="-274320" eaLnBrk="1" fontAlgn="auto" hangingPunct="1">
              <a:lnSpc>
                <a:spcPct val="90000"/>
              </a:lnSpc>
              <a:spcAft>
                <a:spcPts val="0"/>
              </a:spcAft>
              <a:buFont typeface="Wingdings 2"/>
              <a:buChar char=""/>
              <a:defRPr/>
            </a:pPr>
            <a:r>
              <a:rPr lang="en-US" sz="1700" smtClean="0"/>
              <a:t>display the result of an operation.</a:t>
            </a:r>
          </a:p>
          <a:p>
            <a:pPr marL="640080" lvl="1" indent="-274320" eaLnBrk="1" fontAlgn="auto" hangingPunct="1">
              <a:lnSpc>
                <a:spcPct val="90000"/>
              </a:lnSpc>
              <a:spcAft>
                <a:spcPts val="0"/>
              </a:spcAft>
              <a:buFont typeface="Wingdings 2"/>
              <a:buChar char=""/>
              <a:defRPr/>
            </a:pPr>
            <a:r>
              <a:rPr lang="en-US" sz="1700" smtClean="0"/>
              <a:t>display an account balance</a:t>
            </a:r>
          </a:p>
        </p:txBody>
      </p:sp>
      <p:sp>
        <p:nvSpPr>
          <p:cNvPr id="4" name="Content Placeholder 3"/>
          <p:cNvSpPr>
            <a:spLocks noGrp="1"/>
          </p:cNvSpPr>
          <p:nvPr>
            <p:ph sz="quarter" idx="4"/>
          </p:nvPr>
        </p:nvSpPr>
        <p:spPr/>
        <p:txBody>
          <a:bodyPr rtlCol="0">
            <a:normAutofit fontScale="92500" lnSpcReduction="10000"/>
          </a:bodyPr>
          <a:lstStyle/>
          <a:p>
            <a:pPr marL="0" indent="0" eaLnBrk="1" fontAlgn="auto" hangingPunct="1">
              <a:spcAft>
                <a:spcPts val="0"/>
              </a:spcAft>
              <a:buFont typeface="Arial" pitchFamily="34" charset="0"/>
              <a:buNone/>
              <a:defRPr/>
            </a:pPr>
            <a:r>
              <a:rPr lang="en-US" sz="1400" dirty="0" smtClean="0">
                <a:latin typeface="Courier New" pitchFamily="49" charset="0"/>
                <a:cs typeface="Courier New" pitchFamily="49" charset="0"/>
              </a:rPr>
              <a:t>  </a:t>
            </a:r>
            <a:r>
              <a:rPr lang="en-US" sz="1400" dirty="0" smtClean="0">
                <a:solidFill>
                  <a:schemeClr val="accent2"/>
                </a:solidFill>
                <a:latin typeface="Courier New" pitchFamily="49" charset="0"/>
                <a:cs typeface="Courier New" pitchFamily="49" charset="0"/>
              </a:rPr>
              <a:t>/** Withdraws a specified amount </a:t>
            </a:r>
            <a:br>
              <a:rPr lang="en-US" sz="1400" dirty="0" smtClean="0">
                <a:solidFill>
                  <a:schemeClr val="accent2"/>
                </a:solidFill>
                <a:latin typeface="Courier New" pitchFamily="49" charset="0"/>
                <a:cs typeface="Courier New" pitchFamily="49" charset="0"/>
              </a:rPr>
            </a:br>
            <a:r>
              <a:rPr lang="en-US" sz="1400" dirty="0" smtClean="0">
                <a:solidFill>
                  <a:schemeClr val="accent2"/>
                </a:solidFill>
                <a:latin typeface="Courier New" pitchFamily="49" charset="0"/>
                <a:cs typeface="Courier New" pitchFamily="49" charset="0"/>
              </a:rPr>
              <a:t>      of money </a:t>
            </a:r>
          </a:p>
          <a:p>
            <a:pPr marL="0" indent="0" eaLnBrk="1" fontAlgn="auto" hangingPunct="1">
              <a:spcAft>
                <a:spcPts val="0"/>
              </a:spcAft>
              <a:buFont typeface="Arial" pitchFamily="34" charset="0"/>
              <a:buNone/>
              <a:defRPr/>
            </a:pPr>
            <a:r>
              <a:rPr lang="en-US" sz="1400" dirty="0" smtClean="0">
                <a:solidFill>
                  <a:schemeClr val="accent2"/>
                </a:solidFill>
                <a:latin typeface="Courier New" pitchFamily="49" charset="0"/>
                <a:cs typeface="Courier New" pitchFamily="49" charset="0"/>
              </a:rPr>
              <a:t>      @</a:t>
            </a:r>
            <a:r>
              <a:rPr lang="en-US" sz="1400" dirty="0" err="1" smtClean="0">
                <a:solidFill>
                  <a:schemeClr val="accent2"/>
                </a:solidFill>
                <a:latin typeface="Courier New" pitchFamily="49" charset="0"/>
                <a:cs typeface="Courier New" pitchFamily="49" charset="0"/>
              </a:rPr>
              <a:t>param</a:t>
            </a:r>
            <a:r>
              <a:rPr lang="en-US" sz="1400" dirty="0" smtClean="0">
                <a:solidFill>
                  <a:schemeClr val="accent2"/>
                </a:solidFill>
                <a:latin typeface="Courier New" pitchFamily="49" charset="0"/>
                <a:cs typeface="Courier New" pitchFamily="49" charset="0"/>
              </a:rPr>
              <a:t> account The account </a:t>
            </a:r>
            <a:br>
              <a:rPr lang="en-US" sz="1400" dirty="0" smtClean="0">
                <a:solidFill>
                  <a:schemeClr val="accent2"/>
                </a:solidFill>
                <a:latin typeface="Courier New" pitchFamily="49" charset="0"/>
                <a:cs typeface="Courier New" pitchFamily="49" charset="0"/>
              </a:rPr>
            </a:br>
            <a:r>
              <a:rPr lang="en-US" sz="1400" dirty="0" smtClean="0">
                <a:solidFill>
                  <a:schemeClr val="accent2"/>
                </a:solidFill>
                <a:latin typeface="Courier New" pitchFamily="49" charset="0"/>
                <a:cs typeface="Courier New" pitchFamily="49" charset="0"/>
              </a:rPr>
              <a:t>             from which the money</a:t>
            </a:r>
            <a:br>
              <a:rPr lang="en-US" sz="1400" dirty="0" smtClean="0">
                <a:solidFill>
                  <a:schemeClr val="accent2"/>
                </a:solidFill>
                <a:latin typeface="Courier New" pitchFamily="49" charset="0"/>
                <a:cs typeface="Courier New" pitchFamily="49" charset="0"/>
              </a:rPr>
            </a:br>
            <a:r>
              <a:rPr lang="en-US" sz="1400" dirty="0" smtClean="0">
                <a:solidFill>
                  <a:schemeClr val="accent2"/>
                </a:solidFill>
                <a:latin typeface="Courier New" pitchFamily="49" charset="0"/>
                <a:cs typeface="Courier New" pitchFamily="49" charset="0"/>
              </a:rPr>
              <a:t>             comes</a:t>
            </a:r>
          </a:p>
          <a:p>
            <a:pPr marL="0" indent="0" eaLnBrk="1" fontAlgn="auto" hangingPunct="1">
              <a:spcAft>
                <a:spcPts val="0"/>
              </a:spcAft>
              <a:buFont typeface="Arial" pitchFamily="34" charset="0"/>
              <a:buNone/>
              <a:defRPr/>
            </a:pPr>
            <a:r>
              <a:rPr lang="en-US" sz="1400" dirty="0" smtClean="0">
                <a:solidFill>
                  <a:schemeClr val="accent2"/>
                </a:solidFill>
                <a:latin typeface="Courier New" pitchFamily="49" charset="0"/>
                <a:cs typeface="Courier New" pitchFamily="49" charset="0"/>
              </a:rPr>
              <a:t>      @</a:t>
            </a:r>
            <a:r>
              <a:rPr lang="en-US" sz="1400" dirty="0" err="1" smtClean="0">
                <a:solidFill>
                  <a:schemeClr val="accent2"/>
                </a:solidFill>
                <a:latin typeface="Courier New" pitchFamily="49" charset="0"/>
                <a:cs typeface="Courier New" pitchFamily="49" charset="0"/>
              </a:rPr>
              <a:t>param</a:t>
            </a:r>
            <a:r>
              <a:rPr lang="en-US" sz="1400" dirty="0" smtClean="0">
                <a:solidFill>
                  <a:schemeClr val="accent2"/>
                </a:solidFill>
                <a:latin typeface="Courier New" pitchFamily="49" charset="0"/>
                <a:cs typeface="Courier New" pitchFamily="49" charset="0"/>
              </a:rPr>
              <a:t> amount The amount of </a:t>
            </a:r>
            <a:br>
              <a:rPr lang="en-US" sz="1400" dirty="0" smtClean="0">
                <a:solidFill>
                  <a:schemeClr val="accent2"/>
                </a:solidFill>
                <a:latin typeface="Courier New" pitchFamily="49" charset="0"/>
                <a:cs typeface="Courier New" pitchFamily="49" charset="0"/>
              </a:rPr>
            </a:br>
            <a:r>
              <a:rPr lang="en-US" sz="1400" dirty="0" smtClean="0">
                <a:solidFill>
                  <a:schemeClr val="accent2"/>
                </a:solidFill>
                <a:latin typeface="Courier New" pitchFamily="49" charset="0"/>
                <a:cs typeface="Courier New" pitchFamily="49" charset="0"/>
              </a:rPr>
              <a:t>             money withdrawn</a:t>
            </a:r>
          </a:p>
          <a:p>
            <a:pPr marL="0" indent="0" eaLnBrk="1" fontAlgn="auto" hangingPunct="1">
              <a:spcAft>
                <a:spcPts val="0"/>
              </a:spcAft>
              <a:buFont typeface="Arial" pitchFamily="34" charset="0"/>
              <a:buNone/>
              <a:defRPr/>
            </a:pPr>
            <a:r>
              <a:rPr lang="en-US" sz="1400" dirty="0" smtClean="0">
                <a:solidFill>
                  <a:schemeClr val="accent2"/>
                </a:solidFill>
                <a:latin typeface="Courier New" pitchFamily="49" charset="0"/>
                <a:cs typeface="Courier New" pitchFamily="49" charset="0"/>
              </a:rPr>
              <a:t>      @return whether or not the </a:t>
            </a:r>
            <a:br>
              <a:rPr lang="en-US" sz="1400" dirty="0" smtClean="0">
                <a:solidFill>
                  <a:schemeClr val="accent2"/>
                </a:solidFill>
                <a:latin typeface="Courier New" pitchFamily="49" charset="0"/>
                <a:cs typeface="Courier New" pitchFamily="49" charset="0"/>
              </a:rPr>
            </a:br>
            <a:r>
              <a:rPr lang="en-US" sz="1400" dirty="0" smtClean="0">
                <a:solidFill>
                  <a:schemeClr val="accent2"/>
                </a:solidFill>
                <a:latin typeface="Courier New" pitchFamily="49" charset="0"/>
                <a:cs typeface="Courier New" pitchFamily="49" charset="0"/>
              </a:rPr>
              <a:t>              operation is </a:t>
            </a:r>
            <a:br>
              <a:rPr lang="en-US" sz="1400" dirty="0" smtClean="0">
                <a:solidFill>
                  <a:schemeClr val="accent2"/>
                </a:solidFill>
                <a:latin typeface="Courier New" pitchFamily="49" charset="0"/>
                <a:cs typeface="Courier New" pitchFamily="49" charset="0"/>
              </a:rPr>
            </a:br>
            <a:r>
              <a:rPr lang="en-US" sz="1400" dirty="0" smtClean="0">
                <a:solidFill>
                  <a:schemeClr val="accent2"/>
                </a:solidFill>
                <a:latin typeface="Courier New" pitchFamily="49" charset="0"/>
                <a:cs typeface="Courier New" pitchFamily="49" charset="0"/>
              </a:rPr>
              <a:t>              successful</a:t>
            </a:r>
          </a:p>
          <a:p>
            <a:pPr marL="0" indent="0" eaLnBrk="1" fontAlgn="auto" hangingPunct="1">
              <a:spcAft>
                <a:spcPts val="0"/>
              </a:spcAft>
              <a:buFont typeface="Arial" pitchFamily="34" charset="0"/>
              <a:buNone/>
              <a:defRPr/>
            </a:pPr>
            <a:r>
              <a:rPr lang="en-US" sz="1400" dirty="0" smtClean="0">
                <a:solidFill>
                  <a:schemeClr val="accent2"/>
                </a:solidFill>
                <a:latin typeface="Courier New" pitchFamily="49" charset="0"/>
                <a:cs typeface="Courier New" pitchFamily="49" charset="0"/>
              </a:rPr>
              <a:t>    */</a:t>
            </a:r>
          </a:p>
          <a:p>
            <a:pPr marL="0" indent="0" eaLnBrk="1" fontAlgn="auto" hangingPunct="1">
              <a:spcAft>
                <a:spcPts val="0"/>
              </a:spcAft>
              <a:buFont typeface="Arial" pitchFamily="34" charset="0"/>
              <a:buNone/>
              <a:defRPr/>
            </a:pPr>
            <a:r>
              <a:rPr lang="en-US" sz="1400" dirty="0">
                <a:solidFill>
                  <a:schemeClr val="accent2"/>
                </a:solidFill>
                <a:latin typeface="Courier New" pitchFamily="49" charset="0"/>
                <a:cs typeface="Courier New" pitchFamily="49" charset="0"/>
              </a:rPr>
              <a:t> </a:t>
            </a:r>
            <a:r>
              <a:rPr lang="en-US" sz="1400" dirty="0" smtClean="0">
                <a:solidFill>
                  <a:schemeClr val="accent2"/>
                </a:solidFill>
                <a:latin typeface="Courier New" pitchFamily="49" charset="0"/>
                <a:cs typeface="Courier New" pitchFamily="49" charset="0"/>
              </a:rPr>
              <a:t> </a:t>
            </a:r>
            <a:r>
              <a:rPr lang="en-US" sz="1400" dirty="0" err="1" smtClean="0">
                <a:solidFill>
                  <a:schemeClr val="accent2"/>
                </a:solidFill>
                <a:latin typeface="Courier New" pitchFamily="49" charset="0"/>
                <a:cs typeface="Courier New" pitchFamily="49" charset="0"/>
              </a:rPr>
              <a:t>boolean</a:t>
            </a:r>
            <a:r>
              <a:rPr lang="en-US" sz="1400" dirty="0" smtClean="0">
                <a:solidFill>
                  <a:schemeClr val="accent2"/>
                </a:solidFill>
                <a:latin typeface="Courier New" pitchFamily="49" charset="0"/>
                <a:cs typeface="Courier New" pitchFamily="49" charset="0"/>
              </a:rPr>
              <a:t> withdraw(String account,                  </a:t>
            </a:r>
            <a:br>
              <a:rPr lang="en-US" sz="1400" dirty="0" smtClean="0">
                <a:solidFill>
                  <a:schemeClr val="accent2"/>
                </a:solidFill>
                <a:latin typeface="Courier New" pitchFamily="49" charset="0"/>
                <a:cs typeface="Courier New" pitchFamily="49" charset="0"/>
              </a:rPr>
            </a:br>
            <a:r>
              <a:rPr lang="en-US" sz="1400" dirty="0" smtClean="0">
                <a:solidFill>
                  <a:schemeClr val="accent2"/>
                </a:solidFill>
                <a:latin typeface="Courier New" pitchFamily="49" charset="0"/>
                <a:cs typeface="Courier New" pitchFamily="49" charset="0"/>
              </a:rPr>
              <a:t>                   double amount);</a:t>
            </a:r>
          </a:p>
          <a:p>
            <a:pPr marL="0" indent="0" eaLnBrk="1" fontAlgn="auto" hangingPunct="1">
              <a:spcAft>
                <a:spcPts val="0"/>
              </a:spcAft>
              <a:buFont typeface="Arial" pitchFamily="34" charset="0"/>
              <a:buNone/>
              <a:defRPr/>
            </a:pPr>
            <a:endParaRPr lang="en-US" sz="1400" dirty="0" smtClean="0">
              <a:latin typeface="Courier New" pitchFamily="49" charset="0"/>
              <a:cs typeface="Courier New" pitchFamily="49" charset="0"/>
            </a:endParaRPr>
          </a:p>
          <a:p>
            <a:pPr marL="0" indent="0" eaLnBrk="1" fontAlgn="auto" hangingPunct="1">
              <a:spcAft>
                <a:spcPts val="0"/>
              </a:spcAft>
              <a:buFont typeface="Arial" pitchFamily="34" charset="0"/>
              <a:buNone/>
              <a:defRPr/>
            </a:pPr>
            <a:r>
              <a:rPr lang="en-US" sz="1400" dirty="0" smtClean="0">
                <a:latin typeface="Courier New" pitchFamily="49" charset="0"/>
                <a:cs typeface="Courier New" pitchFamily="49" charset="0"/>
              </a:rPr>
              <a:t>}</a:t>
            </a:r>
          </a:p>
          <a:p>
            <a:pPr marL="320040" indent="-320040" eaLnBrk="1" fontAlgn="auto" hangingPunct="1">
              <a:spcAft>
                <a:spcPts val="0"/>
              </a:spcAft>
              <a:buFont typeface="Arial" pitchFamily="34" charset="0"/>
              <a:buChar char="•"/>
              <a:defRPr/>
            </a:pPr>
            <a:endParaRPr lang="en-US" dirty="0"/>
          </a:p>
        </p:txBody>
      </p:sp>
      <p:sp>
        <p:nvSpPr>
          <p:cNvPr id="26628" name="Text Placeholder 1"/>
          <p:cNvSpPr>
            <a:spLocks noGrp="1"/>
          </p:cNvSpPr>
          <p:nvPr>
            <p:ph type="body" sz="quarter" idx="1"/>
          </p:nvPr>
        </p:nvSpPr>
        <p:spPr>
          <a:xfrm>
            <a:off x="609600" y="1752600"/>
            <a:ext cx="3886200" cy="639763"/>
          </a:xfrm>
        </p:spPr>
        <p:txBody>
          <a:bodyPr/>
          <a:lstStyle/>
          <a:p>
            <a:pPr eaLnBrk="1" hangingPunct="1"/>
            <a:r>
              <a:rPr lang="en-US" smtClean="0"/>
              <a:t>Interface</a:t>
            </a:r>
          </a:p>
        </p:txBody>
      </p:sp>
      <p:sp>
        <p:nvSpPr>
          <p:cNvPr id="2" name="Text Placeholder 2"/>
          <p:cNvSpPr>
            <a:spLocks noGrp="1"/>
          </p:cNvSpPr>
          <p:nvPr>
            <p:ph type="body" sz="quarter" idx="4294967295"/>
          </p:nvPr>
        </p:nvSpPr>
        <p:spPr>
          <a:xfrm>
            <a:off x="4800600" y="1752600"/>
            <a:ext cx="3886200" cy="639763"/>
          </a:xfrm>
          <a:solidFill>
            <a:schemeClr val="accent4"/>
          </a:solidFill>
        </p:spPr>
        <p:txBody>
          <a:bodyPr rtlCol="0" anchor="ctr">
            <a:normAutofit/>
          </a:bodyPr>
          <a:lstStyle/>
          <a:p>
            <a:pPr marL="0" indent="0" eaLnBrk="1" fontAlgn="auto" hangingPunct="1">
              <a:spcAft>
                <a:spcPts val="0"/>
              </a:spcAft>
              <a:buFontTx/>
              <a:buNone/>
              <a:defRPr/>
            </a:pPr>
            <a:r>
              <a:rPr lang="en-US" sz="2000" b="1" smtClean="0">
                <a:solidFill>
                  <a:srgbClr val="FFFFFF"/>
                </a:solidFill>
              </a:rPr>
              <a:t> ___</a:t>
            </a:r>
          </a:p>
        </p:txBody>
      </p:sp>
      <p:sp>
        <p:nvSpPr>
          <p:cNvPr id="3" name="Text Placeholder 2"/>
          <p:cNvSpPr>
            <a:spLocks noGrp="1"/>
          </p:cNvSpPr>
          <p:nvPr>
            <p:ph type="body" sz="quarter" idx="3"/>
          </p:nvPr>
        </p:nvSpPr>
        <p:spPr>
          <a:xfrm>
            <a:off x="4800600" y="1752600"/>
            <a:ext cx="3886200" cy="639763"/>
          </a:xfrm>
        </p:spPr>
        <p:txBody>
          <a:bodyPr/>
          <a:lstStyle/>
          <a:p>
            <a:pPr eaLnBrk="1" fontAlgn="auto" hangingPunct="1">
              <a:spcAft>
                <a:spcPts val="0"/>
              </a:spcAft>
              <a:defRPr/>
            </a:pPr>
            <a:r>
              <a:rPr lang="en-US" smtClean="0"/>
              <a:t>Code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b="1" smtClean="0"/>
              <a:t>Example: ATM Interface</a:t>
            </a:r>
            <a:r>
              <a:rPr lang="en-US" smtClean="0"/>
              <a:t> (cont.)</a:t>
            </a:r>
          </a:p>
        </p:txBody>
      </p:sp>
      <p:sp>
        <p:nvSpPr>
          <p:cNvPr id="18435" name="Rectangle 3"/>
          <p:cNvSpPr>
            <a:spLocks noGrp="1" noChangeArrowheads="1"/>
          </p:cNvSpPr>
          <p:nvPr>
            <p:ph sz="quarter" idx="2"/>
          </p:nvPr>
        </p:nvSpPr>
        <p:spPr/>
        <p:txBody>
          <a:bodyPr>
            <a:normAutofit lnSpcReduction="10000"/>
          </a:bodyPr>
          <a:lstStyle/>
          <a:p>
            <a:pPr marL="320040" indent="-320040" eaLnBrk="1" fontAlgn="auto" hangingPunct="1">
              <a:lnSpc>
                <a:spcPct val="90000"/>
              </a:lnSpc>
              <a:spcAft>
                <a:spcPts val="0"/>
              </a:spcAft>
              <a:buFont typeface="Wingdings"/>
              <a:buChar char=""/>
              <a:defRPr/>
            </a:pPr>
            <a:r>
              <a:rPr lang="en-US" sz="2000" smtClean="0"/>
              <a:t> An automated teller machine (ATM) enables a user to perform certain banking operations from a remote location. It must support the following operations:</a:t>
            </a:r>
          </a:p>
          <a:p>
            <a:pPr marL="640080" lvl="1" indent="-274320" eaLnBrk="1" fontAlgn="auto" hangingPunct="1">
              <a:lnSpc>
                <a:spcPct val="90000"/>
              </a:lnSpc>
              <a:spcAft>
                <a:spcPts val="0"/>
              </a:spcAft>
              <a:buFont typeface="Wingdings 2"/>
              <a:buChar char=""/>
              <a:defRPr/>
            </a:pPr>
            <a:r>
              <a:rPr lang="en-US" sz="1700" smtClean="0"/>
              <a:t>verify a user's Personal Identification Number (PIN)</a:t>
            </a:r>
          </a:p>
          <a:p>
            <a:pPr marL="640080" lvl="1" indent="-274320" eaLnBrk="1" fontAlgn="auto" hangingPunct="1">
              <a:lnSpc>
                <a:spcPct val="90000"/>
              </a:lnSpc>
              <a:spcAft>
                <a:spcPts val="0"/>
              </a:spcAft>
              <a:buFont typeface="Wingdings 2"/>
              <a:buChar char=""/>
              <a:defRPr/>
            </a:pPr>
            <a:r>
              <a:rPr lang="en-US" sz="1700" smtClean="0"/>
              <a:t>allow the user to choose a particular account</a:t>
            </a:r>
          </a:p>
          <a:p>
            <a:pPr marL="640080" lvl="1" indent="-274320" eaLnBrk="1" fontAlgn="auto" hangingPunct="1">
              <a:lnSpc>
                <a:spcPct val="90000"/>
              </a:lnSpc>
              <a:spcAft>
                <a:spcPts val="0"/>
              </a:spcAft>
              <a:buFont typeface="Wingdings 2"/>
              <a:buChar char=""/>
              <a:defRPr/>
            </a:pPr>
            <a:r>
              <a:rPr lang="en-US" sz="1700" smtClean="0"/>
              <a:t>withdraw a specified amount of money</a:t>
            </a:r>
          </a:p>
          <a:p>
            <a:pPr marL="640080" lvl="1" indent="-274320" eaLnBrk="1" fontAlgn="auto" hangingPunct="1">
              <a:lnSpc>
                <a:spcPct val="90000"/>
              </a:lnSpc>
              <a:spcAft>
                <a:spcPts val="0"/>
              </a:spcAft>
              <a:buFont typeface="Wingdings 2"/>
              <a:buChar char=""/>
              <a:defRPr/>
            </a:pPr>
            <a:r>
              <a:rPr lang="en-US" sz="1700" smtClean="0">
                <a:solidFill>
                  <a:schemeClr val="accent2"/>
                </a:solidFill>
              </a:rPr>
              <a:t>display the result of an operation</a:t>
            </a:r>
          </a:p>
          <a:p>
            <a:pPr marL="640080" lvl="1" indent="-274320" eaLnBrk="1" fontAlgn="auto" hangingPunct="1">
              <a:lnSpc>
                <a:spcPct val="90000"/>
              </a:lnSpc>
              <a:spcAft>
                <a:spcPts val="0"/>
              </a:spcAft>
              <a:buFont typeface="Wingdings 2"/>
              <a:buChar char=""/>
              <a:defRPr/>
            </a:pPr>
            <a:r>
              <a:rPr lang="en-US" sz="1700" smtClean="0"/>
              <a:t>display an account balance</a:t>
            </a:r>
          </a:p>
        </p:txBody>
      </p:sp>
      <p:sp>
        <p:nvSpPr>
          <p:cNvPr id="4" name="Content Placeholder 3"/>
          <p:cNvSpPr>
            <a:spLocks noGrp="1"/>
          </p:cNvSpPr>
          <p:nvPr>
            <p:ph sz="quarter" idx="4"/>
          </p:nvPr>
        </p:nvSpPr>
        <p:spPr/>
        <p:txBody>
          <a:bodyPr rtlCol="0">
            <a:normAutofit lnSpcReduction="10000"/>
          </a:bodyPr>
          <a:lstStyle/>
          <a:p>
            <a:pPr marL="0" indent="0" eaLnBrk="1" fontAlgn="auto" hangingPunct="1">
              <a:spcAft>
                <a:spcPts val="0"/>
              </a:spcAft>
              <a:buFont typeface="Arial" pitchFamily="34" charset="0"/>
              <a:buNone/>
              <a:defRPr/>
            </a:pPr>
            <a:r>
              <a:rPr lang="en-US" sz="1400" dirty="0" smtClean="0">
                <a:solidFill>
                  <a:schemeClr val="accent2"/>
                </a:solidFill>
                <a:latin typeface="Courier New" pitchFamily="49" charset="0"/>
                <a:cs typeface="Courier New" pitchFamily="49" charset="0"/>
              </a:rPr>
              <a:t>  /** Displays the result of an </a:t>
            </a:r>
            <a:br>
              <a:rPr lang="en-US" sz="1400" dirty="0" smtClean="0">
                <a:solidFill>
                  <a:schemeClr val="accent2"/>
                </a:solidFill>
                <a:latin typeface="Courier New" pitchFamily="49" charset="0"/>
                <a:cs typeface="Courier New" pitchFamily="49" charset="0"/>
              </a:rPr>
            </a:br>
            <a:r>
              <a:rPr lang="en-US" sz="1400" dirty="0" smtClean="0">
                <a:solidFill>
                  <a:schemeClr val="accent2"/>
                </a:solidFill>
                <a:latin typeface="Courier New" pitchFamily="49" charset="0"/>
                <a:cs typeface="Courier New" pitchFamily="49" charset="0"/>
              </a:rPr>
              <a:t>      operation</a:t>
            </a:r>
          </a:p>
          <a:p>
            <a:pPr marL="0" indent="0" eaLnBrk="1" fontAlgn="auto" hangingPunct="1">
              <a:spcAft>
                <a:spcPts val="0"/>
              </a:spcAft>
              <a:buFont typeface="Arial" pitchFamily="34" charset="0"/>
              <a:buNone/>
              <a:defRPr/>
            </a:pPr>
            <a:r>
              <a:rPr lang="en-US" sz="1400" dirty="0" smtClean="0">
                <a:solidFill>
                  <a:schemeClr val="accent2"/>
                </a:solidFill>
                <a:latin typeface="Courier New" pitchFamily="49" charset="0"/>
                <a:cs typeface="Courier New" pitchFamily="49" charset="0"/>
              </a:rPr>
              <a:t>      @</a:t>
            </a:r>
            <a:r>
              <a:rPr lang="en-US" sz="1400" dirty="0" err="1" smtClean="0">
                <a:solidFill>
                  <a:schemeClr val="accent2"/>
                </a:solidFill>
                <a:latin typeface="Courier New" pitchFamily="49" charset="0"/>
                <a:cs typeface="Courier New" pitchFamily="49" charset="0"/>
              </a:rPr>
              <a:t>param</a:t>
            </a:r>
            <a:r>
              <a:rPr lang="en-US" sz="1400" dirty="0" smtClean="0">
                <a:solidFill>
                  <a:schemeClr val="accent2"/>
                </a:solidFill>
                <a:latin typeface="Courier New" pitchFamily="49" charset="0"/>
                <a:cs typeface="Courier New" pitchFamily="49" charset="0"/>
              </a:rPr>
              <a:t> account The account</a:t>
            </a:r>
            <a:br>
              <a:rPr lang="en-US" sz="1400" dirty="0" smtClean="0">
                <a:solidFill>
                  <a:schemeClr val="accent2"/>
                </a:solidFill>
                <a:latin typeface="Courier New" pitchFamily="49" charset="0"/>
                <a:cs typeface="Courier New" pitchFamily="49" charset="0"/>
              </a:rPr>
            </a:br>
            <a:r>
              <a:rPr lang="en-US" sz="1400" dirty="0" smtClean="0">
                <a:solidFill>
                  <a:schemeClr val="accent2"/>
                </a:solidFill>
                <a:latin typeface="Courier New" pitchFamily="49" charset="0"/>
                <a:cs typeface="Courier New" pitchFamily="49" charset="0"/>
              </a:rPr>
              <a:t>             from which money was </a:t>
            </a:r>
            <a:br>
              <a:rPr lang="en-US" sz="1400" dirty="0" smtClean="0">
                <a:solidFill>
                  <a:schemeClr val="accent2"/>
                </a:solidFill>
                <a:latin typeface="Courier New" pitchFamily="49" charset="0"/>
                <a:cs typeface="Courier New" pitchFamily="49" charset="0"/>
              </a:rPr>
            </a:br>
            <a:r>
              <a:rPr lang="en-US" sz="1400" dirty="0" smtClean="0">
                <a:solidFill>
                  <a:schemeClr val="accent2"/>
                </a:solidFill>
                <a:latin typeface="Courier New" pitchFamily="49" charset="0"/>
                <a:cs typeface="Courier New" pitchFamily="49" charset="0"/>
              </a:rPr>
              <a:t>             withdrawn</a:t>
            </a:r>
          </a:p>
          <a:p>
            <a:pPr marL="0" indent="0" eaLnBrk="1" fontAlgn="auto" hangingPunct="1">
              <a:spcAft>
                <a:spcPts val="0"/>
              </a:spcAft>
              <a:buFont typeface="Arial" pitchFamily="34" charset="0"/>
              <a:buNone/>
              <a:defRPr/>
            </a:pPr>
            <a:r>
              <a:rPr lang="en-US" sz="1400" dirty="0" smtClean="0">
                <a:solidFill>
                  <a:schemeClr val="accent2"/>
                </a:solidFill>
                <a:latin typeface="Courier New" pitchFamily="49" charset="0"/>
                <a:cs typeface="Courier New" pitchFamily="49" charset="0"/>
              </a:rPr>
              <a:t>      @</a:t>
            </a:r>
            <a:r>
              <a:rPr lang="en-US" sz="1400" dirty="0" err="1" smtClean="0">
                <a:solidFill>
                  <a:schemeClr val="accent2"/>
                </a:solidFill>
                <a:latin typeface="Courier New" pitchFamily="49" charset="0"/>
                <a:cs typeface="Courier New" pitchFamily="49" charset="0"/>
              </a:rPr>
              <a:t>param</a:t>
            </a:r>
            <a:r>
              <a:rPr lang="en-US" sz="1400" dirty="0" smtClean="0">
                <a:solidFill>
                  <a:schemeClr val="accent2"/>
                </a:solidFill>
                <a:latin typeface="Courier New" pitchFamily="49" charset="0"/>
                <a:cs typeface="Courier New" pitchFamily="49" charset="0"/>
              </a:rPr>
              <a:t> amount The amount of</a:t>
            </a:r>
            <a:br>
              <a:rPr lang="en-US" sz="1400" dirty="0" smtClean="0">
                <a:solidFill>
                  <a:schemeClr val="accent2"/>
                </a:solidFill>
                <a:latin typeface="Courier New" pitchFamily="49" charset="0"/>
                <a:cs typeface="Courier New" pitchFamily="49" charset="0"/>
              </a:rPr>
            </a:br>
            <a:r>
              <a:rPr lang="en-US" sz="1400" dirty="0" smtClean="0">
                <a:solidFill>
                  <a:schemeClr val="accent2"/>
                </a:solidFill>
                <a:latin typeface="Courier New" pitchFamily="49" charset="0"/>
                <a:cs typeface="Courier New" pitchFamily="49" charset="0"/>
              </a:rPr>
              <a:t>             money withdrawn</a:t>
            </a:r>
          </a:p>
          <a:p>
            <a:pPr marL="0" indent="0" eaLnBrk="1" fontAlgn="auto" hangingPunct="1">
              <a:spcAft>
                <a:spcPts val="0"/>
              </a:spcAft>
              <a:buFont typeface="Arial" pitchFamily="34" charset="0"/>
              <a:buNone/>
              <a:defRPr/>
            </a:pPr>
            <a:r>
              <a:rPr lang="en-US" sz="1400" dirty="0" smtClean="0">
                <a:solidFill>
                  <a:schemeClr val="accent2"/>
                </a:solidFill>
                <a:latin typeface="Courier New" pitchFamily="49" charset="0"/>
                <a:cs typeface="Courier New" pitchFamily="49" charset="0"/>
              </a:rPr>
              <a:t>      @</a:t>
            </a:r>
            <a:r>
              <a:rPr lang="en-US" sz="1400" dirty="0" err="1" smtClean="0">
                <a:solidFill>
                  <a:schemeClr val="accent2"/>
                </a:solidFill>
                <a:latin typeface="Courier New" pitchFamily="49" charset="0"/>
                <a:cs typeface="Courier New" pitchFamily="49" charset="0"/>
              </a:rPr>
              <a:t>param</a:t>
            </a:r>
            <a:r>
              <a:rPr lang="en-US" sz="1400" dirty="0" smtClean="0">
                <a:solidFill>
                  <a:schemeClr val="accent2"/>
                </a:solidFill>
                <a:latin typeface="Courier New" pitchFamily="49" charset="0"/>
                <a:cs typeface="Courier New" pitchFamily="49" charset="0"/>
              </a:rPr>
              <a:t> success Whether or not</a:t>
            </a:r>
            <a:br>
              <a:rPr lang="en-US" sz="1400" dirty="0" smtClean="0">
                <a:solidFill>
                  <a:schemeClr val="accent2"/>
                </a:solidFill>
                <a:latin typeface="Courier New" pitchFamily="49" charset="0"/>
                <a:cs typeface="Courier New" pitchFamily="49" charset="0"/>
              </a:rPr>
            </a:br>
            <a:r>
              <a:rPr lang="en-US" sz="1400" dirty="0" smtClean="0">
                <a:solidFill>
                  <a:schemeClr val="accent2"/>
                </a:solidFill>
                <a:latin typeface="Courier New" pitchFamily="49" charset="0"/>
                <a:cs typeface="Courier New" pitchFamily="49" charset="0"/>
              </a:rPr>
              <a:t>             the withdrawal took </a:t>
            </a:r>
            <a:br>
              <a:rPr lang="en-US" sz="1400" dirty="0" smtClean="0">
                <a:solidFill>
                  <a:schemeClr val="accent2"/>
                </a:solidFill>
                <a:latin typeface="Courier New" pitchFamily="49" charset="0"/>
                <a:cs typeface="Courier New" pitchFamily="49" charset="0"/>
              </a:rPr>
            </a:br>
            <a:r>
              <a:rPr lang="en-US" sz="1400" dirty="0" smtClean="0">
                <a:solidFill>
                  <a:schemeClr val="accent2"/>
                </a:solidFill>
                <a:latin typeface="Courier New" pitchFamily="49" charset="0"/>
                <a:cs typeface="Courier New" pitchFamily="49" charset="0"/>
              </a:rPr>
              <a:t>             place</a:t>
            </a:r>
          </a:p>
          <a:p>
            <a:pPr marL="0" indent="0" eaLnBrk="1" fontAlgn="auto" hangingPunct="1">
              <a:spcAft>
                <a:spcPts val="0"/>
              </a:spcAft>
              <a:buFont typeface="Arial" pitchFamily="34" charset="0"/>
              <a:buNone/>
              <a:defRPr/>
            </a:pPr>
            <a:r>
              <a:rPr lang="en-US" sz="1400" dirty="0" smtClean="0">
                <a:solidFill>
                  <a:schemeClr val="accent2"/>
                </a:solidFill>
                <a:latin typeface="Courier New" pitchFamily="49" charset="0"/>
                <a:cs typeface="Courier New" pitchFamily="49" charset="0"/>
              </a:rPr>
              <a:t>    */</a:t>
            </a:r>
          </a:p>
          <a:p>
            <a:pPr marL="0" indent="0" eaLnBrk="1" fontAlgn="auto" hangingPunct="1">
              <a:spcAft>
                <a:spcPts val="0"/>
              </a:spcAft>
              <a:buFont typeface="Arial" pitchFamily="34" charset="0"/>
              <a:buNone/>
              <a:defRPr/>
            </a:pPr>
            <a:r>
              <a:rPr lang="en-US" sz="1400" dirty="0">
                <a:solidFill>
                  <a:schemeClr val="accent2"/>
                </a:solidFill>
                <a:latin typeface="Courier New" pitchFamily="49" charset="0"/>
                <a:cs typeface="Courier New" pitchFamily="49" charset="0"/>
              </a:rPr>
              <a:t> </a:t>
            </a:r>
            <a:r>
              <a:rPr lang="en-US" sz="1400" dirty="0" smtClean="0">
                <a:solidFill>
                  <a:schemeClr val="accent2"/>
                </a:solidFill>
                <a:latin typeface="Courier New" pitchFamily="49" charset="0"/>
                <a:cs typeface="Courier New" pitchFamily="49" charset="0"/>
              </a:rPr>
              <a:t> void display(String account, </a:t>
            </a:r>
            <a:br>
              <a:rPr lang="en-US" sz="1400" dirty="0" smtClean="0">
                <a:solidFill>
                  <a:schemeClr val="accent2"/>
                </a:solidFill>
                <a:latin typeface="Courier New" pitchFamily="49" charset="0"/>
                <a:cs typeface="Courier New" pitchFamily="49" charset="0"/>
              </a:rPr>
            </a:br>
            <a:r>
              <a:rPr lang="en-US" sz="1400" dirty="0" smtClean="0">
                <a:solidFill>
                  <a:schemeClr val="accent2"/>
                </a:solidFill>
                <a:latin typeface="Courier New" pitchFamily="49" charset="0"/>
                <a:cs typeface="Courier New" pitchFamily="49" charset="0"/>
              </a:rPr>
              <a:t>               double amount, </a:t>
            </a:r>
            <a:br>
              <a:rPr lang="en-US" sz="1400" dirty="0" smtClean="0">
                <a:solidFill>
                  <a:schemeClr val="accent2"/>
                </a:solidFill>
                <a:latin typeface="Courier New" pitchFamily="49" charset="0"/>
                <a:cs typeface="Courier New" pitchFamily="49" charset="0"/>
              </a:rPr>
            </a:br>
            <a:r>
              <a:rPr lang="en-US" sz="1400" dirty="0" smtClean="0">
                <a:solidFill>
                  <a:schemeClr val="accent2"/>
                </a:solidFill>
                <a:latin typeface="Courier New" pitchFamily="49" charset="0"/>
                <a:cs typeface="Courier New" pitchFamily="49" charset="0"/>
              </a:rPr>
              <a:t>               </a:t>
            </a:r>
            <a:r>
              <a:rPr lang="en-US" sz="1400" dirty="0" err="1" smtClean="0">
                <a:solidFill>
                  <a:schemeClr val="accent2"/>
                </a:solidFill>
                <a:latin typeface="Courier New" pitchFamily="49" charset="0"/>
                <a:cs typeface="Courier New" pitchFamily="49" charset="0"/>
              </a:rPr>
              <a:t>boolean</a:t>
            </a:r>
            <a:r>
              <a:rPr lang="en-US" sz="1400" dirty="0" smtClean="0">
                <a:solidFill>
                  <a:schemeClr val="accent2"/>
                </a:solidFill>
                <a:latin typeface="Courier New" pitchFamily="49" charset="0"/>
                <a:cs typeface="Courier New" pitchFamily="49" charset="0"/>
              </a:rPr>
              <a:t> success);</a:t>
            </a:r>
          </a:p>
          <a:p>
            <a:pPr marL="320040" indent="-320040" eaLnBrk="1" fontAlgn="auto" hangingPunct="1">
              <a:spcAft>
                <a:spcPts val="0"/>
              </a:spcAft>
              <a:buFont typeface="Arial" pitchFamily="34" charset="0"/>
              <a:buChar char="•"/>
              <a:defRPr/>
            </a:pPr>
            <a:endParaRPr lang="en-US" dirty="0"/>
          </a:p>
        </p:txBody>
      </p:sp>
      <p:sp>
        <p:nvSpPr>
          <p:cNvPr id="27652" name="Text Placeholder 1"/>
          <p:cNvSpPr>
            <a:spLocks noGrp="1"/>
          </p:cNvSpPr>
          <p:nvPr>
            <p:ph type="body" sz="quarter" idx="1"/>
          </p:nvPr>
        </p:nvSpPr>
        <p:spPr>
          <a:xfrm>
            <a:off x="609600" y="1752600"/>
            <a:ext cx="3886200" cy="639763"/>
          </a:xfrm>
        </p:spPr>
        <p:txBody>
          <a:bodyPr/>
          <a:lstStyle/>
          <a:p>
            <a:pPr eaLnBrk="1" hangingPunct="1"/>
            <a:r>
              <a:rPr lang="en-US" smtClean="0"/>
              <a:t>Interface</a:t>
            </a:r>
          </a:p>
        </p:txBody>
      </p:sp>
      <p:sp>
        <p:nvSpPr>
          <p:cNvPr id="2" name="Text Placeholder 2"/>
          <p:cNvSpPr>
            <a:spLocks noGrp="1"/>
          </p:cNvSpPr>
          <p:nvPr>
            <p:ph type="body" sz="quarter" idx="4294967295"/>
          </p:nvPr>
        </p:nvSpPr>
        <p:spPr>
          <a:xfrm>
            <a:off x="4800600" y="1752600"/>
            <a:ext cx="3886200" cy="639763"/>
          </a:xfrm>
          <a:solidFill>
            <a:schemeClr val="accent4"/>
          </a:solidFill>
        </p:spPr>
        <p:txBody>
          <a:bodyPr rtlCol="0" anchor="ctr">
            <a:normAutofit/>
          </a:bodyPr>
          <a:lstStyle/>
          <a:p>
            <a:pPr marL="0" indent="0" eaLnBrk="1" fontAlgn="auto" hangingPunct="1">
              <a:spcAft>
                <a:spcPts val="0"/>
              </a:spcAft>
              <a:buFontTx/>
              <a:buNone/>
              <a:defRPr/>
            </a:pPr>
            <a:r>
              <a:rPr lang="en-US" sz="2000" b="1" smtClean="0">
                <a:solidFill>
                  <a:srgbClr val="FFFFFF"/>
                </a:solidFill>
              </a:rPr>
              <a:t> ___</a:t>
            </a:r>
          </a:p>
        </p:txBody>
      </p:sp>
      <p:sp>
        <p:nvSpPr>
          <p:cNvPr id="3" name="Text Placeholder 2"/>
          <p:cNvSpPr>
            <a:spLocks noGrp="1"/>
          </p:cNvSpPr>
          <p:nvPr>
            <p:ph type="body" sz="quarter" idx="3"/>
          </p:nvPr>
        </p:nvSpPr>
        <p:spPr>
          <a:xfrm>
            <a:off x="4800600" y="1752600"/>
            <a:ext cx="3886200" cy="639763"/>
          </a:xfrm>
        </p:spPr>
        <p:txBody>
          <a:bodyPr/>
          <a:lstStyle/>
          <a:p>
            <a:pPr eaLnBrk="1" fontAlgn="auto" hangingPunct="1">
              <a:spcAft>
                <a:spcPts val="0"/>
              </a:spcAft>
              <a:defRPr/>
            </a:pPr>
            <a:r>
              <a:rPr lang="en-US" smtClean="0"/>
              <a:t>Code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pPr eaLnBrk="1" hangingPunct="1"/>
            <a:r>
              <a:rPr lang="en-US" b="1" smtClean="0"/>
              <a:t>Example: ATM Interface </a:t>
            </a:r>
            <a:r>
              <a:rPr lang="en-US" smtClean="0"/>
              <a:t>(cont.)</a:t>
            </a:r>
            <a:endParaRPr lang="en-US" b="1" smtClean="0"/>
          </a:p>
        </p:txBody>
      </p:sp>
      <p:sp>
        <p:nvSpPr>
          <p:cNvPr id="18435" name="Rectangle 3"/>
          <p:cNvSpPr>
            <a:spLocks noGrp="1" noChangeArrowheads="1"/>
          </p:cNvSpPr>
          <p:nvPr>
            <p:ph sz="quarter" idx="2"/>
          </p:nvPr>
        </p:nvSpPr>
        <p:spPr/>
        <p:txBody>
          <a:bodyPr>
            <a:normAutofit lnSpcReduction="10000"/>
          </a:bodyPr>
          <a:lstStyle/>
          <a:p>
            <a:pPr marL="320040" indent="-320040" eaLnBrk="1" fontAlgn="auto" hangingPunct="1">
              <a:lnSpc>
                <a:spcPct val="90000"/>
              </a:lnSpc>
              <a:spcAft>
                <a:spcPts val="0"/>
              </a:spcAft>
              <a:buFont typeface="Wingdings"/>
              <a:buChar char=""/>
              <a:defRPr/>
            </a:pPr>
            <a:r>
              <a:rPr lang="en-US" sz="2000" smtClean="0"/>
              <a:t> An automated teller machine (ATM) enables a user to perform certain banking operations from a remote location. It must support the following operations:</a:t>
            </a:r>
          </a:p>
          <a:p>
            <a:pPr marL="640080" lvl="1" indent="-274320" eaLnBrk="1" fontAlgn="auto" hangingPunct="1">
              <a:lnSpc>
                <a:spcPct val="90000"/>
              </a:lnSpc>
              <a:spcAft>
                <a:spcPts val="0"/>
              </a:spcAft>
              <a:buFont typeface="Wingdings 2"/>
              <a:buChar char=""/>
              <a:defRPr/>
            </a:pPr>
            <a:r>
              <a:rPr lang="en-US" sz="1700" smtClean="0"/>
              <a:t>verify a user's Personal Identification Number (PIN)</a:t>
            </a:r>
          </a:p>
          <a:p>
            <a:pPr marL="640080" lvl="1" indent="-274320" eaLnBrk="1" fontAlgn="auto" hangingPunct="1">
              <a:lnSpc>
                <a:spcPct val="90000"/>
              </a:lnSpc>
              <a:spcAft>
                <a:spcPts val="0"/>
              </a:spcAft>
              <a:buFont typeface="Wingdings 2"/>
              <a:buChar char=""/>
              <a:defRPr/>
            </a:pPr>
            <a:r>
              <a:rPr lang="en-US" sz="1700" smtClean="0"/>
              <a:t>allow the user to choose a particular account</a:t>
            </a:r>
          </a:p>
          <a:p>
            <a:pPr marL="640080" lvl="1" indent="-274320" eaLnBrk="1" fontAlgn="auto" hangingPunct="1">
              <a:lnSpc>
                <a:spcPct val="90000"/>
              </a:lnSpc>
              <a:spcAft>
                <a:spcPts val="0"/>
              </a:spcAft>
              <a:buFont typeface="Wingdings 2"/>
              <a:buChar char=""/>
              <a:defRPr/>
            </a:pPr>
            <a:r>
              <a:rPr lang="en-US" sz="1700" smtClean="0"/>
              <a:t>withdraw a specified amount of money</a:t>
            </a:r>
          </a:p>
          <a:p>
            <a:pPr marL="640080" lvl="1" indent="-274320" eaLnBrk="1" fontAlgn="auto" hangingPunct="1">
              <a:lnSpc>
                <a:spcPct val="90000"/>
              </a:lnSpc>
              <a:spcAft>
                <a:spcPts val="0"/>
              </a:spcAft>
              <a:buFont typeface="Wingdings 2"/>
              <a:buChar char=""/>
              <a:defRPr/>
            </a:pPr>
            <a:r>
              <a:rPr lang="en-US" sz="1700" smtClean="0"/>
              <a:t>display the result of an operation.</a:t>
            </a:r>
          </a:p>
          <a:p>
            <a:pPr marL="640080" lvl="1" indent="-274320" eaLnBrk="1" fontAlgn="auto" hangingPunct="1">
              <a:lnSpc>
                <a:spcPct val="90000"/>
              </a:lnSpc>
              <a:spcAft>
                <a:spcPts val="0"/>
              </a:spcAft>
              <a:buFont typeface="Wingdings 2"/>
              <a:buChar char=""/>
              <a:defRPr/>
            </a:pPr>
            <a:r>
              <a:rPr lang="en-US" sz="1700" smtClean="0">
                <a:solidFill>
                  <a:schemeClr val="accent2"/>
                </a:solidFill>
              </a:rPr>
              <a:t>display an account balance</a:t>
            </a:r>
          </a:p>
        </p:txBody>
      </p:sp>
      <p:sp>
        <p:nvSpPr>
          <p:cNvPr id="4" name="Content Placeholder 3"/>
          <p:cNvSpPr>
            <a:spLocks noGrp="1"/>
          </p:cNvSpPr>
          <p:nvPr>
            <p:ph sz="quarter" idx="4"/>
          </p:nvPr>
        </p:nvSpPr>
        <p:spPr/>
        <p:txBody>
          <a:bodyPr rtlCol="0">
            <a:normAutofit/>
          </a:bodyPr>
          <a:lstStyle/>
          <a:p>
            <a:pPr marL="0" indent="0" eaLnBrk="1" fontAlgn="auto" hangingPunct="1">
              <a:spcAft>
                <a:spcPts val="0"/>
              </a:spcAft>
              <a:buFont typeface="Arial" pitchFamily="34" charset="0"/>
              <a:buNone/>
              <a:defRPr/>
            </a:pPr>
            <a:r>
              <a:rPr lang="en-US" sz="1400" dirty="0" smtClean="0">
                <a:solidFill>
                  <a:schemeClr val="accent2"/>
                </a:solidFill>
                <a:latin typeface="Courier New" pitchFamily="49" charset="0"/>
                <a:cs typeface="Courier New" pitchFamily="49" charset="0"/>
              </a:rPr>
              <a:t>  /** Displays an account balance </a:t>
            </a:r>
          </a:p>
          <a:p>
            <a:pPr marL="0" indent="0" eaLnBrk="1" fontAlgn="auto" hangingPunct="1">
              <a:spcAft>
                <a:spcPts val="0"/>
              </a:spcAft>
              <a:buFont typeface="Arial" pitchFamily="34" charset="0"/>
              <a:buNone/>
              <a:defRPr/>
            </a:pPr>
            <a:r>
              <a:rPr lang="en-US" sz="1400" dirty="0" smtClean="0">
                <a:solidFill>
                  <a:schemeClr val="accent2"/>
                </a:solidFill>
                <a:latin typeface="Courier New" pitchFamily="49" charset="0"/>
                <a:cs typeface="Courier New" pitchFamily="49" charset="0"/>
              </a:rPr>
              <a:t>      @</a:t>
            </a:r>
            <a:r>
              <a:rPr lang="en-US" sz="1400" dirty="0" err="1" smtClean="0">
                <a:solidFill>
                  <a:schemeClr val="accent2"/>
                </a:solidFill>
                <a:latin typeface="Courier New" pitchFamily="49" charset="0"/>
                <a:cs typeface="Courier New" pitchFamily="49" charset="0"/>
              </a:rPr>
              <a:t>param</a:t>
            </a:r>
            <a:r>
              <a:rPr lang="en-US" sz="1400" dirty="0" smtClean="0">
                <a:solidFill>
                  <a:schemeClr val="accent2"/>
                </a:solidFill>
                <a:latin typeface="Courier New" pitchFamily="49" charset="0"/>
                <a:cs typeface="Courier New" pitchFamily="49" charset="0"/>
              </a:rPr>
              <a:t> account The account </a:t>
            </a:r>
            <a:br>
              <a:rPr lang="en-US" sz="1400" dirty="0" smtClean="0">
                <a:solidFill>
                  <a:schemeClr val="accent2"/>
                </a:solidFill>
                <a:latin typeface="Courier New" pitchFamily="49" charset="0"/>
                <a:cs typeface="Courier New" pitchFamily="49" charset="0"/>
              </a:rPr>
            </a:br>
            <a:r>
              <a:rPr lang="en-US" sz="1400" dirty="0" smtClean="0">
                <a:solidFill>
                  <a:schemeClr val="accent2"/>
                </a:solidFill>
                <a:latin typeface="Courier New" pitchFamily="49" charset="0"/>
                <a:cs typeface="Courier New" pitchFamily="49" charset="0"/>
              </a:rPr>
              <a:t>             selected</a:t>
            </a:r>
          </a:p>
          <a:p>
            <a:pPr marL="0" indent="0" eaLnBrk="1" fontAlgn="auto" hangingPunct="1">
              <a:spcAft>
                <a:spcPts val="0"/>
              </a:spcAft>
              <a:buFont typeface="Arial" pitchFamily="34" charset="0"/>
              <a:buNone/>
              <a:defRPr/>
            </a:pPr>
            <a:r>
              <a:rPr lang="en-US" sz="1400" dirty="0" smtClean="0">
                <a:solidFill>
                  <a:schemeClr val="accent2"/>
                </a:solidFill>
                <a:latin typeface="Courier New" pitchFamily="49" charset="0"/>
                <a:cs typeface="Courier New" pitchFamily="49" charset="0"/>
              </a:rPr>
              <a:t>  */</a:t>
            </a:r>
          </a:p>
          <a:p>
            <a:pPr marL="0" indent="0" eaLnBrk="1" fontAlgn="auto" hangingPunct="1">
              <a:spcAft>
                <a:spcPts val="0"/>
              </a:spcAft>
              <a:buFont typeface="Arial" pitchFamily="34" charset="0"/>
              <a:buNone/>
              <a:defRPr/>
            </a:pPr>
            <a:r>
              <a:rPr lang="en-US" sz="1400" dirty="0" smtClean="0">
                <a:solidFill>
                  <a:schemeClr val="accent2"/>
                </a:solidFill>
                <a:latin typeface="Courier New" pitchFamily="49" charset="0"/>
                <a:cs typeface="Courier New" pitchFamily="49" charset="0"/>
              </a:rPr>
              <a:t>  void </a:t>
            </a:r>
            <a:r>
              <a:rPr lang="en-US" sz="1400" dirty="0" err="1" smtClean="0">
                <a:solidFill>
                  <a:schemeClr val="accent2"/>
                </a:solidFill>
                <a:latin typeface="Courier New" pitchFamily="49" charset="0"/>
                <a:cs typeface="Courier New" pitchFamily="49" charset="0"/>
              </a:rPr>
              <a:t>showBalance</a:t>
            </a:r>
            <a:r>
              <a:rPr lang="en-US" sz="1400" dirty="0" smtClean="0">
                <a:solidFill>
                  <a:schemeClr val="accent2"/>
                </a:solidFill>
                <a:latin typeface="Courier New" pitchFamily="49" charset="0"/>
                <a:cs typeface="Courier New" pitchFamily="49" charset="0"/>
              </a:rPr>
              <a:t>(String account);</a:t>
            </a:r>
          </a:p>
          <a:p>
            <a:pPr marL="320040" indent="-320040" eaLnBrk="1" fontAlgn="auto" hangingPunct="1">
              <a:spcAft>
                <a:spcPts val="0"/>
              </a:spcAft>
              <a:buFont typeface="Arial" pitchFamily="34" charset="0"/>
              <a:buChar char="•"/>
              <a:defRPr/>
            </a:pPr>
            <a:endParaRPr lang="en-US" dirty="0"/>
          </a:p>
        </p:txBody>
      </p:sp>
      <p:sp>
        <p:nvSpPr>
          <p:cNvPr id="28676" name="Text Placeholder 1"/>
          <p:cNvSpPr>
            <a:spLocks noGrp="1"/>
          </p:cNvSpPr>
          <p:nvPr>
            <p:ph type="body" sz="quarter" idx="1"/>
          </p:nvPr>
        </p:nvSpPr>
        <p:spPr>
          <a:xfrm>
            <a:off x="609600" y="1752600"/>
            <a:ext cx="3886200" cy="639763"/>
          </a:xfrm>
        </p:spPr>
        <p:txBody>
          <a:bodyPr/>
          <a:lstStyle/>
          <a:p>
            <a:pPr eaLnBrk="1" hangingPunct="1"/>
            <a:r>
              <a:rPr lang="en-US" smtClean="0"/>
              <a:t>Interface</a:t>
            </a:r>
          </a:p>
        </p:txBody>
      </p:sp>
      <p:sp>
        <p:nvSpPr>
          <p:cNvPr id="2" name="Text Placeholder 2"/>
          <p:cNvSpPr>
            <a:spLocks noGrp="1"/>
          </p:cNvSpPr>
          <p:nvPr>
            <p:ph type="body" sz="quarter" idx="4294967295"/>
          </p:nvPr>
        </p:nvSpPr>
        <p:spPr>
          <a:xfrm>
            <a:off x="4800600" y="1752600"/>
            <a:ext cx="3886200" cy="639763"/>
          </a:xfrm>
          <a:solidFill>
            <a:schemeClr val="accent4"/>
          </a:solidFill>
        </p:spPr>
        <p:txBody>
          <a:bodyPr rtlCol="0" anchor="ctr">
            <a:normAutofit/>
          </a:bodyPr>
          <a:lstStyle/>
          <a:p>
            <a:pPr marL="0" indent="0" eaLnBrk="1" fontAlgn="auto" hangingPunct="1">
              <a:spcAft>
                <a:spcPts val="0"/>
              </a:spcAft>
              <a:buFontTx/>
              <a:buNone/>
              <a:defRPr/>
            </a:pPr>
            <a:r>
              <a:rPr lang="en-US" sz="2000" b="1" smtClean="0">
                <a:solidFill>
                  <a:srgbClr val="FFFFFF"/>
                </a:solidFill>
              </a:rPr>
              <a:t> ___</a:t>
            </a:r>
          </a:p>
        </p:txBody>
      </p:sp>
      <p:sp>
        <p:nvSpPr>
          <p:cNvPr id="3" name="Text Placeholder 2"/>
          <p:cNvSpPr>
            <a:spLocks noGrp="1"/>
          </p:cNvSpPr>
          <p:nvPr>
            <p:ph type="body" sz="quarter" idx="3"/>
          </p:nvPr>
        </p:nvSpPr>
        <p:spPr>
          <a:xfrm>
            <a:off x="4800600" y="1752600"/>
            <a:ext cx="3886200" cy="639763"/>
          </a:xfrm>
        </p:spPr>
        <p:txBody>
          <a:bodyPr/>
          <a:lstStyle/>
          <a:p>
            <a:pPr eaLnBrk="1" fontAlgn="auto" hangingPunct="1">
              <a:spcAft>
                <a:spcPts val="0"/>
              </a:spcAft>
              <a:defRPr/>
            </a:pPr>
            <a:r>
              <a:rPr lang="en-US" smtClean="0"/>
              <a:t>Code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6"/>
          <p:cNvSpPr>
            <a:spLocks noGrp="1"/>
          </p:cNvSpPr>
          <p:nvPr>
            <p:ph type="title"/>
          </p:nvPr>
        </p:nvSpPr>
        <p:spPr>
          <a:xfrm>
            <a:off x="612775" y="228600"/>
            <a:ext cx="8153400" cy="990600"/>
          </a:xfrm>
        </p:spPr>
        <p:txBody>
          <a:bodyPr/>
          <a:lstStyle/>
          <a:p>
            <a:pPr eaLnBrk="1" hangingPunct="1"/>
            <a:r>
              <a:rPr lang="en-US" b="1" smtClean="0"/>
              <a:t>Interfaces </a:t>
            </a:r>
            <a:r>
              <a:rPr lang="en-US" smtClean="0"/>
              <a:t>(cont.)</a:t>
            </a:r>
            <a:endParaRPr lang="en-US" b="1" smtClean="0"/>
          </a:p>
        </p:txBody>
      </p:sp>
      <p:sp>
        <p:nvSpPr>
          <p:cNvPr id="29698" name="Content Placeholder 7"/>
          <p:cNvSpPr>
            <a:spLocks noGrp="1"/>
          </p:cNvSpPr>
          <p:nvPr>
            <p:ph sz="quarter" idx="1"/>
          </p:nvPr>
        </p:nvSpPr>
        <p:spPr>
          <a:xfrm>
            <a:off x="612775" y="1600200"/>
            <a:ext cx="8153400" cy="4495800"/>
          </a:xfrm>
        </p:spPr>
        <p:txBody>
          <a:bodyPr/>
          <a:lstStyle/>
          <a:p>
            <a:pPr eaLnBrk="1" hangingPunct="1"/>
            <a:r>
              <a:rPr lang="en-US" smtClean="0"/>
              <a:t>The interface definition shows only headings for its methods</a:t>
            </a:r>
          </a:p>
          <a:p>
            <a:pPr eaLnBrk="1" hangingPunct="1"/>
            <a:r>
              <a:rPr lang="en-US" smtClean="0"/>
              <a:t>Because only headings are shown, they are considered </a:t>
            </a:r>
            <a:r>
              <a:rPr lang="en-US" i="1" smtClean="0"/>
              <a:t>abstract methods</a:t>
            </a:r>
          </a:p>
          <a:p>
            <a:pPr eaLnBrk="1" hangingPunct="1"/>
            <a:r>
              <a:rPr lang="en-US" smtClean="0"/>
              <a:t>Each abstract method must be defined in a class that implements the interface</a:t>
            </a:r>
          </a:p>
          <a:p>
            <a:pPr eaLnBrk="1" hangingPunct="1"/>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pPr eaLnBrk="1" hangingPunct="1"/>
            <a:r>
              <a:rPr lang="en-US" b="1" smtClean="0"/>
              <a:t>Interface Definition</a:t>
            </a:r>
          </a:p>
        </p:txBody>
      </p:sp>
      <p:sp>
        <p:nvSpPr>
          <p:cNvPr id="3" name="Content Placeholder 2"/>
          <p:cNvSpPr>
            <a:spLocks noGrp="1"/>
          </p:cNvSpPr>
          <p:nvPr>
            <p:ph sz="quarter" idx="1"/>
          </p:nvPr>
        </p:nvSpPr>
        <p:spPr>
          <a:xfrm>
            <a:off x="457200" y="1600200"/>
            <a:ext cx="5029200" cy="4525963"/>
          </a:xfrm>
        </p:spPr>
        <p:txBody>
          <a:bodyPr rtlCol="0">
            <a:normAutofit fontScale="55000" lnSpcReduction="20000"/>
          </a:bodyPr>
          <a:lstStyle/>
          <a:p>
            <a:pPr marL="0" indent="0" eaLnBrk="1" fontAlgn="auto" hangingPunct="1">
              <a:spcAft>
                <a:spcPts val="0"/>
              </a:spcAft>
              <a:buFont typeface="Arial" pitchFamily="34" charset="0"/>
              <a:buNone/>
              <a:defRPr/>
            </a:pPr>
            <a:r>
              <a:rPr lang="en-US" dirty="0" smtClean="0"/>
              <a:t>FORM:</a:t>
            </a:r>
          </a:p>
          <a:p>
            <a:pPr marL="0" indent="0" eaLnBrk="1" fontAlgn="auto" hangingPunct="1">
              <a:spcAft>
                <a:spcPts val="0"/>
              </a:spcAft>
              <a:buFont typeface="Arial" pitchFamily="34" charset="0"/>
              <a:buNone/>
              <a:defRPr/>
            </a:pPr>
            <a:endParaRPr lang="en-US" dirty="0" smtClean="0"/>
          </a:p>
          <a:p>
            <a:pPr marL="0" indent="0" eaLnBrk="1" fontAlgn="auto" hangingPunct="1">
              <a:spcAft>
                <a:spcPts val="0"/>
              </a:spcAft>
              <a:buFont typeface="Arial" pitchFamily="34" charset="0"/>
              <a:buNone/>
              <a:defRPr/>
            </a:pPr>
            <a:r>
              <a:rPr lang="en-US" dirty="0" smtClean="0">
                <a:latin typeface="Courier New" pitchFamily="49" charset="0"/>
                <a:cs typeface="Courier New" pitchFamily="49" charset="0"/>
              </a:rPr>
              <a:t>public interface </a:t>
            </a:r>
            <a:r>
              <a:rPr lang="en-US" i="1" dirty="0" err="1" smtClean="0">
                <a:latin typeface="Courier New" pitchFamily="49" charset="0"/>
                <a:cs typeface="Courier New" pitchFamily="49" charset="0"/>
              </a:rPr>
              <a:t>interfaceName</a:t>
            </a:r>
            <a:r>
              <a:rPr lang="en-US" dirty="0" smtClean="0">
                <a:latin typeface="Courier New" pitchFamily="49" charset="0"/>
                <a:cs typeface="Courier New" pitchFamily="49" charset="0"/>
              </a:rPr>
              <a:t> {</a:t>
            </a:r>
          </a:p>
          <a:p>
            <a:pPr marL="0" indent="0" eaLnBrk="1" fontAlgn="auto" hangingPunct="1">
              <a:spcAft>
                <a:spcPts val="0"/>
              </a:spcAft>
              <a:buFont typeface="Arial" pitchFamily="34" charset="0"/>
              <a:buNone/>
              <a:defRPr/>
            </a:pPr>
            <a:r>
              <a:rPr lang="en-US" dirty="0" smtClean="0">
                <a:latin typeface="Courier New" pitchFamily="49" charset="0"/>
                <a:cs typeface="Courier New" pitchFamily="49" charset="0"/>
              </a:rPr>
              <a:t>    abstract method headings</a:t>
            </a:r>
          </a:p>
          <a:p>
            <a:pPr marL="0" indent="0" eaLnBrk="1" fontAlgn="auto" hangingPunct="1">
              <a:spcAft>
                <a:spcPts val="0"/>
              </a:spcAft>
              <a:buFont typeface="Arial" pitchFamily="34" charset="0"/>
              <a:buNone/>
              <a:defRPr/>
            </a:pPr>
            <a:r>
              <a:rPr lang="en-US" dirty="0" smtClean="0">
                <a:latin typeface="Courier New" pitchFamily="49" charset="0"/>
                <a:cs typeface="Courier New" pitchFamily="49" charset="0"/>
              </a:rPr>
              <a:t>    constant declarations</a:t>
            </a:r>
          </a:p>
          <a:p>
            <a:pPr marL="0" indent="0" eaLnBrk="1" fontAlgn="auto" hangingPunct="1">
              <a:spcAft>
                <a:spcPts val="0"/>
              </a:spcAft>
              <a:buFont typeface="Arial" pitchFamily="34" charset="0"/>
              <a:buNone/>
              <a:defRPr/>
            </a:pPr>
            <a:r>
              <a:rPr lang="en-US" dirty="0" smtClean="0">
                <a:latin typeface="Courier New" pitchFamily="49" charset="0"/>
                <a:cs typeface="Courier New" pitchFamily="49" charset="0"/>
              </a:rPr>
              <a:t>}</a:t>
            </a:r>
          </a:p>
          <a:p>
            <a:pPr marL="0" indent="0" eaLnBrk="1" fontAlgn="auto" hangingPunct="1">
              <a:spcAft>
                <a:spcPts val="0"/>
              </a:spcAft>
              <a:buFont typeface="Arial" pitchFamily="34" charset="0"/>
              <a:buNone/>
              <a:defRPr/>
            </a:pPr>
            <a:endParaRPr lang="en-US" dirty="0" smtClean="0"/>
          </a:p>
          <a:p>
            <a:pPr marL="0" indent="0" eaLnBrk="1" fontAlgn="auto" hangingPunct="1">
              <a:spcAft>
                <a:spcPts val="0"/>
              </a:spcAft>
              <a:buFont typeface="Arial" pitchFamily="34" charset="0"/>
              <a:buNone/>
              <a:defRPr/>
            </a:pPr>
            <a:r>
              <a:rPr lang="en-US" dirty="0" smtClean="0"/>
              <a:t>EXAMPLE: </a:t>
            </a:r>
          </a:p>
          <a:p>
            <a:pPr marL="0" indent="0" eaLnBrk="1" fontAlgn="auto" hangingPunct="1">
              <a:spcAft>
                <a:spcPts val="0"/>
              </a:spcAft>
              <a:buFont typeface="Arial" pitchFamily="34" charset="0"/>
              <a:buNone/>
              <a:defRPr/>
            </a:pPr>
            <a:endParaRPr lang="en-US" dirty="0" smtClean="0"/>
          </a:p>
          <a:p>
            <a:pPr marL="0" indent="0" eaLnBrk="1" fontAlgn="auto" hangingPunct="1">
              <a:spcAft>
                <a:spcPts val="0"/>
              </a:spcAft>
              <a:buFont typeface="Arial" pitchFamily="34" charset="0"/>
              <a:buNone/>
              <a:defRPr/>
            </a:pPr>
            <a:r>
              <a:rPr lang="en-US" dirty="0" smtClean="0">
                <a:latin typeface="Courier New" pitchFamily="49" charset="0"/>
                <a:cs typeface="Courier New" pitchFamily="49" charset="0"/>
              </a:rPr>
              <a:t>public interface Payable {</a:t>
            </a:r>
          </a:p>
          <a:p>
            <a:pPr marL="0" indent="0" eaLnBrk="1" fontAlgn="auto" hangingPunct="1">
              <a:spcAft>
                <a:spcPts val="0"/>
              </a:spcAft>
              <a:buFont typeface="Arial" pitchFamily="34" charset="0"/>
              <a:buNone/>
              <a:defRPr/>
            </a:pPr>
            <a:r>
              <a:rPr lang="en-US" dirty="0" smtClean="0">
                <a:latin typeface="Courier New" pitchFamily="49" charset="0"/>
                <a:cs typeface="Courier New" pitchFamily="49" charset="0"/>
              </a:rPr>
              <a:t>    public abstract double </a:t>
            </a:r>
            <a:r>
              <a:rPr lang="en-US" dirty="0" err="1" smtClean="0">
                <a:latin typeface="Courier New" pitchFamily="49" charset="0"/>
                <a:cs typeface="Courier New" pitchFamily="49" charset="0"/>
              </a:rPr>
              <a:t>calcSalary</a:t>
            </a:r>
            <a:r>
              <a:rPr lang="en-US" dirty="0" smtClean="0">
                <a:latin typeface="Courier New" pitchFamily="49" charset="0"/>
                <a:cs typeface="Courier New" pitchFamily="49" charset="0"/>
              </a:rPr>
              <a:t>();</a:t>
            </a:r>
          </a:p>
          <a:p>
            <a:pPr marL="0" indent="0" eaLnBrk="1" fontAlgn="auto" hangingPunct="1">
              <a:spcAft>
                <a:spcPts val="0"/>
              </a:spcAft>
              <a:buFont typeface="Arial" pitchFamily="34" charset="0"/>
              <a:buNone/>
              <a:defRPr/>
            </a:pPr>
            <a:r>
              <a:rPr lang="en-US" dirty="0" smtClean="0">
                <a:latin typeface="Courier New" pitchFamily="49" charset="0"/>
                <a:cs typeface="Courier New" pitchFamily="49" charset="0"/>
              </a:rPr>
              <a:t>    public abstract </a:t>
            </a:r>
            <a:r>
              <a:rPr lang="en-US" dirty="0" err="1" smtClean="0">
                <a:latin typeface="Courier New" pitchFamily="49" charset="0"/>
                <a:cs typeface="Courier New" pitchFamily="49" charset="0"/>
              </a:rPr>
              <a:t>boolean</a:t>
            </a:r>
            <a:r>
              <a:rPr lang="en-US" dirty="0" smtClean="0">
                <a:latin typeface="Courier New" pitchFamily="49" charset="0"/>
                <a:cs typeface="Courier New" pitchFamily="49" charset="0"/>
              </a:rPr>
              <a:t> salaried();</a:t>
            </a:r>
          </a:p>
          <a:p>
            <a:pPr marL="0" indent="0" eaLnBrk="1" fontAlgn="auto" hangingPunct="1">
              <a:spcAft>
                <a:spcPts val="0"/>
              </a:spcAft>
              <a:buFont typeface="Arial" pitchFamily="34" charset="0"/>
              <a:buNone/>
              <a:defRPr/>
            </a:pPr>
            <a:r>
              <a:rPr lang="en-US" dirty="0" smtClean="0">
                <a:latin typeface="Courier New" pitchFamily="49" charset="0"/>
                <a:cs typeface="Courier New" pitchFamily="49" charset="0"/>
              </a:rPr>
              <a:t>    public static final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double DEDUCTIONS = 25.5;</a:t>
            </a:r>
          </a:p>
          <a:p>
            <a:pPr marL="0" indent="0" eaLnBrk="1" fontAlgn="auto" hangingPunct="1">
              <a:spcAft>
                <a:spcPts val="0"/>
              </a:spcAft>
              <a:buFont typeface="Arial" pitchFamily="34" charset="0"/>
              <a:buNone/>
              <a:defRPr/>
            </a:pPr>
            <a:r>
              <a:rPr lang="en-US" dirty="0" smtClean="0"/>
              <a:t>}</a:t>
            </a:r>
          </a:p>
          <a:p>
            <a:pPr marL="0" indent="0" eaLnBrk="1" fontAlgn="auto" hangingPunct="1">
              <a:spcAft>
                <a:spcPts val="0"/>
              </a:spcAft>
              <a:buFont typeface="Arial" pitchFamily="34" charset="0"/>
              <a:buNone/>
              <a:defRPr/>
            </a:pPr>
            <a:endParaRPr lang="en-US" dirty="0"/>
          </a:p>
        </p:txBody>
      </p:sp>
      <p:sp>
        <p:nvSpPr>
          <p:cNvPr id="30723" name="Content Placeholder 3"/>
          <p:cNvSpPr>
            <a:spLocks noGrp="1"/>
          </p:cNvSpPr>
          <p:nvPr>
            <p:ph sz="quarter" idx="2"/>
          </p:nvPr>
        </p:nvSpPr>
        <p:spPr>
          <a:xfrm>
            <a:off x="5638800" y="1600200"/>
            <a:ext cx="3048000" cy="4525963"/>
          </a:xfrm>
        </p:spPr>
        <p:txBody>
          <a:bodyPr>
            <a:normAutofit fontScale="55000" lnSpcReduction="20000"/>
          </a:bodyPr>
          <a:lstStyle/>
          <a:p>
            <a:pPr marL="320040" indent="-320040" eaLnBrk="1" fontAlgn="auto" hangingPunct="1">
              <a:spcAft>
                <a:spcPts val="0"/>
              </a:spcAft>
              <a:buFont typeface="Wingdings"/>
              <a:buChar char=""/>
              <a:defRPr/>
            </a:pPr>
            <a:r>
              <a:rPr lang="en-US" sz="3600" dirty="0" smtClean="0"/>
              <a:t>Constants are defined in the interface</a:t>
            </a:r>
          </a:p>
          <a:p>
            <a:pPr marL="320040" indent="-320040" eaLnBrk="1" fontAlgn="auto" hangingPunct="1">
              <a:spcAft>
                <a:spcPts val="0"/>
              </a:spcAft>
              <a:buFont typeface="Wingdings"/>
              <a:buChar char=""/>
              <a:defRPr/>
            </a:pPr>
            <a:r>
              <a:rPr lang="en-US" sz="3600" dirty="0" smtClean="0">
                <a:latin typeface="Courier New" pitchFamily="49" charset="0"/>
                <a:cs typeface="Courier New" pitchFamily="49" charset="0"/>
              </a:rPr>
              <a:t>DEDUCTIONS</a:t>
            </a:r>
            <a:r>
              <a:rPr lang="en-US" sz="3600" dirty="0" smtClean="0"/>
              <a:t> are accessible in classes that implement the interface</a:t>
            </a:r>
          </a:p>
          <a:p>
            <a:pPr marL="320040" indent="-320040" eaLnBrk="1" fontAlgn="auto" hangingPunct="1">
              <a:spcAft>
                <a:spcPts val="0"/>
              </a:spcAft>
              <a:buFont typeface="Wingdings"/>
              <a:buChar char=""/>
              <a:defRPr/>
            </a:pPr>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pPr eaLnBrk="1" hangingPunct="1"/>
            <a:r>
              <a:rPr lang="en-US" b="1" smtClean="0"/>
              <a:t>Interface Definition </a:t>
            </a:r>
            <a:r>
              <a:rPr lang="en-US" smtClean="0"/>
              <a:t>(cont.)</a:t>
            </a:r>
            <a:endParaRPr lang="en-US" b="1" smtClean="0"/>
          </a:p>
        </p:txBody>
      </p:sp>
      <p:sp>
        <p:nvSpPr>
          <p:cNvPr id="3" name="Content Placeholder 2"/>
          <p:cNvSpPr>
            <a:spLocks noGrp="1"/>
          </p:cNvSpPr>
          <p:nvPr>
            <p:ph sz="quarter" idx="1"/>
          </p:nvPr>
        </p:nvSpPr>
        <p:spPr>
          <a:xfrm>
            <a:off x="457200" y="1600200"/>
            <a:ext cx="5029200" cy="4525963"/>
          </a:xfrm>
        </p:spPr>
        <p:txBody>
          <a:bodyPr rtlCol="0">
            <a:normAutofit fontScale="55000" lnSpcReduction="20000"/>
          </a:bodyPr>
          <a:lstStyle/>
          <a:p>
            <a:pPr marL="0" indent="0" eaLnBrk="1" fontAlgn="auto" hangingPunct="1">
              <a:spcAft>
                <a:spcPts val="0"/>
              </a:spcAft>
              <a:buFont typeface="Arial" pitchFamily="34" charset="0"/>
              <a:buNone/>
              <a:defRPr/>
            </a:pPr>
            <a:r>
              <a:rPr lang="en-US" dirty="0" smtClean="0"/>
              <a:t>FORM:</a:t>
            </a:r>
          </a:p>
          <a:p>
            <a:pPr marL="0" indent="0" eaLnBrk="1" fontAlgn="auto" hangingPunct="1">
              <a:spcAft>
                <a:spcPts val="0"/>
              </a:spcAft>
              <a:buFont typeface="Arial" pitchFamily="34" charset="0"/>
              <a:buNone/>
              <a:defRPr/>
            </a:pPr>
            <a:endParaRPr lang="en-US" dirty="0" smtClean="0"/>
          </a:p>
          <a:p>
            <a:pPr marL="0" indent="0" eaLnBrk="1" fontAlgn="auto" hangingPunct="1">
              <a:spcAft>
                <a:spcPts val="0"/>
              </a:spcAft>
              <a:buFont typeface="Arial" pitchFamily="34" charset="0"/>
              <a:buNone/>
              <a:defRPr/>
            </a:pPr>
            <a:r>
              <a:rPr lang="en-US" dirty="0" smtClean="0">
                <a:latin typeface="Courier New" pitchFamily="49" charset="0"/>
                <a:cs typeface="Courier New" pitchFamily="49" charset="0"/>
              </a:rPr>
              <a:t>public interface </a:t>
            </a:r>
            <a:r>
              <a:rPr lang="en-US" i="1" dirty="0" err="1" smtClean="0">
                <a:latin typeface="Courier New" pitchFamily="49" charset="0"/>
                <a:cs typeface="Courier New" pitchFamily="49" charset="0"/>
              </a:rPr>
              <a:t>interfaceName</a:t>
            </a:r>
            <a:r>
              <a:rPr lang="en-US" dirty="0" smtClean="0">
                <a:latin typeface="Courier New" pitchFamily="49" charset="0"/>
                <a:cs typeface="Courier New" pitchFamily="49" charset="0"/>
              </a:rPr>
              <a:t> {</a:t>
            </a:r>
          </a:p>
          <a:p>
            <a:pPr marL="0" indent="0" eaLnBrk="1" fontAlgn="auto" hangingPunct="1">
              <a:spcAft>
                <a:spcPts val="0"/>
              </a:spcAft>
              <a:buFont typeface="Arial" pitchFamily="34" charset="0"/>
              <a:buNone/>
              <a:defRPr/>
            </a:pPr>
            <a:r>
              <a:rPr lang="en-US" dirty="0" smtClean="0">
                <a:latin typeface="Courier New" pitchFamily="49" charset="0"/>
                <a:cs typeface="Courier New" pitchFamily="49" charset="0"/>
              </a:rPr>
              <a:t>    abstract method headings</a:t>
            </a:r>
          </a:p>
          <a:p>
            <a:pPr marL="0" indent="0" eaLnBrk="1" fontAlgn="auto" hangingPunct="1">
              <a:spcAft>
                <a:spcPts val="0"/>
              </a:spcAft>
              <a:buFont typeface="Arial" pitchFamily="34" charset="0"/>
              <a:buNone/>
              <a:defRPr/>
            </a:pPr>
            <a:r>
              <a:rPr lang="en-US" dirty="0" smtClean="0">
                <a:latin typeface="Courier New" pitchFamily="49" charset="0"/>
                <a:cs typeface="Courier New" pitchFamily="49" charset="0"/>
              </a:rPr>
              <a:t>    constant declarations</a:t>
            </a:r>
          </a:p>
          <a:p>
            <a:pPr marL="0" indent="0" eaLnBrk="1" fontAlgn="auto" hangingPunct="1">
              <a:spcAft>
                <a:spcPts val="0"/>
              </a:spcAft>
              <a:buFont typeface="Arial" pitchFamily="34" charset="0"/>
              <a:buNone/>
              <a:defRPr/>
            </a:pPr>
            <a:r>
              <a:rPr lang="en-US" dirty="0" smtClean="0">
                <a:latin typeface="Courier New" pitchFamily="49" charset="0"/>
                <a:cs typeface="Courier New" pitchFamily="49" charset="0"/>
              </a:rPr>
              <a:t>}</a:t>
            </a:r>
          </a:p>
          <a:p>
            <a:pPr marL="0" indent="0" eaLnBrk="1" fontAlgn="auto" hangingPunct="1">
              <a:spcAft>
                <a:spcPts val="0"/>
              </a:spcAft>
              <a:buFont typeface="Arial" pitchFamily="34" charset="0"/>
              <a:buNone/>
              <a:defRPr/>
            </a:pPr>
            <a:endParaRPr lang="en-US" dirty="0" smtClean="0"/>
          </a:p>
          <a:p>
            <a:pPr marL="0" indent="0" eaLnBrk="1" fontAlgn="auto" hangingPunct="1">
              <a:spcAft>
                <a:spcPts val="0"/>
              </a:spcAft>
              <a:buFont typeface="Arial" pitchFamily="34" charset="0"/>
              <a:buNone/>
              <a:defRPr/>
            </a:pPr>
            <a:r>
              <a:rPr lang="en-US" dirty="0" smtClean="0"/>
              <a:t>EXAMPLE: </a:t>
            </a:r>
          </a:p>
          <a:p>
            <a:pPr marL="0" indent="0" eaLnBrk="1" fontAlgn="auto" hangingPunct="1">
              <a:spcAft>
                <a:spcPts val="0"/>
              </a:spcAft>
              <a:buFont typeface="Arial" pitchFamily="34" charset="0"/>
              <a:buNone/>
              <a:defRPr/>
            </a:pPr>
            <a:endParaRPr lang="en-US" dirty="0" smtClean="0"/>
          </a:p>
          <a:p>
            <a:pPr marL="0" indent="0" eaLnBrk="1" fontAlgn="auto" hangingPunct="1">
              <a:spcAft>
                <a:spcPts val="0"/>
              </a:spcAft>
              <a:buFont typeface="Arial" pitchFamily="34" charset="0"/>
              <a:buNone/>
              <a:defRPr/>
            </a:pPr>
            <a:r>
              <a:rPr lang="en-US" dirty="0" smtClean="0">
                <a:latin typeface="Courier New" pitchFamily="49" charset="0"/>
                <a:cs typeface="Courier New" pitchFamily="49" charset="0"/>
              </a:rPr>
              <a:t>public interface Payable {</a:t>
            </a:r>
          </a:p>
          <a:p>
            <a:pPr marL="0" indent="0" eaLnBrk="1" fontAlgn="auto" hangingPunct="1">
              <a:spcAft>
                <a:spcPts val="0"/>
              </a:spcAft>
              <a:buFont typeface="Arial" pitchFamily="34" charset="0"/>
              <a:buNone/>
              <a:defRPr/>
            </a:pPr>
            <a:r>
              <a:rPr lang="en-US" dirty="0" smtClean="0">
                <a:latin typeface="Courier New" pitchFamily="49" charset="0"/>
                <a:cs typeface="Courier New" pitchFamily="49" charset="0"/>
              </a:rPr>
              <a:t>    </a:t>
            </a:r>
            <a:r>
              <a:rPr lang="en-US" dirty="0" smtClean="0">
                <a:solidFill>
                  <a:schemeClr val="accent2"/>
                </a:solidFill>
                <a:latin typeface="Courier New" pitchFamily="49" charset="0"/>
                <a:cs typeface="Courier New" pitchFamily="49" charset="0"/>
              </a:rPr>
              <a:t>public abstract </a:t>
            </a:r>
            <a:r>
              <a:rPr lang="en-US" dirty="0" smtClean="0">
                <a:latin typeface="Courier New" pitchFamily="49" charset="0"/>
                <a:cs typeface="Courier New" pitchFamily="49" charset="0"/>
              </a:rPr>
              <a:t>double </a:t>
            </a:r>
            <a:r>
              <a:rPr lang="en-US" dirty="0" err="1" smtClean="0">
                <a:latin typeface="Courier New" pitchFamily="49" charset="0"/>
                <a:cs typeface="Courier New" pitchFamily="49" charset="0"/>
              </a:rPr>
              <a:t>calcSalary</a:t>
            </a:r>
            <a:r>
              <a:rPr lang="en-US" dirty="0" smtClean="0">
                <a:latin typeface="Courier New" pitchFamily="49" charset="0"/>
                <a:cs typeface="Courier New" pitchFamily="49" charset="0"/>
              </a:rPr>
              <a:t>();</a:t>
            </a:r>
          </a:p>
          <a:p>
            <a:pPr marL="0" indent="0" eaLnBrk="1" fontAlgn="auto" hangingPunct="1">
              <a:spcAft>
                <a:spcPts val="0"/>
              </a:spcAft>
              <a:buFont typeface="Arial" pitchFamily="34" charset="0"/>
              <a:buNone/>
              <a:defRPr/>
            </a:pPr>
            <a:r>
              <a:rPr lang="en-US" dirty="0" smtClean="0">
                <a:latin typeface="Courier New" pitchFamily="49" charset="0"/>
                <a:cs typeface="Courier New" pitchFamily="49" charset="0"/>
              </a:rPr>
              <a:t>    </a:t>
            </a:r>
            <a:r>
              <a:rPr lang="en-US" dirty="0" smtClean="0">
                <a:solidFill>
                  <a:schemeClr val="accent2"/>
                </a:solidFill>
                <a:latin typeface="Courier New" pitchFamily="49" charset="0"/>
                <a:cs typeface="Courier New" pitchFamily="49" charset="0"/>
              </a:rPr>
              <a:t>public abstract </a:t>
            </a:r>
            <a:r>
              <a:rPr lang="en-US" dirty="0" err="1" smtClean="0">
                <a:latin typeface="Courier New" pitchFamily="49" charset="0"/>
                <a:cs typeface="Courier New" pitchFamily="49" charset="0"/>
              </a:rPr>
              <a:t>boolean</a:t>
            </a:r>
            <a:r>
              <a:rPr lang="en-US" dirty="0" smtClean="0">
                <a:latin typeface="Courier New" pitchFamily="49" charset="0"/>
                <a:cs typeface="Courier New" pitchFamily="49" charset="0"/>
              </a:rPr>
              <a:t> salaried();</a:t>
            </a:r>
          </a:p>
          <a:p>
            <a:pPr marL="0" indent="0" eaLnBrk="1" fontAlgn="auto" hangingPunct="1">
              <a:spcAft>
                <a:spcPts val="0"/>
              </a:spcAft>
              <a:buFont typeface="Arial" pitchFamily="34" charset="0"/>
              <a:buNone/>
              <a:defRPr/>
            </a:pPr>
            <a:r>
              <a:rPr lang="en-US" dirty="0" smtClean="0">
                <a:latin typeface="Courier New" pitchFamily="49" charset="0"/>
                <a:cs typeface="Courier New" pitchFamily="49" charset="0"/>
              </a:rPr>
              <a:t>    </a:t>
            </a:r>
            <a:r>
              <a:rPr lang="en-US" dirty="0" smtClean="0">
                <a:solidFill>
                  <a:schemeClr val="accent2"/>
                </a:solidFill>
                <a:latin typeface="Courier New" pitchFamily="49" charset="0"/>
                <a:cs typeface="Courier New" pitchFamily="49" charset="0"/>
              </a:rPr>
              <a:t>public static final </a:t>
            </a:r>
            <a:r>
              <a:rPr lang="en-US" dirty="0" smtClean="0">
                <a:latin typeface="Courier New" pitchFamily="49" charset="0"/>
                <a:cs typeface="Courier New" pitchFamily="49" charset="0"/>
              </a:rPr>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double DEDUCTIONS = 25.5;</a:t>
            </a:r>
          </a:p>
          <a:p>
            <a:pPr marL="0" indent="0" eaLnBrk="1" fontAlgn="auto" hangingPunct="1">
              <a:spcAft>
                <a:spcPts val="0"/>
              </a:spcAft>
              <a:buFont typeface="Arial" pitchFamily="34" charset="0"/>
              <a:buNone/>
              <a:defRPr/>
            </a:pPr>
            <a:r>
              <a:rPr lang="en-US" dirty="0" smtClean="0"/>
              <a:t>}</a:t>
            </a:r>
          </a:p>
          <a:p>
            <a:pPr marL="0" indent="0" eaLnBrk="1" fontAlgn="auto" hangingPunct="1">
              <a:spcAft>
                <a:spcPts val="0"/>
              </a:spcAft>
              <a:buFont typeface="Arial" pitchFamily="34" charset="0"/>
              <a:buNone/>
              <a:defRPr/>
            </a:pPr>
            <a:endParaRPr lang="en-US" dirty="0"/>
          </a:p>
        </p:txBody>
      </p:sp>
      <p:sp>
        <p:nvSpPr>
          <p:cNvPr id="31747" name="Content Placeholder 3"/>
          <p:cNvSpPr>
            <a:spLocks noGrp="1"/>
          </p:cNvSpPr>
          <p:nvPr>
            <p:ph sz="quarter" idx="2"/>
          </p:nvPr>
        </p:nvSpPr>
        <p:spPr>
          <a:xfrm>
            <a:off x="5638800" y="1600200"/>
            <a:ext cx="3048000" cy="4525963"/>
          </a:xfrm>
        </p:spPr>
        <p:txBody>
          <a:bodyPr/>
          <a:lstStyle/>
          <a:p>
            <a:pPr eaLnBrk="1" hangingPunct="1"/>
            <a:r>
              <a:rPr lang="en-US" sz="2000" smtClean="0"/>
              <a:t>The keywords </a:t>
            </a:r>
            <a:r>
              <a:rPr lang="en-US" sz="2000" smtClean="0">
                <a:latin typeface="Courier New" pitchFamily="49" charset="0"/>
                <a:cs typeface="Courier New" pitchFamily="49" charset="0"/>
              </a:rPr>
              <a:t>public</a:t>
            </a:r>
            <a:r>
              <a:rPr lang="en-US" sz="2000" smtClean="0"/>
              <a:t> and </a:t>
            </a:r>
            <a:r>
              <a:rPr lang="en-US" sz="2000" smtClean="0">
                <a:latin typeface="Courier New" pitchFamily="49" charset="0"/>
                <a:cs typeface="Courier New" pitchFamily="49" charset="0"/>
              </a:rPr>
              <a:t>abstract</a:t>
            </a:r>
            <a:r>
              <a:rPr lang="en-US" sz="2000" smtClean="0"/>
              <a:t> are implicit in each </a:t>
            </a:r>
            <a:r>
              <a:rPr lang="en-US" sz="2000" i="1" smtClean="0"/>
              <a:t>abstract method</a:t>
            </a:r>
            <a:r>
              <a:rPr lang="en-US" sz="2000" smtClean="0"/>
              <a:t> definition</a:t>
            </a:r>
          </a:p>
          <a:p>
            <a:pPr eaLnBrk="1" hangingPunct="1"/>
            <a:r>
              <a:rPr lang="en-US" sz="2000" smtClean="0"/>
              <a:t>And keywords </a:t>
            </a:r>
            <a:r>
              <a:rPr lang="en-US" sz="2000" smtClean="0">
                <a:latin typeface="Courier New" pitchFamily="49" charset="0"/>
                <a:cs typeface="Courier New" pitchFamily="49" charset="0"/>
              </a:rPr>
              <a:t>public</a:t>
            </a:r>
            <a:r>
              <a:rPr lang="en-US" sz="2000" smtClean="0"/>
              <a:t> </a:t>
            </a:r>
            <a:r>
              <a:rPr lang="en-US" sz="2000" smtClean="0">
                <a:latin typeface="Courier New" pitchFamily="49" charset="0"/>
                <a:cs typeface="Courier New" pitchFamily="49" charset="0"/>
              </a:rPr>
              <a:t>static final </a:t>
            </a:r>
            <a:r>
              <a:rPr lang="en-US" sz="2000" smtClean="0"/>
              <a:t>are implicit in each </a:t>
            </a:r>
            <a:r>
              <a:rPr lang="en-US" sz="2000" i="1" smtClean="0"/>
              <a:t>constant</a:t>
            </a:r>
            <a:r>
              <a:rPr lang="en-US" sz="2000" smtClean="0"/>
              <a:t> declaration</a:t>
            </a:r>
          </a:p>
          <a:p>
            <a:pPr eaLnBrk="1" hangingPunct="1"/>
            <a:r>
              <a:rPr lang="en-US" sz="2000" smtClean="0"/>
              <a:t>As such, they may be omitted</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pPr eaLnBrk="1" hangingPunct="1"/>
            <a:r>
              <a:rPr lang="en-US" b="1" smtClean="0"/>
              <a:t>Interface Definition</a:t>
            </a:r>
            <a:r>
              <a:rPr lang="en-US" smtClean="0"/>
              <a:t> (cont.)</a:t>
            </a:r>
          </a:p>
        </p:txBody>
      </p:sp>
      <p:sp>
        <p:nvSpPr>
          <p:cNvPr id="32770" name="Content Placeholder 2"/>
          <p:cNvSpPr>
            <a:spLocks noGrp="1"/>
          </p:cNvSpPr>
          <p:nvPr>
            <p:ph sz="quarter" idx="1"/>
          </p:nvPr>
        </p:nvSpPr>
        <p:spPr>
          <a:xfrm>
            <a:off x="457200" y="1600200"/>
            <a:ext cx="5029200" cy="4525963"/>
          </a:xfrm>
        </p:spPr>
        <p:txBody>
          <a:bodyPr/>
          <a:lstStyle/>
          <a:p>
            <a:pPr marL="0" indent="0" eaLnBrk="1" hangingPunct="1">
              <a:lnSpc>
                <a:spcPct val="80000"/>
              </a:lnSpc>
              <a:buFont typeface="Arial" charset="0"/>
              <a:buNone/>
            </a:pPr>
            <a:r>
              <a:rPr lang="en-US" sz="1500" smtClean="0"/>
              <a:t>FORM:</a:t>
            </a:r>
          </a:p>
          <a:p>
            <a:pPr marL="0" indent="0" eaLnBrk="1" hangingPunct="1">
              <a:lnSpc>
                <a:spcPct val="80000"/>
              </a:lnSpc>
              <a:buFont typeface="Arial" charset="0"/>
              <a:buNone/>
            </a:pPr>
            <a:endParaRPr lang="en-US" sz="1500" smtClean="0"/>
          </a:p>
          <a:p>
            <a:pPr marL="0" indent="0" eaLnBrk="1" hangingPunct="1">
              <a:lnSpc>
                <a:spcPct val="80000"/>
              </a:lnSpc>
              <a:buFont typeface="Arial" charset="0"/>
              <a:buNone/>
            </a:pPr>
            <a:r>
              <a:rPr lang="en-US" sz="1500" smtClean="0">
                <a:latin typeface="Courier New" pitchFamily="49" charset="0"/>
                <a:cs typeface="Courier New" pitchFamily="49" charset="0"/>
              </a:rPr>
              <a:t>public interface interfaceName {</a:t>
            </a:r>
          </a:p>
          <a:p>
            <a:pPr marL="0" indent="0" eaLnBrk="1" hangingPunct="1">
              <a:lnSpc>
                <a:spcPct val="80000"/>
              </a:lnSpc>
              <a:buFont typeface="Arial" charset="0"/>
              <a:buNone/>
            </a:pPr>
            <a:r>
              <a:rPr lang="en-US" sz="1500" smtClean="0">
                <a:latin typeface="Courier New" pitchFamily="49" charset="0"/>
                <a:cs typeface="Courier New" pitchFamily="49" charset="0"/>
              </a:rPr>
              <a:t>    abstract method headings</a:t>
            </a:r>
          </a:p>
          <a:p>
            <a:pPr marL="0" indent="0" eaLnBrk="1" hangingPunct="1">
              <a:lnSpc>
                <a:spcPct val="80000"/>
              </a:lnSpc>
              <a:buFont typeface="Arial" charset="0"/>
              <a:buNone/>
            </a:pPr>
            <a:r>
              <a:rPr lang="en-US" sz="1500" smtClean="0">
                <a:latin typeface="Courier New" pitchFamily="49" charset="0"/>
                <a:cs typeface="Courier New" pitchFamily="49" charset="0"/>
              </a:rPr>
              <a:t>    constant declarations</a:t>
            </a:r>
          </a:p>
          <a:p>
            <a:pPr marL="0" indent="0" eaLnBrk="1" hangingPunct="1">
              <a:lnSpc>
                <a:spcPct val="80000"/>
              </a:lnSpc>
              <a:buFont typeface="Arial" charset="0"/>
              <a:buNone/>
            </a:pPr>
            <a:r>
              <a:rPr lang="en-US" sz="1500" smtClean="0">
                <a:latin typeface="Courier New" pitchFamily="49" charset="0"/>
                <a:cs typeface="Courier New" pitchFamily="49" charset="0"/>
              </a:rPr>
              <a:t>}</a:t>
            </a:r>
          </a:p>
          <a:p>
            <a:pPr marL="0" indent="0" eaLnBrk="1" hangingPunct="1">
              <a:lnSpc>
                <a:spcPct val="80000"/>
              </a:lnSpc>
              <a:buFont typeface="Arial" charset="0"/>
              <a:buNone/>
            </a:pPr>
            <a:endParaRPr lang="en-US" sz="1500" smtClean="0"/>
          </a:p>
          <a:p>
            <a:pPr marL="0" indent="0" eaLnBrk="1" hangingPunct="1">
              <a:lnSpc>
                <a:spcPct val="80000"/>
              </a:lnSpc>
              <a:buFont typeface="Arial" charset="0"/>
              <a:buNone/>
            </a:pPr>
            <a:r>
              <a:rPr lang="en-US" sz="1500" smtClean="0"/>
              <a:t>EXAMPLE: </a:t>
            </a:r>
          </a:p>
          <a:p>
            <a:pPr marL="0" indent="0" eaLnBrk="1" hangingPunct="1">
              <a:lnSpc>
                <a:spcPct val="80000"/>
              </a:lnSpc>
              <a:buFont typeface="Arial" charset="0"/>
              <a:buNone/>
            </a:pPr>
            <a:endParaRPr lang="en-US" sz="1500" smtClean="0"/>
          </a:p>
          <a:p>
            <a:pPr marL="0" indent="0" eaLnBrk="1" hangingPunct="1">
              <a:lnSpc>
                <a:spcPct val="80000"/>
              </a:lnSpc>
              <a:buFont typeface="Arial" charset="0"/>
              <a:buNone/>
            </a:pPr>
            <a:r>
              <a:rPr lang="en-US" sz="1500" smtClean="0">
                <a:latin typeface="Courier New" pitchFamily="49" charset="0"/>
                <a:cs typeface="Courier New" pitchFamily="49" charset="0"/>
              </a:rPr>
              <a:t>public interface Payable {</a:t>
            </a:r>
          </a:p>
          <a:p>
            <a:pPr marL="0" indent="0" eaLnBrk="1" hangingPunct="1">
              <a:lnSpc>
                <a:spcPct val="80000"/>
              </a:lnSpc>
              <a:buFont typeface="Arial" charset="0"/>
              <a:buNone/>
            </a:pPr>
            <a:r>
              <a:rPr lang="en-US" sz="1500" smtClean="0">
                <a:latin typeface="Courier New" pitchFamily="49" charset="0"/>
                <a:cs typeface="Courier New" pitchFamily="49" charset="0"/>
              </a:rPr>
              <a:t>    double calcSalary();</a:t>
            </a:r>
          </a:p>
          <a:p>
            <a:pPr marL="0" indent="0" eaLnBrk="1" hangingPunct="1">
              <a:lnSpc>
                <a:spcPct val="80000"/>
              </a:lnSpc>
              <a:buFont typeface="Arial" charset="0"/>
              <a:buNone/>
            </a:pPr>
            <a:r>
              <a:rPr lang="en-US" sz="1500" smtClean="0">
                <a:latin typeface="Courier New" pitchFamily="49" charset="0"/>
                <a:cs typeface="Courier New" pitchFamily="49" charset="0"/>
              </a:rPr>
              <a:t>    boolean salaried();</a:t>
            </a:r>
          </a:p>
          <a:p>
            <a:pPr marL="0" indent="0" eaLnBrk="1" hangingPunct="1">
              <a:lnSpc>
                <a:spcPct val="80000"/>
              </a:lnSpc>
              <a:buFont typeface="Arial" charset="0"/>
              <a:buNone/>
            </a:pPr>
            <a:r>
              <a:rPr lang="en-US" sz="1500" smtClean="0">
                <a:latin typeface="Courier New" pitchFamily="49" charset="0"/>
                <a:cs typeface="Courier New" pitchFamily="49" charset="0"/>
              </a:rPr>
              <a:t>    double DEDUCTIONS = 25.5;</a:t>
            </a:r>
          </a:p>
          <a:p>
            <a:pPr marL="0" indent="0" eaLnBrk="1" hangingPunct="1">
              <a:lnSpc>
                <a:spcPct val="80000"/>
              </a:lnSpc>
              <a:buFont typeface="Arial" charset="0"/>
              <a:buNone/>
            </a:pPr>
            <a:r>
              <a:rPr lang="en-US" sz="1500" smtClean="0">
                <a:latin typeface="Courier New" pitchFamily="49" charset="0"/>
                <a:cs typeface="Courier New" pitchFamily="49" charset="0"/>
              </a:rPr>
              <a:t>}</a:t>
            </a:r>
          </a:p>
          <a:p>
            <a:pPr marL="0" indent="0" eaLnBrk="1" hangingPunct="1">
              <a:buFont typeface="Arial" charset="0"/>
              <a:buNone/>
            </a:pPr>
            <a:endParaRPr lang="en-US" smtClean="0"/>
          </a:p>
        </p:txBody>
      </p:sp>
      <p:sp>
        <p:nvSpPr>
          <p:cNvPr id="32771" name="Content Placeholder 3"/>
          <p:cNvSpPr>
            <a:spLocks noGrp="1"/>
          </p:cNvSpPr>
          <p:nvPr>
            <p:ph sz="quarter" idx="2"/>
          </p:nvPr>
        </p:nvSpPr>
        <p:spPr>
          <a:xfrm>
            <a:off x="5638800" y="1600200"/>
            <a:ext cx="3048000" cy="4525963"/>
          </a:xfrm>
        </p:spPr>
        <p:txBody>
          <a:bodyPr/>
          <a:lstStyle/>
          <a:p>
            <a:pPr eaLnBrk="1" hangingPunct="1"/>
            <a:r>
              <a:rPr lang="en-US" sz="2000" smtClean="0"/>
              <a:t>The keywords </a:t>
            </a:r>
            <a:r>
              <a:rPr lang="en-US" sz="2000" smtClean="0">
                <a:latin typeface="Courier New" pitchFamily="49" charset="0"/>
                <a:cs typeface="Courier New" pitchFamily="49" charset="0"/>
              </a:rPr>
              <a:t>public</a:t>
            </a:r>
            <a:r>
              <a:rPr lang="en-US" sz="2000" smtClean="0"/>
              <a:t> and </a:t>
            </a:r>
            <a:r>
              <a:rPr lang="en-US" sz="2000" smtClean="0">
                <a:latin typeface="Courier New" pitchFamily="49" charset="0"/>
                <a:cs typeface="Courier New" pitchFamily="49" charset="0"/>
              </a:rPr>
              <a:t>abstract</a:t>
            </a:r>
            <a:r>
              <a:rPr lang="en-US" sz="2000" smtClean="0"/>
              <a:t> are implicit in each </a:t>
            </a:r>
            <a:r>
              <a:rPr lang="en-US" sz="2000" i="1" smtClean="0"/>
              <a:t>abstract method</a:t>
            </a:r>
            <a:r>
              <a:rPr lang="en-US" sz="2000" smtClean="0"/>
              <a:t> definition</a:t>
            </a:r>
          </a:p>
          <a:p>
            <a:pPr eaLnBrk="1" hangingPunct="1"/>
            <a:r>
              <a:rPr lang="en-US" sz="2000" smtClean="0"/>
              <a:t>And keywords </a:t>
            </a:r>
            <a:r>
              <a:rPr lang="en-US" sz="2000" smtClean="0">
                <a:latin typeface="Courier New" pitchFamily="49" charset="0"/>
                <a:cs typeface="Courier New" pitchFamily="49" charset="0"/>
              </a:rPr>
              <a:t>public</a:t>
            </a:r>
            <a:r>
              <a:rPr lang="en-US" sz="2000" smtClean="0"/>
              <a:t> </a:t>
            </a:r>
            <a:r>
              <a:rPr lang="en-US" sz="2000" smtClean="0">
                <a:latin typeface="Courier New" pitchFamily="49" charset="0"/>
                <a:cs typeface="Courier New" pitchFamily="49" charset="0"/>
              </a:rPr>
              <a:t>static final </a:t>
            </a:r>
            <a:r>
              <a:rPr lang="en-US" sz="2000" smtClean="0"/>
              <a:t>are implicit in each </a:t>
            </a:r>
            <a:r>
              <a:rPr lang="en-US" sz="2000" i="1" smtClean="0"/>
              <a:t>constant</a:t>
            </a:r>
            <a:r>
              <a:rPr lang="en-US" sz="2000" smtClean="0"/>
              <a:t> declaration</a:t>
            </a:r>
          </a:p>
          <a:p>
            <a:pPr eaLnBrk="1" hangingPunct="1"/>
            <a:r>
              <a:rPr lang="en-US" sz="2000" smtClean="0"/>
              <a:t>As such, they may be omitted</a:t>
            </a:r>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612775" y="228600"/>
            <a:ext cx="8153400" cy="990600"/>
          </a:xfrm>
        </p:spPr>
        <p:txBody>
          <a:bodyPr/>
          <a:lstStyle/>
          <a:p>
            <a:pPr eaLnBrk="1" hangingPunct="1"/>
            <a:r>
              <a:rPr lang="en-US" b="1" smtClean="0"/>
              <a:t>Chapter Objectives</a:t>
            </a:r>
          </a:p>
        </p:txBody>
      </p:sp>
      <p:sp>
        <p:nvSpPr>
          <p:cNvPr id="3" name="Content Placeholder 2"/>
          <p:cNvSpPr>
            <a:spLocks noGrp="1"/>
          </p:cNvSpPr>
          <p:nvPr>
            <p:ph sz="quarter" idx="1"/>
          </p:nvPr>
        </p:nvSpPr>
        <p:spPr>
          <a:xfrm>
            <a:off x="612775" y="1600200"/>
            <a:ext cx="8153400" cy="4495800"/>
          </a:xfrm>
        </p:spPr>
        <p:txBody>
          <a:bodyPr>
            <a:normAutofit/>
          </a:bodyPr>
          <a:lstStyle/>
          <a:p>
            <a:pPr eaLnBrk="1" hangingPunct="1">
              <a:lnSpc>
                <a:spcPct val="80000"/>
              </a:lnSpc>
            </a:pPr>
            <a:r>
              <a:rPr lang="en-US" sz="2500" smtClean="0"/>
              <a:t>Interfaces</a:t>
            </a:r>
          </a:p>
          <a:p>
            <a:pPr eaLnBrk="1" hangingPunct="1">
              <a:lnSpc>
                <a:spcPct val="80000"/>
              </a:lnSpc>
            </a:pPr>
            <a:r>
              <a:rPr lang="en-US" sz="2500" smtClean="0"/>
              <a:t>Inheritance and code reuse</a:t>
            </a:r>
          </a:p>
          <a:p>
            <a:pPr eaLnBrk="1" hangingPunct="1">
              <a:lnSpc>
                <a:spcPct val="80000"/>
              </a:lnSpc>
            </a:pPr>
            <a:r>
              <a:rPr lang="en-US" sz="2500" smtClean="0"/>
              <a:t>How Java determines which method to execute when there are multiple methods</a:t>
            </a:r>
          </a:p>
          <a:p>
            <a:pPr eaLnBrk="1" hangingPunct="1">
              <a:lnSpc>
                <a:spcPct val="80000"/>
              </a:lnSpc>
            </a:pPr>
            <a:r>
              <a:rPr lang="en-US" sz="2500" smtClean="0"/>
              <a:t>Abstract classes</a:t>
            </a:r>
          </a:p>
          <a:p>
            <a:pPr eaLnBrk="1" hangingPunct="1">
              <a:lnSpc>
                <a:spcPct val="80000"/>
              </a:lnSpc>
            </a:pPr>
            <a:r>
              <a:rPr lang="en-US" sz="2500" smtClean="0"/>
              <a:t>Abstract data types and interfaces</a:t>
            </a:r>
          </a:p>
          <a:p>
            <a:pPr eaLnBrk="1" hangingPunct="1">
              <a:lnSpc>
                <a:spcPct val="80000"/>
              </a:lnSpc>
            </a:pPr>
            <a:r>
              <a:rPr lang="en-US" sz="2500" smtClean="0">
                <a:latin typeface="Courier New" pitchFamily="49" charset="0"/>
                <a:cs typeface="Courier New" pitchFamily="49" charset="0"/>
              </a:rPr>
              <a:t>Object</a:t>
            </a:r>
            <a:r>
              <a:rPr lang="en-US" sz="2500" smtClean="0"/>
              <a:t> class and overriding </a:t>
            </a:r>
            <a:r>
              <a:rPr lang="en-US" sz="2500" smtClean="0">
                <a:latin typeface="Courier New" pitchFamily="49" charset="0"/>
                <a:cs typeface="Courier New" pitchFamily="49" charset="0"/>
              </a:rPr>
              <a:t>Object</a:t>
            </a:r>
            <a:r>
              <a:rPr lang="en-US" sz="2500" smtClean="0"/>
              <a:t> class methods</a:t>
            </a:r>
          </a:p>
          <a:p>
            <a:pPr eaLnBrk="1" hangingPunct="1">
              <a:lnSpc>
                <a:spcPct val="80000"/>
              </a:lnSpc>
            </a:pPr>
            <a:r>
              <a:rPr lang="en-US" sz="2500" smtClean="0">
                <a:latin typeface="Courier New" pitchFamily="49" charset="0"/>
                <a:cs typeface="Courier New" pitchFamily="49" charset="0"/>
              </a:rPr>
              <a:t>Exception</a:t>
            </a:r>
            <a:r>
              <a:rPr lang="en-US" sz="2500" smtClean="0"/>
              <a:t> hierarchy</a:t>
            </a:r>
          </a:p>
          <a:p>
            <a:pPr eaLnBrk="1" hangingPunct="1">
              <a:lnSpc>
                <a:spcPct val="80000"/>
              </a:lnSpc>
            </a:pPr>
            <a:r>
              <a:rPr lang="en-US" sz="2500" smtClean="0"/>
              <a:t>Checked and unchecked exceptions</a:t>
            </a:r>
          </a:p>
          <a:p>
            <a:pPr eaLnBrk="1" hangingPunct="1">
              <a:lnSpc>
                <a:spcPct val="80000"/>
              </a:lnSpc>
            </a:pPr>
            <a:r>
              <a:rPr lang="en-US" sz="2500" smtClean="0"/>
              <a:t>Packages and visibility </a:t>
            </a:r>
          </a:p>
          <a:p>
            <a:pPr eaLnBrk="1" hangingPunct="1">
              <a:lnSpc>
                <a:spcPct val="80000"/>
              </a:lnSpc>
            </a:pPr>
            <a:r>
              <a:rPr lang="en-US" sz="2500" smtClean="0"/>
              <a:t>Class hierarchy for shapes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7"/>
          <p:cNvSpPr>
            <a:spLocks noGrp="1"/>
          </p:cNvSpPr>
          <p:nvPr>
            <p:ph type="title"/>
          </p:nvPr>
        </p:nvSpPr>
        <p:spPr>
          <a:xfrm>
            <a:off x="612775" y="228600"/>
            <a:ext cx="8153400" cy="990600"/>
          </a:xfrm>
        </p:spPr>
        <p:txBody>
          <a:bodyPr/>
          <a:lstStyle/>
          <a:p>
            <a:pPr eaLnBrk="1" hangingPunct="1"/>
            <a:r>
              <a:rPr lang="en-US" b="1" smtClean="0"/>
              <a:t>The </a:t>
            </a:r>
            <a:r>
              <a:rPr lang="en-US" smtClean="0">
                <a:latin typeface="Courier New" pitchFamily="49" charset="0"/>
                <a:cs typeface="Courier New" pitchFamily="49" charset="0"/>
              </a:rPr>
              <a:t>implements</a:t>
            </a:r>
            <a:r>
              <a:rPr lang="en-US" b="1" smtClean="0"/>
              <a:t> Clause</a:t>
            </a:r>
          </a:p>
        </p:txBody>
      </p:sp>
      <p:sp>
        <p:nvSpPr>
          <p:cNvPr id="33794" name="Content Placeholder 8"/>
          <p:cNvSpPr>
            <a:spLocks noGrp="1"/>
          </p:cNvSpPr>
          <p:nvPr>
            <p:ph sz="quarter" idx="1"/>
          </p:nvPr>
        </p:nvSpPr>
        <p:spPr>
          <a:xfrm>
            <a:off x="612775" y="1600200"/>
            <a:ext cx="8153400" cy="4495800"/>
          </a:xfrm>
        </p:spPr>
        <p:txBody>
          <a:bodyPr/>
          <a:lstStyle/>
          <a:p>
            <a:pPr eaLnBrk="1" hangingPunct="1">
              <a:lnSpc>
                <a:spcPct val="90000"/>
              </a:lnSpc>
            </a:pPr>
            <a:r>
              <a:rPr lang="en-US" smtClean="0"/>
              <a:t>For a class to implement an interface, it must end with the </a:t>
            </a:r>
            <a:r>
              <a:rPr lang="en-US" smtClean="0">
                <a:latin typeface="Courier New" pitchFamily="49" charset="0"/>
                <a:cs typeface="Courier New" pitchFamily="49" charset="0"/>
              </a:rPr>
              <a:t>implements </a:t>
            </a:r>
            <a:r>
              <a:rPr lang="en-US" smtClean="0"/>
              <a:t>clause</a:t>
            </a:r>
            <a:endParaRPr lang="en-US" smtClean="0">
              <a:latin typeface="Courier New" pitchFamily="49" charset="0"/>
              <a:cs typeface="Courier New" pitchFamily="49" charset="0"/>
            </a:endParaRPr>
          </a:p>
          <a:p>
            <a:pPr eaLnBrk="1" hangingPunct="1">
              <a:lnSpc>
                <a:spcPct val="90000"/>
              </a:lnSpc>
              <a:buFont typeface="Arial" charset="0"/>
              <a:buNone/>
            </a:pPr>
            <a:endParaRPr lang="en-US" smtClean="0">
              <a:latin typeface="Courier New" pitchFamily="49" charset="0"/>
              <a:cs typeface="Courier New" pitchFamily="49" charset="0"/>
            </a:endParaRPr>
          </a:p>
          <a:p>
            <a:pPr marL="457200" lvl="1" indent="0" eaLnBrk="1" hangingPunct="1">
              <a:lnSpc>
                <a:spcPct val="90000"/>
              </a:lnSpc>
              <a:buFont typeface="Arial" charset="0"/>
              <a:buNone/>
            </a:pPr>
            <a:r>
              <a:rPr lang="en-US" sz="2000" smtClean="0">
                <a:latin typeface="Courier New" pitchFamily="49" charset="0"/>
                <a:cs typeface="Courier New" pitchFamily="49" charset="0"/>
              </a:rPr>
              <a:t>public class ATMbankAmerica implements ATM</a:t>
            </a:r>
          </a:p>
          <a:p>
            <a:pPr marL="457200" lvl="1" indent="0" eaLnBrk="1" hangingPunct="1">
              <a:lnSpc>
                <a:spcPct val="90000"/>
              </a:lnSpc>
              <a:buFont typeface="Arial" charset="0"/>
              <a:buNone/>
            </a:pPr>
            <a:r>
              <a:rPr lang="en-US" sz="2000" smtClean="0">
                <a:latin typeface="Courier New" pitchFamily="49" charset="0"/>
                <a:cs typeface="Courier New" pitchFamily="49" charset="0"/>
              </a:rPr>
              <a:t>public class ATMforAllBanks implements ATM</a:t>
            </a:r>
          </a:p>
          <a:p>
            <a:pPr eaLnBrk="1" hangingPunct="1">
              <a:lnSpc>
                <a:spcPct val="90000"/>
              </a:lnSpc>
            </a:pPr>
            <a:endParaRPr lang="en-US" smtClean="0"/>
          </a:p>
          <a:p>
            <a:pPr eaLnBrk="1" hangingPunct="1">
              <a:lnSpc>
                <a:spcPct val="90000"/>
              </a:lnSpc>
            </a:pPr>
            <a:r>
              <a:rPr lang="en-US" smtClean="0"/>
              <a:t>A class may implement more than one interface—their names are separated by commas</a:t>
            </a:r>
          </a:p>
          <a:p>
            <a:pPr eaLnBrk="1" hangingPunct="1">
              <a:lnSpc>
                <a:spcPct val="90000"/>
              </a:lnSpc>
            </a:pPr>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6" name="Rectangle 4"/>
          <p:cNvSpPr>
            <a:spLocks noGrp="1" noChangeArrowheads="1"/>
          </p:cNvSpPr>
          <p:nvPr>
            <p:ph type="title"/>
          </p:nvPr>
        </p:nvSpPr>
        <p:spPr/>
        <p:txBody>
          <a:bodyPr>
            <a:normAutofit fontScale="90000"/>
          </a:bodyPr>
          <a:lstStyle/>
          <a:p>
            <a:pPr eaLnBrk="1" fontAlgn="auto" hangingPunct="1">
              <a:spcAft>
                <a:spcPts val="0"/>
              </a:spcAft>
              <a:defRPr/>
            </a:pPr>
            <a:r>
              <a:rPr lang="en-US" sz="4000" b="1" smtClean="0"/>
              <a:t>UML Diagram of Interface &amp; Implementers</a:t>
            </a:r>
          </a:p>
        </p:txBody>
      </p:sp>
      <p:pic>
        <p:nvPicPr>
          <p:cNvPr id="34818" name="Picture 2" descr="C:\Documents and Settings\Administrator\My Documents\Koffman\PPTs\JPEGS\JWCL233_Koffman JPG files\ch01\w0002-nn.jpg"/>
          <p:cNvPicPr>
            <a:picLocks noChangeAspect="1" noChangeArrowheads="1"/>
          </p:cNvPicPr>
          <p:nvPr/>
        </p:nvPicPr>
        <p:blipFill>
          <a:blip r:embed="rId2"/>
          <a:srcRect/>
          <a:stretch>
            <a:fillRect/>
          </a:stretch>
        </p:blipFill>
        <p:spPr bwMode="auto">
          <a:xfrm>
            <a:off x="0" y="1828800"/>
            <a:ext cx="9088438" cy="3581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7"/>
          <p:cNvSpPr>
            <a:spLocks noGrp="1"/>
          </p:cNvSpPr>
          <p:nvPr>
            <p:ph type="title"/>
          </p:nvPr>
        </p:nvSpPr>
        <p:spPr>
          <a:xfrm>
            <a:off x="612775" y="228600"/>
            <a:ext cx="8153400" cy="990600"/>
          </a:xfrm>
        </p:spPr>
        <p:txBody>
          <a:bodyPr/>
          <a:lstStyle/>
          <a:p>
            <a:pPr eaLnBrk="1" hangingPunct="1"/>
            <a:r>
              <a:rPr lang="en-US" b="1" smtClean="0"/>
              <a:t>The </a:t>
            </a:r>
            <a:r>
              <a:rPr lang="en-US" smtClean="0">
                <a:latin typeface="Courier New" pitchFamily="49" charset="0"/>
                <a:cs typeface="Courier New" pitchFamily="49" charset="0"/>
              </a:rPr>
              <a:t>implements</a:t>
            </a:r>
            <a:r>
              <a:rPr lang="en-US" b="1" smtClean="0"/>
              <a:t> Clause: Pitfalls</a:t>
            </a:r>
          </a:p>
        </p:txBody>
      </p:sp>
      <p:sp>
        <p:nvSpPr>
          <p:cNvPr id="35842" name="Content Placeholder 8"/>
          <p:cNvSpPr>
            <a:spLocks noGrp="1"/>
          </p:cNvSpPr>
          <p:nvPr>
            <p:ph sz="quarter" idx="1"/>
          </p:nvPr>
        </p:nvSpPr>
        <p:spPr>
          <a:xfrm>
            <a:off x="612775" y="1600200"/>
            <a:ext cx="8153400" cy="4495800"/>
          </a:xfrm>
        </p:spPr>
        <p:txBody>
          <a:bodyPr/>
          <a:lstStyle/>
          <a:p>
            <a:pPr eaLnBrk="1" hangingPunct="1">
              <a:lnSpc>
                <a:spcPct val="90000"/>
              </a:lnSpc>
            </a:pPr>
            <a:r>
              <a:rPr lang="en-US" smtClean="0"/>
              <a:t>The Java compiler verifies that a class defines all the abstract methods in its interface(s)</a:t>
            </a:r>
          </a:p>
          <a:p>
            <a:pPr eaLnBrk="1" hangingPunct="1">
              <a:lnSpc>
                <a:spcPct val="90000"/>
              </a:lnSpc>
            </a:pPr>
            <a:r>
              <a:rPr lang="en-US" smtClean="0"/>
              <a:t>A syntax error will occur if a method is not defined or is not defined correctly:</a:t>
            </a:r>
          </a:p>
          <a:p>
            <a:pPr marL="400050" lvl="1" indent="0" eaLnBrk="1" hangingPunct="1">
              <a:lnSpc>
                <a:spcPct val="90000"/>
              </a:lnSpc>
              <a:buFont typeface="Arial" charset="0"/>
              <a:buNone/>
            </a:pPr>
            <a:endParaRPr lang="en-US" sz="1600" smtClean="0">
              <a:latin typeface="Courier New" pitchFamily="49" charset="0"/>
              <a:cs typeface="Courier New" pitchFamily="49" charset="0"/>
            </a:endParaRPr>
          </a:p>
          <a:p>
            <a:pPr marL="400050" lvl="1" indent="0" eaLnBrk="1" hangingPunct="1">
              <a:lnSpc>
                <a:spcPct val="90000"/>
              </a:lnSpc>
              <a:buFont typeface="Arial" charset="0"/>
              <a:buNone/>
            </a:pPr>
            <a:r>
              <a:rPr lang="en-US" sz="1600" smtClean="0">
                <a:latin typeface="Courier New" pitchFamily="49" charset="0"/>
                <a:cs typeface="Courier New" pitchFamily="49" charset="0"/>
              </a:rPr>
              <a:t>Class ATMforAllBanks should be declared abstract; it does not define method verifyPIN(String) in interface ATM</a:t>
            </a:r>
          </a:p>
          <a:p>
            <a:pPr marL="400050" lvl="1" indent="0" eaLnBrk="1" hangingPunct="1">
              <a:lnSpc>
                <a:spcPct val="90000"/>
              </a:lnSpc>
              <a:buFont typeface="Arial" charset="0"/>
              <a:buNone/>
            </a:pPr>
            <a:endParaRPr lang="en-US" sz="1600" smtClean="0">
              <a:latin typeface="Courier New" pitchFamily="49" charset="0"/>
              <a:cs typeface="Courier New" pitchFamily="49" charset="0"/>
            </a:endParaRPr>
          </a:p>
          <a:p>
            <a:pPr eaLnBrk="1" hangingPunct="1">
              <a:lnSpc>
                <a:spcPct val="90000"/>
              </a:lnSpc>
            </a:pPr>
            <a:r>
              <a:rPr lang="en-US" smtClean="0"/>
              <a:t>If a class contains an undefined abstract method, the compiler will require that the class to be declared an abstract class</a:t>
            </a:r>
          </a:p>
          <a:p>
            <a:pPr eaLnBrk="1" hangingPunct="1">
              <a:lnSpc>
                <a:spcPct val="90000"/>
              </a:lnSpc>
            </a:pPr>
            <a:endParaRPr lang="en-US" smtClean="0"/>
          </a:p>
          <a:p>
            <a:pPr eaLnBrk="1" hangingPunct="1">
              <a:lnSpc>
                <a:spcPct val="90000"/>
              </a:lnSpc>
            </a:pPr>
            <a:endParaRPr lang="en-US" smtClean="0"/>
          </a:p>
          <a:p>
            <a:pPr eaLnBrk="1" hangingPunct="1">
              <a:lnSpc>
                <a:spcPct val="90000"/>
              </a:lnSpc>
            </a:pPr>
            <a:endParaRPr 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7"/>
          <p:cNvSpPr>
            <a:spLocks noGrp="1"/>
          </p:cNvSpPr>
          <p:nvPr>
            <p:ph type="title"/>
          </p:nvPr>
        </p:nvSpPr>
        <p:spPr>
          <a:xfrm>
            <a:off x="612775" y="228600"/>
            <a:ext cx="8153400" cy="990600"/>
          </a:xfrm>
        </p:spPr>
        <p:txBody>
          <a:bodyPr>
            <a:normAutofit fontScale="90000"/>
          </a:bodyPr>
          <a:lstStyle/>
          <a:p>
            <a:pPr eaLnBrk="1" fontAlgn="auto" hangingPunct="1">
              <a:spcAft>
                <a:spcPts val="0"/>
              </a:spcAft>
              <a:defRPr/>
            </a:pPr>
            <a:r>
              <a:rPr lang="en-US" sz="4000" b="1" dirty="0" smtClean="0"/>
              <a:t>The </a:t>
            </a:r>
            <a:r>
              <a:rPr lang="en-US" sz="4000" dirty="0" smtClean="0">
                <a:latin typeface="Courier New" pitchFamily="49" charset="0"/>
                <a:cs typeface="Courier New" pitchFamily="49" charset="0"/>
              </a:rPr>
              <a:t>implements</a:t>
            </a:r>
            <a:r>
              <a:rPr lang="en-US" sz="4000" b="1" dirty="0" smtClean="0"/>
              <a:t> Clause: Pitfalls </a:t>
            </a:r>
            <a:r>
              <a:rPr lang="en-US" sz="4000" dirty="0" smtClean="0"/>
              <a:t>(cont.)</a:t>
            </a:r>
            <a:endParaRPr lang="en-US" sz="4000" b="1" dirty="0" smtClean="0"/>
          </a:p>
        </p:txBody>
      </p:sp>
      <p:sp>
        <p:nvSpPr>
          <p:cNvPr id="36866" name="Content Placeholder 8"/>
          <p:cNvSpPr>
            <a:spLocks noGrp="1"/>
          </p:cNvSpPr>
          <p:nvPr>
            <p:ph sz="quarter" idx="1"/>
          </p:nvPr>
        </p:nvSpPr>
        <p:spPr>
          <a:xfrm>
            <a:off x="612775" y="1600200"/>
            <a:ext cx="8153400" cy="4495800"/>
          </a:xfrm>
        </p:spPr>
        <p:txBody>
          <a:bodyPr/>
          <a:lstStyle/>
          <a:p>
            <a:pPr eaLnBrk="1" hangingPunct="1"/>
            <a:r>
              <a:rPr lang="en-US" smtClean="0"/>
              <a:t>You cannot instantiate an interface:  </a:t>
            </a:r>
          </a:p>
          <a:p>
            <a:pPr marL="400050" lvl="1" indent="0" eaLnBrk="1" hangingPunct="1">
              <a:buFont typeface="Arial" charset="0"/>
              <a:buNone/>
            </a:pPr>
            <a:endParaRPr lang="en-US" sz="2000" smtClean="0">
              <a:latin typeface="Courier New" pitchFamily="49" charset="0"/>
              <a:cs typeface="Courier New" pitchFamily="49" charset="0"/>
            </a:endParaRPr>
          </a:p>
          <a:p>
            <a:pPr marL="400050" lvl="1" indent="0" eaLnBrk="1" hangingPunct="1">
              <a:buFont typeface="Arial" charset="0"/>
              <a:buNone/>
            </a:pPr>
            <a:r>
              <a:rPr lang="en-US" sz="2000" smtClean="0">
                <a:latin typeface="Courier New" pitchFamily="49" charset="0"/>
                <a:cs typeface="Courier New" pitchFamily="49" charset="0"/>
              </a:rPr>
              <a:t>ATM anATM = new ATM();    // invalid statement</a:t>
            </a:r>
          </a:p>
          <a:p>
            <a:pPr eaLnBrk="1" hangingPunct="1"/>
            <a:endParaRPr lang="en-US" smtClean="0"/>
          </a:p>
          <a:p>
            <a:pPr eaLnBrk="1" hangingPunct="1"/>
            <a:r>
              <a:rPr lang="en-US" smtClean="0"/>
              <a:t>Doing so will cause a syntax error:</a:t>
            </a:r>
          </a:p>
          <a:p>
            <a:pPr marL="400050" lvl="1" indent="0" eaLnBrk="1" hangingPunct="1">
              <a:buFont typeface="Arial" charset="0"/>
              <a:buNone/>
            </a:pPr>
            <a:endParaRPr lang="en-US" sz="2000" smtClean="0">
              <a:latin typeface="Courier New" pitchFamily="49" charset="0"/>
              <a:cs typeface="Courier New" pitchFamily="49" charset="0"/>
            </a:endParaRPr>
          </a:p>
          <a:p>
            <a:pPr marL="400050" lvl="1" indent="0" eaLnBrk="1" hangingPunct="1">
              <a:buFont typeface="Arial" charset="0"/>
              <a:buNone/>
            </a:pPr>
            <a:r>
              <a:rPr lang="en-US" sz="2000" smtClean="0">
                <a:latin typeface="Courier New" pitchFamily="49" charset="0"/>
                <a:cs typeface="Courier New" pitchFamily="49" charset="0"/>
              </a:rPr>
              <a:t>interface ATM is abstract; cannot be instantiated</a:t>
            </a:r>
          </a:p>
          <a:p>
            <a:pPr eaLnBrk="1" hangingPunct="1"/>
            <a:endParaRPr lang="en-US" smtClean="0"/>
          </a:p>
          <a:p>
            <a:pPr eaLnBrk="1" hangingPunct="1"/>
            <a:endParaRPr 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fontScale="90000"/>
          </a:bodyPr>
          <a:lstStyle/>
          <a:p>
            <a:pPr eaLnBrk="1" fontAlgn="auto" hangingPunct="1">
              <a:spcAft>
                <a:spcPts val="0"/>
              </a:spcAft>
              <a:defRPr/>
            </a:pPr>
            <a:r>
              <a:rPr lang="en-US" sz="4000" b="1" smtClean="0"/>
              <a:t>Declaring a Variable of an Interface Type</a:t>
            </a:r>
          </a:p>
        </p:txBody>
      </p:sp>
      <p:sp>
        <p:nvSpPr>
          <p:cNvPr id="37890" name="Content Placeholder 2"/>
          <p:cNvSpPr>
            <a:spLocks noGrp="1"/>
          </p:cNvSpPr>
          <p:nvPr>
            <p:ph sz="quarter" idx="1"/>
          </p:nvPr>
        </p:nvSpPr>
        <p:spPr>
          <a:xfrm>
            <a:off x="612775" y="1600200"/>
            <a:ext cx="8153400" cy="4495800"/>
          </a:xfrm>
        </p:spPr>
        <p:txBody>
          <a:bodyPr/>
          <a:lstStyle/>
          <a:p>
            <a:pPr eaLnBrk="1" hangingPunct="1">
              <a:lnSpc>
                <a:spcPct val="90000"/>
              </a:lnSpc>
            </a:pPr>
            <a:r>
              <a:rPr lang="en-US" smtClean="0"/>
              <a:t>While you cannot instantiate an interface, you can declare a variable that has an interface type </a:t>
            </a:r>
          </a:p>
          <a:p>
            <a:pPr marL="800100" lvl="2" indent="0" eaLnBrk="1" hangingPunct="1">
              <a:lnSpc>
                <a:spcPct val="90000"/>
              </a:lnSpc>
              <a:buFont typeface="Arial" charset="0"/>
              <a:buNone/>
            </a:pPr>
            <a:r>
              <a:rPr lang="en-US" sz="1800" smtClean="0">
                <a:latin typeface="Courier New" pitchFamily="49" charset="0"/>
                <a:cs typeface="Courier New" pitchFamily="49" charset="0"/>
              </a:rPr>
              <a:t>/* expected type */</a:t>
            </a:r>
          </a:p>
          <a:p>
            <a:pPr marL="800100" lvl="2" indent="0" eaLnBrk="1" hangingPunct="1">
              <a:lnSpc>
                <a:spcPct val="90000"/>
              </a:lnSpc>
              <a:buFont typeface="Arial" charset="0"/>
              <a:buNone/>
            </a:pPr>
            <a:r>
              <a:rPr lang="en-US" sz="1800" smtClean="0">
                <a:latin typeface="Courier New" pitchFamily="49" charset="0"/>
                <a:cs typeface="Courier New" pitchFamily="49" charset="0"/>
              </a:rPr>
              <a:t>ATMbankAmerica ATM0 = new ATMBankAmerica()</a:t>
            </a:r>
            <a:r>
              <a:rPr lang="en-US" sz="1800" smtClean="0"/>
              <a:t>;</a:t>
            </a:r>
          </a:p>
          <a:p>
            <a:pPr marL="800100" lvl="2" indent="0" eaLnBrk="1" hangingPunct="1">
              <a:lnSpc>
                <a:spcPct val="90000"/>
              </a:lnSpc>
              <a:buFont typeface="Arial" charset="0"/>
              <a:buNone/>
            </a:pPr>
            <a:endParaRPr lang="en-US" sz="2000" smtClean="0"/>
          </a:p>
          <a:p>
            <a:pPr marL="800100" lvl="2" indent="0" eaLnBrk="1" hangingPunct="1">
              <a:lnSpc>
                <a:spcPct val="90000"/>
              </a:lnSpc>
              <a:buFont typeface="Arial" charset="0"/>
              <a:buNone/>
            </a:pPr>
            <a:r>
              <a:rPr lang="en-US" sz="2000" smtClean="0">
                <a:latin typeface="Courier New" pitchFamily="49" charset="0"/>
                <a:cs typeface="Courier New" pitchFamily="49" charset="0"/>
              </a:rPr>
              <a:t>/* interface type */</a:t>
            </a:r>
          </a:p>
          <a:p>
            <a:pPr marL="800100" lvl="2" indent="0" eaLnBrk="1" hangingPunct="1">
              <a:lnSpc>
                <a:spcPct val="90000"/>
              </a:lnSpc>
              <a:buFont typeface="Arial" charset="0"/>
              <a:buNone/>
            </a:pPr>
            <a:r>
              <a:rPr lang="en-US" sz="1800" smtClean="0">
                <a:latin typeface="Courier New" pitchFamily="49" charset="0"/>
                <a:cs typeface="Courier New" pitchFamily="49" charset="0"/>
              </a:rPr>
              <a:t>ATM ATM1 = new ATMBankAmerica();</a:t>
            </a:r>
          </a:p>
          <a:p>
            <a:pPr marL="800100" lvl="2" indent="0" eaLnBrk="1" hangingPunct="1">
              <a:lnSpc>
                <a:spcPct val="90000"/>
              </a:lnSpc>
              <a:buFont typeface="Arial" charset="0"/>
              <a:buNone/>
            </a:pPr>
            <a:r>
              <a:rPr lang="en-US" sz="1800" smtClean="0">
                <a:latin typeface="Courier New" pitchFamily="49" charset="0"/>
                <a:cs typeface="Courier New" pitchFamily="49" charset="0"/>
              </a:rPr>
              <a:t>ATM ATM2 = new ATMforAllBanks();</a:t>
            </a:r>
          </a:p>
          <a:p>
            <a:pPr eaLnBrk="1" hangingPunct="1">
              <a:lnSpc>
                <a:spcPct val="90000"/>
              </a:lnSpc>
            </a:pPr>
            <a:r>
              <a:rPr lang="en-US" smtClean="0"/>
              <a:t>The reason for wanting to do this will become clear when we discuss </a:t>
            </a:r>
            <a:r>
              <a:rPr lang="en-US" i="1" smtClean="0"/>
              <a:t>polymorphism</a:t>
            </a:r>
            <a:endParaRPr 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ext Placeholder 3"/>
          <p:cNvSpPr>
            <a:spLocks noGrp="1"/>
          </p:cNvSpPr>
          <p:nvPr>
            <p:ph type="body" idx="1"/>
          </p:nvPr>
        </p:nvSpPr>
        <p:spPr/>
        <p:txBody>
          <a:bodyPr/>
          <a:lstStyle/>
          <a:p>
            <a:pPr eaLnBrk="1" hangingPunct="1">
              <a:buFont typeface="Arial" charset="0"/>
              <a:buNone/>
            </a:pPr>
            <a:r>
              <a:rPr lang="en-US" smtClean="0"/>
              <a:t>Section 1.2</a:t>
            </a:r>
          </a:p>
        </p:txBody>
      </p:sp>
      <p:sp>
        <p:nvSpPr>
          <p:cNvPr id="3" name="Title 2"/>
          <p:cNvSpPr>
            <a:spLocks noGrp="1"/>
          </p:cNvSpPr>
          <p:nvPr>
            <p:ph type="title"/>
          </p:nvPr>
        </p:nvSpPr>
        <p:spPr/>
        <p:txBody>
          <a:bodyPr rtlCol="0">
            <a:normAutofit fontScale="90000"/>
          </a:bodyPr>
          <a:lstStyle/>
          <a:p>
            <a:pPr eaLnBrk="1" fontAlgn="auto" hangingPunct="1">
              <a:spcAft>
                <a:spcPts val="0"/>
              </a:spcAft>
              <a:defRPr/>
            </a:pPr>
            <a:r>
              <a:rPr lang="en-US" dirty="0" smtClean="0"/>
              <a:t>Introduction to Object-Oriented Programming</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612775" y="228600"/>
            <a:ext cx="8153400" cy="990600"/>
          </a:xfrm>
        </p:spPr>
        <p:txBody>
          <a:bodyPr/>
          <a:lstStyle/>
          <a:p>
            <a:pPr eaLnBrk="1" hangingPunct="1"/>
            <a:r>
              <a:rPr lang="en-US" b="1" smtClean="0"/>
              <a:t>Object-Oriented Programming</a:t>
            </a:r>
          </a:p>
        </p:txBody>
      </p:sp>
      <p:sp>
        <p:nvSpPr>
          <p:cNvPr id="39938" name="Rectangle 3"/>
          <p:cNvSpPr>
            <a:spLocks noGrp="1" noChangeArrowheads="1"/>
          </p:cNvSpPr>
          <p:nvPr>
            <p:ph sz="quarter" idx="1"/>
          </p:nvPr>
        </p:nvSpPr>
        <p:spPr>
          <a:xfrm>
            <a:off x="612775" y="1600200"/>
            <a:ext cx="8153400" cy="4495800"/>
          </a:xfrm>
        </p:spPr>
        <p:txBody>
          <a:bodyPr/>
          <a:lstStyle/>
          <a:p>
            <a:pPr eaLnBrk="1" hangingPunct="1">
              <a:lnSpc>
                <a:spcPct val="90000"/>
              </a:lnSpc>
            </a:pPr>
            <a:r>
              <a:rPr lang="en-US" smtClean="0"/>
              <a:t>Object-oriented programming (OOP) is popular because:</a:t>
            </a:r>
          </a:p>
          <a:p>
            <a:pPr lvl="1" eaLnBrk="1" hangingPunct="1">
              <a:lnSpc>
                <a:spcPct val="90000"/>
              </a:lnSpc>
            </a:pPr>
            <a:r>
              <a:rPr lang="en-US" smtClean="0"/>
              <a:t>it enables </a:t>
            </a:r>
            <a:r>
              <a:rPr lang="en-US" i="1" smtClean="0"/>
              <a:t>reuse</a:t>
            </a:r>
            <a:r>
              <a:rPr lang="en-US" smtClean="0"/>
              <a:t> of previous code saved as </a:t>
            </a:r>
            <a:r>
              <a:rPr lang="en-US" i="1" smtClean="0"/>
              <a:t>classes</a:t>
            </a:r>
          </a:p>
          <a:p>
            <a:pPr lvl="1" eaLnBrk="1" hangingPunct="1">
              <a:lnSpc>
                <a:spcPct val="90000"/>
              </a:lnSpc>
            </a:pPr>
            <a:r>
              <a:rPr lang="en-US" smtClean="0"/>
              <a:t>which saves times because previously written code has been tested and debugged already</a:t>
            </a:r>
          </a:p>
          <a:p>
            <a:pPr eaLnBrk="1" hangingPunct="1">
              <a:lnSpc>
                <a:spcPct val="90000"/>
              </a:lnSpc>
            </a:pPr>
            <a:r>
              <a:rPr lang="en-US" smtClean="0"/>
              <a:t>If a new class is similar to an existing class, the existing class can be extended</a:t>
            </a:r>
          </a:p>
          <a:p>
            <a:pPr eaLnBrk="1" hangingPunct="1">
              <a:lnSpc>
                <a:spcPct val="90000"/>
              </a:lnSpc>
            </a:pPr>
            <a:r>
              <a:rPr lang="en-US" smtClean="0"/>
              <a:t>This extension of an existing class is called </a:t>
            </a:r>
            <a:r>
              <a:rPr lang="en-US" i="1" smtClean="0"/>
              <a:t>inheritance</a:t>
            </a:r>
            <a:endParaRPr lang="en-US" smtClean="0"/>
          </a:p>
          <a:p>
            <a:pPr eaLnBrk="1" hangingPunct="1">
              <a:lnSpc>
                <a:spcPct val="90000"/>
              </a:lnSpc>
            </a:pPr>
            <a:endParaRPr lang="en-US" i="1" u="sng" smtClean="0"/>
          </a:p>
          <a:p>
            <a:pPr eaLnBrk="1" hangingPunct="1">
              <a:lnSpc>
                <a:spcPct val="90000"/>
              </a:lnSpc>
            </a:pPr>
            <a:endParaRPr 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3"/>
          <p:cNvSpPr>
            <a:spLocks noGrp="1"/>
          </p:cNvSpPr>
          <p:nvPr>
            <p:ph type="title"/>
          </p:nvPr>
        </p:nvSpPr>
        <p:spPr/>
        <p:txBody>
          <a:bodyPr/>
          <a:lstStyle/>
          <a:p>
            <a:pPr eaLnBrk="1" hangingPunct="1"/>
            <a:r>
              <a:rPr lang="en-US" b="1" smtClean="0"/>
              <a:t>Inheritance</a:t>
            </a:r>
          </a:p>
        </p:txBody>
      </p:sp>
      <p:sp>
        <p:nvSpPr>
          <p:cNvPr id="6" name="Content Placeholder 5"/>
          <p:cNvSpPr>
            <a:spLocks noGrp="1"/>
          </p:cNvSpPr>
          <p:nvPr>
            <p:ph sz="quarter" idx="1"/>
          </p:nvPr>
        </p:nvSpPr>
        <p:spPr>
          <a:xfrm>
            <a:off x="609600" y="1589088"/>
            <a:ext cx="3886200" cy="4572000"/>
          </a:xfrm>
        </p:spPr>
        <p:txBody>
          <a:bodyPr>
            <a:normAutofit lnSpcReduction="10000"/>
          </a:bodyPr>
          <a:lstStyle/>
          <a:p>
            <a:pPr marL="320040" indent="-320040" eaLnBrk="1" fontAlgn="auto" hangingPunct="1">
              <a:lnSpc>
                <a:spcPct val="90000"/>
              </a:lnSpc>
              <a:spcAft>
                <a:spcPts val="0"/>
              </a:spcAft>
              <a:buFont typeface="Wingdings"/>
              <a:buChar char=""/>
              <a:defRPr/>
            </a:pPr>
            <a:r>
              <a:rPr lang="en-US" sz="2600" dirty="0" smtClean="0"/>
              <a:t>A Human </a:t>
            </a:r>
            <a:r>
              <a:rPr lang="en-US" sz="2600" i="1" dirty="0" smtClean="0"/>
              <a:t>is a </a:t>
            </a:r>
            <a:r>
              <a:rPr lang="en-US" sz="2600" dirty="0" smtClean="0"/>
              <a:t>Mammal</a:t>
            </a:r>
          </a:p>
          <a:p>
            <a:pPr marL="320040" indent="-320040" eaLnBrk="1" fontAlgn="auto" hangingPunct="1">
              <a:lnSpc>
                <a:spcPct val="90000"/>
              </a:lnSpc>
              <a:spcAft>
                <a:spcPts val="0"/>
              </a:spcAft>
              <a:buFont typeface="Wingdings"/>
              <a:buChar char=""/>
              <a:defRPr/>
            </a:pPr>
            <a:r>
              <a:rPr lang="en-US" sz="2600" dirty="0" smtClean="0"/>
              <a:t>Human has all the data fields and methods defined by Mammal</a:t>
            </a:r>
          </a:p>
          <a:p>
            <a:pPr marL="320040" indent="-320040" eaLnBrk="1" fontAlgn="auto" hangingPunct="1">
              <a:lnSpc>
                <a:spcPct val="90000"/>
              </a:lnSpc>
              <a:spcAft>
                <a:spcPts val="0"/>
              </a:spcAft>
              <a:buFont typeface="Wingdings"/>
              <a:buChar char=""/>
              <a:defRPr/>
            </a:pPr>
            <a:r>
              <a:rPr lang="en-US" sz="2600" dirty="0" smtClean="0"/>
              <a:t>Mammal is the </a:t>
            </a:r>
            <a:r>
              <a:rPr lang="en-US" sz="2600" i="1" dirty="0" err="1" smtClean="0"/>
              <a:t>superclass</a:t>
            </a:r>
            <a:r>
              <a:rPr lang="en-US" sz="2600" dirty="0" smtClean="0"/>
              <a:t> of Human</a:t>
            </a:r>
          </a:p>
          <a:p>
            <a:pPr marL="320040" indent="-320040" eaLnBrk="1" fontAlgn="auto" hangingPunct="1">
              <a:lnSpc>
                <a:spcPct val="90000"/>
              </a:lnSpc>
              <a:spcAft>
                <a:spcPts val="0"/>
              </a:spcAft>
              <a:buFont typeface="Wingdings"/>
              <a:buChar char=""/>
              <a:defRPr/>
            </a:pPr>
            <a:r>
              <a:rPr lang="en-US" sz="2600" dirty="0" smtClean="0"/>
              <a:t>Human is a </a:t>
            </a:r>
            <a:r>
              <a:rPr lang="en-US" sz="2600" i="1" dirty="0" smtClean="0"/>
              <a:t>subclass</a:t>
            </a:r>
            <a:r>
              <a:rPr lang="en-US" sz="2600" dirty="0" smtClean="0"/>
              <a:t> of Mammal</a:t>
            </a:r>
          </a:p>
          <a:p>
            <a:pPr marL="320040" indent="-320040" eaLnBrk="1" fontAlgn="auto" hangingPunct="1">
              <a:lnSpc>
                <a:spcPct val="90000"/>
              </a:lnSpc>
              <a:spcAft>
                <a:spcPts val="0"/>
              </a:spcAft>
              <a:buFont typeface="Wingdings"/>
              <a:buChar char=""/>
              <a:defRPr/>
            </a:pPr>
            <a:r>
              <a:rPr lang="en-US" sz="2600" dirty="0" smtClean="0"/>
              <a:t>Human may define other variables and methods that are not contained in Mammal</a:t>
            </a:r>
          </a:p>
        </p:txBody>
      </p:sp>
      <p:pic>
        <p:nvPicPr>
          <p:cNvPr id="40963" name="Picture 2" descr="C:\Documents and Settings\Administrator\My Documents\Koffman\PPTs\JPEGS\JWCL233_Koffman JPG files\ch01\w0003-nn.jpg"/>
          <p:cNvPicPr>
            <a:picLocks noChangeAspect="1" noChangeArrowheads="1"/>
          </p:cNvPicPr>
          <p:nvPr/>
        </p:nvPicPr>
        <p:blipFill>
          <a:blip r:embed="rId2"/>
          <a:srcRect/>
          <a:stretch>
            <a:fillRect/>
          </a:stretch>
        </p:blipFill>
        <p:spPr bwMode="auto">
          <a:xfrm>
            <a:off x="4572000" y="1981200"/>
            <a:ext cx="4314825" cy="403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3"/>
          <p:cNvSpPr>
            <a:spLocks noGrp="1"/>
          </p:cNvSpPr>
          <p:nvPr>
            <p:ph type="title"/>
          </p:nvPr>
        </p:nvSpPr>
        <p:spPr/>
        <p:txBody>
          <a:bodyPr/>
          <a:lstStyle/>
          <a:p>
            <a:pPr eaLnBrk="1" hangingPunct="1"/>
            <a:r>
              <a:rPr lang="en-US" b="1" smtClean="0"/>
              <a:t>Inheritance </a:t>
            </a:r>
            <a:r>
              <a:rPr lang="en-US" smtClean="0"/>
              <a:t>(cont.)</a:t>
            </a:r>
            <a:endParaRPr lang="en-US" b="1" smtClean="0"/>
          </a:p>
        </p:txBody>
      </p:sp>
      <p:sp>
        <p:nvSpPr>
          <p:cNvPr id="41986" name="Content Placeholder 5"/>
          <p:cNvSpPr>
            <a:spLocks noGrp="1"/>
          </p:cNvSpPr>
          <p:nvPr>
            <p:ph sz="quarter" idx="1"/>
          </p:nvPr>
        </p:nvSpPr>
        <p:spPr>
          <a:xfrm>
            <a:off x="609600" y="1589088"/>
            <a:ext cx="3886200" cy="4572000"/>
          </a:xfrm>
        </p:spPr>
        <p:txBody>
          <a:bodyPr/>
          <a:lstStyle/>
          <a:p>
            <a:pPr eaLnBrk="1" hangingPunct="1"/>
            <a:r>
              <a:rPr lang="en-US" sz="2600" smtClean="0"/>
              <a:t>Mammal has only method </a:t>
            </a:r>
            <a:r>
              <a:rPr lang="en-US" sz="2000" smtClean="0">
                <a:latin typeface="Courier New" pitchFamily="49" charset="0"/>
                <a:cs typeface="Courier New" pitchFamily="49" charset="0"/>
              </a:rPr>
              <a:t>drinkMothersMilk()</a:t>
            </a:r>
          </a:p>
          <a:p>
            <a:pPr eaLnBrk="1" hangingPunct="1"/>
            <a:r>
              <a:rPr lang="en-US" sz="2600" smtClean="0"/>
              <a:t>Human has method </a:t>
            </a:r>
            <a:r>
              <a:rPr lang="en-US" sz="2000" smtClean="0">
                <a:latin typeface="Courier New" pitchFamily="49" charset="0"/>
                <a:cs typeface="Courier New" pitchFamily="49" charset="0"/>
              </a:rPr>
              <a:t>drinkMothersMilk() </a:t>
            </a:r>
            <a:r>
              <a:rPr lang="en-US" sz="2600" smtClean="0"/>
              <a:t>and </a:t>
            </a:r>
            <a:r>
              <a:rPr lang="en-US" sz="2000" smtClean="0">
                <a:latin typeface="Courier New" pitchFamily="49" charset="0"/>
                <a:cs typeface="Courier New" pitchFamily="49" charset="0"/>
              </a:rPr>
              <a:t>thinkCreatively()</a:t>
            </a:r>
          </a:p>
          <a:p>
            <a:pPr eaLnBrk="1" hangingPunct="1"/>
            <a:r>
              <a:rPr lang="en-US" sz="2600" smtClean="0"/>
              <a:t>Objects lower in the hierarchy are generally more powerful than their superclasses because of additional attributes</a:t>
            </a:r>
          </a:p>
        </p:txBody>
      </p:sp>
      <p:pic>
        <p:nvPicPr>
          <p:cNvPr id="41987" name="Picture 2" descr="C:\Documents and Settings\Administrator\My Documents\Koffman\PPTs\JPEGS\JWCL233_Koffman JPG files\ch01\w0003-nn.jpg"/>
          <p:cNvPicPr>
            <a:picLocks noChangeAspect="1" noChangeArrowheads="1"/>
          </p:cNvPicPr>
          <p:nvPr/>
        </p:nvPicPr>
        <p:blipFill>
          <a:blip r:embed="rId2"/>
          <a:srcRect/>
          <a:stretch>
            <a:fillRect/>
          </a:stretch>
        </p:blipFill>
        <p:spPr bwMode="auto">
          <a:xfrm>
            <a:off x="4648200" y="1828800"/>
            <a:ext cx="4114800" cy="3851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pPr eaLnBrk="1" hangingPunct="1"/>
            <a:r>
              <a:rPr lang="en-US" sz="4000" b="1" smtClean="0"/>
              <a:t>A Superclass and Subclass Example</a:t>
            </a:r>
          </a:p>
        </p:txBody>
      </p:sp>
      <p:pic>
        <p:nvPicPr>
          <p:cNvPr id="43010" name="Content Placeholder 6"/>
          <p:cNvPicPr>
            <a:picLocks noGrp="1" noChangeAspect="1"/>
          </p:cNvPicPr>
          <p:nvPr>
            <p:ph sz="quarter" idx="1"/>
          </p:nvPr>
        </p:nvPicPr>
        <p:blipFill>
          <a:blip r:embed="rId2"/>
          <a:srcRect/>
          <a:stretch>
            <a:fillRect/>
          </a:stretch>
        </p:blipFill>
        <p:spPr>
          <a:xfrm>
            <a:off x="5867400" y="1752600"/>
            <a:ext cx="2311400" cy="4572000"/>
          </a:xfrm>
        </p:spPr>
      </p:pic>
      <p:sp>
        <p:nvSpPr>
          <p:cNvPr id="43011" name="Content Placeholder 7"/>
          <p:cNvSpPr>
            <a:spLocks noGrp="1"/>
          </p:cNvSpPr>
          <p:nvPr>
            <p:ph sz="quarter" idx="2"/>
          </p:nvPr>
        </p:nvSpPr>
        <p:spPr>
          <a:xfrm>
            <a:off x="304800" y="1600200"/>
            <a:ext cx="5486400" cy="4525963"/>
          </a:xfrm>
        </p:spPr>
        <p:txBody>
          <a:bodyPr/>
          <a:lstStyle/>
          <a:p>
            <a:pPr eaLnBrk="1" hangingPunct="1"/>
            <a:r>
              <a:rPr lang="en-US" smtClean="0"/>
              <a:t>Computer</a:t>
            </a:r>
          </a:p>
          <a:p>
            <a:pPr eaLnBrk="1" hangingPunct="1"/>
            <a:r>
              <a:rPr lang="en-US" smtClean="0"/>
              <a:t>A computer has a</a:t>
            </a:r>
          </a:p>
          <a:p>
            <a:pPr lvl="1" eaLnBrk="1" hangingPunct="1"/>
            <a:r>
              <a:rPr lang="en-US" smtClean="0"/>
              <a:t>manufacturer</a:t>
            </a:r>
          </a:p>
          <a:p>
            <a:pPr lvl="1" eaLnBrk="1" hangingPunct="1"/>
            <a:r>
              <a:rPr lang="en-US" smtClean="0"/>
              <a:t>processor</a:t>
            </a:r>
          </a:p>
          <a:p>
            <a:pPr lvl="1" eaLnBrk="1" hangingPunct="1"/>
            <a:r>
              <a:rPr lang="en-US" smtClean="0"/>
              <a:t>RAM</a:t>
            </a:r>
          </a:p>
          <a:p>
            <a:pPr lvl="1" eaLnBrk="1" hangingPunct="1"/>
            <a:r>
              <a:rPr lang="en-US" smtClean="0"/>
              <a:t>disk</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Placeholder 4"/>
          <p:cNvSpPr>
            <a:spLocks noGrp="1"/>
          </p:cNvSpPr>
          <p:nvPr>
            <p:ph type="body" idx="1"/>
          </p:nvPr>
        </p:nvSpPr>
        <p:spPr/>
        <p:txBody>
          <a:bodyPr/>
          <a:lstStyle/>
          <a:p>
            <a:pPr eaLnBrk="1" hangingPunct="1"/>
            <a:r>
              <a:rPr lang="en-US" smtClean="0">
                <a:solidFill>
                  <a:srgbClr val="898989"/>
                </a:solidFill>
              </a:rPr>
              <a:t>Section 1.1</a:t>
            </a:r>
          </a:p>
        </p:txBody>
      </p:sp>
      <p:sp>
        <p:nvSpPr>
          <p:cNvPr id="2" name="Title 3"/>
          <p:cNvSpPr>
            <a:spLocks noGrp="1"/>
          </p:cNvSpPr>
          <p:nvPr>
            <p:ph type="title" idx="4294967295"/>
          </p:nvPr>
        </p:nvSpPr>
        <p:spPr>
          <a:xfrm>
            <a:off x="1371600" y="1600200"/>
            <a:ext cx="7620000" cy="990600"/>
          </a:xfrm>
        </p:spPr>
        <p:txBody>
          <a:bodyPr>
            <a:normAutofit/>
          </a:bodyPr>
          <a:lstStyle/>
          <a:p>
            <a:pPr eaLnBrk="1" fontAlgn="auto" hangingPunct="1">
              <a:spcAft>
                <a:spcPts val="0"/>
              </a:spcAft>
              <a:defRPr/>
            </a:pPr>
            <a:r>
              <a:rPr lang="en-US" smtClean="0">
                <a:solidFill>
                  <a:srgbClr val="FFFFFF"/>
                </a:solidFill>
              </a:rPr>
              <a:t>   _   _________  ___ ___  ___    </a:t>
            </a:r>
          </a:p>
        </p:txBody>
      </p:sp>
      <p:sp>
        <p:nvSpPr>
          <p:cNvPr id="16387" name="Title 3"/>
          <p:cNvSpPr>
            <a:spLocks noGrp="1"/>
          </p:cNvSpPr>
          <p:nvPr>
            <p:ph type="title"/>
          </p:nvPr>
        </p:nvSpPr>
        <p:spPr/>
        <p:txBody>
          <a:bodyPr/>
          <a:lstStyle/>
          <a:p>
            <a:pPr eaLnBrk="1" hangingPunct="1"/>
            <a:r>
              <a:rPr lang="en-US" smtClean="0"/>
              <a:t>ADTs, Interfaces, and the Java API</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normAutofit fontScale="90000"/>
          </a:bodyPr>
          <a:lstStyle/>
          <a:p>
            <a:pPr eaLnBrk="1" fontAlgn="auto" hangingPunct="1">
              <a:spcAft>
                <a:spcPts val="0"/>
              </a:spcAft>
              <a:defRPr/>
            </a:pPr>
            <a:r>
              <a:rPr lang="en-US" sz="4000" b="1" smtClean="0"/>
              <a:t>A Superclass and Subclass Example</a:t>
            </a:r>
            <a:r>
              <a:rPr lang="en-US" sz="4000" smtClean="0"/>
              <a:t> (cont.)</a:t>
            </a:r>
          </a:p>
        </p:txBody>
      </p:sp>
      <p:pic>
        <p:nvPicPr>
          <p:cNvPr id="44034" name="Content Placeholder 6"/>
          <p:cNvPicPr>
            <a:picLocks noGrp="1" noChangeAspect="1"/>
          </p:cNvPicPr>
          <p:nvPr>
            <p:ph sz="quarter" idx="1"/>
          </p:nvPr>
        </p:nvPicPr>
        <p:blipFill>
          <a:blip r:embed="rId2"/>
          <a:srcRect/>
          <a:stretch>
            <a:fillRect/>
          </a:stretch>
        </p:blipFill>
        <p:spPr>
          <a:xfrm>
            <a:off x="6096000" y="1828800"/>
            <a:ext cx="2311400" cy="4572000"/>
          </a:xfrm>
        </p:spPr>
      </p:pic>
      <p:sp>
        <p:nvSpPr>
          <p:cNvPr id="44035" name="Content Placeholder 7"/>
          <p:cNvSpPr>
            <a:spLocks noGrp="1"/>
          </p:cNvSpPr>
          <p:nvPr>
            <p:ph sz="quarter" idx="2"/>
          </p:nvPr>
        </p:nvSpPr>
        <p:spPr>
          <a:xfrm>
            <a:off x="228600" y="1752600"/>
            <a:ext cx="5486400" cy="4525963"/>
          </a:xfrm>
        </p:spPr>
        <p:txBody>
          <a:bodyPr/>
          <a:lstStyle/>
          <a:p>
            <a:pPr eaLnBrk="1" hangingPunct="1"/>
            <a:r>
              <a:rPr lang="en-US" smtClean="0"/>
              <a:t>Computer</a:t>
            </a:r>
          </a:p>
          <a:p>
            <a:pPr eaLnBrk="1" hangingPunct="1"/>
            <a:r>
              <a:rPr lang="en-US" smtClean="0"/>
              <a:t>A computer has </a:t>
            </a:r>
          </a:p>
          <a:p>
            <a:pPr lvl="1" eaLnBrk="1" hangingPunct="1"/>
            <a:r>
              <a:rPr lang="en-US" smtClean="0"/>
              <a:t>manufacturer</a:t>
            </a:r>
          </a:p>
          <a:p>
            <a:pPr lvl="1" eaLnBrk="1" hangingPunct="1"/>
            <a:r>
              <a:rPr lang="en-US" smtClean="0"/>
              <a:t>processor</a:t>
            </a:r>
          </a:p>
          <a:p>
            <a:pPr lvl="1" eaLnBrk="1" hangingPunct="1"/>
            <a:r>
              <a:rPr lang="en-US" smtClean="0"/>
              <a:t>RAM</a:t>
            </a:r>
          </a:p>
          <a:p>
            <a:pPr lvl="1" eaLnBrk="1" hangingPunct="1"/>
            <a:r>
              <a:rPr lang="en-US" smtClean="0"/>
              <a:t>disk</a:t>
            </a:r>
          </a:p>
        </p:txBody>
      </p:sp>
      <p:sp>
        <p:nvSpPr>
          <p:cNvPr id="5" name="Rectangle 4"/>
          <p:cNvSpPr/>
          <p:nvPr/>
        </p:nvSpPr>
        <p:spPr>
          <a:xfrm>
            <a:off x="3200400" y="3781425"/>
            <a:ext cx="2819400" cy="5334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dirty="0"/>
              <a:t>Computer</a:t>
            </a:r>
          </a:p>
        </p:txBody>
      </p:sp>
      <p:sp>
        <p:nvSpPr>
          <p:cNvPr id="6" name="Rectangle 5"/>
          <p:cNvSpPr/>
          <p:nvPr/>
        </p:nvSpPr>
        <p:spPr>
          <a:xfrm>
            <a:off x="3200400" y="4314825"/>
            <a:ext cx="2819400" cy="1447800"/>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anchor="ctr"/>
          <a:lstStyle/>
          <a:p>
            <a:pPr>
              <a:defRPr/>
            </a:pPr>
            <a:r>
              <a:rPr lang="en-US" sz="1600" dirty="0">
                <a:latin typeface="Courier New" pitchFamily="49" charset="0"/>
                <a:cs typeface="Courier New" pitchFamily="49" charset="0"/>
              </a:rPr>
              <a:t>String manufacturer</a:t>
            </a:r>
          </a:p>
          <a:p>
            <a:pPr>
              <a:defRPr/>
            </a:pPr>
            <a:r>
              <a:rPr lang="en-US" sz="1600" dirty="0">
                <a:latin typeface="Courier New" pitchFamily="49" charset="0"/>
                <a:cs typeface="Courier New" pitchFamily="49" charset="0"/>
              </a:rPr>
              <a:t>String processor</a:t>
            </a:r>
          </a:p>
          <a:p>
            <a:pPr>
              <a:defRPr/>
            </a:pP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ramSize</a:t>
            </a:r>
            <a:endParaRPr lang="en-US" sz="1600" dirty="0">
              <a:latin typeface="Courier New" pitchFamily="49" charset="0"/>
              <a:cs typeface="Courier New" pitchFamily="49" charset="0"/>
            </a:endParaRPr>
          </a:p>
          <a:p>
            <a:pPr>
              <a:defRPr/>
            </a:pP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diskSize</a:t>
            </a:r>
            <a:endParaRPr lang="en-US" sz="1600" dirty="0">
              <a:latin typeface="Courier New" pitchFamily="49" charset="0"/>
              <a:cs typeface="Courier New" pitchFamily="49" charset="0"/>
            </a:endParaRPr>
          </a:p>
          <a:p>
            <a:pPr>
              <a:defRPr/>
            </a:pPr>
            <a:r>
              <a:rPr lang="en-US" sz="1600" dirty="0">
                <a:latin typeface="Courier New" pitchFamily="49" charset="0"/>
                <a:cs typeface="Courier New" pitchFamily="49" charset="0"/>
              </a:rPr>
              <a:t>double </a:t>
            </a:r>
            <a:r>
              <a:rPr lang="en-US" sz="1600" dirty="0" err="1">
                <a:latin typeface="Courier New" pitchFamily="49" charset="0"/>
                <a:cs typeface="Courier New" pitchFamily="49" charset="0"/>
              </a:rPr>
              <a:t>processorSpeed</a:t>
            </a:r>
            <a:endParaRPr lang="en-US" sz="1600" dirty="0">
              <a:latin typeface="Courier New" pitchFamily="49" charset="0"/>
              <a:cs typeface="Courier New" pitchFamily="49" charset="0"/>
            </a:endParaRPr>
          </a:p>
          <a:p>
            <a:pPr>
              <a:defRPr/>
            </a:pPr>
            <a:endParaRPr lang="en-US" sz="16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normAutofit fontScale="90000"/>
          </a:bodyPr>
          <a:lstStyle/>
          <a:p>
            <a:pPr eaLnBrk="1" fontAlgn="auto" hangingPunct="1">
              <a:spcAft>
                <a:spcPts val="0"/>
              </a:spcAft>
              <a:defRPr/>
            </a:pPr>
            <a:r>
              <a:rPr lang="en-US" sz="4000" b="1" smtClean="0"/>
              <a:t>A Superclass and Subclass Example</a:t>
            </a:r>
            <a:r>
              <a:rPr lang="en-US" sz="4000" smtClean="0"/>
              <a:t> (cont.)</a:t>
            </a:r>
          </a:p>
        </p:txBody>
      </p:sp>
      <p:pic>
        <p:nvPicPr>
          <p:cNvPr id="45058" name="Content Placeholder 6"/>
          <p:cNvPicPr>
            <a:picLocks noGrp="1" noChangeAspect="1"/>
          </p:cNvPicPr>
          <p:nvPr>
            <p:ph sz="quarter" idx="1"/>
          </p:nvPr>
        </p:nvPicPr>
        <p:blipFill>
          <a:blip r:embed="rId2"/>
          <a:srcRect/>
          <a:stretch>
            <a:fillRect/>
          </a:stretch>
        </p:blipFill>
        <p:spPr>
          <a:xfrm>
            <a:off x="5486400" y="1981200"/>
            <a:ext cx="2311400" cy="4572000"/>
          </a:xfrm>
        </p:spPr>
      </p:pic>
      <p:sp>
        <p:nvSpPr>
          <p:cNvPr id="5" name="Rectangle 4"/>
          <p:cNvSpPr/>
          <p:nvPr/>
        </p:nvSpPr>
        <p:spPr>
          <a:xfrm>
            <a:off x="990600" y="1600200"/>
            <a:ext cx="2971800" cy="5334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dirty="0"/>
              <a:t>Computer</a:t>
            </a:r>
          </a:p>
        </p:txBody>
      </p:sp>
      <p:sp>
        <p:nvSpPr>
          <p:cNvPr id="6" name="Rectangle 5"/>
          <p:cNvSpPr/>
          <p:nvPr/>
        </p:nvSpPr>
        <p:spPr>
          <a:xfrm>
            <a:off x="990600" y="2133600"/>
            <a:ext cx="2971800" cy="1447800"/>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anchor="ctr"/>
          <a:lstStyle/>
          <a:p>
            <a:pPr>
              <a:defRPr/>
            </a:pPr>
            <a:r>
              <a:rPr lang="en-US" sz="1600" dirty="0">
                <a:latin typeface="Courier New" pitchFamily="49" charset="0"/>
                <a:cs typeface="Courier New" pitchFamily="49" charset="0"/>
              </a:rPr>
              <a:t>String manufacturer</a:t>
            </a:r>
          </a:p>
          <a:p>
            <a:pPr>
              <a:defRPr/>
            </a:pPr>
            <a:r>
              <a:rPr lang="en-US" sz="1600" dirty="0">
                <a:latin typeface="Courier New" pitchFamily="49" charset="0"/>
                <a:cs typeface="Courier New" pitchFamily="49" charset="0"/>
              </a:rPr>
              <a:t>String processor</a:t>
            </a:r>
          </a:p>
          <a:p>
            <a:pPr>
              <a:defRPr/>
            </a:pP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ramSize</a:t>
            </a:r>
            <a:endParaRPr lang="en-US" sz="1600" dirty="0">
              <a:latin typeface="Courier New" pitchFamily="49" charset="0"/>
              <a:cs typeface="Courier New" pitchFamily="49" charset="0"/>
            </a:endParaRPr>
          </a:p>
          <a:p>
            <a:pPr>
              <a:defRPr/>
            </a:pP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diskSize</a:t>
            </a:r>
            <a:endParaRPr lang="en-US" sz="1600" dirty="0">
              <a:latin typeface="Courier New" pitchFamily="49" charset="0"/>
              <a:cs typeface="Courier New" pitchFamily="49" charset="0"/>
            </a:endParaRPr>
          </a:p>
          <a:p>
            <a:pPr>
              <a:defRPr/>
            </a:pPr>
            <a:r>
              <a:rPr lang="en-US" sz="1600" dirty="0">
                <a:latin typeface="Courier New" pitchFamily="49" charset="0"/>
                <a:cs typeface="Courier New" pitchFamily="49" charset="0"/>
              </a:rPr>
              <a:t>double </a:t>
            </a:r>
            <a:r>
              <a:rPr lang="en-US" sz="1600" dirty="0" err="1">
                <a:latin typeface="Courier New" pitchFamily="49" charset="0"/>
                <a:cs typeface="Courier New" pitchFamily="49" charset="0"/>
              </a:rPr>
              <a:t>processorSpeed</a:t>
            </a:r>
            <a:endParaRPr lang="en-US" sz="1600" dirty="0">
              <a:latin typeface="Courier New" pitchFamily="49" charset="0"/>
              <a:cs typeface="Courier New" pitchFamily="49" charset="0"/>
            </a:endParaRPr>
          </a:p>
          <a:p>
            <a:pPr>
              <a:defRPr/>
            </a:pPr>
            <a:endParaRPr lang="en-US" sz="1600" dirty="0">
              <a:latin typeface="Courier New" pitchFamily="49" charset="0"/>
              <a:cs typeface="Courier New" pitchFamily="49" charset="0"/>
            </a:endParaRPr>
          </a:p>
        </p:txBody>
      </p:sp>
      <p:sp>
        <p:nvSpPr>
          <p:cNvPr id="9" name="Rectangle 8"/>
          <p:cNvSpPr/>
          <p:nvPr/>
        </p:nvSpPr>
        <p:spPr>
          <a:xfrm>
            <a:off x="990600" y="3581400"/>
            <a:ext cx="2971800" cy="1828800"/>
          </a:xfrm>
          <a:prstGeom prst="rect">
            <a:avLst/>
          </a:prstGeom>
          <a:solidFill>
            <a:schemeClr val="accent1">
              <a:lumMod val="60000"/>
              <a:lumOff val="40000"/>
            </a:schemeClr>
          </a:solidFill>
        </p:spPr>
        <p:style>
          <a:lnRef idx="2">
            <a:schemeClr val="accent1"/>
          </a:lnRef>
          <a:fillRef idx="1">
            <a:schemeClr val="lt1"/>
          </a:fillRef>
          <a:effectRef idx="0">
            <a:schemeClr val="accent1"/>
          </a:effectRef>
          <a:fontRef idx="minor">
            <a:schemeClr val="dk1"/>
          </a:fontRef>
        </p:style>
        <p:txBody>
          <a:bodyPr anchor="ctr"/>
          <a:lstStyle/>
          <a:p>
            <a:pPr>
              <a:defRPr/>
            </a:pP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getRamSize</a:t>
            </a:r>
            <a:r>
              <a:rPr lang="en-US" sz="1400" dirty="0">
                <a:latin typeface="Courier New" pitchFamily="49" charset="0"/>
                <a:cs typeface="Courier New" pitchFamily="49" charset="0"/>
              </a:rPr>
              <a:t>()</a:t>
            </a:r>
          </a:p>
          <a:p>
            <a:pPr>
              <a:defRPr/>
            </a:pP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getDiskSize</a:t>
            </a:r>
            <a:r>
              <a:rPr lang="en-US" sz="1400" dirty="0">
                <a:latin typeface="Courier New" pitchFamily="49" charset="0"/>
                <a:cs typeface="Courier New" pitchFamily="49" charset="0"/>
              </a:rPr>
              <a:t>()</a:t>
            </a:r>
          </a:p>
          <a:p>
            <a:pPr>
              <a:defRPr/>
            </a:pPr>
            <a:r>
              <a:rPr lang="en-US" sz="1400" dirty="0">
                <a:latin typeface="Courier New" pitchFamily="49" charset="0"/>
                <a:cs typeface="Courier New" pitchFamily="49" charset="0"/>
              </a:rPr>
              <a:t>double </a:t>
            </a:r>
            <a:r>
              <a:rPr lang="en-US" sz="1400" dirty="0" err="1">
                <a:latin typeface="Courier New" pitchFamily="49" charset="0"/>
                <a:cs typeface="Courier New" pitchFamily="49" charset="0"/>
              </a:rPr>
              <a:t>getProcessorSpeed</a:t>
            </a:r>
            <a:r>
              <a:rPr lang="en-US" sz="1400" dirty="0">
                <a:latin typeface="Courier New" pitchFamily="49" charset="0"/>
                <a:cs typeface="Courier New" pitchFamily="49" charset="0"/>
              </a:rPr>
              <a:t>()</a:t>
            </a:r>
          </a:p>
          <a:p>
            <a:pPr>
              <a:defRPr/>
            </a:pPr>
            <a:r>
              <a:rPr lang="en-US" sz="1400" dirty="0">
                <a:latin typeface="Courier New" pitchFamily="49" charset="0"/>
                <a:cs typeface="Courier New" pitchFamily="49" charset="0"/>
              </a:rPr>
              <a:t>Double </a:t>
            </a:r>
            <a:r>
              <a:rPr lang="en-US" sz="1400" dirty="0" err="1">
                <a:latin typeface="Courier New" pitchFamily="49" charset="0"/>
                <a:cs typeface="Courier New" pitchFamily="49" charset="0"/>
              </a:rPr>
              <a:t>computePower</a:t>
            </a:r>
            <a:r>
              <a:rPr lang="en-US" sz="1400" dirty="0">
                <a:latin typeface="Courier New" pitchFamily="49" charset="0"/>
                <a:cs typeface="Courier New" pitchFamily="49" charset="0"/>
              </a:rPr>
              <a:t>()</a:t>
            </a:r>
          </a:p>
          <a:p>
            <a:pPr>
              <a:defRPr/>
            </a:pPr>
            <a:r>
              <a:rPr lang="en-US" sz="1400" dirty="0">
                <a:latin typeface="Courier New" pitchFamily="49" charset="0"/>
                <a:cs typeface="Courier New" pitchFamily="49" charset="0"/>
              </a:rPr>
              <a:t>String </a:t>
            </a:r>
            <a:r>
              <a:rPr lang="en-US" sz="1400" dirty="0" err="1">
                <a:latin typeface="Courier New" pitchFamily="49" charset="0"/>
                <a:cs typeface="Courier New" pitchFamily="49" charset="0"/>
              </a:rPr>
              <a:t>toString</a:t>
            </a:r>
            <a:r>
              <a:rPr lang="en-US" sz="1400" dirty="0">
                <a:latin typeface="Courier New" pitchFamily="49" charset="0"/>
                <a:cs typeface="Courier New" pitchFamily="49" charset="0"/>
              </a:rPr>
              <a:t>()</a:t>
            </a:r>
          </a:p>
          <a:p>
            <a:pPr>
              <a:defRPr/>
            </a:pPr>
            <a:endParaRPr lang="en-US" sz="16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p:txBody>
          <a:bodyPr>
            <a:normAutofit fontScale="90000"/>
          </a:bodyPr>
          <a:lstStyle/>
          <a:p>
            <a:pPr eaLnBrk="1" fontAlgn="auto" hangingPunct="1">
              <a:spcAft>
                <a:spcPts val="0"/>
              </a:spcAft>
              <a:defRPr/>
            </a:pPr>
            <a:r>
              <a:rPr lang="en-US" sz="4000" b="1" smtClean="0"/>
              <a:t>A Superclass and Subclass Example</a:t>
            </a:r>
            <a:r>
              <a:rPr lang="en-US" sz="4000" smtClean="0"/>
              <a:t> (cont.)</a:t>
            </a:r>
          </a:p>
        </p:txBody>
      </p:sp>
      <p:pic>
        <p:nvPicPr>
          <p:cNvPr id="46082" name="Content Placeholder 6"/>
          <p:cNvPicPr>
            <a:picLocks noGrp="1" noChangeAspect="1"/>
          </p:cNvPicPr>
          <p:nvPr>
            <p:ph sz="quarter" idx="1"/>
          </p:nvPr>
        </p:nvPicPr>
        <p:blipFill>
          <a:blip r:embed="rId2"/>
          <a:srcRect/>
          <a:stretch>
            <a:fillRect/>
          </a:stretch>
        </p:blipFill>
        <p:spPr>
          <a:xfrm>
            <a:off x="4267200" y="1752600"/>
            <a:ext cx="3886200" cy="3292475"/>
          </a:xfrm>
        </p:spPr>
      </p:pic>
      <p:sp>
        <p:nvSpPr>
          <p:cNvPr id="46083" name="Content Placeholder 7"/>
          <p:cNvSpPr>
            <a:spLocks noGrp="1"/>
          </p:cNvSpPr>
          <p:nvPr>
            <p:ph sz="quarter" idx="2"/>
          </p:nvPr>
        </p:nvSpPr>
        <p:spPr>
          <a:xfrm>
            <a:off x="228600" y="1828800"/>
            <a:ext cx="5486400" cy="4525963"/>
          </a:xfrm>
        </p:spPr>
        <p:txBody>
          <a:bodyPr/>
          <a:lstStyle/>
          <a:p>
            <a:pPr eaLnBrk="1" hangingPunct="1">
              <a:lnSpc>
                <a:spcPct val="90000"/>
              </a:lnSpc>
            </a:pPr>
            <a:r>
              <a:rPr lang="en-US" smtClean="0"/>
              <a:t>Notebook</a:t>
            </a:r>
          </a:p>
          <a:p>
            <a:pPr eaLnBrk="1" hangingPunct="1">
              <a:lnSpc>
                <a:spcPct val="90000"/>
              </a:lnSpc>
            </a:pPr>
            <a:r>
              <a:rPr lang="en-US" smtClean="0"/>
              <a:t>A Notebook has all the properties of Computer,</a:t>
            </a:r>
          </a:p>
          <a:p>
            <a:pPr lvl="1" eaLnBrk="1" hangingPunct="1">
              <a:lnSpc>
                <a:spcPct val="90000"/>
              </a:lnSpc>
            </a:pPr>
            <a:r>
              <a:rPr lang="en-US" smtClean="0"/>
              <a:t>manufacturer</a:t>
            </a:r>
          </a:p>
          <a:p>
            <a:pPr lvl="1" eaLnBrk="1" hangingPunct="1">
              <a:lnSpc>
                <a:spcPct val="90000"/>
              </a:lnSpc>
            </a:pPr>
            <a:r>
              <a:rPr lang="en-US" smtClean="0"/>
              <a:t>processor</a:t>
            </a:r>
          </a:p>
          <a:p>
            <a:pPr lvl="1" eaLnBrk="1" hangingPunct="1">
              <a:lnSpc>
                <a:spcPct val="90000"/>
              </a:lnSpc>
            </a:pPr>
            <a:r>
              <a:rPr lang="en-US" smtClean="0"/>
              <a:t>RAM</a:t>
            </a:r>
          </a:p>
          <a:p>
            <a:pPr lvl="1" eaLnBrk="1" hangingPunct="1">
              <a:lnSpc>
                <a:spcPct val="90000"/>
              </a:lnSpc>
            </a:pPr>
            <a:r>
              <a:rPr lang="en-US" smtClean="0"/>
              <a:t>Disk</a:t>
            </a:r>
          </a:p>
          <a:p>
            <a:pPr eaLnBrk="1" hangingPunct="1">
              <a:lnSpc>
                <a:spcPct val="90000"/>
              </a:lnSpc>
            </a:pPr>
            <a:r>
              <a:rPr lang="en-US" smtClean="0"/>
              <a:t>plus,</a:t>
            </a:r>
          </a:p>
          <a:p>
            <a:pPr lvl="1" eaLnBrk="1" hangingPunct="1">
              <a:lnSpc>
                <a:spcPct val="90000"/>
              </a:lnSpc>
            </a:pPr>
            <a:r>
              <a:rPr lang="en-US" smtClean="0"/>
              <a:t>screen size</a:t>
            </a:r>
          </a:p>
          <a:p>
            <a:pPr lvl="1" eaLnBrk="1" hangingPunct="1">
              <a:lnSpc>
                <a:spcPct val="90000"/>
              </a:lnSpc>
            </a:pPr>
            <a:r>
              <a:rPr lang="en-US" smtClean="0"/>
              <a:t>weight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normAutofit fontScale="90000"/>
          </a:bodyPr>
          <a:lstStyle/>
          <a:p>
            <a:pPr eaLnBrk="1" fontAlgn="auto" hangingPunct="1">
              <a:spcAft>
                <a:spcPts val="0"/>
              </a:spcAft>
              <a:defRPr/>
            </a:pPr>
            <a:r>
              <a:rPr lang="en-US" sz="4000" b="1" smtClean="0"/>
              <a:t>A Superclass and Subclass Example</a:t>
            </a:r>
            <a:r>
              <a:rPr lang="en-US" sz="4000" smtClean="0"/>
              <a:t>   	(cont.)</a:t>
            </a:r>
          </a:p>
        </p:txBody>
      </p:sp>
      <p:pic>
        <p:nvPicPr>
          <p:cNvPr id="47106" name="Content Placeholder 6"/>
          <p:cNvPicPr>
            <a:picLocks noGrp="1" noChangeAspect="1"/>
          </p:cNvPicPr>
          <p:nvPr>
            <p:ph sz="quarter" idx="1"/>
          </p:nvPr>
        </p:nvPicPr>
        <p:blipFill>
          <a:blip r:embed="rId2"/>
          <a:srcRect/>
          <a:stretch>
            <a:fillRect/>
          </a:stretch>
        </p:blipFill>
        <p:spPr>
          <a:xfrm>
            <a:off x="3962400" y="2286000"/>
            <a:ext cx="1066800" cy="2111375"/>
          </a:xfrm>
        </p:spPr>
      </p:pic>
      <p:pic>
        <p:nvPicPr>
          <p:cNvPr id="47107" name="Content Placeholder 6"/>
          <p:cNvPicPr>
            <a:picLocks noGrp="1" noChangeAspect="1"/>
          </p:cNvPicPr>
          <p:nvPr>
            <p:ph sz="quarter" idx="2"/>
          </p:nvPr>
        </p:nvPicPr>
        <p:blipFill>
          <a:blip r:embed="rId3"/>
          <a:srcRect/>
          <a:stretch>
            <a:fillRect/>
          </a:stretch>
        </p:blipFill>
        <p:spPr>
          <a:xfrm>
            <a:off x="5583238" y="2852738"/>
            <a:ext cx="2409825" cy="2044700"/>
          </a:xfrm>
        </p:spPr>
      </p:pic>
      <p:grpSp>
        <p:nvGrpSpPr>
          <p:cNvPr id="47108" name="Group 2"/>
          <p:cNvGrpSpPr>
            <a:grpSpLocks/>
          </p:cNvGrpSpPr>
          <p:nvPr/>
        </p:nvGrpSpPr>
        <p:grpSpPr bwMode="auto">
          <a:xfrm>
            <a:off x="609600" y="1828800"/>
            <a:ext cx="2971800" cy="3810000"/>
            <a:chOff x="990599" y="1600200"/>
            <a:chExt cx="2971800" cy="3810000"/>
          </a:xfrm>
        </p:grpSpPr>
        <p:sp>
          <p:nvSpPr>
            <p:cNvPr id="5" name="Rectangle 4"/>
            <p:cNvSpPr/>
            <p:nvPr/>
          </p:nvSpPr>
          <p:spPr>
            <a:xfrm>
              <a:off x="990599" y="1600200"/>
              <a:ext cx="2971800" cy="5334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dirty="0"/>
                <a:t>Computer</a:t>
              </a:r>
            </a:p>
          </p:txBody>
        </p:sp>
        <p:sp>
          <p:nvSpPr>
            <p:cNvPr id="6" name="Rectangle 5"/>
            <p:cNvSpPr/>
            <p:nvPr/>
          </p:nvSpPr>
          <p:spPr>
            <a:xfrm>
              <a:off x="990599" y="2133600"/>
              <a:ext cx="2971800" cy="1447800"/>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anchor="ctr"/>
            <a:lstStyle/>
            <a:p>
              <a:pPr>
                <a:defRPr/>
              </a:pPr>
              <a:r>
                <a:rPr lang="en-US" sz="1600" dirty="0">
                  <a:latin typeface="Courier New" pitchFamily="49" charset="0"/>
                  <a:cs typeface="Courier New" pitchFamily="49" charset="0"/>
                </a:rPr>
                <a:t>String manufacturer</a:t>
              </a:r>
            </a:p>
            <a:p>
              <a:pPr>
                <a:defRPr/>
              </a:pPr>
              <a:r>
                <a:rPr lang="en-US" sz="1600" dirty="0">
                  <a:latin typeface="Courier New" pitchFamily="49" charset="0"/>
                  <a:cs typeface="Courier New" pitchFamily="49" charset="0"/>
                </a:rPr>
                <a:t>String processor</a:t>
              </a:r>
            </a:p>
            <a:p>
              <a:pPr>
                <a:defRPr/>
              </a:pP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ramSize</a:t>
              </a:r>
              <a:endParaRPr lang="en-US" sz="1600" dirty="0">
                <a:latin typeface="Courier New" pitchFamily="49" charset="0"/>
                <a:cs typeface="Courier New" pitchFamily="49" charset="0"/>
              </a:endParaRPr>
            </a:p>
            <a:p>
              <a:pPr>
                <a:defRPr/>
              </a:pP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diskSize</a:t>
              </a:r>
              <a:endParaRPr lang="en-US" sz="1600" dirty="0">
                <a:latin typeface="Courier New" pitchFamily="49" charset="0"/>
                <a:cs typeface="Courier New" pitchFamily="49" charset="0"/>
              </a:endParaRPr>
            </a:p>
            <a:p>
              <a:pPr>
                <a:defRPr/>
              </a:pPr>
              <a:r>
                <a:rPr lang="en-US" sz="1600" dirty="0">
                  <a:latin typeface="Courier New" pitchFamily="49" charset="0"/>
                  <a:cs typeface="Courier New" pitchFamily="49" charset="0"/>
                </a:rPr>
                <a:t>double </a:t>
              </a:r>
              <a:r>
                <a:rPr lang="en-US" sz="1600" dirty="0" err="1">
                  <a:latin typeface="Courier New" pitchFamily="49" charset="0"/>
                  <a:cs typeface="Courier New" pitchFamily="49" charset="0"/>
                </a:rPr>
                <a:t>processorSpeed</a:t>
              </a:r>
              <a:endParaRPr lang="en-US" sz="1600" dirty="0">
                <a:latin typeface="Courier New" pitchFamily="49" charset="0"/>
                <a:cs typeface="Courier New" pitchFamily="49" charset="0"/>
              </a:endParaRPr>
            </a:p>
            <a:p>
              <a:pPr>
                <a:defRPr/>
              </a:pPr>
              <a:endParaRPr lang="en-US" sz="1600" dirty="0">
                <a:latin typeface="Courier New" pitchFamily="49" charset="0"/>
                <a:cs typeface="Courier New" pitchFamily="49" charset="0"/>
              </a:endParaRPr>
            </a:p>
          </p:txBody>
        </p:sp>
        <p:sp>
          <p:nvSpPr>
            <p:cNvPr id="9" name="Rectangle 8"/>
            <p:cNvSpPr/>
            <p:nvPr/>
          </p:nvSpPr>
          <p:spPr>
            <a:xfrm>
              <a:off x="990599" y="3581400"/>
              <a:ext cx="2971800" cy="1828800"/>
            </a:xfrm>
            <a:prstGeom prst="rect">
              <a:avLst/>
            </a:prstGeom>
            <a:solidFill>
              <a:schemeClr val="accent1">
                <a:lumMod val="60000"/>
                <a:lumOff val="40000"/>
              </a:schemeClr>
            </a:solidFill>
          </p:spPr>
          <p:style>
            <a:lnRef idx="2">
              <a:schemeClr val="accent1"/>
            </a:lnRef>
            <a:fillRef idx="1">
              <a:schemeClr val="lt1"/>
            </a:fillRef>
            <a:effectRef idx="0">
              <a:schemeClr val="accent1"/>
            </a:effectRef>
            <a:fontRef idx="minor">
              <a:schemeClr val="dk1"/>
            </a:fontRef>
          </p:style>
          <p:txBody>
            <a:bodyPr anchor="ctr"/>
            <a:lstStyle/>
            <a:p>
              <a:pPr>
                <a:defRPr/>
              </a:pP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getRamSize</a:t>
              </a:r>
              <a:r>
                <a:rPr lang="en-US" sz="1400" dirty="0">
                  <a:latin typeface="Courier New" pitchFamily="49" charset="0"/>
                  <a:cs typeface="Courier New" pitchFamily="49" charset="0"/>
                </a:rPr>
                <a:t>()</a:t>
              </a:r>
            </a:p>
            <a:p>
              <a:pPr>
                <a:defRPr/>
              </a:pP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getDiskSize</a:t>
              </a:r>
              <a:r>
                <a:rPr lang="en-US" sz="1400" dirty="0">
                  <a:latin typeface="Courier New" pitchFamily="49" charset="0"/>
                  <a:cs typeface="Courier New" pitchFamily="49" charset="0"/>
                </a:rPr>
                <a:t>()</a:t>
              </a:r>
            </a:p>
            <a:p>
              <a:pPr>
                <a:defRPr/>
              </a:pPr>
              <a:r>
                <a:rPr lang="en-US" sz="1400" dirty="0">
                  <a:latin typeface="Courier New" pitchFamily="49" charset="0"/>
                  <a:cs typeface="Courier New" pitchFamily="49" charset="0"/>
                </a:rPr>
                <a:t>double </a:t>
              </a:r>
              <a:r>
                <a:rPr lang="en-US" sz="1400" dirty="0" err="1">
                  <a:latin typeface="Courier New" pitchFamily="49" charset="0"/>
                  <a:cs typeface="Courier New" pitchFamily="49" charset="0"/>
                </a:rPr>
                <a:t>getProcessorSpeed</a:t>
              </a:r>
              <a:r>
                <a:rPr lang="en-US" sz="1400" dirty="0">
                  <a:latin typeface="Courier New" pitchFamily="49" charset="0"/>
                  <a:cs typeface="Courier New" pitchFamily="49" charset="0"/>
                </a:rPr>
                <a:t>()</a:t>
              </a:r>
            </a:p>
            <a:p>
              <a:pPr>
                <a:defRPr/>
              </a:pPr>
              <a:r>
                <a:rPr lang="en-US" sz="1400" dirty="0">
                  <a:latin typeface="Courier New" pitchFamily="49" charset="0"/>
                  <a:cs typeface="Courier New" pitchFamily="49" charset="0"/>
                </a:rPr>
                <a:t>Double </a:t>
              </a:r>
              <a:r>
                <a:rPr lang="en-US" sz="1400" dirty="0" err="1">
                  <a:latin typeface="Courier New" pitchFamily="49" charset="0"/>
                  <a:cs typeface="Courier New" pitchFamily="49" charset="0"/>
                </a:rPr>
                <a:t>computePower</a:t>
              </a:r>
              <a:r>
                <a:rPr lang="en-US" sz="1400" dirty="0">
                  <a:latin typeface="Courier New" pitchFamily="49" charset="0"/>
                  <a:cs typeface="Courier New" pitchFamily="49" charset="0"/>
                </a:rPr>
                <a:t>()</a:t>
              </a:r>
            </a:p>
            <a:p>
              <a:pPr>
                <a:defRPr/>
              </a:pPr>
              <a:r>
                <a:rPr lang="en-US" sz="1400" dirty="0">
                  <a:latin typeface="Courier New" pitchFamily="49" charset="0"/>
                  <a:cs typeface="Courier New" pitchFamily="49" charset="0"/>
                </a:rPr>
                <a:t>String </a:t>
              </a:r>
              <a:r>
                <a:rPr lang="en-US" sz="1400" dirty="0" err="1">
                  <a:latin typeface="Courier New" pitchFamily="49" charset="0"/>
                  <a:cs typeface="Courier New" pitchFamily="49" charset="0"/>
                </a:rPr>
                <a:t>toString</a:t>
              </a:r>
              <a:r>
                <a:rPr lang="en-US" sz="1400" dirty="0">
                  <a:latin typeface="Courier New" pitchFamily="49" charset="0"/>
                  <a:cs typeface="Courier New" pitchFamily="49" charset="0"/>
                </a:rPr>
                <a:t>()</a:t>
              </a:r>
            </a:p>
            <a:p>
              <a:pPr>
                <a:defRPr/>
              </a:pPr>
              <a:endParaRPr lang="en-US" sz="1600" dirty="0">
                <a:latin typeface="Courier New" pitchFamily="49" charset="0"/>
                <a:cs typeface="Courier New" pitchFamily="49" charset="0"/>
              </a:endParaRPr>
            </a:p>
          </p:txBody>
        </p:sp>
      </p:grpSp>
      <p:grpSp>
        <p:nvGrpSpPr>
          <p:cNvPr id="47109" name="Group 3"/>
          <p:cNvGrpSpPr>
            <a:grpSpLocks/>
          </p:cNvGrpSpPr>
          <p:nvPr/>
        </p:nvGrpSpPr>
        <p:grpSpPr bwMode="auto">
          <a:xfrm>
            <a:off x="5105400" y="4724400"/>
            <a:ext cx="2971800" cy="1828800"/>
            <a:chOff x="5486399" y="2667000"/>
            <a:chExt cx="2971800" cy="1828800"/>
          </a:xfrm>
        </p:grpSpPr>
        <p:sp>
          <p:nvSpPr>
            <p:cNvPr id="11" name="Rectangle 10"/>
            <p:cNvSpPr/>
            <p:nvPr/>
          </p:nvSpPr>
          <p:spPr>
            <a:xfrm>
              <a:off x="5486399" y="2667000"/>
              <a:ext cx="2971800" cy="5334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dirty="0"/>
                <a:t>Notebook</a:t>
              </a:r>
            </a:p>
          </p:txBody>
        </p:sp>
        <p:sp>
          <p:nvSpPr>
            <p:cNvPr id="12" name="Rectangle 11"/>
            <p:cNvSpPr/>
            <p:nvPr/>
          </p:nvSpPr>
          <p:spPr>
            <a:xfrm>
              <a:off x="5486399" y="3200400"/>
              <a:ext cx="2971800" cy="914400"/>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anchor="ctr"/>
            <a:lstStyle/>
            <a:p>
              <a:pPr>
                <a:defRPr/>
              </a:pPr>
              <a:endParaRPr lang="en-US" sz="1600" dirty="0">
                <a:latin typeface="Courier New" pitchFamily="49" charset="0"/>
                <a:cs typeface="Courier New" pitchFamily="49" charset="0"/>
              </a:endParaRPr>
            </a:p>
            <a:p>
              <a:pPr>
                <a:defRPr/>
              </a:pPr>
              <a:r>
                <a:rPr lang="en-US" sz="1600" dirty="0">
                  <a:latin typeface="Courier New" pitchFamily="49" charset="0"/>
                  <a:cs typeface="Courier New" pitchFamily="49" charset="0"/>
                </a:rPr>
                <a:t>double </a:t>
              </a:r>
              <a:r>
                <a:rPr lang="en-US" sz="1600" dirty="0" err="1">
                  <a:latin typeface="Courier New" pitchFamily="49" charset="0"/>
                  <a:cs typeface="Courier New" pitchFamily="49" charset="0"/>
                </a:rPr>
                <a:t>screenSize</a:t>
              </a:r>
              <a:endParaRPr lang="en-US" sz="1600" dirty="0">
                <a:latin typeface="Courier New" pitchFamily="49" charset="0"/>
                <a:cs typeface="Courier New" pitchFamily="49" charset="0"/>
              </a:endParaRPr>
            </a:p>
            <a:p>
              <a:pPr>
                <a:defRPr/>
              </a:pPr>
              <a:r>
                <a:rPr lang="en-US" sz="1600" dirty="0">
                  <a:latin typeface="Courier New" pitchFamily="49" charset="0"/>
                  <a:cs typeface="Courier New" pitchFamily="49" charset="0"/>
                </a:rPr>
                <a:t>double weight</a:t>
              </a:r>
            </a:p>
            <a:p>
              <a:pPr>
                <a:defRPr/>
              </a:pPr>
              <a:endParaRPr lang="en-US" sz="1600" dirty="0">
                <a:latin typeface="Courier New" pitchFamily="49" charset="0"/>
                <a:cs typeface="Courier New" pitchFamily="49" charset="0"/>
              </a:endParaRPr>
            </a:p>
          </p:txBody>
        </p:sp>
        <p:sp>
          <p:nvSpPr>
            <p:cNvPr id="13" name="Rectangle 12"/>
            <p:cNvSpPr/>
            <p:nvPr/>
          </p:nvSpPr>
          <p:spPr>
            <a:xfrm>
              <a:off x="5486399" y="4114800"/>
              <a:ext cx="2971800" cy="381000"/>
            </a:xfrm>
            <a:prstGeom prst="rect">
              <a:avLst/>
            </a:prstGeom>
            <a:solidFill>
              <a:schemeClr val="accent1">
                <a:lumMod val="60000"/>
                <a:lumOff val="40000"/>
              </a:schemeClr>
            </a:solidFill>
          </p:spPr>
          <p:style>
            <a:lnRef idx="2">
              <a:schemeClr val="accent1"/>
            </a:lnRef>
            <a:fillRef idx="1">
              <a:schemeClr val="lt1"/>
            </a:fillRef>
            <a:effectRef idx="0">
              <a:schemeClr val="accent1"/>
            </a:effectRef>
            <a:fontRef idx="minor">
              <a:schemeClr val="dk1"/>
            </a:fontRef>
          </p:style>
          <p:txBody>
            <a:bodyPr anchor="ctr"/>
            <a:lstStyle/>
            <a:p>
              <a:pPr>
                <a:defRPr/>
              </a:pPr>
              <a:endParaRPr lang="en-US" sz="1600" dirty="0">
                <a:latin typeface="Courier New" pitchFamily="49" charset="0"/>
                <a:cs typeface="Courier New" pitchFamily="49" charset="0"/>
              </a:endParaRPr>
            </a:p>
          </p:txBody>
        </p:sp>
      </p:grpSp>
      <p:cxnSp>
        <p:nvCxnSpPr>
          <p:cNvPr id="14" name="Straight Arrow Connector 13"/>
          <p:cNvCxnSpPr>
            <a:stCxn id="12" idx="1"/>
          </p:cNvCxnSpPr>
          <p:nvPr/>
        </p:nvCxnSpPr>
        <p:spPr>
          <a:xfrm rot="10800000">
            <a:off x="3581400" y="5257800"/>
            <a:ext cx="1524000" cy="457200"/>
          </a:xfrm>
          <a:prstGeom prst="straightConnector1">
            <a:avLst/>
          </a:prstGeom>
          <a:ln w="38100">
            <a:headEnd type="none"/>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p:cNvSpPr>
          <p:nvPr>
            <p:ph type="title"/>
          </p:nvPr>
        </p:nvSpPr>
        <p:spPr>
          <a:xfrm>
            <a:off x="612775" y="228600"/>
            <a:ext cx="8153400" cy="990600"/>
          </a:xfrm>
        </p:spPr>
        <p:txBody>
          <a:bodyPr>
            <a:normAutofit fontScale="90000"/>
          </a:bodyPr>
          <a:lstStyle/>
          <a:p>
            <a:pPr eaLnBrk="1" fontAlgn="auto" hangingPunct="1">
              <a:spcAft>
                <a:spcPts val="0"/>
              </a:spcAft>
              <a:defRPr/>
            </a:pPr>
            <a:r>
              <a:rPr lang="en-US" sz="4000" b="1" smtClean="0"/>
              <a:t>A Superclass and Subclass Example</a:t>
            </a:r>
            <a:r>
              <a:rPr lang="en-US" sz="4000" smtClean="0"/>
              <a:t>   	(cont.)</a:t>
            </a:r>
          </a:p>
        </p:txBody>
      </p:sp>
      <p:sp>
        <p:nvSpPr>
          <p:cNvPr id="48130" name="Rectangle 3"/>
          <p:cNvSpPr>
            <a:spLocks noGrp="1"/>
          </p:cNvSpPr>
          <p:nvPr>
            <p:ph sz="quarter" idx="1"/>
          </p:nvPr>
        </p:nvSpPr>
        <p:spPr>
          <a:xfrm>
            <a:off x="612775" y="1600200"/>
            <a:ext cx="8153400" cy="4495800"/>
          </a:xfrm>
        </p:spPr>
        <p:txBody>
          <a:bodyPr/>
          <a:lstStyle/>
          <a:p>
            <a:pPr eaLnBrk="1" hangingPunct="1"/>
            <a:r>
              <a:rPr lang="en-US" smtClean="0"/>
              <a:t>The constructor of a subclass begins by initializing the data fields inherited from the superclass(es)</a:t>
            </a:r>
          </a:p>
          <a:p>
            <a:pPr eaLnBrk="1" hangingPunct="1">
              <a:buFont typeface="Arial" charset="0"/>
              <a:buNone/>
            </a:pPr>
            <a:r>
              <a:rPr lang="en-US" sz="1800" smtClean="0">
                <a:latin typeface="Courier New" pitchFamily="49" charset="0"/>
                <a:cs typeface="Courier New" pitchFamily="49" charset="0"/>
              </a:rPr>
              <a:t>		super(man, proc, ram, disk, procSpeed);</a:t>
            </a:r>
          </a:p>
          <a:p>
            <a:pPr eaLnBrk="1" hangingPunct="1">
              <a:buFont typeface="Arial" charset="0"/>
              <a:buNone/>
            </a:pPr>
            <a:r>
              <a:rPr lang="en-US" smtClean="0">
                <a:cs typeface="Courier New" pitchFamily="49" charset="0"/>
              </a:rPr>
              <a:t>	which invokes the superclass constructor with the</a:t>
            </a:r>
            <a:r>
              <a:rPr lang="en-US" sz="1800" smtClean="0">
                <a:latin typeface="Courier New" pitchFamily="49" charset="0"/>
                <a:cs typeface="Courier New" pitchFamily="49" charset="0"/>
              </a:rPr>
              <a:t> </a:t>
            </a:r>
            <a:r>
              <a:rPr lang="en-US" smtClean="0">
                <a:cs typeface="Courier New" pitchFamily="49" charset="0"/>
              </a:rPr>
              <a:t>signature</a:t>
            </a:r>
          </a:p>
          <a:p>
            <a:pPr eaLnBrk="1" hangingPunct="1">
              <a:buFont typeface="Arial" charset="0"/>
              <a:buNone/>
            </a:pPr>
            <a:r>
              <a:rPr lang="en-US" sz="1800" smtClean="0">
                <a:latin typeface="Courier New" pitchFamily="49" charset="0"/>
                <a:cs typeface="Courier New" pitchFamily="49" charset="0"/>
              </a:rPr>
              <a:t>		Computer(String man, String processor, double ram, 		int disk, double procSpeed)</a:t>
            </a:r>
          </a:p>
          <a:p>
            <a:pPr eaLnBrk="1" hangingPunct="1">
              <a:buFont typeface="Arial" charset="0"/>
              <a:buNone/>
            </a:pPr>
            <a:endParaRPr lang="en-US" sz="180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a:xfrm>
            <a:off x="612775" y="228600"/>
            <a:ext cx="8153400" cy="990600"/>
          </a:xfrm>
        </p:spPr>
        <p:txBody>
          <a:bodyPr>
            <a:normAutofit fontScale="90000"/>
          </a:bodyPr>
          <a:lstStyle/>
          <a:p>
            <a:pPr eaLnBrk="1" fontAlgn="auto" hangingPunct="1">
              <a:spcAft>
                <a:spcPts val="0"/>
              </a:spcAft>
              <a:defRPr/>
            </a:pPr>
            <a:r>
              <a:rPr lang="en-US" sz="4000" b="1" dirty="0" smtClean="0"/>
              <a:t>A </a:t>
            </a:r>
            <a:r>
              <a:rPr lang="en-US" sz="4000" b="1" dirty="0" err="1" smtClean="0"/>
              <a:t>Superclass</a:t>
            </a:r>
            <a:r>
              <a:rPr lang="en-US" sz="4000" b="1" dirty="0" smtClean="0"/>
              <a:t> and Subclass Example</a:t>
            </a:r>
            <a:r>
              <a:rPr lang="en-US" sz="4000" dirty="0" smtClean="0"/>
              <a:t> (cont.)</a:t>
            </a:r>
          </a:p>
        </p:txBody>
      </p:sp>
      <p:sp>
        <p:nvSpPr>
          <p:cNvPr id="8" name="Content Placeholder 7"/>
          <p:cNvSpPr>
            <a:spLocks noGrp="1"/>
          </p:cNvSpPr>
          <p:nvPr>
            <p:ph sz="quarter" idx="1"/>
          </p:nvPr>
        </p:nvSpPr>
        <p:spPr>
          <a:xfrm>
            <a:off x="381000" y="1676400"/>
            <a:ext cx="8229600" cy="5410200"/>
          </a:xfrm>
        </p:spPr>
        <p:txBody>
          <a:bodyPr rtlCol="0">
            <a:normAutofit fontScale="32500" lnSpcReduction="20000"/>
          </a:bodyPr>
          <a:lstStyle/>
          <a:p>
            <a:pPr marL="0" indent="0" eaLnBrk="1" fontAlgn="auto" hangingPunct="1">
              <a:spcAft>
                <a:spcPts val="0"/>
              </a:spcAft>
              <a:buFont typeface="Arial" pitchFamily="34" charset="0"/>
              <a:buNone/>
              <a:defRPr/>
            </a:pPr>
            <a:r>
              <a:rPr lang="en-US" dirty="0" smtClean="0">
                <a:latin typeface="Courier New" pitchFamily="49" charset="0"/>
                <a:cs typeface="Courier New" pitchFamily="49" charset="0"/>
              </a:rPr>
              <a:t>/** Class that represents a computers */</a:t>
            </a:r>
          </a:p>
          <a:p>
            <a:pPr marL="0" indent="0" eaLnBrk="1" fontAlgn="auto" hangingPunct="1">
              <a:spcAft>
                <a:spcPts val="0"/>
              </a:spcAft>
              <a:buFont typeface="Arial" pitchFamily="34" charset="0"/>
              <a:buNone/>
              <a:defRPr/>
            </a:pPr>
            <a:r>
              <a:rPr lang="en-US" dirty="0" smtClean="0">
                <a:latin typeface="Courier New" pitchFamily="49" charset="0"/>
                <a:cs typeface="Courier New" pitchFamily="49" charset="0"/>
              </a:rPr>
              <a:t>public class Computer {</a:t>
            </a:r>
          </a:p>
          <a:p>
            <a:pPr marL="0" indent="0" eaLnBrk="1" fontAlgn="auto" hangingPunct="1">
              <a:spcAft>
                <a:spcPts val="0"/>
              </a:spcAft>
              <a:buFont typeface="Arial" pitchFamily="34" charset="0"/>
              <a:buNone/>
              <a:defRPr/>
            </a:pPr>
            <a:r>
              <a:rPr lang="en-US" dirty="0" smtClean="0">
                <a:latin typeface="Courier New" pitchFamily="49" charset="0"/>
                <a:cs typeface="Courier New" pitchFamily="49" charset="0"/>
              </a:rPr>
              <a:t>  // Data fields</a:t>
            </a:r>
          </a:p>
          <a:p>
            <a:pPr marL="0" indent="0" eaLnBrk="1" fontAlgn="auto" hangingPunct="1">
              <a:spcAft>
                <a:spcPts val="0"/>
              </a:spcAft>
              <a:buFont typeface="Arial" pitchFamily="34" charset="0"/>
              <a:buNone/>
              <a:defRPr/>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private String manufacturer;</a:t>
            </a:r>
          </a:p>
          <a:p>
            <a:pPr marL="0" indent="0" eaLnBrk="1" fontAlgn="auto" hangingPunct="1">
              <a:spcAft>
                <a:spcPts val="0"/>
              </a:spcAft>
              <a:buFont typeface="Arial" pitchFamily="34" charset="0"/>
              <a:buNone/>
              <a:defRPr/>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private String processor;</a:t>
            </a:r>
          </a:p>
          <a:p>
            <a:pPr marL="0" indent="0" eaLnBrk="1" fontAlgn="auto" hangingPunct="1">
              <a:spcAft>
                <a:spcPts val="0"/>
              </a:spcAft>
              <a:buFont typeface="Arial" pitchFamily="34" charset="0"/>
              <a:buNone/>
              <a:defRPr/>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private double </a:t>
            </a:r>
            <a:r>
              <a:rPr lang="en-US" dirty="0" err="1" smtClean="0">
                <a:latin typeface="Courier New" pitchFamily="49" charset="0"/>
                <a:cs typeface="Courier New" pitchFamily="49" charset="0"/>
              </a:rPr>
              <a:t>ramSize</a:t>
            </a:r>
            <a:r>
              <a:rPr lang="en-US" dirty="0" smtClean="0">
                <a:latin typeface="Courier New" pitchFamily="49" charset="0"/>
                <a:cs typeface="Courier New" pitchFamily="49" charset="0"/>
              </a:rPr>
              <a:t>;</a:t>
            </a:r>
          </a:p>
          <a:p>
            <a:pPr marL="0" indent="0" eaLnBrk="1" fontAlgn="auto" hangingPunct="1">
              <a:spcAft>
                <a:spcPts val="0"/>
              </a:spcAft>
              <a:buFont typeface="Arial" pitchFamily="34" charset="0"/>
              <a:buNone/>
              <a:defRPr/>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private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diskSize</a:t>
            </a:r>
            <a:r>
              <a:rPr lang="en-US" dirty="0" smtClean="0">
                <a:latin typeface="Courier New" pitchFamily="49" charset="0"/>
                <a:cs typeface="Courier New" pitchFamily="49" charset="0"/>
              </a:rPr>
              <a:t>;</a:t>
            </a:r>
          </a:p>
          <a:p>
            <a:pPr marL="0" indent="0" eaLnBrk="1" fontAlgn="auto" hangingPunct="1">
              <a:spcAft>
                <a:spcPts val="0"/>
              </a:spcAft>
              <a:buFont typeface="Arial" pitchFamily="34" charset="0"/>
              <a:buNone/>
              <a:defRPr/>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private double </a:t>
            </a:r>
            <a:r>
              <a:rPr lang="en-US" dirty="0" err="1" smtClean="0">
                <a:latin typeface="Courier New" pitchFamily="49" charset="0"/>
                <a:cs typeface="Courier New" pitchFamily="49" charset="0"/>
              </a:rPr>
              <a:t>processorSpeed</a:t>
            </a:r>
            <a:r>
              <a:rPr lang="en-US" dirty="0" smtClean="0">
                <a:latin typeface="Courier New" pitchFamily="49" charset="0"/>
                <a:cs typeface="Courier New" pitchFamily="49" charset="0"/>
              </a:rPr>
              <a:t>;</a:t>
            </a:r>
          </a:p>
          <a:p>
            <a:pPr marL="0" indent="0" eaLnBrk="1" fontAlgn="auto" hangingPunct="1">
              <a:spcAft>
                <a:spcPts val="0"/>
              </a:spcAft>
              <a:buFont typeface="Arial" pitchFamily="34" charset="0"/>
              <a:buNone/>
              <a:defRPr/>
            </a:pPr>
            <a:endParaRPr lang="en-US" dirty="0">
              <a:latin typeface="Courier New" pitchFamily="49" charset="0"/>
              <a:cs typeface="Courier New" pitchFamily="49" charset="0"/>
            </a:endParaRPr>
          </a:p>
          <a:p>
            <a:pPr marL="0" indent="0" eaLnBrk="1" fontAlgn="auto" hangingPunct="1">
              <a:spcAft>
                <a:spcPts val="0"/>
              </a:spcAft>
              <a:buFont typeface="Arial" pitchFamily="34" charset="0"/>
              <a:buNone/>
              <a:defRPr/>
            </a:pPr>
            <a:r>
              <a:rPr lang="en-US" dirty="0" smtClean="0">
                <a:latin typeface="Courier New" pitchFamily="49" charset="0"/>
                <a:cs typeface="Courier New" pitchFamily="49" charset="0"/>
              </a:rPr>
              <a:t>  // Methods</a:t>
            </a:r>
          </a:p>
          <a:p>
            <a:pPr marL="0" indent="0" eaLnBrk="1" fontAlgn="auto" hangingPunct="1">
              <a:spcAft>
                <a:spcPts val="0"/>
              </a:spcAft>
              <a:buFont typeface="Arial" pitchFamily="34" charset="0"/>
              <a:buNone/>
              <a:defRPr/>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 Initializes a Computer object with all properties specified.</a:t>
            </a:r>
          </a:p>
          <a:p>
            <a:pPr marL="0" indent="0" eaLnBrk="1" fontAlgn="auto" hangingPunct="1">
              <a:spcAft>
                <a:spcPts val="0"/>
              </a:spcAft>
              <a:buFont typeface="Arial" pitchFamily="34" charset="0"/>
              <a:buNone/>
              <a:defRPr/>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param</a:t>
            </a:r>
            <a:r>
              <a:rPr lang="en-US" dirty="0" smtClean="0">
                <a:latin typeface="Courier New" pitchFamily="49" charset="0"/>
                <a:cs typeface="Courier New" pitchFamily="49" charset="0"/>
              </a:rPr>
              <a:t> man </a:t>
            </a:r>
            <a:r>
              <a:rPr lang="en-US" i="1" dirty="0" smtClean="0">
                <a:latin typeface="Courier New" pitchFamily="49" charset="0"/>
                <a:cs typeface="Courier New" pitchFamily="49" charset="0"/>
              </a:rPr>
              <a:t>The computer manufacturer</a:t>
            </a:r>
          </a:p>
          <a:p>
            <a:pPr marL="0" indent="0" eaLnBrk="1" fontAlgn="auto" hangingPunct="1">
              <a:spcAft>
                <a:spcPts val="0"/>
              </a:spcAft>
              <a:buFont typeface="Arial" pitchFamily="34" charset="0"/>
              <a:buNone/>
              <a:defRPr/>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param</a:t>
            </a:r>
            <a:r>
              <a:rPr lang="en-US" dirty="0" smtClean="0">
                <a:latin typeface="Courier New" pitchFamily="49" charset="0"/>
                <a:cs typeface="Courier New" pitchFamily="49" charset="0"/>
              </a:rPr>
              <a:t> processor </a:t>
            </a:r>
            <a:r>
              <a:rPr lang="en-US" i="1" dirty="0" smtClean="0">
                <a:latin typeface="Courier New" pitchFamily="49" charset="0"/>
                <a:cs typeface="Courier New" pitchFamily="49" charset="0"/>
              </a:rPr>
              <a:t>The processor type</a:t>
            </a:r>
          </a:p>
          <a:p>
            <a:pPr marL="0" indent="0" eaLnBrk="1" fontAlgn="auto" hangingPunct="1">
              <a:spcAft>
                <a:spcPts val="0"/>
              </a:spcAft>
              <a:buFont typeface="Arial" pitchFamily="34" charset="0"/>
              <a:buNone/>
              <a:defRPr/>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param</a:t>
            </a:r>
            <a:r>
              <a:rPr lang="en-US" dirty="0" smtClean="0">
                <a:latin typeface="Courier New" pitchFamily="49" charset="0"/>
                <a:cs typeface="Courier New" pitchFamily="49" charset="0"/>
              </a:rPr>
              <a:t> ram </a:t>
            </a:r>
            <a:r>
              <a:rPr lang="en-US" i="1" dirty="0" smtClean="0">
                <a:latin typeface="Courier New" pitchFamily="49" charset="0"/>
                <a:cs typeface="Courier New" pitchFamily="49" charset="0"/>
              </a:rPr>
              <a:t>The RAM size</a:t>
            </a:r>
          </a:p>
          <a:p>
            <a:pPr marL="0" indent="0" eaLnBrk="1" fontAlgn="auto" hangingPunct="1">
              <a:spcAft>
                <a:spcPts val="0"/>
              </a:spcAft>
              <a:buFont typeface="Arial" pitchFamily="34" charset="0"/>
              <a:buNone/>
              <a:defRPr/>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param</a:t>
            </a:r>
            <a:r>
              <a:rPr lang="en-US" dirty="0" smtClean="0">
                <a:latin typeface="Courier New" pitchFamily="49" charset="0"/>
                <a:cs typeface="Courier New" pitchFamily="49" charset="0"/>
              </a:rPr>
              <a:t> disk </a:t>
            </a:r>
            <a:r>
              <a:rPr lang="en-US" i="1" dirty="0" smtClean="0">
                <a:latin typeface="Courier New" pitchFamily="49" charset="0"/>
                <a:cs typeface="Courier New" pitchFamily="49" charset="0"/>
              </a:rPr>
              <a:t>The disk size</a:t>
            </a:r>
          </a:p>
          <a:p>
            <a:pPr marL="0" indent="0" eaLnBrk="1" fontAlgn="auto" hangingPunct="1">
              <a:spcAft>
                <a:spcPts val="0"/>
              </a:spcAft>
              <a:buFont typeface="Arial" pitchFamily="34" charset="0"/>
              <a:buNone/>
              <a:defRPr/>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param</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procSpeed</a:t>
            </a:r>
            <a:r>
              <a:rPr lang="en-US" dirty="0" smtClean="0">
                <a:latin typeface="Courier New" pitchFamily="49" charset="0"/>
                <a:cs typeface="Courier New" pitchFamily="49" charset="0"/>
              </a:rPr>
              <a:t> </a:t>
            </a:r>
            <a:r>
              <a:rPr lang="en-US" i="1" dirty="0" smtClean="0">
                <a:latin typeface="Courier New" pitchFamily="49" charset="0"/>
                <a:cs typeface="Courier New" pitchFamily="49" charset="0"/>
              </a:rPr>
              <a:t>The processor speed</a:t>
            </a:r>
          </a:p>
          <a:p>
            <a:pPr marL="0" indent="0" eaLnBrk="1" fontAlgn="auto" hangingPunct="1">
              <a:spcAft>
                <a:spcPts val="0"/>
              </a:spcAft>
              <a:buFont typeface="Arial" pitchFamily="34" charset="0"/>
              <a:buNone/>
              <a:defRPr/>
            </a:pPr>
            <a:r>
              <a:rPr lang="en-US" i="1" dirty="0" smtClean="0">
                <a:latin typeface="Courier New" pitchFamily="49" charset="0"/>
                <a:cs typeface="Courier New" pitchFamily="49" charset="0"/>
              </a:rPr>
              <a:t>  */  </a:t>
            </a:r>
          </a:p>
          <a:p>
            <a:pPr marL="0" indent="0" eaLnBrk="1" fontAlgn="auto" hangingPunct="1">
              <a:spcAft>
                <a:spcPts val="0"/>
              </a:spcAft>
              <a:buFont typeface="Arial" pitchFamily="34" charset="0"/>
              <a:buNone/>
              <a:defRPr/>
            </a:pPr>
            <a:r>
              <a:rPr lang="en-US" dirty="0" smtClean="0">
                <a:latin typeface="Courier New" pitchFamily="49" charset="0"/>
                <a:cs typeface="Courier New" pitchFamily="49" charset="0"/>
              </a:rPr>
              <a:t>  public Computer(String man, String processor, double ram,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disk,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double </a:t>
            </a:r>
            <a:r>
              <a:rPr lang="en-US" dirty="0" err="1" smtClean="0">
                <a:latin typeface="Courier New" pitchFamily="49" charset="0"/>
                <a:cs typeface="Courier New" pitchFamily="49" charset="0"/>
              </a:rPr>
              <a:t>procSpeed</a:t>
            </a:r>
            <a:r>
              <a:rPr lang="en-US" dirty="0" smtClean="0">
                <a:latin typeface="Courier New" pitchFamily="49" charset="0"/>
                <a:cs typeface="Courier New" pitchFamily="49" charset="0"/>
              </a:rPr>
              <a:t>) {</a:t>
            </a:r>
          </a:p>
          <a:p>
            <a:pPr marL="0" indent="0" eaLnBrk="1" fontAlgn="auto" hangingPunct="1">
              <a:spcAft>
                <a:spcPts val="0"/>
              </a:spcAft>
              <a:buFont typeface="Arial" pitchFamily="34" charset="0"/>
              <a:buNone/>
              <a:defRPr/>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manufactuer</a:t>
            </a:r>
            <a:r>
              <a:rPr lang="en-US" dirty="0" smtClean="0">
                <a:latin typeface="Courier New" pitchFamily="49" charset="0"/>
                <a:cs typeface="Courier New" pitchFamily="49" charset="0"/>
              </a:rPr>
              <a:t> = man;</a:t>
            </a:r>
          </a:p>
          <a:p>
            <a:pPr marL="0" indent="0" eaLnBrk="1" fontAlgn="auto" hangingPunct="1">
              <a:spcAft>
                <a:spcPts val="0"/>
              </a:spcAft>
              <a:buFont typeface="Arial" pitchFamily="34" charset="0"/>
              <a:buNone/>
              <a:defRPr/>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this.processor</a:t>
            </a:r>
            <a:r>
              <a:rPr lang="en-US" dirty="0" smtClean="0">
                <a:latin typeface="Courier New" pitchFamily="49" charset="0"/>
                <a:cs typeface="Courier New" pitchFamily="49" charset="0"/>
              </a:rPr>
              <a:t> = processor;</a:t>
            </a:r>
          </a:p>
          <a:p>
            <a:pPr marL="0" indent="0" eaLnBrk="1" fontAlgn="auto" hangingPunct="1">
              <a:spcAft>
                <a:spcPts val="0"/>
              </a:spcAft>
              <a:buFont typeface="Arial" pitchFamily="34" charset="0"/>
              <a:buNone/>
              <a:defRPr/>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ramSize</a:t>
            </a:r>
            <a:r>
              <a:rPr lang="en-US" dirty="0" smtClean="0">
                <a:latin typeface="Courier New" pitchFamily="49" charset="0"/>
                <a:cs typeface="Courier New" pitchFamily="49" charset="0"/>
              </a:rPr>
              <a:t> = ram;</a:t>
            </a:r>
          </a:p>
          <a:p>
            <a:pPr marL="0" indent="0" eaLnBrk="1" fontAlgn="auto" hangingPunct="1">
              <a:spcAft>
                <a:spcPts val="0"/>
              </a:spcAft>
              <a:buFont typeface="Arial" pitchFamily="34" charset="0"/>
              <a:buNone/>
              <a:defRPr/>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diskSize</a:t>
            </a:r>
            <a:r>
              <a:rPr lang="en-US" dirty="0" smtClean="0">
                <a:latin typeface="Courier New" pitchFamily="49" charset="0"/>
                <a:cs typeface="Courier New" pitchFamily="49" charset="0"/>
              </a:rPr>
              <a:t> = disk;</a:t>
            </a:r>
          </a:p>
          <a:p>
            <a:pPr marL="0" indent="0" eaLnBrk="1" fontAlgn="auto" hangingPunct="1">
              <a:spcAft>
                <a:spcPts val="0"/>
              </a:spcAft>
              <a:buFont typeface="Arial" pitchFamily="34" charset="0"/>
              <a:buNone/>
              <a:defRPr/>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processorSpeed</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procSpeed</a:t>
            </a:r>
            <a:r>
              <a:rPr lang="en-US" dirty="0" smtClean="0">
                <a:latin typeface="Courier New" pitchFamily="49" charset="0"/>
                <a:cs typeface="Courier New" pitchFamily="49" charset="0"/>
              </a:rPr>
              <a:t>;</a:t>
            </a:r>
          </a:p>
          <a:p>
            <a:pPr marL="0" indent="0" eaLnBrk="1" fontAlgn="auto" hangingPunct="1">
              <a:spcAft>
                <a:spcPts val="0"/>
              </a:spcAft>
              <a:buFont typeface="Arial" pitchFamily="34" charset="0"/>
              <a:buNone/>
              <a:defRPr/>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a:xfrm>
            <a:off x="612775" y="228600"/>
            <a:ext cx="8153400" cy="990600"/>
          </a:xfrm>
        </p:spPr>
        <p:txBody>
          <a:bodyPr>
            <a:normAutofit fontScale="90000"/>
          </a:bodyPr>
          <a:lstStyle/>
          <a:p>
            <a:pPr eaLnBrk="1" fontAlgn="auto" hangingPunct="1">
              <a:spcAft>
                <a:spcPts val="0"/>
              </a:spcAft>
              <a:defRPr/>
            </a:pPr>
            <a:r>
              <a:rPr lang="en-US" sz="4000" b="1" dirty="0" smtClean="0"/>
              <a:t>A </a:t>
            </a:r>
            <a:r>
              <a:rPr lang="en-US" sz="4000" b="1" dirty="0" err="1" smtClean="0"/>
              <a:t>Superclass</a:t>
            </a:r>
            <a:r>
              <a:rPr lang="en-US" sz="4000" b="1" dirty="0" smtClean="0"/>
              <a:t> and Subclass Example</a:t>
            </a:r>
            <a:r>
              <a:rPr lang="en-US" sz="4000" dirty="0" smtClean="0"/>
              <a:t> (cont.)</a:t>
            </a:r>
          </a:p>
        </p:txBody>
      </p:sp>
      <p:sp>
        <p:nvSpPr>
          <p:cNvPr id="8" name="Content Placeholder 7"/>
          <p:cNvSpPr>
            <a:spLocks noGrp="1"/>
          </p:cNvSpPr>
          <p:nvPr>
            <p:ph sz="quarter" idx="1"/>
          </p:nvPr>
        </p:nvSpPr>
        <p:spPr>
          <a:xfrm>
            <a:off x="228600" y="1676400"/>
            <a:ext cx="8229600" cy="5410200"/>
          </a:xfrm>
        </p:spPr>
        <p:txBody>
          <a:bodyPr rtlCol="0">
            <a:normAutofit fontScale="32500" lnSpcReduction="20000"/>
          </a:bodyPr>
          <a:lstStyle/>
          <a:p>
            <a:pPr marL="0" indent="0" eaLnBrk="1" fontAlgn="auto" hangingPunct="1">
              <a:spcAft>
                <a:spcPts val="0"/>
              </a:spcAft>
              <a:buFont typeface="Arial" pitchFamily="34" charset="0"/>
              <a:buNone/>
              <a:defRPr/>
            </a:pPr>
            <a:r>
              <a:rPr lang="en-US" dirty="0" smtClean="0">
                <a:latin typeface="Courier New" pitchFamily="49" charset="0"/>
                <a:cs typeface="Courier New" pitchFamily="49" charset="0"/>
              </a:rPr>
              <a:t>/** Class that represents a computers */</a:t>
            </a:r>
          </a:p>
          <a:p>
            <a:pPr marL="0" indent="0" eaLnBrk="1" fontAlgn="auto" hangingPunct="1">
              <a:spcAft>
                <a:spcPts val="0"/>
              </a:spcAft>
              <a:buFont typeface="Arial" pitchFamily="34" charset="0"/>
              <a:buNone/>
              <a:defRPr/>
            </a:pPr>
            <a:r>
              <a:rPr lang="en-US" dirty="0" smtClean="0">
                <a:latin typeface="Courier New" pitchFamily="49" charset="0"/>
                <a:cs typeface="Courier New" pitchFamily="49" charset="0"/>
              </a:rPr>
              <a:t>public class Computer {</a:t>
            </a:r>
          </a:p>
          <a:p>
            <a:pPr marL="0" indent="0" eaLnBrk="1" fontAlgn="auto" hangingPunct="1">
              <a:spcAft>
                <a:spcPts val="0"/>
              </a:spcAft>
              <a:buFont typeface="Arial" pitchFamily="34" charset="0"/>
              <a:buNone/>
              <a:defRPr/>
            </a:pPr>
            <a:r>
              <a:rPr lang="en-US" dirty="0" smtClean="0">
                <a:latin typeface="Courier New" pitchFamily="49" charset="0"/>
                <a:cs typeface="Courier New" pitchFamily="49" charset="0"/>
              </a:rPr>
              <a:t>  // Data fields</a:t>
            </a:r>
          </a:p>
          <a:p>
            <a:pPr marL="0" indent="0" eaLnBrk="1" fontAlgn="auto" hangingPunct="1">
              <a:spcAft>
                <a:spcPts val="0"/>
              </a:spcAft>
              <a:buFont typeface="Arial" pitchFamily="34" charset="0"/>
              <a:buNone/>
              <a:defRPr/>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private String manufacturer;</a:t>
            </a:r>
          </a:p>
          <a:p>
            <a:pPr marL="0" indent="0" eaLnBrk="1" fontAlgn="auto" hangingPunct="1">
              <a:spcAft>
                <a:spcPts val="0"/>
              </a:spcAft>
              <a:buFont typeface="Arial" pitchFamily="34" charset="0"/>
              <a:buNone/>
              <a:defRPr/>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private String processor;</a:t>
            </a:r>
          </a:p>
          <a:p>
            <a:pPr marL="0" indent="0" eaLnBrk="1" fontAlgn="auto" hangingPunct="1">
              <a:spcAft>
                <a:spcPts val="0"/>
              </a:spcAft>
              <a:buFont typeface="Arial" pitchFamily="34" charset="0"/>
              <a:buNone/>
              <a:defRPr/>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private double </a:t>
            </a:r>
            <a:r>
              <a:rPr lang="en-US" dirty="0" err="1" smtClean="0">
                <a:latin typeface="Courier New" pitchFamily="49" charset="0"/>
                <a:cs typeface="Courier New" pitchFamily="49" charset="0"/>
              </a:rPr>
              <a:t>ramSize</a:t>
            </a:r>
            <a:r>
              <a:rPr lang="en-US" dirty="0" smtClean="0">
                <a:latin typeface="Courier New" pitchFamily="49" charset="0"/>
                <a:cs typeface="Courier New" pitchFamily="49" charset="0"/>
              </a:rPr>
              <a:t>;</a:t>
            </a:r>
          </a:p>
          <a:p>
            <a:pPr marL="0" indent="0" eaLnBrk="1" fontAlgn="auto" hangingPunct="1">
              <a:spcAft>
                <a:spcPts val="0"/>
              </a:spcAft>
              <a:buFont typeface="Arial" pitchFamily="34" charset="0"/>
              <a:buNone/>
              <a:defRPr/>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private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diskSize</a:t>
            </a:r>
            <a:r>
              <a:rPr lang="en-US" dirty="0" smtClean="0">
                <a:latin typeface="Courier New" pitchFamily="49" charset="0"/>
                <a:cs typeface="Courier New" pitchFamily="49" charset="0"/>
              </a:rPr>
              <a:t>;</a:t>
            </a:r>
          </a:p>
          <a:p>
            <a:pPr marL="0" indent="0" eaLnBrk="1" fontAlgn="auto" hangingPunct="1">
              <a:spcAft>
                <a:spcPts val="0"/>
              </a:spcAft>
              <a:buFont typeface="Arial" pitchFamily="34" charset="0"/>
              <a:buNone/>
              <a:defRPr/>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private double </a:t>
            </a:r>
            <a:r>
              <a:rPr lang="en-US" dirty="0" err="1" smtClean="0">
                <a:latin typeface="Courier New" pitchFamily="49" charset="0"/>
                <a:cs typeface="Courier New" pitchFamily="49" charset="0"/>
              </a:rPr>
              <a:t>processorSpeed</a:t>
            </a:r>
            <a:r>
              <a:rPr lang="en-US" dirty="0" smtClean="0">
                <a:latin typeface="Courier New" pitchFamily="49" charset="0"/>
                <a:cs typeface="Courier New" pitchFamily="49" charset="0"/>
              </a:rPr>
              <a:t>;</a:t>
            </a:r>
          </a:p>
          <a:p>
            <a:pPr marL="0" indent="0" eaLnBrk="1" fontAlgn="auto" hangingPunct="1">
              <a:spcAft>
                <a:spcPts val="0"/>
              </a:spcAft>
              <a:buFont typeface="Arial" pitchFamily="34" charset="0"/>
              <a:buNone/>
              <a:defRPr/>
            </a:pPr>
            <a:endParaRPr lang="en-US" dirty="0">
              <a:latin typeface="Courier New" pitchFamily="49" charset="0"/>
              <a:cs typeface="Courier New" pitchFamily="49" charset="0"/>
            </a:endParaRPr>
          </a:p>
          <a:p>
            <a:pPr marL="0" indent="0" eaLnBrk="1" fontAlgn="auto" hangingPunct="1">
              <a:spcAft>
                <a:spcPts val="0"/>
              </a:spcAft>
              <a:buFont typeface="Arial" pitchFamily="34" charset="0"/>
              <a:buNone/>
              <a:defRPr/>
            </a:pPr>
            <a:r>
              <a:rPr lang="en-US" dirty="0" smtClean="0">
                <a:latin typeface="Courier New" pitchFamily="49" charset="0"/>
                <a:cs typeface="Courier New" pitchFamily="49" charset="0"/>
              </a:rPr>
              <a:t>  // Methods</a:t>
            </a:r>
          </a:p>
          <a:p>
            <a:pPr marL="0" indent="0" eaLnBrk="1" fontAlgn="auto" hangingPunct="1">
              <a:spcAft>
                <a:spcPts val="0"/>
              </a:spcAft>
              <a:buFont typeface="Arial" pitchFamily="34" charset="0"/>
              <a:buNone/>
              <a:defRPr/>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 Initializes a Computer object with all properties specified.</a:t>
            </a:r>
          </a:p>
          <a:p>
            <a:pPr marL="0" indent="0" eaLnBrk="1" fontAlgn="auto" hangingPunct="1">
              <a:spcAft>
                <a:spcPts val="0"/>
              </a:spcAft>
              <a:buFont typeface="Arial" pitchFamily="34" charset="0"/>
              <a:buNone/>
              <a:defRPr/>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param</a:t>
            </a:r>
            <a:r>
              <a:rPr lang="en-US" dirty="0" smtClean="0">
                <a:latin typeface="Courier New" pitchFamily="49" charset="0"/>
                <a:cs typeface="Courier New" pitchFamily="49" charset="0"/>
              </a:rPr>
              <a:t> man </a:t>
            </a:r>
            <a:r>
              <a:rPr lang="en-US" i="1" dirty="0" smtClean="0">
                <a:latin typeface="Courier New" pitchFamily="49" charset="0"/>
                <a:cs typeface="Courier New" pitchFamily="49" charset="0"/>
              </a:rPr>
              <a:t>The computer manufacturer</a:t>
            </a:r>
          </a:p>
          <a:p>
            <a:pPr marL="0" indent="0" eaLnBrk="1" fontAlgn="auto" hangingPunct="1">
              <a:spcAft>
                <a:spcPts val="0"/>
              </a:spcAft>
              <a:buFont typeface="Arial" pitchFamily="34" charset="0"/>
              <a:buNone/>
              <a:defRPr/>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param</a:t>
            </a:r>
            <a:r>
              <a:rPr lang="en-US" dirty="0" smtClean="0">
                <a:latin typeface="Courier New" pitchFamily="49" charset="0"/>
                <a:cs typeface="Courier New" pitchFamily="49" charset="0"/>
              </a:rPr>
              <a:t> processor </a:t>
            </a:r>
            <a:r>
              <a:rPr lang="en-US" i="1" dirty="0" smtClean="0">
                <a:latin typeface="Courier New" pitchFamily="49" charset="0"/>
                <a:cs typeface="Courier New" pitchFamily="49" charset="0"/>
              </a:rPr>
              <a:t>The processor type</a:t>
            </a:r>
          </a:p>
          <a:p>
            <a:pPr marL="0" indent="0" eaLnBrk="1" fontAlgn="auto" hangingPunct="1">
              <a:spcAft>
                <a:spcPts val="0"/>
              </a:spcAft>
              <a:buFont typeface="Arial" pitchFamily="34" charset="0"/>
              <a:buNone/>
              <a:defRPr/>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param</a:t>
            </a:r>
            <a:r>
              <a:rPr lang="en-US" dirty="0" smtClean="0">
                <a:latin typeface="Courier New" pitchFamily="49" charset="0"/>
                <a:cs typeface="Courier New" pitchFamily="49" charset="0"/>
              </a:rPr>
              <a:t> ram </a:t>
            </a:r>
            <a:r>
              <a:rPr lang="en-US" i="1" dirty="0" smtClean="0">
                <a:latin typeface="Courier New" pitchFamily="49" charset="0"/>
                <a:cs typeface="Courier New" pitchFamily="49" charset="0"/>
              </a:rPr>
              <a:t>The RAM size</a:t>
            </a:r>
          </a:p>
          <a:p>
            <a:pPr marL="0" indent="0" eaLnBrk="1" fontAlgn="auto" hangingPunct="1">
              <a:spcAft>
                <a:spcPts val="0"/>
              </a:spcAft>
              <a:buFont typeface="Arial" pitchFamily="34" charset="0"/>
              <a:buNone/>
              <a:defRPr/>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param</a:t>
            </a:r>
            <a:r>
              <a:rPr lang="en-US" dirty="0" smtClean="0">
                <a:latin typeface="Courier New" pitchFamily="49" charset="0"/>
                <a:cs typeface="Courier New" pitchFamily="49" charset="0"/>
              </a:rPr>
              <a:t> disk </a:t>
            </a:r>
            <a:r>
              <a:rPr lang="en-US" i="1" dirty="0" smtClean="0">
                <a:latin typeface="Courier New" pitchFamily="49" charset="0"/>
                <a:cs typeface="Courier New" pitchFamily="49" charset="0"/>
              </a:rPr>
              <a:t>The disk size</a:t>
            </a:r>
          </a:p>
          <a:p>
            <a:pPr marL="0" indent="0" eaLnBrk="1" fontAlgn="auto" hangingPunct="1">
              <a:spcAft>
                <a:spcPts val="0"/>
              </a:spcAft>
              <a:buFont typeface="Arial" pitchFamily="34" charset="0"/>
              <a:buNone/>
              <a:defRPr/>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param</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procSpeed</a:t>
            </a:r>
            <a:r>
              <a:rPr lang="en-US" dirty="0" smtClean="0">
                <a:latin typeface="Courier New" pitchFamily="49" charset="0"/>
                <a:cs typeface="Courier New" pitchFamily="49" charset="0"/>
              </a:rPr>
              <a:t> </a:t>
            </a:r>
            <a:r>
              <a:rPr lang="en-US" i="1" dirty="0" smtClean="0">
                <a:latin typeface="Courier New" pitchFamily="49" charset="0"/>
                <a:cs typeface="Courier New" pitchFamily="49" charset="0"/>
              </a:rPr>
              <a:t>The processor speed</a:t>
            </a:r>
          </a:p>
          <a:p>
            <a:pPr marL="0" indent="0" eaLnBrk="1" fontAlgn="auto" hangingPunct="1">
              <a:spcAft>
                <a:spcPts val="0"/>
              </a:spcAft>
              <a:buFont typeface="Arial" pitchFamily="34" charset="0"/>
              <a:buNone/>
              <a:defRPr/>
            </a:pPr>
            <a:r>
              <a:rPr lang="en-US" i="1" dirty="0" smtClean="0">
                <a:latin typeface="Courier New" pitchFamily="49" charset="0"/>
                <a:cs typeface="Courier New" pitchFamily="49" charset="0"/>
              </a:rPr>
              <a:t>  */  </a:t>
            </a:r>
          </a:p>
          <a:p>
            <a:pPr marL="0" indent="0" eaLnBrk="1" fontAlgn="auto" hangingPunct="1">
              <a:spcAft>
                <a:spcPts val="0"/>
              </a:spcAft>
              <a:buFont typeface="Arial" pitchFamily="34" charset="0"/>
              <a:buNone/>
              <a:defRPr/>
            </a:pPr>
            <a:r>
              <a:rPr lang="en-US" dirty="0" smtClean="0">
                <a:latin typeface="Courier New" pitchFamily="49" charset="0"/>
                <a:cs typeface="Courier New" pitchFamily="49" charset="0"/>
              </a:rPr>
              <a:t>  public Computer(String man, String processor, double ram,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disk,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double </a:t>
            </a:r>
            <a:r>
              <a:rPr lang="en-US" dirty="0" err="1" smtClean="0">
                <a:latin typeface="Courier New" pitchFamily="49" charset="0"/>
                <a:cs typeface="Courier New" pitchFamily="49" charset="0"/>
              </a:rPr>
              <a:t>procSpeed</a:t>
            </a:r>
            <a:r>
              <a:rPr lang="en-US" dirty="0" smtClean="0">
                <a:latin typeface="Courier New" pitchFamily="49" charset="0"/>
                <a:cs typeface="Courier New" pitchFamily="49" charset="0"/>
              </a:rPr>
              <a:t>) {</a:t>
            </a:r>
          </a:p>
          <a:p>
            <a:pPr marL="0" indent="0" eaLnBrk="1" fontAlgn="auto" hangingPunct="1">
              <a:spcAft>
                <a:spcPts val="0"/>
              </a:spcAft>
              <a:buFont typeface="Arial" pitchFamily="34" charset="0"/>
              <a:buNone/>
              <a:defRPr/>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manufactuer</a:t>
            </a:r>
            <a:r>
              <a:rPr lang="en-US" dirty="0" smtClean="0">
                <a:latin typeface="Courier New" pitchFamily="49" charset="0"/>
                <a:cs typeface="Courier New" pitchFamily="49" charset="0"/>
              </a:rPr>
              <a:t> = man;</a:t>
            </a:r>
          </a:p>
          <a:p>
            <a:pPr marL="0" indent="0" eaLnBrk="1" fontAlgn="auto" hangingPunct="1">
              <a:spcAft>
                <a:spcPts val="0"/>
              </a:spcAft>
              <a:buFont typeface="Arial" pitchFamily="34" charset="0"/>
              <a:buNone/>
              <a:defRPr/>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solidFill>
                  <a:schemeClr val="accent2"/>
                </a:solidFill>
                <a:latin typeface="Courier New" pitchFamily="49" charset="0"/>
                <a:cs typeface="Courier New" pitchFamily="49" charset="0"/>
              </a:rPr>
              <a:t>this.processor</a:t>
            </a:r>
            <a:r>
              <a:rPr lang="en-US" dirty="0" smtClean="0">
                <a:solidFill>
                  <a:schemeClr val="accent2"/>
                </a:solidFill>
                <a:latin typeface="Courier New" pitchFamily="49" charset="0"/>
                <a:cs typeface="Courier New" pitchFamily="49" charset="0"/>
              </a:rPr>
              <a:t> = processor</a:t>
            </a:r>
            <a:r>
              <a:rPr lang="en-US" dirty="0" smtClean="0">
                <a:latin typeface="Courier New" pitchFamily="49" charset="0"/>
                <a:cs typeface="Courier New" pitchFamily="49" charset="0"/>
              </a:rPr>
              <a:t>;</a:t>
            </a:r>
          </a:p>
          <a:p>
            <a:pPr marL="0" indent="0" eaLnBrk="1" fontAlgn="auto" hangingPunct="1">
              <a:spcAft>
                <a:spcPts val="0"/>
              </a:spcAft>
              <a:buFont typeface="Arial" pitchFamily="34" charset="0"/>
              <a:buNone/>
              <a:defRPr/>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ramSize</a:t>
            </a:r>
            <a:r>
              <a:rPr lang="en-US" dirty="0" smtClean="0">
                <a:latin typeface="Courier New" pitchFamily="49" charset="0"/>
                <a:cs typeface="Courier New" pitchFamily="49" charset="0"/>
              </a:rPr>
              <a:t> = ram;</a:t>
            </a:r>
          </a:p>
          <a:p>
            <a:pPr marL="0" indent="0" eaLnBrk="1" fontAlgn="auto" hangingPunct="1">
              <a:spcAft>
                <a:spcPts val="0"/>
              </a:spcAft>
              <a:buFont typeface="Arial" pitchFamily="34" charset="0"/>
              <a:buNone/>
              <a:defRPr/>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diskSize</a:t>
            </a:r>
            <a:r>
              <a:rPr lang="en-US" dirty="0" smtClean="0">
                <a:latin typeface="Courier New" pitchFamily="49" charset="0"/>
                <a:cs typeface="Courier New" pitchFamily="49" charset="0"/>
              </a:rPr>
              <a:t> = disk;</a:t>
            </a:r>
          </a:p>
          <a:p>
            <a:pPr marL="0" indent="0" eaLnBrk="1" fontAlgn="auto" hangingPunct="1">
              <a:spcAft>
                <a:spcPts val="0"/>
              </a:spcAft>
              <a:buFont typeface="Arial" pitchFamily="34" charset="0"/>
              <a:buNone/>
              <a:defRPr/>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processorSpeed</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procSpeed</a:t>
            </a:r>
            <a:r>
              <a:rPr lang="en-US" dirty="0" smtClean="0">
                <a:latin typeface="Courier New" pitchFamily="49" charset="0"/>
                <a:cs typeface="Courier New" pitchFamily="49" charset="0"/>
              </a:rPr>
              <a:t>;</a:t>
            </a:r>
          </a:p>
          <a:p>
            <a:pPr marL="0" indent="0" eaLnBrk="1" fontAlgn="auto" hangingPunct="1">
              <a:spcAft>
                <a:spcPts val="0"/>
              </a:spcAft>
              <a:buFont typeface="Arial" pitchFamily="34" charset="0"/>
              <a:buNone/>
              <a:defRPr/>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p>
        </p:txBody>
      </p:sp>
      <p:sp>
        <p:nvSpPr>
          <p:cNvPr id="3" name="Line Callout 1 2"/>
          <p:cNvSpPr/>
          <p:nvPr/>
        </p:nvSpPr>
        <p:spPr>
          <a:xfrm>
            <a:off x="5029200" y="1600200"/>
            <a:ext cx="3581400" cy="3505200"/>
          </a:xfrm>
          <a:prstGeom prst="borderCallout1">
            <a:avLst>
              <a:gd name="adj1" fmla="val 51586"/>
              <a:gd name="adj2" fmla="val -985"/>
              <a:gd name="adj3" fmla="val 115669"/>
              <a:gd name="adj4" fmla="val -7305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t>Use of </a:t>
            </a:r>
            <a:r>
              <a:rPr lang="en-US" sz="2000" b="1" dirty="0">
                <a:latin typeface="Courier New" pitchFamily="49" charset="0"/>
                <a:cs typeface="Courier New" pitchFamily="49" charset="0"/>
              </a:rPr>
              <a:t>this</a:t>
            </a:r>
          </a:p>
          <a:p>
            <a:pPr>
              <a:defRPr/>
            </a:pPr>
            <a:endParaRPr lang="en-US" dirty="0">
              <a:latin typeface="+mj-lt"/>
              <a:cs typeface="Courier New" pitchFamily="49" charset="0"/>
            </a:endParaRPr>
          </a:p>
          <a:p>
            <a:pPr>
              <a:defRPr/>
            </a:pPr>
            <a:r>
              <a:rPr lang="en-US" dirty="0">
                <a:latin typeface="+mj-lt"/>
                <a:cs typeface="Courier New" pitchFamily="49" charset="0"/>
              </a:rPr>
              <a:t>If you wrote this line as </a:t>
            </a:r>
          </a:p>
          <a:p>
            <a:pPr>
              <a:defRPr/>
            </a:pPr>
            <a:endParaRPr lang="en-US" dirty="0">
              <a:latin typeface="+mj-lt"/>
              <a:cs typeface="Courier New" pitchFamily="49" charset="0"/>
            </a:endParaRPr>
          </a:p>
          <a:p>
            <a:pPr algn="ctr">
              <a:defRPr/>
            </a:pPr>
            <a:r>
              <a:rPr lang="en-US" sz="1600" dirty="0">
                <a:latin typeface="Courier New" pitchFamily="49" charset="0"/>
                <a:cs typeface="Courier New" pitchFamily="49" charset="0"/>
              </a:rPr>
              <a:t>processor = processor;</a:t>
            </a:r>
          </a:p>
          <a:p>
            <a:pPr>
              <a:defRPr/>
            </a:pPr>
            <a:endParaRPr lang="en-US" dirty="0">
              <a:latin typeface="+mj-lt"/>
              <a:cs typeface="Courier New" pitchFamily="49" charset="0"/>
            </a:endParaRPr>
          </a:p>
          <a:p>
            <a:pPr>
              <a:defRPr/>
            </a:pPr>
            <a:r>
              <a:rPr lang="en-US" dirty="0">
                <a:latin typeface="+mj-lt"/>
                <a:cs typeface="Courier New" pitchFamily="49" charset="0"/>
              </a:rPr>
              <a:t>you would simply copy the variable processor to itself.  To access the field, you need to prefix this:</a:t>
            </a:r>
          </a:p>
          <a:p>
            <a:pPr>
              <a:defRPr/>
            </a:pPr>
            <a:endParaRPr lang="en-US" dirty="0">
              <a:latin typeface="+mj-lt"/>
              <a:cs typeface="Courier New" pitchFamily="49" charset="0"/>
            </a:endParaRPr>
          </a:p>
          <a:p>
            <a:pPr algn="ctr">
              <a:defRPr/>
            </a:pPr>
            <a:r>
              <a:rPr lang="en-US" sz="1600" dirty="0" err="1">
                <a:latin typeface="Courier New" pitchFamily="49" charset="0"/>
                <a:cs typeface="Courier New" pitchFamily="49" charset="0"/>
              </a:rPr>
              <a:t>this.processor</a:t>
            </a:r>
            <a:r>
              <a:rPr lang="en-US" sz="1600" dirty="0">
                <a:latin typeface="Courier New" pitchFamily="49" charset="0"/>
                <a:cs typeface="Courier New" pitchFamily="49" charset="0"/>
              </a:rPr>
              <a:t> = processor;</a:t>
            </a:r>
          </a:p>
          <a:p>
            <a:pPr algn="ctr">
              <a:defRPr/>
            </a:pP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a:xfrm>
            <a:off x="612775" y="228600"/>
            <a:ext cx="8153400" cy="990600"/>
          </a:xfrm>
        </p:spPr>
        <p:txBody>
          <a:bodyPr>
            <a:normAutofit fontScale="90000"/>
          </a:bodyPr>
          <a:lstStyle/>
          <a:p>
            <a:pPr eaLnBrk="1" fontAlgn="auto" hangingPunct="1">
              <a:spcAft>
                <a:spcPts val="0"/>
              </a:spcAft>
              <a:defRPr/>
            </a:pPr>
            <a:r>
              <a:rPr lang="en-US" sz="4000" b="1" smtClean="0"/>
              <a:t>A Superclass and Subclass Example</a:t>
            </a:r>
            <a:r>
              <a:rPr lang="en-US" sz="4000" smtClean="0"/>
              <a:t> (cont.)</a:t>
            </a:r>
          </a:p>
        </p:txBody>
      </p:sp>
      <p:sp>
        <p:nvSpPr>
          <p:cNvPr id="51202" name="Content Placeholder 7"/>
          <p:cNvSpPr>
            <a:spLocks noGrp="1"/>
          </p:cNvSpPr>
          <p:nvPr>
            <p:ph sz="quarter" idx="1"/>
          </p:nvPr>
        </p:nvSpPr>
        <p:spPr>
          <a:xfrm>
            <a:off x="457200" y="1600200"/>
            <a:ext cx="8229600" cy="4572000"/>
          </a:xfrm>
        </p:spPr>
        <p:txBody>
          <a:bodyPr/>
          <a:lstStyle/>
          <a:p>
            <a:pPr marL="0" indent="0" eaLnBrk="1" hangingPunct="1">
              <a:buFont typeface="Arial" charset="0"/>
              <a:buNone/>
            </a:pPr>
            <a:r>
              <a:rPr lang="en-US" sz="1400" smtClean="0">
                <a:latin typeface="Courier New" pitchFamily="49" charset="0"/>
                <a:cs typeface="Courier New" pitchFamily="49" charset="0"/>
              </a:rPr>
              <a:t>  public double computePower() { return ramSize * processorSpeed; }</a:t>
            </a:r>
          </a:p>
          <a:p>
            <a:pPr marL="0" indent="0" eaLnBrk="1" hangingPunct="1">
              <a:buFont typeface="Arial" charset="0"/>
              <a:buNone/>
            </a:pPr>
            <a:r>
              <a:rPr lang="en-US" sz="1400" smtClean="0">
                <a:latin typeface="Courier New" pitchFamily="49" charset="0"/>
                <a:cs typeface="Courier New" pitchFamily="49" charset="0"/>
              </a:rPr>
              <a:t>  public double getRamSize() { return ramSize; }</a:t>
            </a:r>
          </a:p>
          <a:p>
            <a:pPr marL="0" indent="0" eaLnBrk="1" hangingPunct="1">
              <a:buFont typeface="Arial" charset="0"/>
              <a:buNone/>
            </a:pPr>
            <a:r>
              <a:rPr lang="en-US" sz="1400" smtClean="0">
                <a:latin typeface="Courier New" pitchFamily="49" charset="0"/>
                <a:cs typeface="Courier New" pitchFamily="49" charset="0"/>
              </a:rPr>
              <a:t>  public double getProcessorSpeed() { return processorSpeed; }</a:t>
            </a:r>
          </a:p>
          <a:p>
            <a:pPr marL="0" indent="0" eaLnBrk="1" hangingPunct="1">
              <a:buFont typeface="Arial" charset="0"/>
              <a:buNone/>
            </a:pPr>
            <a:r>
              <a:rPr lang="en-US" sz="1400" smtClean="0">
                <a:latin typeface="Courier New" pitchFamily="49" charset="0"/>
                <a:cs typeface="Courier New" pitchFamily="49" charset="0"/>
              </a:rPr>
              <a:t>  public int getDiskSize() { return diskSize; }</a:t>
            </a:r>
          </a:p>
          <a:p>
            <a:pPr marL="0" indent="0" eaLnBrk="1" hangingPunct="1">
              <a:buFont typeface="Arial" charset="0"/>
              <a:buNone/>
            </a:pPr>
            <a:r>
              <a:rPr lang="en-US" sz="1400" smtClean="0">
                <a:latin typeface="Courier New" pitchFamily="49" charset="0"/>
                <a:cs typeface="Courier New" pitchFamily="49" charset="0"/>
              </a:rPr>
              <a:t>  // insert other accessor and modifier methods here</a:t>
            </a:r>
          </a:p>
          <a:p>
            <a:pPr marL="0" indent="0" eaLnBrk="1" hangingPunct="1">
              <a:buFont typeface="Arial" charset="0"/>
              <a:buNone/>
            </a:pPr>
            <a:endParaRPr lang="en-US" sz="1400" smtClean="0">
              <a:latin typeface="Courier New" pitchFamily="49" charset="0"/>
              <a:cs typeface="Courier New" pitchFamily="49" charset="0"/>
            </a:endParaRPr>
          </a:p>
          <a:p>
            <a:pPr marL="0" indent="0" eaLnBrk="1" hangingPunct="1">
              <a:buFont typeface="Arial" charset="0"/>
              <a:buNone/>
            </a:pPr>
            <a:r>
              <a:rPr lang="en-US" sz="1400" smtClean="0">
                <a:latin typeface="Courier New" pitchFamily="49" charset="0"/>
                <a:cs typeface="Courier New" pitchFamily="49" charset="0"/>
              </a:rPr>
              <a:t>  public String toString() {</a:t>
            </a:r>
          </a:p>
          <a:p>
            <a:pPr marL="0" indent="0" eaLnBrk="1" hangingPunct="1">
              <a:buFont typeface="Arial" charset="0"/>
              <a:buNone/>
            </a:pPr>
            <a:r>
              <a:rPr lang="en-US" sz="1400" smtClean="0">
                <a:latin typeface="Courier New" pitchFamily="49" charset="0"/>
                <a:cs typeface="Courier New" pitchFamily="49" charset="0"/>
              </a:rPr>
              <a:t>    String result = "Manufacturer: " + manufacturer + </a:t>
            </a:r>
            <a:br>
              <a:rPr lang="en-US" sz="1400" smtClean="0">
                <a:latin typeface="Courier New" pitchFamily="49" charset="0"/>
                <a:cs typeface="Courier New" pitchFamily="49" charset="0"/>
              </a:rPr>
            </a:br>
            <a:r>
              <a:rPr lang="en-US" sz="1400" smtClean="0">
                <a:latin typeface="Courier New" pitchFamily="49" charset="0"/>
                <a:cs typeface="Courier New" pitchFamily="49" charset="0"/>
              </a:rPr>
              <a:t>        "\nCPU: " + processor + </a:t>
            </a:r>
            <a:br>
              <a:rPr lang="en-US" sz="1400" smtClean="0">
                <a:latin typeface="Courier New" pitchFamily="49" charset="0"/>
                <a:cs typeface="Courier New" pitchFamily="49" charset="0"/>
              </a:rPr>
            </a:br>
            <a:r>
              <a:rPr lang="en-US" sz="1400" smtClean="0">
                <a:latin typeface="Courier New" pitchFamily="49" charset="0"/>
                <a:cs typeface="Courier New" pitchFamily="49" charset="0"/>
              </a:rPr>
              <a:t>        "\nRAM: " + ramSize + " megabytes" + </a:t>
            </a:r>
            <a:br>
              <a:rPr lang="en-US" sz="1400" smtClean="0">
                <a:latin typeface="Courier New" pitchFamily="49" charset="0"/>
                <a:cs typeface="Courier New" pitchFamily="49" charset="0"/>
              </a:rPr>
            </a:br>
            <a:r>
              <a:rPr lang="en-US" sz="1400" smtClean="0">
                <a:latin typeface="Courier New" pitchFamily="49" charset="0"/>
                <a:cs typeface="Courier New" pitchFamily="49" charset="0"/>
              </a:rPr>
              <a:t>        "\nDisk: " + diskSize + " gigabytes" +</a:t>
            </a:r>
            <a:br>
              <a:rPr lang="en-US" sz="1400" smtClean="0">
                <a:latin typeface="Courier New" pitchFamily="49" charset="0"/>
                <a:cs typeface="Courier New" pitchFamily="49" charset="0"/>
              </a:rPr>
            </a:br>
            <a:r>
              <a:rPr lang="en-US" sz="1400" smtClean="0">
                <a:latin typeface="Courier New" pitchFamily="49" charset="0"/>
                <a:cs typeface="Courier New" pitchFamily="49" charset="0"/>
              </a:rPr>
              <a:t>        "\nProcessor speed: " + processorSpeed + </a:t>
            </a:r>
            <a:br>
              <a:rPr lang="en-US" sz="1400" smtClean="0">
                <a:latin typeface="Courier New" pitchFamily="49" charset="0"/>
                <a:cs typeface="Courier New" pitchFamily="49" charset="0"/>
              </a:rPr>
            </a:br>
            <a:r>
              <a:rPr lang="en-US" sz="1400" smtClean="0">
                <a:latin typeface="Courier New" pitchFamily="49" charset="0"/>
                <a:cs typeface="Courier New" pitchFamily="49" charset="0"/>
              </a:rPr>
              <a:t>             " gigahertz";</a:t>
            </a:r>
          </a:p>
          <a:p>
            <a:pPr marL="0" indent="0" eaLnBrk="1" hangingPunct="1">
              <a:buFont typeface="Arial" charset="0"/>
              <a:buNone/>
            </a:pPr>
            <a:r>
              <a:rPr lang="en-US" sz="1400" smtClean="0">
                <a:latin typeface="Courier New" pitchFamily="49" charset="0"/>
                <a:cs typeface="Courier New" pitchFamily="49" charset="0"/>
              </a:rPr>
              <a:t>    return result;</a:t>
            </a:r>
          </a:p>
          <a:p>
            <a:pPr marL="0" indent="0" eaLnBrk="1" hangingPunct="1">
              <a:buFont typeface="Arial" charset="0"/>
              <a:buNone/>
            </a:pPr>
            <a:r>
              <a:rPr lang="en-US" sz="1400" smtClean="0">
                <a:latin typeface="Courier New" pitchFamily="49" charset="0"/>
                <a:cs typeface="Courier New" pitchFamily="49" charset="0"/>
              </a:rPr>
              <a:t>  }</a:t>
            </a:r>
          </a:p>
          <a:p>
            <a:pPr marL="0" indent="0" eaLnBrk="1" hangingPunct="1">
              <a:buFont typeface="Arial" charset="0"/>
              <a:buNone/>
            </a:pPr>
            <a:r>
              <a:rPr lang="en-US" sz="140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a:xfrm>
            <a:off x="612775" y="228600"/>
            <a:ext cx="8153400" cy="990600"/>
          </a:xfrm>
        </p:spPr>
        <p:txBody>
          <a:bodyPr>
            <a:normAutofit fontScale="90000"/>
          </a:bodyPr>
          <a:lstStyle/>
          <a:p>
            <a:pPr eaLnBrk="1" fontAlgn="auto" hangingPunct="1">
              <a:spcAft>
                <a:spcPts val="0"/>
              </a:spcAft>
              <a:defRPr/>
            </a:pPr>
            <a:r>
              <a:rPr lang="en-US" sz="4000" b="1" smtClean="0"/>
              <a:t>A Superclass and Subclass Example</a:t>
            </a:r>
            <a:r>
              <a:rPr lang="en-US" sz="4000" smtClean="0"/>
              <a:t> (cont.)</a:t>
            </a:r>
          </a:p>
        </p:txBody>
      </p:sp>
      <p:sp>
        <p:nvSpPr>
          <p:cNvPr id="52226" name="Content Placeholder 7"/>
          <p:cNvSpPr>
            <a:spLocks noGrp="1"/>
          </p:cNvSpPr>
          <p:nvPr>
            <p:ph sz="quarter" idx="1"/>
          </p:nvPr>
        </p:nvSpPr>
        <p:spPr>
          <a:xfrm>
            <a:off x="457200" y="1600200"/>
            <a:ext cx="8229600" cy="4572000"/>
          </a:xfrm>
        </p:spPr>
        <p:txBody>
          <a:bodyPr/>
          <a:lstStyle/>
          <a:p>
            <a:pPr marL="0" indent="0" eaLnBrk="1" hangingPunct="1">
              <a:buFont typeface="Arial" charset="0"/>
              <a:buNone/>
            </a:pPr>
            <a:r>
              <a:rPr lang="en-US" sz="1400" smtClean="0">
                <a:latin typeface="Courier New" pitchFamily="49" charset="0"/>
                <a:cs typeface="Courier New" pitchFamily="49" charset="0"/>
              </a:rPr>
              <a:t>/** Class that represents a notebook computer */</a:t>
            </a:r>
          </a:p>
          <a:p>
            <a:pPr marL="0" indent="0" eaLnBrk="1" hangingPunct="1">
              <a:buFont typeface="Arial" charset="0"/>
              <a:buNone/>
            </a:pPr>
            <a:r>
              <a:rPr lang="en-US" sz="1400" smtClean="0">
                <a:latin typeface="Courier New" pitchFamily="49" charset="0"/>
                <a:cs typeface="Courier New" pitchFamily="49" charset="0"/>
              </a:rPr>
              <a:t>public class Notebook extends Computer { </a:t>
            </a:r>
          </a:p>
          <a:p>
            <a:pPr marL="0" indent="0" eaLnBrk="1" hangingPunct="1">
              <a:buFont typeface="Arial" charset="0"/>
              <a:buNone/>
            </a:pPr>
            <a:r>
              <a:rPr lang="en-US" sz="1400" smtClean="0">
                <a:latin typeface="Courier New" pitchFamily="49" charset="0"/>
                <a:cs typeface="Courier New" pitchFamily="49" charset="0"/>
              </a:rPr>
              <a:t>  // Date fields</a:t>
            </a:r>
          </a:p>
          <a:p>
            <a:pPr marL="0" indent="0" eaLnBrk="1" hangingPunct="1">
              <a:buFont typeface="Arial" charset="0"/>
              <a:buNone/>
            </a:pPr>
            <a:r>
              <a:rPr lang="en-US" sz="1400" smtClean="0">
                <a:latin typeface="Courier New" pitchFamily="49" charset="0"/>
                <a:cs typeface="Courier New" pitchFamily="49" charset="0"/>
              </a:rPr>
              <a:t>  private double screenSize;</a:t>
            </a:r>
          </a:p>
          <a:p>
            <a:pPr marL="0" indent="0" eaLnBrk="1" hangingPunct="1">
              <a:buFont typeface="Arial" charset="0"/>
              <a:buNone/>
            </a:pPr>
            <a:r>
              <a:rPr lang="en-US" sz="1400" smtClean="0">
                <a:latin typeface="Courier New" pitchFamily="49" charset="0"/>
                <a:cs typeface="Courier New" pitchFamily="49" charset="0"/>
              </a:rPr>
              <a:t>  private double weight;</a:t>
            </a:r>
          </a:p>
          <a:p>
            <a:pPr marL="0" indent="0" eaLnBrk="1" hangingPunct="1">
              <a:buFont typeface="Arial" charset="0"/>
              <a:buNone/>
            </a:pPr>
            <a:r>
              <a:rPr lang="en-US" sz="1400" smtClean="0">
                <a:latin typeface="Courier New" pitchFamily="49" charset="0"/>
                <a:cs typeface="Courier New" pitchFamily="49" charset="0"/>
              </a:rPr>
              <a:t>  </a:t>
            </a:r>
          </a:p>
          <a:p>
            <a:pPr marL="0" indent="0" eaLnBrk="1" hangingPunct="1">
              <a:buFont typeface="Arial" charset="0"/>
              <a:buNone/>
            </a:pPr>
            <a:r>
              <a:rPr lang="en-US" sz="1400" smtClean="0">
                <a:latin typeface="Courier New" pitchFamily="49" charset="0"/>
                <a:cs typeface="Courier New" pitchFamily="49" charset="0"/>
              </a:rPr>
              <a:t>  . . .</a:t>
            </a:r>
          </a:p>
          <a:p>
            <a:pPr marL="0" indent="0" eaLnBrk="1" hangingPunct="1">
              <a:buFont typeface="Arial" charset="0"/>
              <a:buNone/>
            </a:pPr>
            <a:r>
              <a:rPr lang="en-US" sz="140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a:xfrm>
            <a:off x="612775" y="228600"/>
            <a:ext cx="8153400" cy="990600"/>
          </a:xfrm>
        </p:spPr>
        <p:txBody>
          <a:bodyPr>
            <a:normAutofit fontScale="90000"/>
          </a:bodyPr>
          <a:lstStyle/>
          <a:p>
            <a:pPr eaLnBrk="1" fontAlgn="auto" hangingPunct="1">
              <a:spcAft>
                <a:spcPts val="0"/>
              </a:spcAft>
              <a:defRPr/>
            </a:pPr>
            <a:r>
              <a:rPr lang="en-US" sz="4000" b="1" smtClean="0"/>
              <a:t>A Superclass and Subclass Example</a:t>
            </a:r>
            <a:r>
              <a:rPr lang="en-US" sz="4000" smtClean="0"/>
              <a:t> (cont.)</a:t>
            </a:r>
          </a:p>
        </p:txBody>
      </p:sp>
      <p:sp>
        <p:nvSpPr>
          <p:cNvPr id="53250" name="Content Placeholder 7"/>
          <p:cNvSpPr>
            <a:spLocks noGrp="1"/>
          </p:cNvSpPr>
          <p:nvPr>
            <p:ph sz="quarter" idx="1"/>
          </p:nvPr>
        </p:nvSpPr>
        <p:spPr>
          <a:xfrm>
            <a:off x="457200" y="1600200"/>
            <a:ext cx="8229600" cy="4572000"/>
          </a:xfrm>
        </p:spPr>
        <p:txBody>
          <a:bodyPr>
            <a:normAutofit lnSpcReduction="10000"/>
          </a:bodyPr>
          <a:lstStyle/>
          <a:p>
            <a:pPr marL="0" indent="0" eaLnBrk="1" fontAlgn="auto" hangingPunct="1">
              <a:spcAft>
                <a:spcPts val="0"/>
              </a:spcAft>
              <a:buFont typeface="Arial" charset="0"/>
              <a:buNone/>
              <a:defRPr/>
            </a:pPr>
            <a:r>
              <a:rPr lang="en-US" sz="1400" dirty="0" smtClean="0">
                <a:latin typeface="Courier New" pitchFamily="49" charset="0"/>
                <a:cs typeface="Courier New" pitchFamily="49" charset="0"/>
              </a:rPr>
              <a:t>  // methods</a:t>
            </a:r>
          </a:p>
          <a:p>
            <a:pPr marL="0" indent="0" eaLnBrk="1" fontAlgn="auto" hangingPunct="1">
              <a:spcAft>
                <a:spcPts val="0"/>
              </a:spcAft>
              <a:buFont typeface="Arial" charset="0"/>
              <a:buNone/>
              <a:defRPr/>
            </a:pPr>
            <a:r>
              <a:rPr lang="en-US" sz="1400" dirty="0" smtClean="0">
                <a:latin typeface="Courier New" pitchFamily="49" charset="0"/>
                <a:cs typeface="Courier New" pitchFamily="49" charset="0"/>
              </a:rPr>
              <a:t>  //* Initializes a Notebook object with all properties specified.</a:t>
            </a:r>
          </a:p>
          <a:p>
            <a:pPr marL="0" indent="0" eaLnBrk="1" fontAlgn="auto" hangingPunct="1">
              <a:spcAft>
                <a:spcPts val="0"/>
              </a:spcAft>
              <a:buFont typeface="Arial" charset="0"/>
              <a:buNone/>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param</a:t>
            </a:r>
            <a:r>
              <a:rPr lang="en-US" sz="1400" dirty="0" smtClean="0">
                <a:latin typeface="Courier New" pitchFamily="49" charset="0"/>
                <a:cs typeface="Courier New" pitchFamily="49" charset="0"/>
              </a:rPr>
              <a:t> man </a:t>
            </a:r>
            <a:r>
              <a:rPr lang="en-US" sz="1400" i="1" dirty="0" smtClean="0">
                <a:latin typeface="Courier New" pitchFamily="49" charset="0"/>
                <a:cs typeface="Courier New" pitchFamily="49" charset="0"/>
              </a:rPr>
              <a:t>The computer manufacturer</a:t>
            </a:r>
          </a:p>
          <a:p>
            <a:pPr marL="0" indent="0" eaLnBrk="1" fontAlgn="auto" hangingPunct="1">
              <a:spcAft>
                <a:spcPts val="0"/>
              </a:spcAft>
              <a:buFont typeface="Arial" charset="0"/>
              <a:buNone/>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param</a:t>
            </a:r>
            <a:r>
              <a:rPr lang="en-US" sz="1400" dirty="0" smtClean="0">
                <a:latin typeface="Courier New" pitchFamily="49" charset="0"/>
                <a:cs typeface="Courier New" pitchFamily="49" charset="0"/>
              </a:rPr>
              <a:t> processor </a:t>
            </a:r>
            <a:r>
              <a:rPr lang="en-US" sz="1400" i="1" dirty="0" smtClean="0">
                <a:latin typeface="Courier New" pitchFamily="49" charset="0"/>
                <a:cs typeface="Courier New" pitchFamily="49" charset="0"/>
              </a:rPr>
              <a:t>The processor type</a:t>
            </a:r>
          </a:p>
          <a:p>
            <a:pPr marL="0" indent="0" eaLnBrk="1" fontAlgn="auto" hangingPunct="1">
              <a:spcAft>
                <a:spcPts val="0"/>
              </a:spcAft>
              <a:buFont typeface="Arial" charset="0"/>
              <a:buNone/>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param</a:t>
            </a:r>
            <a:r>
              <a:rPr lang="en-US" sz="1400" dirty="0" smtClean="0">
                <a:latin typeface="Courier New" pitchFamily="49" charset="0"/>
                <a:cs typeface="Courier New" pitchFamily="49" charset="0"/>
              </a:rPr>
              <a:t> ram </a:t>
            </a:r>
            <a:r>
              <a:rPr lang="en-US" sz="1400" i="1" dirty="0" smtClean="0">
                <a:latin typeface="Courier New" pitchFamily="49" charset="0"/>
                <a:cs typeface="Courier New" pitchFamily="49" charset="0"/>
              </a:rPr>
              <a:t>The RAM size</a:t>
            </a:r>
          </a:p>
          <a:p>
            <a:pPr marL="0" indent="0" eaLnBrk="1" fontAlgn="auto" hangingPunct="1">
              <a:spcAft>
                <a:spcPts val="0"/>
              </a:spcAft>
              <a:buFont typeface="Arial" charset="0"/>
              <a:buNone/>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param</a:t>
            </a:r>
            <a:r>
              <a:rPr lang="en-US" sz="1400" dirty="0" smtClean="0">
                <a:latin typeface="Courier New" pitchFamily="49" charset="0"/>
                <a:cs typeface="Courier New" pitchFamily="49" charset="0"/>
              </a:rPr>
              <a:t> disk </a:t>
            </a:r>
            <a:r>
              <a:rPr lang="en-US" sz="1400" i="1" dirty="0" smtClean="0">
                <a:latin typeface="Courier New" pitchFamily="49" charset="0"/>
                <a:cs typeface="Courier New" pitchFamily="49" charset="0"/>
              </a:rPr>
              <a:t>The disk size</a:t>
            </a:r>
          </a:p>
          <a:p>
            <a:pPr marL="0" indent="0" eaLnBrk="1" fontAlgn="auto" hangingPunct="1">
              <a:spcAft>
                <a:spcPts val="0"/>
              </a:spcAft>
              <a:buFont typeface="Arial" charset="0"/>
              <a:buNone/>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param</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procSpeed</a:t>
            </a:r>
            <a:r>
              <a:rPr lang="en-US" sz="1400" dirty="0" smtClean="0">
                <a:latin typeface="Courier New" pitchFamily="49" charset="0"/>
                <a:cs typeface="Courier New" pitchFamily="49" charset="0"/>
              </a:rPr>
              <a:t> </a:t>
            </a:r>
            <a:r>
              <a:rPr lang="en-US" sz="1400" i="1" dirty="0" smtClean="0">
                <a:latin typeface="Courier New" pitchFamily="49" charset="0"/>
                <a:cs typeface="Courier New" pitchFamily="49" charset="0"/>
              </a:rPr>
              <a:t>The processor speed</a:t>
            </a:r>
          </a:p>
          <a:p>
            <a:pPr marL="0" indent="0" eaLnBrk="1" fontAlgn="auto" hangingPunct="1">
              <a:spcAft>
                <a:spcPts val="0"/>
              </a:spcAft>
              <a:buFont typeface="Arial" charset="0"/>
              <a:buNone/>
              <a:defRPr/>
            </a:pPr>
            <a:r>
              <a:rPr lang="en-US" sz="1400" i="1" dirty="0" smtClean="0">
                <a:latin typeface="Courier New" pitchFamily="49" charset="0"/>
                <a:cs typeface="Courier New" pitchFamily="49" charset="0"/>
              </a:rPr>
              <a:t>   </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param</a:t>
            </a:r>
            <a:r>
              <a:rPr lang="en-US" sz="1400" dirty="0" smtClean="0">
                <a:latin typeface="Courier New" pitchFamily="49" charset="0"/>
                <a:cs typeface="Courier New" pitchFamily="49" charset="0"/>
              </a:rPr>
              <a:t> screen </a:t>
            </a:r>
            <a:r>
              <a:rPr lang="en-US" sz="1400" i="1" dirty="0" smtClean="0">
                <a:latin typeface="Courier New" pitchFamily="49" charset="0"/>
                <a:cs typeface="Courier New" pitchFamily="49" charset="0"/>
              </a:rPr>
              <a:t>The screen size</a:t>
            </a:r>
          </a:p>
          <a:p>
            <a:pPr marL="0" indent="0" eaLnBrk="1" fontAlgn="auto" hangingPunct="1">
              <a:spcAft>
                <a:spcPts val="0"/>
              </a:spcAft>
              <a:buFont typeface="Arial" charset="0"/>
              <a:buNone/>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param</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wei</a:t>
            </a:r>
            <a:r>
              <a:rPr lang="en-US" sz="1400" dirty="0" smtClean="0">
                <a:latin typeface="Courier New" pitchFamily="49" charset="0"/>
                <a:cs typeface="Courier New" pitchFamily="49" charset="0"/>
              </a:rPr>
              <a:t> </a:t>
            </a:r>
            <a:r>
              <a:rPr lang="en-US" sz="1400" i="1" dirty="0" smtClean="0">
                <a:latin typeface="Courier New" pitchFamily="49" charset="0"/>
                <a:cs typeface="Courier New" pitchFamily="49" charset="0"/>
              </a:rPr>
              <a:t>The weight</a:t>
            </a:r>
          </a:p>
          <a:p>
            <a:pPr marL="0" indent="0" eaLnBrk="1" fontAlgn="auto" hangingPunct="1">
              <a:spcAft>
                <a:spcPts val="0"/>
              </a:spcAft>
              <a:buFont typeface="Arial" charset="0"/>
              <a:buNone/>
              <a:defRPr/>
            </a:pPr>
            <a:r>
              <a:rPr lang="en-US" sz="1400" i="1" dirty="0" smtClean="0">
                <a:latin typeface="Courier New" pitchFamily="49" charset="0"/>
                <a:cs typeface="Courier New" pitchFamily="49" charset="0"/>
              </a:rPr>
              <a:t>   */  </a:t>
            </a:r>
          </a:p>
          <a:p>
            <a:pPr marL="0" indent="0" eaLnBrk="1" fontAlgn="auto" hangingPunct="1">
              <a:spcAft>
                <a:spcPts val="0"/>
              </a:spcAft>
              <a:buFont typeface="Arial" charset="0"/>
              <a:buNone/>
              <a:defRPr/>
            </a:pPr>
            <a:r>
              <a:rPr lang="en-US" sz="1400" dirty="0" smtClean="0">
                <a:latin typeface="Courier New" pitchFamily="49" charset="0"/>
                <a:cs typeface="Courier New" pitchFamily="49" charset="0"/>
              </a:rPr>
              <a:t>   public Notebook(String man, String processor, double ram,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disk,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double </a:t>
            </a:r>
            <a:r>
              <a:rPr lang="en-US" sz="1400" dirty="0" err="1" smtClean="0">
                <a:latin typeface="Courier New" pitchFamily="49" charset="0"/>
                <a:cs typeface="Courier New" pitchFamily="49" charset="0"/>
              </a:rPr>
              <a:t>procSpeed</a:t>
            </a:r>
            <a:r>
              <a:rPr lang="en-US" sz="1400" dirty="0" smtClean="0">
                <a:latin typeface="Courier New" pitchFamily="49" charset="0"/>
                <a:cs typeface="Courier New" pitchFamily="49" charset="0"/>
              </a:rPr>
              <a:t>, double screen, double </a:t>
            </a:r>
            <a:r>
              <a:rPr lang="en-US" sz="1400" dirty="0" err="1" smtClean="0">
                <a:latin typeface="Courier New" pitchFamily="49" charset="0"/>
                <a:cs typeface="Courier New" pitchFamily="49" charset="0"/>
              </a:rPr>
              <a:t>wei</a:t>
            </a:r>
            <a:r>
              <a:rPr lang="en-US" sz="1400" dirty="0" smtClean="0">
                <a:latin typeface="Courier New" pitchFamily="49" charset="0"/>
                <a:cs typeface="Courier New" pitchFamily="49" charset="0"/>
              </a:rPr>
              <a:t>) {</a:t>
            </a:r>
          </a:p>
          <a:p>
            <a:pPr marL="0" indent="0" eaLnBrk="1" fontAlgn="auto" hangingPunct="1">
              <a:spcAft>
                <a:spcPts val="0"/>
              </a:spcAft>
              <a:buFont typeface="Arial" charset="0"/>
              <a:buNone/>
              <a:defRPr/>
            </a:pPr>
            <a:r>
              <a:rPr lang="en-US" sz="1400" dirty="0" smtClean="0">
                <a:latin typeface="Courier New" pitchFamily="49" charset="0"/>
                <a:cs typeface="Courier New" pitchFamily="49" charset="0"/>
              </a:rPr>
              <a:t>      super(man, proc, ram, disk, </a:t>
            </a:r>
            <a:r>
              <a:rPr lang="en-US" sz="1400" dirty="0" err="1" smtClean="0">
                <a:latin typeface="Courier New" pitchFamily="49" charset="0"/>
                <a:cs typeface="Courier New" pitchFamily="49" charset="0"/>
              </a:rPr>
              <a:t>procSpeed</a:t>
            </a:r>
            <a:r>
              <a:rPr lang="en-US" sz="1400" dirty="0" smtClean="0">
                <a:latin typeface="Courier New" pitchFamily="49" charset="0"/>
                <a:cs typeface="Courier New" pitchFamily="49" charset="0"/>
              </a:rPr>
              <a:t>);</a:t>
            </a:r>
          </a:p>
          <a:p>
            <a:pPr marL="0" indent="0" eaLnBrk="1" fontAlgn="auto" hangingPunct="1">
              <a:spcAft>
                <a:spcPts val="0"/>
              </a:spcAft>
              <a:buFont typeface="Arial" charset="0"/>
              <a:buNone/>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screenSize</a:t>
            </a:r>
            <a:r>
              <a:rPr lang="en-US" sz="1400" dirty="0" smtClean="0">
                <a:latin typeface="Courier New" pitchFamily="49" charset="0"/>
                <a:cs typeface="Courier New" pitchFamily="49" charset="0"/>
              </a:rPr>
              <a:t> = screen;</a:t>
            </a:r>
          </a:p>
          <a:p>
            <a:pPr marL="0" indent="0" eaLnBrk="1" fontAlgn="auto" hangingPunct="1">
              <a:spcAft>
                <a:spcPts val="0"/>
              </a:spcAft>
              <a:buFont typeface="Arial" charset="0"/>
              <a:buNone/>
              <a:defRPr/>
            </a:pPr>
            <a:r>
              <a:rPr lang="en-US" sz="1400" dirty="0" smtClean="0">
                <a:latin typeface="Courier New" pitchFamily="49" charset="0"/>
                <a:cs typeface="Courier New" pitchFamily="49" charset="0"/>
              </a:rPr>
              <a:t>      weight = </a:t>
            </a:r>
            <a:r>
              <a:rPr lang="en-US" sz="1400" dirty="0" err="1" smtClean="0">
                <a:latin typeface="Courier New" pitchFamily="49" charset="0"/>
                <a:cs typeface="Courier New" pitchFamily="49" charset="0"/>
              </a:rPr>
              <a:t>wei</a:t>
            </a:r>
            <a:r>
              <a:rPr lang="en-US" sz="1400" dirty="0" smtClean="0">
                <a:latin typeface="Courier New" pitchFamily="49" charset="0"/>
                <a:cs typeface="Courier New" pitchFamily="49" charset="0"/>
              </a:rPr>
              <a:t>;</a:t>
            </a:r>
          </a:p>
          <a:p>
            <a:pPr marL="0" indent="0" eaLnBrk="1" fontAlgn="auto" hangingPunct="1">
              <a:spcAft>
                <a:spcPts val="0"/>
              </a:spcAft>
              <a:buFont typeface="Arial" charset="0"/>
              <a:buNone/>
              <a:defRPr/>
            </a:pPr>
            <a:r>
              <a:rPr lang="en-US" sz="1400" dirty="0" smtClean="0">
                <a:latin typeface="Courier New" pitchFamily="49" charset="0"/>
                <a:cs typeface="Courier New" pitchFamily="49" charset="0"/>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r>
              <a:rPr lang="en-US" b="1" smtClean="0"/>
              <a:t>ADTs</a:t>
            </a:r>
            <a:endParaRPr lang="en-US" smtClean="0"/>
          </a:p>
        </p:txBody>
      </p:sp>
      <p:sp>
        <p:nvSpPr>
          <p:cNvPr id="17410" name="Content Placeholder 2"/>
          <p:cNvSpPr>
            <a:spLocks noGrp="1"/>
          </p:cNvSpPr>
          <p:nvPr>
            <p:ph sz="quarter" idx="1"/>
          </p:nvPr>
        </p:nvSpPr>
        <p:spPr>
          <a:xfrm>
            <a:off x="609600" y="1589088"/>
            <a:ext cx="3886200" cy="4572000"/>
          </a:xfrm>
        </p:spPr>
        <p:txBody>
          <a:bodyPr/>
          <a:lstStyle/>
          <a:p>
            <a:pPr eaLnBrk="1" hangingPunct="1">
              <a:lnSpc>
                <a:spcPct val="90000"/>
              </a:lnSpc>
            </a:pPr>
            <a:r>
              <a:rPr lang="en-US" sz="2600" smtClean="0"/>
              <a:t>Abstract Date Type (ADT)</a:t>
            </a:r>
          </a:p>
          <a:p>
            <a:pPr eaLnBrk="1" hangingPunct="1">
              <a:lnSpc>
                <a:spcPct val="90000"/>
              </a:lnSpc>
            </a:pPr>
            <a:r>
              <a:rPr lang="en-US" sz="2600" smtClean="0"/>
              <a:t>An encapsulation of data and methods </a:t>
            </a:r>
          </a:p>
          <a:p>
            <a:pPr eaLnBrk="1" hangingPunct="1">
              <a:lnSpc>
                <a:spcPct val="90000"/>
              </a:lnSpc>
            </a:pPr>
            <a:r>
              <a:rPr lang="en-US" sz="2600" smtClean="0"/>
              <a:t>Allows for reusable code</a:t>
            </a:r>
          </a:p>
          <a:p>
            <a:pPr eaLnBrk="1" hangingPunct="1">
              <a:lnSpc>
                <a:spcPct val="90000"/>
              </a:lnSpc>
            </a:pPr>
            <a:r>
              <a:rPr lang="en-US" sz="2600" smtClean="0"/>
              <a:t>The user need not know about the implementation of the ADT</a:t>
            </a:r>
          </a:p>
          <a:p>
            <a:pPr eaLnBrk="1" hangingPunct="1">
              <a:lnSpc>
                <a:spcPct val="90000"/>
              </a:lnSpc>
            </a:pPr>
            <a:r>
              <a:rPr lang="en-US" sz="2600" smtClean="0"/>
              <a:t>A user interacts with the ADT using only public methods</a:t>
            </a:r>
          </a:p>
          <a:p>
            <a:pPr eaLnBrk="1" hangingPunct="1">
              <a:lnSpc>
                <a:spcPct val="90000"/>
              </a:lnSpc>
            </a:pPr>
            <a:endParaRPr lang="en-US" sz="2600" smtClean="0"/>
          </a:p>
          <a:p>
            <a:pPr eaLnBrk="1" hangingPunct="1">
              <a:lnSpc>
                <a:spcPct val="90000"/>
              </a:lnSpc>
              <a:buFont typeface="Arial" charset="0"/>
              <a:buNone/>
            </a:pPr>
            <a:endParaRPr lang="en-US" sz="2600" smtClean="0"/>
          </a:p>
        </p:txBody>
      </p:sp>
      <p:pic>
        <p:nvPicPr>
          <p:cNvPr id="17411" name="Picture 2" descr="C:\Documents and Settings\Administrator\My Documents\Koffman\PPTs\JPEGS\JWCL233_Koffman JPG files\ch01\w0001-nn.jpg"/>
          <p:cNvPicPr>
            <a:picLocks noChangeAspect="1" noChangeArrowheads="1"/>
          </p:cNvPicPr>
          <p:nvPr/>
        </p:nvPicPr>
        <p:blipFill>
          <a:blip r:embed="rId2"/>
          <a:srcRect/>
          <a:stretch>
            <a:fillRect/>
          </a:stretch>
        </p:blipFill>
        <p:spPr bwMode="auto">
          <a:xfrm>
            <a:off x="5029200" y="1905000"/>
            <a:ext cx="2743200" cy="45989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a:xfrm>
            <a:off x="612775" y="228600"/>
            <a:ext cx="8153400" cy="990600"/>
          </a:xfrm>
        </p:spPr>
        <p:txBody>
          <a:bodyPr>
            <a:normAutofit fontScale="90000"/>
          </a:bodyPr>
          <a:lstStyle/>
          <a:p>
            <a:pPr eaLnBrk="1" fontAlgn="auto" hangingPunct="1">
              <a:spcAft>
                <a:spcPts val="0"/>
              </a:spcAft>
              <a:defRPr/>
            </a:pPr>
            <a:r>
              <a:rPr lang="en-US" sz="4000" b="1" smtClean="0"/>
              <a:t>A Superclass and Subclass Example</a:t>
            </a:r>
            <a:r>
              <a:rPr lang="en-US" sz="4000" smtClean="0"/>
              <a:t> (cont.)</a:t>
            </a:r>
          </a:p>
        </p:txBody>
      </p:sp>
      <p:sp>
        <p:nvSpPr>
          <p:cNvPr id="54274" name="Content Placeholder 7"/>
          <p:cNvSpPr>
            <a:spLocks noGrp="1"/>
          </p:cNvSpPr>
          <p:nvPr>
            <p:ph sz="quarter" idx="1"/>
          </p:nvPr>
        </p:nvSpPr>
        <p:spPr>
          <a:xfrm>
            <a:off x="457200" y="1524000"/>
            <a:ext cx="8229600" cy="4572000"/>
          </a:xfrm>
        </p:spPr>
        <p:txBody>
          <a:bodyPr>
            <a:normAutofit lnSpcReduction="10000"/>
          </a:bodyPr>
          <a:lstStyle/>
          <a:p>
            <a:pPr marL="0" indent="0" eaLnBrk="1" fontAlgn="auto" hangingPunct="1">
              <a:spcAft>
                <a:spcPts val="0"/>
              </a:spcAft>
              <a:buFont typeface="Arial" charset="0"/>
              <a:buNone/>
              <a:defRPr/>
            </a:pPr>
            <a:r>
              <a:rPr lang="en-US" sz="1400" dirty="0" smtClean="0">
                <a:latin typeface="Courier New" pitchFamily="49" charset="0"/>
                <a:cs typeface="Courier New" pitchFamily="49" charset="0"/>
              </a:rPr>
              <a:t>  // methods</a:t>
            </a:r>
          </a:p>
          <a:p>
            <a:pPr marL="0" indent="0" eaLnBrk="1" fontAlgn="auto" hangingPunct="1">
              <a:spcAft>
                <a:spcPts val="0"/>
              </a:spcAft>
              <a:buFont typeface="Arial" charset="0"/>
              <a:buNone/>
              <a:defRPr/>
            </a:pPr>
            <a:r>
              <a:rPr lang="en-US" sz="1400" dirty="0" smtClean="0">
                <a:latin typeface="Courier New" pitchFamily="49" charset="0"/>
                <a:cs typeface="Courier New" pitchFamily="49" charset="0"/>
              </a:rPr>
              <a:t>  //* Initializes a Notebook object with all properties specified.</a:t>
            </a:r>
          </a:p>
          <a:p>
            <a:pPr marL="0" indent="0" eaLnBrk="1" fontAlgn="auto" hangingPunct="1">
              <a:spcAft>
                <a:spcPts val="0"/>
              </a:spcAft>
              <a:buFont typeface="Arial" charset="0"/>
              <a:buNone/>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param</a:t>
            </a:r>
            <a:r>
              <a:rPr lang="en-US" sz="1400" dirty="0" smtClean="0">
                <a:latin typeface="Courier New" pitchFamily="49" charset="0"/>
                <a:cs typeface="Courier New" pitchFamily="49" charset="0"/>
              </a:rPr>
              <a:t> man </a:t>
            </a:r>
            <a:r>
              <a:rPr lang="en-US" sz="1400" i="1" dirty="0" smtClean="0">
                <a:latin typeface="Courier New" pitchFamily="49" charset="0"/>
                <a:cs typeface="Courier New" pitchFamily="49" charset="0"/>
              </a:rPr>
              <a:t>The computer manufacturer</a:t>
            </a:r>
          </a:p>
          <a:p>
            <a:pPr marL="0" indent="0" eaLnBrk="1" fontAlgn="auto" hangingPunct="1">
              <a:spcAft>
                <a:spcPts val="0"/>
              </a:spcAft>
              <a:buFont typeface="Arial" charset="0"/>
              <a:buNone/>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param</a:t>
            </a:r>
            <a:r>
              <a:rPr lang="en-US" sz="1400" dirty="0" smtClean="0">
                <a:latin typeface="Courier New" pitchFamily="49" charset="0"/>
                <a:cs typeface="Courier New" pitchFamily="49" charset="0"/>
              </a:rPr>
              <a:t> processor </a:t>
            </a:r>
            <a:r>
              <a:rPr lang="en-US" sz="1400" i="1" dirty="0" smtClean="0">
                <a:latin typeface="Courier New" pitchFamily="49" charset="0"/>
                <a:cs typeface="Courier New" pitchFamily="49" charset="0"/>
              </a:rPr>
              <a:t>The processor type</a:t>
            </a:r>
          </a:p>
          <a:p>
            <a:pPr marL="0" indent="0" eaLnBrk="1" fontAlgn="auto" hangingPunct="1">
              <a:spcAft>
                <a:spcPts val="0"/>
              </a:spcAft>
              <a:buFont typeface="Arial" charset="0"/>
              <a:buNone/>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param</a:t>
            </a:r>
            <a:r>
              <a:rPr lang="en-US" sz="1400" dirty="0" smtClean="0">
                <a:latin typeface="Courier New" pitchFamily="49" charset="0"/>
                <a:cs typeface="Courier New" pitchFamily="49" charset="0"/>
              </a:rPr>
              <a:t> ram </a:t>
            </a:r>
            <a:r>
              <a:rPr lang="en-US" sz="1400" i="1" dirty="0" smtClean="0">
                <a:latin typeface="Courier New" pitchFamily="49" charset="0"/>
                <a:cs typeface="Courier New" pitchFamily="49" charset="0"/>
              </a:rPr>
              <a:t>The RAM size</a:t>
            </a:r>
          </a:p>
          <a:p>
            <a:pPr marL="0" indent="0" eaLnBrk="1" fontAlgn="auto" hangingPunct="1">
              <a:spcAft>
                <a:spcPts val="0"/>
              </a:spcAft>
              <a:buFont typeface="Arial" charset="0"/>
              <a:buNone/>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param</a:t>
            </a:r>
            <a:r>
              <a:rPr lang="en-US" sz="1400" dirty="0" smtClean="0">
                <a:latin typeface="Courier New" pitchFamily="49" charset="0"/>
                <a:cs typeface="Courier New" pitchFamily="49" charset="0"/>
              </a:rPr>
              <a:t> disk </a:t>
            </a:r>
            <a:r>
              <a:rPr lang="en-US" sz="1400" i="1" dirty="0" smtClean="0">
                <a:latin typeface="Courier New" pitchFamily="49" charset="0"/>
                <a:cs typeface="Courier New" pitchFamily="49" charset="0"/>
              </a:rPr>
              <a:t>The disk size</a:t>
            </a:r>
          </a:p>
          <a:p>
            <a:pPr marL="0" indent="0" eaLnBrk="1" fontAlgn="auto" hangingPunct="1">
              <a:spcAft>
                <a:spcPts val="0"/>
              </a:spcAft>
              <a:buFont typeface="Arial" charset="0"/>
              <a:buNone/>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param</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procSpeed</a:t>
            </a:r>
            <a:r>
              <a:rPr lang="en-US" sz="1400" dirty="0" smtClean="0">
                <a:latin typeface="Courier New" pitchFamily="49" charset="0"/>
                <a:cs typeface="Courier New" pitchFamily="49" charset="0"/>
              </a:rPr>
              <a:t> </a:t>
            </a:r>
            <a:r>
              <a:rPr lang="en-US" sz="1400" i="1" dirty="0" smtClean="0">
                <a:latin typeface="Courier New" pitchFamily="49" charset="0"/>
                <a:cs typeface="Courier New" pitchFamily="49" charset="0"/>
              </a:rPr>
              <a:t>The processor speed</a:t>
            </a:r>
          </a:p>
          <a:p>
            <a:pPr marL="0" indent="0" eaLnBrk="1" fontAlgn="auto" hangingPunct="1">
              <a:spcAft>
                <a:spcPts val="0"/>
              </a:spcAft>
              <a:buFont typeface="Arial" charset="0"/>
              <a:buNone/>
              <a:defRPr/>
            </a:pPr>
            <a:r>
              <a:rPr lang="en-US" sz="1400" i="1" dirty="0" smtClean="0">
                <a:latin typeface="Courier New" pitchFamily="49" charset="0"/>
                <a:cs typeface="Courier New" pitchFamily="49" charset="0"/>
              </a:rPr>
              <a:t>   </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param</a:t>
            </a:r>
            <a:r>
              <a:rPr lang="en-US" sz="1400" dirty="0" smtClean="0">
                <a:latin typeface="Courier New" pitchFamily="49" charset="0"/>
                <a:cs typeface="Courier New" pitchFamily="49" charset="0"/>
              </a:rPr>
              <a:t> screen </a:t>
            </a:r>
            <a:r>
              <a:rPr lang="en-US" sz="1400" i="1" dirty="0" smtClean="0">
                <a:latin typeface="Courier New" pitchFamily="49" charset="0"/>
                <a:cs typeface="Courier New" pitchFamily="49" charset="0"/>
              </a:rPr>
              <a:t>The screen size</a:t>
            </a:r>
          </a:p>
          <a:p>
            <a:pPr marL="0" indent="0" eaLnBrk="1" fontAlgn="auto" hangingPunct="1">
              <a:spcAft>
                <a:spcPts val="0"/>
              </a:spcAft>
              <a:buFont typeface="Arial" charset="0"/>
              <a:buNone/>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param</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wei</a:t>
            </a:r>
            <a:r>
              <a:rPr lang="en-US" sz="1400" dirty="0" smtClean="0">
                <a:latin typeface="Courier New" pitchFamily="49" charset="0"/>
                <a:cs typeface="Courier New" pitchFamily="49" charset="0"/>
              </a:rPr>
              <a:t> </a:t>
            </a:r>
            <a:r>
              <a:rPr lang="en-US" sz="1400" i="1" dirty="0" smtClean="0">
                <a:latin typeface="Courier New" pitchFamily="49" charset="0"/>
                <a:cs typeface="Courier New" pitchFamily="49" charset="0"/>
              </a:rPr>
              <a:t>The weight</a:t>
            </a:r>
          </a:p>
          <a:p>
            <a:pPr marL="0" indent="0" eaLnBrk="1" fontAlgn="auto" hangingPunct="1">
              <a:spcAft>
                <a:spcPts val="0"/>
              </a:spcAft>
              <a:buFont typeface="Arial" charset="0"/>
              <a:buNone/>
              <a:defRPr/>
            </a:pPr>
            <a:r>
              <a:rPr lang="en-US" sz="1400" i="1" dirty="0" smtClean="0">
                <a:latin typeface="Courier New" pitchFamily="49" charset="0"/>
                <a:cs typeface="Courier New" pitchFamily="49" charset="0"/>
              </a:rPr>
              <a:t>   */  </a:t>
            </a:r>
          </a:p>
          <a:p>
            <a:pPr marL="0" indent="0" eaLnBrk="1" fontAlgn="auto" hangingPunct="1">
              <a:spcAft>
                <a:spcPts val="0"/>
              </a:spcAft>
              <a:buFont typeface="Arial" charset="0"/>
              <a:buNone/>
              <a:defRPr/>
            </a:pPr>
            <a:r>
              <a:rPr lang="en-US" sz="1400" dirty="0" smtClean="0">
                <a:latin typeface="Courier New" pitchFamily="49" charset="0"/>
                <a:cs typeface="Courier New" pitchFamily="49" charset="0"/>
              </a:rPr>
              <a:t>   public Notebook(String man, String processor, double ram,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disk,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double </a:t>
            </a:r>
            <a:r>
              <a:rPr lang="en-US" sz="1400" dirty="0" err="1" smtClean="0">
                <a:latin typeface="Courier New" pitchFamily="49" charset="0"/>
                <a:cs typeface="Courier New" pitchFamily="49" charset="0"/>
              </a:rPr>
              <a:t>procSpeed</a:t>
            </a:r>
            <a:r>
              <a:rPr lang="en-US" sz="1400" dirty="0" smtClean="0">
                <a:latin typeface="Courier New" pitchFamily="49" charset="0"/>
                <a:cs typeface="Courier New" pitchFamily="49" charset="0"/>
              </a:rPr>
              <a:t>, double screen, double </a:t>
            </a:r>
            <a:r>
              <a:rPr lang="en-US" sz="1400" dirty="0" err="1" smtClean="0">
                <a:latin typeface="Courier New" pitchFamily="49" charset="0"/>
                <a:cs typeface="Courier New" pitchFamily="49" charset="0"/>
              </a:rPr>
              <a:t>wei</a:t>
            </a:r>
            <a:r>
              <a:rPr lang="en-US" sz="1400" dirty="0" smtClean="0">
                <a:latin typeface="Courier New" pitchFamily="49" charset="0"/>
                <a:cs typeface="Courier New" pitchFamily="49" charset="0"/>
              </a:rPr>
              <a:t>) {</a:t>
            </a:r>
          </a:p>
          <a:p>
            <a:pPr marL="0" indent="0" eaLnBrk="1" fontAlgn="auto" hangingPunct="1">
              <a:spcAft>
                <a:spcPts val="0"/>
              </a:spcAft>
              <a:buFont typeface="Arial" charset="0"/>
              <a:buNone/>
              <a:defRPr/>
            </a:pPr>
            <a:r>
              <a:rPr lang="en-US" sz="1400" dirty="0" smtClean="0">
                <a:latin typeface="Courier New" pitchFamily="49" charset="0"/>
                <a:cs typeface="Courier New" pitchFamily="49" charset="0"/>
              </a:rPr>
              <a:t>      </a:t>
            </a:r>
            <a:r>
              <a:rPr lang="en-US" sz="1400" dirty="0" smtClean="0">
                <a:solidFill>
                  <a:schemeClr val="accent2"/>
                </a:solidFill>
                <a:latin typeface="Courier New" pitchFamily="49" charset="0"/>
                <a:cs typeface="Courier New" pitchFamily="49" charset="0"/>
              </a:rPr>
              <a:t>super(man, proc, ram, disk, </a:t>
            </a:r>
            <a:r>
              <a:rPr lang="en-US" sz="1400" dirty="0" err="1" smtClean="0">
                <a:solidFill>
                  <a:schemeClr val="accent2"/>
                </a:solidFill>
                <a:latin typeface="Courier New" pitchFamily="49" charset="0"/>
                <a:cs typeface="Courier New" pitchFamily="49" charset="0"/>
              </a:rPr>
              <a:t>procSpeed</a:t>
            </a:r>
            <a:r>
              <a:rPr lang="en-US" sz="1400" dirty="0" smtClean="0">
                <a:solidFill>
                  <a:schemeClr val="accent2"/>
                </a:solidFill>
                <a:latin typeface="Courier New" pitchFamily="49" charset="0"/>
                <a:cs typeface="Courier New" pitchFamily="49" charset="0"/>
              </a:rPr>
              <a:t>);</a:t>
            </a:r>
          </a:p>
          <a:p>
            <a:pPr marL="0" indent="0" eaLnBrk="1" fontAlgn="auto" hangingPunct="1">
              <a:spcAft>
                <a:spcPts val="0"/>
              </a:spcAft>
              <a:buFont typeface="Arial" charset="0"/>
              <a:buNone/>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screenSize</a:t>
            </a:r>
            <a:r>
              <a:rPr lang="en-US" sz="1400" dirty="0" smtClean="0">
                <a:latin typeface="Courier New" pitchFamily="49" charset="0"/>
                <a:cs typeface="Courier New" pitchFamily="49" charset="0"/>
              </a:rPr>
              <a:t> = screen;</a:t>
            </a:r>
          </a:p>
          <a:p>
            <a:pPr marL="0" indent="0" eaLnBrk="1" fontAlgn="auto" hangingPunct="1">
              <a:spcAft>
                <a:spcPts val="0"/>
              </a:spcAft>
              <a:buFont typeface="Arial" charset="0"/>
              <a:buNone/>
              <a:defRPr/>
            </a:pPr>
            <a:r>
              <a:rPr lang="en-US" sz="1400" dirty="0" smtClean="0">
                <a:latin typeface="Courier New" pitchFamily="49" charset="0"/>
                <a:cs typeface="Courier New" pitchFamily="49" charset="0"/>
              </a:rPr>
              <a:t>      weight = </a:t>
            </a:r>
            <a:r>
              <a:rPr lang="en-US" sz="1400" dirty="0" err="1" smtClean="0">
                <a:latin typeface="Courier New" pitchFamily="49" charset="0"/>
                <a:cs typeface="Courier New" pitchFamily="49" charset="0"/>
              </a:rPr>
              <a:t>wei</a:t>
            </a:r>
            <a:r>
              <a:rPr lang="en-US" sz="1400" dirty="0" smtClean="0">
                <a:latin typeface="Courier New" pitchFamily="49" charset="0"/>
                <a:cs typeface="Courier New" pitchFamily="49" charset="0"/>
              </a:rPr>
              <a:t>;</a:t>
            </a:r>
          </a:p>
          <a:p>
            <a:pPr marL="0" indent="0" eaLnBrk="1" fontAlgn="auto" hangingPunct="1">
              <a:spcAft>
                <a:spcPts val="0"/>
              </a:spcAft>
              <a:buFont typeface="Arial" charset="0"/>
              <a:buNone/>
              <a:defRPr/>
            </a:pPr>
            <a:r>
              <a:rPr lang="en-US" sz="1400" dirty="0" smtClean="0">
                <a:latin typeface="Courier New" pitchFamily="49" charset="0"/>
                <a:cs typeface="Courier New" pitchFamily="49" charset="0"/>
              </a:rPr>
              <a:t>   }</a:t>
            </a:r>
          </a:p>
        </p:txBody>
      </p:sp>
      <p:sp>
        <p:nvSpPr>
          <p:cNvPr id="4" name="Line Callout 1 3"/>
          <p:cNvSpPr/>
          <p:nvPr/>
        </p:nvSpPr>
        <p:spPr>
          <a:xfrm>
            <a:off x="3657600" y="4953000"/>
            <a:ext cx="4805363" cy="1905000"/>
          </a:xfrm>
          <a:prstGeom prst="borderCallout1">
            <a:avLst>
              <a:gd name="adj1" fmla="val 51586"/>
              <a:gd name="adj2" fmla="val -985"/>
              <a:gd name="adj3" fmla="val 2863"/>
              <a:gd name="adj4" fmla="val -7784"/>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dirty="0">
                <a:latin typeface="Courier New" pitchFamily="49" charset="0"/>
                <a:cs typeface="Courier New" pitchFamily="49" charset="0"/>
              </a:rPr>
              <a:t>super()</a:t>
            </a:r>
          </a:p>
          <a:p>
            <a:pPr>
              <a:defRPr/>
            </a:pPr>
            <a:r>
              <a:rPr lang="en-US" sz="1400" b="1" dirty="0">
                <a:latin typeface="Courier New" pitchFamily="49" charset="0"/>
                <a:cs typeface="Courier New" pitchFamily="49" charset="0"/>
              </a:rPr>
              <a:t>super(</a:t>
            </a:r>
            <a:r>
              <a:rPr lang="en-US" sz="1400" b="1" dirty="0" err="1">
                <a:latin typeface="Courier New" pitchFamily="49" charset="0"/>
                <a:cs typeface="Courier New" pitchFamily="49" charset="0"/>
              </a:rPr>
              <a:t>argumentList</a:t>
            </a:r>
            <a:r>
              <a:rPr lang="en-US" sz="1400" b="1" dirty="0">
                <a:latin typeface="Courier New" pitchFamily="49" charset="0"/>
                <a:cs typeface="Courier New" pitchFamily="49" charset="0"/>
              </a:rPr>
              <a:t>)</a:t>
            </a:r>
          </a:p>
          <a:p>
            <a:pPr>
              <a:defRPr/>
            </a:pPr>
            <a:endParaRPr lang="en-US" sz="1400" dirty="0">
              <a:latin typeface="+mj-lt"/>
              <a:cs typeface="Courier New" pitchFamily="49" charset="0"/>
            </a:endParaRPr>
          </a:p>
          <a:p>
            <a:pPr>
              <a:defRPr/>
            </a:pPr>
            <a:r>
              <a:rPr lang="en-US" sz="1400" dirty="0">
                <a:latin typeface="+mj-lt"/>
                <a:cs typeface="Courier New" pitchFamily="49" charset="0"/>
              </a:rPr>
              <a:t>The </a:t>
            </a:r>
            <a:r>
              <a:rPr lang="en-US" sz="1400" dirty="0">
                <a:latin typeface="Courier New" pitchFamily="49" charset="0"/>
                <a:cs typeface="Courier New" pitchFamily="49" charset="0"/>
              </a:rPr>
              <a:t>super()c</a:t>
            </a:r>
            <a:r>
              <a:rPr lang="en-US" sz="1400" dirty="0">
                <a:latin typeface="+mj-lt"/>
                <a:cs typeface="Courier New" pitchFamily="49" charset="0"/>
              </a:rPr>
              <a:t>all in a class constructor invokes the superclass’s constructor that has the corresponding </a:t>
            </a:r>
            <a:r>
              <a:rPr lang="en-US" sz="1400" i="1" dirty="0" err="1">
                <a:latin typeface="+mj-lt"/>
                <a:cs typeface="Courier New" pitchFamily="49" charset="0"/>
              </a:rPr>
              <a:t>argumentList</a:t>
            </a:r>
            <a:r>
              <a:rPr lang="en-US" sz="1400" dirty="0">
                <a:latin typeface="+mj-lt"/>
                <a:cs typeface="Courier New" pitchFamily="49" charset="0"/>
              </a:rPr>
              <a:t>. </a:t>
            </a:r>
          </a:p>
          <a:p>
            <a:pPr>
              <a:defRPr/>
            </a:pPr>
            <a:endParaRPr lang="en-US" sz="1400" dirty="0">
              <a:latin typeface="+mj-lt"/>
              <a:cs typeface="Courier New" pitchFamily="49" charset="0"/>
            </a:endParaRPr>
          </a:p>
          <a:p>
            <a:pPr>
              <a:defRPr/>
            </a:pPr>
            <a:r>
              <a:rPr lang="en-US" sz="1400" dirty="0">
                <a:latin typeface="+mj-lt"/>
                <a:cs typeface="Courier New" pitchFamily="49" charset="0"/>
              </a:rPr>
              <a:t>The </a:t>
            </a:r>
            <a:r>
              <a:rPr lang="en-US" sz="1400" dirty="0">
                <a:latin typeface="Courier New" pitchFamily="49" charset="0"/>
                <a:cs typeface="Courier New" pitchFamily="49" charset="0"/>
              </a:rPr>
              <a:t>super() </a:t>
            </a:r>
            <a:r>
              <a:rPr lang="en-US" sz="1400" dirty="0">
                <a:latin typeface="+mj-lt"/>
                <a:cs typeface="Courier New" pitchFamily="49" charset="0"/>
              </a:rPr>
              <a:t>call must be the first statement in a constructor.</a:t>
            </a:r>
            <a:endParaRPr lang="en-US" sz="14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a:xfrm>
            <a:off x="609600" y="304800"/>
            <a:ext cx="8229600" cy="1143000"/>
          </a:xfrm>
        </p:spPr>
        <p:txBody>
          <a:bodyPr/>
          <a:lstStyle/>
          <a:p>
            <a:pPr eaLnBrk="1" hangingPunct="1"/>
            <a:r>
              <a:rPr lang="en-US" b="1" smtClean="0"/>
              <a:t>The No-Parameter Constructor</a:t>
            </a:r>
          </a:p>
        </p:txBody>
      </p:sp>
      <p:sp>
        <p:nvSpPr>
          <p:cNvPr id="3" name="Content Placeholder 2"/>
          <p:cNvSpPr>
            <a:spLocks noGrp="1"/>
          </p:cNvSpPr>
          <p:nvPr>
            <p:ph sz="quarter" idx="1"/>
          </p:nvPr>
        </p:nvSpPr>
        <p:spPr>
          <a:xfrm>
            <a:off x="612775" y="1600200"/>
            <a:ext cx="8153400" cy="4495800"/>
          </a:xfrm>
        </p:spPr>
        <p:txBody>
          <a:bodyPr>
            <a:normAutofit lnSpcReduction="10000"/>
          </a:bodyPr>
          <a:lstStyle/>
          <a:p>
            <a:pPr marL="320040" indent="-320040" eaLnBrk="1" fontAlgn="auto" hangingPunct="1">
              <a:spcAft>
                <a:spcPts val="0"/>
              </a:spcAft>
              <a:buFont typeface="Wingdings"/>
              <a:buChar char=""/>
              <a:defRPr/>
            </a:pPr>
            <a:r>
              <a:rPr lang="en-US" sz="3000" smtClean="0"/>
              <a:t>If the execution of any constructor in a subclass does not invoke a superclass constructor—an explicit call to </a:t>
            </a:r>
            <a:r>
              <a:rPr lang="en-US" sz="3000" i="1" smtClean="0"/>
              <a:t>super()</a:t>
            </a:r>
            <a:r>
              <a:rPr lang="en-US" sz="3000" smtClean="0"/>
              <a:t>—Java automatically invokes the no-parameter constructor for the superclass</a:t>
            </a:r>
          </a:p>
          <a:p>
            <a:pPr marL="320040" indent="-320040" eaLnBrk="1" fontAlgn="auto" hangingPunct="1">
              <a:spcAft>
                <a:spcPts val="0"/>
              </a:spcAft>
              <a:buFont typeface="Wingdings"/>
              <a:buChar char=""/>
              <a:defRPr/>
            </a:pPr>
            <a:r>
              <a:rPr lang="en-US" sz="3000" smtClean="0"/>
              <a:t>If no constructors are defined for a class, the no-parameter constructor for that class is provided by default</a:t>
            </a:r>
          </a:p>
          <a:p>
            <a:pPr marL="320040" indent="-320040" eaLnBrk="1" fontAlgn="auto" hangingPunct="1">
              <a:spcAft>
                <a:spcPts val="0"/>
              </a:spcAft>
              <a:buFont typeface="Wingdings"/>
              <a:buChar char=""/>
              <a:defRPr/>
            </a:pPr>
            <a:r>
              <a:rPr lang="en-US" sz="3000" smtClean="0"/>
              <a:t>However, if any constructors are defined, you must explicitly define a no-parameter constructor</a:t>
            </a:r>
          </a:p>
          <a:p>
            <a:pPr marL="320040" indent="-320040" eaLnBrk="1" fontAlgn="auto" hangingPunct="1">
              <a:spcAft>
                <a:spcPts val="0"/>
              </a:spcAft>
              <a:buFont typeface="Wingdings"/>
              <a:buChar char=""/>
              <a:defRPr/>
            </a:pPr>
            <a:endParaRPr lang="en-US" sz="3000" smtClean="0"/>
          </a:p>
          <a:p>
            <a:pPr marL="320040" indent="-320040" eaLnBrk="1" fontAlgn="auto" hangingPunct="1">
              <a:spcAft>
                <a:spcPts val="0"/>
              </a:spcAft>
              <a:buFont typeface="Wingdings"/>
              <a:buChar char=""/>
              <a:defRPr/>
            </a:pPr>
            <a:endParaRPr lang="en-US" sz="3000" smtClean="0"/>
          </a:p>
          <a:p>
            <a:pPr marL="320040" indent="-320040" eaLnBrk="1" fontAlgn="auto" hangingPunct="1">
              <a:spcAft>
                <a:spcPts val="0"/>
              </a:spcAft>
              <a:buFont typeface="Wingdings"/>
              <a:buChar char=""/>
              <a:defRPr/>
            </a:pPr>
            <a:endParaRPr lang="en-US" sz="300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fontScale="90000"/>
          </a:bodyPr>
          <a:lstStyle/>
          <a:p>
            <a:pPr eaLnBrk="1" fontAlgn="auto" hangingPunct="1">
              <a:spcAft>
                <a:spcPts val="0"/>
              </a:spcAft>
              <a:defRPr/>
            </a:pPr>
            <a:r>
              <a:rPr lang="en-US" sz="4000" b="1" smtClean="0"/>
              <a:t>Protected Visibility for Superclass Data Fields</a:t>
            </a:r>
          </a:p>
        </p:txBody>
      </p:sp>
      <p:sp>
        <p:nvSpPr>
          <p:cNvPr id="56322" name="Content Placeholder 2"/>
          <p:cNvSpPr>
            <a:spLocks noGrp="1"/>
          </p:cNvSpPr>
          <p:nvPr>
            <p:ph sz="quarter" idx="1"/>
          </p:nvPr>
        </p:nvSpPr>
        <p:spPr>
          <a:xfrm>
            <a:off x="612775" y="1600200"/>
            <a:ext cx="8153400" cy="4495800"/>
          </a:xfrm>
        </p:spPr>
        <p:txBody>
          <a:bodyPr/>
          <a:lstStyle/>
          <a:p>
            <a:pPr eaLnBrk="1" hangingPunct="1"/>
            <a:r>
              <a:rPr lang="en-US" smtClean="0"/>
              <a:t>Variables with </a:t>
            </a:r>
            <a:r>
              <a:rPr lang="en-US" i="1" smtClean="0"/>
              <a:t>private visibility </a:t>
            </a:r>
            <a:r>
              <a:rPr lang="en-US" smtClean="0"/>
              <a:t>cannot be accessed by a subclass</a:t>
            </a:r>
          </a:p>
          <a:p>
            <a:pPr eaLnBrk="1" hangingPunct="1"/>
            <a:r>
              <a:rPr lang="en-US" smtClean="0"/>
              <a:t>Variables with </a:t>
            </a:r>
            <a:r>
              <a:rPr lang="en-US" i="1" smtClean="0"/>
              <a:t>protected visibility </a:t>
            </a:r>
            <a:r>
              <a:rPr lang="en-US" smtClean="0"/>
              <a:t>(defined by the keyword </a:t>
            </a:r>
            <a:r>
              <a:rPr lang="en-US" sz="2800" smtClean="0">
                <a:latin typeface="Courier New" pitchFamily="49" charset="0"/>
                <a:cs typeface="Courier New" pitchFamily="49" charset="0"/>
              </a:rPr>
              <a:t>protected</a:t>
            </a:r>
            <a:r>
              <a:rPr lang="en-US" smtClean="0"/>
              <a:t>) are accessible by any subclass or any class in the same package</a:t>
            </a:r>
          </a:p>
          <a:p>
            <a:pPr eaLnBrk="1" hangingPunct="1"/>
            <a:r>
              <a:rPr lang="en-US" smtClean="0"/>
              <a:t>In general, it is better to use private visibility and to restrict access to variables to accessor methods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612775" y="228600"/>
            <a:ext cx="8153400" cy="990600"/>
          </a:xfrm>
        </p:spPr>
        <p:txBody>
          <a:bodyPr/>
          <a:lstStyle/>
          <a:p>
            <a:pPr eaLnBrk="1" hangingPunct="1"/>
            <a:r>
              <a:rPr lang="en-US" b="1" i="1" smtClean="0"/>
              <a:t>Is-a</a:t>
            </a:r>
            <a:r>
              <a:rPr lang="en-US" b="1" smtClean="0"/>
              <a:t> versus </a:t>
            </a:r>
            <a:r>
              <a:rPr lang="en-US" b="1" i="1" smtClean="0"/>
              <a:t>Has-a </a:t>
            </a:r>
            <a:r>
              <a:rPr lang="en-US" b="1" smtClean="0"/>
              <a:t> Relationships</a:t>
            </a:r>
            <a:endParaRPr lang="en-US" b="1" i="1" smtClean="0"/>
          </a:p>
        </p:txBody>
      </p:sp>
      <p:sp>
        <p:nvSpPr>
          <p:cNvPr id="57346" name="Content Placeholder 2"/>
          <p:cNvSpPr>
            <a:spLocks noGrp="1"/>
          </p:cNvSpPr>
          <p:nvPr>
            <p:ph sz="quarter" idx="1"/>
          </p:nvPr>
        </p:nvSpPr>
        <p:spPr>
          <a:xfrm>
            <a:off x="612775" y="1600200"/>
            <a:ext cx="8153400" cy="4495800"/>
          </a:xfrm>
        </p:spPr>
        <p:txBody>
          <a:bodyPr/>
          <a:lstStyle/>
          <a:p>
            <a:pPr eaLnBrk="1" hangingPunct="1"/>
            <a:r>
              <a:rPr lang="en-US" smtClean="0"/>
              <a:t>In an </a:t>
            </a:r>
            <a:r>
              <a:rPr lang="en-US" i="1" smtClean="0"/>
              <a:t>is-a </a:t>
            </a:r>
            <a:r>
              <a:rPr lang="en-US" smtClean="0"/>
              <a:t>or </a:t>
            </a:r>
            <a:r>
              <a:rPr lang="en-US" i="1" smtClean="0"/>
              <a:t>inheritance </a:t>
            </a:r>
            <a:r>
              <a:rPr lang="en-US" smtClean="0"/>
              <a:t>relationship, one class is a subclass of the other class</a:t>
            </a:r>
          </a:p>
          <a:p>
            <a:pPr eaLnBrk="1" hangingPunct="1"/>
            <a:r>
              <a:rPr lang="en-US" smtClean="0"/>
              <a:t>In a </a:t>
            </a:r>
            <a:r>
              <a:rPr lang="en-US" i="1" smtClean="0"/>
              <a:t>has-a</a:t>
            </a:r>
            <a:r>
              <a:rPr lang="en-US" smtClean="0"/>
              <a:t> or </a:t>
            </a:r>
            <a:r>
              <a:rPr lang="en-US" i="1" smtClean="0"/>
              <a:t>aggregation</a:t>
            </a:r>
            <a:r>
              <a:rPr lang="en-US" smtClean="0"/>
              <a:t> relationship, one class has the other class as an attribute</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612775" y="228600"/>
            <a:ext cx="8153400" cy="990600"/>
          </a:xfrm>
        </p:spPr>
        <p:txBody>
          <a:bodyPr/>
          <a:lstStyle/>
          <a:p>
            <a:pPr eaLnBrk="1" hangingPunct="1"/>
            <a:r>
              <a:rPr lang="en-US" sz="4000" b="1" i="1" smtClean="0"/>
              <a:t>Is-a</a:t>
            </a:r>
            <a:r>
              <a:rPr lang="en-US" sz="4000" b="1" smtClean="0"/>
              <a:t> versus </a:t>
            </a:r>
            <a:r>
              <a:rPr lang="en-US" sz="4000" b="1" i="1" smtClean="0"/>
              <a:t>Has-a </a:t>
            </a:r>
            <a:r>
              <a:rPr lang="en-US" sz="4000" b="1" smtClean="0"/>
              <a:t>Relationships</a:t>
            </a:r>
            <a:r>
              <a:rPr lang="en-US" sz="4000" smtClean="0"/>
              <a:t> (cont.)</a:t>
            </a:r>
            <a:endParaRPr lang="en-US" sz="4000" b="1" smtClean="0">
              <a:latin typeface="Courier New" pitchFamily="49" charset="0"/>
            </a:endParaRPr>
          </a:p>
        </p:txBody>
      </p:sp>
      <p:sp>
        <p:nvSpPr>
          <p:cNvPr id="58370" name="Rectangle 3"/>
          <p:cNvSpPr>
            <a:spLocks noGrp="1" noChangeArrowheads="1"/>
          </p:cNvSpPr>
          <p:nvPr>
            <p:ph sz="quarter" idx="1"/>
          </p:nvPr>
        </p:nvSpPr>
        <p:spPr>
          <a:xfrm>
            <a:off x="457200" y="1524000"/>
            <a:ext cx="8229600" cy="4572000"/>
          </a:xfrm>
        </p:spPr>
        <p:txBody>
          <a:bodyPr/>
          <a:lstStyle/>
          <a:p>
            <a:pPr eaLnBrk="1" hangingPunct="1">
              <a:spcBef>
                <a:spcPct val="0"/>
              </a:spcBef>
              <a:buFontTx/>
              <a:buNone/>
            </a:pPr>
            <a:r>
              <a:rPr lang="en-US" sz="1400" b="1" smtClean="0">
                <a:latin typeface="Courier New" pitchFamily="49" charset="0"/>
              </a:rPr>
              <a:t>public class Computer {</a:t>
            </a:r>
          </a:p>
          <a:p>
            <a:pPr eaLnBrk="1" hangingPunct="1">
              <a:spcBef>
                <a:spcPct val="0"/>
              </a:spcBef>
              <a:buFontTx/>
              <a:buNone/>
            </a:pPr>
            <a:r>
              <a:rPr lang="en-US" sz="1400" b="1" smtClean="0">
                <a:latin typeface="Courier New" pitchFamily="49" charset="0"/>
              </a:rPr>
              <a:t>  private Memory mem;</a:t>
            </a:r>
          </a:p>
          <a:p>
            <a:pPr eaLnBrk="1" hangingPunct="1">
              <a:spcBef>
                <a:spcPct val="0"/>
              </a:spcBef>
              <a:buFontTx/>
              <a:buNone/>
            </a:pPr>
            <a:r>
              <a:rPr lang="en-US" sz="1400" b="1" smtClean="0">
                <a:latin typeface="Courier New" pitchFamily="49" charset="0"/>
              </a:rPr>
              <a:t>  ...</a:t>
            </a:r>
          </a:p>
          <a:p>
            <a:pPr eaLnBrk="1" hangingPunct="1">
              <a:spcBef>
                <a:spcPct val="0"/>
              </a:spcBef>
              <a:buFontTx/>
              <a:buNone/>
            </a:pPr>
            <a:r>
              <a:rPr lang="en-US" sz="1400" b="1" smtClean="0">
                <a:latin typeface="Courier New" pitchFamily="49" charset="0"/>
              </a:rPr>
              <a:t>}</a:t>
            </a:r>
          </a:p>
          <a:p>
            <a:pPr eaLnBrk="1" hangingPunct="1">
              <a:spcBef>
                <a:spcPct val="0"/>
              </a:spcBef>
              <a:buFontTx/>
              <a:buNone/>
            </a:pPr>
            <a:endParaRPr lang="en-US" sz="1400" b="1" smtClean="0">
              <a:latin typeface="Courier New" pitchFamily="49" charset="0"/>
            </a:endParaRPr>
          </a:p>
          <a:p>
            <a:pPr eaLnBrk="1" hangingPunct="1">
              <a:spcBef>
                <a:spcPct val="0"/>
              </a:spcBef>
              <a:buFontTx/>
              <a:buNone/>
            </a:pPr>
            <a:r>
              <a:rPr lang="en-US" sz="1400" b="1" smtClean="0">
                <a:latin typeface="Courier New" pitchFamily="49" charset="0"/>
              </a:rPr>
              <a:t>public class Memory {</a:t>
            </a:r>
          </a:p>
          <a:p>
            <a:pPr eaLnBrk="1" hangingPunct="1">
              <a:spcBef>
                <a:spcPct val="0"/>
              </a:spcBef>
              <a:buFontTx/>
              <a:buNone/>
            </a:pPr>
            <a:r>
              <a:rPr lang="en-US" sz="1400" b="1" smtClean="0">
                <a:latin typeface="Courier New" pitchFamily="49" charset="0"/>
              </a:rPr>
              <a:t>  private int size;</a:t>
            </a:r>
          </a:p>
          <a:p>
            <a:pPr eaLnBrk="1" hangingPunct="1">
              <a:spcBef>
                <a:spcPct val="0"/>
              </a:spcBef>
              <a:buFontTx/>
              <a:buNone/>
            </a:pPr>
            <a:r>
              <a:rPr lang="en-US" sz="1400" b="1" smtClean="0">
                <a:latin typeface="Courier New" pitchFamily="49" charset="0"/>
              </a:rPr>
              <a:t>  private int speed;</a:t>
            </a:r>
          </a:p>
          <a:p>
            <a:pPr eaLnBrk="1" hangingPunct="1">
              <a:spcBef>
                <a:spcPct val="0"/>
              </a:spcBef>
              <a:buFontTx/>
              <a:buNone/>
            </a:pPr>
            <a:r>
              <a:rPr lang="en-US" sz="1400" b="1" smtClean="0">
                <a:latin typeface="Courier New" pitchFamily="49" charset="0"/>
              </a:rPr>
              <a:t>  private String kind;</a:t>
            </a:r>
          </a:p>
          <a:p>
            <a:pPr eaLnBrk="1" hangingPunct="1">
              <a:spcBef>
                <a:spcPct val="0"/>
              </a:spcBef>
              <a:buFontTx/>
              <a:buNone/>
            </a:pPr>
            <a:r>
              <a:rPr lang="en-US" sz="1400" b="1" smtClean="0">
                <a:latin typeface="Courier New" pitchFamily="49" charset="0"/>
              </a:rPr>
              <a:t>  ...</a:t>
            </a:r>
          </a:p>
          <a:p>
            <a:pPr eaLnBrk="1" hangingPunct="1">
              <a:spcBef>
                <a:spcPct val="0"/>
              </a:spcBef>
              <a:buFontTx/>
              <a:buNone/>
            </a:pPr>
            <a:r>
              <a:rPr lang="en-US" sz="1400" b="1" smtClean="0">
                <a:latin typeface="Courier New" pitchFamily="49" charset="0"/>
              </a:rPr>
              <a:t>}</a:t>
            </a:r>
          </a:p>
        </p:txBody>
      </p:sp>
      <p:sp>
        <p:nvSpPr>
          <p:cNvPr id="58371" name="AutoShape 4"/>
          <p:cNvSpPr>
            <a:spLocks/>
          </p:cNvSpPr>
          <p:nvPr/>
        </p:nvSpPr>
        <p:spPr bwMode="auto">
          <a:xfrm>
            <a:off x="5257800" y="2362200"/>
            <a:ext cx="3200400" cy="3048000"/>
          </a:xfrm>
          <a:prstGeom prst="borderCallout1">
            <a:avLst>
              <a:gd name="adj1" fmla="val 27273"/>
              <a:gd name="adj2" fmla="val -1921"/>
              <a:gd name="adj3" fmla="val -14088"/>
              <a:gd name="adj4" fmla="val -81611"/>
            </a:avLst>
          </a:prstGeom>
          <a:solidFill>
            <a:schemeClr val="accent1"/>
          </a:solidFill>
          <a:ln w="9525">
            <a:solidFill>
              <a:schemeClr val="tx1"/>
            </a:solidFill>
            <a:miter lim="800000"/>
            <a:headEnd/>
            <a:tailEnd/>
          </a:ln>
        </p:spPr>
        <p:txBody>
          <a:bodyPr/>
          <a:lstStyle/>
          <a:p>
            <a:pPr algn="ctr"/>
            <a:r>
              <a:rPr lang="en-US"/>
              <a:t>A </a:t>
            </a:r>
            <a:r>
              <a:rPr lang="en-US" b="1">
                <a:latin typeface="Courier New" pitchFamily="49" charset="0"/>
              </a:rPr>
              <a:t>Computer</a:t>
            </a:r>
            <a:r>
              <a:rPr lang="en-US"/>
              <a:t> has only one </a:t>
            </a:r>
            <a:r>
              <a:rPr lang="en-US" b="1">
                <a:latin typeface="Courier New" pitchFamily="49" charset="0"/>
              </a:rPr>
              <a:t>Memory</a:t>
            </a:r>
          </a:p>
          <a:p>
            <a:pPr algn="ctr"/>
            <a:endParaRPr lang="en-US" b="1">
              <a:latin typeface="Courier New" pitchFamily="49" charset="0"/>
            </a:endParaRPr>
          </a:p>
          <a:p>
            <a:pPr algn="ctr"/>
            <a:r>
              <a:rPr lang="en-US"/>
              <a:t>But a </a:t>
            </a:r>
            <a:r>
              <a:rPr lang="en-US" b="1">
                <a:latin typeface="Courier New" pitchFamily="49" charset="0"/>
              </a:rPr>
              <a:t>Computer</a:t>
            </a:r>
            <a:r>
              <a:rPr lang="en-US"/>
              <a:t> is not a </a:t>
            </a:r>
            <a:r>
              <a:rPr lang="en-US" b="1">
                <a:latin typeface="Courier New" pitchFamily="49" charset="0"/>
              </a:rPr>
              <a:t>Memory </a:t>
            </a:r>
            <a:r>
              <a:rPr lang="en-US"/>
              <a:t>(i.e. not an </a:t>
            </a:r>
            <a:r>
              <a:rPr lang="en-US" i="1"/>
              <a:t>is-a</a:t>
            </a:r>
            <a:r>
              <a:rPr lang="en-US"/>
              <a:t> relationship)</a:t>
            </a:r>
          </a:p>
          <a:p>
            <a:pPr algn="ctr"/>
            <a:endParaRPr lang="en-US"/>
          </a:p>
          <a:p>
            <a:pPr algn="ctr"/>
            <a:r>
              <a:rPr lang="en-US"/>
              <a:t>If a </a:t>
            </a:r>
            <a:r>
              <a:rPr lang="en-US" b="1">
                <a:latin typeface="Courier New" pitchFamily="49" charset="0"/>
              </a:rPr>
              <a:t>Notebook </a:t>
            </a:r>
            <a:r>
              <a:rPr lang="en-US"/>
              <a:t>extends </a:t>
            </a:r>
            <a:r>
              <a:rPr lang="en-US" b="1">
                <a:latin typeface="Courier New" pitchFamily="49" charset="0"/>
              </a:rPr>
              <a:t>Computer,</a:t>
            </a:r>
            <a:r>
              <a:rPr lang="en-US"/>
              <a:t>then the </a:t>
            </a:r>
            <a:r>
              <a:rPr lang="en-US" b="1">
                <a:latin typeface="Courier New" pitchFamily="49" charset="0"/>
              </a:rPr>
              <a:t>Notebook </a:t>
            </a:r>
            <a:r>
              <a:rPr lang="en-US" i="1"/>
              <a:t>is-a</a:t>
            </a:r>
            <a:r>
              <a:rPr lang="en-US"/>
              <a:t> </a:t>
            </a:r>
            <a:r>
              <a:rPr lang="en-US" b="1">
                <a:latin typeface="Courier New" pitchFamily="49" charset="0"/>
              </a:rPr>
              <a:t>Computer</a:t>
            </a:r>
          </a:p>
          <a:p>
            <a:pPr algn="ctr"/>
            <a:endParaRPr lang="en-US" b="1">
              <a:latin typeface="Courier New" pitchFamily="49"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ext Placeholder 4"/>
          <p:cNvSpPr>
            <a:spLocks noGrp="1"/>
          </p:cNvSpPr>
          <p:nvPr>
            <p:ph type="body" idx="1"/>
          </p:nvPr>
        </p:nvSpPr>
        <p:spPr/>
        <p:txBody>
          <a:bodyPr/>
          <a:lstStyle/>
          <a:p>
            <a:pPr eaLnBrk="1" hangingPunct="1">
              <a:buFont typeface="Arial" charset="0"/>
              <a:buNone/>
            </a:pPr>
            <a:r>
              <a:rPr lang="en-US" smtClean="0"/>
              <a:t>Section 1.3</a:t>
            </a:r>
          </a:p>
        </p:txBody>
      </p:sp>
      <p:sp>
        <p:nvSpPr>
          <p:cNvPr id="2" name="Title 3"/>
          <p:cNvSpPr>
            <a:spLocks noGrp="1"/>
          </p:cNvSpPr>
          <p:nvPr>
            <p:ph type="title" idx="4294967295"/>
          </p:nvPr>
        </p:nvSpPr>
        <p:spPr>
          <a:xfrm>
            <a:off x="1371600" y="1600200"/>
            <a:ext cx="7620000" cy="990600"/>
          </a:xfrm>
        </p:spPr>
        <p:txBody>
          <a:bodyPr>
            <a:normAutofit fontScale="90000"/>
          </a:bodyPr>
          <a:lstStyle/>
          <a:p>
            <a:pPr eaLnBrk="1" fontAlgn="auto" hangingPunct="1">
              <a:spcAft>
                <a:spcPts val="0"/>
              </a:spcAft>
              <a:defRPr/>
            </a:pPr>
            <a:r>
              <a:rPr lang="en-US" smtClean="0">
                <a:solidFill>
                  <a:srgbClr val="FFFFFF"/>
                </a:solidFill>
              </a:rPr>
              <a:t> _____  _________   _____  __________  ___  ___________</a:t>
            </a:r>
          </a:p>
        </p:txBody>
      </p:sp>
      <p:sp>
        <p:nvSpPr>
          <p:cNvPr id="59395" name="Title 3"/>
          <p:cNvSpPr>
            <a:spLocks noGrp="1"/>
          </p:cNvSpPr>
          <p:nvPr>
            <p:ph type="title"/>
          </p:nvPr>
        </p:nvSpPr>
        <p:spPr/>
        <p:txBody>
          <a:bodyPr/>
          <a:lstStyle/>
          <a:p>
            <a:pPr eaLnBrk="1" hangingPunct="1"/>
            <a:r>
              <a:rPr lang="en-US" smtClean="0"/>
              <a:t>Method Overriding, Method Overloading, and Polymorphism</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3"/>
          <p:cNvSpPr>
            <a:spLocks noGrp="1"/>
          </p:cNvSpPr>
          <p:nvPr>
            <p:ph type="title"/>
          </p:nvPr>
        </p:nvSpPr>
        <p:spPr/>
        <p:txBody>
          <a:bodyPr/>
          <a:lstStyle/>
          <a:p>
            <a:pPr eaLnBrk="1" hangingPunct="1"/>
            <a:r>
              <a:rPr lang="en-US" b="1" smtClean="0"/>
              <a:t>Method Overriding</a:t>
            </a:r>
          </a:p>
        </p:txBody>
      </p:sp>
      <p:sp>
        <p:nvSpPr>
          <p:cNvPr id="6" name="Content Placeholder 5"/>
          <p:cNvSpPr>
            <a:spLocks noGrp="1"/>
          </p:cNvSpPr>
          <p:nvPr>
            <p:ph sz="quarter" idx="1"/>
          </p:nvPr>
        </p:nvSpPr>
        <p:spPr>
          <a:xfrm>
            <a:off x="457200" y="1646238"/>
            <a:ext cx="4953000" cy="4525962"/>
          </a:xfrm>
        </p:spPr>
        <p:txBody>
          <a:bodyPr>
            <a:normAutofit lnSpcReduction="10000"/>
          </a:bodyPr>
          <a:lstStyle/>
          <a:p>
            <a:pPr marL="320040" indent="-320040" eaLnBrk="1" fontAlgn="auto" hangingPunct="1">
              <a:spcAft>
                <a:spcPts val="0"/>
              </a:spcAft>
              <a:buFont typeface="Wingdings"/>
              <a:buChar char=""/>
              <a:defRPr/>
            </a:pPr>
            <a:r>
              <a:rPr lang="en-US" smtClean="0"/>
              <a:t>Continuing the previous example, if we declare and then run:</a:t>
            </a:r>
          </a:p>
          <a:p>
            <a:pPr marL="320040" indent="-320040" eaLnBrk="1" fontAlgn="auto" hangingPunct="1">
              <a:spcAft>
                <a:spcPts val="0"/>
              </a:spcAft>
              <a:buFont typeface="Arial" charset="0"/>
              <a:buNone/>
              <a:defRPr/>
            </a:pPr>
            <a:endParaRPr lang="en-US" smtClean="0"/>
          </a:p>
          <a:p>
            <a:pPr marL="320040" indent="-320040" eaLnBrk="1" fontAlgn="auto" hangingPunct="1">
              <a:spcAft>
                <a:spcPts val="0"/>
              </a:spcAft>
              <a:buFont typeface="Arial" charset="0"/>
              <a:buNone/>
              <a:defRPr/>
            </a:pPr>
            <a:r>
              <a:rPr lang="en-US" sz="1600" smtClean="0">
                <a:latin typeface="Courier New" pitchFamily="49" charset="0"/>
                <a:cs typeface="Courier New" pitchFamily="49" charset="0"/>
              </a:rPr>
              <a:t>Computer myComputer = new Computer("Acme", "Intel", 2, 160, 2.4);</a:t>
            </a:r>
          </a:p>
          <a:p>
            <a:pPr marL="320040" indent="-320040" eaLnBrk="1" fontAlgn="auto" hangingPunct="1">
              <a:spcAft>
                <a:spcPts val="0"/>
              </a:spcAft>
              <a:buFont typeface="Arial" charset="0"/>
              <a:buNone/>
              <a:defRPr/>
            </a:pPr>
            <a:r>
              <a:rPr lang="en-US" sz="1600" smtClean="0">
                <a:latin typeface="Courier New" pitchFamily="49" charset="0"/>
                <a:cs typeface="Courier New" pitchFamily="49" charset="0"/>
              </a:rPr>
              <a:t>Notebook yourComputer = new Notebook("DellGate", "AMD", 4, 240, 1.8, 15.0, 7.5);</a:t>
            </a:r>
          </a:p>
          <a:p>
            <a:pPr marL="320040" indent="-320040" eaLnBrk="1" fontAlgn="auto" hangingPunct="1">
              <a:spcAft>
                <a:spcPts val="0"/>
              </a:spcAft>
              <a:buFont typeface="Arial" charset="0"/>
              <a:buNone/>
              <a:defRPr/>
            </a:pPr>
            <a:r>
              <a:rPr lang="en-US" sz="1600" smtClean="0">
                <a:latin typeface="Courier New" pitchFamily="49" charset="0"/>
                <a:cs typeface="Courier New" pitchFamily="49" charset="0"/>
              </a:rPr>
              <a:t>System.out.println("My computer is:\n" + myComputer.toString());</a:t>
            </a:r>
          </a:p>
          <a:p>
            <a:pPr marL="320040" indent="-320040" eaLnBrk="1" fontAlgn="auto" hangingPunct="1">
              <a:spcAft>
                <a:spcPts val="0"/>
              </a:spcAft>
              <a:buFont typeface="Arial" charset="0"/>
              <a:buNone/>
              <a:defRPr/>
            </a:pPr>
            <a:r>
              <a:rPr lang="en-US" sz="1600" smtClean="0">
                <a:latin typeface="Courier New" pitchFamily="49" charset="0"/>
                <a:cs typeface="Courier New" pitchFamily="49" charset="0"/>
              </a:rPr>
              <a:t>System.out.println("Your computer is:\n" + yourComputer.toString());</a:t>
            </a:r>
          </a:p>
          <a:p>
            <a:pPr marL="320040" indent="-320040" eaLnBrk="1" fontAlgn="auto" hangingPunct="1">
              <a:spcAft>
                <a:spcPts val="0"/>
              </a:spcAft>
              <a:buFont typeface="Arial" charset="0"/>
              <a:buNone/>
              <a:defRPr/>
            </a:pPr>
            <a:endParaRPr lang="en-US" sz="1600" smtClean="0">
              <a:latin typeface="Courier New" pitchFamily="49" charset="0"/>
              <a:cs typeface="Courier New" pitchFamily="49" charset="0"/>
            </a:endParaRPr>
          </a:p>
        </p:txBody>
      </p:sp>
      <p:pic>
        <p:nvPicPr>
          <p:cNvPr id="60419" name="Picture 2" descr="C:\Documents and Settings\Administrator\My Documents\Koffman\PPTs\JPEGS\JWCL233_Koffman JPG files\ch01\w0004-nn.jpg"/>
          <p:cNvPicPr>
            <a:picLocks noChangeAspect="1" noChangeArrowheads="1"/>
          </p:cNvPicPr>
          <p:nvPr/>
        </p:nvPicPr>
        <p:blipFill>
          <a:blip r:embed="rId2"/>
          <a:srcRect/>
          <a:stretch>
            <a:fillRect/>
          </a:stretch>
        </p:blipFill>
        <p:spPr bwMode="auto">
          <a:xfrm>
            <a:off x="5638800" y="1671638"/>
            <a:ext cx="3048000" cy="51863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3"/>
          <p:cNvSpPr>
            <a:spLocks noGrp="1"/>
          </p:cNvSpPr>
          <p:nvPr>
            <p:ph type="title"/>
          </p:nvPr>
        </p:nvSpPr>
        <p:spPr/>
        <p:txBody>
          <a:bodyPr/>
          <a:lstStyle/>
          <a:p>
            <a:pPr eaLnBrk="1" hangingPunct="1"/>
            <a:r>
              <a:rPr lang="en-US" b="1" smtClean="0"/>
              <a:t>Method Overriding </a:t>
            </a:r>
            <a:r>
              <a:rPr lang="en-US" smtClean="0"/>
              <a:t>(cont.)</a:t>
            </a:r>
            <a:endParaRPr lang="en-US" b="1" smtClean="0"/>
          </a:p>
        </p:txBody>
      </p:sp>
      <p:sp>
        <p:nvSpPr>
          <p:cNvPr id="61442" name="Content Placeholder 5"/>
          <p:cNvSpPr>
            <a:spLocks noGrp="1"/>
          </p:cNvSpPr>
          <p:nvPr>
            <p:ph sz="quarter" idx="1"/>
          </p:nvPr>
        </p:nvSpPr>
        <p:spPr>
          <a:xfrm>
            <a:off x="457200" y="1600200"/>
            <a:ext cx="4953000" cy="4525963"/>
          </a:xfrm>
        </p:spPr>
        <p:txBody>
          <a:bodyPr/>
          <a:lstStyle/>
          <a:p>
            <a:pPr eaLnBrk="1" hangingPunct="1">
              <a:lnSpc>
                <a:spcPct val="90000"/>
              </a:lnSpc>
            </a:pPr>
            <a:r>
              <a:rPr lang="en-US" sz="2000" smtClean="0"/>
              <a:t>the output would be:</a:t>
            </a:r>
          </a:p>
          <a:p>
            <a:pPr eaLnBrk="1" hangingPunct="1">
              <a:lnSpc>
                <a:spcPct val="90000"/>
              </a:lnSpc>
              <a:spcBef>
                <a:spcPct val="0"/>
              </a:spcBef>
              <a:buFont typeface="Arial" charset="0"/>
              <a:buNone/>
            </a:pPr>
            <a:r>
              <a:rPr lang="en-US" sz="1600" smtClean="0">
                <a:latin typeface="Courier New" pitchFamily="49" charset="0"/>
                <a:cs typeface="Courier New" pitchFamily="49" charset="0"/>
              </a:rPr>
              <a:t>My Computer is:</a:t>
            </a:r>
          </a:p>
          <a:p>
            <a:pPr eaLnBrk="1" hangingPunct="1">
              <a:lnSpc>
                <a:spcPct val="90000"/>
              </a:lnSpc>
              <a:spcBef>
                <a:spcPct val="0"/>
              </a:spcBef>
              <a:buFont typeface="Arial" charset="0"/>
              <a:buNone/>
            </a:pPr>
            <a:r>
              <a:rPr lang="en-US" sz="1600" smtClean="0">
                <a:latin typeface="Courier New" pitchFamily="49" charset="0"/>
                <a:cs typeface="Courier New" pitchFamily="49" charset="0"/>
              </a:rPr>
              <a:t>Manufacturer: Acme</a:t>
            </a:r>
          </a:p>
          <a:p>
            <a:pPr eaLnBrk="1" hangingPunct="1">
              <a:lnSpc>
                <a:spcPct val="90000"/>
              </a:lnSpc>
              <a:spcBef>
                <a:spcPct val="0"/>
              </a:spcBef>
              <a:buFont typeface="Arial" charset="0"/>
              <a:buNone/>
            </a:pPr>
            <a:r>
              <a:rPr lang="en-US" sz="1600" smtClean="0">
                <a:latin typeface="Courier New" pitchFamily="49" charset="0"/>
                <a:cs typeface="Courier New" pitchFamily="49" charset="0"/>
              </a:rPr>
              <a:t>CPU: Intel</a:t>
            </a:r>
          </a:p>
          <a:p>
            <a:pPr eaLnBrk="1" hangingPunct="1">
              <a:lnSpc>
                <a:spcPct val="90000"/>
              </a:lnSpc>
              <a:spcBef>
                <a:spcPct val="0"/>
              </a:spcBef>
              <a:buFont typeface="Arial" charset="0"/>
              <a:buNone/>
            </a:pPr>
            <a:r>
              <a:rPr lang="en-US" sz="1600" smtClean="0">
                <a:latin typeface="Courier New" pitchFamily="49" charset="0"/>
                <a:cs typeface="Courier New" pitchFamily="49" charset="0"/>
              </a:rPr>
              <a:t>RAM: 2.0 gigabytes</a:t>
            </a:r>
          </a:p>
          <a:p>
            <a:pPr eaLnBrk="1" hangingPunct="1">
              <a:lnSpc>
                <a:spcPct val="90000"/>
              </a:lnSpc>
              <a:spcBef>
                <a:spcPct val="0"/>
              </a:spcBef>
              <a:buFont typeface="Arial" charset="0"/>
              <a:buNone/>
            </a:pPr>
            <a:r>
              <a:rPr lang="en-US" sz="1600" smtClean="0">
                <a:latin typeface="Courier New" pitchFamily="49" charset="0"/>
                <a:cs typeface="Courier New" pitchFamily="49" charset="0"/>
              </a:rPr>
              <a:t>Disk: 160 gigabytes</a:t>
            </a:r>
          </a:p>
          <a:p>
            <a:pPr eaLnBrk="1" hangingPunct="1">
              <a:lnSpc>
                <a:spcPct val="90000"/>
              </a:lnSpc>
              <a:spcBef>
                <a:spcPct val="0"/>
              </a:spcBef>
              <a:buFont typeface="Arial" charset="0"/>
              <a:buNone/>
            </a:pPr>
            <a:r>
              <a:rPr lang="en-US" sz="1600" smtClean="0">
                <a:latin typeface="Courier New" pitchFamily="49" charset="0"/>
                <a:cs typeface="Courier New" pitchFamily="49" charset="0"/>
              </a:rPr>
              <a:t>Speed: 2.4 gigahertz</a:t>
            </a:r>
          </a:p>
          <a:p>
            <a:pPr eaLnBrk="1" hangingPunct="1">
              <a:lnSpc>
                <a:spcPct val="90000"/>
              </a:lnSpc>
              <a:spcBef>
                <a:spcPct val="0"/>
              </a:spcBef>
              <a:buFont typeface="Arial" charset="0"/>
              <a:buNone/>
            </a:pPr>
            <a:endParaRPr lang="en-US" sz="1600" smtClean="0">
              <a:latin typeface="Courier New" pitchFamily="49" charset="0"/>
              <a:cs typeface="Courier New" pitchFamily="49" charset="0"/>
            </a:endParaRPr>
          </a:p>
          <a:p>
            <a:pPr eaLnBrk="1" hangingPunct="1">
              <a:lnSpc>
                <a:spcPct val="90000"/>
              </a:lnSpc>
              <a:spcBef>
                <a:spcPct val="0"/>
              </a:spcBef>
              <a:buFont typeface="Arial" charset="0"/>
              <a:buNone/>
            </a:pPr>
            <a:r>
              <a:rPr lang="en-US" sz="1600" smtClean="0">
                <a:latin typeface="Courier New" pitchFamily="49" charset="0"/>
                <a:cs typeface="Courier New" pitchFamily="49" charset="0"/>
              </a:rPr>
              <a:t>Your Computer is:</a:t>
            </a:r>
          </a:p>
          <a:p>
            <a:pPr eaLnBrk="1" hangingPunct="1">
              <a:lnSpc>
                <a:spcPct val="90000"/>
              </a:lnSpc>
              <a:spcBef>
                <a:spcPct val="0"/>
              </a:spcBef>
              <a:buFont typeface="Arial" charset="0"/>
              <a:buNone/>
            </a:pPr>
            <a:r>
              <a:rPr lang="en-US" sz="1600" smtClean="0">
                <a:latin typeface="Courier New" pitchFamily="49" charset="0"/>
                <a:cs typeface="Courier New" pitchFamily="49" charset="0"/>
              </a:rPr>
              <a:t>Manufacturer: DellGate</a:t>
            </a:r>
          </a:p>
          <a:p>
            <a:pPr eaLnBrk="1" hangingPunct="1">
              <a:lnSpc>
                <a:spcPct val="90000"/>
              </a:lnSpc>
              <a:spcBef>
                <a:spcPct val="0"/>
              </a:spcBef>
              <a:buFont typeface="Arial" charset="0"/>
              <a:buNone/>
            </a:pPr>
            <a:r>
              <a:rPr lang="en-US" sz="1600" smtClean="0">
                <a:latin typeface="Courier New" pitchFamily="49" charset="0"/>
                <a:cs typeface="Courier New" pitchFamily="49" charset="0"/>
              </a:rPr>
              <a:t>CPU: AMD</a:t>
            </a:r>
          </a:p>
          <a:p>
            <a:pPr eaLnBrk="1" hangingPunct="1">
              <a:lnSpc>
                <a:spcPct val="90000"/>
              </a:lnSpc>
              <a:spcBef>
                <a:spcPct val="0"/>
              </a:spcBef>
              <a:buFont typeface="Arial" charset="0"/>
              <a:buNone/>
            </a:pPr>
            <a:r>
              <a:rPr lang="en-US" sz="1600" smtClean="0">
                <a:latin typeface="Courier New" pitchFamily="49" charset="0"/>
                <a:cs typeface="Courier New" pitchFamily="49" charset="0"/>
              </a:rPr>
              <a:t>RAM: 4.0 gigabytes</a:t>
            </a:r>
          </a:p>
          <a:p>
            <a:pPr eaLnBrk="1" hangingPunct="1">
              <a:lnSpc>
                <a:spcPct val="90000"/>
              </a:lnSpc>
              <a:spcBef>
                <a:spcPct val="0"/>
              </a:spcBef>
              <a:buFont typeface="Arial" charset="0"/>
              <a:buNone/>
            </a:pPr>
            <a:r>
              <a:rPr lang="en-US" sz="1600" smtClean="0">
                <a:latin typeface="Courier New" pitchFamily="49" charset="0"/>
                <a:cs typeface="Courier New" pitchFamily="49" charset="0"/>
              </a:rPr>
              <a:t>Disk: 240 gigabytes</a:t>
            </a:r>
          </a:p>
          <a:p>
            <a:pPr eaLnBrk="1" hangingPunct="1">
              <a:lnSpc>
                <a:spcPct val="90000"/>
              </a:lnSpc>
              <a:spcBef>
                <a:spcPct val="0"/>
              </a:spcBef>
              <a:buFont typeface="Arial" charset="0"/>
              <a:buNone/>
            </a:pPr>
            <a:r>
              <a:rPr lang="en-US" sz="1600" smtClean="0">
                <a:latin typeface="Courier New" pitchFamily="49" charset="0"/>
                <a:cs typeface="Courier New" pitchFamily="49" charset="0"/>
              </a:rPr>
              <a:t>Speed: 1.8 gigahertz</a:t>
            </a:r>
          </a:p>
          <a:p>
            <a:pPr eaLnBrk="1" hangingPunct="1">
              <a:lnSpc>
                <a:spcPct val="90000"/>
              </a:lnSpc>
            </a:pPr>
            <a:r>
              <a:rPr lang="en-US" sz="2000" smtClean="0">
                <a:solidFill>
                  <a:srgbClr val="000000"/>
                </a:solidFill>
              </a:rPr>
              <a:t>The </a:t>
            </a:r>
            <a:r>
              <a:rPr lang="en-US" sz="2000" smtClean="0">
                <a:solidFill>
                  <a:srgbClr val="000000"/>
                </a:solidFill>
                <a:latin typeface="Courier New" pitchFamily="49" charset="0"/>
                <a:cs typeface="Courier New" pitchFamily="49" charset="0"/>
              </a:rPr>
              <a:t>screensize</a:t>
            </a:r>
            <a:r>
              <a:rPr lang="en-US" sz="2000" smtClean="0">
                <a:solidFill>
                  <a:srgbClr val="000000"/>
                </a:solidFill>
              </a:rPr>
              <a:t> and </a:t>
            </a:r>
            <a:r>
              <a:rPr lang="en-US" sz="2000" smtClean="0">
                <a:solidFill>
                  <a:srgbClr val="000000"/>
                </a:solidFill>
                <a:latin typeface="Courier New" pitchFamily="49" charset="0"/>
                <a:cs typeface="Courier New" pitchFamily="49" charset="0"/>
              </a:rPr>
              <a:t>weight</a:t>
            </a:r>
            <a:r>
              <a:rPr lang="en-US" sz="2000" smtClean="0">
                <a:solidFill>
                  <a:srgbClr val="000000"/>
                </a:solidFill>
              </a:rPr>
              <a:t> variables are not printed because </a:t>
            </a:r>
            <a:r>
              <a:rPr lang="en-US" sz="2000" smtClean="0">
                <a:solidFill>
                  <a:srgbClr val="000000"/>
                </a:solidFill>
                <a:latin typeface="Courier New" pitchFamily="49" charset="0"/>
                <a:cs typeface="Courier New" pitchFamily="49" charset="0"/>
              </a:rPr>
              <a:t>Notebook</a:t>
            </a:r>
            <a:r>
              <a:rPr lang="en-US" sz="2000" smtClean="0">
                <a:solidFill>
                  <a:srgbClr val="000000"/>
                </a:solidFill>
              </a:rPr>
              <a:t> has not defined a </a:t>
            </a:r>
            <a:r>
              <a:rPr lang="en-US" sz="2000" smtClean="0">
                <a:solidFill>
                  <a:srgbClr val="000000"/>
                </a:solidFill>
                <a:latin typeface="Courier New" pitchFamily="49" charset="0"/>
                <a:cs typeface="Courier New" pitchFamily="49" charset="0"/>
              </a:rPr>
              <a:t>toString() </a:t>
            </a:r>
            <a:r>
              <a:rPr lang="en-US" sz="2000" smtClean="0">
                <a:solidFill>
                  <a:srgbClr val="000000"/>
                </a:solidFill>
              </a:rPr>
              <a:t>method</a:t>
            </a:r>
          </a:p>
          <a:p>
            <a:pPr eaLnBrk="1" hangingPunct="1">
              <a:lnSpc>
                <a:spcPct val="90000"/>
              </a:lnSpc>
              <a:buFont typeface="Arial" charset="0"/>
              <a:buNone/>
            </a:pPr>
            <a:endParaRPr lang="en-US" sz="1600" smtClean="0">
              <a:latin typeface="Courier New" pitchFamily="49" charset="0"/>
              <a:cs typeface="Courier New" pitchFamily="49" charset="0"/>
            </a:endParaRPr>
          </a:p>
        </p:txBody>
      </p:sp>
      <p:pic>
        <p:nvPicPr>
          <p:cNvPr id="61443" name="Picture 2" descr="C:\Documents and Settings\Administrator\My Documents\Koffman\PPTs\JPEGS\JWCL233_Koffman JPG files\ch01\w0004-nn.jpg"/>
          <p:cNvPicPr>
            <a:picLocks noChangeAspect="1" noChangeArrowheads="1"/>
          </p:cNvPicPr>
          <p:nvPr/>
        </p:nvPicPr>
        <p:blipFill>
          <a:blip r:embed="rId2"/>
          <a:srcRect/>
          <a:stretch>
            <a:fillRect/>
          </a:stretch>
        </p:blipFill>
        <p:spPr bwMode="auto">
          <a:xfrm>
            <a:off x="5410200" y="1524000"/>
            <a:ext cx="3124200" cy="5314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3"/>
          <p:cNvSpPr>
            <a:spLocks noGrp="1"/>
          </p:cNvSpPr>
          <p:nvPr>
            <p:ph type="title"/>
          </p:nvPr>
        </p:nvSpPr>
        <p:spPr/>
        <p:txBody>
          <a:bodyPr/>
          <a:lstStyle/>
          <a:p>
            <a:pPr eaLnBrk="1" hangingPunct="1"/>
            <a:r>
              <a:rPr lang="en-US" b="1" smtClean="0"/>
              <a:t>Method Overriding </a:t>
            </a:r>
            <a:r>
              <a:rPr lang="en-US" smtClean="0"/>
              <a:t>(cont.)</a:t>
            </a:r>
            <a:endParaRPr lang="en-US" b="1" smtClean="0"/>
          </a:p>
        </p:txBody>
      </p:sp>
      <p:sp>
        <p:nvSpPr>
          <p:cNvPr id="62466" name="Content Placeholder 5"/>
          <p:cNvSpPr>
            <a:spLocks noGrp="1"/>
          </p:cNvSpPr>
          <p:nvPr>
            <p:ph sz="quarter" idx="1"/>
          </p:nvPr>
        </p:nvSpPr>
        <p:spPr>
          <a:xfrm>
            <a:off x="457200" y="1600200"/>
            <a:ext cx="4953000" cy="4525963"/>
          </a:xfrm>
        </p:spPr>
        <p:txBody>
          <a:bodyPr/>
          <a:lstStyle/>
          <a:p>
            <a:pPr eaLnBrk="1" hangingPunct="1"/>
            <a:r>
              <a:rPr lang="en-US" sz="2000" smtClean="0"/>
              <a:t>To define a </a:t>
            </a:r>
            <a:r>
              <a:rPr lang="en-US" sz="2000" smtClean="0">
                <a:latin typeface="Courier New" pitchFamily="49" charset="0"/>
                <a:cs typeface="Courier New" pitchFamily="49" charset="0"/>
              </a:rPr>
              <a:t>toString() </a:t>
            </a:r>
            <a:r>
              <a:rPr lang="en-US" sz="2000" smtClean="0"/>
              <a:t>for </a:t>
            </a:r>
            <a:r>
              <a:rPr lang="en-US" sz="2000" smtClean="0">
                <a:latin typeface="Courier New" pitchFamily="49" charset="0"/>
                <a:cs typeface="Courier New" pitchFamily="49" charset="0"/>
              </a:rPr>
              <a:t>Notebook</a:t>
            </a:r>
            <a:r>
              <a:rPr lang="en-US" sz="2000" smtClean="0"/>
              <a:t>:</a:t>
            </a:r>
          </a:p>
          <a:p>
            <a:pPr eaLnBrk="1" hangingPunct="1">
              <a:spcBef>
                <a:spcPct val="0"/>
              </a:spcBef>
              <a:buFont typeface="Arial" charset="0"/>
              <a:buNone/>
            </a:pPr>
            <a:r>
              <a:rPr lang="en-US" sz="1600" smtClean="0">
                <a:latin typeface="Courier New" pitchFamily="49" charset="0"/>
                <a:cs typeface="Courier New" pitchFamily="49" charset="0"/>
              </a:rPr>
              <a:t>public String toString() {</a:t>
            </a:r>
          </a:p>
          <a:p>
            <a:pPr eaLnBrk="1" hangingPunct="1">
              <a:spcBef>
                <a:spcPct val="0"/>
              </a:spcBef>
              <a:buFont typeface="Arial" charset="0"/>
              <a:buNone/>
            </a:pPr>
            <a:r>
              <a:rPr lang="en-US" sz="1600" smtClean="0">
                <a:latin typeface="Courier New" pitchFamily="49" charset="0"/>
                <a:cs typeface="Courier New" pitchFamily="49" charset="0"/>
              </a:rPr>
              <a:t>  String = result = super.toString() +</a:t>
            </a:r>
          </a:p>
          <a:p>
            <a:pPr eaLnBrk="1" hangingPunct="1">
              <a:spcBef>
                <a:spcPct val="0"/>
              </a:spcBef>
              <a:buFont typeface="Arial" charset="0"/>
              <a:buNone/>
            </a:pPr>
            <a:r>
              <a:rPr lang="en-US" sz="1600" smtClean="0">
                <a:latin typeface="Courier New" pitchFamily="49" charset="0"/>
                <a:cs typeface="Courier New" pitchFamily="49" charset="0"/>
              </a:rPr>
              <a:t>           "\nScreen size: " + </a:t>
            </a:r>
          </a:p>
          <a:p>
            <a:pPr eaLnBrk="1" hangingPunct="1">
              <a:spcBef>
                <a:spcPct val="0"/>
              </a:spcBef>
              <a:buFont typeface="Arial" charset="0"/>
              <a:buNone/>
            </a:pPr>
            <a:r>
              <a:rPr lang="en-US" sz="1600" smtClean="0">
                <a:latin typeface="Courier New" pitchFamily="49" charset="0"/>
                <a:cs typeface="Courier New" pitchFamily="49" charset="0"/>
              </a:rPr>
              <a:t>           screenSize + " inches" +</a:t>
            </a:r>
          </a:p>
          <a:p>
            <a:pPr eaLnBrk="1" hangingPunct="1">
              <a:spcBef>
                <a:spcPct val="0"/>
              </a:spcBef>
              <a:buFont typeface="Arial" charset="0"/>
              <a:buNone/>
            </a:pPr>
            <a:r>
              <a:rPr lang="en-US" sz="1600" smtClean="0">
                <a:latin typeface="Courier New" pitchFamily="49" charset="0"/>
                <a:cs typeface="Courier New" pitchFamily="49" charset="0"/>
              </a:rPr>
              <a:t>           "\nWeight: " + weight + </a:t>
            </a:r>
          </a:p>
          <a:p>
            <a:pPr eaLnBrk="1" hangingPunct="1">
              <a:spcBef>
                <a:spcPct val="0"/>
              </a:spcBef>
              <a:buFont typeface="Arial" charset="0"/>
              <a:buNone/>
            </a:pPr>
            <a:r>
              <a:rPr lang="en-US" sz="1600" smtClean="0">
                <a:latin typeface="Courier New" pitchFamily="49" charset="0"/>
                <a:cs typeface="Courier New" pitchFamily="49" charset="0"/>
              </a:rPr>
              <a:t>           " pounds";</a:t>
            </a:r>
          </a:p>
          <a:p>
            <a:pPr eaLnBrk="1" hangingPunct="1">
              <a:spcBef>
                <a:spcPct val="0"/>
              </a:spcBef>
              <a:buFont typeface="Arial" charset="0"/>
              <a:buNone/>
            </a:pPr>
            <a:r>
              <a:rPr lang="en-US" sz="1600" smtClean="0">
                <a:latin typeface="Courier New" pitchFamily="49" charset="0"/>
                <a:cs typeface="Courier New" pitchFamily="49" charset="0"/>
              </a:rPr>
              <a:t>  return result;</a:t>
            </a:r>
          </a:p>
          <a:p>
            <a:pPr eaLnBrk="1" hangingPunct="1">
              <a:spcBef>
                <a:spcPct val="0"/>
              </a:spcBef>
              <a:buFont typeface="Arial" charset="0"/>
              <a:buNone/>
            </a:pPr>
            <a:r>
              <a:rPr lang="en-US" sz="1600" smtClean="0">
                <a:latin typeface="Courier New" pitchFamily="49" charset="0"/>
                <a:cs typeface="Courier New" pitchFamily="49" charset="0"/>
              </a:rPr>
              <a:t>  </a:t>
            </a:r>
          </a:p>
          <a:p>
            <a:pPr eaLnBrk="1" hangingPunct="1">
              <a:spcBef>
                <a:spcPct val="0"/>
              </a:spcBef>
              <a:buFont typeface="Arial" charset="0"/>
              <a:buNone/>
            </a:pPr>
            <a:r>
              <a:rPr lang="en-US" sz="1600" smtClean="0">
                <a:latin typeface="Courier New" pitchFamily="49" charset="0"/>
                <a:cs typeface="Courier New" pitchFamily="49" charset="0"/>
              </a:rPr>
              <a:t>}</a:t>
            </a:r>
          </a:p>
          <a:p>
            <a:pPr eaLnBrk="1" hangingPunct="1"/>
            <a:r>
              <a:rPr lang="en-US" sz="2000" smtClean="0">
                <a:solidFill>
                  <a:srgbClr val="000000"/>
                </a:solidFill>
              </a:rPr>
              <a:t> Now </a:t>
            </a:r>
            <a:r>
              <a:rPr lang="en-US" sz="2000" smtClean="0">
                <a:solidFill>
                  <a:srgbClr val="000000"/>
                </a:solidFill>
                <a:latin typeface="Courier New" pitchFamily="49" charset="0"/>
                <a:cs typeface="Courier New" pitchFamily="49" charset="0"/>
              </a:rPr>
              <a:t>Notebook</a:t>
            </a:r>
            <a:r>
              <a:rPr lang="en-US" sz="2000" smtClean="0">
                <a:solidFill>
                  <a:srgbClr val="000000"/>
                </a:solidFill>
              </a:rPr>
              <a:t>'s </a:t>
            </a:r>
            <a:r>
              <a:rPr lang="en-US" sz="2000" smtClean="0">
                <a:solidFill>
                  <a:srgbClr val="000000"/>
                </a:solidFill>
                <a:latin typeface="Courier New" pitchFamily="49" charset="0"/>
                <a:cs typeface="Courier New" pitchFamily="49" charset="0"/>
              </a:rPr>
              <a:t>toString() </a:t>
            </a:r>
            <a:r>
              <a:rPr lang="en-US" sz="2000" smtClean="0">
                <a:solidFill>
                  <a:srgbClr val="000000"/>
                </a:solidFill>
              </a:rPr>
              <a:t>method will </a:t>
            </a:r>
            <a:r>
              <a:rPr lang="en-US" sz="2000" i="1" smtClean="0">
                <a:solidFill>
                  <a:srgbClr val="000000"/>
                </a:solidFill>
              </a:rPr>
              <a:t>override</a:t>
            </a:r>
            <a:r>
              <a:rPr lang="en-US" sz="2000" smtClean="0">
                <a:solidFill>
                  <a:srgbClr val="000000"/>
                </a:solidFill>
              </a:rPr>
              <a:t> </a:t>
            </a:r>
            <a:r>
              <a:rPr lang="en-US" sz="2000" smtClean="0">
                <a:solidFill>
                  <a:srgbClr val="000000"/>
                </a:solidFill>
                <a:latin typeface="Courier New" pitchFamily="49" charset="0"/>
                <a:cs typeface="Courier New" pitchFamily="49" charset="0"/>
              </a:rPr>
              <a:t>Computer</a:t>
            </a:r>
            <a:r>
              <a:rPr lang="en-US" sz="2000" smtClean="0">
                <a:solidFill>
                  <a:srgbClr val="000000"/>
                </a:solidFill>
              </a:rPr>
              <a:t>'s inherited </a:t>
            </a:r>
            <a:r>
              <a:rPr lang="en-US" sz="2000" smtClean="0">
                <a:solidFill>
                  <a:srgbClr val="000000"/>
                </a:solidFill>
                <a:latin typeface="Courier New" pitchFamily="49" charset="0"/>
                <a:cs typeface="Courier New" pitchFamily="49" charset="0"/>
              </a:rPr>
              <a:t>toString()</a:t>
            </a:r>
            <a:r>
              <a:rPr lang="en-US" sz="2000" smtClean="0">
                <a:solidFill>
                  <a:srgbClr val="000000"/>
                </a:solidFill>
              </a:rPr>
              <a:t>method</a:t>
            </a:r>
            <a:r>
              <a:rPr lang="en-US" sz="2000" smtClean="0">
                <a:solidFill>
                  <a:srgbClr val="000000"/>
                </a:solidFill>
                <a:latin typeface="Courier New" pitchFamily="49" charset="0"/>
                <a:cs typeface="Courier New" pitchFamily="49" charset="0"/>
              </a:rPr>
              <a:t> </a:t>
            </a:r>
            <a:r>
              <a:rPr lang="en-US" sz="2000" smtClean="0">
                <a:solidFill>
                  <a:srgbClr val="000000"/>
                </a:solidFill>
              </a:rPr>
              <a:t>and will be called for all </a:t>
            </a:r>
            <a:r>
              <a:rPr lang="en-US" sz="2000" smtClean="0">
                <a:solidFill>
                  <a:srgbClr val="000000"/>
                </a:solidFill>
                <a:latin typeface="Courier New" pitchFamily="49" charset="0"/>
                <a:cs typeface="Courier New" pitchFamily="49" charset="0"/>
              </a:rPr>
              <a:t>Notebook </a:t>
            </a:r>
            <a:r>
              <a:rPr lang="en-US" sz="2000" smtClean="0">
                <a:solidFill>
                  <a:srgbClr val="000000"/>
                </a:solidFill>
              </a:rPr>
              <a:t>objects</a:t>
            </a:r>
          </a:p>
          <a:p>
            <a:pPr eaLnBrk="1" hangingPunct="1">
              <a:buFont typeface="Arial" charset="0"/>
              <a:buNone/>
            </a:pPr>
            <a:endParaRPr lang="en-US" sz="1600" smtClean="0">
              <a:latin typeface="Courier New" pitchFamily="49" charset="0"/>
              <a:cs typeface="Courier New" pitchFamily="49" charset="0"/>
            </a:endParaRPr>
          </a:p>
        </p:txBody>
      </p:sp>
      <p:pic>
        <p:nvPicPr>
          <p:cNvPr id="62467" name="Picture 2" descr="C:\Documents and Settings\Administrator\My Documents\Koffman\PPTs\JPEGS\JWCL233_Koffman JPG files\ch01\w0004-nn.jpg"/>
          <p:cNvPicPr>
            <a:picLocks noChangeAspect="1" noChangeArrowheads="1"/>
          </p:cNvPicPr>
          <p:nvPr/>
        </p:nvPicPr>
        <p:blipFill>
          <a:blip r:embed="rId2"/>
          <a:srcRect/>
          <a:stretch>
            <a:fillRect/>
          </a:stretch>
        </p:blipFill>
        <p:spPr bwMode="auto">
          <a:xfrm>
            <a:off x="5334000" y="1676400"/>
            <a:ext cx="2971800" cy="50561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3"/>
          <p:cNvSpPr>
            <a:spLocks noGrp="1"/>
          </p:cNvSpPr>
          <p:nvPr>
            <p:ph type="title"/>
          </p:nvPr>
        </p:nvSpPr>
        <p:spPr/>
        <p:txBody>
          <a:bodyPr/>
          <a:lstStyle/>
          <a:p>
            <a:pPr eaLnBrk="1" hangingPunct="1"/>
            <a:r>
              <a:rPr lang="en-US" b="1" smtClean="0"/>
              <a:t>Method Overriding </a:t>
            </a:r>
            <a:r>
              <a:rPr lang="en-US" smtClean="0"/>
              <a:t>(cont.)</a:t>
            </a:r>
            <a:endParaRPr lang="en-US" b="1" smtClean="0"/>
          </a:p>
        </p:txBody>
      </p:sp>
      <p:sp>
        <p:nvSpPr>
          <p:cNvPr id="6" name="Content Placeholder 5"/>
          <p:cNvSpPr>
            <a:spLocks noGrp="1"/>
          </p:cNvSpPr>
          <p:nvPr>
            <p:ph sz="quarter" idx="1"/>
          </p:nvPr>
        </p:nvSpPr>
        <p:spPr>
          <a:xfrm>
            <a:off x="457200" y="1600200"/>
            <a:ext cx="4953000" cy="4525963"/>
          </a:xfrm>
        </p:spPr>
        <p:txBody>
          <a:bodyPr>
            <a:normAutofit/>
          </a:bodyPr>
          <a:lstStyle/>
          <a:p>
            <a:pPr marL="320040" indent="-320040" eaLnBrk="1" fontAlgn="auto" hangingPunct="1">
              <a:spcAft>
                <a:spcPts val="0"/>
              </a:spcAft>
              <a:buFont typeface="Wingdings"/>
              <a:buChar char=""/>
              <a:defRPr/>
            </a:pPr>
            <a:r>
              <a:rPr lang="en-US" sz="2000" dirty="0" smtClean="0"/>
              <a:t>To define a </a:t>
            </a:r>
            <a:r>
              <a:rPr lang="en-US" sz="2000" dirty="0" err="1" smtClean="0">
                <a:latin typeface="Courier New" pitchFamily="49" charset="0"/>
                <a:cs typeface="Courier New" pitchFamily="49" charset="0"/>
              </a:rPr>
              <a:t>toString</a:t>
            </a:r>
            <a:r>
              <a:rPr lang="en-US" sz="2000" dirty="0" smtClean="0">
                <a:latin typeface="Courier New" pitchFamily="49" charset="0"/>
                <a:cs typeface="Courier New" pitchFamily="49" charset="0"/>
              </a:rPr>
              <a:t>() </a:t>
            </a:r>
            <a:r>
              <a:rPr lang="en-US" sz="2000" dirty="0" smtClean="0"/>
              <a:t>for </a:t>
            </a:r>
            <a:r>
              <a:rPr lang="en-US" sz="2000" dirty="0" smtClean="0">
                <a:latin typeface="Courier New" pitchFamily="49" charset="0"/>
                <a:cs typeface="Courier New" pitchFamily="49" charset="0"/>
              </a:rPr>
              <a:t>Notebook</a:t>
            </a:r>
            <a:r>
              <a:rPr lang="en-US" sz="2000" dirty="0" smtClean="0"/>
              <a:t>:</a:t>
            </a:r>
          </a:p>
          <a:p>
            <a:pPr marL="341313" indent="-341313" eaLnBrk="1" fontAlgn="auto" hangingPunct="1">
              <a:spcBef>
                <a:spcPts val="0"/>
              </a:spcBef>
              <a:spcAft>
                <a:spcPts val="0"/>
              </a:spcAft>
              <a:buFont typeface="Arial" charset="0"/>
              <a:buNone/>
              <a:defRPr/>
            </a:pPr>
            <a:r>
              <a:rPr lang="en-US" sz="1600" dirty="0" smtClean="0">
                <a:latin typeface="Courier New" pitchFamily="49" charset="0"/>
                <a:cs typeface="Courier New" pitchFamily="49" charset="0"/>
              </a:rPr>
              <a:t>public String </a:t>
            </a:r>
            <a:r>
              <a:rPr lang="en-US" sz="1600" dirty="0" err="1" smtClean="0">
                <a:latin typeface="Courier New" pitchFamily="49" charset="0"/>
                <a:cs typeface="Courier New" pitchFamily="49" charset="0"/>
              </a:rPr>
              <a:t>toString</a:t>
            </a:r>
            <a:r>
              <a:rPr lang="en-US" sz="1600" dirty="0" smtClean="0">
                <a:latin typeface="Courier New" pitchFamily="49" charset="0"/>
                <a:cs typeface="Courier New" pitchFamily="49" charset="0"/>
              </a:rPr>
              <a:t>() {</a:t>
            </a:r>
          </a:p>
          <a:p>
            <a:pPr marL="341313" indent="-341313" eaLnBrk="1" fontAlgn="auto" hangingPunct="1">
              <a:spcBef>
                <a:spcPts val="0"/>
              </a:spcBef>
              <a:spcAft>
                <a:spcPts val="0"/>
              </a:spcAft>
              <a:buFont typeface="Arial" charset="0"/>
              <a:buNone/>
              <a:defRPr/>
            </a:pPr>
            <a:r>
              <a:rPr lang="en-US" sz="1600" dirty="0" smtClean="0">
                <a:latin typeface="Courier New" pitchFamily="49" charset="0"/>
                <a:cs typeface="Courier New" pitchFamily="49" charset="0"/>
              </a:rPr>
              <a:t>  String = result = </a:t>
            </a:r>
            <a:r>
              <a:rPr lang="en-US" sz="1600" dirty="0" err="1" smtClean="0">
                <a:solidFill>
                  <a:srgbClr val="FF0000"/>
                </a:solidFill>
                <a:latin typeface="Courier New" pitchFamily="49" charset="0"/>
                <a:cs typeface="Courier New" pitchFamily="49" charset="0"/>
              </a:rPr>
              <a:t>super.toString</a:t>
            </a:r>
            <a:r>
              <a:rPr lang="en-US" sz="1600" dirty="0" smtClean="0">
                <a:solidFill>
                  <a:srgbClr val="FF0000"/>
                </a:solidFill>
                <a:latin typeface="Courier New" pitchFamily="49" charset="0"/>
                <a:cs typeface="Courier New" pitchFamily="49" charset="0"/>
              </a:rPr>
              <a:t>() </a:t>
            </a:r>
            <a:r>
              <a:rPr lang="en-US" sz="1600" dirty="0" smtClean="0">
                <a:latin typeface="Courier New" pitchFamily="49" charset="0"/>
                <a:cs typeface="Courier New" pitchFamily="49" charset="0"/>
              </a:rPr>
              <a:t>+</a:t>
            </a:r>
          </a:p>
          <a:p>
            <a:pPr marL="341313" indent="-341313" eaLnBrk="1" fontAlgn="auto" hangingPunct="1">
              <a:spcBef>
                <a:spcPts val="0"/>
              </a:spcBef>
              <a:spcAft>
                <a:spcPts val="0"/>
              </a:spcAft>
              <a:buFont typeface="Arial" charset="0"/>
              <a:buNone/>
              <a:defRPr/>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nScreen</a:t>
            </a:r>
            <a:r>
              <a:rPr lang="en-US" sz="1600" dirty="0" smtClean="0">
                <a:latin typeface="Courier New" pitchFamily="49" charset="0"/>
                <a:cs typeface="Courier New" pitchFamily="49" charset="0"/>
              </a:rPr>
              <a:t> size: " + </a:t>
            </a:r>
          </a:p>
          <a:p>
            <a:pPr marL="341313" indent="-341313" eaLnBrk="1" fontAlgn="auto" hangingPunct="1">
              <a:spcBef>
                <a:spcPts val="0"/>
              </a:spcBef>
              <a:spcAft>
                <a:spcPts val="0"/>
              </a:spcAft>
              <a:buFont typeface="Arial" charset="0"/>
              <a:buNone/>
              <a:defRPr/>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screenSize</a:t>
            </a:r>
            <a:r>
              <a:rPr lang="en-US" sz="1600" dirty="0" smtClean="0">
                <a:latin typeface="Courier New" pitchFamily="49" charset="0"/>
                <a:cs typeface="Courier New" pitchFamily="49" charset="0"/>
              </a:rPr>
              <a:t> + " inches" +</a:t>
            </a:r>
          </a:p>
          <a:p>
            <a:pPr marL="341313" indent="-341313" eaLnBrk="1" fontAlgn="auto" hangingPunct="1">
              <a:spcBef>
                <a:spcPts val="0"/>
              </a:spcBef>
              <a:spcAft>
                <a:spcPts val="0"/>
              </a:spcAft>
              <a:buFont typeface="Arial" charset="0"/>
              <a:buNone/>
              <a:defRPr/>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nWeight</a:t>
            </a:r>
            <a:r>
              <a:rPr lang="en-US" sz="1600" dirty="0" smtClean="0">
                <a:latin typeface="Courier New" pitchFamily="49" charset="0"/>
                <a:cs typeface="Courier New" pitchFamily="49" charset="0"/>
              </a:rPr>
              <a:t>: " + weight + </a:t>
            </a:r>
          </a:p>
          <a:p>
            <a:pPr marL="341313" indent="-341313" eaLnBrk="1" fontAlgn="auto" hangingPunct="1">
              <a:spcBef>
                <a:spcPts val="0"/>
              </a:spcBef>
              <a:spcAft>
                <a:spcPts val="0"/>
              </a:spcAft>
              <a:buFont typeface="Arial" charset="0"/>
              <a:buNone/>
              <a:defRPr/>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 pounds";</a:t>
            </a:r>
          </a:p>
          <a:p>
            <a:pPr marL="341313" indent="-341313" eaLnBrk="1" fontAlgn="auto" hangingPunct="1">
              <a:spcBef>
                <a:spcPts val="0"/>
              </a:spcBef>
              <a:spcAft>
                <a:spcPts val="0"/>
              </a:spcAft>
              <a:buFont typeface="Arial" charset="0"/>
              <a:buNone/>
              <a:defRPr/>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return result;</a:t>
            </a:r>
          </a:p>
          <a:p>
            <a:pPr marL="341313" indent="-341313" eaLnBrk="1" fontAlgn="auto" hangingPunct="1">
              <a:spcBef>
                <a:spcPts val="0"/>
              </a:spcBef>
              <a:spcAft>
                <a:spcPts val="0"/>
              </a:spcAft>
              <a:buFont typeface="Arial" charset="0"/>
              <a:buNone/>
              <a:defRPr/>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p>
          <a:p>
            <a:pPr marL="341313" indent="-341313" eaLnBrk="1" fontAlgn="auto" hangingPunct="1">
              <a:spcBef>
                <a:spcPts val="0"/>
              </a:spcBef>
              <a:spcAft>
                <a:spcPts val="0"/>
              </a:spcAft>
              <a:buFont typeface="Arial" charset="0"/>
              <a:buNone/>
              <a:defRPr/>
            </a:pPr>
            <a:r>
              <a:rPr lang="en-US" sz="1600" dirty="0" smtClean="0">
                <a:latin typeface="Courier New" pitchFamily="49" charset="0"/>
                <a:cs typeface="Courier New" pitchFamily="49" charset="0"/>
              </a:rPr>
              <a:t>}</a:t>
            </a:r>
          </a:p>
          <a:p>
            <a:pPr marL="320040" indent="-320040" eaLnBrk="1" fontAlgn="auto" hangingPunct="1">
              <a:spcAft>
                <a:spcPts val="0"/>
              </a:spcAft>
              <a:buFont typeface="Wingdings"/>
              <a:buChar char=""/>
              <a:defRPr/>
            </a:pPr>
            <a:r>
              <a:rPr lang="en-US" sz="2000" dirty="0" smtClean="0">
                <a:solidFill>
                  <a:prstClr val="black"/>
                </a:solidFill>
              </a:rPr>
              <a:t> Now </a:t>
            </a:r>
            <a:r>
              <a:rPr lang="en-US" sz="2000" dirty="0" smtClean="0">
                <a:solidFill>
                  <a:prstClr val="black"/>
                </a:solidFill>
                <a:latin typeface="Courier New" pitchFamily="49" charset="0"/>
                <a:cs typeface="Courier New" pitchFamily="49" charset="0"/>
              </a:rPr>
              <a:t>Notebook</a:t>
            </a:r>
            <a:r>
              <a:rPr lang="en-US" sz="2000" dirty="0" smtClean="0">
                <a:solidFill>
                  <a:prstClr val="black"/>
                </a:solidFill>
              </a:rPr>
              <a:t>'s </a:t>
            </a:r>
            <a:r>
              <a:rPr lang="en-US" sz="2000" dirty="0" err="1" smtClean="0">
                <a:solidFill>
                  <a:prstClr val="black"/>
                </a:solidFill>
                <a:latin typeface="Courier New" pitchFamily="49" charset="0"/>
                <a:cs typeface="Courier New" pitchFamily="49" charset="0"/>
              </a:rPr>
              <a:t>toString</a:t>
            </a:r>
            <a:r>
              <a:rPr lang="en-US" sz="2000" dirty="0" smtClean="0">
                <a:solidFill>
                  <a:prstClr val="black"/>
                </a:solidFill>
                <a:latin typeface="Courier New" pitchFamily="49" charset="0"/>
                <a:cs typeface="Courier New" pitchFamily="49" charset="0"/>
              </a:rPr>
              <a:t>() </a:t>
            </a:r>
            <a:r>
              <a:rPr lang="en-US" sz="2000" dirty="0" smtClean="0">
                <a:solidFill>
                  <a:prstClr val="black"/>
                </a:solidFill>
              </a:rPr>
              <a:t>method will </a:t>
            </a:r>
            <a:r>
              <a:rPr lang="en-US" sz="2000" i="1" dirty="0" smtClean="0">
                <a:solidFill>
                  <a:prstClr val="black"/>
                </a:solidFill>
              </a:rPr>
              <a:t>override</a:t>
            </a:r>
            <a:r>
              <a:rPr lang="en-US" sz="2000" dirty="0" smtClean="0">
                <a:solidFill>
                  <a:prstClr val="black"/>
                </a:solidFill>
              </a:rPr>
              <a:t> its </a:t>
            </a:r>
            <a:r>
              <a:rPr lang="en-US" sz="2000" dirty="0" smtClean="0">
                <a:solidFill>
                  <a:prstClr val="black"/>
                </a:solidFill>
                <a:latin typeface="Courier New" pitchFamily="49" charset="0"/>
                <a:cs typeface="Courier New" pitchFamily="49" charset="0"/>
              </a:rPr>
              <a:t>Computer</a:t>
            </a:r>
            <a:r>
              <a:rPr lang="en-US" sz="2000" dirty="0" smtClean="0">
                <a:solidFill>
                  <a:prstClr val="black"/>
                </a:solidFill>
              </a:rPr>
              <a:t>'s </a:t>
            </a:r>
            <a:r>
              <a:rPr lang="en-US" sz="2000" dirty="0" err="1" smtClean="0">
                <a:solidFill>
                  <a:prstClr val="black"/>
                </a:solidFill>
                <a:latin typeface="Courier New" pitchFamily="49" charset="0"/>
                <a:cs typeface="Courier New" pitchFamily="49" charset="0"/>
              </a:rPr>
              <a:t>toString</a:t>
            </a:r>
            <a:r>
              <a:rPr lang="en-US" sz="2000" dirty="0" smtClean="0">
                <a:solidFill>
                  <a:prstClr val="black"/>
                </a:solidFill>
                <a:latin typeface="Courier New" pitchFamily="49" charset="0"/>
                <a:cs typeface="Courier New" pitchFamily="49" charset="0"/>
              </a:rPr>
              <a:t>() </a:t>
            </a:r>
            <a:r>
              <a:rPr lang="en-US" sz="2000" dirty="0" smtClean="0">
                <a:solidFill>
                  <a:prstClr val="black"/>
                </a:solidFill>
              </a:rPr>
              <a:t>and will be called for all </a:t>
            </a:r>
            <a:r>
              <a:rPr lang="en-US" sz="2000" dirty="0" smtClean="0">
                <a:solidFill>
                  <a:prstClr val="black"/>
                </a:solidFill>
                <a:latin typeface="Courier New" pitchFamily="49" charset="0"/>
                <a:cs typeface="Courier New" pitchFamily="49" charset="0"/>
              </a:rPr>
              <a:t>Notebook </a:t>
            </a:r>
            <a:r>
              <a:rPr lang="en-US" sz="2000" dirty="0" smtClean="0">
                <a:solidFill>
                  <a:prstClr val="black"/>
                </a:solidFill>
              </a:rPr>
              <a:t>objects.</a:t>
            </a:r>
            <a:endParaRPr lang="en-US" sz="2000" dirty="0">
              <a:solidFill>
                <a:prstClr val="black"/>
              </a:solidFill>
            </a:endParaRPr>
          </a:p>
          <a:p>
            <a:pPr marL="341313" indent="-341313" eaLnBrk="1" fontAlgn="auto" hangingPunct="1">
              <a:spcAft>
                <a:spcPts val="0"/>
              </a:spcAft>
              <a:buFont typeface="Arial" charset="0"/>
              <a:buNone/>
              <a:defRPr/>
            </a:pPr>
            <a:endParaRPr lang="en-US" sz="1600" dirty="0">
              <a:latin typeface="Courier New" pitchFamily="49" charset="0"/>
              <a:cs typeface="Courier New" pitchFamily="49" charset="0"/>
            </a:endParaRPr>
          </a:p>
        </p:txBody>
      </p:sp>
      <p:sp>
        <p:nvSpPr>
          <p:cNvPr id="3" name="Line Callout 1 2"/>
          <p:cNvSpPr/>
          <p:nvPr/>
        </p:nvSpPr>
        <p:spPr>
          <a:xfrm>
            <a:off x="1066800" y="4089400"/>
            <a:ext cx="3810000" cy="1892300"/>
          </a:xfrm>
          <a:prstGeom prst="borderCallout1">
            <a:avLst>
              <a:gd name="adj1" fmla="val -2891"/>
              <a:gd name="adj2" fmla="val 50055"/>
              <a:gd name="adj3" fmla="val -70007"/>
              <a:gd name="adj4" fmla="val 7056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a:solidFill>
                  <a:srgbClr val="FFFFFF"/>
                </a:solidFill>
                <a:latin typeface="Courier New" pitchFamily="49" charset="0"/>
                <a:cs typeface="Courier New" pitchFamily="49" charset="0"/>
              </a:rPr>
              <a:t>super</a:t>
            </a:r>
            <a:r>
              <a:rPr lang="en-US">
                <a:solidFill>
                  <a:srgbClr val="FFFFFF"/>
                </a:solidFill>
                <a:latin typeface="Courier New" pitchFamily="49" charset="0"/>
                <a:cs typeface="Courier New" pitchFamily="49" charset="0"/>
              </a:rPr>
              <a:t>.</a:t>
            </a:r>
            <a:r>
              <a:rPr lang="en-US" i="1">
                <a:solidFill>
                  <a:srgbClr val="FFFFFF"/>
                </a:solidFill>
                <a:latin typeface="Courier New" pitchFamily="49" charset="0"/>
                <a:cs typeface="Courier New" pitchFamily="49" charset="0"/>
              </a:rPr>
              <a:t>methodName</a:t>
            </a:r>
            <a:r>
              <a:rPr lang="en-US">
                <a:solidFill>
                  <a:srgbClr val="FFFFFF"/>
                </a:solidFill>
                <a:latin typeface="Courier New" pitchFamily="49" charset="0"/>
                <a:cs typeface="Courier New" pitchFamily="49" charset="0"/>
              </a:rPr>
              <a:t>()</a:t>
            </a:r>
          </a:p>
          <a:p>
            <a:pPr algn="ctr">
              <a:defRPr/>
            </a:pPr>
            <a:endParaRPr lang="en-US">
              <a:solidFill>
                <a:srgbClr val="FFFFFF"/>
              </a:solidFill>
            </a:endParaRPr>
          </a:p>
          <a:p>
            <a:pPr>
              <a:defRPr/>
            </a:pPr>
            <a:r>
              <a:rPr lang="en-US">
                <a:solidFill>
                  <a:srgbClr val="FFFFFF"/>
                </a:solidFill>
              </a:rPr>
              <a:t>Using the prefix </a:t>
            </a:r>
            <a:r>
              <a:rPr lang="en-US" b="1">
                <a:solidFill>
                  <a:srgbClr val="FFFFFF"/>
                </a:solidFill>
                <a:latin typeface="Courier New" pitchFamily="49" charset="0"/>
                <a:cs typeface="Courier New" pitchFamily="49" charset="0"/>
              </a:rPr>
              <a:t>super</a:t>
            </a:r>
            <a:r>
              <a:rPr lang="en-US">
                <a:solidFill>
                  <a:srgbClr val="FFFFFF"/>
                </a:solidFill>
              </a:rPr>
              <a:t> in a call to a method </a:t>
            </a:r>
            <a:r>
              <a:rPr lang="en-US" i="1">
                <a:solidFill>
                  <a:srgbClr val="FFFFFF"/>
                </a:solidFill>
              </a:rPr>
              <a:t>methodName</a:t>
            </a:r>
            <a:r>
              <a:rPr lang="en-US">
                <a:solidFill>
                  <a:srgbClr val="FFFFFF"/>
                </a:solidFill>
              </a:rPr>
              <a:t> calls the method with that name in the superclass of the current class</a:t>
            </a:r>
          </a:p>
        </p:txBody>
      </p:sp>
      <p:pic>
        <p:nvPicPr>
          <p:cNvPr id="63492" name="Picture 2" descr="C:\Documents and Settings\Administrator\My Documents\Koffman\PPTs\JPEGS\JWCL233_Koffman JPG files\ch01\w0004-nn.jpg"/>
          <p:cNvPicPr>
            <a:picLocks noChangeAspect="1" noChangeArrowheads="1"/>
          </p:cNvPicPr>
          <p:nvPr/>
        </p:nvPicPr>
        <p:blipFill>
          <a:blip r:embed="rId2"/>
          <a:srcRect/>
          <a:stretch>
            <a:fillRect/>
          </a:stretch>
        </p:blipFill>
        <p:spPr bwMode="auto">
          <a:xfrm>
            <a:off x="5638800" y="1524000"/>
            <a:ext cx="3048000" cy="51863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p:cNvSpPr>
          <p:nvPr>
            <p:ph type="title"/>
          </p:nvPr>
        </p:nvSpPr>
        <p:spPr>
          <a:xfrm>
            <a:off x="612775" y="228600"/>
            <a:ext cx="8153400" cy="990600"/>
          </a:xfrm>
        </p:spPr>
        <p:txBody>
          <a:bodyPr/>
          <a:lstStyle/>
          <a:p>
            <a:pPr eaLnBrk="1" hangingPunct="1"/>
            <a:r>
              <a:rPr lang="en-US" b="1" smtClean="0"/>
              <a:t>ADTs</a:t>
            </a:r>
            <a:r>
              <a:rPr lang="en-US" smtClean="0"/>
              <a:t> (cont.)</a:t>
            </a:r>
          </a:p>
        </p:txBody>
      </p:sp>
      <p:sp>
        <p:nvSpPr>
          <p:cNvPr id="18434" name="Rectangle 3"/>
          <p:cNvSpPr>
            <a:spLocks noGrp="1"/>
          </p:cNvSpPr>
          <p:nvPr>
            <p:ph sz="quarter" idx="1"/>
          </p:nvPr>
        </p:nvSpPr>
        <p:spPr>
          <a:xfrm>
            <a:off x="612775" y="1600200"/>
            <a:ext cx="8153400" cy="4495800"/>
          </a:xfrm>
        </p:spPr>
        <p:txBody>
          <a:bodyPr/>
          <a:lstStyle/>
          <a:p>
            <a:pPr eaLnBrk="1" hangingPunct="1"/>
            <a:r>
              <a:rPr lang="en-US" smtClean="0"/>
              <a:t>ADTs facilitate storage, organization, and processing of information</a:t>
            </a:r>
          </a:p>
          <a:p>
            <a:pPr eaLnBrk="1" hangingPunct="1"/>
            <a:r>
              <a:rPr lang="en-US" smtClean="0"/>
              <a:t>Such ADTs often are called </a:t>
            </a:r>
            <a:r>
              <a:rPr lang="en-US" i="1" smtClean="0"/>
              <a:t>data structures</a:t>
            </a:r>
          </a:p>
          <a:p>
            <a:pPr eaLnBrk="1" hangingPunct="1"/>
            <a:r>
              <a:rPr lang="en-US" smtClean="0"/>
              <a:t>The Java Collections Framework provides implementations of common data structures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a:xfrm>
            <a:off x="612775" y="228600"/>
            <a:ext cx="8153400" cy="990600"/>
          </a:xfrm>
        </p:spPr>
        <p:txBody>
          <a:bodyPr/>
          <a:lstStyle/>
          <a:p>
            <a:pPr eaLnBrk="1" hangingPunct="1"/>
            <a:r>
              <a:rPr lang="en-US" b="1" smtClean="0"/>
              <a:t>Method Overloading </a:t>
            </a:r>
            <a:r>
              <a:rPr lang="en-US" smtClean="0"/>
              <a:t>(cont.)</a:t>
            </a:r>
          </a:p>
        </p:txBody>
      </p:sp>
      <p:sp>
        <p:nvSpPr>
          <p:cNvPr id="64514" name="Content Placeholder 4"/>
          <p:cNvSpPr>
            <a:spLocks noGrp="1"/>
          </p:cNvSpPr>
          <p:nvPr>
            <p:ph sz="quarter" idx="1"/>
          </p:nvPr>
        </p:nvSpPr>
        <p:spPr>
          <a:xfrm>
            <a:off x="612775" y="1600200"/>
            <a:ext cx="8153400" cy="4495800"/>
          </a:xfrm>
        </p:spPr>
        <p:txBody>
          <a:bodyPr/>
          <a:lstStyle/>
          <a:p>
            <a:pPr eaLnBrk="1" hangingPunct="1"/>
            <a:r>
              <a:rPr lang="en-US" smtClean="0"/>
              <a:t>Methods in the class hierarchy which have the same name, return type, and parameters </a:t>
            </a:r>
            <a:r>
              <a:rPr lang="en-US" i="1" smtClean="0"/>
              <a:t>override</a:t>
            </a:r>
            <a:r>
              <a:rPr lang="en-US" smtClean="0"/>
              <a:t> corresponding inherited methods</a:t>
            </a:r>
          </a:p>
          <a:p>
            <a:pPr eaLnBrk="1" hangingPunct="1"/>
            <a:r>
              <a:rPr lang="en-US" smtClean="0"/>
              <a:t>Methods with the same name but different parameters are </a:t>
            </a:r>
            <a:r>
              <a:rPr lang="en-US" i="1" smtClean="0"/>
              <a:t>overloaded</a:t>
            </a:r>
            <a:r>
              <a:rPr lang="en-US" smtClean="0"/>
              <a:t>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p:cNvSpPr>
          <p:nvPr>
            <p:ph type="title"/>
          </p:nvPr>
        </p:nvSpPr>
        <p:spPr>
          <a:xfrm>
            <a:off x="612775" y="228600"/>
            <a:ext cx="8153400" cy="990600"/>
          </a:xfrm>
        </p:spPr>
        <p:txBody>
          <a:bodyPr/>
          <a:lstStyle/>
          <a:p>
            <a:pPr eaLnBrk="1" hangingPunct="1"/>
            <a:r>
              <a:rPr lang="en-US" b="1" smtClean="0"/>
              <a:t>Method Overloading </a:t>
            </a:r>
            <a:r>
              <a:rPr lang="en-US" smtClean="0"/>
              <a:t>(cont.)</a:t>
            </a:r>
          </a:p>
        </p:txBody>
      </p:sp>
      <p:sp>
        <p:nvSpPr>
          <p:cNvPr id="65538" name="Rectangle 3"/>
          <p:cNvSpPr>
            <a:spLocks noGrp="1"/>
          </p:cNvSpPr>
          <p:nvPr>
            <p:ph sz="quarter" idx="1"/>
          </p:nvPr>
        </p:nvSpPr>
        <p:spPr>
          <a:xfrm>
            <a:off x="612775" y="1600200"/>
            <a:ext cx="8153400" cy="4495800"/>
          </a:xfrm>
        </p:spPr>
        <p:txBody>
          <a:bodyPr/>
          <a:lstStyle/>
          <a:p>
            <a:pPr eaLnBrk="1" hangingPunct="1">
              <a:lnSpc>
                <a:spcPct val="90000"/>
              </a:lnSpc>
            </a:pPr>
            <a:r>
              <a:rPr lang="en-US" smtClean="0"/>
              <a:t>Take, for example, our </a:t>
            </a:r>
            <a:r>
              <a:rPr lang="en-US" smtClean="0">
                <a:cs typeface="Courier New" pitchFamily="49" charset="0"/>
              </a:rPr>
              <a:t>Notebook</a:t>
            </a:r>
            <a:r>
              <a:rPr lang="en-US" smtClean="0"/>
              <a:t> constructor:</a:t>
            </a:r>
          </a:p>
          <a:p>
            <a:pPr eaLnBrk="1" hangingPunct="1">
              <a:lnSpc>
                <a:spcPct val="90000"/>
              </a:lnSpc>
              <a:buFont typeface="Arial" charset="0"/>
              <a:buNone/>
            </a:pPr>
            <a:r>
              <a:rPr lang="en-US" sz="1400" smtClean="0">
                <a:solidFill>
                  <a:srgbClr val="000000"/>
                </a:solidFill>
                <a:latin typeface="Courier New" pitchFamily="49" charset="0"/>
                <a:cs typeface="Courier New" pitchFamily="49" charset="0"/>
              </a:rPr>
              <a:t> </a:t>
            </a:r>
          </a:p>
          <a:p>
            <a:pPr eaLnBrk="1" hangingPunct="1">
              <a:lnSpc>
                <a:spcPct val="90000"/>
              </a:lnSpc>
              <a:buFont typeface="Arial" charset="0"/>
              <a:buNone/>
            </a:pPr>
            <a:r>
              <a:rPr lang="en-US" sz="1400" smtClean="0">
                <a:solidFill>
                  <a:srgbClr val="000000"/>
                </a:solidFill>
                <a:latin typeface="Courier New" pitchFamily="49" charset="0"/>
                <a:cs typeface="Courier New" pitchFamily="49" charset="0"/>
              </a:rPr>
              <a:t>   public Notebook(String man, String processor, double ram, int disk, </a:t>
            </a:r>
            <a:br>
              <a:rPr lang="en-US" sz="1400" smtClean="0">
                <a:solidFill>
                  <a:srgbClr val="000000"/>
                </a:solidFill>
                <a:latin typeface="Courier New" pitchFamily="49" charset="0"/>
                <a:cs typeface="Courier New" pitchFamily="49" charset="0"/>
              </a:rPr>
            </a:br>
            <a:r>
              <a:rPr lang="en-US" sz="1400" smtClean="0">
                <a:solidFill>
                  <a:srgbClr val="000000"/>
                </a:solidFill>
                <a:latin typeface="Courier New" pitchFamily="49" charset="0"/>
                <a:cs typeface="Courier New" pitchFamily="49" charset="0"/>
              </a:rPr>
              <a:t>                  double procSpeed, double screen, double wei) {</a:t>
            </a:r>
          </a:p>
          <a:p>
            <a:pPr eaLnBrk="1" hangingPunct="1">
              <a:lnSpc>
                <a:spcPct val="90000"/>
              </a:lnSpc>
              <a:buFont typeface="Arial" charset="0"/>
              <a:buNone/>
            </a:pPr>
            <a:r>
              <a:rPr lang="en-US" sz="1400" smtClean="0">
                <a:solidFill>
                  <a:srgbClr val="000000"/>
                </a:solidFill>
                <a:latin typeface="Courier New" pitchFamily="49" charset="0"/>
                <a:cs typeface="Courier New" pitchFamily="49" charset="0"/>
              </a:rPr>
              <a:t>       . . .</a:t>
            </a:r>
          </a:p>
          <a:p>
            <a:pPr eaLnBrk="1" hangingPunct="1">
              <a:lnSpc>
                <a:spcPct val="90000"/>
              </a:lnSpc>
              <a:buFont typeface="Arial" charset="0"/>
              <a:buNone/>
            </a:pPr>
            <a:r>
              <a:rPr lang="en-US" sz="1400" smtClean="0">
                <a:solidFill>
                  <a:srgbClr val="000000"/>
                </a:solidFill>
                <a:latin typeface="Courier New" pitchFamily="49" charset="0"/>
                <a:cs typeface="Courier New" pitchFamily="49" charset="0"/>
              </a:rPr>
              <a:t>   }</a:t>
            </a:r>
            <a:endParaRPr lang="en-US" smtClean="0"/>
          </a:p>
          <a:p>
            <a:pPr eaLnBrk="1" hangingPunct="1">
              <a:lnSpc>
                <a:spcPct val="90000"/>
              </a:lnSpc>
            </a:pPr>
            <a:r>
              <a:rPr lang="en-US" smtClean="0"/>
              <a:t>If we want to have a default manufacturer for a Notebook, we can create a constructor with six parameters instead of seven</a:t>
            </a:r>
          </a:p>
          <a:p>
            <a:pPr eaLnBrk="1" hangingPunct="1">
              <a:lnSpc>
                <a:spcPct val="90000"/>
              </a:lnSpc>
              <a:buFont typeface="Arial" charset="0"/>
              <a:buNone/>
            </a:pPr>
            <a:r>
              <a:rPr lang="en-US" sz="1400" smtClean="0">
                <a:solidFill>
                  <a:srgbClr val="000000"/>
                </a:solidFill>
                <a:latin typeface="Courier New" pitchFamily="49" charset="0"/>
                <a:cs typeface="Courier New" pitchFamily="49" charset="0"/>
              </a:rPr>
              <a:t>   </a:t>
            </a:r>
          </a:p>
          <a:p>
            <a:pPr eaLnBrk="1" hangingPunct="1">
              <a:lnSpc>
                <a:spcPct val="90000"/>
              </a:lnSpc>
              <a:buFont typeface="Arial" charset="0"/>
              <a:buNone/>
            </a:pPr>
            <a:r>
              <a:rPr lang="en-US" sz="1400" smtClean="0">
                <a:solidFill>
                  <a:srgbClr val="000000"/>
                </a:solidFill>
                <a:latin typeface="Courier New" pitchFamily="49" charset="0"/>
                <a:cs typeface="Courier New" pitchFamily="49" charset="0"/>
              </a:rPr>
              <a:t>   public Notebook(String processor, double ram, int disk, </a:t>
            </a:r>
            <a:br>
              <a:rPr lang="en-US" sz="1400" smtClean="0">
                <a:solidFill>
                  <a:srgbClr val="000000"/>
                </a:solidFill>
                <a:latin typeface="Courier New" pitchFamily="49" charset="0"/>
                <a:cs typeface="Courier New" pitchFamily="49" charset="0"/>
              </a:rPr>
            </a:br>
            <a:r>
              <a:rPr lang="en-US" sz="1400" smtClean="0">
                <a:solidFill>
                  <a:srgbClr val="000000"/>
                </a:solidFill>
                <a:latin typeface="Courier New" pitchFamily="49" charset="0"/>
                <a:cs typeface="Courier New" pitchFamily="49" charset="0"/>
              </a:rPr>
              <a:t>                  double procSpeed, double screen, double wei) {</a:t>
            </a:r>
          </a:p>
          <a:p>
            <a:pPr eaLnBrk="1" hangingPunct="1">
              <a:lnSpc>
                <a:spcPct val="90000"/>
              </a:lnSpc>
              <a:buFont typeface="Arial" charset="0"/>
              <a:buNone/>
            </a:pPr>
            <a:r>
              <a:rPr lang="en-US" sz="1400" smtClean="0">
                <a:solidFill>
                  <a:srgbClr val="000000"/>
                </a:solidFill>
                <a:latin typeface="Courier New" pitchFamily="49" charset="0"/>
                <a:cs typeface="Courier New" pitchFamily="49" charset="0"/>
              </a:rPr>
              <a:t>       this(DEFAULT_NB_MAN, double ram, int disk, double procSpeed, </a:t>
            </a:r>
            <a:br>
              <a:rPr lang="en-US" sz="1400" smtClean="0">
                <a:solidFill>
                  <a:srgbClr val="000000"/>
                </a:solidFill>
                <a:latin typeface="Courier New" pitchFamily="49" charset="0"/>
                <a:cs typeface="Courier New" pitchFamily="49" charset="0"/>
              </a:rPr>
            </a:br>
            <a:r>
              <a:rPr lang="en-US" sz="1400" smtClean="0">
                <a:solidFill>
                  <a:srgbClr val="000000"/>
                </a:solidFill>
                <a:latin typeface="Courier New" pitchFamily="49" charset="0"/>
                <a:cs typeface="Courier New" pitchFamily="49" charset="0"/>
              </a:rPr>
              <a:t>            double screen, double wei);</a:t>
            </a:r>
          </a:p>
          <a:p>
            <a:pPr eaLnBrk="1" hangingPunct="1"/>
            <a:endParaRPr lang="en-US"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a:xfrm>
            <a:off x="612775" y="228600"/>
            <a:ext cx="8153400" cy="990600"/>
          </a:xfrm>
        </p:spPr>
        <p:txBody>
          <a:bodyPr/>
          <a:lstStyle/>
          <a:p>
            <a:pPr eaLnBrk="1" hangingPunct="1"/>
            <a:r>
              <a:rPr lang="en-US" b="1" smtClean="0"/>
              <a:t>Method Overloading </a:t>
            </a:r>
            <a:r>
              <a:rPr lang="en-US" smtClean="0"/>
              <a:t>(cont.)</a:t>
            </a:r>
          </a:p>
        </p:txBody>
      </p:sp>
      <p:sp>
        <p:nvSpPr>
          <p:cNvPr id="3" name="Content Placeholder 2"/>
          <p:cNvSpPr>
            <a:spLocks noGrp="1"/>
          </p:cNvSpPr>
          <p:nvPr>
            <p:ph sz="quarter" idx="1"/>
          </p:nvPr>
        </p:nvSpPr>
        <p:spPr>
          <a:xfrm>
            <a:off x="612775" y="1600200"/>
            <a:ext cx="8153400" cy="4495800"/>
          </a:xfrm>
        </p:spPr>
        <p:txBody>
          <a:bodyPr>
            <a:normAutofit lnSpcReduction="10000"/>
          </a:bodyPr>
          <a:lstStyle/>
          <a:p>
            <a:pPr marL="320040" indent="-320040" eaLnBrk="1" fontAlgn="auto" hangingPunct="1">
              <a:lnSpc>
                <a:spcPct val="90000"/>
              </a:lnSpc>
              <a:spcAft>
                <a:spcPts val="0"/>
              </a:spcAft>
              <a:buFont typeface="Wingdings"/>
              <a:buChar char=""/>
              <a:defRPr/>
            </a:pPr>
            <a:r>
              <a:rPr lang="en-US" smtClean="0"/>
              <a:t>Take, for example, our </a:t>
            </a:r>
            <a:r>
              <a:rPr lang="en-US" smtClean="0">
                <a:cs typeface="Courier New" pitchFamily="49" charset="0"/>
              </a:rPr>
              <a:t>Notebook</a:t>
            </a:r>
            <a:r>
              <a:rPr lang="en-US" smtClean="0"/>
              <a:t> constructor:</a:t>
            </a:r>
          </a:p>
          <a:p>
            <a:pPr marL="320040" indent="-320040" eaLnBrk="1" fontAlgn="auto" hangingPunct="1">
              <a:lnSpc>
                <a:spcPct val="90000"/>
              </a:lnSpc>
              <a:spcAft>
                <a:spcPts val="0"/>
              </a:spcAft>
              <a:buFont typeface="Arial" charset="0"/>
              <a:buNone/>
              <a:defRPr/>
            </a:pPr>
            <a:r>
              <a:rPr lang="en-US" sz="1400" smtClean="0">
                <a:solidFill>
                  <a:srgbClr val="000000"/>
                </a:solidFill>
                <a:latin typeface="Courier New" pitchFamily="49" charset="0"/>
                <a:cs typeface="Courier New" pitchFamily="49" charset="0"/>
              </a:rPr>
              <a:t> </a:t>
            </a:r>
          </a:p>
          <a:p>
            <a:pPr marL="320040" indent="-320040" eaLnBrk="1" fontAlgn="auto" hangingPunct="1">
              <a:lnSpc>
                <a:spcPct val="90000"/>
              </a:lnSpc>
              <a:spcAft>
                <a:spcPts val="0"/>
              </a:spcAft>
              <a:buFont typeface="Arial" charset="0"/>
              <a:buNone/>
              <a:defRPr/>
            </a:pPr>
            <a:r>
              <a:rPr lang="en-US" sz="1400" smtClean="0">
                <a:solidFill>
                  <a:srgbClr val="000000"/>
                </a:solidFill>
                <a:latin typeface="Courier New" pitchFamily="49" charset="0"/>
                <a:cs typeface="Courier New" pitchFamily="49" charset="0"/>
              </a:rPr>
              <a:t>   public Notebook(String man, String processor, double ram, int disk, </a:t>
            </a:r>
            <a:br>
              <a:rPr lang="en-US" sz="1400" smtClean="0">
                <a:solidFill>
                  <a:srgbClr val="000000"/>
                </a:solidFill>
                <a:latin typeface="Courier New" pitchFamily="49" charset="0"/>
                <a:cs typeface="Courier New" pitchFamily="49" charset="0"/>
              </a:rPr>
            </a:br>
            <a:r>
              <a:rPr lang="en-US" sz="1400" smtClean="0">
                <a:solidFill>
                  <a:srgbClr val="000000"/>
                </a:solidFill>
                <a:latin typeface="Courier New" pitchFamily="49" charset="0"/>
                <a:cs typeface="Courier New" pitchFamily="49" charset="0"/>
              </a:rPr>
              <a:t>                  double procSpeed, double screen, double wei) {</a:t>
            </a:r>
          </a:p>
          <a:p>
            <a:pPr marL="320040" indent="-320040" eaLnBrk="1" fontAlgn="auto" hangingPunct="1">
              <a:lnSpc>
                <a:spcPct val="90000"/>
              </a:lnSpc>
              <a:spcAft>
                <a:spcPts val="0"/>
              </a:spcAft>
              <a:buFont typeface="Arial" charset="0"/>
              <a:buNone/>
              <a:defRPr/>
            </a:pPr>
            <a:r>
              <a:rPr lang="en-US" sz="1400" smtClean="0">
                <a:solidFill>
                  <a:srgbClr val="000000"/>
                </a:solidFill>
                <a:latin typeface="Courier New" pitchFamily="49" charset="0"/>
                <a:cs typeface="Courier New" pitchFamily="49" charset="0"/>
              </a:rPr>
              <a:t>       . . .</a:t>
            </a:r>
          </a:p>
          <a:p>
            <a:pPr marL="320040" indent="-320040" eaLnBrk="1" fontAlgn="auto" hangingPunct="1">
              <a:lnSpc>
                <a:spcPct val="90000"/>
              </a:lnSpc>
              <a:spcAft>
                <a:spcPts val="0"/>
              </a:spcAft>
              <a:buFont typeface="Arial" charset="0"/>
              <a:buNone/>
              <a:defRPr/>
            </a:pPr>
            <a:r>
              <a:rPr lang="en-US" sz="1400" smtClean="0">
                <a:solidFill>
                  <a:srgbClr val="000000"/>
                </a:solidFill>
                <a:latin typeface="Courier New" pitchFamily="49" charset="0"/>
                <a:cs typeface="Courier New" pitchFamily="49" charset="0"/>
              </a:rPr>
              <a:t>   }</a:t>
            </a:r>
            <a:endParaRPr lang="en-US" smtClean="0"/>
          </a:p>
          <a:p>
            <a:pPr marL="320040" indent="-320040" eaLnBrk="1" fontAlgn="auto" hangingPunct="1">
              <a:lnSpc>
                <a:spcPct val="90000"/>
              </a:lnSpc>
              <a:spcAft>
                <a:spcPts val="0"/>
              </a:spcAft>
              <a:buFont typeface="Wingdings"/>
              <a:buChar char=""/>
              <a:defRPr/>
            </a:pPr>
            <a:r>
              <a:rPr lang="en-US" smtClean="0"/>
              <a:t>If we want to have a default manufacturer for a Notebook, we can create a constructor with six parameters instead of seven</a:t>
            </a:r>
          </a:p>
          <a:p>
            <a:pPr marL="320040" indent="-320040" eaLnBrk="1" fontAlgn="auto" hangingPunct="1">
              <a:lnSpc>
                <a:spcPct val="90000"/>
              </a:lnSpc>
              <a:spcAft>
                <a:spcPts val="0"/>
              </a:spcAft>
              <a:buFont typeface="Arial" charset="0"/>
              <a:buNone/>
              <a:defRPr/>
            </a:pPr>
            <a:r>
              <a:rPr lang="en-US" sz="1400" smtClean="0">
                <a:solidFill>
                  <a:srgbClr val="000000"/>
                </a:solidFill>
                <a:latin typeface="Courier New" pitchFamily="49" charset="0"/>
                <a:cs typeface="Courier New" pitchFamily="49" charset="0"/>
              </a:rPr>
              <a:t>   </a:t>
            </a:r>
          </a:p>
          <a:p>
            <a:pPr marL="320040" indent="-320040" eaLnBrk="1" fontAlgn="auto" hangingPunct="1">
              <a:lnSpc>
                <a:spcPct val="90000"/>
              </a:lnSpc>
              <a:spcAft>
                <a:spcPts val="0"/>
              </a:spcAft>
              <a:buFont typeface="Arial" charset="0"/>
              <a:buNone/>
              <a:defRPr/>
            </a:pPr>
            <a:r>
              <a:rPr lang="en-US" sz="1400" smtClean="0">
                <a:solidFill>
                  <a:srgbClr val="000000"/>
                </a:solidFill>
                <a:latin typeface="Courier New" pitchFamily="49" charset="0"/>
                <a:cs typeface="Courier New" pitchFamily="49" charset="0"/>
              </a:rPr>
              <a:t>   public Notebook(String processor, double ram, int disk, </a:t>
            </a:r>
            <a:br>
              <a:rPr lang="en-US" sz="1400" smtClean="0">
                <a:solidFill>
                  <a:srgbClr val="000000"/>
                </a:solidFill>
                <a:latin typeface="Courier New" pitchFamily="49" charset="0"/>
                <a:cs typeface="Courier New" pitchFamily="49" charset="0"/>
              </a:rPr>
            </a:br>
            <a:r>
              <a:rPr lang="en-US" sz="1400" smtClean="0">
                <a:solidFill>
                  <a:srgbClr val="000000"/>
                </a:solidFill>
                <a:latin typeface="Courier New" pitchFamily="49" charset="0"/>
                <a:cs typeface="Courier New" pitchFamily="49" charset="0"/>
              </a:rPr>
              <a:t>                  double procSpeed, double screen, double wei) {</a:t>
            </a:r>
          </a:p>
          <a:p>
            <a:pPr marL="320040" indent="-320040" eaLnBrk="1" fontAlgn="auto" hangingPunct="1">
              <a:lnSpc>
                <a:spcPct val="90000"/>
              </a:lnSpc>
              <a:spcAft>
                <a:spcPts val="0"/>
              </a:spcAft>
              <a:buFont typeface="Arial" charset="0"/>
              <a:buNone/>
              <a:defRPr/>
            </a:pPr>
            <a:r>
              <a:rPr lang="en-US" sz="1400" smtClean="0">
                <a:solidFill>
                  <a:srgbClr val="000000"/>
                </a:solidFill>
                <a:latin typeface="Courier New" pitchFamily="49" charset="0"/>
                <a:cs typeface="Courier New" pitchFamily="49" charset="0"/>
              </a:rPr>
              <a:t>       this(DEFAULT_NB_MAN, double ram, int disk, double procSpeed, </a:t>
            </a:r>
            <a:br>
              <a:rPr lang="en-US" sz="1400" smtClean="0">
                <a:solidFill>
                  <a:srgbClr val="000000"/>
                </a:solidFill>
                <a:latin typeface="Courier New" pitchFamily="49" charset="0"/>
                <a:cs typeface="Courier New" pitchFamily="49" charset="0"/>
              </a:rPr>
            </a:br>
            <a:r>
              <a:rPr lang="en-US" sz="1400" smtClean="0">
                <a:solidFill>
                  <a:srgbClr val="000000"/>
                </a:solidFill>
                <a:latin typeface="Courier New" pitchFamily="49" charset="0"/>
                <a:cs typeface="Courier New" pitchFamily="49" charset="0"/>
              </a:rPr>
              <a:t>            double screen, double wei);</a:t>
            </a:r>
          </a:p>
          <a:p>
            <a:pPr marL="320040" indent="-320040" eaLnBrk="1" fontAlgn="auto" hangingPunct="1">
              <a:lnSpc>
                <a:spcPct val="90000"/>
              </a:lnSpc>
              <a:spcAft>
                <a:spcPts val="0"/>
              </a:spcAft>
              <a:buFont typeface="Arial" charset="0"/>
              <a:buNone/>
              <a:defRPr/>
            </a:pPr>
            <a:r>
              <a:rPr lang="en-US" sz="1400" smtClean="0">
                <a:solidFill>
                  <a:srgbClr val="000000"/>
                </a:solidFill>
                <a:latin typeface="Courier New" pitchFamily="49" charset="0"/>
                <a:cs typeface="Courier New" pitchFamily="49" charset="0"/>
              </a:rPr>
              <a:t>   }</a:t>
            </a:r>
            <a:endParaRPr lang="en-US" smtClean="0"/>
          </a:p>
        </p:txBody>
      </p:sp>
      <p:sp>
        <p:nvSpPr>
          <p:cNvPr id="4" name="Line Callout 1 3"/>
          <p:cNvSpPr>
            <a:spLocks/>
          </p:cNvSpPr>
          <p:nvPr/>
        </p:nvSpPr>
        <p:spPr bwMode="auto">
          <a:xfrm>
            <a:off x="2743200" y="2971800"/>
            <a:ext cx="4267200" cy="1752600"/>
          </a:xfrm>
          <a:prstGeom prst="borderCallout1">
            <a:avLst>
              <a:gd name="adj1" fmla="val 6523"/>
              <a:gd name="adj2" fmla="val -1787"/>
              <a:gd name="adj3" fmla="val 128259"/>
              <a:gd name="adj4" fmla="val -10787"/>
            </a:avLst>
          </a:prstGeom>
          <a:solidFill>
            <a:schemeClr val="accent1"/>
          </a:solidFill>
          <a:ln w="25400" algn="ctr">
            <a:solidFill>
              <a:srgbClr val="385D8A"/>
            </a:solidFill>
            <a:miter lim="800000"/>
            <a:headEnd/>
            <a:tailEnd/>
          </a:ln>
        </p:spPr>
        <p:txBody>
          <a:bodyPr anchor="ctr"/>
          <a:lstStyle/>
          <a:p>
            <a:pPr algn="ctr">
              <a:defRPr/>
            </a:pPr>
            <a:r>
              <a:rPr lang="en-US" dirty="0">
                <a:solidFill>
                  <a:schemeClr val="lt1"/>
                </a:solidFill>
                <a:latin typeface="+mn-lt"/>
                <a:cs typeface="+mn-cs"/>
              </a:rPr>
              <a:t>This call invokes the seven-parameter constructor passing on the six parameters in this constructor, plus the default manufacturer constant </a:t>
            </a:r>
            <a:r>
              <a:rPr lang="en-US" dirty="0">
                <a:solidFill>
                  <a:schemeClr val="lt1"/>
                </a:solidFill>
                <a:latin typeface="Courier New" pitchFamily="49" charset="0"/>
                <a:cs typeface="Courier New" pitchFamily="49" charset="0"/>
              </a:rPr>
              <a:t>DEFAULT_NB_MAN</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a:xfrm>
            <a:off x="612775" y="228600"/>
            <a:ext cx="8153400" cy="990600"/>
          </a:xfrm>
        </p:spPr>
        <p:txBody>
          <a:bodyPr/>
          <a:lstStyle/>
          <a:p>
            <a:pPr eaLnBrk="1" hangingPunct="1"/>
            <a:r>
              <a:rPr lang="en-US" b="1" smtClean="0"/>
              <a:t>Method Overloading: Pitfall</a:t>
            </a:r>
          </a:p>
        </p:txBody>
      </p:sp>
      <p:sp>
        <p:nvSpPr>
          <p:cNvPr id="67586" name="Content Placeholder 4"/>
          <p:cNvSpPr>
            <a:spLocks noGrp="1"/>
          </p:cNvSpPr>
          <p:nvPr>
            <p:ph sz="quarter" idx="1"/>
          </p:nvPr>
        </p:nvSpPr>
        <p:spPr>
          <a:xfrm>
            <a:off x="457200" y="1600200"/>
            <a:ext cx="8229600" cy="4876800"/>
          </a:xfrm>
        </p:spPr>
        <p:txBody>
          <a:bodyPr/>
          <a:lstStyle/>
          <a:p>
            <a:pPr eaLnBrk="1" hangingPunct="1">
              <a:lnSpc>
                <a:spcPct val="80000"/>
              </a:lnSpc>
            </a:pPr>
            <a:r>
              <a:rPr lang="en-US" sz="2700" smtClean="0"/>
              <a:t>When </a:t>
            </a:r>
            <a:r>
              <a:rPr lang="en-US" sz="2700" i="1" smtClean="0"/>
              <a:t>overriding</a:t>
            </a:r>
            <a:r>
              <a:rPr lang="en-US" sz="2700" smtClean="0"/>
              <a:t> a method, the method must have the same name and the same number and types of parameters in the same order</a:t>
            </a:r>
          </a:p>
          <a:p>
            <a:pPr eaLnBrk="1" hangingPunct="1">
              <a:lnSpc>
                <a:spcPct val="80000"/>
              </a:lnSpc>
            </a:pPr>
            <a:r>
              <a:rPr lang="en-US" sz="2700" smtClean="0"/>
              <a:t>If not, the method will </a:t>
            </a:r>
            <a:r>
              <a:rPr lang="en-US" sz="2700" i="1" smtClean="0"/>
              <a:t>overload</a:t>
            </a:r>
            <a:endParaRPr lang="en-US" sz="2700" smtClean="0"/>
          </a:p>
          <a:p>
            <a:pPr eaLnBrk="1" hangingPunct="1">
              <a:lnSpc>
                <a:spcPct val="80000"/>
              </a:lnSpc>
            </a:pPr>
            <a:r>
              <a:rPr lang="en-US" sz="2700" smtClean="0"/>
              <a:t>This error is common; the annotation </a:t>
            </a:r>
            <a:r>
              <a:rPr lang="en-US" sz="2200" smtClean="0">
                <a:latin typeface="Courier New" pitchFamily="49" charset="0"/>
                <a:cs typeface="Courier New" pitchFamily="49" charset="0"/>
              </a:rPr>
              <a:t>@Override </a:t>
            </a:r>
            <a:r>
              <a:rPr lang="en-US" sz="2700" smtClean="0"/>
              <a:t>preceding an overridden method will signal the complier to issue an error if it does not find a corresponding method to override</a:t>
            </a:r>
          </a:p>
          <a:p>
            <a:pPr marL="400050" lvl="1" indent="0" eaLnBrk="1" hangingPunct="1">
              <a:lnSpc>
                <a:spcPct val="80000"/>
              </a:lnSpc>
              <a:buFont typeface="Arial" charset="0"/>
              <a:buNone/>
            </a:pPr>
            <a:r>
              <a:rPr lang="en-US" sz="1800" smtClean="0">
                <a:latin typeface="Courier New" pitchFamily="49" charset="0"/>
                <a:cs typeface="Courier New" pitchFamily="49" charset="0"/>
              </a:rPr>
              <a:t>@Override</a:t>
            </a:r>
          </a:p>
          <a:p>
            <a:pPr marL="400050" lvl="1" indent="0" eaLnBrk="1" hangingPunct="1">
              <a:lnSpc>
                <a:spcPct val="80000"/>
              </a:lnSpc>
              <a:buFont typeface="Arial" charset="0"/>
              <a:buNone/>
            </a:pPr>
            <a:r>
              <a:rPr lang="en-US" sz="1800" smtClean="0">
                <a:latin typeface="Courier New" pitchFamily="49" charset="0"/>
                <a:cs typeface="Courier New" pitchFamily="49" charset="0"/>
              </a:rPr>
              <a:t>public String toString() {</a:t>
            </a:r>
          </a:p>
          <a:p>
            <a:pPr marL="400050" lvl="1" indent="0" eaLnBrk="1" hangingPunct="1">
              <a:lnSpc>
                <a:spcPct val="80000"/>
              </a:lnSpc>
              <a:buFont typeface="Arial" charset="0"/>
              <a:buNone/>
            </a:pPr>
            <a:r>
              <a:rPr lang="en-US" sz="1800" smtClean="0">
                <a:latin typeface="Courier New" pitchFamily="49" charset="0"/>
                <a:cs typeface="Courier New" pitchFamily="49" charset="0"/>
              </a:rPr>
              <a:t> . . .</a:t>
            </a:r>
          </a:p>
          <a:p>
            <a:pPr marL="400050" lvl="1" indent="0" eaLnBrk="1" hangingPunct="1">
              <a:lnSpc>
                <a:spcPct val="80000"/>
              </a:lnSpc>
              <a:buFont typeface="Arial" charset="0"/>
              <a:buNone/>
            </a:pPr>
            <a:r>
              <a:rPr lang="en-US" sz="1800" smtClean="0">
                <a:latin typeface="Courier New" pitchFamily="49" charset="0"/>
                <a:cs typeface="Courier New" pitchFamily="49" charset="0"/>
              </a:rPr>
              <a:t>}</a:t>
            </a:r>
          </a:p>
          <a:p>
            <a:pPr eaLnBrk="1" hangingPunct="1">
              <a:lnSpc>
                <a:spcPct val="80000"/>
              </a:lnSpc>
            </a:pPr>
            <a:r>
              <a:rPr lang="en-US" sz="2700" smtClean="0">
                <a:solidFill>
                  <a:srgbClr val="000000"/>
                </a:solidFill>
              </a:rPr>
              <a:t>It is good programming practice to use the </a:t>
            </a:r>
            <a:r>
              <a:rPr lang="en-US" sz="2700" smtClean="0">
                <a:latin typeface="Courier New" pitchFamily="49" charset="0"/>
                <a:cs typeface="Courier New" pitchFamily="49" charset="0"/>
              </a:rPr>
              <a:t>@Override </a:t>
            </a:r>
            <a:r>
              <a:rPr lang="en-US" sz="2700" smtClean="0">
                <a:solidFill>
                  <a:srgbClr val="000000"/>
                </a:solidFill>
              </a:rPr>
              <a:t>annotation in your code</a:t>
            </a:r>
            <a:endParaRPr lang="en-US" sz="180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a:xfrm>
            <a:off x="612775" y="228600"/>
            <a:ext cx="8153400" cy="990600"/>
          </a:xfrm>
        </p:spPr>
        <p:txBody>
          <a:bodyPr/>
          <a:lstStyle/>
          <a:p>
            <a:pPr eaLnBrk="1" hangingPunct="1"/>
            <a:r>
              <a:rPr lang="en-US" b="1" smtClean="0"/>
              <a:t>Polymorphism</a:t>
            </a:r>
          </a:p>
        </p:txBody>
      </p:sp>
      <p:sp>
        <p:nvSpPr>
          <p:cNvPr id="3" name="Content Placeholder 2"/>
          <p:cNvSpPr>
            <a:spLocks noGrp="1"/>
          </p:cNvSpPr>
          <p:nvPr>
            <p:ph sz="quarter" idx="1"/>
          </p:nvPr>
        </p:nvSpPr>
        <p:spPr>
          <a:xfrm>
            <a:off x="612775" y="1600200"/>
            <a:ext cx="8153400" cy="4495800"/>
          </a:xfrm>
        </p:spPr>
        <p:txBody>
          <a:bodyPr>
            <a:normAutofit/>
          </a:bodyPr>
          <a:lstStyle/>
          <a:p>
            <a:pPr marL="320040" indent="-320040" eaLnBrk="1" fontAlgn="auto" hangingPunct="1">
              <a:spcAft>
                <a:spcPts val="0"/>
              </a:spcAft>
              <a:buFont typeface="Wingdings"/>
              <a:buChar char=""/>
              <a:defRPr/>
            </a:pPr>
            <a:r>
              <a:rPr lang="en-US" dirty="0" smtClean="0"/>
              <a:t>Polymorphism means </a:t>
            </a:r>
            <a:r>
              <a:rPr lang="en-US" i="1" dirty="0" smtClean="0"/>
              <a:t>having</a:t>
            </a:r>
            <a:r>
              <a:rPr lang="en-US" dirty="0" smtClean="0"/>
              <a:t> </a:t>
            </a:r>
            <a:r>
              <a:rPr lang="en-US" i="1" dirty="0" smtClean="0"/>
              <a:t>many shapes</a:t>
            </a:r>
            <a:r>
              <a:rPr lang="en-US" dirty="0" smtClean="0"/>
              <a:t> </a:t>
            </a:r>
          </a:p>
          <a:p>
            <a:pPr marL="320040" indent="-320040" eaLnBrk="1" fontAlgn="auto" hangingPunct="1">
              <a:spcAft>
                <a:spcPts val="0"/>
              </a:spcAft>
              <a:buFont typeface="Wingdings"/>
              <a:buChar char=""/>
              <a:defRPr/>
            </a:pPr>
            <a:r>
              <a:rPr lang="en-US" dirty="0" smtClean="0"/>
              <a:t>Polymorphism is a central feature of OOP</a:t>
            </a:r>
          </a:p>
          <a:p>
            <a:pPr marL="320040" indent="-320040" eaLnBrk="1" fontAlgn="auto" hangingPunct="1">
              <a:spcAft>
                <a:spcPts val="0"/>
              </a:spcAft>
              <a:buFont typeface="Wingdings"/>
              <a:buChar char=""/>
              <a:defRPr/>
            </a:pPr>
            <a:r>
              <a:rPr lang="en-US" dirty="0" smtClean="0"/>
              <a:t>It enables the JVM to determine at run time which of the classes in a hierarchy is referenced by a superclass variable or parameter</a:t>
            </a:r>
          </a:p>
          <a:p>
            <a:pPr marL="0" indent="0" eaLnBrk="1" fontAlgn="auto" hangingPunct="1">
              <a:spcAft>
                <a:spcPts val="0"/>
              </a:spcAft>
              <a:buFont typeface="Arial" charset="0"/>
              <a:buNone/>
              <a:defRPr/>
            </a:pP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a:xfrm>
            <a:off x="612775" y="228600"/>
            <a:ext cx="8153400" cy="990600"/>
          </a:xfrm>
        </p:spPr>
        <p:txBody>
          <a:bodyPr/>
          <a:lstStyle/>
          <a:p>
            <a:pPr eaLnBrk="1" hangingPunct="1"/>
            <a:r>
              <a:rPr lang="en-US" b="1" smtClean="0"/>
              <a:t>Polymorphism</a:t>
            </a:r>
            <a:r>
              <a:rPr lang="en-US" smtClean="0"/>
              <a:t> (cont.)</a:t>
            </a:r>
          </a:p>
        </p:txBody>
      </p:sp>
      <p:sp>
        <p:nvSpPr>
          <p:cNvPr id="3" name="Content Placeholder 2"/>
          <p:cNvSpPr>
            <a:spLocks noGrp="1"/>
          </p:cNvSpPr>
          <p:nvPr>
            <p:ph sz="quarter" idx="1"/>
          </p:nvPr>
        </p:nvSpPr>
        <p:spPr>
          <a:xfrm>
            <a:off x="612775" y="1600200"/>
            <a:ext cx="8153400" cy="4495800"/>
          </a:xfrm>
        </p:spPr>
        <p:txBody>
          <a:bodyPr>
            <a:normAutofit/>
          </a:bodyPr>
          <a:lstStyle/>
          <a:p>
            <a:pPr marL="320040" indent="-320040" eaLnBrk="1" fontAlgn="auto" hangingPunct="1">
              <a:spcAft>
                <a:spcPts val="0"/>
              </a:spcAft>
              <a:buFont typeface="Wingdings"/>
              <a:buChar char=""/>
              <a:defRPr/>
            </a:pPr>
            <a:r>
              <a:rPr lang="en-US" dirty="0" smtClean="0"/>
              <a:t>For example, if you write a program to reference computers, you may want a variable to reference a </a:t>
            </a:r>
            <a:r>
              <a:rPr lang="en-US" dirty="0" smtClean="0">
                <a:latin typeface="Courier New" pitchFamily="49" charset="0"/>
                <a:cs typeface="Courier New" pitchFamily="49" charset="0"/>
              </a:rPr>
              <a:t>Computer</a:t>
            </a:r>
            <a:r>
              <a:rPr lang="en-US" dirty="0" smtClean="0"/>
              <a:t> or a </a:t>
            </a:r>
            <a:r>
              <a:rPr lang="en-US" dirty="0" smtClean="0">
                <a:latin typeface="Courier New" pitchFamily="49" charset="0"/>
                <a:cs typeface="Courier New" pitchFamily="49" charset="0"/>
              </a:rPr>
              <a:t>Notebook</a:t>
            </a:r>
            <a:endParaRPr lang="en-US" dirty="0" smtClean="0"/>
          </a:p>
          <a:p>
            <a:pPr marL="320040" indent="-320040" eaLnBrk="1" fontAlgn="auto" hangingPunct="1">
              <a:spcAft>
                <a:spcPts val="0"/>
              </a:spcAft>
              <a:buFont typeface="Wingdings"/>
              <a:buChar char=""/>
              <a:defRPr/>
            </a:pPr>
            <a:r>
              <a:rPr lang="en-US" dirty="0" smtClean="0"/>
              <a:t>If you declare the reference variable as</a:t>
            </a:r>
          </a:p>
          <a:p>
            <a:pPr marL="400050" lvl="1" indent="0" eaLnBrk="1" fontAlgn="auto" hangingPunct="1">
              <a:spcAft>
                <a:spcPts val="0"/>
              </a:spcAft>
              <a:buFont typeface="Arial" charset="0"/>
              <a:buNone/>
              <a:defRPr/>
            </a:pPr>
            <a:r>
              <a:rPr lang="en-US" dirty="0" smtClean="0">
                <a:latin typeface="Courier New" pitchFamily="49" charset="0"/>
                <a:cs typeface="Courier New" pitchFamily="49" charset="0"/>
              </a:rPr>
              <a:t>Computer </a:t>
            </a:r>
            <a:r>
              <a:rPr lang="en-US" dirty="0" err="1" smtClean="0">
                <a:latin typeface="Courier New" pitchFamily="49" charset="0"/>
                <a:cs typeface="Courier New" pitchFamily="49" charset="0"/>
              </a:rPr>
              <a:t>theComputer</a:t>
            </a:r>
            <a:r>
              <a:rPr lang="en-US" dirty="0" smtClean="0">
                <a:latin typeface="Courier New" pitchFamily="49" charset="0"/>
                <a:cs typeface="Courier New" pitchFamily="49" charset="0"/>
              </a:rPr>
              <a:t>; </a:t>
            </a:r>
            <a:r>
              <a:rPr lang="en-US" dirty="0" smtClean="0">
                <a:cs typeface="Courier New" pitchFamily="49" charset="0"/>
              </a:rPr>
              <a:t>i</a:t>
            </a:r>
            <a:r>
              <a:rPr lang="en-US" dirty="0" smtClean="0"/>
              <a:t>t can reference either </a:t>
            </a:r>
            <a:r>
              <a:rPr lang="en-US" dirty="0"/>
              <a:t>a </a:t>
            </a:r>
            <a:r>
              <a:rPr lang="en-US" dirty="0">
                <a:latin typeface="Courier New" pitchFamily="49" charset="0"/>
                <a:cs typeface="Courier New" pitchFamily="49" charset="0"/>
              </a:rPr>
              <a:t>Computer</a:t>
            </a:r>
            <a:r>
              <a:rPr lang="en-US" dirty="0"/>
              <a:t> or a </a:t>
            </a:r>
            <a:r>
              <a:rPr lang="en-US" dirty="0" smtClean="0">
                <a:latin typeface="Courier New" pitchFamily="49" charset="0"/>
                <a:cs typeface="Courier New" pitchFamily="49" charset="0"/>
              </a:rPr>
              <a:t>Notebook</a:t>
            </a:r>
            <a:r>
              <a:rPr lang="en-US" dirty="0" smtClean="0">
                <a:cs typeface="Courier New" pitchFamily="49" charset="0"/>
              </a:rPr>
              <a:t>—because a </a:t>
            </a:r>
            <a:r>
              <a:rPr lang="en-US" dirty="0" smtClean="0">
                <a:latin typeface="Courier New" pitchFamily="49" charset="0"/>
                <a:cs typeface="Courier New" pitchFamily="49" charset="0"/>
              </a:rPr>
              <a:t>Notebook </a:t>
            </a:r>
            <a:r>
              <a:rPr lang="en-US" i="1" dirty="0" smtClean="0">
                <a:cs typeface="Courier New" pitchFamily="49" charset="0"/>
              </a:rPr>
              <a:t>is-a</a:t>
            </a:r>
            <a:r>
              <a:rPr lang="en-US" dirty="0" smtClean="0">
                <a:latin typeface="Courier New" pitchFamily="49" charset="0"/>
                <a:cs typeface="Courier New" pitchFamily="49" charset="0"/>
              </a:rPr>
              <a:t> Computer</a:t>
            </a:r>
            <a:endParaRPr lang="en-US" dirty="0" smtClean="0"/>
          </a:p>
          <a:p>
            <a:pPr marL="0" indent="0" eaLnBrk="1" fontAlgn="auto" hangingPunct="1">
              <a:spcAft>
                <a:spcPts val="0"/>
              </a:spcAft>
              <a:buFont typeface="Arial" charset="0"/>
              <a:buNone/>
              <a:defRPr/>
            </a:pP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a:xfrm>
            <a:off x="612775" y="228600"/>
            <a:ext cx="8153400" cy="990600"/>
          </a:xfrm>
        </p:spPr>
        <p:txBody>
          <a:bodyPr/>
          <a:lstStyle/>
          <a:p>
            <a:pPr eaLnBrk="1" hangingPunct="1"/>
            <a:r>
              <a:rPr lang="en-US" b="1" smtClean="0"/>
              <a:t>Polymorphism</a:t>
            </a:r>
            <a:r>
              <a:rPr lang="en-US" smtClean="0"/>
              <a:t> (cont.)</a:t>
            </a:r>
          </a:p>
        </p:txBody>
      </p:sp>
      <p:sp>
        <p:nvSpPr>
          <p:cNvPr id="70658" name="Content Placeholder 2"/>
          <p:cNvSpPr>
            <a:spLocks noGrp="1"/>
          </p:cNvSpPr>
          <p:nvPr>
            <p:ph sz="quarter" idx="1"/>
          </p:nvPr>
        </p:nvSpPr>
        <p:spPr>
          <a:xfrm>
            <a:off x="457200" y="1600200"/>
            <a:ext cx="5257800" cy="4525963"/>
          </a:xfrm>
        </p:spPr>
        <p:txBody>
          <a:bodyPr/>
          <a:lstStyle/>
          <a:p>
            <a:pPr eaLnBrk="1" hangingPunct="1">
              <a:lnSpc>
                <a:spcPct val="90000"/>
              </a:lnSpc>
            </a:pPr>
            <a:r>
              <a:rPr lang="en-US" smtClean="0"/>
              <a:t>Suppose the following statements are executed:</a:t>
            </a:r>
          </a:p>
          <a:p>
            <a:pPr marL="679450" lvl="1" indent="-222250" eaLnBrk="1" hangingPunct="1">
              <a:lnSpc>
                <a:spcPct val="90000"/>
              </a:lnSpc>
              <a:buFont typeface="Arial" charset="0"/>
              <a:buNone/>
            </a:pPr>
            <a:endParaRPr lang="en-US" sz="1400" smtClean="0">
              <a:latin typeface="Courier New" pitchFamily="49" charset="0"/>
              <a:cs typeface="Courier New" pitchFamily="49" charset="0"/>
            </a:endParaRPr>
          </a:p>
          <a:p>
            <a:pPr marL="679450" lvl="1" indent="-222250" eaLnBrk="1" hangingPunct="1">
              <a:lnSpc>
                <a:spcPct val="90000"/>
              </a:lnSpc>
              <a:buFont typeface="Arial" charset="0"/>
              <a:buNone/>
            </a:pPr>
            <a:r>
              <a:rPr lang="en-US" sz="1400" smtClean="0">
                <a:latin typeface="Courier New" pitchFamily="49" charset="0"/>
                <a:cs typeface="Courier New" pitchFamily="49" charset="0"/>
              </a:rPr>
              <a:t>theComputer = new Notebook("Bravo", "Intel", 4, 240, 2/4, 15.07.5);</a:t>
            </a:r>
          </a:p>
          <a:p>
            <a:pPr marL="679450" lvl="1" indent="-222250" eaLnBrk="1" hangingPunct="1">
              <a:lnSpc>
                <a:spcPct val="90000"/>
              </a:lnSpc>
              <a:buFont typeface="Arial" charset="0"/>
              <a:buNone/>
            </a:pPr>
            <a:r>
              <a:rPr lang="en-US" sz="1400" smtClean="0">
                <a:latin typeface="Courier New" pitchFamily="49" charset="0"/>
                <a:cs typeface="Courier New" pitchFamily="49" charset="0"/>
              </a:rPr>
              <a:t>System.out.println(theComputer.toString());</a:t>
            </a:r>
          </a:p>
          <a:p>
            <a:pPr eaLnBrk="1" hangingPunct="1">
              <a:lnSpc>
                <a:spcPct val="90000"/>
              </a:lnSpc>
            </a:pPr>
            <a:r>
              <a:rPr lang="en-US" smtClean="0"/>
              <a:t>The variable </a:t>
            </a:r>
            <a:r>
              <a:rPr lang="en-US" sz="2400" smtClean="0">
                <a:latin typeface="Courier New" pitchFamily="49" charset="0"/>
                <a:cs typeface="Courier New" pitchFamily="49" charset="0"/>
              </a:rPr>
              <a:t>theComputer</a:t>
            </a:r>
            <a:r>
              <a:rPr lang="en-US" smtClean="0"/>
              <a:t> is of type </a:t>
            </a:r>
            <a:r>
              <a:rPr lang="en-US" sz="2400" smtClean="0">
                <a:latin typeface="Courier New" pitchFamily="49" charset="0"/>
                <a:cs typeface="Courier New" pitchFamily="49" charset="0"/>
              </a:rPr>
              <a:t>Computer,</a:t>
            </a:r>
          </a:p>
          <a:p>
            <a:pPr eaLnBrk="1" hangingPunct="1">
              <a:lnSpc>
                <a:spcPct val="90000"/>
              </a:lnSpc>
            </a:pPr>
            <a:r>
              <a:rPr lang="en-US" smtClean="0"/>
              <a:t>Which  </a:t>
            </a:r>
            <a:r>
              <a:rPr lang="en-US" sz="2400" smtClean="0">
                <a:latin typeface="Courier New" pitchFamily="49" charset="0"/>
                <a:cs typeface="Courier New" pitchFamily="49" charset="0"/>
              </a:rPr>
              <a:t>toString() </a:t>
            </a:r>
            <a:r>
              <a:rPr lang="en-US" smtClean="0"/>
              <a:t>method will be called, </a:t>
            </a:r>
            <a:r>
              <a:rPr lang="en-US" sz="2400" smtClean="0">
                <a:latin typeface="Courier New" pitchFamily="49" charset="0"/>
                <a:cs typeface="Courier New" pitchFamily="49" charset="0"/>
              </a:rPr>
              <a:t>Computer</a:t>
            </a:r>
            <a:r>
              <a:rPr lang="en-US" smtClean="0"/>
              <a:t>'s or </a:t>
            </a:r>
            <a:r>
              <a:rPr lang="en-US" sz="2400" smtClean="0">
                <a:latin typeface="Courier New" pitchFamily="49" charset="0"/>
                <a:cs typeface="Courier New" pitchFamily="49" charset="0"/>
              </a:rPr>
              <a:t>Notebook</a:t>
            </a:r>
            <a:r>
              <a:rPr lang="en-US" smtClean="0"/>
              <a:t>'s?</a:t>
            </a:r>
          </a:p>
        </p:txBody>
      </p:sp>
      <p:pic>
        <p:nvPicPr>
          <p:cNvPr id="70659" name="Picture 2" descr="C:\Documents and Settings\Administrator\My Documents\Koffman\PPTs\JPEGS\JWCL233_Koffman JPG files\ch01\w0005-nn.jpg"/>
          <p:cNvPicPr>
            <a:picLocks noChangeAspect="1" noChangeArrowheads="1"/>
          </p:cNvPicPr>
          <p:nvPr/>
        </p:nvPicPr>
        <p:blipFill>
          <a:blip r:embed="rId2"/>
          <a:srcRect/>
          <a:stretch>
            <a:fillRect/>
          </a:stretch>
        </p:blipFill>
        <p:spPr bwMode="auto">
          <a:xfrm>
            <a:off x="5562600" y="1524000"/>
            <a:ext cx="2971800" cy="52339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a:xfrm>
            <a:off x="612775" y="228600"/>
            <a:ext cx="8153400" cy="990600"/>
          </a:xfrm>
        </p:spPr>
        <p:txBody>
          <a:bodyPr/>
          <a:lstStyle/>
          <a:p>
            <a:pPr eaLnBrk="1" hangingPunct="1"/>
            <a:r>
              <a:rPr lang="en-US" b="1" smtClean="0"/>
              <a:t>Polymorphism</a:t>
            </a:r>
            <a:r>
              <a:rPr lang="en-US" smtClean="0"/>
              <a:t> (cont.)</a:t>
            </a:r>
          </a:p>
        </p:txBody>
      </p:sp>
      <p:sp>
        <p:nvSpPr>
          <p:cNvPr id="3" name="Content Placeholder 2"/>
          <p:cNvSpPr>
            <a:spLocks noGrp="1"/>
          </p:cNvSpPr>
          <p:nvPr>
            <p:ph sz="quarter" idx="1"/>
          </p:nvPr>
        </p:nvSpPr>
        <p:spPr>
          <a:xfrm>
            <a:off x="457200" y="1600200"/>
            <a:ext cx="5257800" cy="4525963"/>
          </a:xfrm>
        </p:spPr>
        <p:txBody>
          <a:bodyPr>
            <a:normAutofit lnSpcReduction="10000"/>
          </a:bodyPr>
          <a:lstStyle/>
          <a:p>
            <a:pPr marL="320040" indent="-320040" eaLnBrk="1" fontAlgn="auto" hangingPunct="1">
              <a:spcAft>
                <a:spcPts val="0"/>
              </a:spcAft>
              <a:buFont typeface="Wingdings"/>
              <a:buChar char=""/>
              <a:defRPr/>
            </a:pPr>
            <a:r>
              <a:rPr lang="en-US" dirty="0" smtClean="0"/>
              <a:t>The JVM correctly identifies the type of </a:t>
            </a:r>
            <a:r>
              <a:rPr lang="en-US" dirty="0" err="1">
                <a:latin typeface="Courier New" pitchFamily="49" charset="0"/>
                <a:cs typeface="Courier New" pitchFamily="49" charset="0"/>
              </a:rPr>
              <a:t>theComputer</a:t>
            </a:r>
            <a:r>
              <a:rPr lang="en-US" dirty="0"/>
              <a:t> </a:t>
            </a:r>
            <a:r>
              <a:rPr lang="en-US" dirty="0" smtClean="0"/>
              <a:t>as </a:t>
            </a:r>
            <a:r>
              <a:rPr lang="en-US" dirty="0" smtClean="0">
                <a:latin typeface="Courier New" pitchFamily="49" charset="0"/>
                <a:cs typeface="Courier New" pitchFamily="49" charset="0"/>
              </a:rPr>
              <a:t>Notebook </a:t>
            </a:r>
            <a:r>
              <a:rPr lang="en-US" dirty="0" smtClean="0">
                <a:cs typeface="Courier New" pitchFamily="49" charset="0"/>
              </a:rPr>
              <a:t>and calls the </a:t>
            </a:r>
            <a:r>
              <a:rPr lang="en-US" dirty="0" err="1" smtClean="0">
                <a:latin typeface="Courier New" pitchFamily="49" charset="0"/>
                <a:cs typeface="Courier New" pitchFamily="49" charset="0"/>
              </a:rPr>
              <a:t>toString</a:t>
            </a:r>
            <a:r>
              <a:rPr lang="en-US" dirty="0" smtClean="0">
                <a:latin typeface="Courier New" pitchFamily="49" charset="0"/>
                <a:cs typeface="Courier New" pitchFamily="49" charset="0"/>
              </a:rPr>
              <a:t>() </a:t>
            </a:r>
            <a:r>
              <a:rPr lang="en-US" dirty="0" smtClean="0">
                <a:cs typeface="Courier New" pitchFamily="49" charset="0"/>
              </a:rPr>
              <a:t>method associated with </a:t>
            </a:r>
            <a:r>
              <a:rPr lang="en-US" dirty="0" smtClean="0">
                <a:latin typeface="Courier New" pitchFamily="49" charset="0"/>
                <a:cs typeface="Courier New" pitchFamily="49" charset="0"/>
              </a:rPr>
              <a:t>Notebook</a:t>
            </a:r>
          </a:p>
          <a:p>
            <a:pPr marL="320040" indent="-320040" eaLnBrk="1" fontAlgn="auto" hangingPunct="1">
              <a:spcAft>
                <a:spcPts val="0"/>
              </a:spcAft>
              <a:buFont typeface="Wingdings"/>
              <a:buChar char=""/>
              <a:defRPr/>
            </a:pPr>
            <a:r>
              <a:rPr lang="en-US" dirty="0" smtClean="0">
                <a:cs typeface="Courier New" pitchFamily="49" charset="0"/>
              </a:rPr>
              <a:t>This is an example of </a:t>
            </a:r>
            <a:r>
              <a:rPr lang="en-US" i="1" dirty="0" smtClean="0">
                <a:cs typeface="Courier New" pitchFamily="49" charset="0"/>
              </a:rPr>
              <a:t>polymorphism  </a:t>
            </a:r>
          </a:p>
          <a:p>
            <a:pPr marL="320040" indent="-320040" eaLnBrk="1" fontAlgn="auto" hangingPunct="1">
              <a:spcAft>
                <a:spcPts val="0"/>
              </a:spcAft>
              <a:buFont typeface="Wingdings"/>
              <a:buChar char=""/>
              <a:defRPr/>
            </a:pPr>
            <a:r>
              <a:rPr lang="en-US" dirty="0" smtClean="0">
                <a:cs typeface="Courier New" pitchFamily="49" charset="0"/>
              </a:rPr>
              <a:t>The type cannot be determined at </a:t>
            </a:r>
            <a:r>
              <a:rPr lang="en-US" i="1" dirty="0" smtClean="0">
                <a:cs typeface="Courier New" pitchFamily="49" charset="0"/>
              </a:rPr>
              <a:t>compile time</a:t>
            </a:r>
            <a:r>
              <a:rPr lang="en-US" dirty="0" smtClean="0">
                <a:cs typeface="Courier New" pitchFamily="49" charset="0"/>
              </a:rPr>
              <a:t>, but it can be determined at </a:t>
            </a:r>
            <a:r>
              <a:rPr lang="en-US" i="1" dirty="0" smtClean="0">
                <a:cs typeface="Courier New" pitchFamily="49" charset="0"/>
              </a:rPr>
              <a:t>run time</a:t>
            </a:r>
            <a:endParaRPr lang="en-US" dirty="0"/>
          </a:p>
        </p:txBody>
      </p:sp>
      <p:pic>
        <p:nvPicPr>
          <p:cNvPr id="71683" name="Picture 2" descr="C:\Documents and Settings\Administrator\My Documents\Koffman\PPTs\JPEGS\JWCL233_Koffman JPG files\ch01\w0005-nn.jpg"/>
          <p:cNvPicPr>
            <a:picLocks noChangeAspect="1" noChangeArrowheads="1"/>
          </p:cNvPicPr>
          <p:nvPr/>
        </p:nvPicPr>
        <p:blipFill>
          <a:blip r:embed="rId2"/>
          <a:srcRect/>
          <a:stretch>
            <a:fillRect/>
          </a:stretch>
        </p:blipFill>
        <p:spPr bwMode="auto">
          <a:xfrm>
            <a:off x="6096000" y="1676400"/>
            <a:ext cx="2819400" cy="4965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a:xfrm>
            <a:off x="612775" y="228600"/>
            <a:ext cx="8153400" cy="990600"/>
          </a:xfrm>
        </p:spPr>
        <p:txBody>
          <a:bodyPr/>
          <a:lstStyle/>
          <a:p>
            <a:pPr eaLnBrk="1" hangingPunct="1"/>
            <a:r>
              <a:rPr lang="en-US" b="1" smtClean="0"/>
              <a:t>Methods with Class Parameters</a:t>
            </a:r>
          </a:p>
        </p:txBody>
      </p:sp>
      <p:sp>
        <p:nvSpPr>
          <p:cNvPr id="3" name="Content Placeholder 2"/>
          <p:cNvSpPr>
            <a:spLocks noGrp="1"/>
          </p:cNvSpPr>
          <p:nvPr>
            <p:ph sz="quarter" idx="1"/>
          </p:nvPr>
        </p:nvSpPr>
        <p:spPr>
          <a:xfrm>
            <a:off x="612775" y="1600200"/>
            <a:ext cx="8153400" cy="4495800"/>
          </a:xfrm>
        </p:spPr>
        <p:txBody>
          <a:bodyPr>
            <a:normAutofit lnSpcReduction="10000"/>
          </a:bodyPr>
          <a:lstStyle/>
          <a:p>
            <a:pPr marL="320040" indent="-320040" eaLnBrk="1" fontAlgn="auto" hangingPunct="1">
              <a:spcAft>
                <a:spcPts val="0"/>
              </a:spcAft>
              <a:buFont typeface="Wingdings"/>
              <a:buChar char=""/>
              <a:defRPr/>
            </a:pPr>
            <a:r>
              <a:rPr lang="en-US" dirty="0" smtClean="0"/>
              <a:t>Polymorphism simplifies programming when writing methods with class parameters</a:t>
            </a:r>
          </a:p>
          <a:p>
            <a:pPr marL="320040" indent="-320040" eaLnBrk="1" fontAlgn="auto" hangingPunct="1">
              <a:spcAft>
                <a:spcPts val="0"/>
              </a:spcAft>
              <a:buFont typeface="Wingdings"/>
              <a:buChar char=""/>
              <a:defRPr/>
            </a:pPr>
            <a:r>
              <a:rPr lang="en-US" dirty="0" smtClean="0"/>
              <a:t>If we want to compare the power of two computers (either </a:t>
            </a:r>
            <a:r>
              <a:rPr lang="en-US" sz="2600" dirty="0" smtClean="0">
                <a:latin typeface="Courier New" pitchFamily="49" charset="0"/>
                <a:cs typeface="Courier New" pitchFamily="49" charset="0"/>
              </a:rPr>
              <a:t>Computers</a:t>
            </a:r>
            <a:r>
              <a:rPr lang="en-US" sz="2600" dirty="0" smtClean="0"/>
              <a:t> </a:t>
            </a:r>
            <a:r>
              <a:rPr lang="en-US" dirty="0" smtClean="0"/>
              <a:t>or </a:t>
            </a:r>
            <a:r>
              <a:rPr lang="en-US" sz="2600" dirty="0">
                <a:latin typeface="Courier New" pitchFamily="49" charset="0"/>
                <a:cs typeface="Courier New" pitchFamily="49" charset="0"/>
              </a:rPr>
              <a:t>Notebooks</a:t>
            </a:r>
            <a:r>
              <a:rPr lang="en-US" dirty="0" smtClean="0"/>
              <a:t>) we do not need to overload methods with parameters for two </a:t>
            </a:r>
            <a:r>
              <a:rPr lang="en-US" sz="2600" dirty="0">
                <a:latin typeface="Courier New" pitchFamily="49" charset="0"/>
                <a:cs typeface="Courier New" pitchFamily="49" charset="0"/>
              </a:rPr>
              <a:t>Computers</a:t>
            </a:r>
            <a:r>
              <a:rPr lang="en-US" dirty="0" smtClean="0"/>
              <a:t>, or two </a:t>
            </a:r>
            <a:r>
              <a:rPr lang="en-US" sz="2600" dirty="0">
                <a:latin typeface="Courier New" pitchFamily="49" charset="0"/>
                <a:cs typeface="Courier New" pitchFamily="49" charset="0"/>
              </a:rPr>
              <a:t>Notebooks</a:t>
            </a:r>
            <a:r>
              <a:rPr lang="en-US" dirty="0" smtClean="0"/>
              <a:t>, or a </a:t>
            </a:r>
            <a:r>
              <a:rPr lang="en-US" sz="2600" dirty="0">
                <a:latin typeface="Courier New" pitchFamily="49" charset="0"/>
                <a:cs typeface="Courier New" pitchFamily="49" charset="0"/>
              </a:rPr>
              <a:t>Computer</a:t>
            </a:r>
            <a:r>
              <a:rPr lang="en-US" dirty="0" smtClean="0"/>
              <a:t> and a </a:t>
            </a:r>
            <a:r>
              <a:rPr lang="en-US" sz="2600" dirty="0" smtClean="0">
                <a:latin typeface="Courier New" pitchFamily="49" charset="0"/>
                <a:cs typeface="Courier New" pitchFamily="49" charset="0"/>
              </a:rPr>
              <a:t>Notebook</a:t>
            </a:r>
            <a:endParaRPr lang="en-US" dirty="0" smtClean="0"/>
          </a:p>
          <a:p>
            <a:pPr marL="320040" indent="-320040" eaLnBrk="1" fontAlgn="auto" hangingPunct="1">
              <a:spcAft>
                <a:spcPts val="0"/>
              </a:spcAft>
              <a:buFont typeface="Wingdings"/>
              <a:buChar char=""/>
              <a:defRPr/>
            </a:pPr>
            <a:r>
              <a:rPr lang="en-US" dirty="0" smtClean="0"/>
              <a:t>We simply write one method with two parameters of type </a:t>
            </a:r>
            <a:r>
              <a:rPr lang="en-US" sz="2600" dirty="0">
                <a:latin typeface="Courier New" pitchFamily="49" charset="0"/>
                <a:cs typeface="Courier New" pitchFamily="49" charset="0"/>
              </a:rPr>
              <a:t>Computer</a:t>
            </a:r>
            <a:r>
              <a:rPr lang="en-US" dirty="0" smtClean="0"/>
              <a:t> and allow the JVM, using polymorphism, to call the correct method</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a:xfrm>
            <a:off x="612775" y="228600"/>
            <a:ext cx="8153400" cy="990600"/>
          </a:xfrm>
        </p:spPr>
        <p:txBody>
          <a:bodyPr>
            <a:normAutofit fontScale="90000"/>
          </a:bodyPr>
          <a:lstStyle/>
          <a:p>
            <a:pPr eaLnBrk="1" fontAlgn="auto" hangingPunct="1">
              <a:spcAft>
                <a:spcPts val="0"/>
              </a:spcAft>
              <a:defRPr/>
            </a:pPr>
            <a:r>
              <a:rPr lang="en-US" b="1" smtClean="0"/>
              <a:t>Methods with Class Parameters </a:t>
            </a:r>
            <a:r>
              <a:rPr lang="en-US" smtClean="0"/>
              <a:t>(cont.)</a:t>
            </a:r>
          </a:p>
        </p:txBody>
      </p:sp>
      <p:sp>
        <p:nvSpPr>
          <p:cNvPr id="4" name="Content Placeholder 3"/>
          <p:cNvSpPr>
            <a:spLocks noGrp="1"/>
          </p:cNvSpPr>
          <p:nvPr>
            <p:ph sz="quarter" idx="1"/>
          </p:nvPr>
        </p:nvSpPr>
        <p:spPr>
          <a:xfrm>
            <a:off x="612775" y="1600200"/>
            <a:ext cx="8153400" cy="4495800"/>
          </a:xfrm>
        </p:spPr>
        <p:txBody>
          <a:bodyPr>
            <a:normAutofit fontScale="70000" lnSpcReduction="20000"/>
          </a:bodyPr>
          <a:lstStyle/>
          <a:p>
            <a:pPr marL="320040" indent="-320040" eaLnBrk="1" fontAlgn="auto" hangingPunct="1">
              <a:spcAft>
                <a:spcPts val="0"/>
              </a:spcAft>
              <a:buFont typeface="Wingdings"/>
              <a:buNone/>
              <a:defRPr/>
            </a:pPr>
            <a:r>
              <a:rPr lang="en-US" i="1" dirty="0" smtClean="0"/>
              <a:t>/** Compares power of this computer and its argument computer</a:t>
            </a:r>
          </a:p>
          <a:p>
            <a:pPr marL="320040" indent="-320040" eaLnBrk="1" fontAlgn="auto" hangingPunct="1">
              <a:spcAft>
                <a:spcPts val="0"/>
              </a:spcAft>
              <a:buFont typeface="Wingdings"/>
              <a:buNone/>
              <a:defRPr/>
            </a:pPr>
            <a:r>
              <a:rPr lang="en-US" dirty="0" smtClean="0"/>
              <a:t>	@</a:t>
            </a:r>
            <a:r>
              <a:rPr lang="en-US" dirty="0" err="1" smtClean="0"/>
              <a:t>param</a:t>
            </a:r>
            <a:r>
              <a:rPr lang="en-US" dirty="0" smtClean="0"/>
              <a:t> </a:t>
            </a:r>
            <a:r>
              <a:rPr lang="en-US" dirty="0" err="1" smtClean="0"/>
              <a:t>aComputer</a:t>
            </a:r>
            <a:r>
              <a:rPr lang="en-US" dirty="0" smtClean="0"/>
              <a:t> </a:t>
            </a:r>
            <a:r>
              <a:rPr lang="en-US" i="1" dirty="0" smtClean="0"/>
              <a:t>The computer being compared to this computer</a:t>
            </a:r>
          </a:p>
          <a:p>
            <a:pPr marL="320040" indent="-320040" eaLnBrk="1" fontAlgn="auto" hangingPunct="1">
              <a:spcAft>
                <a:spcPts val="0"/>
              </a:spcAft>
              <a:buFont typeface="Wingdings"/>
              <a:buNone/>
              <a:defRPr/>
            </a:pPr>
            <a:r>
              <a:rPr lang="en-US" dirty="0" smtClean="0"/>
              <a:t>	@return -1 </a:t>
            </a:r>
            <a:r>
              <a:rPr lang="en-US" i="1" dirty="0" smtClean="0"/>
              <a:t>if this computer has less power,</a:t>
            </a:r>
          </a:p>
          <a:p>
            <a:pPr marL="320040" indent="-320040" eaLnBrk="1" fontAlgn="auto" hangingPunct="1">
              <a:spcAft>
                <a:spcPts val="0"/>
              </a:spcAft>
              <a:buFont typeface="Wingdings"/>
              <a:buNone/>
              <a:defRPr/>
            </a:pPr>
            <a:r>
              <a:rPr lang="en-US" dirty="0" smtClean="0"/>
              <a:t>		0 </a:t>
            </a:r>
            <a:r>
              <a:rPr lang="en-US" i="1" dirty="0" smtClean="0"/>
              <a:t>if the same, and</a:t>
            </a:r>
          </a:p>
          <a:p>
            <a:pPr marL="320040" indent="-320040" eaLnBrk="1" fontAlgn="auto" hangingPunct="1">
              <a:spcAft>
                <a:spcPts val="0"/>
              </a:spcAft>
              <a:buFont typeface="Wingdings"/>
              <a:buNone/>
              <a:defRPr/>
            </a:pPr>
            <a:r>
              <a:rPr lang="en-US" dirty="0" smtClean="0"/>
              <a:t>		+1 </a:t>
            </a:r>
            <a:r>
              <a:rPr lang="en-US" i="1" dirty="0" smtClean="0"/>
              <a:t>if this computer has more power.</a:t>
            </a:r>
          </a:p>
          <a:p>
            <a:pPr marL="320040" indent="-320040" eaLnBrk="1" fontAlgn="auto" hangingPunct="1">
              <a:spcAft>
                <a:spcPts val="0"/>
              </a:spcAft>
              <a:buFont typeface="Wingdings"/>
              <a:buNone/>
              <a:defRPr/>
            </a:pPr>
            <a:r>
              <a:rPr lang="en-US" i="1" dirty="0" smtClean="0"/>
              <a:t>*/</a:t>
            </a:r>
          </a:p>
          <a:p>
            <a:pPr marL="320040" indent="-320040" eaLnBrk="1" fontAlgn="auto" hangingPunct="1">
              <a:spcAft>
                <a:spcPts val="0"/>
              </a:spcAft>
              <a:buFont typeface="Wingdings"/>
              <a:buNone/>
              <a:defRPr/>
            </a:pPr>
            <a:r>
              <a:rPr lang="en-US" dirty="0" smtClean="0">
                <a:solidFill>
                  <a:schemeClr val="accent6">
                    <a:lumMod val="75000"/>
                  </a:schemeClr>
                </a:solidFill>
              </a:rPr>
              <a:t>public </a:t>
            </a:r>
            <a:r>
              <a:rPr lang="en-US" dirty="0" err="1" smtClean="0">
                <a:solidFill>
                  <a:schemeClr val="accent6">
                    <a:lumMod val="75000"/>
                  </a:schemeClr>
                </a:solidFill>
              </a:rPr>
              <a:t>int</a:t>
            </a:r>
            <a:r>
              <a:rPr lang="en-US" dirty="0" smtClean="0">
                <a:solidFill>
                  <a:schemeClr val="accent6">
                    <a:lumMod val="75000"/>
                  </a:schemeClr>
                </a:solidFill>
              </a:rPr>
              <a:t> </a:t>
            </a:r>
            <a:r>
              <a:rPr lang="en-US" dirty="0" err="1" smtClean="0">
                <a:solidFill>
                  <a:schemeClr val="accent6">
                    <a:lumMod val="75000"/>
                  </a:schemeClr>
                </a:solidFill>
              </a:rPr>
              <a:t>comparePower</a:t>
            </a:r>
            <a:r>
              <a:rPr lang="en-US" dirty="0" smtClean="0">
                <a:solidFill>
                  <a:schemeClr val="accent6">
                    <a:lumMod val="75000"/>
                  </a:schemeClr>
                </a:solidFill>
              </a:rPr>
              <a:t>(Computer </a:t>
            </a:r>
            <a:r>
              <a:rPr lang="en-US" dirty="0" err="1" smtClean="0">
                <a:solidFill>
                  <a:schemeClr val="accent6">
                    <a:lumMod val="75000"/>
                  </a:schemeClr>
                </a:solidFill>
              </a:rPr>
              <a:t>aComputer</a:t>
            </a:r>
            <a:r>
              <a:rPr lang="en-US" dirty="0" smtClean="0">
                <a:solidFill>
                  <a:schemeClr val="accent6">
                    <a:lumMod val="75000"/>
                  </a:schemeClr>
                </a:solidFill>
              </a:rPr>
              <a:t>) {</a:t>
            </a:r>
          </a:p>
          <a:p>
            <a:pPr marL="320040" indent="-320040" eaLnBrk="1" fontAlgn="auto" hangingPunct="1">
              <a:spcAft>
                <a:spcPts val="0"/>
              </a:spcAft>
              <a:buFont typeface="Wingdings"/>
              <a:buNone/>
              <a:defRPr/>
            </a:pPr>
            <a:r>
              <a:rPr lang="en-US" dirty="0" smtClean="0"/>
              <a:t>	if (</a:t>
            </a:r>
            <a:r>
              <a:rPr lang="en-US" dirty="0" err="1" smtClean="0"/>
              <a:t>this.computePower</a:t>
            </a:r>
            <a:r>
              <a:rPr lang="en-US" dirty="0" smtClean="0"/>
              <a:t>() &lt; </a:t>
            </a:r>
            <a:r>
              <a:rPr lang="en-US" dirty="0" err="1" smtClean="0"/>
              <a:t>aComputer.computePower</a:t>
            </a:r>
            <a:r>
              <a:rPr lang="en-US" dirty="0" smtClean="0"/>
              <a:t>())</a:t>
            </a:r>
          </a:p>
          <a:p>
            <a:pPr marL="320040" indent="-320040" eaLnBrk="1" fontAlgn="auto" hangingPunct="1">
              <a:spcAft>
                <a:spcPts val="0"/>
              </a:spcAft>
              <a:buFont typeface="Wingdings"/>
              <a:buNone/>
              <a:defRPr/>
            </a:pPr>
            <a:r>
              <a:rPr lang="en-US" dirty="0" smtClean="0"/>
              <a:t>		return -1;</a:t>
            </a:r>
          </a:p>
          <a:p>
            <a:pPr marL="320040" indent="-320040" eaLnBrk="1" fontAlgn="auto" hangingPunct="1">
              <a:spcAft>
                <a:spcPts val="0"/>
              </a:spcAft>
              <a:buFont typeface="Wingdings"/>
              <a:buNone/>
              <a:defRPr/>
            </a:pPr>
            <a:r>
              <a:rPr lang="en-US" dirty="0" smtClean="0"/>
              <a:t>	else if (</a:t>
            </a:r>
            <a:r>
              <a:rPr lang="en-US" dirty="0" err="1" smtClean="0"/>
              <a:t>this.computePower</a:t>
            </a:r>
            <a:r>
              <a:rPr lang="en-US" dirty="0" smtClean="0"/>
              <a:t>() == </a:t>
            </a:r>
            <a:r>
              <a:rPr lang="en-US" dirty="0" err="1" smtClean="0"/>
              <a:t>aComputer.computePower</a:t>
            </a:r>
            <a:r>
              <a:rPr lang="en-US" dirty="0" smtClean="0"/>
              <a:t>())</a:t>
            </a:r>
          </a:p>
          <a:p>
            <a:pPr marL="320040" indent="-320040" eaLnBrk="1" fontAlgn="auto" hangingPunct="1">
              <a:spcAft>
                <a:spcPts val="0"/>
              </a:spcAft>
              <a:buFont typeface="Wingdings"/>
              <a:buNone/>
              <a:defRPr/>
            </a:pPr>
            <a:r>
              <a:rPr lang="en-US" dirty="0" smtClean="0"/>
              <a:t>		return 0;</a:t>
            </a:r>
          </a:p>
          <a:p>
            <a:pPr marL="320040" indent="-320040" eaLnBrk="1" fontAlgn="auto" hangingPunct="1">
              <a:spcAft>
                <a:spcPts val="0"/>
              </a:spcAft>
              <a:buFont typeface="Wingdings"/>
              <a:buNone/>
              <a:defRPr/>
            </a:pPr>
            <a:r>
              <a:rPr lang="en-US" dirty="0" smtClean="0"/>
              <a:t>	else return 1;</a:t>
            </a:r>
          </a:p>
          <a:p>
            <a:pPr marL="320040" indent="-320040" eaLnBrk="1" fontAlgn="auto" hangingPunct="1">
              <a:spcAft>
                <a:spcPts val="0"/>
              </a:spcAft>
              <a:buFont typeface="Wingdings"/>
              <a:buNone/>
              <a:defRPr/>
            </a:pPr>
            <a:r>
              <a:rPr lang="en-US" dirty="0" smtClean="0"/>
              <a: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4"/>
          <p:cNvSpPr>
            <a:spLocks noGrp="1"/>
          </p:cNvSpPr>
          <p:nvPr>
            <p:ph type="title"/>
          </p:nvPr>
        </p:nvSpPr>
        <p:spPr>
          <a:xfrm>
            <a:off x="612775" y="228600"/>
            <a:ext cx="8153400" cy="990600"/>
          </a:xfrm>
        </p:spPr>
        <p:txBody>
          <a:bodyPr/>
          <a:lstStyle/>
          <a:p>
            <a:pPr eaLnBrk="1" hangingPunct="1"/>
            <a:r>
              <a:rPr lang="en-US" b="1" smtClean="0"/>
              <a:t>Interfaces</a:t>
            </a:r>
          </a:p>
        </p:txBody>
      </p:sp>
      <p:sp>
        <p:nvSpPr>
          <p:cNvPr id="19458" name="Content Placeholder 5"/>
          <p:cNvSpPr>
            <a:spLocks noGrp="1"/>
          </p:cNvSpPr>
          <p:nvPr>
            <p:ph sz="quarter" idx="1"/>
          </p:nvPr>
        </p:nvSpPr>
        <p:spPr>
          <a:xfrm>
            <a:off x="612775" y="1600200"/>
            <a:ext cx="8153400" cy="4495800"/>
          </a:xfrm>
        </p:spPr>
        <p:txBody>
          <a:bodyPr/>
          <a:lstStyle/>
          <a:p>
            <a:pPr eaLnBrk="1" hangingPunct="1">
              <a:lnSpc>
                <a:spcPct val="90000"/>
              </a:lnSpc>
            </a:pPr>
            <a:r>
              <a:rPr lang="en-US" smtClean="0"/>
              <a:t>An interface specifies or describes an ADT to the applications programmer:</a:t>
            </a:r>
          </a:p>
          <a:p>
            <a:pPr lvl="1" eaLnBrk="1" hangingPunct="1">
              <a:lnSpc>
                <a:spcPct val="90000"/>
              </a:lnSpc>
            </a:pPr>
            <a:r>
              <a:rPr lang="en-US" smtClean="0"/>
              <a:t>the methods and the actions that they must perform</a:t>
            </a:r>
          </a:p>
          <a:p>
            <a:pPr lvl="1" eaLnBrk="1" hangingPunct="1">
              <a:lnSpc>
                <a:spcPct val="90000"/>
              </a:lnSpc>
            </a:pPr>
            <a:r>
              <a:rPr lang="en-US" smtClean="0"/>
              <a:t>what arguments, if any, must be passed to each method</a:t>
            </a:r>
          </a:p>
          <a:p>
            <a:pPr lvl="1" eaLnBrk="1" hangingPunct="1">
              <a:lnSpc>
                <a:spcPct val="90000"/>
              </a:lnSpc>
            </a:pPr>
            <a:r>
              <a:rPr lang="en-US" smtClean="0"/>
              <a:t>what result the method will return</a:t>
            </a:r>
          </a:p>
          <a:p>
            <a:pPr eaLnBrk="1" hangingPunct="1">
              <a:lnSpc>
                <a:spcPct val="90000"/>
              </a:lnSpc>
            </a:pPr>
            <a:r>
              <a:rPr lang="en-US" smtClean="0"/>
              <a:t>The interface can be viewed as a </a:t>
            </a:r>
            <a:r>
              <a:rPr lang="en-US" i="1" smtClean="0"/>
              <a:t>contract</a:t>
            </a:r>
            <a:r>
              <a:rPr lang="en-US" smtClean="0"/>
              <a:t> which guarantees how the ADT will function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ext Placeholder 4"/>
          <p:cNvSpPr>
            <a:spLocks noGrp="1"/>
          </p:cNvSpPr>
          <p:nvPr>
            <p:ph type="body" idx="1"/>
          </p:nvPr>
        </p:nvSpPr>
        <p:spPr/>
        <p:txBody>
          <a:bodyPr/>
          <a:lstStyle/>
          <a:p>
            <a:pPr eaLnBrk="1" hangingPunct="1"/>
            <a:r>
              <a:rPr lang="en-US" smtClean="0"/>
              <a:t>Section 1.4</a:t>
            </a:r>
          </a:p>
        </p:txBody>
      </p:sp>
      <p:sp>
        <p:nvSpPr>
          <p:cNvPr id="74754" name="Title 3"/>
          <p:cNvSpPr>
            <a:spLocks noGrp="1"/>
          </p:cNvSpPr>
          <p:nvPr>
            <p:ph type="title"/>
          </p:nvPr>
        </p:nvSpPr>
        <p:spPr/>
        <p:txBody>
          <a:bodyPr/>
          <a:lstStyle/>
          <a:p>
            <a:pPr eaLnBrk="1" hangingPunct="1"/>
            <a:r>
              <a:rPr lang="en-US" smtClean="0"/>
              <a:t>Abstract Classes</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p:nvPr>
        </p:nvSpPr>
        <p:spPr>
          <a:xfrm>
            <a:off x="612775" y="228600"/>
            <a:ext cx="8153400" cy="990600"/>
          </a:xfrm>
        </p:spPr>
        <p:txBody>
          <a:bodyPr/>
          <a:lstStyle/>
          <a:p>
            <a:pPr eaLnBrk="1" hangingPunct="1"/>
            <a:r>
              <a:rPr lang="en-US" b="1" smtClean="0"/>
              <a:t>Abstract Classes</a:t>
            </a:r>
          </a:p>
        </p:txBody>
      </p:sp>
      <p:sp>
        <p:nvSpPr>
          <p:cNvPr id="75778" name="Rectangle 3"/>
          <p:cNvSpPr>
            <a:spLocks noGrp="1" noChangeArrowheads="1"/>
          </p:cNvSpPr>
          <p:nvPr>
            <p:ph sz="quarter" idx="1"/>
          </p:nvPr>
        </p:nvSpPr>
        <p:spPr>
          <a:xfrm>
            <a:off x="457200" y="1600200"/>
            <a:ext cx="8686800" cy="4572000"/>
          </a:xfrm>
        </p:spPr>
        <p:txBody>
          <a:bodyPr/>
          <a:lstStyle/>
          <a:p>
            <a:pPr eaLnBrk="1" hangingPunct="1">
              <a:lnSpc>
                <a:spcPct val="80000"/>
              </a:lnSpc>
            </a:pPr>
            <a:r>
              <a:rPr lang="en-US" sz="2700" smtClean="0"/>
              <a:t>An abstract class is denoted by using the word </a:t>
            </a:r>
            <a:r>
              <a:rPr lang="en-US" sz="2700" smtClean="0">
                <a:latin typeface="Courier New" pitchFamily="49" charset="0"/>
              </a:rPr>
              <a:t>abstract</a:t>
            </a:r>
            <a:r>
              <a:rPr lang="en-US" sz="2700" smtClean="0"/>
              <a:t> in its heading:</a:t>
            </a:r>
            <a:endParaRPr lang="en-US" sz="2700" i="1" smtClean="0"/>
          </a:p>
          <a:p>
            <a:pPr lvl="1" eaLnBrk="1" hangingPunct="1">
              <a:lnSpc>
                <a:spcPct val="80000"/>
              </a:lnSpc>
              <a:buFontTx/>
              <a:buNone/>
            </a:pPr>
            <a:r>
              <a:rPr lang="en-US" sz="2400" i="1" smtClean="0"/>
              <a:t>       </a:t>
            </a:r>
            <a:r>
              <a:rPr lang="en-US" sz="2000" i="1" smtClean="0">
                <a:latin typeface="Courier New" pitchFamily="49" charset="0"/>
                <a:cs typeface="Courier New" pitchFamily="49" charset="0"/>
              </a:rPr>
              <a:t>visibility</a:t>
            </a:r>
            <a:r>
              <a:rPr lang="en-US" sz="2000" smtClean="0">
                <a:latin typeface="Courier New" pitchFamily="49" charset="0"/>
                <a:cs typeface="Courier New" pitchFamily="49" charset="0"/>
              </a:rPr>
              <a:t> abstract class </a:t>
            </a:r>
            <a:r>
              <a:rPr lang="en-US" sz="2000" i="1" smtClean="0">
                <a:latin typeface="Courier New" pitchFamily="49" charset="0"/>
                <a:cs typeface="Courier New" pitchFamily="49" charset="0"/>
              </a:rPr>
              <a:t>className</a:t>
            </a:r>
            <a:endParaRPr lang="en-US" sz="2000" smtClean="0">
              <a:latin typeface="Courier New" pitchFamily="49" charset="0"/>
              <a:cs typeface="Courier New" pitchFamily="49" charset="0"/>
            </a:endParaRPr>
          </a:p>
          <a:p>
            <a:pPr eaLnBrk="1" hangingPunct="1">
              <a:lnSpc>
                <a:spcPct val="80000"/>
              </a:lnSpc>
            </a:pPr>
            <a:r>
              <a:rPr lang="en-US" sz="2700" smtClean="0"/>
              <a:t>An abstract class differs from an actual class (sometimes called a concrete class) in two respects:</a:t>
            </a:r>
          </a:p>
          <a:p>
            <a:pPr lvl="1" eaLnBrk="1" hangingPunct="1">
              <a:lnSpc>
                <a:spcPct val="80000"/>
              </a:lnSpc>
              <a:buFontTx/>
              <a:buNone/>
            </a:pPr>
            <a:r>
              <a:rPr lang="en-US" sz="2400" smtClean="0"/>
              <a:t>•	An abstract class cannot be instantiated</a:t>
            </a:r>
          </a:p>
          <a:p>
            <a:pPr lvl="1" eaLnBrk="1" hangingPunct="1">
              <a:lnSpc>
                <a:spcPct val="80000"/>
              </a:lnSpc>
              <a:buFontTx/>
              <a:buNone/>
            </a:pPr>
            <a:r>
              <a:rPr lang="en-US" sz="2400" smtClean="0"/>
              <a:t>•	An abstract class may declare abstract methods</a:t>
            </a:r>
          </a:p>
          <a:p>
            <a:pPr eaLnBrk="1" hangingPunct="1">
              <a:lnSpc>
                <a:spcPct val="80000"/>
              </a:lnSpc>
            </a:pPr>
            <a:r>
              <a:rPr lang="en-US" sz="2700" smtClean="0"/>
              <a:t>Just as in an interface, an abstract method is declared through a method heading:</a:t>
            </a:r>
          </a:p>
          <a:p>
            <a:pPr lvl="1" eaLnBrk="1" hangingPunct="1">
              <a:lnSpc>
                <a:spcPct val="80000"/>
              </a:lnSpc>
              <a:buFontTx/>
              <a:buNone/>
            </a:pPr>
            <a:r>
              <a:rPr lang="en-US" sz="2400" i="1" smtClean="0"/>
              <a:t>      </a:t>
            </a:r>
            <a:r>
              <a:rPr lang="en-US" sz="1700" i="1" smtClean="0">
                <a:latin typeface="Courier New" pitchFamily="49" charset="0"/>
                <a:cs typeface="Courier New" pitchFamily="49" charset="0"/>
              </a:rPr>
              <a:t>visibility</a:t>
            </a:r>
            <a:r>
              <a:rPr lang="en-US" sz="1700" smtClean="0">
                <a:latin typeface="Courier New" pitchFamily="49" charset="0"/>
                <a:cs typeface="Courier New" pitchFamily="49" charset="0"/>
              </a:rPr>
              <a:t> abstract </a:t>
            </a:r>
            <a:r>
              <a:rPr lang="en-US" sz="1700" i="1" smtClean="0">
                <a:latin typeface="Courier New" pitchFamily="49" charset="0"/>
                <a:cs typeface="Courier New" pitchFamily="49" charset="0"/>
              </a:rPr>
              <a:t>resultType</a:t>
            </a:r>
            <a:r>
              <a:rPr lang="en-US" sz="1700" smtClean="0">
                <a:latin typeface="Courier New" pitchFamily="49" charset="0"/>
                <a:cs typeface="Courier New" pitchFamily="49" charset="0"/>
              </a:rPr>
              <a:t> </a:t>
            </a:r>
            <a:r>
              <a:rPr lang="en-US" sz="1700" i="1" smtClean="0">
                <a:latin typeface="Courier New" pitchFamily="49" charset="0"/>
                <a:cs typeface="Courier New" pitchFamily="49" charset="0"/>
              </a:rPr>
              <a:t>methodName </a:t>
            </a:r>
            <a:r>
              <a:rPr lang="en-US" sz="1700" smtClean="0">
                <a:latin typeface="Courier New" pitchFamily="49" charset="0"/>
                <a:cs typeface="Courier New" pitchFamily="49" charset="0"/>
              </a:rPr>
              <a:t>(</a:t>
            </a:r>
            <a:r>
              <a:rPr lang="en-US" sz="1700" i="1" smtClean="0">
                <a:latin typeface="Courier New" pitchFamily="49" charset="0"/>
                <a:cs typeface="Courier New" pitchFamily="49" charset="0"/>
              </a:rPr>
              <a:t>parameterList</a:t>
            </a:r>
            <a:r>
              <a:rPr lang="en-US" sz="1700" smtClean="0">
                <a:latin typeface="Courier New" pitchFamily="49" charset="0"/>
                <a:cs typeface="Courier New" pitchFamily="49" charset="0"/>
              </a:rPr>
              <a:t>);</a:t>
            </a:r>
          </a:p>
          <a:p>
            <a:pPr eaLnBrk="1" hangingPunct="1">
              <a:lnSpc>
                <a:spcPct val="80000"/>
              </a:lnSpc>
            </a:pPr>
            <a:r>
              <a:rPr lang="en-US" sz="2700" smtClean="0"/>
              <a:t>An actual class that is a subclass of an abstract class must provide an implementation for each abstract method</a:t>
            </a:r>
          </a:p>
          <a:p>
            <a:pPr eaLnBrk="1" hangingPunct="1">
              <a:lnSpc>
                <a:spcPct val="80000"/>
              </a:lnSpc>
            </a:pPr>
            <a:endParaRPr lang="en-US" sz="2700" smtClean="0"/>
          </a:p>
          <a:p>
            <a:pPr lvl="1" eaLnBrk="1" hangingPunct="1">
              <a:lnSpc>
                <a:spcPct val="80000"/>
              </a:lnSpc>
              <a:buFontTx/>
              <a:buNone/>
            </a:pPr>
            <a:endParaRPr lang="en-US" sz="2400" smtClean="0"/>
          </a:p>
          <a:p>
            <a:pPr eaLnBrk="1" hangingPunct="1">
              <a:lnSpc>
                <a:spcPct val="80000"/>
              </a:lnSpc>
              <a:buFontTx/>
              <a:buNone/>
            </a:pPr>
            <a:endParaRPr lang="en-US" sz="2700"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a:xfrm>
            <a:off x="612775" y="228600"/>
            <a:ext cx="8153400" cy="990600"/>
          </a:xfrm>
        </p:spPr>
        <p:txBody>
          <a:bodyPr/>
          <a:lstStyle/>
          <a:p>
            <a:pPr eaLnBrk="1" hangingPunct="1"/>
            <a:r>
              <a:rPr lang="en-US" b="1" smtClean="0"/>
              <a:t>Abstract Classes </a:t>
            </a:r>
            <a:r>
              <a:rPr lang="en-US" smtClean="0"/>
              <a:t>(cont.)</a:t>
            </a:r>
          </a:p>
        </p:txBody>
      </p:sp>
      <p:sp>
        <p:nvSpPr>
          <p:cNvPr id="76802" name="Rectangle 3"/>
          <p:cNvSpPr>
            <a:spLocks noGrp="1" noChangeArrowheads="1"/>
          </p:cNvSpPr>
          <p:nvPr>
            <p:ph sz="quarter" idx="1"/>
          </p:nvPr>
        </p:nvSpPr>
        <p:spPr>
          <a:xfrm>
            <a:off x="612775" y="1600200"/>
            <a:ext cx="8153400" cy="4495800"/>
          </a:xfrm>
        </p:spPr>
        <p:txBody>
          <a:bodyPr/>
          <a:lstStyle/>
          <a:p>
            <a:pPr eaLnBrk="1" hangingPunct="1">
              <a:lnSpc>
                <a:spcPct val="90000"/>
              </a:lnSpc>
            </a:pPr>
            <a:r>
              <a:rPr lang="en-US" smtClean="0"/>
              <a:t>Use an abstract class in a class hierarchy when you need a base class for two or more subclasses that share some attributes </a:t>
            </a:r>
          </a:p>
          <a:p>
            <a:pPr eaLnBrk="1" hangingPunct="1">
              <a:lnSpc>
                <a:spcPct val="90000"/>
              </a:lnSpc>
            </a:pPr>
            <a:r>
              <a:rPr lang="en-US" smtClean="0"/>
              <a:t>You can declare some or all of the attributes and define some or all of the methods that are common to these subclasses </a:t>
            </a:r>
          </a:p>
          <a:p>
            <a:pPr eaLnBrk="1" hangingPunct="1">
              <a:lnSpc>
                <a:spcPct val="90000"/>
              </a:lnSpc>
            </a:pPr>
            <a:r>
              <a:rPr lang="en-US" smtClean="0"/>
              <a:t>You can also require that the actual subclasses implement certain methods by declaring these methods abstract</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ChangeArrowheads="1"/>
          </p:cNvSpPr>
          <p:nvPr>
            <p:ph type="title"/>
          </p:nvPr>
        </p:nvSpPr>
        <p:spPr>
          <a:xfrm>
            <a:off x="612775" y="228600"/>
            <a:ext cx="8153400" cy="990600"/>
          </a:xfrm>
        </p:spPr>
        <p:txBody>
          <a:bodyPr/>
          <a:lstStyle/>
          <a:p>
            <a:pPr eaLnBrk="1" hangingPunct="1"/>
            <a:r>
              <a:rPr lang="en-US" b="1" smtClean="0"/>
              <a:t>Example of an Abstract Class</a:t>
            </a:r>
          </a:p>
        </p:txBody>
      </p:sp>
      <p:sp>
        <p:nvSpPr>
          <p:cNvPr id="77826" name="Rectangle 3"/>
          <p:cNvSpPr>
            <a:spLocks noGrp="1" noChangeArrowheads="1"/>
          </p:cNvSpPr>
          <p:nvPr>
            <p:ph sz="quarter" idx="1"/>
          </p:nvPr>
        </p:nvSpPr>
        <p:spPr>
          <a:xfrm>
            <a:off x="612775" y="1600200"/>
            <a:ext cx="8153400" cy="4495800"/>
          </a:xfrm>
        </p:spPr>
        <p:txBody>
          <a:bodyPr/>
          <a:lstStyle/>
          <a:p>
            <a:pPr eaLnBrk="1" hangingPunct="1">
              <a:lnSpc>
                <a:spcPct val="90000"/>
              </a:lnSpc>
              <a:spcBef>
                <a:spcPct val="0"/>
              </a:spcBef>
              <a:buFontTx/>
              <a:buNone/>
            </a:pPr>
            <a:r>
              <a:rPr lang="en-US" sz="1400" b="1" smtClean="0">
                <a:latin typeface="Courier New" pitchFamily="49" charset="0"/>
              </a:rPr>
              <a:t>public abstract class Food {</a:t>
            </a:r>
          </a:p>
          <a:p>
            <a:pPr eaLnBrk="1" hangingPunct="1">
              <a:lnSpc>
                <a:spcPct val="90000"/>
              </a:lnSpc>
              <a:spcBef>
                <a:spcPct val="0"/>
              </a:spcBef>
              <a:buFontTx/>
              <a:buNone/>
            </a:pPr>
            <a:r>
              <a:rPr lang="en-US" sz="1400" b="1" smtClean="0">
                <a:latin typeface="Courier New" pitchFamily="49" charset="0"/>
              </a:rPr>
              <a:t>  public final String name;</a:t>
            </a:r>
          </a:p>
          <a:p>
            <a:pPr eaLnBrk="1" hangingPunct="1">
              <a:lnSpc>
                <a:spcPct val="90000"/>
              </a:lnSpc>
              <a:spcBef>
                <a:spcPct val="0"/>
              </a:spcBef>
              <a:buFontTx/>
              <a:buNone/>
            </a:pPr>
            <a:r>
              <a:rPr lang="en-US" sz="1400" b="1" smtClean="0">
                <a:latin typeface="Courier New" pitchFamily="49" charset="0"/>
              </a:rPr>
              <a:t>  private double calories;</a:t>
            </a:r>
          </a:p>
          <a:p>
            <a:pPr eaLnBrk="1" hangingPunct="1">
              <a:lnSpc>
                <a:spcPct val="90000"/>
              </a:lnSpc>
              <a:spcBef>
                <a:spcPct val="0"/>
              </a:spcBef>
              <a:buFontTx/>
              <a:buNone/>
            </a:pPr>
            <a:r>
              <a:rPr lang="en-US" sz="1400" b="1" smtClean="0">
                <a:latin typeface="Courier New" pitchFamily="49" charset="0"/>
              </a:rPr>
              <a:t>  </a:t>
            </a:r>
            <a:r>
              <a:rPr lang="en-US" sz="1400" b="1" i="1" smtClean="0">
                <a:latin typeface="Courier New" pitchFamily="49" charset="0"/>
              </a:rPr>
              <a:t>// Actual methods</a:t>
            </a:r>
          </a:p>
          <a:p>
            <a:pPr eaLnBrk="1" hangingPunct="1">
              <a:lnSpc>
                <a:spcPct val="90000"/>
              </a:lnSpc>
              <a:spcBef>
                <a:spcPct val="0"/>
              </a:spcBef>
              <a:buFontTx/>
              <a:buNone/>
            </a:pPr>
            <a:r>
              <a:rPr lang="en-US" sz="1400" b="1" smtClean="0">
                <a:latin typeface="Courier New" pitchFamily="49" charset="0"/>
              </a:rPr>
              <a:t>  public double getCalories () {</a:t>
            </a:r>
          </a:p>
          <a:p>
            <a:pPr eaLnBrk="1" hangingPunct="1">
              <a:lnSpc>
                <a:spcPct val="90000"/>
              </a:lnSpc>
              <a:spcBef>
                <a:spcPct val="0"/>
              </a:spcBef>
              <a:buFontTx/>
              <a:buNone/>
            </a:pPr>
            <a:r>
              <a:rPr lang="en-US" sz="1400" b="1" smtClean="0">
                <a:latin typeface="Courier New" pitchFamily="49" charset="0"/>
              </a:rPr>
              <a:t>    return calories;</a:t>
            </a:r>
          </a:p>
          <a:p>
            <a:pPr eaLnBrk="1" hangingPunct="1">
              <a:lnSpc>
                <a:spcPct val="90000"/>
              </a:lnSpc>
              <a:spcBef>
                <a:spcPct val="0"/>
              </a:spcBef>
              <a:buFontTx/>
              <a:buNone/>
            </a:pPr>
            <a:r>
              <a:rPr lang="en-US" sz="1400" b="1" smtClean="0">
                <a:latin typeface="Courier New" pitchFamily="49" charset="0"/>
              </a:rPr>
              <a:t>  }</a:t>
            </a:r>
          </a:p>
          <a:p>
            <a:pPr eaLnBrk="1" hangingPunct="1">
              <a:lnSpc>
                <a:spcPct val="90000"/>
              </a:lnSpc>
              <a:spcBef>
                <a:spcPct val="0"/>
              </a:spcBef>
              <a:buFontTx/>
              <a:buNone/>
            </a:pPr>
            <a:r>
              <a:rPr lang="en-US" sz="1400" b="1" smtClean="0">
                <a:latin typeface="Courier New" pitchFamily="49" charset="0"/>
              </a:rPr>
              <a:t>  protected Food (String name, double calories) {</a:t>
            </a:r>
          </a:p>
          <a:p>
            <a:pPr eaLnBrk="1" hangingPunct="1">
              <a:lnSpc>
                <a:spcPct val="90000"/>
              </a:lnSpc>
              <a:spcBef>
                <a:spcPct val="0"/>
              </a:spcBef>
              <a:buFontTx/>
              <a:buNone/>
            </a:pPr>
            <a:r>
              <a:rPr lang="en-US" sz="1400" b="1" smtClean="0">
                <a:latin typeface="Courier New" pitchFamily="49" charset="0"/>
              </a:rPr>
              <a:t>    this.name     = name;</a:t>
            </a:r>
          </a:p>
          <a:p>
            <a:pPr eaLnBrk="1" hangingPunct="1">
              <a:lnSpc>
                <a:spcPct val="90000"/>
              </a:lnSpc>
              <a:spcBef>
                <a:spcPct val="0"/>
              </a:spcBef>
              <a:buFontTx/>
              <a:buNone/>
            </a:pPr>
            <a:r>
              <a:rPr lang="en-US" sz="1400" b="1" smtClean="0">
                <a:latin typeface="Courier New" pitchFamily="49" charset="0"/>
              </a:rPr>
              <a:t>    this.calories = calories;</a:t>
            </a:r>
          </a:p>
          <a:p>
            <a:pPr eaLnBrk="1" hangingPunct="1">
              <a:lnSpc>
                <a:spcPct val="90000"/>
              </a:lnSpc>
              <a:spcBef>
                <a:spcPct val="0"/>
              </a:spcBef>
              <a:buFontTx/>
              <a:buNone/>
            </a:pPr>
            <a:r>
              <a:rPr lang="en-US" sz="1400" b="1" smtClean="0">
                <a:latin typeface="Courier New" pitchFamily="49" charset="0"/>
              </a:rPr>
              <a:t>  }</a:t>
            </a:r>
          </a:p>
          <a:p>
            <a:pPr eaLnBrk="1" hangingPunct="1">
              <a:lnSpc>
                <a:spcPct val="90000"/>
              </a:lnSpc>
              <a:spcBef>
                <a:spcPct val="0"/>
              </a:spcBef>
              <a:buFontTx/>
              <a:buNone/>
            </a:pPr>
            <a:r>
              <a:rPr lang="en-US" sz="1400" b="1" smtClean="0">
                <a:latin typeface="Courier New" pitchFamily="49" charset="0"/>
              </a:rPr>
              <a:t>  </a:t>
            </a:r>
            <a:r>
              <a:rPr lang="en-US" sz="1400" b="1" i="1" smtClean="0">
                <a:latin typeface="Courier New" pitchFamily="49" charset="0"/>
              </a:rPr>
              <a:t>// Abstract methods</a:t>
            </a:r>
          </a:p>
          <a:p>
            <a:pPr eaLnBrk="1" hangingPunct="1">
              <a:lnSpc>
                <a:spcPct val="90000"/>
              </a:lnSpc>
              <a:spcBef>
                <a:spcPct val="0"/>
              </a:spcBef>
              <a:buFontTx/>
              <a:buNone/>
            </a:pPr>
            <a:r>
              <a:rPr lang="en-US" sz="1400" b="1" smtClean="0">
                <a:latin typeface="Courier New" pitchFamily="49" charset="0"/>
              </a:rPr>
              <a:t>  public abstract double percentProtein();</a:t>
            </a:r>
          </a:p>
          <a:p>
            <a:pPr eaLnBrk="1" hangingPunct="1">
              <a:lnSpc>
                <a:spcPct val="90000"/>
              </a:lnSpc>
              <a:spcBef>
                <a:spcPct val="0"/>
              </a:spcBef>
              <a:buFontTx/>
              <a:buNone/>
            </a:pPr>
            <a:r>
              <a:rPr lang="en-US" sz="1400" b="1" smtClean="0">
                <a:latin typeface="Courier New" pitchFamily="49" charset="0"/>
              </a:rPr>
              <a:t>  public abstract double percentFat();</a:t>
            </a:r>
          </a:p>
          <a:p>
            <a:pPr eaLnBrk="1" hangingPunct="1">
              <a:lnSpc>
                <a:spcPct val="90000"/>
              </a:lnSpc>
              <a:spcBef>
                <a:spcPct val="0"/>
              </a:spcBef>
              <a:buFontTx/>
              <a:buNone/>
            </a:pPr>
            <a:r>
              <a:rPr lang="en-US" sz="1400" b="1" smtClean="0">
                <a:latin typeface="Courier New" pitchFamily="49" charset="0"/>
              </a:rPr>
              <a:t>  public abstract double percentCarbs();</a:t>
            </a:r>
          </a:p>
          <a:p>
            <a:pPr eaLnBrk="1" hangingPunct="1">
              <a:lnSpc>
                <a:spcPct val="90000"/>
              </a:lnSpc>
              <a:spcBef>
                <a:spcPct val="0"/>
              </a:spcBef>
              <a:buFontTx/>
              <a:buNone/>
            </a:pPr>
            <a:r>
              <a:rPr lang="en-US" sz="1400" b="1" smtClean="0">
                <a:latin typeface="Courier New" pitchFamily="49" charset="0"/>
              </a:rPr>
              <a:t>}</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a:xfrm>
            <a:off x="612775" y="228600"/>
            <a:ext cx="8153400" cy="990600"/>
          </a:xfrm>
        </p:spPr>
        <p:txBody>
          <a:bodyPr/>
          <a:lstStyle/>
          <a:p>
            <a:pPr eaLnBrk="1" hangingPunct="1"/>
            <a:r>
              <a:rPr lang="en-US" b="1" smtClean="0"/>
              <a:t>Java Wrapper Classes</a:t>
            </a:r>
          </a:p>
        </p:txBody>
      </p:sp>
      <p:sp>
        <p:nvSpPr>
          <p:cNvPr id="78850" name="Content Placeholder 2"/>
          <p:cNvSpPr>
            <a:spLocks noGrp="1"/>
          </p:cNvSpPr>
          <p:nvPr>
            <p:ph sz="quarter" idx="1"/>
          </p:nvPr>
        </p:nvSpPr>
        <p:spPr>
          <a:xfrm>
            <a:off x="612775" y="1600200"/>
            <a:ext cx="8153400" cy="4495800"/>
          </a:xfrm>
        </p:spPr>
        <p:txBody>
          <a:bodyPr/>
          <a:lstStyle/>
          <a:p>
            <a:pPr eaLnBrk="1" hangingPunct="1"/>
            <a:r>
              <a:rPr lang="en-US" smtClean="0"/>
              <a:t>A </a:t>
            </a:r>
            <a:r>
              <a:rPr lang="en-US" i="1" smtClean="0"/>
              <a:t>wrapper class</a:t>
            </a:r>
            <a:r>
              <a:rPr lang="en-US" smtClean="0"/>
              <a:t> is used to store a primitive-type value in an object type</a:t>
            </a:r>
          </a:p>
        </p:txBody>
      </p:sp>
      <p:sp>
        <p:nvSpPr>
          <p:cNvPr id="78851" name="AutoShape 4"/>
          <p:cNvSpPr>
            <a:spLocks/>
          </p:cNvSpPr>
          <p:nvPr/>
        </p:nvSpPr>
        <p:spPr bwMode="auto">
          <a:xfrm>
            <a:off x="1447800" y="3276600"/>
            <a:ext cx="2286000" cy="1257300"/>
          </a:xfrm>
          <a:prstGeom prst="borderCallout1">
            <a:avLst>
              <a:gd name="adj1" fmla="val 16162"/>
              <a:gd name="adj2" fmla="val 100556"/>
              <a:gd name="adj3" fmla="val 112120"/>
              <a:gd name="adj4" fmla="val 146667"/>
            </a:avLst>
          </a:prstGeom>
          <a:solidFill>
            <a:schemeClr val="accent1"/>
          </a:solidFill>
          <a:ln w="9525">
            <a:solidFill>
              <a:schemeClr val="tx1"/>
            </a:solidFill>
            <a:miter lim="800000"/>
            <a:headEnd/>
            <a:tailEnd/>
          </a:ln>
        </p:spPr>
        <p:txBody>
          <a:bodyPr/>
          <a:lstStyle/>
          <a:p>
            <a:pPr algn="ctr"/>
            <a:r>
              <a:rPr lang="en-US">
                <a:solidFill>
                  <a:srgbClr val="000000"/>
                </a:solidFill>
              </a:rPr>
              <a:t>Declares what the (concrete) subclasses have in common</a:t>
            </a:r>
          </a:p>
        </p:txBody>
      </p:sp>
      <p:pic>
        <p:nvPicPr>
          <p:cNvPr id="78852" name="Picture 2" descr="C:\Documents and Settings\Administrator\My Documents\Koffman\PPTs\JPEGS\JWCL233_Koffman JPG files\ch01\w0006-nn.jpg"/>
          <p:cNvPicPr>
            <a:picLocks noChangeAspect="1" noChangeArrowheads="1"/>
          </p:cNvPicPr>
          <p:nvPr/>
        </p:nvPicPr>
        <p:blipFill>
          <a:blip r:embed="rId2"/>
          <a:srcRect/>
          <a:stretch>
            <a:fillRect/>
          </a:stretch>
        </p:blipFill>
        <p:spPr bwMode="auto">
          <a:xfrm>
            <a:off x="228600" y="4724400"/>
            <a:ext cx="8458200" cy="17256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a:xfrm>
            <a:off x="0" y="0"/>
            <a:ext cx="9144000" cy="1417638"/>
          </a:xfrm>
        </p:spPr>
        <p:txBody>
          <a:bodyPr/>
          <a:lstStyle/>
          <a:p>
            <a:pPr eaLnBrk="1" hangingPunct="1"/>
            <a:r>
              <a:rPr lang="en-US" sz="4000" b="1" smtClean="0"/>
              <a:t>Interfaces, Abstract Classes, and Concrete Classes</a:t>
            </a:r>
          </a:p>
        </p:txBody>
      </p:sp>
      <p:sp>
        <p:nvSpPr>
          <p:cNvPr id="51203" name="Rectangle 3"/>
          <p:cNvSpPr>
            <a:spLocks noGrp="1" noChangeArrowheads="1"/>
          </p:cNvSpPr>
          <p:nvPr>
            <p:ph sz="quarter" idx="1"/>
          </p:nvPr>
        </p:nvSpPr>
        <p:spPr>
          <a:xfrm>
            <a:off x="228600" y="1447800"/>
            <a:ext cx="8915400" cy="4906963"/>
          </a:xfrm>
        </p:spPr>
        <p:txBody>
          <a:bodyPr rtlCol="0">
            <a:normAutofit lnSpcReduction="10000"/>
          </a:bodyPr>
          <a:lstStyle/>
          <a:p>
            <a:pPr marL="320040" indent="-320040" eaLnBrk="1" fontAlgn="auto" hangingPunct="1">
              <a:spcAft>
                <a:spcPts val="0"/>
              </a:spcAft>
              <a:buFont typeface="Arial" pitchFamily="34" charset="0"/>
              <a:buChar char="•"/>
              <a:defRPr/>
            </a:pPr>
            <a:r>
              <a:rPr lang="en-US" dirty="0"/>
              <a:t>A Java </a:t>
            </a:r>
            <a:r>
              <a:rPr lang="en-US" i="1" dirty="0"/>
              <a:t>interface</a:t>
            </a:r>
            <a:r>
              <a:rPr lang="en-US" dirty="0"/>
              <a:t> can declare </a:t>
            </a:r>
            <a:r>
              <a:rPr lang="en-US" dirty="0" err="1" smtClean="0"/>
              <a:t>methods,but</a:t>
            </a:r>
            <a:r>
              <a:rPr lang="en-US" dirty="0" smtClean="0"/>
              <a:t> </a:t>
            </a:r>
            <a:r>
              <a:rPr lang="en-US" dirty="0"/>
              <a:t>cannot implement </a:t>
            </a:r>
            <a:r>
              <a:rPr lang="en-US" dirty="0" smtClean="0"/>
              <a:t>them</a:t>
            </a:r>
            <a:endParaRPr lang="en-US" dirty="0"/>
          </a:p>
          <a:p>
            <a:pPr marL="320040" lvl="1" indent="-320040" eaLnBrk="1" fontAlgn="auto" hangingPunct="1">
              <a:spcBef>
                <a:spcPts val="700"/>
              </a:spcBef>
              <a:spcAft>
                <a:spcPts val="0"/>
              </a:spcAft>
              <a:buClr>
                <a:schemeClr val="accent2"/>
              </a:buClr>
              <a:buSzPct val="60000"/>
              <a:buFont typeface="Arial" pitchFamily="34" charset="0"/>
              <a:buChar char="•"/>
              <a:defRPr/>
            </a:pPr>
            <a:r>
              <a:rPr lang="en-US" sz="2900" dirty="0"/>
              <a:t>Methods of an interface are called abstract </a:t>
            </a:r>
            <a:r>
              <a:rPr lang="en-US" sz="2900" dirty="0" smtClean="0"/>
              <a:t>methods.</a:t>
            </a:r>
            <a:endParaRPr lang="en-US" sz="2900" dirty="0"/>
          </a:p>
          <a:p>
            <a:pPr marL="320040" indent="-320040" eaLnBrk="1" fontAlgn="auto" hangingPunct="1">
              <a:spcAft>
                <a:spcPts val="0"/>
              </a:spcAft>
              <a:buFont typeface="Arial" pitchFamily="34" charset="0"/>
              <a:buChar char="•"/>
              <a:defRPr/>
            </a:pPr>
            <a:r>
              <a:rPr lang="en-US" dirty="0"/>
              <a:t>An </a:t>
            </a:r>
            <a:r>
              <a:rPr lang="en-US" i="1" dirty="0"/>
              <a:t>abstract class</a:t>
            </a:r>
            <a:r>
              <a:rPr lang="en-US" dirty="0"/>
              <a:t> can have:</a:t>
            </a:r>
          </a:p>
          <a:p>
            <a:pPr marL="640080" lvl="1" indent="-274320" eaLnBrk="1" fontAlgn="auto" hangingPunct="1">
              <a:spcAft>
                <a:spcPts val="0"/>
              </a:spcAft>
              <a:buFont typeface="Arial" pitchFamily="34" charset="0"/>
              <a:buChar char="–"/>
              <a:defRPr/>
            </a:pPr>
            <a:r>
              <a:rPr lang="en-US" dirty="0"/>
              <a:t>a</a:t>
            </a:r>
            <a:r>
              <a:rPr lang="en-US" dirty="0" smtClean="0"/>
              <a:t>bstract </a:t>
            </a:r>
            <a:r>
              <a:rPr lang="en-US" dirty="0"/>
              <a:t>methods (no body)</a:t>
            </a:r>
          </a:p>
          <a:p>
            <a:pPr marL="640080" lvl="1" indent="-274320" eaLnBrk="1" fontAlgn="auto" hangingPunct="1">
              <a:spcAft>
                <a:spcPts val="0"/>
              </a:spcAft>
              <a:buFont typeface="Arial" pitchFamily="34" charset="0"/>
              <a:buChar char="–"/>
              <a:defRPr/>
            </a:pPr>
            <a:r>
              <a:rPr lang="en-US" dirty="0"/>
              <a:t>c</a:t>
            </a:r>
            <a:r>
              <a:rPr lang="en-US" dirty="0" smtClean="0"/>
              <a:t>oncrete </a:t>
            </a:r>
            <a:r>
              <a:rPr lang="en-US" dirty="0"/>
              <a:t>methods (with </a:t>
            </a:r>
            <a:r>
              <a:rPr lang="en-US" dirty="0" smtClean="0"/>
              <a:t>a body</a:t>
            </a:r>
            <a:r>
              <a:rPr lang="en-US" dirty="0"/>
              <a:t>)</a:t>
            </a:r>
          </a:p>
          <a:p>
            <a:pPr marL="640080" lvl="1" indent="-274320" eaLnBrk="1" fontAlgn="auto" hangingPunct="1">
              <a:spcAft>
                <a:spcPts val="0"/>
              </a:spcAft>
              <a:buFont typeface="Arial" pitchFamily="34" charset="0"/>
              <a:buChar char="–"/>
              <a:defRPr/>
            </a:pPr>
            <a:r>
              <a:rPr lang="en-US" dirty="0"/>
              <a:t>d</a:t>
            </a:r>
            <a:r>
              <a:rPr lang="en-US" dirty="0" smtClean="0"/>
              <a:t>ata </a:t>
            </a:r>
            <a:r>
              <a:rPr lang="en-US" dirty="0"/>
              <a:t>fields</a:t>
            </a:r>
          </a:p>
          <a:p>
            <a:pPr marL="320040" indent="-320040" eaLnBrk="1" fontAlgn="auto" hangingPunct="1">
              <a:spcAft>
                <a:spcPts val="0"/>
              </a:spcAft>
              <a:buFont typeface="Arial" pitchFamily="34" charset="0"/>
              <a:buChar char="•"/>
              <a:defRPr/>
            </a:pPr>
            <a:r>
              <a:rPr lang="en-US" dirty="0"/>
              <a:t>Unlike a concrete class, an </a:t>
            </a:r>
            <a:r>
              <a:rPr lang="en-US" i="1" dirty="0"/>
              <a:t>abstract </a:t>
            </a:r>
            <a:r>
              <a:rPr lang="en-US" i="1" dirty="0" smtClean="0"/>
              <a:t>class</a:t>
            </a:r>
            <a:endParaRPr lang="en-US" dirty="0"/>
          </a:p>
          <a:p>
            <a:pPr marL="640080" lvl="1" indent="-274320" eaLnBrk="1" fontAlgn="auto" hangingPunct="1">
              <a:spcAft>
                <a:spcPts val="0"/>
              </a:spcAft>
              <a:buFont typeface="Arial" pitchFamily="34" charset="0"/>
              <a:buChar char="–"/>
              <a:defRPr/>
            </a:pPr>
            <a:r>
              <a:rPr lang="en-US" dirty="0"/>
              <a:t>c</a:t>
            </a:r>
            <a:r>
              <a:rPr lang="en-US" dirty="0" smtClean="0"/>
              <a:t>annot </a:t>
            </a:r>
            <a:r>
              <a:rPr lang="en-US" dirty="0"/>
              <a:t>be </a:t>
            </a:r>
            <a:r>
              <a:rPr lang="en-US" dirty="0" smtClean="0"/>
              <a:t>instantiated</a:t>
            </a:r>
            <a:endParaRPr lang="en-US" dirty="0"/>
          </a:p>
          <a:p>
            <a:pPr marL="640080" lvl="1" indent="-274320" eaLnBrk="1" fontAlgn="auto" hangingPunct="1">
              <a:spcAft>
                <a:spcPts val="0"/>
              </a:spcAft>
              <a:buFont typeface="Arial" pitchFamily="34" charset="0"/>
              <a:buChar char="–"/>
              <a:defRPr/>
            </a:pPr>
            <a:r>
              <a:rPr lang="en-US" dirty="0"/>
              <a:t>c</a:t>
            </a:r>
            <a:r>
              <a:rPr lang="en-US" dirty="0" smtClean="0"/>
              <a:t>an </a:t>
            </a:r>
            <a:r>
              <a:rPr lang="en-US" dirty="0"/>
              <a:t>declare abstract </a:t>
            </a:r>
            <a:r>
              <a:rPr lang="en-US" dirty="0" smtClean="0"/>
              <a:t>methods which </a:t>
            </a:r>
            <a:r>
              <a:rPr lang="en-US" i="1" dirty="0"/>
              <a:t>must</a:t>
            </a:r>
            <a:r>
              <a:rPr lang="en-US" dirty="0"/>
              <a:t> be implemented in all </a:t>
            </a:r>
            <a:r>
              <a:rPr lang="en-US" i="1" dirty="0"/>
              <a:t>concrete</a:t>
            </a:r>
            <a:r>
              <a:rPr lang="en-US" dirty="0"/>
              <a:t> </a:t>
            </a:r>
            <a:r>
              <a:rPr lang="en-US" dirty="0" smtClean="0"/>
              <a:t>subclasses</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title"/>
          </p:nvPr>
        </p:nvSpPr>
        <p:spPr>
          <a:xfrm>
            <a:off x="612775" y="228600"/>
            <a:ext cx="8153400" cy="990600"/>
          </a:xfrm>
        </p:spPr>
        <p:txBody>
          <a:bodyPr/>
          <a:lstStyle/>
          <a:p>
            <a:pPr eaLnBrk="1" hangingPunct="1"/>
            <a:r>
              <a:rPr lang="en-US" b="1" smtClean="0"/>
              <a:t>Abstract Classes and Interfaces</a:t>
            </a:r>
          </a:p>
        </p:txBody>
      </p:sp>
      <p:sp>
        <p:nvSpPr>
          <p:cNvPr id="80898" name="Rectangle 3"/>
          <p:cNvSpPr>
            <a:spLocks noGrp="1" noChangeArrowheads="1"/>
          </p:cNvSpPr>
          <p:nvPr>
            <p:ph sz="quarter" idx="1"/>
          </p:nvPr>
        </p:nvSpPr>
        <p:spPr>
          <a:xfrm>
            <a:off x="612775" y="1600200"/>
            <a:ext cx="8153400" cy="4495800"/>
          </a:xfrm>
        </p:spPr>
        <p:txBody>
          <a:bodyPr/>
          <a:lstStyle/>
          <a:p>
            <a:pPr eaLnBrk="1" hangingPunct="1">
              <a:buFont typeface="Arial" charset="0"/>
              <a:buChar char="•"/>
            </a:pPr>
            <a:r>
              <a:rPr lang="en-US" smtClean="0"/>
              <a:t>Abstract classes and interfaces cannot be instantiated</a:t>
            </a:r>
          </a:p>
          <a:p>
            <a:pPr eaLnBrk="1" hangingPunct="1">
              <a:buFont typeface="Arial" charset="0"/>
              <a:buChar char="•"/>
            </a:pPr>
            <a:r>
              <a:rPr lang="en-US" smtClean="0"/>
              <a:t>An abstract class </a:t>
            </a:r>
            <a:r>
              <a:rPr lang="en-US" i="1" smtClean="0"/>
              <a:t>can </a:t>
            </a:r>
            <a:r>
              <a:rPr lang="en-US" smtClean="0"/>
              <a:t>have constructors!</a:t>
            </a:r>
          </a:p>
          <a:p>
            <a:pPr lvl="1" eaLnBrk="1" hangingPunct="1">
              <a:buFont typeface="Arial" charset="0"/>
              <a:buChar char="–"/>
            </a:pPr>
            <a:r>
              <a:rPr lang="en-US" i="1" smtClean="0"/>
              <a:t>Purpose:</a:t>
            </a:r>
            <a:r>
              <a:rPr lang="en-US" smtClean="0"/>
              <a:t> initialize data fields when a subclass object is created</a:t>
            </a:r>
          </a:p>
          <a:p>
            <a:pPr lvl="1" eaLnBrk="1" hangingPunct="1">
              <a:buFont typeface="Arial" charset="0"/>
              <a:buChar char="–"/>
            </a:pPr>
            <a:r>
              <a:rPr lang="en-US" smtClean="0"/>
              <a:t>The subclass uses </a:t>
            </a:r>
            <a:r>
              <a:rPr lang="en-US" b="1" smtClean="0">
                <a:latin typeface="Courier New" pitchFamily="49" charset="0"/>
              </a:rPr>
              <a:t>super(…)</a:t>
            </a:r>
            <a:r>
              <a:rPr lang="en-US" smtClean="0"/>
              <a:t> to call the constructor</a:t>
            </a:r>
          </a:p>
          <a:p>
            <a:pPr eaLnBrk="1" hangingPunct="1">
              <a:buFont typeface="Arial" charset="0"/>
              <a:buChar char="•"/>
            </a:pPr>
            <a:r>
              <a:rPr lang="en-US" smtClean="0"/>
              <a:t>An abstract class may </a:t>
            </a:r>
            <a:r>
              <a:rPr lang="en-US" i="1" smtClean="0"/>
              <a:t>implement </a:t>
            </a:r>
            <a:r>
              <a:rPr lang="en-US" smtClean="0"/>
              <a:t>an interface, but need not define all methods of the interface</a:t>
            </a:r>
          </a:p>
          <a:p>
            <a:pPr lvl="1" eaLnBrk="1" hangingPunct="1">
              <a:buFont typeface="Arial" charset="0"/>
              <a:buChar char="–"/>
            </a:pPr>
            <a:r>
              <a:rPr lang="en-US" smtClean="0"/>
              <a:t>Implementation is left to subclasses</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12775" y="228600"/>
            <a:ext cx="8153400" cy="990600"/>
          </a:xfrm>
        </p:spPr>
        <p:txBody>
          <a:bodyPr rtlCol="0">
            <a:normAutofit fontScale="90000"/>
          </a:bodyPr>
          <a:lstStyle/>
          <a:p>
            <a:pPr eaLnBrk="1" fontAlgn="auto" hangingPunct="1">
              <a:spcAft>
                <a:spcPts val="0"/>
              </a:spcAft>
              <a:defRPr/>
            </a:pPr>
            <a:r>
              <a:rPr lang="en-US" b="1" dirty="0"/>
              <a:t>Inheriting from Interfaces </a:t>
            </a:r>
            <a:r>
              <a:rPr lang="en-US" b="1" dirty="0" err="1"/>
              <a:t>vs</a:t>
            </a:r>
            <a:r>
              <a:rPr lang="en-US" b="1" dirty="0"/>
              <a:t> Classes</a:t>
            </a:r>
          </a:p>
        </p:txBody>
      </p:sp>
      <p:sp>
        <p:nvSpPr>
          <p:cNvPr id="81922" name="Rectangle 3"/>
          <p:cNvSpPr>
            <a:spLocks noGrp="1" noChangeArrowheads="1"/>
          </p:cNvSpPr>
          <p:nvPr>
            <p:ph sz="quarter" idx="1"/>
          </p:nvPr>
        </p:nvSpPr>
        <p:spPr>
          <a:xfrm>
            <a:off x="612775" y="1600200"/>
            <a:ext cx="8153400" cy="4495800"/>
          </a:xfrm>
        </p:spPr>
        <p:txBody>
          <a:bodyPr/>
          <a:lstStyle/>
          <a:p>
            <a:pPr eaLnBrk="1" hangingPunct="1"/>
            <a:r>
              <a:rPr lang="en-US" sz="2800" smtClean="0"/>
              <a:t>A class can </a:t>
            </a:r>
            <a:r>
              <a:rPr lang="en-US" sz="2800" i="1" smtClean="0"/>
              <a:t>extend</a:t>
            </a:r>
            <a:r>
              <a:rPr lang="en-US" sz="2800" smtClean="0"/>
              <a:t> 0 or 1 superclass</a:t>
            </a:r>
            <a:endParaRPr lang="en-US" smtClean="0"/>
          </a:p>
          <a:p>
            <a:pPr eaLnBrk="1" hangingPunct="1"/>
            <a:r>
              <a:rPr lang="en-US" sz="2800" smtClean="0"/>
              <a:t>An interface cannot extend a class</a:t>
            </a:r>
            <a:endParaRPr lang="en-US" smtClean="0"/>
          </a:p>
          <a:p>
            <a:pPr eaLnBrk="1" hangingPunct="1"/>
            <a:r>
              <a:rPr lang="en-US" sz="2800" smtClean="0"/>
              <a:t>A class or interface can </a:t>
            </a:r>
            <a:r>
              <a:rPr lang="en-US" sz="2800" i="1" smtClean="0"/>
              <a:t>implement </a:t>
            </a:r>
            <a:r>
              <a:rPr lang="en-US" sz="2800" smtClean="0"/>
              <a:t>0 or more interfaces</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title"/>
          </p:nvPr>
        </p:nvSpPr>
        <p:spPr>
          <a:xfrm>
            <a:off x="612775" y="228600"/>
            <a:ext cx="8153400" cy="990600"/>
          </a:xfrm>
        </p:spPr>
        <p:txBody>
          <a:bodyPr/>
          <a:lstStyle/>
          <a:p>
            <a:pPr eaLnBrk="1" hangingPunct="1"/>
            <a:r>
              <a:rPr lang="en-US" sz="3600" b="1" smtClean="0"/>
              <a:t>Summary of Features of Actual Classes, Abstract Classes, and Interfaces</a:t>
            </a:r>
          </a:p>
        </p:txBody>
      </p:sp>
      <p:sp>
        <p:nvSpPr>
          <p:cNvPr id="82946" name="AutoShape 2" descr="ftp://mberlmod:jws&amp;wyk$@ftp.wiley.com/Koffman/PPTs/Koffman%20Tables%20Listings/Koffman_Digital%20Request%20150%20DPI%20JPEG/Ch01/Table_1.1.jpg"/>
          <p:cNvSpPr>
            <a:spLocks noChangeAspect="1" noChangeArrowheads="1"/>
          </p:cNvSpPr>
          <p:nvPr/>
        </p:nvSpPr>
        <p:spPr bwMode="auto">
          <a:xfrm>
            <a:off x="63500" y="-136525"/>
            <a:ext cx="7162800" cy="2438400"/>
          </a:xfrm>
          <a:prstGeom prst="rect">
            <a:avLst/>
          </a:prstGeom>
          <a:noFill/>
          <a:ln w="9525">
            <a:noFill/>
            <a:miter lim="800000"/>
            <a:headEnd/>
            <a:tailEnd/>
          </a:ln>
        </p:spPr>
        <p:txBody>
          <a:bodyPr/>
          <a:lstStyle/>
          <a:p>
            <a:endParaRPr lang="en-US"/>
          </a:p>
        </p:txBody>
      </p:sp>
      <p:pic>
        <p:nvPicPr>
          <p:cNvPr id="82947" name="Picture 3" descr="C:\Documents and Settings\Administrator\My Documents\Koffman\PPTs\Koffman_Digital Request 150 DPI JPEG\Ch01\Table_1.1.jpg"/>
          <p:cNvPicPr>
            <a:picLocks noChangeAspect="1" noChangeArrowheads="1"/>
          </p:cNvPicPr>
          <p:nvPr/>
        </p:nvPicPr>
        <p:blipFill>
          <a:blip r:embed="rId2"/>
          <a:srcRect/>
          <a:stretch>
            <a:fillRect/>
          </a:stretch>
        </p:blipFill>
        <p:spPr bwMode="auto">
          <a:xfrm>
            <a:off x="685800" y="2590800"/>
            <a:ext cx="7658100" cy="26019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ext Placeholder 4"/>
          <p:cNvSpPr>
            <a:spLocks noGrp="1"/>
          </p:cNvSpPr>
          <p:nvPr>
            <p:ph type="body" idx="1"/>
          </p:nvPr>
        </p:nvSpPr>
        <p:spPr/>
        <p:txBody>
          <a:bodyPr/>
          <a:lstStyle/>
          <a:p>
            <a:pPr eaLnBrk="1" hangingPunct="1"/>
            <a:r>
              <a:rPr lang="en-US" smtClean="0"/>
              <a:t>Section 1.5</a:t>
            </a:r>
          </a:p>
        </p:txBody>
      </p:sp>
      <p:sp>
        <p:nvSpPr>
          <p:cNvPr id="83970" name="Title 3"/>
          <p:cNvSpPr>
            <a:spLocks noGrp="1"/>
          </p:cNvSpPr>
          <p:nvPr>
            <p:ph type="title"/>
          </p:nvPr>
        </p:nvSpPr>
        <p:spPr/>
        <p:txBody>
          <a:bodyPr/>
          <a:lstStyle/>
          <a:p>
            <a:pPr eaLnBrk="1" hangingPunct="1"/>
            <a:r>
              <a:rPr lang="en-US" smtClean="0"/>
              <a:t>Class </a:t>
            </a:r>
            <a:r>
              <a:rPr lang="en-US" smtClean="0">
                <a:latin typeface="Courier New" pitchFamily="49" charset="0"/>
                <a:cs typeface="Courier New" pitchFamily="49" charset="0"/>
              </a:rPr>
              <a:t>Object</a:t>
            </a:r>
            <a:r>
              <a:rPr lang="en-US" smtClean="0"/>
              <a:t> and Casting</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4"/>
          <p:cNvSpPr>
            <a:spLocks noGrp="1"/>
          </p:cNvSpPr>
          <p:nvPr>
            <p:ph type="title"/>
          </p:nvPr>
        </p:nvSpPr>
        <p:spPr>
          <a:xfrm>
            <a:off x="612775" y="228600"/>
            <a:ext cx="8153400" cy="990600"/>
          </a:xfrm>
        </p:spPr>
        <p:txBody>
          <a:bodyPr/>
          <a:lstStyle/>
          <a:p>
            <a:pPr eaLnBrk="1" hangingPunct="1"/>
            <a:r>
              <a:rPr lang="en-US" b="1" smtClean="0"/>
              <a:t>Interfaces </a:t>
            </a:r>
            <a:r>
              <a:rPr lang="en-US" smtClean="0"/>
              <a:t>(cont.)</a:t>
            </a:r>
            <a:endParaRPr lang="en-US" b="1" smtClean="0"/>
          </a:p>
        </p:txBody>
      </p:sp>
      <p:sp>
        <p:nvSpPr>
          <p:cNvPr id="20482" name="Content Placeholder 5"/>
          <p:cNvSpPr>
            <a:spLocks noGrp="1"/>
          </p:cNvSpPr>
          <p:nvPr>
            <p:ph sz="quarter" idx="1"/>
          </p:nvPr>
        </p:nvSpPr>
        <p:spPr>
          <a:xfrm>
            <a:off x="612775" y="1600200"/>
            <a:ext cx="8153400" cy="4495800"/>
          </a:xfrm>
        </p:spPr>
        <p:txBody>
          <a:bodyPr/>
          <a:lstStyle/>
          <a:p>
            <a:pPr eaLnBrk="1" hangingPunct="1">
              <a:lnSpc>
                <a:spcPct val="90000"/>
              </a:lnSpc>
            </a:pPr>
            <a:r>
              <a:rPr lang="en-US" sz="2700" smtClean="0"/>
              <a:t>A class that </a:t>
            </a:r>
            <a:r>
              <a:rPr lang="en-US" sz="2700" i="1" smtClean="0"/>
              <a:t>implements the interface</a:t>
            </a:r>
            <a:r>
              <a:rPr lang="en-US" sz="2700" smtClean="0"/>
              <a:t> provides code for the ADT</a:t>
            </a:r>
          </a:p>
          <a:p>
            <a:pPr eaLnBrk="1" hangingPunct="1">
              <a:lnSpc>
                <a:spcPct val="90000"/>
              </a:lnSpc>
            </a:pPr>
            <a:r>
              <a:rPr lang="en-US" sz="2700" smtClean="0"/>
              <a:t>As long as the implementation satisfies the ADT contract, the programmer may implement it as he or she chooses</a:t>
            </a:r>
          </a:p>
          <a:p>
            <a:pPr eaLnBrk="1" hangingPunct="1">
              <a:lnSpc>
                <a:spcPct val="90000"/>
              </a:lnSpc>
            </a:pPr>
            <a:r>
              <a:rPr lang="en-US" sz="2700" smtClean="0"/>
              <a:t>In addition to implementing all data fields and methods in the interface, the programmer may add: </a:t>
            </a:r>
          </a:p>
          <a:p>
            <a:pPr lvl="1" eaLnBrk="1" hangingPunct="1">
              <a:lnSpc>
                <a:spcPct val="90000"/>
              </a:lnSpc>
            </a:pPr>
            <a:r>
              <a:rPr lang="en-US" sz="2400" smtClean="0"/>
              <a:t>data fields not in the implementation</a:t>
            </a:r>
          </a:p>
          <a:p>
            <a:pPr lvl="1" eaLnBrk="1" hangingPunct="1">
              <a:lnSpc>
                <a:spcPct val="90000"/>
              </a:lnSpc>
            </a:pPr>
            <a:r>
              <a:rPr lang="en-US" sz="2400" smtClean="0"/>
              <a:t>methods not in the implementation</a:t>
            </a:r>
          </a:p>
          <a:p>
            <a:pPr lvl="1" eaLnBrk="1" hangingPunct="1">
              <a:lnSpc>
                <a:spcPct val="90000"/>
              </a:lnSpc>
            </a:pPr>
            <a:r>
              <a:rPr lang="en-US" sz="2400" smtClean="0"/>
              <a:t>constructors (an interface cannot contain constructors because it cannot be instantiated)</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ChangeArrowheads="1"/>
          </p:cNvSpPr>
          <p:nvPr>
            <p:ph type="title"/>
          </p:nvPr>
        </p:nvSpPr>
        <p:spPr>
          <a:xfrm>
            <a:off x="612775" y="228600"/>
            <a:ext cx="8153400" cy="990600"/>
          </a:xfrm>
        </p:spPr>
        <p:txBody>
          <a:bodyPr/>
          <a:lstStyle/>
          <a:p>
            <a:pPr eaLnBrk="1" hangingPunct="1"/>
            <a:r>
              <a:rPr lang="en-US" b="1" smtClean="0"/>
              <a:t>Class </a:t>
            </a:r>
            <a:r>
              <a:rPr lang="en-US" smtClean="0">
                <a:latin typeface="Courier New" pitchFamily="49" charset="0"/>
              </a:rPr>
              <a:t>Object</a:t>
            </a:r>
            <a:endParaRPr lang="en-US" smtClean="0"/>
          </a:p>
        </p:txBody>
      </p:sp>
      <p:sp>
        <p:nvSpPr>
          <p:cNvPr id="84994" name="Rectangle 3"/>
          <p:cNvSpPr>
            <a:spLocks noGrp="1" noChangeArrowheads="1"/>
          </p:cNvSpPr>
          <p:nvPr>
            <p:ph sz="quarter" idx="1"/>
          </p:nvPr>
        </p:nvSpPr>
        <p:spPr>
          <a:xfrm>
            <a:off x="612775" y="1600200"/>
            <a:ext cx="8153400" cy="4495800"/>
          </a:xfrm>
        </p:spPr>
        <p:txBody>
          <a:bodyPr/>
          <a:lstStyle/>
          <a:p>
            <a:pPr eaLnBrk="1" hangingPunct="1"/>
            <a:r>
              <a:rPr lang="en-US" sz="2800" smtClean="0">
                <a:latin typeface="Courier New" pitchFamily="49" charset="0"/>
              </a:rPr>
              <a:t>Object</a:t>
            </a:r>
            <a:r>
              <a:rPr lang="en-US" sz="2800" smtClean="0"/>
              <a:t> is the root of the class hierarchy</a:t>
            </a:r>
          </a:p>
          <a:p>
            <a:pPr eaLnBrk="1" hangingPunct="1"/>
            <a:r>
              <a:rPr lang="en-US" smtClean="0"/>
              <a:t>Every </a:t>
            </a:r>
            <a:r>
              <a:rPr lang="en-US" i="1" smtClean="0"/>
              <a:t>class</a:t>
            </a:r>
            <a:r>
              <a:rPr lang="en-US" smtClean="0"/>
              <a:t> has </a:t>
            </a:r>
            <a:r>
              <a:rPr lang="en-US" smtClean="0">
                <a:latin typeface="Courier New" pitchFamily="49" charset="0"/>
              </a:rPr>
              <a:t>Object</a:t>
            </a:r>
            <a:r>
              <a:rPr lang="en-US" smtClean="0"/>
              <a:t> as a superclass</a:t>
            </a:r>
          </a:p>
          <a:p>
            <a:pPr eaLnBrk="1" hangingPunct="1"/>
            <a:r>
              <a:rPr lang="en-US" sz="2800" smtClean="0"/>
              <a:t>All classes inherit the methods of </a:t>
            </a:r>
            <a:r>
              <a:rPr lang="en-US" sz="2800" smtClean="0">
                <a:latin typeface="Courier New" pitchFamily="49" charset="0"/>
                <a:cs typeface="Courier New" pitchFamily="49" charset="0"/>
              </a:rPr>
              <a:t>Object </a:t>
            </a:r>
            <a:r>
              <a:rPr lang="en-US" sz="2800" smtClean="0">
                <a:cs typeface="Courier New" pitchFamily="49" charset="0"/>
              </a:rPr>
              <a:t>b</a:t>
            </a:r>
            <a:r>
              <a:rPr lang="en-US" sz="2800" smtClean="0"/>
              <a:t>ut</a:t>
            </a:r>
            <a:r>
              <a:rPr lang="en-US" smtClean="0"/>
              <a:t> may override them</a:t>
            </a:r>
          </a:p>
          <a:p>
            <a:pPr eaLnBrk="1" hangingPunct="1"/>
            <a:endParaRPr lang="en-US" sz="2800" smtClean="0"/>
          </a:p>
        </p:txBody>
      </p:sp>
      <p:pic>
        <p:nvPicPr>
          <p:cNvPr id="84995" name="Picture 1" descr="C:\Documents and Settings\Administrator\My Documents\Koffman\PPTs\Koffman_Digital Request 150 DPI JPEG\Ch01\Table_1.2.jpg"/>
          <p:cNvPicPr>
            <a:picLocks noChangeAspect="1" noChangeArrowheads="1"/>
          </p:cNvPicPr>
          <p:nvPr/>
        </p:nvPicPr>
        <p:blipFill>
          <a:blip r:embed="rId2"/>
          <a:srcRect/>
          <a:stretch>
            <a:fillRect/>
          </a:stretch>
        </p:blipFill>
        <p:spPr bwMode="auto">
          <a:xfrm>
            <a:off x="304800" y="4114800"/>
            <a:ext cx="8424863" cy="167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ChangeArrowheads="1"/>
          </p:cNvSpPr>
          <p:nvPr>
            <p:ph type="title"/>
          </p:nvPr>
        </p:nvSpPr>
        <p:spPr>
          <a:xfrm>
            <a:off x="612775" y="228600"/>
            <a:ext cx="8153400" cy="990600"/>
          </a:xfrm>
        </p:spPr>
        <p:txBody>
          <a:bodyPr/>
          <a:lstStyle/>
          <a:p>
            <a:pPr eaLnBrk="1" hangingPunct="1"/>
            <a:r>
              <a:rPr lang="en-US" b="1" smtClean="0"/>
              <a:t>Method </a:t>
            </a:r>
            <a:r>
              <a:rPr lang="en-US" smtClean="0">
                <a:latin typeface="Courier New" pitchFamily="49" charset="0"/>
              </a:rPr>
              <a:t>toString</a:t>
            </a:r>
          </a:p>
        </p:txBody>
      </p:sp>
      <p:sp>
        <p:nvSpPr>
          <p:cNvPr id="86018" name="Rectangle 3"/>
          <p:cNvSpPr>
            <a:spLocks noGrp="1" noChangeArrowheads="1"/>
          </p:cNvSpPr>
          <p:nvPr>
            <p:ph sz="quarter" idx="1"/>
          </p:nvPr>
        </p:nvSpPr>
        <p:spPr>
          <a:xfrm>
            <a:off x="612775" y="1600200"/>
            <a:ext cx="8153400" cy="4495800"/>
          </a:xfrm>
        </p:spPr>
        <p:txBody>
          <a:bodyPr/>
          <a:lstStyle/>
          <a:p>
            <a:pPr eaLnBrk="1" hangingPunct="1"/>
            <a:r>
              <a:rPr lang="en-US" smtClean="0"/>
              <a:t>You should always override </a:t>
            </a:r>
            <a:r>
              <a:rPr lang="en-US" smtClean="0">
                <a:latin typeface="Courier New" pitchFamily="49" charset="0"/>
              </a:rPr>
              <a:t>toString</a:t>
            </a:r>
            <a:r>
              <a:rPr lang="en-US" smtClean="0"/>
              <a:t> method if you want to print object state</a:t>
            </a:r>
          </a:p>
          <a:p>
            <a:pPr eaLnBrk="1" hangingPunct="1"/>
            <a:r>
              <a:rPr lang="en-US" smtClean="0"/>
              <a:t>If you do </a:t>
            </a:r>
            <a:r>
              <a:rPr lang="en-US" i="1" smtClean="0"/>
              <a:t>not</a:t>
            </a:r>
            <a:r>
              <a:rPr lang="en-US" smtClean="0"/>
              <a:t> override it:</a:t>
            </a:r>
          </a:p>
          <a:p>
            <a:pPr lvl="1" eaLnBrk="1" hangingPunct="1"/>
            <a:r>
              <a:rPr lang="en-US" smtClean="0">
                <a:latin typeface="Courier New" pitchFamily="49" charset="0"/>
              </a:rPr>
              <a:t>Object.toString</a:t>
            </a:r>
            <a:r>
              <a:rPr lang="en-US" smtClean="0"/>
              <a:t> will return a </a:t>
            </a:r>
            <a:r>
              <a:rPr lang="en-US" smtClean="0">
                <a:latin typeface="Courier New" pitchFamily="49" charset="0"/>
              </a:rPr>
              <a:t>String</a:t>
            </a:r>
          </a:p>
          <a:p>
            <a:pPr lvl="1" eaLnBrk="1" hangingPunct="1"/>
            <a:r>
              <a:rPr lang="en-US" smtClean="0"/>
              <a:t>Just not the </a:t>
            </a:r>
            <a:r>
              <a:rPr lang="en-US" smtClean="0">
                <a:latin typeface="Courier New" pitchFamily="49" charset="0"/>
              </a:rPr>
              <a:t>String</a:t>
            </a:r>
            <a:r>
              <a:rPr lang="en-US" smtClean="0"/>
              <a:t> you want!</a:t>
            </a:r>
          </a:p>
          <a:p>
            <a:pPr lvl="1" eaLnBrk="1" hangingPunct="1">
              <a:buFontTx/>
              <a:buNone/>
            </a:pPr>
            <a:r>
              <a:rPr lang="en-US" smtClean="0"/>
              <a:t>	Example: </a:t>
            </a:r>
            <a:r>
              <a:rPr lang="en-US" smtClean="0">
                <a:latin typeface="Courier New" pitchFamily="49" charset="0"/>
              </a:rPr>
              <a:t>ArrayBasedPD@ef08879</a:t>
            </a:r>
            <a:endParaRPr lang="en-US" smtClean="0"/>
          </a:p>
          <a:p>
            <a:pPr lvl="1" eaLnBrk="1" hangingPunct="1">
              <a:buFontTx/>
              <a:buNone/>
            </a:pPr>
            <a:r>
              <a:rPr lang="en-US" smtClean="0"/>
              <a:t>	The name of the class, </a:t>
            </a:r>
            <a:r>
              <a:rPr lang="en-US" b="1" smtClean="0">
                <a:latin typeface="Courier New" pitchFamily="49" charset="0"/>
              </a:rPr>
              <a:t>@</a:t>
            </a:r>
            <a:r>
              <a:rPr lang="en-US" smtClean="0"/>
              <a:t>, instance’s hash code</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12775" y="228600"/>
            <a:ext cx="8153400" cy="990600"/>
          </a:xfrm>
        </p:spPr>
        <p:txBody>
          <a:bodyPr rtlCol="0">
            <a:normAutofit fontScale="90000"/>
          </a:bodyPr>
          <a:lstStyle/>
          <a:p>
            <a:pPr eaLnBrk="1" fontAlgn="auto" hangingPunct="1">
              <a:spcAft>
                <a:spcPts val="0"/>
              </a:spcAft>
              <a:defRPr/>
            </a:pPr>
            <a:r>
              <a:rPr lang="en-US" b="1" dirty="0"/>
              <a:t>Operations Determined by Type of Reference Variable</a:t>
            </a:r>
          </a:p>
        </p:txBody>
      </p:sp>
      <p:sp>
        <p:nvSpPr>
          <p:cNvPr id="76802" name="Rectangle 3"/>
          <p:cNvSpPr>
            <a:spLocks noGrp="1" noChangeArrowheads="1"/>
          </p:cNvSpPr>
          <p:nvPr>
            <p:ph sz="quarter" idx="1"/>
          </p:nvPr>
        </p:nvSpPr>
        <p:spPr>
          <a:xfrm>
            <a:off x="457200" y="1600200"/>
            <a:ext cx="8229600" cy="3276600"/>
          </a:xfrm>
        </p:spPr>
        <p:txBody>
          <a:bodyPr>
            <a:normAutofit fontScale="92500" lnSpcReduction="10000"/>
          </a:bodyPr>
          <a:lstStyle/>
          <a:p>
            <a:pPr marL="320040" indent="-320040" eaLnBrk="1" fontAlgn="auto" hangingPunct="1">
              <a:spcAft>
                <a:spcPts val="0"/>
              </a:spcAft>
              <a:buFont typeface="Wingdings"/>
              <a:buChar char=""/>
              <a:defRPr/>
            </a:pPr>
            <a:r>
              <a:rPr lang="en-US" dirty="0" smtClean="0"/>
              <a:t>As shown previously with </a:t>
            </a:r>
            <a:r>
              <a:rPr lang="en-US" sz="2800" b="1" dirty="0">
                <a:latin typeface="Courier New" pitchFamily="49" charset="0"/>
              </a:rPr>
              <a:t>Computer</a:t>
            </a:r>
            <a:r>
              <a:rPr lang="en-US" sz="2800" dirty="0" smtClean="0"/>
              <a:t> </a:t>
            </a:r>
            <a:r>
              <a:rPr lang="en-US" dirty="0" smtClean="0"/>
              <a:t>and </a:t>
            </a:r>
            <a:r>
              <a:rPr lang="en-US" sz="2800" b="1" dirty="0" smtClean="0">
                <a:latin typeface="Courier New" pitchFamily="49" charset="0"/>
              </a:rPr>
              <a:t>Notebook</a:t>
            </a:r>
            <a:r>
              <a:rPr lang="en-US" sz="3300" b="1" dirty="0" smtClean="0">
                <a:latin typeface="Courier New" pitchFamily="49" charset="0"/>
              </a:rPr>
              <a:t>,</a:t>
            </a:r>
            <a:r>
              <a:rPr lang="en-US" dirty="0" smtClean="0"/>
              <a:t> a variable can refer to object whose type is a </a:t>
            </a:r>
            <a:r>
              <a:rPr lang="en-US" i="1" dirty="0" smtClean="0"/>
              <a:t>subclass</a:t>
            </a:r>
            <a:r>
              <a:rPr lang="en-US" dirty="0" smtClean="0"/>
              <a:t> of the variable’s declared type</a:t>
            </a:r>
          </a:p>
          <a:p>
            <a:pPr marL="320040" indent="-320040" eaLnBrk="1" fontAlgn="auto" hangingPunct="1">
              <a:spcAft>
                <a:spcPts val="0"/>
              </a:spcAft>
              <a:buFont typeface="Wingdings"/>
              <a:buChar char=""/>
              <a:defRPr/>
            </a:pPr>
            <a:r>
              <a:rPr lang="en-US" dirty="0" smtClean="0"/>
              <a:t>Java is </a:t>
            </a:r>
            <a:r>
              <a:rPr lang="en-US" i="1" dirty="0" smtClean="0"/>
              <a:t>strongly typed</a:t>
            </a:r>
            <a:r>
              <a:rPr lang="en-US" dirty="0" smtClean="0"/>
              <a:t>     </a:t>
            </a:r>
            <a:br>
              <a:rPr lang="en-US" dirty="0" smtClean="0"/>
            </a:br>
            <a:r>
              <a:rPr lang="en-US" sz="2000" b="1" dirty="0" smtClean="0">
                <a:latin typeface="Courier New" pitchFamily="49" charset="0"/>
              </a:rPr>
              <a:t>Object </a:t>
            </a:r>
            <a:r>
              <a:rPr lang="en-US" sz="2000" b="1" dirty="0" err="1" smtClean="0">
                <a:latin typeface="Courier New" pitchFamily="49" charset="0"/>
              </a:rPr>
              <a:t>athing</a:t>
            </a:r>
            <a:r>
              <a:rPr lang="en-US" sz="2000" b="1" dirty="0" smtClean="0">
                <a:latin typeface="Courier New" pitchFamily="49" charset="0"/>
              </a:rPr>
              <a:t> = new Integer(25);</a:t>
            </a:r>
            <a:endParaRPr lang="en-US" sz="2000" dirty="0" smtClean="0"/>
          </a:p>
          <a:p>
            <a:pPr marL="640080" lvl="1" indent="-274320" eaLnBrk="1" fontAlgn="auto" hangingPunct="1">
              <a:spcAft>
                <a:spcPts val="0"/>
              </a:spcAft>
              <a:buFont typeface="Wingdings 2"/>
              <a:buChar char=""/>
              <a:defRPr/>
            </a:pPr>
            <a:r>
              <a:rPr lang="en-US" dirty="0" smtClean="0"/>
              <a:t>The compiler always verifies that a variable’s type includes the class of every expression assigned to the variable </a:t>
            </a:r>
            <a:r>
              <a:rPr lang="en-US" i="1" dirty="0" smtClean="0"/>
              <a:t>(e.g., class </a:t>
            </a:r>
            <a:r>
              <a:rPr lang="en-US" dirty="0" smtClean="0"/>
              <a:t>Object</a:t>
            </a:r>
            <a:r>
              <a:rPr lang="en-US" i="1" dirty="0" smtClean="0"/>
              <a:t> must include class </a:t>
            </a:r>
            <a:r>
              <a:rPr lang="en-US" dirty="0" smtClean="0"/>
              <a:t>Integer)</a:t>
            </a:r>
          </a:p>
        </p:txBody>
      </p:sp>
      <p:pic>
        <p:nvPicPr>
          <p:cNvPr id="87043" name="Picture 2" descr="C:\Documents and Settings\Administrator\My Documents\Koffman\PPTs\JPEGS\JWCL233_Koffman JPG files\ch01\w0007-nn.jpg"/>
          <p:cNvPicPr>
            <a:picLocks noChangeAspect="1" noChangeArrowheads="1"/>
          </p:cNvPicPr>
          <p:nvPr/>
        </p:nvPicPr>
        <p:blipFill>
          <a:blip r:embed="rId2"/>
          <a:srcRect/>
          <a:stretch>
            <a:fillRect/>
          </a:stretch>
        </p:blipFill>
        <p:spPr bwMode="auto">
          <a:xfrm>
            <a:off x="1676400" y="4800600"/>
            <a:ext cx="5562600" cy="20018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12775" y="228600"/>
            <a:ext cx="8153400" cy="990600"/>
          </a:xfrm>
        </p:spPr>
        <p:txBody>
          <a:bodyPr rtlCol="0">
            <a:normAutofit fontScale="90000"/>
          </a:bodyPr>
          <a:lstStyle/>
          <a:p>
            <a:pPr eaLnBrk="1" fontAlgn="auto" hangingPunct="1">
              <a:spcAft>
                <a:spcPts val="0"/>
              </a:spcAft>
              <a:defRPr/>
            </a:pPr>
            <a:r>
              <a:rPr lang="en-US" b="1" dirty="0"/>
              <a:t>Operations Determined by Type of Reference </a:t>
            </a:r>
            <a:r>
              <a:rPr lang="en-US" b="1" dirty="0" smtClean="0"/>
              <a:t>Variable </a:t>
            </a:r>
            <a:r>
              <a:rPr lang="en-US" dirty="0" smtClean="0"/>
              <a:t>(cont.)</a:t>
            </a:r>
            <a:endParaRPr lang="en-US" dirty="0"/>
          </a:p>
        </p:txBody>
      </p:sp>
      <p:sp>
        <p:nvSpPr>
          <p:cNvPr id="76802" name="Rectangle 3"/>
          <p:cNvSpPr>
            <a:spLocks noGrp="1" noChangeArrowheads="1"/>
          </p:cNvSpPr>
          <p:nvPr>
            <p:ph sz="quarter" idx="1"/>
          </p:nvPr>
        </p:nvSpPr>
        <p:spPr>
          <a:xfrm>
            <a:off x="612775" y="1600200"/>
            <a:ext cx="8153400" cy="4495800"/>
          </a:xfrm>
        </p:spPr>
        <p:txBody>
          <a:bodyPr>
            <a:normAutofit lnSpcReduction="10000"/>
          </a:bodyPr>
          <a:lstStyle/>
          <a:p>
            <a:pPr marL="320040" indent="-320040" eaLnBrk="1" fontAlgn="auto" hangingPunct="1">
              <a:spcAft>
                <a:spcPts val="0"/>
              </a:spcAft>
              <a:buFont typeface="Wingdings"/>
              <a:buChar char=""/>
              <a:defRPr/>
            </a:pPr>
            <a:r>
              <a:rPr lang="en-US" sz="2500" smtClean="0">
                <a:solidFill>
                  <a:srgbClr val="000000"/>
                </a:solidFill>
              </a:rPr>
              <a:t>The type of the </a:t>
            </a:r>
            <a:r>
              <a:rPr lang="en-US" sz="2500" i="1" smtClean="0">
                <a:solidFill>
                  <a:srgbClr val="000000"/>
                </a:solidFill>
              </a:rPr>
              <a:t>variable</a:t>
            </a:r>
            <a:r>
              <a:rPr lang="en-US" sz="2500" smtClean="0">
                <a:solidFill>
                  <a:srgbClr val="000000"/>
                </a:solidFill>
              </a:rPr>
              <a:t> determines what operations are legal</a:t>
            </a:r>
            <a:endParaRPr lang="en-US" sz="1900" b="1" smtClean="0">
              <a:latin typeface="Courier New" pitchFamily="49" charset="0"/>
            </a:endParaRPr>
          </a:p>
          <a:p>
            <a:pPr marL="400050" lvl="1" indent="0" eaLnBrk="1" fontAlgn="auto" hangingPunct="1">
              <a:spcAft>
                <a:spcPts val="0"/>
              </a:spcAft>
              <a:buFont typeface="Arial" charset="0"/>
              <a:buNone/>
              <a:defRPr/>
            </a:pPr>
            <a:r>
              <a:rPr lang="en-US" sz="1900" b="1" smtClean="0">
                <a:latin typeface="Courier New" pitchFamily="49" charset="0"/>
              </a:rPr>
              <a:t>Object athing = new Integer(25);</a:t>
            </a:r>
          </a:p>
          <a:p>
            <a:pPr marL="320040" indent="-320040" eaLnBrk="1" fontAlgn="auto" hangingPunct="1">
              <a:spcAft>
                <a:spcPts val="0"/>
              </a:spcAft>
              <a:buFont typeface="Wingdings"/>
              <a:buChar char=""/>
              <a:defRPr/>
            </a:pPr>
            <a:r>
              <a:rPr lang="en-US" sz="2500" smtClean="0">
                <a:solidFill>
                  <a:srgbClr val="000000"/>
                </a:solidFill>
              </a:rPr>
              <a:t>The following is legal:</a:t>
            </a:r>
            <a:endParaRPr lang="en-US" sz="1900" b="1" smtClean="0">
              <a:latin typeface="Courier New" pitchFamily="49" charset="0"/>
            </a:endParaRPr>
          </a:p>
          <a:p>
            <a:pPr marL="400050" lvl="1" indent="0" eaLnBrk="1" fontAlgn="auto" hangingPunct="1">
              <a:spcAft>
                <a:spcPts val="0"/>
              </a:spcAft>
              <a:buFont typeface="Arial" charset="0"/>
              <a:buNone/>
              <a:defRPr/>
            </a:pPr>
            <a:r>
              <a:rPr lang="en-US" sz="1900" b="1" smtClean="0">
                <a:latin typeface="Courier New" pitchFamily="49" charset="0"/>
              </a:rPr>
              <a:t>athing.toString();</a:t>
            </a:r>
          </a:p>
          <a:p>
            <a:pPr marL="320040" indent="-320040" eaLnBrk="1" fontAlgn="auto" hangingPunct="1">
              <a:spcAft>
                <a:spcPts val="0"/>
              </a:spcAft>
              <a:buFont typeface="Wingdings"/>
              <a:buChar char=""/>
              <a:defRPr/>
            </a:pPr>
            <a:r>
              <a:rPr lang="en-US" sz="2500" smtClean="0">
                <a:solidFill>
                  <a:srgbClr val="000000"/>
                </a:solidFill>
              </a:rPr>
              <a:t>But this is not legal:</a:t>
            </a:r>
            <a:endParaRPr lang="en-US" sz="1900" b="1" smtClean="0">
              <a:latin typeface="Courier New" pitchFamily="49" charset="0"/>
            </a:endParaRPr>
          </a:p>
          <a:p>
            <a:pPr marL="400050" lvl="1" indent="0" eaLnBrk="1" fontAlgn="auto" hangingPunct="1">
              <a:spcAft>
                <a:spcPts val="0"/>
              </a:spcAft>
              <a:buFont typeface="Arial" charset="0"/>
              <a:buNone/>
              <a:defRPr/>
            </a:pPr>
            <a:r>
              <a:rPr lang="en-US" sz="1900" b="1" smtClean="0">
                <a:latin typeface="Courier New" pitchFamily="49" charset="0"/>
              </a:rPr>
              <a:t>athing.intValue();</a:t>
            </a:r>
          </a:p>
          <a:p>
            <a:pPr marL="320040" indent="-320040" eaLnBrk="1" fontAlgn="auto" hangingPunct="1">
              <a:spcAft>
                <a:spcPts val="0"/>
              </a:spcAft>
              <a:buFont typeface="Wingdings"/>
              <a:buChar char=""/>
              <a:defRPr/>
            </a:pPr>
            <a:r>
              <a:rPr lang="en-US" sz="2800" smtClean="0">
                <a:latin typeface="Courier New" pitchFamily="49" charset="0"/>
              </a:rPr>
              <a:t>Object</a:t>
            </a:r>
            <a:r>
              <a:rPr lang="en-US" sz="1900" b="1" smtClean="0">
                <a:latin typeface="Courier New" pitchFamily="49" charset="0"/>
              </a:rPr>
              <a:t> </a:t>
            </a:r>
            <a:r>
              <a:rPr lang="en-US" sz="3000" smtClean="0"/>
              <a:t>has a </a:t>
            </a:r>
            <a:r>
              <a:rPr lang="en-US" sz="2800" smtClean="0">
                <a:latin typeface="Courier New" pitchFamily="49" charset="0"/>
              </a:rPr>
              <a:t>toString()</a:t>
            </a:r>
            <a:r>
              <a:rPr lang="en-US" sz="1900" b="1" smtClean="0">
                <a:latin typeface="Courier New" pitchFamily="49" charset="0"/>
              </a:rPr>
              <a:t> </a:t>
            </a:r>
            <a:r>
              <a:rPr lang="en-US" sz="3000" smtClean="0"/>
              <a:t>method, but it does not have an </a:t>
            </a:r>
            <a:r>
              <a:rPr lang="en-US" sz="2800" smtClean="0">
                <a:latin typeface="Courier New" pitchFamily="49" charset="0"/>
              </a:rPr>
              <a:t>intValue()</a:t>
            </a:r>
            <a:r>
              <a:rPr lang="en-US" sz="1900" b="1" smtClean="0">
                <a:latin typeface="Courier New" pitchFamily="49" charset="0"/>
              </a:rPr>
              <a:t> </a:t>
            </a:r>
            <a:r>
              <a:rPr lang="en-US" sz="3000" smtClean="0"/>
              <a:t>method (even though </a:t>
            </a:r>
            <a:r>
              <a:rPr lang="en-US" sz="2400" b="1" smtClean="0">
                <a:latin typeface="Courier New" pitchFamily="49" charset="0"/>
              </a:rPr>
              <a:t>Integer</a:t>
            </a:r>
            <a:r>
              <a:rPr lang="en-US" sz="1900" b="1" smtClean="0">
                <a:latin typeface="Courier New" pitchFamily="49" charset="0"/>
              </a:rPr>
              <a:t> </a:t>
            </a:r>
            <a:r>
              <a:rPr lang="en-US" sz="3000" smtClean="0"/>
              <a:t>does, the reference is considered of type </a:t>
            </a:r>
            <a:r>
              <a:rPr lang="en-US" sz="2800" smtClean="0">
                <a:latin typeface="Courier New" pitchFamily="49" charset="0"/>
              </a:rPr>
              <a:t>Object</a:t>
            </a:r>
            <a:r>
              <a:rPr lang="en-US" sz="3000" smtClean="0"/>
              <a:t>)</a:t>
            </a:r>
            <a:endParaRPr lang="en-US" sz="3000" i="1"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12775" y="228600"/>
            <a:ext cx="8153400" cy="990600"/>
          </a:xfrm>
        </p:spPr>
        <p:txBody>
          <a:bodyPr rtlCol="0">
            <a:normAutofit fontScale="90000"/>
          </a:bodyPr>
          <a:lstStyle/>
          <a:p>
            <a:pPr eaLnBrk="1" fontAlgn="auto" hangingPunct="1">
              <a:spcAft>
                <a:spcPts val="0"/>
              </a:spcAft>
              <a:defRPr/>
            </a:pPr>
            <a:r>
              <a:rPr lang="en-US" b="1" dirty="0"/>
              <a:t>Operations Determined by Type of Reference </a:t>
            </a:r>
            <a:r>
              <a:rPr lang="en-US" b="1" dirty="0" smtClean="0"/>
              <a:t>Variable</a:t>
            </a:r>
            <a:r>
              <a:rPr lang="en-US" dirty="0" smtClean="0"/>
              <a:t> (cont.)</a:t>
            </a:r>
            <a:endParaRPr lang="en-US" dirty="0"/>
          </a:p>
        </p:txBody>
      </p:sp>
      <p:sp>
        <p:nvSpPr>
          <p:cNvPr id="76802" name="Rectangle 3"/>
          <p:cNvSpPr>
            <a:spLocks noGrp="1" noChangeArrowheads="1"/>
          </p:cNvSpPr>
          <p:nvPr>
            <p:ph sz="quarter" idx="1"/>
          </p:nvPr>
        </p:nvSpPr>
        <p:spPr>
          <a:xfrm>
            <a:off x="612775" y="1600200"/>
            <a:ext cx="8153400" cy="4495800"/>
          </a:xfrm>
        </p:spPr>
        <p:txBody>
          <a:bodyPr>
            <a:normAutofit lnSpcReduction="10000"/>
          </a:bodyPr>
          <a:lstStyle/>
          <a:p>
            <a:pPr marL="320040" indent="-320040" eaLnBrk="1" fontAlgn="auto" hangingPunct="1">
              <a:lnSpc>
                <a:spcPct val="90000"/>
              </a:lnSpc>
              <a:spcAft>
                <a:spcPts val="0"/>
              </a:spcAft>
              <a:buFont typeface="Wingdings"/>
              <a:buChar char=""/>
              <a:defRPr/>
            </a:pPr>
            <a:r>
              <a:rPr lang="en-US" sz="2500" smtClean="0">
                <a:solidFill>
                  <a:srgbClr val="000000"/>
                </a:solidFill>
              </a:rPr>
              <a:t>The following method will compile,</a:t>
            </a:r>
            <a:endParaRPr lang="en-US" sz="1900" b="1" smtClean="0">
              <a:latin typeface="Courier New" pitchFamily="49" charset="0"/>
            </a:endParaRPr>
          </a:p>
          <a:p>
            <a:pPr marL="400050" lvl="1" indent="0" eaLnBrk="1" fontAlgn="auto" hangingPunct="1">
              <a:lnSpc>
                <a:spcPct val="90000"/>
              </a:lnSpc>
              <a:spcAft>
                <a:spcPts val="0"/>
              </a:spcAft>
              <a:buFont typeface="Arial" charset="0"/>
              <a:buNone/>
              <a:defRPr/>
            </a:pPr>
            <a:endParaRPr lang="en-US" sz="1900" b="1" smtClean="0">
              <a:latin typeface="Courier New" pitchFamily="49" charset="0"/>
            </a:endParaRPr>
          </a:p>
          <a:p>
            <a:pPr marL="400050" lvl="1" indent="0" eaLnBrk="1" fontAlgn="auto" hangingPunct="1">
              <a:lnSpc>
                <a:spcPct val="90000"/>
              </a:lnSpc>
              <a:spcAft>
                <a:spcPts val="0"/>
              </a:spcAft>
              <a:buFont typeface="Arial" charset="0"/>
              <a:buNone/>
              <a:defRPr/>
            </a:pPr>
            <a:r>
              <a:rPr lang="en-US" sz="1900" b="1" smtClean="0">
                <a:latin typeface="Courier New" pitchFamily="49" charset="0"/>
              </a:rPr>
              <a:t>athing.equals(new Integer("25"));</a:t>
            </a:r>
          </a:p>
          <a:p>
            <a:pPr marL="400050" lvl="1" indent="0" eaLnBrk="1" fontAlgn="auto" hangingPunct="1">
              <a:lnSpc>
                <a:spcPct val="90000"/>
              </a:lnSpc>
              <a:spcAft>
                <a:spcPts val="0"/>
              </a:spcAft>
              <a:buFont typeface="Arial" charset="0"/>
              <a:buNone/>
              <a:defRPr/>
            </a:pPr>
            <a:endParaRPr lang="en-US" sz="1900" b="1" smtClean="0">
              <a:latin typeface="Courier New" pitchFamily="49" charset="0"/>
            </a:endParaRPr>
          </a:p>
          <a:p>
            <a:pPr marL="320040" indent="-320040" eaLnBrk="1" fontAlgn="auto" hangingPunct="1">
              <a:lnSpc>
                <a:spcPct val="90000"/>
              </a:lnSpc>
              <a:spcAft>
                <a:spcPts val="0"/>
              </a:spcAft>
              <a:buFont typeface="Wingdings"/>
              <a:buChar char=""/>
              <a:defRPr/>
            </a:pPr>
            <a:r>
              <a:rPr lang="en-US" sz="2800" smtClean="0">
                <a:solidFill>
                  <a:srgbClr val="000000"/>
                </a:solidFill>
                <a:latin typeface="Courier New" pitchFamily="49" charset="0"/>
                <a:cs typeface="Courier New" pitchFamily="49" charset="0"/>
              </a:rPr>
              <a:t>Object</a:t>
            </a:r>
            <a:r>
              <a:rPr lang="en-US" sz="2500" smtClean="0">
                <a:solidFill>
                  <a:srgbClr val="000000"/>
                </a:solidFill>
              </a:rPr>
              <a:t> has an </a:t>
            </a:r>
            <a:r>
              <a:rPr lang="en-US" sz="1900" b="1" smtClean="0">
                <a:latin typeface="Courier New" pitchFamily="49" charset="0"/>
              </a:rPr>
              <a:t>equals</a:t>
            </a:r>
            <a:r>
              <a:rPr lang="en-US" sz="2500" smtClean="0">
                <a:solidFill>
                  <a:srgbClr val="000000"/>
                </a:solidFill>
              </a:rPr>
              <a:t> method, and so does </a:t>
            </a:r>
            <a:r>
              <a:rPr lang="en-US" sz="2800" smtClean="0">
                <a:solidFill>
                  <a:srgbClr val="000000"/>
                </a:solidFill>
                <a:latin typeface="Courier New" pitchFamily="49" charset="0"/>
                <a:cs typeface="Courier New" pitchFamily="49" charset="0"/>
              </a:rPr>
              <a:t>Integer</a:t>
            </a:r>
          </a:p>
          <a:p>
            <a:pPr marL="320040" indent="-320040" eaLnBrk="1" fontAlgn="auto" hangingPunct="1">
              <a:lnSpc>
                <a:spcPct val="90000"/>
              </a:lnSpc>
              <a:spcAft>
                <a:spcPts val="0"/>
              </a:spcAft>
              <a:buFont typeface="Wingdings"/>
              <a:buChar char=""/>
              <a:defRPr/>
            </a:pPr>
            <a:r>
              <a:rPr lang="en-US" sz="2500" smtClean="0">
                <a:solidFill>
                  <a:srgbClr val="000000"/>
                </a:solidFill>
              </a:rPr>
              <a:t>Which one is called?  Why?</a:t>
            </a:r>
          </a:p>
          <a:p>
            <a:pPr marL="320040" indent="-320040" eaLnBrk="1" fontAlgn="auto" hangingPunct="1">
              <a:lnSpc>
                <a:spcPct val="90000"/>
              </a:lnSpc>
              <a:spcAft>
                <a:spcPts val="0"/>
              </a:spcAft>
              <a:buFont typeface="Wingdings"/>
              <a:buChar char=""/>
              <a:defRPr/>
            </a:pPr>
            <a:endParaRPr lang="en-US" sz="2500" smtClean="0">
              <a:solidFill>
                <a:srgbClr val="000000"/>
              </a:solidFill>
            </a:endParaRPr>
          </a:p>
          <a:p>
            <a:pPr marL="320040" indent="-320040" eaLnBrk="1" fontAlgn="auto" hangingPunct="1">
              <a:lnSpc>
                <a:spcPct val="90000"/>
              </a:lnSpc>
              <a:spcAft>
                <a:spcPts val="0"/>
              </a:spcAft>
              <a:buFont typeface="Wingdings"/>
              <a:buChar char=""/>
              <a:defRPr/>
            </a:pPr>
            <a:r>
              <a:rPr lang="en-US" sz="2500" smtClean="0">
                <a:solidFill>
                  <a:srgbClr val="000000"/>
                </a:solidFill>
              </a:rPr>
              <a:t>Why does the following generate a syntax error?</a:t>
            </a:r>
          </a:p>
          <a:p>
            <a:pPr marL="320040" indent="-320040" eaLnBrk="1" fontAlgn="auto" hangingPunct="1">
              <a:lnSpc>
                <a:spcPct val="90000"/>
              </a:lnSpc>
              <a:spcAft>
                <a:spcPts val="0"/>
              </a:spcAft>
              <a:buFont typeface="Wingdings"/>
              <a:buChar char=""/>
              <a:defRPr/>
            </a:pPr>
            <a:endParaRPr lang="en-US" sz="1900" b="1" smtClean="0">
              <a:latin typeface="Courier New" pitchFamily="49" charset="0"/>
            </a:endParaRPr>
          </a:p>
          <a:p>
            <a:pPr marL="400050" lvl="1" indent="0" eaLnBrk="1" fontAlgn="auto" hangingPunct="1">
              <a:lnSpc>
                <a:spcPct val="90000"/>
              </a:lnSpc>
              <a:spcAft>
                <a:spcPts val="0"/>
              </a:spcAft>
              <a:buFont typeface="Arial" charset="0"/>
              <a:buNone/>
              <a:defRPr/>
            </a:pPr>
            <a:r>
              <a:rPr lang="en-US" sz="1900" b="1" smtClean="0">
                <a:latin typeface="Courier New" pitchFamily="49" charset="0"/>
              </a:rPr>
              <a:t>Integer aNum = aThing;</a:t>
            </a:r>
          </a:p>
          <a:p>
            <a:pPr marL="400050" lvl="1" indent="0" eaLnBrk="1" fontAlgn="auto" hangingPunct="1">
              <a:lnSpc>
                <a:spcPct val="90000"/>
              </a:lnSpc>
              <a:spcAft>
                <a:spcPts val="0"/>
              </a:spcAft>
              <a:buFont typeface="Arial" charset="0"/>
              <a:buNone/>
              <a:defRPr/>
            </a:pPr>
            <a:endParaRPr lang="en-US" sz="1900" b="1" smtClean="0">
              <a:latin typeface="Courier New" pitchFamily="49" charset="0"/>
            </a:endParaRPr>
          </a:p>
          <a:p>
            <a:pPr marL="320040" indent="-320040" eaLnBrk="1" fontAlgn="auto" hangingPunct="1">
              <a:lnSpc>
                <a:spcPct val="90000"/>
              </a:lnSpc>
              <a:spcAft>
                <a:spcPts val="0"/>
              </a:spcAft>
              <a:buFont typeface="Wingdings"/>
              <a:buChar char=""/>
              <a:defRPr/>
            </a:pPr>
            <a:r>
              <a:rPr lang="en-US" sz="2500" smtClean="0">
                <a:solidFill>
                  <a:srgbClr val="000000"/>
                </a:solidFill>
              </a:rPr>
              <a:t>Incompatible types!</a:t>
            </a:r>
            <a:endParaRPr lang="en-US" sz="1900" b="1" smtClean="0">
              <a:latin typeface="Courier New" pitchFamily="49"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ChangeArrowheads="1"/>
          </p:cNvSpPr>
          <p:nvPr>
            <p:ph type="title"/>
          </p:nvPr>
        </p:nvSpPr>
        <p:spPr>
          <a:xfrm>
            <a:off x="612775" y="228600"/>
            <a:ext cx="8153400" cy="990600"/>
          </a:xfrm>
        </p:spPr>
        <p:txBody>
          <a:bodyPr/>
          <a:lstStyle/>
          <a:p>
            <a:pPr eaLnBrk="1" hangingPunct="1"/>
            <a:r>
              <a:rPr lang="en-US" b="1" smtClean="0"/>
              <a:t>Casting in a Class Hierarchy</a:t>
            </a:r>
          </a:p>
        </p:txBody>
      </p:sp>
      <p:sp>
        <p:nvSpPr>
          <p:cNvPr id="90114" name="Rectangle 3"/>
          <p:cNvSpPr>
            <a:spLocks noGrp="1" noChangeArrowheads="1"/>
          </p:cNvSpPr>
          <p:nvPr>
            <p:ph sz="quarter" idx="1"/>
          </p:nvPr>
        </p:nvSpPr>
        <p:spPr>
          <a:xfrm>
            <a:off x="457200" y="1600200"/>
            <a:ext cx="8458200" cy="4525963"/>
          </a:xfrm>
        </p:spPr>
        <p:txBody>
          <a:bodyPr/>
          <a:lstStyle/>
          <a:p>
            <a:pPr eaLnBrk="1" hangingPunct="1">
              <a:lnSpc>
                <a:spcPct val="80000"/>
              </a:lnSpc>
            </a:pPr>
            <a:r>
              <a:rPr lang="en-US" sz="2700" i="1" smtClean="0"/>
              <a:t>Casting</a:t>
            </a:r>
            <a:r>
              <a:rPr lang="en-US" sz="2700" smtClean="0"/>
              <a:t> obtains a reference of a different, but </a:t>
            </a:r>
            <a:r>
              <a:rPr lang="en-US" sz="2700" i="1" smtClean="0"/>
              <a:t>matching,</a:t>
            </a:r>
            <a:r>
              <a:rPr lang="en-US" sz="2700" smtClean="0"/>
              <a:t> type</a:t>
            </a:r>
            <a:endParaRPr lang="en-US" sz="2700" i="1" smtClean="0"/>
          </a:p>
          <a:p>
            <a:pPr eaLnBrk="1" hangingPunct="1">
              <a:lnSpc>
                <a:spcPct val="80000"/>
              </a:lnSpc>
            </a:pPr>
            <a:r>
              <a:rPr lang="en-US" sz="2700" smtClean="0"/>
              <a:t>Casting </a:t>
            </a:r>
            <a:r>
              <a:rPr lang="en-US" sz="2700" i="1" smtClean="0"/>
              <a:t>does not change</a:t>
            </a:r>
            <a:r>
              <a:rPr lang="en-US" sz="2700" smtClean="0"/>
              <a:t> the object!</a:t>
            </a:r>
          </a:p>
          <a:p>
            <a:pPr lvl="1" eaLnBrk="1" hangingPunct="1">
              <a:lnSpc>
                <a:spcPct val="80000"/>
              </a:lnSpc>
            </a:pPr>
            <a:r>
              <a:rPr lang="en-US" sz="2400" smtClean="0"/>
              <a:t>It creates an anonymous reference to the object</a:t>
            </a:r>
          </a:p>
          <a:p>
            <a:pPr eaLnBrk="1" hangingPunct="1">
              <a:lnSpc>
                <a:spcPct val="80000"/>
              </a:lnSpc>
              <a:buFontTx/>
              <a:buNone/>
            </a:pPr>
            <a:endParaRPr lang="en-US" sz="2700" b="1" smtClean="0">
              <a:latin typeface="Courier New" pitchFamily="49" charset="0"/>
            </a:endParaRPr>
          </a:p>
          <a:p>
            <a:pPr eaLnBrk="1" hangingPunct="1">
              <a:lnSpc>
                <a:spcPct val="80000"/>
              </a:lnSpc>
              <a:buFontTx/>
              <a:buNone/>
            </a:pPr>
            <a:r>
              <a:rPr lang="en-US" sz="2400" b="1" smtClean="0">
                <a:latin typeface="Courier New" pitchFamily="49" charset="0"/>
              </a:rPr>
              <a:t>  Integer aNum = (Integer) aThing;</a:t>
            </a:r>
          </a:p>
          <a:p>
            <a:pPr eaLnBrk="1" hangingPunct="1">
              <a:lnSpc>
                <a:spcPct val="80000"/>
              </a:lnSpc>
            </a:pPr>
            <a:endParaRPr lang="en-US" sz="2700" i="1" smtClean="0"/>
          </a:p>
          <a:p>
            <a:pPr eaLnBrk="1" hangingPunct="1">
              <a:lnSpc>
                <a:spcPct val="80000"/>
              </a:lnSpc>
            </a:pPr>
            <a:r>
              <a:rPr lang="en-US" sz="2700" i="1" smtClean="0"/>
              <a:t>Downcast:</a:t>
            </a:r>
            <a:endParaRPr lang="en-US" sz="2700" smtClean="0"/>
          </a:p>
          <a:p>
            <a:pPr lvl="1" eaLnBrk="1" hangingPunct="1">
              <a:lnSpc>
                <a:spcPct val="80000"/>
              </a:lnSpc>
            </a:pPr>
            <a:r>
              <a:rPr lang="en-US" sz="2400" smtClean="0"/>
              <a:t>Cast </a:t>
            </a:r>
            <a:r>
              <a:rPr lang="en-US" sz="2400" i="1" smtClean="0"/>
              <a:t>superclass</a:t>
            </a:r>
            <a:r>
              <a:rPr lang="en-US" sz="2400" smtClean="0"/>
              <a:t> type to </a:t>
            </a:r>
            <a:r>
              <a:rPr lang="en-US" sz="2400" i="1" smtClean="0"/>
              <a:t>subclass</a:t>
            </a:r>
            <a:r>
              <a:rPr lang="en-US" sz="2400" smtClean="0"/>
              <a:t> type</a:t>
            </a:r>
          </a:p>
          <a:p>
            <a:pPr lvl="1" eaLnBrk="1" hangingPunct="1">
              <a:lnSpc>
                <a:spcPct val="80000"/>
              </a:lnSpc>
            </a:pPr>
            <a:r>
              <a:rPr lang="en-US" sz="2400" smtClean="0"/>
              <a:t>Java checks </a:t>
            </a:r>
            <a:r>
              <a:rPr lang="en-US" sz="2400" i="1" smtClean="0"/>
              <a:t>at run time</a:t>
            </a:r>
            <a:r>
              <a:rPr lang="en-US" sz="2400" smtClean="0"/>
              <a:t> to make sure it’s legal</a:t>
            </a:r>
          </a:p>
          <a:p>
            <a:pPr lvl="1" eaLnBrk="1" hangingPunct="1">
              <a:lnSpc>
                <a:spcPct val="80000"/>
              </a:lnSpc>
            </a:pPr>
            <a:r>
              <a:rPr lang="en-US" sz="2400" smtClean="0"/>
              <a:t>If it’s not legal, it throws </a:t>
            </a:r>
            <a:r>
              <a:rPr lang="en-US" sz="2400" b="1" smtClean="0">
                <a:latin typeface="Courier New" pitchFamily="49" charset="0"/>
              </a:rPr>
              <a:t>ClassCastException</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ChangeArrowheads="1"/>
          </p:cNvSpPr>
          <p:nvPr>
            <p:ph type="title"/>
          </p:nvPr>
        </p:nvSpPr>
        <p:spPr>
          <a:xfrm>
            <a:off x="612775" y="228600"/>
            <a:ext cx="8153400" cy="990600"/>
          </a:xfrm>
        </p:spPr>
        <p:txBody>
          <a:bodyPr>
            <a:normAutofit fontScale="90000"/>
          </a:bodyPr>
          <a:lstStyle/>
          <a:p>
            <a:pPr eaLnBrk="1" fontAlgn="auto" hangingPunct="1">
              <a:spcAft>
                <a:spcPts val="0"/>
              </a:spcAft>
              <a:defRPr/>
            </a:pPr>
            <a:r>
              <a:rPr lang="en-US" b="1" dirty="0" smtClean="0"/>
              <a:t>Using </a:t>
            </a:r>
            <a:r>
              <a:rPr lang="en-US" dirty="0" err="1" smtClean="0">
                <a:latin typeface="Courier New" pitchFamily="49" charset="0"/>
                <a:cs typeface="Courier New" pitchFamily="49" charset="0"/>
              </a:rPr>
              <a:t>instanceof</a:t>
            </a:r>
            <a:r>
              <a:rPr lang="en-US" b="1" dirty="0" smtClean="0"/>
              <a:t> to Guard a Casting Operation</a:t>
            </a:r>
          </a:p>
        </p:txBody>
      </p:sp>
      <p:sp>
        <p:nvSpPr>
          <p:cNvPr id="91138" name="Rectangle 3"/>
          <p:cNvSpPr>
            <a:spLocks noGrp="1" noChangeArrowheads="1"/>
          </p:cNvSpPr>
          <p:nvPr>
            <p:ph sz="quarter" idx="1"/>
          </p:nvPr>
        </p:nvSpPr>
        <p:spPr>
          <a:xfrm>
            <a:off x="612775" y="1600200"/>
            <a:ext cx="8153400" cy="4495800"/>
          </a:xfrm>
        </p:spPr>
        <p:txBody>
          <a:bodyPr/>
          <a:lstStyle/>
          <a:p>
            <a:pPr eaLnBrk="1" hangingPunct="1">
              <a:buFont typeface="Arial" charset="0"/>
              <a:buChar char="•"/>
            </a:pPr>
            <a:r>
              <a:rPr lang="en-US" b="1" smtClean="0">
                <a:latin typeface="Courier New" pitchFamily="49" charset="0"/>
              </a:rPr>
              <a:t>instanceof</a:t>
            </a:r>
            <a:r>
              <a:rPr lang="en-US" smtClean="0"/>
              <a:t> can guard against  a </a:t>
            </a:r>
            <a:r>
              <a:rPr lang="en-US" b="1" smtClean="0">
                <a:latin typeface="Courier New" pitchFamily="49" charset="0"/>
              </a:rPr>
              <a:t>ClassCastException</a:t>
            </a:r>
          </a:p>
          <a:p>
            <a:pPr eaLnBrk="1" hangingPunct="1">
              <a:buFont typeface="Arial" charset="0"/>
              <a:buChar char="•"/>
            </a:pPr>
            <a:endParaRPr lang="en-US" smtClean="0"/>
          </a:p>
          <a:p>
            <a:pPr eaLnBrk="1" hangingPunct="1">
              <a:buFontTx/>
              <a:buNone/>
            </a:pPr>
            <a:r>
              <a:rPr lang="en-US" sz="1600" b="1" smtClean="0">
                <a:latin typeface="Courier New" pitchFamily="49" charset="0"/>
              </a:rPr>
              <a:t>Object obj = ...;</a:t>
            </a:r>
          </a:p>
          <a:p>
            <a:pPr eaLnBrk="1" hangingPunct="1">
              <a:buFontTx/>
              <a:buNone/>
            </a:pPr>
            <a:r>
              <a:rPr lang="en-US" sz="1600" b="1" smtClean="0">
                <a:latin typeface="Courier New" pitchFamily="49" charset="0"/>
              </a:rPr>
              <a:t>if (obj instanceof Integer) {</a:t>
            </a:r>
          </a:p>
          <a:p>
            <a:pPr eaLnBrk="1" hangingPunct="1">
              <a:buFontTx/>
              <a:buNone/>
            </a:pPr>
            <a:r>
              <a:rPr lang="en-US" sz="1600" b="1" smtClean="0">
                <a:latin typeface="Courier New" pitchFamily="49" charset="0"/>
              </a:rPr>
              <a:t>  Integer i = (Integer) obj;</a:t>
            </a:r>
          </a:p>
          <a:p>
            <a:pPr eaLnBrk="1" hangingPunct="1">
              <a:buFontTx/>
              <a:buNone/>
            </a:pPr>
            <a:r>
              <a:rPr lang="en-US" sz="1600" b="1" smtClean="0">
                <a:latin typeface="Courier New" pitchFamily="49" charset="0"/>
              </a:rPr>
              <a:t>  int val = i;</a:t>
            </a:r>
          </a:p>
          <a:p>
            <a:pPr eaLnBrk="1" hangingPunct="1">
              <a:buFontTx/>
              <a:buNone/>
            </a:pPr>
            <a:r>
              <a:rPr lang="en-US" sz="1600" b="1" smtClean="0">
                <a:latin typeface="Courier New" pitchFamily="49" charset="0"/>
              </a:rPr>
              <a:t>  ...;</a:t>
            </a:r>
          </a:p>
          <a:p>
            <a:pPr eaLnBrk="1" hangingPunct="1">
              <a:buFontTx/>
              <a:buNone/>
            </a:pPr>
            <a:r>
              <a:rPr lang="en-US" sz="1600" b="1" smtClean="0">
                <a:latin typeface="Courier New" pitchFamily="49" charset="0"/>
              </a:rPr>
              <a:t>} else {</a:t>
            </a:r>
          </a:p>
          <a:p>
            <a:pPr eaLnBrk="1" hangingPunct="1">
              <a:buFontTx/>
              <a:buNone/>
            </a:pPr>
            <a:r>
              <a:rPr lang="en-US" sz="1600" b="1" smtClean="0">
                <a:latin typeface="Courier New" pitchFamily="49" charset="0"/>
              </a:rPr>
              <a:t>  ...</a:t>
            </a:r>
          </a:p>
          <a:p>
            <a:pPr eaLnBrk="1" hangingPunct="1">
              <a:buFontTx/>
              <a:buNone/>
            </a:pPr>
            <a:r>
              <a:rPr lang="en-US" sz="1600" b="1" smtClean="0">
                <a:latin typeface="Courier New" pitchFamily="49" charset="0"/>
              </a:rPr>
              <a:t>}</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612775" y="228600"/>
            <a:ext cx="8153400" cy="990600"/>
          </a:xfrm>
        </p:spPr>
        <p:txBody>
          <a:bodyPr rtlCol="0">
            <a:normAutofit fontScale="90000"/>
          </a:bodyPr>
          <a:lstStyle/>
          <a:p>
            <a:pPr eaLnBrk="1" fontAlgn="auto" hangingPunct="1">
              <a:spcAft>
                <a:spcPts val="0"/>
              </a:spcAft>
              <a:defRPr/>
            </a:pPr>
            <a:r>
              <a:rPr lang="en-US" b="1" dirty="0"/>
              <a:t>Polymorphism </a:t>
            </a:r>
            <a:r>
              <a:rPr lang="en-US" b="1" dirty="0" smtClean="0"/>
              <a:t>Eliminates Nested </a:t>
            </a:r>
            <a:r>
              <a:rPr lang="en-US" b="1" dirty="0" smtClean="0">
                <a:latin typeface="Courier New" pitchFamily="49" charset="0"/>
                <a:cs typeface="Courier New" pitchFamily="49" charset="0"/>
              </a:rPr>
              <a:t>if</a:t>
            </a:r>
            <a:r>
              <a:rPr lang="en-US" b="1" dirty="0" smtClean="0"/>
              <a:t> Statements</a:t>
            </a:r>
            <a:endParaRPr lang="en-US" b="1" dirty="0"/>
          </a:p>
        </p:txBody>
      </p:sp>
      <p:sp>
        <p:nvSpPr>
          <p:cNvPr id="92162" name="Rectangle 3"/>
          <p:cNvSpPr>
            <a:spLocks noGrp="1" noChangeArrowheads="1"/>
          </p:cNvSpPr>
          <p:nvPr>
            <p:ph sz="quarter" idx="1"/>
          </p:nvPr>
        </p:nvSpPr>
        <p:spPr>
          <a:xfrm>
            <a:off x="612775" y="1600200"/>
            <a:ext cx="8153400" cy="4495800"/>
          </a:xfrm>
        </p:spPr>
        <p:txBody>
          <a:bodyPr/>
          <a:lstStyle/>
          <a:p>
            <a:pPr eaLnBrk="1" hangingPunct="1">
              <a:buFontTx/>
              <a:buNone/>
            </a:pPr>
            <a:r>
              <a:rPr lang="en-US" sz="1400" b="1" smtClean="0">
                <a:latin typeface="Courier New" pitchFamily="49" charset="0"/>
              </a:rPr>
              <a:t>Number[] stuff = new Number[10];</a:t>
            </a:r>
          </a:p>
          <a:p>
            <a:pPr eaLnBrk="1" hangingPunct="1">
              <a:buFontTx/>
              <a:buNone/>
            </a:pPr>
            <a:r>
              <a:rPr lang="en-US" sz="1400" b="1" smtClean="0">
                <a:latin typeface="Courier New" pitchFamily="49" charset="0"/>
              </a:rPr>
              <a:t>// each element of stuff must reference actual</a:t>
            </a:r>
          </a:p>
          <a:p>
            <a:pPr eaLnBrk="1" hangingPunct="1">
              <a:buFontTx/>
              <a:buNone/>
            </a:pPr>
            <a:r>
              <a:rPr lang="en-US" sz="1400" b="1" smtClean="0">
                <a:latin typeface="Courier New" pitchFamily="49" charset="0"/>
              </a:rPr>
              <a:t>// object which is a subclass of Number</a:t>
            </a:r>
          </a:p>
          <a:p>
            <a:pPr eaLnBrk="1" hangingPunct="1">
              <a:buFontTx/>
              <a:buNone/>
            </a:pPr>
            <a:r>
              <a:rPr lang="en-US" sz="1400" b="1" smtClean="0">
                <a:latin typeface="Courier New" pitchFamily="49" charset="0"/>
              </a:rPr>
              <a:t>...</a:t>
            </a:r>
          </a:p>
          <a:p>
            <a:pPr eaLnBrk="1" hangingPunct="1">
              <a:buFontTx/>
              <a:buNone/>
            </a:pPr>
            <a:endParaRPr lang="en-US" sz="1400" b="1" smtClean="0">
              <a:latin typeface="Courier New" pitchFamily="49" charset="0"/>
            </a:endParaRPr>
          </a:p>
          <a:p>
            <a:pPr eaLnBrk="1" hangingPunct="1">
              <a:buFontTx/>
              <a:buNone/>
            </a:pPr>
            <a:r>
              <a:rPr lang="en-US" sz="1800" b="1" smtClean="0">
                <a:latin typeface="Courier New" pitchFamily="49" charset="0"/>
              </a:rPr>
              <a:t>// Non OO style:</a:t>
            </a:r>
          </a:p>
          <a:p>
            <a:pPr eaLnBrk="1" hangingPunct="1">
              <a:buFontTx/>
              <a:buNone/>
            </a:pPr>
            <a:r>
              <a:rPr lang="en-US" sz="1400" b="1" smtClean="0">
                <a:latin typeface="Courier New" pitchFamily="49" charset="0"/>
              </a:rPr>
              <a:t>if (stuff[i] instanceof Integer)</a:t>
            </a:r>
          </a:p>
          <a:p>
            <a:pPr eaLnBrk="1" hangingPunct="1">
              <a:buFontTx/>
              <a:buNone/>
            </a:pPr>
            <a:r>
              <a:rPr lang="en-US" sz="1400" b="1" smtClean="0">
                <a:latin typeface="Courier New" pitchFamily="49" charset="0"/>
              </a:rPr>
              <a:t>  sum += ((Integer) stuff[i]).doubleValue();</a:t>
            </a:r>
          </a:p>
          <a:p>
            <a:pPr eaLnBrk="1" hangingPunct="1">
              <a:buFontTx/>
              <a:buNone/>
            </a:pPr>
            <a:r>
              <a:rPr lang="en-US" sz="1400" b="1" smtClean="0">
                <a:latin typeface="Courier New" pitchFamily="49" charset="0"/>
              </a:rPr>
              <a:t>else if (stuff[i] instanceof Double)</a:t>
            </a:r>
          </a:p>
          <a:p>
            <a:pPr eaLnBrk="1" hangingPunct="1">
              <a:buFontTx/>
              <a:buNone/>
            </a:pPr>
            <a:r>
              <a:rPr lang="en-US" sz="1400" b="1" smtClean="0">
                <a:latin typeface="Courier New" pitchFamily="49" charset="0"/>
              </a:rPr>
              <a:t>  sum += ((Double) stuff[i]).doubleValue();</a:t>
            </a:r>
          </a:p>
          <a:p>
            <a:pPr eaLnBrk="1" hangingPunct="1">
              <a:buFontTx/>
              <a:buNone/>
            </a:pPr>
            <a:r>
              <a:rPr lang="en-US" sz="1400" b="1" smtClean="0">
                <a:latin typeface="Courier New" pitchFamily="49" charset="0"/>
              </a:rPr>
              <a:t>...</a:t>
            </a:r>
          </a:p>
          <a:p>
            <a:pPr eaLnBrk="1" hangingPunct="1">
              <a:buFontTx/>
              <a:buNone/>
            </a:pPr>
            <a:endParaRPr lang="en-US" sz="1400" b="1" smtClean="0">
              <a:latin typeface="Courier New" pitchFamily="49" charset="0"/>
            </a:endParaRPr>
          </a:p>
          <a:p>
            <a:pPr eaLnBrk="1" hangingPunct="1">
              <a:buFontTx/>
              <a:buNone/>
            </a:pPr>
            <a:r>
              <a:rPr lang="en-US" sz="1800" b="1" smtClean="0">
                <a:latin typeface="Courier New" pitchFamily="49" charset="0"/>
              </a:rPr>
              <a:t>// OO style:</a:t>
            </a:r>
          </a:p>
          <a:p>
            <a:pPr eaLnBrk="1" hangingPunct="1">
              <a:buFontTx/>
              <a:buNone/>
            </a:pPr>
            <a:r>
              <a:rPr lang="en-US" sz="1400" b="1" smtClean="0">
                <a:latin typeface="Courier New" pitchFamily="49" charset="0"/>
              </a:rPr>
              <a:t>sum += stuff[i].doubleValue();</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ChangeArrowheads="1"/>
          </p:cNvSpPr>
          <p:nvPr>
            <p:ph type="title"/>
          </p:nvPr>
        </p:nvSpPr>
        <p:spPr>
          <a:xfrm>
            <a:off x="612775" y="228600"/>
            <a:ext cx="8153400" cy="990600"/>
          </a:xfrm>
        </p:spPr>
        <p:txBody>
          <a:bodyPr>
            <a:normAutofit fontScale="90000"/>
          </a:bodyPr>
          <a:lstStyle/>
          <a:p>
            <a:pPr eaLnBrk="1" fontAlgn="auto" hangingPunct="1">
              <a:spcAft>
                <a:spcPts val="0"/>
              </a:spcAft>
              <a:defRPr/>
            </a:pPr>
            <a:r>
              <a:rPr lang="en-US" b="1" smtClean="0"/>
              <a:t>Polymorphism Eliminates Nested </a:t>
            </a:r>
            <a:r>
              <a:rPr lang="en-US" b="1" smtClean="0">
                <a:latin typeface="Courier New" pitchFamily="49" charset="0"/>
                <a:cs typeface="Courier New" pitchFamily="49" charset="0"/>
              </a:rPr>
              <a:t>if</a:t>
            </a:r>
            <a:r>
              <a:rPr lang="en-US" b="1" smtClean="0"/>
              <a:t> Statements </a:t>
            </a:r>
            <a:r>
              <a:rPr lang="en-US" smtClean="0"/>
              <a:t>(cont.)</a:t>
            </a:r>
          </a:p>
        </p:txBody>
      </p:sp>
      <p:sp>
        <p:nvSpPr>
          <p:cNvPr id="93186" name="Rectangle 3"/>
          <p:cNvSpPr>
            <a:spLocks noGrp="1" noChangeArrowheads="1"/>
          </p:cNvSpPr>
          <p:nvPr>
            <p:ph sz="quarter" idx="1"/>
          </p:nvPr>
        </p:nvSpPr>
        <p:spPr>
          <a:xfrm>
            <a:off x="612775" y="1600200"/>
            <a:ext cx="8153400" cy="4495800"/>
          </a:xfrm>
        </p:spPr>
        <p:txBody>
          <a:bodyPr/>
          <a:lstStyle/>
          <a:p>
            <a:pPr eaLnBrk="1" hangingPunct="1"/>
            <a:r>
              <a:rPr lang="en-US" sz="2800" smtClean="0"/>
              <a:t>Polymorphic code style is more </a:t>
            </a:r>
            <a:r>
              <a:rPr lang="en-US" sz="2800" i="1" smtClean="0"/>
              <a:t>extensible; </a:t>
            </a:r>
            <a:r>
              <a:rPr lang="en-US" sz="2800" smtClean="0"/>
              <a:t>it</a:t>
            </a:r>
            <a:r>
              <a:rPr lang="en-US" sz="2800" i="1" smtClean="0"/>
              <a:t> w</a:t>
            </a:r>
            <a:r>
              <a:rPr lang="en-US" sz="2800" smtClean="0"/>
              <a:t>orks </a:t>
            </a:r>
            <a:r>
              <a:rPr lang="en-US" sz="2800" i="1" smtClean="0"/>
              <a:t>automatically</a:t>
            </a:r>
            <a:r>
              <a:rPr lang="en-US" sz="2800" smtClean="0"/>
              <a:t> with new subclasses</a:t>
            </a:r>
          </a:p>
          <a:p>
            <a:pPr eaLnBrk="1" hangingPunct="1"/>
            <a:r>
              <a:rPr lang="en-US" sz="2800" smtClean="0"/>
              <a:t>Polymorphic code is more </a:t>
            </a:r>
            <a:r>
              <a:rPr lang="en-US" sz="2800" i="1" smtClean="0"/>
              <a:t>efficient;</a:t>
            </a:r>
            <a:r>
              <a:rPr lang="en-US" sz="2800" smtClean="0"/>
              <a:t> the system does one indirect branch versus many tests</a:t>
            </a:r>
            <a:endParaRPr lang="en-US" sz="2800" b="1" i="1" smtClean="0"/>
          </a:p>
          <a:p>
            <a:pPr eaLnBrk="1" hangingPunct="1"/>
            <a:r>
              <a:rPr lang="en-US" sz="2800" i="1" smtClean="0"/>
              <a:t>So ...</a:t>
            </a:r>
            <a:r>
              <a:rPr lang="en-US" sz="2800" smtClean="0"/>
              <a:t> uses of </a:t>
            </a:r>
            <a:r>
              <a:rPr lang="en-US" sz="2800" smtClean="0">
                <a:latin typeface="Courier New" pitchFamily="49" charset="0"/>
              </a:rPr>
              <a:t>instanceof</a:t>
            </a:r>
            <a:r>
              <a:rPr lang="en-US" sz="2800" smtClean="0"/>
              <a:t> may suggest poor coding style</a:t>
            </a:r>
            <a:endParaRPr lang="en-US" sz="2800" b="1"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ChangeArrowheads="1"/>
          </p:cNvSpPr>
          <p:nvPr>
            <p:ph type="title"/>
          </p:nvPr>
        </p:nvSpPr>
        <p:spPr>
          <a:xfrm>
            <a:off x="612775" y="228600"/>
            <a:ext cx="8153400" cy="990600"/>
          </a:xfrm>
        </p:spPr>
        <p:txBody>
          <a:bodyPr/>
          <a:lstStyle/>
          <a:p>
            <a:pPr eaLnBrk="1" hangingPunct="1"/>
            <a:r>
              <a:rPr lang="en-US" b="1" smtClean="0"/>
              <a:t>Method </a:t>
            </a:r>
            <a:r>
              <a:rPr lang="en-US" smtClean="0">
                <a:latin typeface="Courier New" pitchFamily="49" charset="0"/>
              </a:rPr>
              <a:t>Object.equals</a:t>
            </a:r>
          </a:p>
        </p:txBody>
      </p:sp>
      <p:sp>
        <p:nvSpPr>
          <p:cNvPr id="94210" name="Rectangle 3"/>
          <p:cNvSpPr>
            <a:spLocks noGrp="1" noChangeArrowheads="1"/>
          </p:cNvSpPr>
          <p:nvPr>
            <p:ph sz="quarter" idx="1"/>
          </p:nvPr>
        </p:nvSpPr>
        <p:spPr>
          <a:xfrm>
            <a:off x="612775" y="1600200"/>
            <a:ext cx="8153400" cy="4495800"/>
          </a:xfrm>
        </p:spPr>
        <p:txBody>
          <a:bodyPr/>
          <a:lstStyle/>
          <a:p>
            <a:pPr eaLnBrk="1" hangingPunct="1"/>
            <a:r>
              <a:rPr lang="en-US" smtClean="0">
                <a:latin typeface="Courier New" pitchFamily="49" charset="0"/>
              </a:rPr>
              <a:t>Object.equals</a:t>
            </a:r>
            <a:r>
              <a:rPr lang="en-US" smtClean="0"/>
              <a:t> method has a parameter of type </a:t>
            </a:r>
            <a:r>
              <a:rPr lang="en-US" smtClean="0">
                <a:latin typeface="Courier New" pitchFamily="49" charset="0"/>
              </a:rPr>
              <a:t>Object</a:t>
            </a:r>
          </a:p>
          <a:p>
            <a:pPr eaLnBrk="1" hangingPunct="1">
              <a:buFontTx/>
              <a:buNone/>
            </a:pPr>
            <a:r>
              <a:rPr lang="en-US" smtClean="0"/>
              <a:t>	</a:t>
            </a:r>
            <a:r>
              <a:rPr lang="en-US" sz="2400" b="1" smtClean="0">
                <a:latin typeface="Courier New" pitchFamily="49" charset="0"/>
              </a:rPr>
              <a:t>public boolean equals (Object other) { ... }</a:t>
            </a:r>
            <a:endParaRPr lang="en-US" sz="2400" smtClean="0"/>
          </a:p>
          <a:p>
            <a:pPr eaLnBrk="1" hangingPunct="1"/>
            <a:r>
              <a:rPr lang="en-US" smtClean="0"/>
              <a:t>Compares two objects to determine if they are equal</a:t>
            </a:r>
          </a:p>
          <a:p>
            <a:pPr eaLnBrk="1" hangingPunct="1"/>
            <a:r>
              <a:rPr lang="en-US" smtClean="0"/>
              <a:t>A class must override </a:t>
            </a:r>
            <a:r>
              <a:rPr lang="en-US" smtClean="0">
                <a:latin typeface="Courier New" pitchFamily="49" charset="0"/>
              </a:rPr>
              <a:t>equals</a:t>
            </a:r>
            <a:r>
              <a:rPr lang="en-US" smtClean="0"/>
              <a:t> in order to support comparison</a:t>
            </a:r>
          </a:p>
          <a:p>
            <a:pPr eaLnBrk="1" hangingPunct="1">
              <a:buFontTx/>
              <a:buNone/>
            </a:pPr>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612775" y="228600"/>
            <a:ext cx="8153400" cy="990600"/>
          </a:xfrm>
        </p:spPr>
        <p:txBody>
          <a:bodyPr/>
          <a:lstStyle/>
          <a:p>
            <a:pPr eaLnBrk="1" hangingPunct="1"/>
            <a:r>
              <a:rPr lang="en-US" b="1" smtClean="0"/>
              <a:t>Example: ATM Interface</a:t>
            </a:r>
          </a:p>
        </p:txBody>
      </p:sp>
      <p:sp>
        <p:nvSpPr>
          <p:cNvPr id="21506" name="Rectangle 3"/>
          <p:cNvSpPr>
            <a:spLocks noGrp="1" noChangeArrowheads="1"/>
          </p:cNvSpPr>
          <p:nvPr>
            <p:ph sz="quarter" idx="1"/>
          </p:nvPr>
        </p:nvSpPr>
        <p:spPr>
          <a:xfrm>
            <a:off x="612775" y="1600200"/>
            <a:ext cx="8153400" cy="4495800"/>
          </a:xfrm>
        </p:spPr>
        <p:txBody>
          <a:bodyPr/>
          <a:lstStyle/>
          <a:p>
            <a:pPr eaLnBrk="1" hangingPunct="1">
              <a:lnSpc>
                <a:spcPct val="80000"/>
              </a:lnSpc>
            </a:pPr>
            <a:r>
              <a:rPr lang="en-US" sz="3000" smtClean="0"/>
              <a:t> An automated teller machine (ATM) enables a user to perform certain banking operations from a remote location. It must provide operations to:</a:t>
            </a:r>
          </a:p>
          <a:p>
            <a:pPr lvl="1" eaLnBrk="1" hangingPunct="1">
              <a:lnSpc>
                <a:spcPct val="80000"/>
              </a:lnSpc>
            </a:pPr>
            <a:r>
              <a:rPr lang="en-US" smtClean="0"/>
              <a:t>verify a user's Personal Identification Number (PIN)</a:t>
            </a:r>
          </a:p>
          <a:p>
            <a:pPr lvl="1" eaLnBrk="1" hangingPunct="1">
              <a:lnSpc>
                <a:spcPct val="80000"/>
              </a:lnSpc>
            </a:pPr>
            <a:r>
              <a:rPr lang="en-US" smtClean="0"/>
              <a:t>allow the user to choose a particular account</a:t>
            </a:r>
          </a:p>
          <a:p>
            <a:pPr lvl="1" eaLnBrk="1" hangingPunct="1">
              <a:lnSpc>
                <a:spcPct val="80000"/>
              </a:lnSpc>
            </a:pPr>
            <a:r>
              <a:rPr lang="en-US" smtClean="0"/>
              <a:t>withdraw a specified amount of money</a:t>
            </a:r>
          </a:p>
          <a:p>
            <a:pPr lvl="1" eaLnBrk="1" hangingPunct="1">
              <a:lnSpc>
                <a:spcPct val="80000"/>
              </a:lnSpc>
            </a:pPr>
            <a:r>
              <a:rPr lang="en-US" smtClean="0"/>
              <a:t>display the result of an operation</a:t>
            </a:r>
          </a:p>
          <a:p>
            <a:pPr lvl="1" eaLnBrk="1" hangingPunct="1">
              <a:lnSpc>
                <a:spcPct val="80000"/>
              </a:lnSpc>
            </a:pPr>
            <a:r>
              <a:rPr lang="en-US" smtClean="0"/>
              <a:t>display an account balance</a:t>
            </a:r>
          </a:p>
          <a:p>
            <a:pPr eaLnBrk="1" hangingPunct="1">
              <a:lnSpc>
                <a:spcPct val="80000"/>
              </a:lnSpc>
            </a:pPr>
            <a:r>
              <a:rPr lang="en-US" sz="3000" smtClean="0"/>
              <a:t>A class that implements an ATM must provide a method for each operation</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ChangeArrowheads="1"/>
          </p:cNvSpPr>
          <p:nvPr>
            <p:ph type="title"/>
          </p:nvPr>
        </p:nvSpPr>
        <p:spPr/>
        <p:txBody>
          <a:bodyPr/>
          <a:lstStyle/>
          <a:p>
            <a:pPr eaLnBrk="1" hangingPunct="1"/>
            <a:r>
              <a:rPr lang="en-US" smtClean="0">
                <a:latin typeface="Courier New" pitchFamily="49" charset="0"/>
                <a:cs typeface="Courier New" pitchFamily="49" charset="0"/>
              </a:rPr>
              <a:t>Employee.equals()</a:t>
            </a:r>
          </a:p>
        </p:txBody>
      </p:sp>
      <p:sp>
        <p:nvSpPr>
          <p:cNvPr id="95234" name="Text Box 3"/>
          <p:cNvSpPr txBox="1">
            <a:spLocks noChangeArrowheads="1"/>
          </p:cNvSpPr>
          <p:nvPr/>
        </p:nvSpPr>
        <p:spPr bwMode="auto">
          <a:xfrm>
            <a:off x="609600" y="1447800"/>
            <a:ext cx="8001000" cy="4370388"/>
          </a:xfrm>
          <a:prstGeom prst="rect">
            <a:avLst/>
          </a:prstGeom>
          <a:noFill/>
          <a:ln w="9525">
            <a:noFill/>
            <a:miter lim="800000"/>
            <a:headEnd/>
            <a:tailEnd/>
          </a:ln>
        </p:spPr>
        <p:txBody>
          <a:bodyPr>
            <a:spAutoFit/>
          </a:bodyPr>
          <a:lstStyle/>
          <a:p>
            <a:r>
              <a:rPr lang="en-US" sz="1600" b="1">
                <a:latin typeface="Courier New" pitchFamily="49" charset="0"/>
                <a:cs typeface="Courier New" pitchFamily="49" charset="0"/>
              </a:rPr>
              <a:t>/** Determines whether the current object matches its argument.</a:t>
            </a:r>
          </a:p>
          <a:p>
            <a:r>
              <a:rPr lang="en-US" sz="1600" b="1">
                <a:latin typeface="Courier New" pitchFamily="49" charset="0"/>
                <a:cs typeface="Courier New" pitchFamily="49" charset="0"/>
              </a:rPr>
              <a:t>    @param obj The object to be compared to the current object</a:t>
            </a:r>
          </a:p>
          <a:p>
            <a:r>
              <a:rPr lang="en-US" sz="1600" b="1">
                <a:latin typeface="Courier New" pitchFamily="49" charset="0"/>
                <a:cs typeface="Courier New" pitchFamily="49" charset="0"/>
              </a:rPr>
              <a:t>    @return true if the objects have the same name and address; </a:t>
            </a:r>
          </a:p>
          <a:p>
            <a:r>
              <a:rPr lang="en-US" sz="1600" b="1">
                <a:latin typeface="Courier New" pitchFamily="49" charset="0"/>
                <a:cs typeface="Courier New" pitchFamily="49" charset="0"/>
              </a:rPr>
              <a:t>            otherwise, return false</a:t>
            </a:r>
          </a:p>
          <a:p>
            <a:r>
              <a:rPr lang="en-US" sz="1600" b="1">
                <a:latin typeface="Courier New" pitchFamily="49" charset="0"/>
                <a:cs typeface="Courier New" pitchFamily="49" charset="0"/>
              </a:rPr>
              <a:t>*/</a:t>
            </a:r>
          </a:p>
          <a:p>
            <a:r>
              <a:rPr lang="en-US" sz="1600" b="1">
                <a:latin typeface="Courier New" pitchFamily="49" charset="0"/>
                <a:cs typeface="Courier New" pitchFamily="49" charset="0"/>
              </a:rPr>
              <a:t>@Override</a:t>
            </a:r>
          </a:p>
          <a:p>
            <a:r>
              <a:rPr lang="en-US" sz="1600" b="1">
                <a:latin typeface="Courier New" pitchFamily="49" charset="0"/>
                <a:cs typeface="Courier New" pitchFamily="49" charset="0"/>
              </a:rPr>
              <a:t>public boolean equals(Object obj) {</a:t>
            </a:r>
          </a:p>
          <a:p>
            <a:r>
              <a:rPr lang="en-US" sz="1600" b="1">
                <a:latin typeface="Courier New" pitchFamily="49" charset="0"/>
                <a:cs typeface="Courier New" pitchFamily="49" charset="0"/>
              </a:rPr>
              <a:t>    if (obj == this) return true;</a:t>
            </a:r>
          </a:p>
          <a:p>
            <a:r>
              <a:rPr lang="en-US" sz="1600" b="1">
                <a:latin typeface="Courier New" pitchFamily="49" charset="0"/>
                <a:cs typeface="Courier New" pitchFamily="49" charset="0"/>
              </a:rPr>
              <a:t>    if (obj == null) return false;</a:t>
            </a:r>
          </a:p>
          <a:p>
            <a:r>
              <a:rPr lang="en-US" sz="1600" b="1">
                <a:latin typeface="Courier New" pitchFamily="49" charset="0"/>
                <a:cs typeface="Courier New" pitchFamily="49" charset="0"/>
              </a:rPr>
              <a:t>    if </a:t>
            </a:r>
            <a:r>
              <a:rPr lang="en-US" sz="1600" b="1">
                <a:solidFill>
                  <a:srgbClr val="CC3300"/>
                </a:solidFill>
                <a:latin typeface="Courier New" pitchFamily="49" charset="0"/>
                <a:cs typeface="Courier New" pitchFamily="49" charset="0"/>
              </a:rPr>
              <a:t>(this.getClass() == obj.getClass())</a:t>
            </a:r>
            <a:r>
              <a:rPr lang="en-US" sz="1600" b="1">
                <a:latin typeface="Courier New" pitchFamily="49" charset="0"/>
                <a:cs typeface="Courier New" pitchFamily="49" charset="0"/>
              </a:rPr>
              <a:t> {</a:t>
            </a:r>
          </a:p>
          <a:p>
            <a:r>
              <a:rPr lang="en-US" sz="1600" b="1">
                <a:latin typeface="Courier New" pitchFamily="49" charset="0"/>
                <a:cs typeface="Courier New" pitchFamily="49" charset="0"/>
              </a:rPr>
              <a:t>        Employee other = (Employee) obj;</a:t>
            </a:r>
          </a:p>
          <a:p>
            <a:r>
              <a:rPr lang="en-US" sz="1600" b="1">
                <a:latin typeface="Courier New" pitchFamily="49" charset="0"/>
                <a:cs typeface="Courier New" pitchFamily="49" charset="0"/>
              </a:rPr>
              <a:t>        return name.equals(other.name) &amp;&amp; </a:t>
            </a:r>
            <a:br>
              <a:rPr lang="en-US" sz="1600" b="1">
                <a:latin typeface="Courier New" pitchFamily="49" charset="0"/>
                <a:cs typeface="Courier New" pitchFamily="49" charset="0"/>
              </a:rPr>
            </a:br>
            <a:r>
              <a:rPr lang="en-US" sz="1600" b="1">
                <a:latin typeface="Courier New" pitchFamily="49" charset="0"/>
                <a:cs typeface="Courier New" pitchFamily="49" charset="0"/>
              </a:rPr>
              <a:t>               address.equals(other.address);</a:t>
            </a:r>
          </a:p>
          <a:p>
            <a:r>
              <a:rPr lang="en-US" sz="1600" b="1">
                <a:latin typeface="Courier New" pitchFamily="49" charset="0"/>
                <a:cs typeface="Courier New" pitchFamily="49" charset="0"/>
              </a:rPr>
              <a:t>    } else {</a:t>
            </a:r>
          </a:p>
          <a:p>
            <a:r>
              <a:rPr lang="en-US" sz="1600" b="1">
                <a:latin typeface="Courier New" pitchFamily="49" charset="0"/>
                <a:cs typeface="Courier New" pitchFamily="49" charset="0"/>
              </a:rPr>
              <a:t>        return false;</a:t>
            </a:r>
          </a:p>
          <a:p>
            <a:r>
              <a:rPr lang="en-US" sz="1600" b="1">
                <a:latin typeface="Courier New" pitchFamily="49" charset="0"/>
                <a:cs typeface="Courier New" pitchFamily="49" charset="0"/>
              </a:rPr>
              <a:t>    }</a:t>
            </a:r>
          </a:p>
          <a:p>
            <a:r>
              <a:rPr lang="en-US" sz="1600" b="1">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ChangeArrowheads="1"/>
          </p:cNvSpPr>
          <p:nvPr>
            <p:ph type="title"/>
          </p:nvPr>
        </p:nvSpPr>
        <p:spPr>
          <a:xfrm>
            <a:off x="612775" y="228600"/>
            <a:ext cx="8153400" cy="990600"/>
          </a:xfrm>
        </p:spPr>
        <p:txBody>
          <a:bodyPr/>
          <a:lstStyle/>
          <a:p>
            <a:pPr eaLnBrk="1" hangingPunct="1"/>
            <a:r>
              <a:rPr lang="en-US" smtClean="0">
                <a:latin typeface="Courier New" pitchFamily="49" charset="0"/>
                <a:cs typeface="Courier New" pitchFamily="49" charset="0"/>
              </a:rPr>
              <a:t>Class</a:t>
            </a:r>
            <a:r>
              <a:rPr lang="en-US" b="1" smtClean="0"/>
              <a:t> Class</a:t>
            </a:r>
          </a:p>
        </p:txBody>
      </p:sp>
      <p:sp>
        <p:nvSpPr>
          <p:cNvPr id="96258" name="Rectangle 3"/>
          <p:cNvSpPr>
            <a:spLocks noGrp="1" noChangeArrowheads="1"/>
          </p:cNvSpPr>
          <p:nvPr>
            <p:ph sz="quarter" idx="1"/>
          </p:nvPr>
        </p:nvSpPr>
        <p:spPr>
          <a:xfrm>
            <a:off x="612775" y="1600200"/>
            <a:ext cx="8153400" cy="4495800"/>
          </a:xfrm>
        </p:spPr>
        <p:txBody>
          <a:bodyPr/>
          <a:lstStyle/>
          <a:p>
            <a:pPr eaLnBrk="1" hangingPunct="1">
              <a:spcBef>
                <a:spcPct val="0"/>
              </a:spcBef>
            </a:pPr>
            <a:r>
              <a:rPr lang="en-US" sz="2800" smtClean="0"/>
              <a:t>Every class has a </a:t>
            </a:r>
            <a:r>
              <a:rPr lang="en-US" sz="2400" smtClean="0">
                <a:latin typeface="Courier New" pitchFamily="49" charset="0"/>
                <a:cs typeface="Courier New" pitchFamily="49" charset="0"/>
              </a:rPr>
              <a:t>Class</a:t>
            </a:r>
            <a:r>
              <a:rPr lang="en-US" sz="2400" smtClean="0"/>
              <a:t> </a:t>
            </a:r>
            <a:r>
              <a:rPr lang="en-US" sz="2800" smtClean="0"/>
              <a:t>object that is created automatically when the class is loaded into an application </a:t>
            </a:r>
          </a:p>
          <a:p>
            <a:pPr eaLnBrk="1" hangingPunct="1">
              <a:spcBef>
                <a:spcPct val="0"/>
              </a:spcBef>
            </a:pPr>
            <a:r>
              <a:rPr lang="en-US" sz="2800" smtClean="0"/>
              <a:t>Each </a:t>
            </a:r>
            <a:r>
              <a:rPr lang="en-US" sz="2400" smtClean="0">
                <a:latin typeface="Courier New" pitchFamily="49" charset="0"/>
                <a:cs typeface="Courier New" pitchFamily="49" charset="0"/>
              </a:rPr>
              <a:t>Class</a:t>
            </a:r>
            <a:r>
              <a:rPr lang="en-US" sz="2800" smtClean="0"/>
              <a:t> object is unique for the class</a:t>
            </a:r>
          </a:p>
          <a:p>
            <a:pPr eaLnBrk="1" hangingPunct="1">
              <a:spcBef>
                <a:spcPct val="0"/>
              </a:spcBef>
            </a:pPr>
            <a:r>
              <a:rPr lang="en-US" sz="2800" smtClean="0"/>
              <a:t>Method </a:t>
            </a:r>
            <a:r>
              <a:rPr lang="en-US" sz="2400" smtClean="0">
                <a:latin typeface="Courier New" pitchFamily="49" charset="0"/>
                <a:cs typeface="Courier New" pitchFamily="49" charset="0"/>
              </a:rPr>
              <a:t>getClass()</a:t>
            </a:r>
            <a:r>
              <a:rPr lang="en-US" sz="2800" smtClean="0"/>
              <a:t>is a member of </a:t>
            </a:r>
            <a:r>
              <a:rPr lang="en-US" sz="2400" smtClean="0">
                <a:latin typeface="Courier New" pitchFamily="49" charset="0"/>
                <a:cs typeface="Courier New" pitchFamily="49" charset="0"/>
              </a:rPr>
              <a:t>Object</a:t>
            </a:r>
            <a:r>
              <a:rPr lang="en-US" sz="2800" smtClean="0"/>
              <a:t> that returns a reference to this unique object</a:t>
            </a:r>
          </a:p>
          <a:p>
            <a:pPr eaLnBrk="1" hangingPunct="1"/>
            <a:r>
              <a:rPr lang="en-US" sz="2800" smtClean="0"/>
              <a:t>In the previous example, if </a:t>
            </a:r>
            <a:r>
              <a:rPr lang="en-US" sz="2400" smtClean="0">
                <a:latin typeface="Courier New" pitchFamily="49" charset="0"/>
                <a:cs typeface="Courier New" pitchFamily="49" charset="0"/>
              </a:rPr>
              <a:t>this.getClass() == obj.getClass()</a:t>
            </a:r>
            <a:r>
              <a:rPr lang="en-US" sz="2800" smtClean="0"/>
              <a:t> is true, then we know that </a:t>
            </a:r>
            <a:r>
              <a:rPr lang="en-US" sz="2400" smtClean="0">
                <a:latin typeface="Courier New" pitchFamily="49" charset="0"/>
                <a:cs typeface="Courier New" pitchFamily="49" charset="0"/>
              </a:rPr>
              <a:t>obj </a:t>
            </a:r>
            <a:r>
              <a:rPr lang="en-US" sz="2800" smtClean="0"/>
              <a:t>and </a:t>
            </a:r>
            <a:r>
              <a:rPr lang="en-US" sz="2400" smtClean="0">
                <a:latin typeface="Courier New" pitchFamily="49" charset="0"/>
                <a:cs typeface="Courier New" pitchFamily="49" charset="0"/>
              </a:rPr>
              <a:t>this</a:t>
            </a:r>
            <a:r>
              <a:rPr lang="en-US" sz="2800" smtClean="0"/>
              <a:t> are both of class </a:t>
            </a:r>
            <a:r>
              <a:rPr lang="en-US" sz="2400" smtClean="0">
                <a:latin typeface="Courier New" pitchFamily="49" charset="0"/>
                <a:cs typeface="Courier New" pitchFamily="49" charset="0"/>
              </a:rPr>
              <a:t>Employee</a:t>
            </a:r>
            <a:endParaRPr lang="en-US" sz="2800"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Text Placeholder 4"/>
          <p:cNvSpPr>
            <a:spLocks noGrp="1"/>
          </p:cNvSpPr>
          <p:nvPr>
            <p:ph type="body" idx="1"/>
          </p:nvPr>
        </p:nvSpPr>
        <p:spPr/>
        <p:txBody>
          <a:bodyPr/>
          <a:lstStyle/>
          <a:p>
            <a:pPr eaLnBrk="1" hangingPunct="1"/>
            <a:r>
              <a:rPr lang="en-US" smtClean="0"/>
              <a:t>Section 1.7</a:t>
            </a:r>
          </a:p>
        </p:txBody>
      </p:sp>
      <p:sp>
        <p:nvSpPr>
          <p:cNvPr id="113666" name="Title 3"/>
          <p:cNvSpPr>
            <a:spLocks noGrp="1"/>
          </p:cNvSpPr>
          <p:nvPr>
            <p:ph type="title"/>
          </p:nvPr>
        </p:nvSpPr>
        <p:spPr/>
        <p:txBody>
          <a:bodyPr/>
          <a:lstStyle/>
          <a:p>
            <a:pPr eaLnBrk="1" hangingPunct="1"/>
            <a:r>
              <a:rPr lang="en-US" smtClean="0"/>
              <a:t>Packages and Visibility</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p:cNvSpPr>
            <a:spLocks noGrp="1" noChangeArrowheads="1"/>
          </p:cNvSpPr>
          <p:nvPr>
            <p:ph type="title"/>
          </p:nvPr>
        </p:nvSpPr>
        <p:spPr>
          <a:xfrm>
            <a:off x="612775" y="228600"/>
            <a:ext cx="8153400" cy="990600"/>
          </a:xfrm>
        </p:spPr>
        <p:txBody>
          <a:bodyPr/>
          <a:lstStyle/>
          <a:p>
            <a:pPr eaLnBrk="1" hangingPunct="1"/>
            <a:r>
              <a:rPr lang="en-US" b="1" smtClean="0"/>
              <a:t>Packages</a:t>
            </a:r>
          </a:p>
        </p:txBody>
      </p:sp>
      <p:sp>
        <p:nvSpPr>
          <p:cNvPr id="114690" name="Rectangle 3"/>
          <p:cNvSpPr>
            <a:spLocks noGrp="1" noChangeArrowheads="1"/>
          </p:cNvSpPr>
          <p:nvPr>
            <p:ph sz="quarter" idx="1"/>
          </p:nvPr>
        </p:nvSpPr>
        <p:spPr>
          <a:xfrm>
            <a:off x="612775" y="1600200"/>
            <a:ext cx="8153400" cy="4495800"/>
          </a:xfrm>
        </p:spPr>
        <p:txBody>
          <a:bodyPr/>
          <a:lstStyle/>
          <a:p>
            <a:pPr eaLnBrk="1" hangingPunct="1">
              <a:lnSpc>
                <a:spcPct val="90000"/>
              </a:lnSpc>
            </a:pPr>
            <a:r>
              <a:rPr lang="en-US" sz="2800" smtClean="0"/>
              <a:t>A Java </a:t>
            </a:r>
            <a:r>
              <a:rPr lang="en-US" sz="2800" i="1" smtClean="0"/>
              <a:t>package</a:t>
            </a:r>
            <a:r>
              <a:rPr lang="en-US" sz="2800" smtClean="0"/>
              <a:t> is a group of </a:t>
            </a:r>
            <a:r>
              <a:rPr lang="en-US" sz="2800" i="1" smtClean="0"/>
              <a:t>cooperating classes</a:t>
            </a:r>
          </a:p>
          <a:p>
            <a:pPr eaLnBrk="1" hangingPunct="1">
              <a:lnSpc>
                <a:spcPct val="90000"/>
              </a:lnSpc>
            </a:pPr>
            <a:r>
              <a:rPr lang="en-US" sz="2800" smtClean="0"/>
              <a:t>The Java API is organized as packages</a:t>
            </a:r>
          </a:p>
          <a:p>
            <a:pPr eaLnBrk="1" hangingPunct="1">
              <a:lnSpc>
                <a:spcPct val="90000"/>
              </a:lnSpc>
            </a:pPr>
            <a:r>
              <a:rPr lang="en-US" sz="2800" smtClean="0"/>
              <a:t>Indicate the package of a class at the top of the file:</a:t>
            </a:r>
          </a:p>
          <a:p>
            <a:pPr lvl="1" eaLnBrk="1" hangingPunct="1">
              <a:lnSpc>
                <a:spcPct val="90000"/>
              </a:lnSpc>
              <a:buFontTx/>
              <a:buNone/>
            </a:pPr>
            <a:r>
              <a:rPr lang="en-US" b="1" smtClean="0">
                <a:latin typeface="Courier New" pitchFamily="49" charset="0"/>
              </a:rPr>
              <a:t>package </a:t>
            </a:r>
            <a:r>
              <a:rPr lang="en-US" b="1" i="1" smtClean="0">
                <a:latin typeface="Courier New" pitchFamily="49" charset="0"/>
              </a:rPr>
              <a:t>classPackage</a:t>
            </a:r>
            <a:r>
              <a:rPr lang="en-US" b="1" smtClean="0">
                <a:latin typeface="Courier New" pitchFamily="49" charset="0"/>
              </a:rPr>
              <a:t>;</a:t>
            </a:r>
          </a:p>
          <a:p>
            <a:pPr eaLnBrk="1" hangingPunct="1">
              <a:lnSpc>
                <a:spcPct val="90000"/>
              </a:lnSpc>
            </a:pPr>
            <a:r>
              <a:rPr lang="en-US" sz="2800" smtClean="0"/>
              <a:t>Classes in the </a:t>
            </a:r>
            <a:r>
              <a:rPr lang="en-US" sz="2800" i="1" smtClean="0"/>
              <a:t>same package </a:t>
            </a:r>
            <a:r>
              <a:rPr lang="en-US" sz="2800" smtClean="0"/>
              <a:t>should be in the </a:t>
            </a:r>
            <a:r>
              <a:rPr lang="en-US" sz="2800" i="1" smtClean="0"/>
              <a:t>same directory</a:t>
            </a:r>
            <a:r>
              <a:rPr lang="en-US" sz="2800" smtClean="0"/>
              <a:t> (folder)</a:t>
            </a:r>
          </a:p>
          <a:p>
            <a:pPr eaLnBrk="1" hangingPunct="1">
              <a:lnSpc>
                <a:spcPct val="90000"/>
              </a:lnSpc>
            </a:pPr>
            <a:r>
              <a:rPr lang="en-US" sz="2800" smtClean="0"/>
              <a:t>The folder must have the same name as the package</a:t>
            </a:r>
          </a:p>
          <a:p>
            <a:pPr eaLnBrk="1" hangingPunct="1">
              <a:lnSpc>
                <a:spcPct val="90000"/>
              </a:lnSpc>
            </a:pPr>
            <a:r>
              <a:rPr lang="en-US" sz="2800" smtClean="0"/>
              <a:t>Classes in the </a:t>
            </a:r>
            <a:r>
              <a:rPr lang="en-US" sz="2800" i="1" smtClean="0"/>
              <a:t>same folder</a:t>
            </a:r>
            <a:r>
              <a:rPr lang="en-US" sz="2800" smtClean="0"/>
              <a:t> must be</a:t>
            </a:r>
          </a:p>
          <a:p>
            <a:pPr lvl="1" eaLnBrk="1" hangingPunct="1">
              <a:lnSpc>
                <a:spcPct val="90000"/>
              </a:lnSpc>
              <a:buFontTx/>
              <a:buNone/>
            </a:pPr>
            <a:r>
              <a:rPr lang="en-US" smtClean="0"/>
              <a:t>in the </a:t>
            </a:r>
            <a:r>
              <a:rPr lang="en-US" i="1" smtClean="0"/>
              <a:t>same package</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ChangeArrowheads="1"/>
          </p:cNvSpPr>
          <p:nvPr>
            <p:ph type="title"/>
          </p:nvPr>
        </p:nvSpPr>
        <p:spPr>
          <a:xfrm>
            <a:off x="612775" y="228600"/>
            <a:ext cx="8153400" cy="990600"/>
          </a:xfrm>
        </p:spPr>
        <p:txBody>
          <a:bodyPr/>
          <a:lstStyle/>
          <a:p>
            <a:pPr eaLnBrk="1" hangingPunct="1"/>
            <a:r>
              <a:rPr lang="en-US" b="1" smtClean="0"/>
              <a:t>Packages and Visibility</a:t>
            </a:r>
          </a:p>
        </p:txBody>
      </p:sp>
      <p:sp>
        <p:nvSpPr>
          <p:cNvPr id="115714" name="Rectangle 3"/>
          <p:cNvSpPr>
            <a:spLocks noGrp="1" noChangeArrowheads="1"/>
          </p:cNvSpPr>
          <p:nvPr>
            <p:ph sz="quarter" idx="1"/>
          </p:nvPr>
        </p:nvSpPr>
        <p:spPr>
          <a:xfrm>
            <a:off x="612775" y="1600200"/>
            <a:ext cx="8153400" cy="4495800"/>
          </a:xfrm>
        </p:spPr>
        <p:txBody>
          <a:bodyPr/>
          <a:lstStyle/>
          <a:p>
            <a:pPr eaLnBrk="1" hangingPunct="1">
              <a:lnSpc>
                <a:spcPct val="80000"/>
              </a:lnSpc>
            </a:pPr>
            <a:r>
              <a:rPr lang="en-US" sz="2800" smtClean="0"/>
              <a:t>Classes </a:t>
            </a:r>
            <a:r>
              <a:rPr lang="en-US" sz="2800" i="1" smtClean="0"/>
              <a:t>not</a:t>
            </a:r>
            <a:r>
              <a:rPr lang="en-US" sz="2800" smtClean="0"/>
              <a:t> part of a package can only access </a:t>
            </a:r>
            <a:r>
              <a:rPr lang="en-US" sz="2000" smtClean="0">
                <a:latin typeface="Courier New" pitchFamily="49" charset="0"/>
              </a:rPr>
              <a:t>public</a:t>
            </a:r>
            <a:r>
              <a:rPr lang="en-US" sz="2000" smtClean="0"/>
              <a:t> </a:t>
            </a:r>
            <a:r>
              <a:rPr lang="en-US" sz="2800" smtClean="0"/>
              <a:t>members of classes in the package</a:t>
            </a:r>
          </a:p>
          <a:p>
            <a:pPr eaLnBrk="1" hangingPunct="1">
              <a:lnSpc>
                <a:spcPct val="80000"/>
              </a:lnSpc>
            </a:pPr>
            <a:r>
              <a:rPr lang="en-US" sz="2800" smtClean="0"/>
              <a:t>If a class is not part of the package, it must access the public classes by their complete name, which would be </a:t>
            </a:r>
            <a:r>
              <a:rPr lang="en-US" sz="2000" smtClean="0">
                <a:latin typeface="Courier New" pitchFamily="49" charset="0"/>
                <a:cs typeface="Courier New" pitchFamily="49" charset="0"/>
              </a:rPr>
              <a:t>packagename.className</a:t>
            </a:r>
            <a:endParaRPr lang="en-US" sz="2800" smtClean="0">
              <a:latin typeface="Courier New" pitchFamily="49" charset="0"/>
              <a:cs typeface="Courier New" pitchFamily="49" charset="0"/>
            </a:endParaRPr>
          </a:p>
          <a:p>
            <a:pPr eaLnBrk="1" hangingPunct="1">
              <a:lnSpc>
                <a:spcPct val="80000"/>
              </a:lnSpc>
            </a:pPr>
            <a:r>
              <a:rPr lang="en-US" sz="2800" smtClean="0">
                <a:cs typeface="Courier New" pitchFamily="49" charset="0"/>
              </a:rPr>
              <a:t>For example, </a:t>
            </a:r>
          </a:p>
          <a:p>
            <a:pPr marL="800100" lvl="2" indent="0" eaLnBrk="1" hangingPunct="1">
              <a:lnSpc>
                <a:spcPct val="80000"/>
              </a:lnSpc>
              <a:buFont typeface="Arial" charset="0"/>
              <a:buNone/>
            </a:pPr>
            <a:r>
              <a:rPr lang="en-US" sz="1800" smtClean="0">
                <a:latin typeface="Courier New" pitchFamily="49" charset="0"/>
                <a:cs typeface="Courier New" pitchFamily="49" charset="0"/>
              </a:rPr>
              <a:t>x = Java.awt.Color.GREEN;</a:t>
            </a:r>
          </a:p>
          <a:p>
            <a:pPr eaLnBrk="1" hangingPunct="1">
              <a:lnSpc>
                <a:spcPct val="80000"/>
              </a:lnSpc>
            </a:pPr>
            <a:r>
              <a:rPr lang="en-US" sz="2800" smtClean="0"/>
              <a:t>If the package is imported, the </a:t>
            </a:r>
            <a:r>
              <a:rPr lang="en-US" sz="2000" smtClean="0">
                <a:latin typeface="Courier New" pitchFamily="49" charset="0"/>
                <a:cs typeface="Courier New" pitchFamily="49" charset="0"/>
              </a:rPr>
              <a:t>packageName</a:t>
            </a:r>
            <a:r>
              <a:rPr lang="en-US" sz="2000" smtClean="0"/>
              <a:t> </a:t>
            </a:r>
            <a:r>
              <a:rPr lang="en-US" sz="2800" smtClean="0"/>
              <a:t>prefix is not required.</a:t>
            </a:r>
          </a:p>
          <a:p>
            <a:pPr marL="800100" lvl="2" indent="0" eaLnBrk="1" hangingPunct="1">
              <a:lnSpc>
                <a:spcPct val="80000"/>
              </a:lnSpc>
              <a:buFont typeface="Arial" charset="0"/>
              <a:buNone/>
            </a:pPr>
            <a:r>
              <a:rPr lang="en-US" sz="1800" smtClean="0">
                <a:latin typeface="Courier New" pitchFamily="49" charset="0"/>
                <a:cs typeface="Courier New" pitchFamily="49" charset="0"/>
              </a:rPr>
              <a:t>import java.awt.Color;</a:t>
            </a:r>
          </a:p>
          <a:p>
            <a:pPr marL="800100" lvl="2" indent="0" eaLnBrk="1" hangingPunct="1">
              <a:lnSpc>
                <a:spcPct val="80000"/>
              </a:lnSpc>
              <a:buFont typeface="Arial" charset="0"/>
              <a:buNone/>
            </a:pPr>
            <a:r>
              <a:rPr lang="en-US" sz="1800" smtClean="0">
                <a:latin typeface="Courier New" pitchFamily="49" charset="0"/>
                <a:cs typeface="Courier New" pitchFamily="49" charset="0"/>
              </a:rPr>
              <a:t>...</a:t>
            </a:r>
          </a:p>
          <a:p>
            <a:pPr marL="800100" lvl="2" indent="0" eaLnBrk="1" hangingPunct="1">
              <a:lnSpc>
                <a:spcPct val="80000"/>
              </a:lnSpc>
              <a:buFont typeface="Arial" charset="0"/>
              <a:buNone/>
            </a:pPr>
            <a:r>
              <a:rPr lang="en-US" sz="1800" smtClean="0">
                <a:latin typeface="Courier New" pitchFamily="49" charset="0"/>
                <a:cs typeface="Courier New" pitchFamily="49" charset="0"/>
              </a:rPr>
              <a:t>x = Color.GREEN;</a:t>
            </a:r>
          </a:p>
          <a:p>
            <a:pPr eaLnBrk="1" hangingPunct="1">
              <a:lnSpc>
                <a:spcPct val="80000"/>
              </a:lnSpc>
            </a:pPr>
            <a:endParaRPr lang="en-US" sz="2800"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Title 1"/>
          <p:cNvSpPr>
            <a:spLocks noGrp="1"/>
          </p:cNvSpPr>
          <p:nvPr>
            <p:ph type="title"/>
          </p:nvPr>
        </p:nvSpPr>
        <p:spPr>
          <a:xfrm>
            <a:off x="612775" y="228600"/>
            <a:ext cx="8153400" cy="990600"/>
          </a:xfrm>
        </p:spPr>
        <p:txBody>
          <a:bodyPr/>
          <a:lstStyle/>
          <a:p>
            <a:pPr eaLnBrk="1" hangingPunct="1"/>
            <a:r>
              <a:rPr lang="en-US" b="1" smtClean="0"/>
              <a:t>The Default Package</a:t>
            </a:r>
          </a:p>
        </p:txBody>
      </p:sp>
      <p:sp>
        <p:nvSpPr>
          <p:cNvPr id="116738" name="Content Placeholder 2"/>
          <p:cNvSpPr>
            <a:spLocks noGrp="1"/>
          </p:cNvSpPr>
          <p:nvPr>
            <p:ph sz="quarter" idx="1"/>
          </p:nvPr>
        </p:nvSpPr>
        <p:spPr>
          <a:xfrm>
            <a:off x="612775" y="1600200"/>
            <a:ext cx="8153400" cy="4495800"/>
          </a:xfrm>
        </p:spPr>
        <p:txBody>
          <a:bodyPr/>
          <a:lstStyle/>
          <a:p>
            <a:pPr eaLnBrk="1" hangingPunct="1">
              <a:lnSpc>
                <a:spcPct val="90000"/>
              </a:lnSpc>
            </a:pPr>
            <a:r>
              <a:rPr lang="en-US" smtClean="0"/>
              <a:t>Files which do not specify a package are part of the default package</a:t>
            </a:r>
          </a:p>
          <a:p>
            <a:pPr eaLnBrk="1" hangingPunct="1">
              <a:lnSpc>
                <a:spcPct val="90000"/>
              </a:lnSpc>
            </a:pPr>
            <a:r>
              <a:rPr lang="en-US" smtClean="0"/>
              <a:t>If you do not declare packages, all of your classes belong to the default package</a:t>
            </a:r>
          </a:p>
          <a:p>
            <a:pPr eaLnBrk="1" hangingPunct="1">
              <a:lnSpc>
                <a:spcPct val="90000"/>
              </a:lnSpc>
            </a:pPr>
            <a:r>
              <a:rPr lang="en-US" smtClean="0"/>
              <a:t>The default package is intended for use during the early stages of implementation or for small prototypes</a:t>
            </a:r>
          </a:p>
          <a:p>
            <a:pPr eaLnBrk="1" hangingPunct="1">
              <a:lnSpc>
                <a:spcPct val="90000"/>
              </a:lnSpc>
            </a:pPr>
            <a:r>
              <a:rPr lang="en-US" smtClean="0"/>
              <a:t>When you develop an application, declare its classes to be in the same package</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ChangeArrowheads="1"/>
          </p:cNvSpPr>
          <p:nvPr>
            <p:ph type="title"/>
          </p:nvPr>
        </p:nvSpPr>
        <p:spPr>
          <a:xfrm>
            <a:off x="612775" y="228600"/>
            <a:ext cx="8153400" cy="990600"/>
          </a:xfrm>
        </p:spPr>
        <p:txBody>
          <a:bodyPr/>
          <a:lstStyle/>
          <a:p>
            <a:pPr eaLnBrk="1" hangingPunct="1"/>
            <a:r>
              <a:rPr lang="en-US" b="1" smtClean="0"/>
              <a:t>Visibility</a:t>
            </a:r>
          </a:p>
        </p:txBody>
      </p:sp>
      <p:sp>
        <p:nvSpPr>
          <p:cNvPr id="116738" name="Rectangle 3"/>
          <p:cNvSpPr>
            <a:spLocks noGrp="1" noChangeArrowheads="1"/>
          </p:cNvSpPr>
          <p:nvPr>
            <p:ph sz="quarter" idx="1"/>
          </p:nvPr>
        </p:nvSpPr>
        <p:spPr>
          <a:xfrm>
            <a:off x="457200" y="1600200"/>
            <a:ext cx="8229600" cy="5029200"/>
          </a:xfrm>
        </p:spPr>
        <p:txBody>
          <a:bodyPr>
            <a:normAutofit lnSpcReduction="10000"/>
          </a:bodyPr>
          <a:lstStyle/>
          <a:p>
            <a:pPr marL="342900" lvl="1" indent="-342900" eaLnBrk="1" fontAlgn="auto" hangingPunct="1">
              <a:lnSpc>
                <a:spcPct val="90000"/>
              </a:lnSpc>
              <a:spcAft>
                <a:spcPts val="0"/>
              </a:spcAft>
              <a:buFont typeface="Arial" charset="0"/>
              <a:buChar char="•"/>
              <a:defRPr/>
            </a:pPr>
            <a:r>
              <a:rPr lang="en-US" sz="2400" dirty="0" smtClean="0"/>
              <a:t>You know about three visibility layers, </a:t>
            </a:r>
            <a:r>
              <a:rPr lang="en-US" sz="2000" dirty="0" smtClean="0">
                <a:latin typeface="Courier New" pitchFamily="49" charset="0"/>
              </a:rPr>
              <a:t>public</a:t>
            </a:r>
            <a:r>
              <a:rPr lang="en-US" sz="2000" dirty="0" smtClean="0"/>
              <a:t>, </a:t>
            </a:r>
            <a:r>
              <a:rPr lang="en-US" sz="2000" dirty="0" smtClean="0">
                <a:latin typeface="Courier New" pitchFamily="49" charset="0"/>
              </a:rPr>
              <a:t>protected</a:t>
            </a:r>
            <a:r>
              <a:rPr lang="en-US" sz="2000" dirty="0" smtClean="0"/>
              <a:t>, </a:t>
            </a:r>
            <a:r>
              <a:rPr lang="en-US" sz="2000" dirty="0" smtClean="0">
                <a:latin typeface="Courier New" pitchFamily="49" charset="0"/>
              </a:rPr>
              <a:t>private</a:t>
            </a:r>
          </a:p>
          <a:p>
            <a:pPr marL="320040" indent="-320040" eaLnBrk="1" fontAlgn="auto" hangingPunct="1">
              <a:lnSpc>
                <a:spcPct val="90000"/>
              </a:lnSpc>
              <a:spcAft>
                <a:spcPts val="0"/>
              </a:spcAft>
              <a:buFont typeface="Wingdings"/>
              <a:buChar char=""/>
              <a:defRPr/>
            </a:pPr>
            <a:r>
              <a:rPr lang="en-US" sz="2400" dirty="0" smtClean="0"/>
              <a:t>A fourth layer, </a:t>
            </a:r>
            <a:r>
              <a:rPr lang="en-US" sz="2400" i="1" dirty="0" smtClean="0"/>
              <a:t>package visibility</a:t>
            </a:r>
            <a:r>
              <a:rPr lang="en-US" sz="2400" dirty="0" smtClean="0"/>
              <a:t>, lies between </a:t>
            </a:r>
            <a:r>
              <a:rPr lang="en-US" sz="2000" dirty="0" smtClean="0">
                <a:latin typeface="Courier New" pitchFamily="49" charset="0"/>
              </a:rPr>
              <a:t>private</a:t>
            </a:r>
            <a:r>
              <a:rPr lang="en-US" sz="2000" dirty="0" smtClean="0"/>
              <a:t> </a:t>
            </a:r>
            <a:r>
              <a:rPr lang="en-US" sz="2400" dirty="0" smtClean="0"/>
              <a:t>and </a:t>
            </a:r>
            <a:r>
              <a:rPr lang="en-US" sz="2000" dirty="0" smtClean="0">
                <a:latin typeface="Courier New" pitchFamily="49" charset="0"/>
              </a:rPr>
              <a:t>protected</a:t>
            </a:r>
            <a:endParaRPr lang="en-US" sz="2400" dirty="0" smtClean="0">
              <a:latin typeface="Courier New" pitchFamily="49" charset="0"/>
            </a:endParaRPr>
          </a:p>
          <a:p>
            <a:pPr marL="320040" indent="-320040" eaLnBrk="1" fontAlgn="auto" hangingPunct="1">
              <a:lnSpc>
                <a:spcPct val="90000"/>
              </a:lnSpc>
              <a:spcAft>
                <a:spcPts val="0"/>
              </a:spcAft>
              <a:buFont typeface="Wingdings"/>
              <a:buChar char=""/>
              <a:defRPr/>
            </a:pPr>
            <a:r>
              <a:rPr lang="en-US" sz="2400" dirty="0" smtClean="0"/>
              <a:t>Classes, data fields, and methods with package visibility are accessible to all other methods of the same package, but are not accessible to methods outside the package</a:t>
            </a:r>
          </a:p>
          <a:p>
            <a:pPr marL="320040" indent="-320040" eaLnBrk="1" fontAlgn="auto" hangingPunct="1">
              <a:lnSpc>
                <a:spcPct val="90000"/>
              </a:lnSpc>
              <a:spcAft>
                <a:spcPts val="0"/>
              </a:spcAft>
              <a:buFont typeface="Wingdings"/>
              <a:buChar char=""/>
              <a:defRPr/>
            </a:pPr>
            <a:r>
              <a:rPr lang="en-US" sz="2400" dirty="0" smtClean="0"/>
              <a:t>Classes, data fields, and methods that are declared protected are visible within subclasses that are declared </a:t>
            </a:r>
            <a:r>
              <a:rPr lang="en-US" sz="2400" i="1" dirty="0" smtClean="0"/>
              <a:t>outside</a:t>
            </a:r>
            <a:r>
              <a:rPr lang="en-US" sz="2400" dirty="0" smtClean="0"/>
              <a:t> the package (in addition to being visible to all members </a:t>
            </a:r>
            <a:r>
              <a:rPr lang="en-US" sz="2400" i="1" dirty="0" smtClean="0"/>
              <a:t>inside</a:t>
            </a:r>
            <a:r>
              <a:rPr lang="en-US" sz="2400" dirty="0" smtClean="0"/>
              <a:t> the package)</a:t>
            </a:r>
          </a:p>
          <a:p>
            <a:pPr marL="320040" indent="-320040" eaLnBrk="1" fontAlgn="auto" hangingPunct="1">
              <a:lnSpc>
                <a:spcPct val="90000"/>
              </a:lnSpc>
              <a:spcAft>
                <a:spcPts val="0"/>
              </a:spcAft>
              <a:buFont typeface="Wingdings"/>
              <a:buChar char=""/>
              <a:defRPr/>
            </a:pPr>
            <a:r>
              <a:rPr lang="en-US" sz="2400" dirty="0" smtClean="0"/>
              <a:t>There is no keyword to indicate package visibility</a:t>
            </a:r>
          </a:p>
          <a:p>
            <a:pPr marL="320040" indent="-320040" eaLnBrk="1" fontAlgn="auto" hangingPunct="1">
              <a:lnSpc>
                <a:spcPct val="90000"/>
              </a:lnSpc>
              <a:spcAft>
                <a:spcPts val="0"/>
              </a:spcAft>
              <a:buFont typeface="Wingdings"/>
              <a:buChar char=""/>
              <a:defRPr/>
            </a:pPr>
            <a:r>
              <a:rPr lang="en-US" sz="2400" dirty="0" smtClean="0"/>
              <a:t>Package visibility is the default in a package if </a:t>
            </a:r>
            <a:r>
              <a:rPr lang="en-US" sz="2000" dirty="0" smtClean="0">
                <a:latin typeface="Courier New" pitchFamily="49" charset="0"/>
              </a:rPr>
              <a:t>public</a:t>
            </a:r>
            <a:r>
              <a:rPr lang="en-US" sz="2000" dirty="0" smtClean="0"/>
              <a:t>, </a:t>
            </a:r>
            <a:r>
              <a:rPr lang="en-US" sz="2000" dirty="0" smtClean="0">
                <a:latin typeface="Courier New" pitchFamily="49" charset="0"/>
              </a:rPr>
              <a:t>protected</a:t>
            </a:r>
            <a:r>
              <a:rPr lang="en-US" sz="2000" dirty="0" smtClean="0"/>
              <a:t>, </a:t>
            </a:r>
            <a:r>
              <a:rPr lang="en-US" sz="2000" dirty="0" smtClean="0">
                <a:latin typeface="Courier New" pitchFamily="49" charset="0"/>
              </a:rPr>
              <a:t>private</a:t>
            </a:r>
            <a:r>
              <a:rPr lang="en-US" sz="2400" dirty="0" smtClean="0"/>
              <a:t> are not used</a:t>
            </a:r>
            <a:endParaRPr lang="en-US" sz="2400" b="1" dirty="0" smtClean="0">
              <a:latin typeface="Courier New" pitchFamily="49" charset="0"/>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noChangeArrowheads="1"/>
          </p:cNvSpPr>
          <p:nvPr>
            <p:ph type="title"/>
          </p:nvPr>
        </p:nvSpPr>
        <p:spPr>
          <a:xfrm>
            <a:off x="612775" y="228600"/>
            <a:ext cx="8153400" cy="990600"/>
          </a:xfrm>
        </p:spPr>
        <p:txBody>
          <a:bodyPr/>
          <a:lstStyle/>
          <a:p>
            <a:pPr eaLnBrk="1" hangingPunct="1"/>
            <a:r>
              <a:rPr lang="en-US" b="1" smtClean="0"/>
              <a:t>Visibility Supports Encapsulation</a:t>
            </a:r>
          </a:p>
        </p:txBody>
      </p:sp>
      <p:sp>
        <p:nvSpPr>
          <p:cNvPr id="118786" name="Rectangle 3"/>
          <p:cNvSpPr>
            <a:spLocks noGrp="1" noChangeArrowheads="1"/>
          </p:cNvSpPr>
          <p:nvPr>
            <p:ph sz="quarter" idx="1"/>
          </p:nvPr>
        </p:nvSpPr>
        <p:spPr>
          <a:xfrm>
            <a:off x="612775" y="1600200"/>
            <a:ext cx="8153400" cy="4495800"/>
          </a:xfrm>
        </p:spPr>
        <p:txBody>
          <a:bodyPr/>
          <a:lstStyle/>
          <a:p>
            <a:pPr eaLnBrk="1" hangingPunct="1"/>
            <a:r>
              <a:rPr lang="en-US" sz="2800" smtClean="0"/>
              <a:t>Visibility rules enforce encapsulation in Java</a:t>
            </a:r>
          </a:p>
          <a:p>
            <a:pPr eaLnBrk="1" hangingPunct="1"/>
            <a:r>
              <a:rPr lang="en-US" sz="2800" smtClean="0">
                <a:latin typeface="Courier New" pitchFamily="49" charset="0"/>
              </a:rPr>
              <a:t>private</a:t>
            </a:r>
            <a:r>
              <a:rPr lang="en-US" sz="2800" smtClean="0"/>
              <a:t>: for members that should be invisible even in subclasses</a:t>
            </a:r>
          </a:p>
          <a:p>
            <a:pPr eaLnBrk="1" hangingPunct="1"/>
            <a:r>
              <a:rPr lang="en-US" sz="2800" smtClean="0"/>
              <a:t>package: shields classes and members from classes outside the package</a:t>
            </a:r>
          </a:p>
          <a:p>
            <a:pPr eaLnBrk="1" hangingPunct="1"/>
            <a:r>
              <a:rPr lang="en-US" sz="2800" smtClean="0">
                <a:latin typeface="Courier New" pitchFamily="49" charset="0"/>
              </a:rPr>
              <a:t>protected</a:t>
            </a:r>
            <a:r>
              <a:rPr lang="en-US" sz="2800" smtClean="0"/>
              <a:t>: provides visibility to extenders of  classes in the package</a:t>
            </a:r>
          </a:p>
          <a:p>
            <a:pPr eaLnBrk="1" hangingPunct="1"/>
            <a:r>
              <a:rPr lang="en-US" sz="2800" smtClean="0">
                <a:latin typeface="Courier New" pitchFamily="49" charset="0"/>
              </a:rPr>
              <a:t>public</a:t>
            </a:r>
            <a:r>
              <a:rPr lang="en-US" sz="2800" smtClean="0"/>
              <a:t>: provides visibility to all</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612775" y="228600"/>
            <a:ext cx="8153400" cy="990600"/>
          </a:xfrm>
        </p:spPr>
        <p:txBody>
          <a:bodyPr rtlCol="0">
            <a:normAutofit fontScale="90000"/>
          </a:bodyPr>
          <a:lstStyle/>
          <a:p>
            <a:pPr eaLnBrk="1" fontAlgn="auto" hangingPunct="1">
              <a:spcAft>
                <a:spcPts val="0"/>
              </a:spcAft>
              <a:defRPr/>
            </a:pPr>
            <a:r>
              <a:rPr lang="en-US" b="1" dirty="0"/>
              <a:t>Visibility Supports </a:t>
            </a:r>
            <a:r>
              <a:rPr lang="en-US" b="1" dirty="0" smtClean="0"/>
              <a:t>Encapsulation </a:t>
            </a:r>
            <a:r>
              <a:rPr lang="en-US" dirty="0" smtClean="0"/>
              <a:t>(cont.)</a:t>
            </a:r>
            <a:endParaRPr lang="en-US" dirty="0"/>
          </a:p>
        </p:txBody>
      </p:sp>
      <p:pic>
        <p:nvPicPr>
          <p:cNvPr id="119810" name="Picture 1" descr="C:\Documents and Settings\Administrator\My Documents\Koffman\PPTs\Koffman_Digital Request 150 DPI JPEG\Ch01\Table_1.6.jpg"/>
          <p:cNvPicPr>
            <a:picLocks noChangeAspect="1" noChangeArrowheads="1"/>
          </p:cNvPicPr>
          <p:nvPr/>
        </p:nvPicPr>
        <p:blipFill>
          <a:blip r:embed="rId2"/>
          <a:srcRect/>
          <a:stretch>
            <a:fillRect/>
          </a:stretch>
        </p:blipFill>
        <p:spPr bwMode="auto">
          <a:xfrm>
            <a:off x="381000" y="2362200"/>
            <a:ext cx="8075613" cy="2514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612775" y="228600"/>
            <a:ext cx="8153400" cy="990600"/>
          </a:xfrm>
        </p:spPr>
        <p:txBody>
          <a:bodyPr rtlCol="0">
            <a:normAutofit fontScale="90000"/>
          </a:bodyPr>
          <a:lstStyle/>
          <a:p>
            <a:pPr eaLnBrk="1" fontAlgn="auto" hangingPunct="1">
              <a:spcAft>
                <a:spcPts val="0"/>
              </a:spcAft>
              <a:defRPr/>
            </a:pPr>
            <a:r>
              <a:rPr lang="en-US" b="1" dirty="0"/>
              <a:t>Visibility Supports </a:t>
            </a:r>
            <a:r>
              <a:rPr lang="en-US" b="1" dirty="0" smtClean="0"/>
              <a:t>Encapsulation </a:t>
            </a:r>
            <a:r>
              <a:rPr lang="en-US" dirty="0" smtClean="0"/>
              <a:t>(cont.)</a:t>
            </a:r>
            <a:endParaRPr lang="en-US" dirty="0"/>
          </a:p>
        </p:txBody>
      </p:sp>
      <p:sp>
        <p:nvSpPr>
          <p:cNvPr id="120834" name="Rectangle 3"/>
          <p:cNvSpPr>
            <a:spLocks noGrp="1" noChangeArrowheads="1"/>
          </p:cNvSpPr>
          <p:nvPr>
            <p:ph sz="quarter" idx="1"/>
          </p:nvPr>
        </p:nvSpPr>
        <p:spPr>
          <a:xfrm>
            <a:off x="152400" y="1600200"/>
            <a:ext cx="8839200" cy="4525963"/>
          </a:xfrm>
        </p:spPr>
        <p:txBody>
          <a:bodyPr/>
          <a:lstStyle/>
          <a:p>
            <a:pPr eaLnBrk="1" hangingPunct="1"/>
            <a:r>
              <a:rPr lang="en-US" sz="2800" smtClean="0"/>
              <a:t>Encapsulation insulates against change</a:t>
            </a:r>
          </a:p>
          <a:p>
            <a:pPr eaLnBrk="1" hangingPunct="1"/>
            <a:r>
              <a:rPr lang="en-US" sz="2800" smtClean="0"/>
              <a:t>Greater visibility means less encapsulation</a:t>
            </a:r>
          </a:p>
          <a:p>
            <a:pPr eaLnBrk="1" hangingPunct="1"/>
            <a:endParaRPr lang="en-US" sz="2800" smtClean="0"/>
          </a:p>
          <a:p>
            <a:pPr eaLnBrk="1" hangingPunct="1"/>
            <a:r>
              <a:rPr lang="en-US" sz="2800" i="1" smtClean="0"/>
              <a:t>So…</a:t>
            </a:r>
            <a:r>
              <a:rPr lang="en-US" sz="2800" smtClean="0"/>
              <a:t> use the most restrictive visibility possible to get the job done!</a:t>
            </a:r>
            <a:endParaRPr lang="en-US" sz="2800" b="1" i="1"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pPr eaLnBrk="1" hangingPunct="1"/>
            <a:r>
              <a:rPr lang="en-US" b="1" smtClean="0"/>
              <a:t>Example: ATM Interface</a:t>
            </a:r>
            <a:r>
              <a:rPr lang="en-US" smtClean="0"/>
              <a:t> (cont.)</a:t>
            </a:r>
          </a:p>
        </p:txBody>
      </p:sp>
      <p:sp>
        <p:nvSpPr>
          <p:cNvPr id="18435" name="Rectangle 3"/>
          <p:cNvSpPr>
            <a:spLocks noGrp="1" noChangeArrowheads="1"/>
          </p:cNvSpPr>
          <p:nvPr>
            <p:ph sz="quarter" idx="2"/>
          </p:nvPr>
        </p:nvSpPr>
        <p:spPr/>
        <p:txBody>
          <a:bodyPr>
            <a:normAutofit lnSpcReduction="10000"/>
          </a:bodyPr>
          <a:lstStyle/>
          <a:p>
            <a:pPr marL="320040" indent="-320040" eaLnBrk="1" fontAlgn="auto" hangingPunct="1">
              <a:lnSpc>
                <a:spcPct val="90000"/>
              </a:lnSpc>
              <a:spcAft>
                <a:spcPts val="0"/>
              </a:spcAft>
              <a:buFont typeface="Wingdings"/>
              <a:buChar char=""/>
              <a:defRPr/>
            </a:pPr>
            <a:r>
              <a:rPr lang="en-US" sz="2000" smtClean="0"/>
              <a:t> An automated teller machine (ATM) enables a user to perform certain banking operations from a remote location. It must support the following operations:</a:t>
            </a:r>
          </a:p>
          <a:p>
            <a:pPr marL="640080" lvl="1" indent="-274320" eaLnBrk="1" fontAlgn="auto" hangingPunct="1">
              <a:lnSpc>
                <a:spcPct val="90000"/>
              </a:lnSpc>
              <a:spcAft>
                <a:spcPts val="0"/>
              </a:spcAft>
              <a:buFont typeface="Wingdings 2"/>
              <a:buChar char=""/>
              <a:defRPr/>
            </a:pPr>
            <a:r>
              <a:rPr lang="en-US" sz="1700" smtClean="0"/>
              <a:t>verify a user's Personal Identification Number (PIN)</a:t>
            </a:r>
          </a:p>
          <a:p>
            <a:pPr marL="640080" lvl="1" indent="-274320" eaLnBrk="1" fontAlgn="auto" hangingPunct="1">
              <a:lnSpc>
                <a:spcPct val="90000"/>
              </a:lnSpc>
              <a:spcAft>
                <a:spcPts val="0"/>
              </a:spcAft>
              <a:buFont typeface="Wingdings 2"/>
              <a:buChar char=""/>
              <a:defRPr/>
            </a:pPr>
            <a:r>
              <a:rPr lang="en-US" sz="1700" smtClean="0"/>
              <a:t>allow the user to choose a particular account</a:t>
            </a:r>
          </a:p>
          <a:p>
            <a:pPr marL="640080" lvl="1" indent="-274320" eaLnBrk="1" fontAlgn="auto" hangingPunct="1">
              <a:lnSpc>
                <a:spcPct val="90000"/>
              </a:lnSpc>
              <a:spcAft>
                <a:spcPts val="0"/>
              </a:spcAft>
              <a:buFont typeface="Wingdings 2"/>
              <a:buChar char=""/>
              <a:defRPr/>
            </a:pPr>
            <a:r>
              <a:rPr lang="en-US" sz="1700" smtClean="0"/>
              <a:t>Withdraw a specified amount of money</a:t>
            </a:r>
          </a:p>
          <a:p>
            <a:pPr marL="640080" lvl="1" indent="-274320" eaLnBrk="1" fontAlgn="auto" hangingPunct="1">
              <a:lnSpc>
                <a:spcPct val="90000"/>
              </a:lnSpc>
              <a:spcAft>
                <a:spcPts val="0"/>
              </a:spcAft>
              <a:buFont typeface="Wingdings 2"/>
              <a:buChar char=""/>
              <a:defRPr/>
            </a:pPr>
            <a:r>
              <a:rPr lang="en-US" sz="1700" smtClean="0"/>
              <a:t>display the result of an operation</a:t>
            </a:r>
          </a:p>
          <a:p>
            <a:pPr marL="640080" lvl="1" indent="-274320" eaLnBrk="1" fontAlgn="auto" hangingPunct="1">
              <a:lnSpc>
                <a:spcPct val="90000"/>
              </a:lnSpc>
              <a:spcAft>
                <a:spcPts val="0"/>
              </a:spcAft>
              <a:buFont typeface="Wingdings 2"/>
              <a:buChar char=""/>
              <a:defRPr/>
            </a:pPr>
            <a:r>
              <a:rPr lang="en-US" sz="1700" smtClean="0"/>
              <a:t>display an account balance</a:t>
            </a:r>
          </a:p>
        </p:txBody>
      </p:sp>
      <p:sp>
        <p:nvSpPr>
          <p:cNvPr id="4" name="Content Placeholder 3"/>
          <p:cNvSpPr>
            <a:spLocks noGrp="1"/>
          </p:cNvSpPr>
          <p:nvPr>
            <p:ph sz="quarter" idx="4"/>
          </p:nvPr>
        </p:nvSpPr>
        <p:spPr/>
        <p:txBody>
          <a:bodyPr rtlCol="0">
            <a:normAutofit/>
          </a:bodyPr>
          <a:lstStyle/>
          <a:p>
            <a:pPr marL="0" indent="0" eaLnBrk="1" fontAlgn="auto" hangingPunct="1">
              <a:spcAft>
                <a:spcPts val="0"/>
              </a:spcAft>
              <a:buFont typeface="Arial" pitchFamily="34" charset="0"/>
              <a:buNone/>
              <a:defRPr/>
            </a:pPr>
            <a:r>
              <a:rPr lang="en-US" sz="1800" dirty="0" smtClean="0">
                <a:latin typeface="Courier New" pitchFamily="49" charset="0"/>
                <a:cs typeface="Courier New" pitchFamily="49" charset="0"/>
              </a:rPr>
              <a:t>public interface ATM {</a:t>
            </a:r>
          </a:p>
          <a:p>
            <a:pPr marL="0" indent="0" eaLnBrk="1" fontAlgn="auto" hangingPunct="1">
              <a:spcAft>
                <a:spcPts val="0"/>
              </a:spcAft>
              <a:buFont typeface="Arial" pitchFamily="34" charset="0"/>
              <a:buNone/>
              <a:defRPr/>
            </a:pPr>
            <a:r>
              <a:rPr lang="en-US" sz="1800" dirty="0">
                <a:latin typeface="Courier New" pitchFamily="49" charset="0"/>
                <a:cs typeface="Courier New" pitchFamily="49" charset="0"/>
              </a:rPr>
              <a:t>}</a:t>
            </a:r>
            <a:endParaRPr lang="en-US" sz="1800" dirty="0" smtClean="0">
              <a:latin typeface="Courier New" pitchFamily="49" charset="0"/>
              <a:cs typeface="Courier New" pitchFamily="49" charset="0"/>
            </a:endParaRPr>
          </a:p>
          <a:p>
            <a:pPr marL="320040" indent="-320040" eaLnBrk="1" fontAlgn="auto" hangingPunct="1">
              <a:spcAft>
                <a:spcPts val="0"/>
              </a:spcAft>
              <a:buFont typeface="Arial" pitchFamily="34" charset="0"/>
              <a:buChar char="•"/>
              <a:defRPr/>
            </a:pPr>
            <a:endParaRPr lang="en-US" dirty="0"/>
          </a:p>
        </p:txBody>
      </p:sp>
      <p:sp>
        <p:nvSpPr>
          <p:cNvPr id="22532" name="Text Placeholder 1"/>
          <p:cNvSpPr>
            <a:spLocks noGrp="1"/>
          </p:cNvSpPr>
          <p:nvPr>
            <p:ph type="body" sz="quarter" idx="1"/>
          </p:nvPr>
        </p:nvSpPr>
        <p:spPr>
          <a:xfrm>
            <a:off x="609600" y="1752600"/>
            <a:ext cx="3886200" cy="639763"/>
          </a:xfrm>
        </p:spPr>
        <p:txBody>
          <a:bodyPr/>
          <a:lstStyle/>
          <a:p>
            <a:pPr eaLnBrk="1" hangingPunct="1"/>
            <a:r>
              <a:rPr lang="en-US" smtClean="0"/>
              <a:t>Interface</a:t>
            </a:r>
          </a:p>
        </p:txBody>
      </p:sp>
      <p:sp>
        <p:nvSpPr>
          <p:cNvPr id="2" name="Text Placeholder 2"/>
          <p:cNvSpPr>
            <a:spLocks noGrp="1"/>
          </p:cNvSpPr>
          <p:nvPr>
            <p:ph type="body" sz="quarter" idx="4294967295"/>
          </p:nvPr>
        </p:nvSpPr>
        <p:spPr>
          <a:xfrm>
            <a:off x="4800600" y="1752600"/>
            <a:ext cx="3886200" cy="639763"/>
          </a:xfrm>
          <a:solidFill>
            <a:schemeClr val="accent4"/>
          </a:solidFill>
        </p:spPr>
        <p:txBody>
          <a:bodyPr rtlCol="0" anchor="ctr">
            <a:normAutofit/>
          </a:bodyPr>
          <a:lstStyle/>
          <a:p>
            <a:pPr marL="0" indent="0" eaLnBrk="1" fontAlgn="auto" hangingPunct="1">
              <a:spcAft>
                <a:spcPts val="0"/>
              </a:spcAft>
              <a:buFontTx/>
              <a:buNone/>
              <a:defRPr/>
            </a:pPr>
            <a:r>
              <a:rPr lang="en-US" sz="2000" b="1" smtClean="0">
                <a:solidFill>
                  <a:srgbClr val="FFFFFF"/>
                </a:solidFill>
              </a:rPr>
              <a:t> ___</a:t>
            </a:r>
          </a:p>
        </p:txBody>
      </p:sp>
      <p:sp>
        <p:nvSpPr>
          <p:cNvPr id="3" name="Text Placeholder 2"/>
          <p:cNvSpPr>
            <a:spLocks noGrp="1"/>
          </p:cNvSpPr>
          <p:nvPr>
            <p:ph type="body" sz="quarter" idx="3"/>
          </p:nvPr>
        </p:nvSpPr>
        <p:spPr>
          <a:xfrm>
            <a:off x="4800600" y="1752600"/>
            <a:ext cx="3886200" cy="639763"/>
          </a:xfrm>
        </p:spPr>
        <p:txBody>
          <a:bodyPr/>
          <a:lstStyle/>
          <a:p>
            <a:pPr eaLnBrk="1" fontAlgn="auto" hangingPunct="1">
              <a:spcAft>
                <a:spcPts val="0"/>
              </a:spcAft>
              <a:defRPr/>
            </a:pPr>
            <a:r>
              <a:rPr lang="en-US" smtClean="0"/>
              <a:t>Code</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Text Placeholder 4"/>
          <p:cNvSpPr>
            <a:spLocks noGrp="1"/>
          </p:cNvSpPr>
          <p:nvPr>
            <p:ph type="body" idx="1"/>
          </p:nvPr>
        </p:nvSpPr>
        <p:spPr/>
        <p:txBody>
          <a:bodyPr/>
          <a:lstStyle/>
          <a:p>
            <a:pPr eaLnBrk="1" hangingPunct="1"/>
            <a:r>
              <a:rPr lang="en-US" smtClean="0"/>
              <a:t>1.8</a:t>
            </a:r>
          </a:p>
        </p:txBody>
      </p:sp>
      <p:sp>
        <p:nvSpPr>
          <p:cNvPr id="121858" name="Title 3"/>
          <p:cNvSpPr>
            <a:spLocks noGrp="1"/>
          </p:cNvSpPr>
          <p:nvPr>
            <p:ph type="title"/>
          </p:nvPr>
        </p:nvSpPr>
        <p:spPr/>
        <p:txBody>
          <a:bodyPr/>
          <a:lstStyle/>
          <a:p>
            <a:pPr eaLnBrk="1" hangingPunct="1"/>
            <a:r>
              <a:rPr lang="en-US" smtClean="0"/>
              <a:t>A Shape Class Hierarchy</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612775" y="228600"/>
            <a:ext cx="8153400" cy="990600"/>
          </a:xfrm>
        </p:spPr>
        <p:txBody>
          <a:bodyPr rtlCol="0">
            <a:normAutofit fontScale="90000"/>
          </a:bodyPr>
          <a:lstStyle/>
          <a:p>
            <a:pPr eaLnBrk="1" fontAlgn="auto" hangingPunct="1">
              <a:spcAft>
                <a:spcPts val="0"/>
              </a:spcAft>
              <a:defRPr/>
            </a:pPr>
            <a:r>
              <a:rPr lang="en-US" b="1" dirty="0"/>
              <a:t>Case Study: Processing Geometric Figures</a:t>
            </a:r>
          </a:p>
        </p:txBody>
      </p:sp>
      <p:sp>
        <p:nvSpPr>
          <p:cNvPr id="122882" name="Rectangle 3"/>
          <p:cNvSpPr>
            <a:spLocks noGrp="1" noChangeArrowheads="1"/>
          </p:cNvSpPr>
          <p:nvPr>
            <p:ph sz="quarter" idx="1"/>
          </p:nvPr>
        </p:nvSpPr>
        <p:spPr>
          <a:xfrm>
            <a:off x="612775" y="1600200"/>
            <a:ext cx="8153400" cy="4495800"/>
          </a:xfrm>
        </p:spPr>
        <p:txBody>
          <a:bodyPr/>
          <a:lstStyle/>
          <a:p>
            <a:pPr marL="0" indent="0" eaLnBrk="1" hangingPunct="1">
              <a:lnSpc>
                <a:spcPct val="60000"/>
              </a:lnSpc>
              <a:buFont typeface="Arial" charset="0"/>
              <a:buNone/>
            </a:pPr>
            <a:r>
              <a:rPr lang="en-US" sz="3000" b="1" smtClean="0"/>
              <a:t>Problem</a:t>
            </a:r>
            <a:r>
              <a:rPr lang="en-US" sz="3000" smtClean="0"/>
              <a:t>	</a:t>
            </a:r>
          </a:p>
          <a:p>
            <a:pPr marL="400050" lvl="1" indent="0" eaLnBrk="1" hangingPunct="1">
              <a:lnSpc>
                <a:spcPct val="60000"/>
              </a:lnSpc>
              <a:buFont typeface="Arial" charset="0"/>
              <a:buNone/>
            </a:pPr>
            <a:r>
              <a:rPr lang="en-US" smtClean="0"/>
              <a:t>We want to process some standard geometric shapes. Each figure object will be one of three standard shapes (rectangle, circle, right triangle). We want do standard computations, such as finding the area and perimeter, for any of these shapes.</a:t>
            </a:r>
          </a:p>
          <a:p>
            <a:pPr marL="0" indent="0" eaLnBrk="1" hangingPunct="1">
              <a:lnSpc>
                <a:spcPct val="60000"/>
              </a:lnSpc>
              <a:buFont typeface="Arial" charset="0"/>
              <a:buNone/>
            </a:pPr>
            <a:r>
              <a:rPr lang="en-US" sz="3000" b="1" smtClean="0"/>
              <a:t>Analysis</a:t>
            </a:r>
            <a:r>
              <a:rPr lang="en-US" sz="3000" smtClean="0"/>
              <a:t>	</a:t>
            </a:r>
          </a:p>
          <a:p>
            <a:pPr marL="400050" lvl="1" indent="0" eaLnBrk="1" hangingPunct="1">
              <a:lnSpc>
                <a:spcPct val="60000"/>
              </a:lnSpc>
              <a:buFont typeface="Arial" charset="0"/>
              <a:buNone/>
            </a:pPr>
            <a:r>
              <a:rPr lang="en-US" smtClean="0"/>
              <a:t>For each geometric shape, we need a class that represents the shape and knows how to perform the standard computations on it. These classes will be </a:t>
            </a:r>
            <a:r>
              <a:rPr lang="en-US" sz="2000" smtClean="0">
                <a:latin typeface="Courier New" pitchFamily="49" charset="0"/>
                <a:cs typeface="Courier New" pitchFamily="49" charset="0"/>
              </a:rPr>
              <a:t>Rectangle</a:t>
            </a:r>
            <a:r>
              <a:rPr lang="en-US" smtClean="0"/>
              <a:t>, </a:t>
            </a:r>
            <a:r>
              <a:rPr lang="en-US" sz="2000" smtClean="0">
                <a:latin typeface="Courier New" pitchFamily="49" charset="0"/>
                <a:cs typeface="Courier New" pitchFamily="49" charset="0"/>
              </a:rPr>
              <a:t>Circle</a:t>
            </a:r>
            <a:r>
              <a:rPr lang="en-US" smtClean="0"/>
              <a:t>, and </a:t>
            </a:r>
            <a:r>
              <a:rPr lang="en-US" sz="2000" smtClean="0">
                <a:latin typeface="Courier New" pitchFamily="49" charset="0"/>
                <a:cs typeface="Courier New" pitchFamily="49" charset="0"/>
              </a:rPr>
              <a:t>RtTriangle</a:t>
            </a:r>
            <a:r>
              <a:rPr lang="en-US" smtClean="0"/>
              <a:t>. To ensure that these shape classes all define the required computational methods (finding area and perimeter), we will make them abstract methods in the base class (</a:t>
            </a:r>
            <a:r>
              <a:rPr lang="en-US" sz="2000" smtClean="0">
                <a:latin typeface="Courier New" pitchFamily="49" charset="0"/>
                <a:cs typeface="Courier New" pitchFamily="49" charset="0"/>
              </a:rPr>
              <a:t>Shape</a:t>
            </a:r>
            <a:r>
              <a:rPr lang="en-US" smtClean="0"/>
              <a:t>) for the shape hierarchy. If a shape class does not have the required methods, we will get a syntax error when we attempt to compile it. </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p:cNvSpPr>
            <a:spLocks noGrp="1" noChangeArrowheads="1"/>
          </p:cNvSpPr>
          <p:nvPr>
            <p:ph type="title"/>
          </p:nvPr>
        </p:nvSpPr>
        <p:spPr>
          <a:xfrm>
            <a:off x="612775" y="228600"/>
            <a:ext cx="8153400" cy="990600"/>
          </a:xfrm>
        </p:spPr>
        <p:txBody>
          <a:bodyPr/>
          <a:lstStyle/>
          <a:p>
            <a:pPr eaLnBrk="1" hangingPunct="1"/>
            <a:r>
              <a:rPr lang="en-US" smtClean="0">
                <a:latin typeface="Courier New" pitchFamily="49" charset="0"/>
                <a:cs typeface="Courier New" pitchFamily="49" charset="0"/>
              </a:rPr>
              <a:t>Shape</a:t>
            </a:r>
            <a:r>
              <a:rPr lang="en-US" b="1" smtClean="0"/>
              <a:t> Class Hierarchy</a:t>
            </a:r>
          </a:p>
        </p:txBody>
      </p:sp>
      <p:pic>
        <p:nvPicPr>
          <p:cNvPr id="123906" name="Picture 2" descr="C:\Documents and Settings\Administrator\My Documents\Koffman\PPTs\JPEGS\JWCL233_Koffman JPG files\ch01\w0010-nn.jpg"/>
          <p:cNvPicPr>
            <a:picLocks noChangeAspect="1" noChangeArrowheads="1"/>
          </p:cNvPicPr>
          <p:nvPr/>
        </p:nvPicPr>
        <p:blipFill>
          <a:blip r:embed="rId2"/>
          <a:srcRect/>
          <a:stretch>
            <a:fillRect/>
          </a:stretch>
        </p:blipFill>
        <p:spPr bwMode="auto">
          <a:xfrm>
            <a:off x="304800" y="1524000"/>
            <a:ext cx="8467725" cy="502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4"/>
          <p:cNvSpPr>
            <a:spLocks noGrp="1" noChangeArrowheads="1"/>
          </p:cNvSpPr>
          <p:nvPr>
            <p:ph type="title"/>
          </p:nvPr>
        </p:nvSpPr>
        <p:spPr>
          <a:xfrm>
            <a:off x="612775" y="228600"/>
            <a:ext cx="8153400" cy="990600"/>
          </a:xfrm>
        </p:spPr>
        <p:txBody>
          <a:bodyPr/>
          <a:lstStyle/>
          <a:p>
            <a:pPr eaLnBrk="1" hangingPunct="1"/>
            <a:r>
              <a:rPr lang="en-US" b="1" smtClean="0"/>
              <a:t>Class </a:t>
            </a:r>
            <a:r>
              <a:rPr lang="en-US" smtClean="0">
                <a:latin typeface="Courier New" pitchFamily="49" charset="0"/>
                <a:cs typeface="Courier New" pitchFamily="49" charset="0"/>
              </a:rPr>
              <a:t>Rectangle</a:t>
            </a:r>
          </a:p>
        </p:txBody>
      </p:sp>
      <p:pic>
        <p:nvPicPr>
          <p:cNvPr id="124930" name="Picture 1" descr="C:\Documents and Settings\Administrator\My Documents\Koffman\PPTs\Koffman_Digital Request 150 DPI JPEG\Ch01\Table_1.7.jpg"/>
          <p:cNvPicPr>
            <a:picLocks noChangeAspect="1" noChangeArrowheads="1"/>
          </p:cNvPicPr>
          <p:nvPr/>
        </p:nvPicPr>
        <p:blipFill>
          <a:blip r:embed="rId2"/>
          <a:srcRect/>
          <a:stretch>
            <a:fillRect/>
          </a:stretch>
        </p:blipFill>
        <p:spPr bwMode="auto">
          <a:xfrm>
            <a:off x="152400" y="2057400"/>
            <a:ext cx="8763000" cy="281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themeOverride>
</file>

<file path=docProps/app.xml><?xml version="1.0" encoding="utf-8"?>
<Properties xmlns="http://schemas.openxmlformats.org/officeDocument/2006/extended-properties" xmlns:vt="http://schemas.openxmlformats.org/officeDocument/2006/docPropsVTypes">
  <Template>Median</Template>
  <TotalTime>1526</TotalTime>
  <Words>4839</Words>
  <Application>Microsoft Office PowerPoint</Application>
  <PresentationFormat>On-screen Show (4:3)</PresentationFormat>
  <Paragraphs>820</Paragraphs>
  <Slides>93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93</vt:i4>
      </vt:variant>
    </vt:vector>
  </HeadingPairs>
  <TitlesOfParts>
    <vt:vector size="99" baseType="lpstr">
      <vt:lpstr>Arial</vt:lpstr>
      <vt:lpstr>Courier New</vt:lpstr>
      <vt:lpstr>Tw Cen MT</vt:lpstr>
      <vt:lpstr>Wingdings</vt:lpstr>
      <vt:lpstr>Wingdings 2</vt:lpstr>
      <vt:lpstr>Median</vt:lpstr>
      <vt:lpstr>Chapter 1</vt:lpstr>
      <vt:lpstr>Chapter Objectives</vt:lpstr>
      <vt:lpstr>   _   _________  ___ ___  ___    </vt:lpstr>
      <vt:lpstr>ADTs</vt:lpstr>
      <vt:lpstr>ADTs (cont.)</vt:lpstr>
      <vt:lpstr>Interfaces</vt:lpstr>
      <vt:lpstr>Interfaces (cont.)</vt:lpstr>
      <vt:lpstr>Example: ATM Interface</vt:lpstr>
      <vt:lpstr>Example: ATM Interface (cont.)</vt:lpstr>
      <vt:lpstr>Example: ATM Interface (cont.)</vt:lpstr>
      <vt:lpstr>Example: ATM Interface (cont.)</vt:lpstr>
      <vt:lpstr>Example: ATM Interface (cont.)</vt:lpstr>
      <vt:lpstr>Example: ATM Interface (cont.)</vt:lpstr>
      <vt:lpstr>Example: ATM Interface (cont.)</vt:lpstr>
      <vt:lpstr>Example: ATM Interface (cont.)</vt:lpstr>
      <vt:lpstr>Interfaces (cont.)</vt:lpstr>
      <vt:lpstr>Interface Definition</vt:lpstr>
      <vt:lpstr>Interface Definition (cont.)</vt:lpstr>
      <vt:lpstr>Interface Definition (cont.)</vt:lpstr>
      <vt:lpstr>The implements Clause</vt:lpstr>
      <vt:lpstr>UML Diagram of Interface &amp; Implementers</vt:lpstr>
      <vt:lpstr>The implements Clause: Pitfalls</vt:lpstr>
      <vt:lpstr>The implements Clause: Pitfalls (cont.)</vt:lpstr>
      <vt:lpstr>Declaring a Variable of an Interface Type</vt:lpstr>
      <vt:lpstr>Introduction to Object-Oriented Programming</vt:lpstr>
      <vt:lpstr>Object-Oriented Programming</vt:lpstr>
      <vt:lpstr>Inheritance</vt:lpstr>
      <vt:lpstr>Inheritance (cont.)</vt:lpstr>
      <vt:lpstr>A Superclass and Subclass Example</vt:lpstr>
      <vt:lpstr>A Superclass and Subclass Example (cont.)</vt:lpstr>
      <vt:lpstr>A Superclass and Subclass Example (cont.)</vt:lpstr>
      <vt:lpstr>A Superclass and Subclass Example (cont.)</vt:lpstr>
      <vt:lpstr>A Superclass and Subclass Example    (cont.)</vt:lpstr>
      <vt:lpstr>A Superclass and Subclass Example    (cont.)</vt:lpstr>
      <vt:lpstr>A Superclass and Subclass Example (cont.)</vt:lpstr>
      <vt:lpstr>A Superclass and Subclass Example (cont.)</vt:lpstr>
      <vt:lpstr>A Superclass and Subclass Example (cont.)</vt:lpstr>
      <vt:lpstr>A Superclass and Subclass Example (cont.)</vt:lpstr>
      <vt:lpstr>A Superclass and Subclass Example (cont.)</vt:lpstr>
      <vt:lpstr>A Superclass and Subclass Example (cont.)</vt:lpstr>
      <vt:lpstr>The No-Parameter Constructor</vt:lpstr>
      <vt:lpstr>Protected Visibility for Superclass Data Fields</vt:lpstr>
      <vt:lpstr>Is-a versus Has-a  Relationships</vt:lpstr>
      <vt:lpstr>Is-a versus Has-a Relationships (cont.)</vt:lpstr>
      <vt:lpstr> _____  _________   _____  __________  ___  ___________</vt:lpstr>
      <vt:lpstr>Method Overriding</vt:lpstr>
      <vt:lpstr>Method Overriding (cont.)</vt:lpstr>
      <vt:lpstr>Method Overriding (cont.)</vt:lpstr>
      <vt:lpstr>Method Overriding (cont.)</vt:lpstr>
      <vt:lpstr>Method Overloading (cont.)</vt:lpstr>
      <vt:lpstr>Method Overloading (cont.)</vt:lpstr>
      <vt:lpstr>Method Overloading (cont.)</vt:lpstr>
      <vt:lpstr>Method Overloading: Pitfall</vt:lpstr>
      <vt:lpstr>Polymorphism</vt:lpstr>
      <vt:lpstr>Polymorphism (cont.)</vt:lpstr>
      <vt:lpstr>Polymorphism (cont.)</vt:lpstr>
      <vt:lpstr>Polymorphism (cont.)</vt:lpstr>
      <vt:lpstr>Methods with Class Parameters</vt:lpstr>
      <vt:lpstr>Methods with Class Parameters (cont.)</vt:lpstr>
      <vt:lpstr>Abstract Classes</vt:lpstr>
      <vt:lpstr>Abstract Classes</vt:lpstr>
      <vt:lpstr>Abstract Classes (cont.)</vt:lpstr>
      <vt:lpstr>Example of an Abstract Class</vt:lpstr>
      <vt:lpstr>Java Wrapper Classes</vt:lpstr>
      <vt:lpstr>Interfaces, Abstract Classes, and Concrete Classes</vt:lpstr>
      <vt:lpstr>Abstract Classes and Interfaces</vt:lpstr>
      <vt:lpstr>Inheriting from Interfaces vs Classes</vt:lpstr>
      <vt:lpstr>Summary of Features of Actual Classes, Abstract Classes, and Interfaces</vt:lpstr>
      <vt:lpstr>Class Object and Casting</vt:lpstr>
      <vt:lpstr>Class Object</vt:lpstr>
      <vt:lpstr>Method toString</vt:lpstr>
      <vt:lpstr>Operations Determined by Type of Reference Variable</vt:lpstr>
      <vt:lpstr>Operations Determined by Type of Reference Variable (cont.)</vt:lpstr>
      <vt:lpstr>Operations Determined by Type of Reference Variable (cont.)</vt:lpstr>
      <vt:lpstr>Casting in a Class Hierarchy</vt:lpstr>
      <vt:lpstr>Using instanceof to Guard a Casting Operation</vt:lpstr>
      <vt:lpstr>Polymorphism Eliminates Nested if Statements</vt:lpstr>
      <vt:lpstr>Polymorphism Eliminates Nested if Statements (cont.)</vt:lpstr>
      <vt:lpstr>Method Object.equals</vt:lpstr>
      <vt:lpstr>Employee.equals()</vt:lpstr>
      <vt:lpstr>Class Class</vt:lpstr>
      <vt:lpstr>Packages and Visibility</vt:lpstr>
      <vt:lpstr>Packages</vt:lpstr>
      <vt:lpstr>Packages and Visibility</vt:lpstr>
      <vt:lpstr>The Default Package</vt:lpstr>
      <vt:lpstr>Visibility</vt:lpstr>
      <vt:lpstr>Visibility Supports Encapsulation</vt:lpstr>
      <vt:lpstr>Visibility Supports Encapsulation (cont.)</vt:lpstr>
      <vt:lpstr>Visibility Supports Encapsulation (cont.)</vt:lpstr>
      <vt:lpstr>A Shape Class Hierarchy</vt:lpstr>
      <vt:lpstr>Case Study: Processing Geometric Figures</vt:lpstr>
      <vt:lpstr>Shape Class Hierarchy</vt:lpstr>
      <vt:lpstr>Class Rectangle</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Outline</dc:title>
  <dc:creator>elliot</dc:creator>
  <cp:lastModifiedBy>Admin</cp:lastModifiedBy>
  <cp:revision>77</cp:revision>
  <dcterms:created xsi:type="dcterms:W3CDTF">2009-08-26T14:55:55Z</dcterms:created>
  <dcterms:modified xsi:type="dcterms:W3CDTF">2017-10-03T04:47:47Z</dcterms:modified>
</cp:coreProperties>
</file>