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138"/>
  </p:notesMasterIdLst>
  <p:sldIdLst>
    <p:sldId id="256" r:id="rId2"/>
    <p:sldId id="501" r:id="rId3"/>
    <p:sldId id="634" r:id="rId4"/>
    <p:sldId id="481" r:id="rId5"/>
    <p:sldId id="329" r:id="rId6"/>
    <p:sldId id="330" r:id="rId7"/>
    <p:sldId id="331" r:id="rId8"/>
    <p:sldId id="482" r:id="rId9"/>
    <p:sldId id="332" r:id="rId10"/>
    <p:sldId id="483" r:id="rId11"/>
    <p:sldId id="484" r:id="rId12"/>
    <p:sldId id="485" r:id="rId13"/>
    <p:sldId id="486" r:id="rId14"/>
    <p:sldId id="487" r:id="rId15"/>
    <p:sldId id="488" r:id="rId16"/>
    <p:sldId id="489" r:id="rId17"/>
    <p:sldId id="369" r:id="rId18"/>
    <p:sldId id="490" r:id="rId19"/>
    <p:sldId id="371" r:id="rId20"/>
    <p:sldId id="491" r:id="rId21"/>
    <p:sldId id="492" r:id="rId22"/>
    <p:sldId id="373" r:id="rId23"/>
    <p:sldId id="493" r:id="rId24"/>
    <p:sldId id="497" r:id="rId25"/>
    <p:sldId id="494" r:id="rId26"/>
    <p:sldId id="496" r:id="rId27"/>
    <p:sldId id="498" r:id="rId28"/>
    <p:sldId id="495" r:id="rId29"/>
    <p:sldId id="499" r:id="rId30"/>
    <p:sldId id="336" r:id="rId31"/>
    <p:sldId id="377" r:id="rId32"/>
    <p:sldId id="500" r:id="rId33"/>
    <p:sldId id="502" r:id="rId34"/>
    <p:sldId id="503" r:id="rId35"/>
    <p:sldId id="505" r:id="rId36"/>
    <p:sldId id="507" r:id="rId37"/>
    <p:sldId id="508" r:id="rId38"/>
    <p:sldId id="382" r:id="rId39"/>
    <p:sldId id="509" r:id="rId40"/>
    <p:sldId id="510" r:id="rId41"/>
    <p:sldId id="511" r:id="rId42"/>
    <p:sldId id="512" r:id="rId43"/>
    <p:sldId id="523" r:id="rId44"/>
    <p:sldId id="541" r:id="rId45"/>
    <p:sldId id="340" r:id="rId46"/>
    <p:sldId id="391" r:id="rId47"/>
    <p:sldId id="542" r:id="rId48"/>
    <p:sldId id="543" r:id="rId49"/>
    <p:sldId id="544" r:id="rId50"/>
    <p:sldId id="545" r:id="rId51"/>
    <p:sldId id="392" r:id="rId52"/>
    <p:sldId id="393" r:id="rId53"/>
    <p:sldId id="394" r:id="rId54"/>
    <p:sldId id="395" r:id="rId55"/>
    <p:sldId id="396" r:id="rId56"/>
    <p:sldId id="397" r:id="rId57"/>
    <p:sldId id="400" r:id="rId58"/>
    <p:sldId id="401" r:id="rId59"/>
    <p:sldId id="398" r:id="rId60"/>
    <p:sldId id="399" r:id="rId61"/>
    <p:sldId id="546" r:id="rId62"/>
    <p:sldId id="547" r:id="rId63"/>
    <p:sldId id="548" r:id="rId64"/>
    <p:sldId id="549" r:id="rId65"/>
    <p:sldId id="403" r:id="rId66"/>
    <p:sldId id="404" r:id="rId67"/>
    <p:sldId id="405" r:id="rId68"/>
    <p:sldId id="407" r:id="rId69"/>
    <p:sldId id="550" r:id="rId70"/>
    <p:sldId id="341" r:id="rId71"/>
    <p:sldId id="343" r:id="rId72"/>
    <p:sldId id="551" r:id="rId73"/>
    <p:sldId id="552" r:id="rId74"/>
    <p:sldId id="553" r:id="rId75"/>
    <p:sldId id="554" r:id="rId76"/>
    <p:sldId id="555" r:id="rId77"/>
    <p:sldId id="638" r:id="rId78"/>
    <p:sldId id="556" r:id="rId79"/>
    <p:sldId id="348" r:id="rId80"/>
    <p:sldId id="564" r:id="rId81"/>
    <p:sldId id="349" r:id="rId82"/>
    <p:sldId id="426" r:id="rId83"/>
    <p:sldId id="427" r:id="rId84"/>
    <p:sldId id="447" r:id="rId85"/>
    <p:sldId id="565" r:id="rId86"/>
    <p:sldId id="350" r:id="rId87"/>
    <p:sldId id="428" r:id="rId88"/>
    <p:sldId id="351" r:id="rId89"/>
    <p:sldId id="429" r:id="rId90"/>
    <p:sldId id="352" r:id="rId91"/>
    <p:sldId id="353" r:id="rId92"/>
    <p:sldId id="639" r:id="rId93"/>
    <p:sldId id="566" r:id="rId94"/>
    <p:sldId id="567" r:id="rId95"/>
    <p:sldId id="568" r:id="rId96"/>
    <p:sldId id="569" r:id="rId97"/>
    <p:sldId id="448" r:id="rId98"/>
    <p:sldId id="570" r:id="rId99"/>
    <p:sldId id="572" r:id="rId100"/>
    <p:sldId id="571" r:id="rId101"/>
    <p:sldId id="573" r:id="rId102"/>
    <p:sldId id="574" r:id="rId103"/>
    <p:sldId id="575" r:id="rId104"/>
    <p:sldId id="576" r:id="rId105"/>
    <p:sldId id="577" r:id="rId106"/>
    <p:sldId id="578" r:id="rId107"/>
    <p:sldId id="580" r:id="rId108"/>
    <p:sldId id="640" r:id="rId109"/>
    <p:sldId id="581" r:id="rId110"/>
    <p:sldId id="582" r:id="rId111"/>
    <p:sldId id="585" r:id="rId112"/>
    <p:sldId id="586" r:id="rId113"/>
    <p:sldId id="587" r:id="rId114"/>
    <p:sldId id="588" r:id="rId115"/>
    <p:sldId id="589" r:id="rId116"/>
    <p:sldId id="590" r:id="rId117"/>
    <p:sldId id="591" r:id="rId118"/>
    <p:sldId id="641" r:id="rId119"/>
    <p:sldId id="601" r:id="rId120"/>
    <p:sldId id="602" r:id="rId121"/>
    <p:sldId id="603" r:id="rId122"/>
    <p:sldId id="605" r:id="rId123"/>
    <p:sldId id="606" r:id="rId124"/>
    <p:sldId id="610" r:id="rId125"/>
    <p:sldId id="611" r:id="rId126"/>
    <p:sldId id="613" r:id="rId127"/>
    <p:sldId id="608" r:id="rId128"/>
    <p:sldId id="609" r:id="rId129"/>
    <p:sldId id="449" r:id="rId130"/>
    <p:sldId id="455" r:id="rId131"/>
    <p:sldId id="614" r:id="rId132"/>
    <p:sldId id="451" r:id="rId133"/>
    <p:sldId id="453" r:id="rId134"/>
    <p:sldId id="454" r:id="rId135"/>
    <p:sldId id="452" r:id="rId136"/>
    <p:sldId id="456" r:id="rId137"/>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87" d="100"/>
          <a:sy n="87" d="100"/>
        </p:scale>
        <p:origin x="1092" y="90"/>
      </p:cViewPr>
      <p:guideLst>
        <p:guide orient="horz" pos="2160"/>
        <p:guide pos="2880"/>
      </p:guideLst>
    </p:cSldViewPr>
  </p:slideViewPr>
  <p:outlineViewPr>
    <p:cViewPr>
      <p:scale>
        <a:sx n="33" d="100"/>
        <a:sy n="33" d="100"/>
      </p:scale>
      <p:origin x="0" y="8007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30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b="0" dirty="0"/>
            </a:lvl1pPr>
          </a:lstStyle>
          <a:p>
            <a:pPr>
              <a:defRPr/>
            </a:pPr>
            <a:endParaRPr lang="en-US"/>
          </a:p>
        </p:txBody>
      </p:sp>
      <p:sp>
        <p:nvSpPr>
          <p:cNvPr id="4301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dirty="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b="0" dirty="0"/>
            </a:lvl1pPr>
          </a:lstStyle>
          <a:p>
            <a:pPr>
              <a:defRPr/>
            </a:pPr>
            <a:endParaRPr lang="en-US"/>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b="0"/>
            </a:lvl1pPr>
          </a:lstStyle>
          <a:p>
            <a:pPr>
              <a:defRPr/>
            </a:pPr>
            <a:fld id="{AEEC2A5C-E51E-4792-94E9-18BC74BFB400}" type="slidenum">
              <a:rPr lang="en-US"/>
              <a:pPr>
                <a:defRPr/>
              </a:pPr>
              <a:t>‹#›</a:t>
            </a:fld>
            <a:endParaRPr lang="en-US" dirty="0"/>
          </a:p>
        </p:txBody>
      </p:sp>
    </p:spTree>
    <p:extLst>
      <p:ext uri="{BB962C8B-B14F-4D97-AF65-F5344CB8AC3E}">
        <p14:creationId xmlns:p14="http://schemas.microsoft.com/office/powerpoint/2010/main" val="34862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BF281751-94E1-4F1C-8064-6A210A18A8B0}" type="datetimeFigureOut">
              <a:rPr lang="en-US"/>
              <a:pPr>
                <a:defRPr/>
              </a:pPr>
              <a:t>10/22/2017</a:t>
            </a:fld>
            <a:endParaRPr lang="en-US" sz="1600" dirty="0"/>
          </a:p>
        </p:txBody>
      </p:sp>
      <p:sp>
        <p:nvSpPr>
          <p:cNvPr id="10" name="Footer Placeholder 16"/>
          <p:cNvSpPr>
            <a:spLocks noGrp="1"/>
          </p:cNvSpPr>
          <p:nvPr>
            <p:ph type="ftr" sz="quarter" idx="11"/>
          </p:nvPr>
        </p:nvSpPr>
        <p:spPr>
          <a:xfrm>
            <a:off x="2085975" y="236538"/>
            <a:ext cx="5867400" cy="365125"/>
          </a:xfrm>
        </p:spPr>
        <p:txBody>
          <a:bodyPr/>
          <a:lstStyle>
            <a:lvl1pPr algn="r">
              <a:defRPr dirty="0">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lgn="ctr">
              <a:defRPr smtClean="0">
                <a:solidFill>
                  <a:schemeClr val="tx2"/>
                </a:solidFill>
              </a:defRPr>
            </a:lvl1pPr>
          </a:lstStyle>
          <a:p>
            <a:pPr>
              <a:defRPr/>
            </a:pPr>
            <a:fld id="{382725E0-D772-4ABC-8470-3A22187B32B4}"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C991D82-69F0-433D-B2E3-90E0406F8553}" type="datetimeFigureOut">
              <a:rPr lang="en-US"/>
              <a:pPr>
                <a:defRPr/>
              </a:pPr>
              <a:t>10/22/2017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lgn="ctr">
              <a:defRPr/>
            </a:lvl1pPr>
          </a:lstStyle>
          <a:p>
            <a:pPr>
              <a:defRPr/>
            </a:pPr>
            <a:fld id="{65768042-0946-4E17-820C-84B08BF5555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E42EDB52-E83B-4378-8161-7AB3D4B7DD49}" type="datetimeFigureOut">
              <a:rPr lang="en-US"/>
              <a:pPr>
                <a:defRPr/>
              </a:pPr>
              <a:t>10/22/2017</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lgn="ctr">
              <a:defRPr/>
            </a:lvl1pPr>
          </a:lstStyle>
          <a:p>
            <a:pPr>
              <a:defRPr/>
            </a:pPr>
            <a:fld id="{1BD1C1FC-D884-411D-90D7-0873D0289C2F}"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861028-B8CA-457E-941F-5808EDC47C1A}" type="datetimeFigureOut">
              <a:rPr lang="en-US"/>
              <a:pPr>
                <a:defRPr/>
              </a:pPr>
              <a:t>10/22/2017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lgn="ctr">
              <a:defRPr smtClean="0">
                <a:solidFill>
                  <a:srgbClr val="FFFFFF"/>
                </a:solidFill>
              </a:defRPr>
            </a:lvl1pPr>
          </a:lstStyle>
          <a:p>
            <a:pPr>
              <a:defRPr/>
            </a:pPr>
            <a:fld id="{3A1EDE40-C415-45E7-9556-92FC3025EBE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F37DB5EF-C6C3-4243-BB83-AFC0FE0022DE}" type="datetimeFigureOut">
              <a:rPr lang="en-US"/>
              <a:pPr>
                <a:defRPr/>
              </a:pPr>
              <a:t>10/22/2017</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lgn="ctr">
              <a:defRPr sz="2400" smtClean="0">
                <a:solidFill>
                  <a:srgbClr val="FFFFFF"/>
                </a:solidFill>
              </a:defRPr>
            </a:lvl1pPr>
          </a:lstStyle>
          <a:p>
            <a:pPr>
              <a:defRPr/>
            </a:pPr>
            <a:fld id="{513D4693-EE69-46EF-AD18-0FF1AF8A8205}"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432D19C8-8E6D-4F12-8A31-ED4C37214776}" type="datetimeFigureOut">
              <a:rPr lang="en-US"/>
              <a:pPr>
                <a:defRPr/>
              </a:pPr>
              <a:t>10/22/2017</a:t>
            </a:fld>
            <a:endParaRPr lang="en-US" dirty="0"/>
          </a:p>
        </p:txBody>
      </p:sp>
      <p:sp>
        <p:nvSpPr>
          <p:cNvPr id="6" name="Slide Number Placeholder 9"/>
          <p:cNvSpPr>
            <a:spLocks noGrp="1"/>
          </p:cNvSpPr>
          <p:nvPr>
            <p:ph type="sldNum" sz="quarter" idx="11"/>
          </p:nvPr>
        </p:nvSpPr>
        <p:spPr/>
        <p:txBody>
          <a:bodyPr rtlCol="0"/>
          <a:lstStyle>
            <a:lvl1pPr algn="ctr">
              <a:defRPr/>
            </a:lvl1pPr>
          </a:lstStyle>
          <a:p>
            <a:pPr>
              <a:defRPr/>
            </a:pPr>
            <a:fld id="{5DC2ADBE-061A-40B3-A8A6-D508347B0B7B}"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9C5D46A3-D48E-42CF-B0E1-D02244BF56DB}" type="datetimeFigureOut">
              <a:rPr lang="en-US"/>
              <a:pPr>
                <a:defRPr/>
              </a:pPr>
              <a:t>10/22/2017</a:t>
            </a:fld>
            <a:endParaRPr lang="en-US" dirty="0"/>
          </a:p>
        </p:txBody>
      </p:sp>
      <p:sp>
        <p:nvSpPr>
          <p:cNvPr id="8" name="Slide Number Placeholder 11"/>
          <p:cNvSpPr>
            <a:spLocks noGrp="1"/>
          </p:cNvSpPr>
          <p:nvPr>
            <p:ph type="sldNum" sz="quarter" idx="11"/>
          </p:nvPr>
        </p:nvSpPr>
        <p:spPr/>
        <p:txBody>
          <a:bodyPr rtlCol="0"/>
          <a:lstStyle>
            <a:lvl1pPr algn="ctr">
              <a:defRPr/>
            </a:lvl1pPr>
          </a:lstStyle>
          <a:p>
            <a:pPr>
              <a:defRPr/>
            </a:pPr>
            <a:fld id="{E7D1BBFD-0A3C-4E79-9ABF-5846A6CC6A64}"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DB2EAC41-1DBE-4B38-8654-90CEF6C7EA61}" type="datetimeFigureOut">
              <a:rPr lang="en-US"/>
              <a:pPr>
                <a:defRPr/>
              </a:pPr>
              <a:t>10/22/2017</a:t>
            </a:fld>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lgn="ctr">
              <a:defRPr smtClean="0">
                <a:solidFill>
                  <a:srgbClr val="FFFFFF"/>
                </a:solidFill>
              </a:defRPr>
            </a:lvl1pPr>
          </a:lstStyle>
          <a:p>
            <a:pPr>
              <a:defRPr/>
            </a:pPr>
            <a:fld id="{35FADD4E-3CA7-492E-8646-8E7D6C77148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278553F-D6D9-4049-AAED-A0294A6DF2A6}" type="datetimeFigureOut">
              <a:rPr lang="en-US"/>
              <a:pPr>
                <a:defRPr/>
              </a:pPr>
              <a:t>10/22/2017</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lgn="ctr">
              <a:defRPr smtClean="0">
                <a:solidFill>
                  <a:schemeClr val="tx2"/>
                </a:solidFill>
              </a:defRPr>
            </a:lvl1pPr>
          </a:lstStyle>
          <a:p>
            <a:pPr>
              <a:defRPr/>
            </a:pPr>
            <a:fld id="{BB7D5F05-E9B1-41B2-90F4-A0B3C014824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DBF98F88-0B5D-479D-9FF7-F5714F8A2A34}" type="datetimeFigureOut">
              <a:rPr lang="en-US"/>
              <a:pPr>
                <a:defRPr/>
              </a:pPr>
              <a:t>10/22/2017</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lgn="ctr">
              <a:defRPr smtClean="0">
                <a:solidFill>
                  <a:srgbClr val="FFFFFF"/>
                </a:solidFill>
              </a:defRPr>
            </a:lvl1pPr>
          </a:lstStyle>
          <a:p>
            <a:pPr>
              <a:defRPr/>
            </a:pPr>
            <a:fld id="{EDA3AC3D-9EF7-41D7-B8F0-AB8FC4793B3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21CB5A16-CDA8-46AF-8F55-532EAA141D7A}" type="datetimeFigureOut">
              <a:rPr lang="en-US"/>
              <a:pPr>
                <a:defRPr/>
              </a:pPr>
              <a:t>10/22/2017</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lgn="ctr">
              <a:defRPr sz="2800" smtClean="0"/>
            </a:lvl1pPr>
          </a:lstStyle>
          <a:p>
            <a:pPr>
              <a:defRPr/>
            </a:pPr>
            <a:fld id="{312C8683-3F5C-4E3F-9845-0ED8D0AFC11C}"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smtClean="0">
                <a:solidFill>
                  <a:schemeClr val="tx2"/>
                </a:solidFill>
              </a:defRPr>
            </a:lvl1pPr>
          </a:lstStyle>
          <a:p>
            <a:pPr>
              <a:defRPr/>
            </a:pPr>
            <a:fld id="{2E21C78B-BA17-4960-A90A-25912925C708}" type="datetimeFigureOut">
              <a:rPr lang="en-US"/>
              <a:pPr>
                <a:defRPr/>
              </a:pPr>
              <a:t>10/22/2017</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dirty="0">
                <a:solidFill>
                  <a:schemeClr val="tx2"/>
                </a:solidFill>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l" eaLnBrk="1" latinLnBrk="0" hangingPunct="1">
              <a:defRPr kumimoji="0" sz="1400" b="1" smtClean="0">
                <a:solidFill>
                  <a:srgbClr val="FFFFFF"/>
                </a:solidFill>
              </a:defRPr>
            </a:lvl1pPr>
          </a:lstStyle>
          <a:p>
            <a:pPr>
              <a:defRPr/>
            </a:pPr>
            <a:fld id="{63CF949C-AAD2-4F50-851E-5B8FFEC88308}" type="slidenum">
              <a:rPr lang="en-US"/>
              <a:pPr>
                <a:defRPr/>
              </a:pPr>
              <a:t>‹#›</a:t>
            </a:fld>
            <a:endParaRPr lang="en-US" sz="16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w Cen MT" pitchFamily="34" charset="0"/>
        </a:defRPr>
      </a:lvl2pPr>
      <a:lvl3pPr algn="l" rtl="0" fontAlgn="base">
        <a:spcBef>
          <a:spcPct val="0"/>
        </a:spcBef>
        <a:spcAft>
          <a:spcPct val="0"/>
        </a:spcAft>
        <a:defRPr sz="4400">
          <a:solidFill>
            <a:schemeClr val="tx2"/>
          </a:solidFill>
          <a:latin typeface="Tw Cen MT" pitchFamily="34" charset="0"/>
        </a:defRPr>
      </a:lvl3pPr>
      <a:lvl4pPr algn="l" rtl="0" fontAlgn="base">
        <a:spcBef>
          <a:spcPct val="0"/>
        </a:spcBef>
        <a:spcAft>
          <a:spcPct val="0"/>
        </a:spcAft>
        <a:defRPr sz="4400">
          <a:solidFill>
            <a:schemeClr val="tx2"/>
          </a:solidFill>
          <a:latin typeface="Tw Cen MT" pitchFamily="34" charset="0"/>
        </a:defRPr>
      </a:lvl4pPr>
      <a:lvl5pPr algn="l" rtl="0" fontAlgn="base">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pPr fontAlgn="auto">
              <a:spcAft>
                <a:spcPts val="0"/>
              </a:spcAft>
              <a:defRPr/>
            </a:pPr>
            <a:r>
              <a:rPr lang="en-US" sz="4000" b="1" dirty="0" smtClean="0"/>
              <a:t>Chapter 2</a:t>
            </a:r>
            <a:endParaRPr lang="en-US" sz="4000" b="1" dirty="0"/>
          </a:p>
        </p:txBody>
      </p:sp>
      <p:sp>
        <p:nvSpPr>
          <p:cNvPr id="2051" name="Rectangle 3"/>
          <p:cNvSpPr>
            <a:spLocks noGrp="1" noChangeArrowheads="1"/>
          </p:cNvSpPr>
          <p:nvPr>
            <p:ph type="subTitle" idx="1"/>
          </p:nvPr>
        </p:nvSpPr>
        <p:spPr>
          <a:xfrm>
            <a:off x="2362200" y="6049963"/>
            <a:ext cx="6705600" cy="685800"/>
          </a:xfrm>
        </p:spPr>
        <p:txBody>
          <a:bodyPr>
            <a:normAutofit fontScale="85000" lnSpcReduction="20000"/>
          </a:bodyPr>
          <a:lstStyle/>
          <a:p>
            <a:pPr fontAlgn="auto">
              <a:spcAft>
                <a:spcPts val="0"/>
              </a:spcAft>
              <a:buFont typeface="Wingdings"/>
              <a:buNone/>
              <a:defRPr/>
            </a:pPr>
            <a:r>
              <a:rPr lang="en-US" sz="2800" dirty="0" smtClean="0"/>
              <a:t>Lists and the</a:t>
            </a:r>
            <a:br>
              <a:rPr lang="en-US" sz="2800" dirty="0" smtClean="0"/>
            </a:br>
            <a:r>
              <a:rPr lang="en-US" sz="2800" dirty="0" smtClean="0">
                <a:latin typeface="Courier New" pitchFamily="49" charset="0"/>
                <a:cs typeface="Courier New" pitchFamily="49" charset="0"/>
              </a:rPr>
              <a:t>Collections</a:t>
            </a:r>
            <a:r>
              <a:rPr lang="en-US" sz="2800" dirty="0" smtClean="0"/>
              <a:t> Framework</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ArrayList</a:t>
            </a:r>
            <a:r>
              <a:rPr lang="en-US" smtClean="0"/>
              <a:t> </a:t>
            </a:r>
            <a:r>
              <a:rPr lang="en-US" b="1" smtClean="0"/>
              <a:t>Class</a:t>
            </a:r>
            <a:r>
              <a:rPr lang="en-US" smtClean="0"/>
              <a:t> (cont.)</a:t>
            </a:r>
          </a:p>
        </p:txBody>
      </p:sp>
      <p:sp>
        <p:nvSpPr>
          <p:cNvPr id="96259"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sz="3000" dirty="0" smtClean="0"/>
              <a:t>To declare a </a:t>
            </a:r>
            <a:r>
              <a:rPr lang="en-US" sz="3000" dirty="0" smtClean="0">
                <a:latin typeface="Courier New" pitchFamily="49" charset="0"/>
                <a:cs typeface="Courier New" pitchFamily="49" charset="0"/>
              </a:rPr>
              <a:t>List</a:t>
            </a:r>
            <a:r>
              <a:rPr lang="en-US" sz="3000" dirty="0" smtClean="0"/>
              <a:t> “object” whose elements will reference </a:t>
            </a:r>
            <a:r>
              <a:rPr lang="en-US" sz="3000" dirty="0" smtClean="0">
                <a:latin typeface="Courier New" pitchFamily="49" charset="0"/>
                <a:cs typeface="Courier New" pitchFamily="49" charset="0"/>
              </a:rPr>
              <a:t>String</a:t>
            </a:r>
            <a:r>
              <a:rPr lang="en-US" sz="3000" dirty="0" smtClean="0"/>
              <a:t> objects:</a:t>
            </a: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r>
              <a:rPr lang="en-US" sz="1800" dirty="0" smtClean="0">
                <a:latin typeface="Courier New" pitchFamily="49" charset="0"/>
                <a:cs typeface="Courier New" pitchFamily="49" charset="0"/>
              </a:rPr>
              <a:t>List&lt;String&gt; myList = new ArrayList&lt;String&gt;();</a:t>
            </a: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320040" indent="-320040" fontAlgn="auto">
              <a:spcAft>
                <a:spcPts val="0"/>
              </a:spcAft>
              <a:buFont typeface="Wingdings"/>
              <a:buChar char=""/>
              <a:defRPr/>
            </a:pPr>
            <a:r>
              <a:rPr lang="en-US" sz="3000" dirty="0" smtClean="0">
                <a:solidFill>
                  <a:prstClr val="black"/>
                </a:solidFill>
              </a:rPr>
              <a:t>The initial List is empty and has a default initial capacity of 10 elements</a:t>
            </a:r>
          </a:p>
          <a:p>
            <a:pPr marL="320040" indent="-320040" fontAlgn="auto">
              <a:spcAft>
                <a:spcPts val="0"/>
              </a:spcAft>
              <a:buFont typeface="Wingdings"/>
              <a:buChar char=""/>
              <a:defRPr/>
            </a:pPr>
            <a:r>
              <a:rPr lang="en-US" sz="3000" dirty="0" smtClean="0">
                <a:solidFill>
                  <a:prstClr val="black"/>
                </a:solidFill>
              </a:rPr>
              <a:t>To add strings to the list,</a:t>
            </a:r>
            <a:endParaRPr lang="en-US" sz="3000" dirty="0">
              <a:solidFill>
                <a:prstClr val="black"/>
              </a:solidFill>
            </a:endParaRPr>
          </a:p>
          <a:p>
            <a:pPr marL="400050" lvl="1" indent="0" fontAlgn="auto">
              <a:spcAft>
                <a:spcPts val="0"/>
              </a:spcAft>
              <a:buFont typeface="Wingdings 2"/>
              <a:buNone/>
              <a:defRPr/>
            </a:pPr>
            <a:r>
              <a:rPr lang="en-US" sz="1800" dirty="0" smtClean="0">
                <a:latin typeface="Courier New" pitchFamily="49" charset="0"/>
                <a:cs typeface="Courier New" pitchFamily="49" charset="0"/>
              </a:rPr>
              <a:t>myList.add("Bashful");</a:t>
            </a:r>
          </a:p>
          <a:p>
            <a:pPr marL="400050" lvl="1" indent="0" fontAlgn="auto">
              <a:spcAft>
                <a:spcPts val="0"/>
              </a:spcAft>
              <a:buFont typeface="Wingdings 2"/>
              <a:buNone/>
              <a:defRPr/>
            </a:pPr>
            <a:r>
              <a:rPr lang="en-US" sz="1800" dirty="0" smtClean="0">
                <a:latin typeface="Courier New" pitchFamily="49" charset="0"/>
                <a:cs typeface="Courier New" pitchFamily="49" charset="0"/>
              </a:rPr>
              <a:t>myList.add("Awful");</a:t>
            </a:r>
          </a:p>
          <a:p>
            <a:pPr marL="400050" lvl="1" indent="0" fontAlgn="auto">
              <a:spcAft>
                <a:spcPts val="0"/>
              </a:spcAft>
              <a:buFont typeface="Wingdings 2"/>
              <a:buNone/>
              <a:defRPr/>
            </a:pPr>
            <a:r>
              <a:rPr lang="en-US" sz="1800" dirty="0" smtClean="0">
                <a:latin typeface="Courier New" pitchFamily="49" charset="0"/>
                <a:cs typeface="Courier New" pitchFamily="49" charset="0"/>
              </a:rPr>
              <a:t>myList.add("Jumpy");</a:t>
            </a:r>
          </a:p>
          <a:p>
            <a:pPr marL="400050" lvl="1" indent="0" fontAlgn="auto">
              <a:spcAft>
                <a:spcPts val="0"/>
              </a:spcAft>
              <a:buFont typeface="Wingdings 2"/>
              <a:buNone/>
              <a:defRPr/>
            </a:pPr>
            <a:r>
              <a:rPr lang="en-US" sz="1800" dirty="0" smtClean="0">
                <a:latin typeface="Courier New" pitchFamily="49" charset="0"/>
                <a:cs typeface="Courier New" pitchFamily="49" charset="0"/>
              </a:rPr>
              <a:t>myList.add("Happy");</a:t>
            </a:r>
            <a:endParaRPr lang="en-US" sz="18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3"/>
          <p:cNvSpPr>
            <a:spLocks noGrp="1"/>
          </p:cNvSpPr>
          <p:nvPr>
            <p:ph type="title"/>
          </p:nvPr>
        </p:nvSpPr>
        <p:spPr>
          <a:xfrm>
            <a:off x="612775" y="228600"/>
            <a:ext cx="8153400" cy="990600"/>
          </a:xfrm>
        </p:spPr>
        <p:txBody>
          <a:bodyPr/>
          <a:lstStyle/>
          <a:p>
            <a:r>
              <a:rPr lang="en-US" smtClean="0">
                <a:latin typeface="Courier New" pitchFamily="49" charset="0"/>
                <a:cs typeface="Courier New" pitchFamily="49" charset="0"/>
              </a:rPr>
              <a:t>KWLinkedList</a:t>
            </a:r>
            <a:r>
              <a:rPr lang="en-US" smtClean="0">
                <a:cs typeface="Courier New" pitchFamily="49" charset="0"/>
              </a:rPr>
              <a:t> (cont.)</a:t>
            </a:r>
            <a:endParaRPr lang="en-US" smtClean="0">
              <a:latin typeface="Courier New" pitchFamily="49" charset="0"/>
              <a:cs typeface="Courier New" pitchFamily="49" charset="0"/>
            </a:endParaRPr>
          </a:p>
        </p:txBody>
      </p:sp>
      <p:sp>
        <p:nvSpPr>
          <p:cNvPr id="5" name="Content Placeholder 4"/>
          <p:cNvSpPr>
            <a:spLocks noGrp="1"/>
          </p:cNvSpPr>
          <p:nvPr>
            <p:ph sz="quarter" idx="1"/>
          </p:nvPr>
        </p:nvSpPr>
        <p:spPr>
          <a:xfrm>
            <a:off x="612775" y="1600200"/>
            <a:ext cx="8153400" cy="4495800"/>
          </a:xfrm>
        </p:spPr>
        <p:txBody>
          <a:bodyPr>
            <a:normAutofit fontScale="62500" lnSpcReduction="20000"/>
          </a:bodyPr>
          <a:lstStyle/>
          <a:p>
            <a:pPr marL="0" indent="0" fontAlgn="auto">
              <a:spcAft>
                <a:spcPts val="0"/>
              </a:spcAft>
              <a:buFont typeface="Wingdings"/>
              <a:buNone/>
              <a:defRPr/>
            </a:pPr>
            <a:r>
              <a:rPr lang="en-US" dirty="0">
                <a:latin typeface="Courier New" pitchFamily="49" charset="0"/>
                <a:cs typeface="Courier New" pitchFamily="49" charset="0"/>
              </a:rPr>
              <a:t>import java.util</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0" indent="0" fontAlgn="auto">
              <a:spcAft>
                <a:spcPts val="0"/>
              </a:spcAft>
              <a:buFont typeface="Wingdings"/>
              <a:buNone/>
              <a:defRPr/>
            </a:pPr>
            <a:endParaRPr lang="en-US" dirty="0">
              <a:latin typeface="Courier New" pitchFamily="49" charset="0"/>
              <a:cs typeface="Courier New" pitchFamily="49" charset="0"/>
            </a:endParaRPr>
          </a:p>
          <a:p>
            <a:pPr marL="0" indent="0" fontAlgn="auto">
              <a:spcAft>
                <a:spcPts val="0"/>
              </a:spcAft>
              <a:buFont typeface="Wingdings"/>
              <a:buNone/>
              <a:defRPr/>
            </a:pPr>
            <a:r>
              <a:rPr lang="en-US" dirty="0">
                <a:latin typeface="Courier New" pitchFamily="49" charset="0"/>
                <a:cs typeface="Courier New" pitchFamily="49" charset="0"/>
              </a:rPr>
              <a:t>/** Class KWLinkedList implements a double linked list and</a:t>
            </a:r>
          </a:p>
          <a:p>
            <a:pPr marL="0" indent="0" fontAlgn="auto">
              <a:spcAft>
                <a:spcPts val="0"/>
              </a:spcAft>
              <a:buFont typeface="Wingdings"/>
              <a:buNone/>
              <a:defRPr/>
            </a:pPr>
            <a:r>
              <a:rPr lang="en-US" dirty="0">
                <a:latin typeface="Courier New" pitchFamily="49" charset="0"/>
                <a:cs typeface="Courier New" pitchFamily="49" charset="0"/>
              </a:rPr>
              <a:t> *  a ListIterator</a:t>
            </a: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marL="0" indent="0" fontAlgn="auto">
              <a:spcAft>
                <a:spcPts val="0"/>
              </a:spcAft>
              <a:buFont typeface="Wingdings"/>
              <a:buNone/>
              <a:defRPr/>
            </a:pPr>
            <a:endParaRPr lang="en-US" dirty="0">
              <a:latin typeface="Courier New" pitchFamily="49" charset="0"/>
              <a:cs typeface="Courier New" pitchFamily="49" charset="0"/>
            </a:endParaRPr>
          </a:p>
          <a:p>
            <a:pPr marL="0" indent="0" fontAlgn="auto">
              <a:spcAft>
                <a:spcPts val="0"/>
              </a:spcAft>
              <a:buFont typeface="Wingdings"/>
              <a:buNone/>
              <a:defRPr/>
            </a:pPr>
            <a:r>
              <a:rPr lang="en-US" dirty="0">
                <a:latin typeface="Courier New" pitchFamily="49" charset="0"/>
                <a:cs typeface="Courier New" pitchFamily="49" charset="0"/>
              </a:rPr>
              <a:t>public class KWLinkedList &lt;E&gt;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0" indent="0" fontAlgn="auto">
              <a:spcAft>
                <a:spcPts val="0"/>
              </a:spcAft>
              <a:buFont typeface="Wingdings"/>
              <a:buNone/>
              <a:defRPr/>
            </a:pPr>
            <a:r>
              <a:rPr lang="en-US" dirty="0">
                <a:latin typeface="Courier New" pitchFamily="49" charset="0"/>
                <a:cs typeface="Courier New" pitchFamily="49" charset="0"/>
              </a:rPr>
              <a:t>    // Data Fields</a:t>
            </a:r>
          </a:p>
          <a:p>
            <a:pPr marL="0" indent="0" fontAlgn="auto">
              <a:spcAft>
                <a:spcPts val="0"/>
              </a:spcAft>
              <a:buFont typeface="Wingdings"/>
              <a:buNone/>
              <a:defRPr/>
            </a:pPr>
            <a:r>
              <a:rPr lang="en-US" dirty="0" smtClean="0">
                <a:latin typeface="Courier New" pitchFamily="49" charset="0"/>
                <a:cs typeface="Courier New" pitchFamily="49" charset="0"/>
              </a:rPr>
              <a:t>    private </a:t>
            </a:r>
            <a:r>
              <a:rPr lang="en-US" dirty="0">
                <a:latin typeface="Courier New" pitchFamily="49" charset="0"/>
                <a:cs typeface="Courier New" pitchFamily="49" charset="0"/>
              </a:rPr>
              <a:t>Node &lt;E&gt; head = null;</a:t>
            </a:r>
          </a:p>
          <a:p>
            <a:pPr marL="0" indent="0" fontAlgn="auto">
              <a:spcAft>
                <a:spcPts val="0"/>
              </a:spcAft>
              <a:buFont typeface="Wingdings"/>
              <a:buNone/>
              <a:defRPr/>
            </a:pPr>
            <a:r>
              <a:rPr lang="en-US" dirty="0">
                <a:latin typeface="Courier New" pitchFamily="49" charset="0"/>
                <a:cs typeface="Courier New" pitchFamily="49" charset="0"/>
              </a:rPr>
              <a:t>    </a:t>
            </a:r>
          </a:p>
          <a:p>
            <a:pPr marL="0" indent="0" fontAlgn="auto">
              <a:spcAft>
                <a:spcPts val="0"/>
              </a:spcAft>
              <a:buFont typeface="Wingdings"/>
              <a:buNone/>
              <a:defRPr/>
            </a:pPr>
            <a:r>
              <a:rPr lang="en-US" dirty="0" smtClean="0">
                <a:latin typeface="Courier New" pitchFamily="49" charset="0"/>
                <a:cs typeface="Courier New" pitchFamily="49" charset="0"/>
              </a:rPr>
              <a:t>    private </a:t>
            </a:r>
            <a:r>
              <a:rPr lang="en-US" dirty="0">
                <a:latin typeface="Courier New" pitchFamily="49" charset="0"/>
                <a:cs typeface="Courier New" pitchFamily="49" charset="0"/>
              </a:rPr>
              <a:t>Node &lt;E&gt; tail = null;</a:t>
            </a:r>
          </a:p>
          <a:p>
            <a:pPr marL="0" indent="0" fontAlgn="auto">
              <a:spcAft>
                <a:spcPts val="0"/>
              </a:spcAft>
              <a:buFont typeface="Wingdings"/>
              <a:buNone/>
              <a:defRPr/>
            </a:pPr>
            <a:r>
              <a:rPr lang="en-US" dirty="0">
                <a:latin typeface="Courier New" pitchFamily="49" charset="0"/>
                <a:cs typeface="Courier New" pitchFamily="49" charset="0"/>
              </a:rPr>
              <a:t>    </a:t>
            </a:r>
          </a:p>
          <a:p>
            <a:pPr marL="0" indent="0" fontAlgn="auto">
              <a:spcAft>
                <a:spcPts val="0"/>
              </a:spcAft>
              <a:buFont typeface="Wingdings"/>
              <a:buNone/>
              <a:defRPr/>
            </a:pPr>
            <a:r>
              <a:rPr lang="en-US" dirty="0" smtClean="0">
                <a:latin typeface="Courier New" pitchFamily="49" charset="0"/>
                <a:cs typeface="Courier New" pitchFamily="49" charset="0"/>
              </a:rPr>
              <a:t>    private </a:t>
            </a:r>
            <a:r>
              <a:rPr lang="en-US" dirty="0">
                <a:latin typeface="Courier New" pitchFamily="49" charset="0"/>
                <a:cs typeface="Courier New" pitchFamily="49" charset="0"/>
              </a:rPr>
              <a:t>int size = 0</a:t>
            </a:r>
            <a:r>
              <a:rPr lang="en-US" dirty="0" smtClean="0">
                <a:latin typeface="Courier New" pitchFamily="49" charset="0"/>
                <a:cs typeface="Courier New" pitchFamily="49" charset="0"/>
              </a:rPr>
              <a:t>;</a:t>
            </a:r>
          </a:p>
          <a:p>
            <a:pPr marL="0" indent="0" fontAlgn="auto">
              <a:spcAft>
                <a:spcPts val="0"/>
              </a:spcAft>
              <a:buFont typeface="Wingdings"/>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pPr marL="0" indent="0" fontAlgn="auto">
              <a:spcAft>
                <a:spcPts val="0"/>
              </a:spcAft>
              <a:buFont typeface="Wingdings"/>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 . .</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le 1"/>
          <p:cNvSpPr>
            <a:spLocks noGrp="1"/>
          </p:cNvSpPr>
          <p:nvPr>
            <p:ph type="title"/>
          </p:nvPr>
        </p:nvSpPr>
        <p:spPr/>
        <p:txBody>
          <a:bodyPr/>
          <a:lstStyle/>
          <a:p>
            <a:r>
              <a:rPr lang="en-US" smtClean="0">
                <a:latin typeface="Courier New" pitchFamily="49" charset="0"/>
                <a:cs typeface="Courier New" pitchFamily="49" charset="0"/>
              </a:rPr>
              <a:t>Add</a:t>
            </a:r>
            <a:r>
              <a:rPr lang="en-US" smtClean="0"/>
              <a:t> </a:t>
            </a:r>
            <a:r>
              <a:rPr lang="en-US" b="1" smtClean="0"/>
              <a:t>Method</a:t>
            </a:r>
          </a:p>
        </p:txBody>
      </p:sp>
      <p:sp>
        <p:nvSpPr>
          <p:cNvPr id="3" name="Content Placeholder 2"/>
          <p:cNvSpPr>
            <a:spLocks noGrp="1"/>
          </p:cNvSpPr>
          <p:nvPr>
            <p:ph sz="quarter" idx="1"/>
          </p:nvPr>
        </p:nvSpPr>
        <p:spPr>
          <a:xfrm>
            <a:off x="609600" y="1589088"/>
            <a:ext cx="3886200" cy="4572000"/>
          </a:xfrm>
        </p:spPr>
        <p:txBody>
          <a:bodyPr>
            <a:normAutofit fontScale="47500" lnSpcReduction="20000"/>
          </a:bodyPr>
          <a:lstStyle/>
          <a:p>
            <a:pPr marL="514350" indent="-514350" fontAlgn="auto">
              <a:spcAft>
                <a:spcPts val="0"/>
              </a:spcAft>
              <a:buFont typeface="+mj-lt"/>
              <a:buAutoNum type="arabicPeriod"/>
              <a:defRPr/>
            </a:pPr>
            <a:r>
              <a:rPr lang="en-US" sz="2400" dirty="0" smtClean="0"/>
              <a:t>Obtain a reference, </a:t>
            </a:r>
            <a:r>
              <a:rPr lang="en-US" sz="2400" dirty="0">
                <a:latin typeface="Courier New" pitchFamily="49" charset="0"/>
                <a:cs typeface="Courier New" pitchFamily="49" charset="0"/>
              </a:rPr>
              <a:t>nodeRef</a:t>
            </a:r>
            <a:r>
              <a:rPr lang="en-US" sz="2400" dirty="0" smtClean="0"/>
              <a:t>, to the node at position </a:t>
            </a:r>
            <a:r>
              <a:rPr lang="en-US" sz="2400" dirty="0" smtClean="0">
                <a:latin typeface="Courier New" pitchFamily="49" charset="0"/>
                <a:cs typeface="Courier New" pitchFamily="49" charset="0"/>
              </a:rPr>
              <a:t>index</a:t>
            </a:r>
          </a:p>
          <a:p>
            <a:pPr marL="514350" indent="-514350" fontAlgn="auto">
              <a:spcAft>
                <a:spcPts val="0"/>
              </a:spcAft>
              <a:buFont typeface="+mj-lt"/>
              <a:buAutoNum type="arabicPeriod"/>
              <a:defRPr/>
            </a:pPr>
            <a:r>
              <a:rPr lang="en-US" sz="2400" dirty="0" smtClean="0">
                <a:cs typeface="Courier New" pitchFamily="49" charset="0"/>
              </a:rPr>
              <a:t>Insert a new </a:t>
            </a:r>
            <a:r>
              <a:rPr lang="en-US" sz="2400" dirty="0" smtClean="0">
                <a:latin typeface="Courier New" pitchFamily="49" charset="0"/>
                <a:cs typeface="Courier New" pitchFamily="49" charset="0"/>
              </a:rPr>
              <a:t>Node </a:t>
            </a:r>
            <a:r>
              <a:rPr lang="en-US" sz="2400" dirty="0" smtClean="0">
                <a:cs typeface="Courier New" pitchFamily="49" charset="0"/>
              </a:rPr>
              <a:t>containing </a:t>
            </a:r>
            <a:r>
              <a:rPr lang="en-US" sz="2400" dirty="0" smtClean="0">
                <a:latin typeface="Courier New" pitchFamily="49" charset="0"/>
                <a:cs typeface="Courier New" pitchFamily="49" charset="0"/>
              </a:rPr>
              <a:t>obj </a:t>
            </a:r>
            <a:r>
              <a:rPr lang="en-US" sz="2400" dirty="0" smtClean="0">
                <a:cs typeface="Courier New" pitchFamily="49" charset="0"/>
              </a:rPr>
              <a:t>before the node referenced by </a:t>
            </a:r>
            <a:r>
              <a:rPr lang="en-US" sz="2400" dirty="0" smtClean="0">
                <a:latin typeface="Courier New" pitchFamily="49" charset="0"/>
                <a:cs typeface="Courier New" pitchFamily="49" charset="0"/>
              </a:rPr>
              <a:t>nodeRef</a:t>
            </a:r>
          </a:p>
          <a:p>
            <a:pPr marL="0" indent="0" fontAlgn="auto">
              <a:spcAft>
                <a:spcPts val="0"/>
              </a:spcAft>
              <a:buFont typeface="Wingdings"/>
              <a:buNone/>
              <a:defRPr/>
            </a:pPr>
            <a:r>
              <a:rPr lang="en-US" sz="2400" dirty="0" smtClean="0">
                <a:cs typeface="Courier New" pitchFamily="49" charset="0"/>
              </a:rPr>
              <a:t>To use a </a:t>
            </a:r>
            <a:r>
              <a:rPr lang="en-US" sz="2400" dirty="0">
                <a:latin typeface="Courier New" pitchFamily="49" charset="0"/>
                <a:cs typeface="Courier New" pitchFamily="49" charset="0"/>
              </a:rPr>
              <a:t>ListIterator</a:t>
            </a:r>
            <a:r>
              <a:rPr lang="en-US" sz="2400" dirty="0" smtClean="0">
                <a:cs typeface="Courier New" pitchFamily="49" charset="0"/>
              </a:rPr>
              <a:t> object to implement add:</a:t>
            </a:r>
          </a:p>
          <a:p>
            <a:pPr marL="457200" indent="-457200" fontAlgn="auto">
              <a:spcAft>
                <a:spcPts val="0"/>
              </a:spcAft>
              <a:buFont typeface="+mj-lt"/>
              <a:buAutoNum type="arabicPeriod"/>
              <a:defRPr/>
            </a:pPr>
            <a:r>
              <a:rPr lang="en-US" sz="2400" dirty="0" smtClean="0">
                <a:cs typeface="Courier New" pitchFamily="49" charset="0"/>
              </a:rPr>
              <a:t>Obtain an iterator that is positioned just before the </a:t>
            </a:r>
            <a:r>
              <a:rPr lang="en-US" sz="2400" dirty="0">
                <a:latin typeface="Courier New" pitchFamily="49" charset="0"/>
                <a:cs typeface="Courier New" pitchFamily="49" charset="0"/>
              </a:rPr>
              <a:t>Node</a:t>
            </a:r>
            <a:r>
              <a:rPr lang="en-US" sz="2400" dirty="0" smtClean="0">
                <a:cs typeface="Courier New" pitchFamily="49" charset="0"/>
              </a:rPr>
              <a:t> at position </a:t>
            </a:r>
            <a:r>
              <a:rPr lang="en-US" sz="2400" dirty="0">
                <a:latin typeface="Courier New" pitchFamily="49" charset="0"/>
                <a:cs typeface="Courier New" pitchFamily="49" charset="0"/>
              </a:rPr>
              <a:t>index</a:t>
            </a:r>
          </a:p>
          <a:p>
            <a:pPr marL="457200" indent="-457200" fontAlgn="auto">
              <a:spcAft>
                <a:spcPts val="0"/>
              </a:spcAft>
              <a:buFont typeface="+mj-lt"/>
              <a:buAutoNum type="arabicPeriod"/>
              <a:defRPr/>
            </a:pPr>
            <a:r>
              <a:rPr lang="en-US" sz="2400" dirty="0" smtClean="0">
                <a:cs typeface="Courier New" pitchFamily="49" charset="0"/>
              </a:rPr>
              <a:t>Insert a new </a:t>
            </a:r>
            <a:r>
              <a:rPr lang="en-US" sz="2400" dirty="0">
                <a:latin typeface="Courier New" pitchFamily="49" charset="0"/>
                <a:cs typeface="Courier New" pitchFamily="49" charset="0"/>
              </a:rPr>
              <a:t>Node</a:t>
            </a:r>
            <a:r>
              <a:rPr lang="en-US" sz="2400" dirty="0" smtClean="0">
                <a:cs typeface="Courier New" pitchFamily="49" charset="0"/>
              </a:rPr>
              <a:t> containing </a:t>
            </a:r>
            <a:r>
              <a:rPr lang="en-US" sz="2400" dirty="0">
                <a:latin typeface="Courier New" pitchFamily="49" charset="0"/>
                <a:cs typeface="Courier New" pitchFamily="49" charset="0"/>
              </a:rPr>
              <a:t>obj</a:t>
            </a:r>
            <a:r>
              <a:rPr lang="en-US" sz="2400" dirty="0" smtClean="0">
                <a:cs typeface="Courier New" pitchFamily="49" charset="0"/>
              </a:rPr>
              <a:t> before the </a:t>
            </a:r>
            <a:r>
              <a:rPr lang="en-US" sz="2400" dirty="0">
                <a:latin typeface="Courier New" pitchFamily="49" charset="0"/>
                <a:cs typeface="Courier New" pitchFamily="49" charset="0"/>
              </a:rPr>
              <a:t>Node</a:t>
            </a:r>
            <a:r>
              <a:rPr lang="en-US" sz="2400" dirty="0" smtClean="0">
                <a:cs typeface="Courier New" pitchFamily="49" charset="0"/>
              </a:rPr>
              <a:t> currently referenced by this iterator</a:t>
            </a:r>
            <a:endParaRPr lang="en-US" sz="2400" dirty="0">
              <a:cs typeface="Courier New" pitchFamily="49" charset="0"/>
            </a:endParaRPr>
          </a:p>
        </p:txBody>
      </p:sp>
      <p:sp>
        <p:nvSpPr>
          <p:cNvPr id="4" name="Content Placeholder 3"/>
          <p:cNvSpPr>
            <a:spLocks noGrp="1"/>
          </p:cNvSpPr>
          <p:nvPr>
            <p:ph sz="quarter" idx="2"/>
          </p:nvPr>
        </p:nvSpPr>
        <p:spPr>
          <a:xfrm>
            <a:off x="4845050" y="1589088"/>
            <a:ext cx="3886200" cy="4572000"/>
          </a:xfrm>
        </p:spPr>
        <p:txBody>
          <a:bodyPr>
            <a:normAutofit fontScale="47500" lnSpcReduction="20000"/>
          </a:bodyPr>
          <a:lstStyle/>
          <a:p>
            <a:pPr marL="0" indent="0" fontAlgn="auto">
              <a:spcAft>
                <a:spcPts val="0"/>
              </a:spcAft>
              <a:buFont typeface="Wingdings"/>
              <a:buNone/>
              <a:defRPr/>
            </a:pPr>
            <a:r>
              <a:rPr lang="en-US" dirty="0" smtClean="0">
                <a:latin typeface="Courier New" pitchFamily="49" charset="0"/>
                <a:cs typeface="Courier New" pitchFamily="49" charset="0"/>
              </a:rPr>
              <a:t>/** </a:t>
            </a:r>
            <a:r>
              <a:rPr lang="en-US" dirty="0">
                <a:latin typeface="Courier New" pitchFamily="49" charset="0"/>
                <a:cs typeface="Courier New" pitchFamily="49" charset="0"/>
              </a:rPr>
              <a:t>Add an item at the </a:t>
            </a:r>
            <a:r>
              <a:rPr lang="en-US" dirty="0" smtClean="0">
                <a:latin typeface="Courier New" pitchFamily="49" charset="0"/>
                <a:cs typeface="Courier New" pitchFamily="49" charset="0"/>
              </a:rPr>
              <a:t>specified</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a:latin typeface="Courier New" pitchFamily="49" charset="0"/>
                <a:cs typeface="Courier New" pitchFamily="49" charset="0"/>
              </a:rPr>
              <a:t>index.</a:t>
            </a:r>
          </a:p>
          <a:p>
            <a:pPr marL="0" indent="0" fontAlgn="auto">
              <a:spcAft>
                <a:spcPts val="0"/>
              </a:spcAft>
              <a:buFont typeface="Wingdings"/>
              <a:buNone/>
              <a:defRPr/>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param index The index at </a:t>
            </a: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which </a:t>
            </a:r>
            <a:r>
              <a:rPr lang="en-US" dirty="0">
                <a:latin typeface="Courier New" pitchFamily="49" charset="0"/>
                <a:cs typeface="Courier New" pitchFamily="49" charset="0"/>
              </a:rPr>
              <a:t>the object </a:t>
            </a:r>
            <a:r>
              <a:rPr lang="en-US" dirty="0" smtClean="0">
                <a:latin typeface="Courier New" pitchFamily="49" charset="0"/>
                <a:cs typeface="Courier New" pitchFamily="49" charset="0"/>
              </a:rPr>
              <a:t>is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a:latin typeface="Courier New" pitchFamily="49" charset="0"/>
                <a:cs typeface="Courier New" pitchFamily="49" charset="0"/>
              </a:rPr>
              <a:t>to </a:t>
            </a:r>
            <a:r>
              <a:rPr lang="en-US" dirty="0" smtClean="0">
                <a:latin typeface="Courier New" pitchFamily="49" charset="0"/>
                <a:cs typeface="Courier New" pitchFamily="49" charset="0"/>
              </a:rPr>
              <a:t>be inserted</a:t>
            </a:r>
            <a:endParaRPr lang="en-US" dirty="0">
              <a:latin typeface="Courier New" pitchFamily="49" charset="0"/>
              <a:cs typeface="Courier New" pitchFamily="49" charset="0"/>
            </a:endParaRPr>
          </a:p>
          <a:p>
            <a:pPr marL="0" indent="0" fontAlgn="auto">
              <a:spcAft>
                <a:spcPts val="0"/>
              </a:spcAft>
              <a:buFont typeface="Wingdings"/>
              <a:buNone/>
              <a:defRPr/>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param obj The object to </a:t>
            </a:r>
            <a:r>
              <a:rPr lang="en-US" dirty="0" smtClean="0">
                <a:latin typeface="Courier New" pitchFamily="49" charset="0"/>
                <a:cs typeface="Courier New" pitchFamily="49" charset="0"/>
              </a:rPr>
              <a:t>be</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a:latin typeface="Courier New" pitchFamily="49" charset="0"/>
                <a:cs typeface="Courier New" pitchFamily="49" charset="0"/>
              </a:rPr>
              <a:t>inserted</a:t>
            </a:r>
          </a:p>
          <a:p>
            <a:pPr marL="0" indent="0" fontAlgn="auto">
              <a:spcAft>
                <a:spcPts val="0"/>
              </a:spcAft>
              <a:buFont typeface="Wingdings"/>
              <a:buNone/>
              <a:defRPr/>
            </a:pPr>
            <a:r>
              <a:rPr lang="en-US" dirty="0" smtClean="0">
                <a:latin typeface="Courier New" pitchFamily="49" charset="0"/>
                <a:cs typeface="Courier New" pitchFamily="49" charset="0"/>
              </a:rPr>
              <a:t>    @</a:t>
            </a:r>
            <a:r>
              <a:rPr lang="en-US" dirty="0">
                <a:latin typeface="Courier New" pitchFamily="49" charset="0"/>
                <a:cs typeface="Courier New" pitchFamily="49" charset="0"/>
              </a:rPr>
              <a:t>throws </a:t>
            </a: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IndexOutOfBoundsException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if </a:t>
            </a:r>
            <a:r>
              <a:rPr lang="en-US" dirty="0">
                <a:latin typeface="Courier New" pitchFamily="49" charset="0"/>
                <a:cs typeface="Courier New" pitchFamily="49" charset="0"/>
              </a:rPr>
              <a:t>the index is </a:t>
            </a:r>
            <a:r>
              <a:rPr lang="en-US" dirty="0" smtClean="0">
                <a:latin typeface="Courier New" pitchFamily="49" charset="0"/>
                <a:cs typeface="Courier New" pitchFamily="49" charset="0"/>
              </a:rPr>
              <a:t>out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of </a:t>
            </a:r>
            <a:r>
              <a:rPr lang="en-US" dirty="0">
                <a:latin typeface="Courier New" pitchFamily="49" charset="0"/>
                <a:cs typeface="Courier New" pitchFamily="49" charset="0"/>
              </a:rPr>
              <a:t>range </a:t>
            </a: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(i </a:t>
            </a:r>
            <a:r>
              <a:rPr lang="en-US" dirty="0">
                <a:latin typeface="Courier New" pitchFamily="49" charset="0"/>
                <a:cs typeface="Courier New" pitchFamily="49" charset="0"/>
              </a:rPr>
              <a:t>&lt; 0 || i &gt; size())</a:t>
            </a:r>
          </a:p>
          <a:p>
            <a:pPr marL="0" indent="0" fontAlgn="auto">
              <a:spcAft>
                <a:spcPts val="0"/>
              </a:spcAft>
              <a:buFont typeface="Wingdings"/>
              <a:buNone/>
              <a:defRPr/>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0" indent="0" fontAlgn="auto">
              <a:spcAft>
                <a:spcPts val="0"/>
              </a:spcAft>
              <a:buFont typeface="Wingdings"/>
              <a:buNone/>
              <a:defRPr/>
            </a:pPr>
            <a:r>
              <a:rPr lang="en-US" dirty="0" smtClean="0">
                <a:latin typeface="Courier New" pitchFamily="49" charset="0"/>
                <a:cs typeface="Courier New" pitchFamily="49" charset="0"/>
              </a:rPr>
              <a:t>public </a:t>
            </a:r>
            <a:r>
              <a:rPr lang="en-US" dirty="0">
                <a:latin typeface="Courier New" pitchFamily="49" charset="0"/>
                <a:cs typeface="Courier New" pitchFamily="49" charset="0"/>
              </a:rPr>
              <a:t>void add(int index, E obj) {</a:t>
            </a:r>
          </a:p>
          <a:p>
            <a:pPr marL="0" indent="0" fontAlgn="auto">
              <a:spcAft>
                <a:spcPts val="0"/>
              </a:spcAft>
              <a:buFont typeface="Wingdings"/>
              <a:buNone/>
              <a:defRPr/>
            </a:pPr>
            <a:r>
              <a:rPr lang="en-US" dirty="0" smtClean="0">
                <a:latin typeface="Courier New" pitchFamily="49" charset="0"/>
                <a:cs typeface="Courier New" pitchFamily="49" charset="0"/>
              </a:rPr>
              <a:t>  listIterator(index</a:t>
            </a:r>
            <a:r>
              <a:rPr lang="en-US" dirty="0">
                <a:latin typeface="Courier New" pitchFamily="49" charset="0"/>
                <a:cs typeface="Courier New" pitchFamily="49" charset="0"/>
              </a:rPr>
              <a:t>).add(obj);</a:t>
            </a:r>
          </a:p>
          <a:p>
            <a:pPr marL="0" indent="0" fontAlgn="auto">
              <a:spcAft>
                <a:spcPts val="0"/>
              </a:spcAft>
              <a:buFont typeface="Wingdings"/>
              <a:buNone/>
              <a:defRPr/>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5" name="Line Callout 1 4"/>
          <p:cNvSpPr/>
          <p:nvPr/>
        </p:nvSpPr>
        <p:spPr>
          <a:xfrm>
            <a:off x="1295400" y="4335463"/>
            <a:ext cx="3124200" cy="1905000"/>
          </a:xfrm>
          <a:prstGeom prst="borderCallout1">
            <a:avLst>
              <a:gd name="adj1" fmla="val 51877"/>
              <a:gd name="adj2" fmla="val 104206"/>
              <a:gd name="adj3" fmla="val 32049"/>
              <a:gd name="adj4" fmla="val 12243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 is not necessary to declare a local </a:t>
            </a:r>
            <a:r>
              <a:rPr lang="en-US" sz="1600" dirty="0">
                <a:latin typeface="Courier New" pitchFamily="49" charset="0"/>
                <a:cs typeface="Courier New" pitchFamily="49" charset="0"/>
              </a:rPr>
              <a:t>ListIterator</a:t>
            </a:r>
            <a:r>
              <a:rPr lang="en-US" dirty="0"/>
              <a:t>; the method call </a:t>
            </a:r>
            <a:r>
              <a:rPr lang="en-US" sz="1600" dirty="0">
                <a:latin typeface="Courier New" pitchFamily="49" charset="0"/>
                <a:cs typeface="Courier New" pitchFamily="49" charset="0"/>
              </a:rPr>
              <a:t>listIterator</a:t>
            </a:r>
            <a:r>
              <a:rPr lang="en-US" sz="1600" dirty="0"/>
              <a:t> </a:t>
            </a:r>
            <a:r>
              <a:rPr lang="en-US" dirty="0"/>
              <a:t>returns an anonymous </a:t>
            </a:r>
            <a:r>
              <a:rPr lang="en-US" sz="1600" dirty="0" err="1">
                <a:latin typeface="Courier New" pitchFamily="49" charset="0"/>
                <a:cs typeface="Courier New" pitchFamily="49" charset="0"/>
              </a:rPr>
              <a:t>l</a:t>
            </a:r>
            <a:r>
              <a:rPr lang="en-US" sz="1600" dirty="0" err="1" smtClean="0">
                <a:latin typeface="Courier New" pitchFamily="49" charset="0"/>
                <a:cs typeface="Courier New" pitchFamily="49" charset="0"/>
              </a:rPr>
              <a:t>istIterator</a:t>
            </a:r>
            <a:r>
              <a:rPr lang="en-US" dirty="0" smtClean="0"/>
              <a:t> </a:t>
            </a:r>
            <a:r>
              <a:rPr lang="en-US" dirty="0"/>
              <a:t>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r>
              <a:rPr lang="en-US" smtClean="0">
                <a:latin typeface="Courier New" pitchFamily="49" charset="0"/>
                <a:cs typeface="Courier New" pitchFamily="49" charset="0"/>
              </a:rPr>
              <a:t>Get</a:t>
            </a:r>
            <a:r>
              <a:rPr lang="en-US" smtClean="0"/>
              <a:t> </a:t>
            </a:r>
            <a:r>
              <a:rPr lang="en-US" b="1" smtClean="0"/>
              <a:t>Method</a:t>
            </a:r>
          </a:p>
        </p:txBody>
      </p:sp>
      <p:sp>
        <p:nvSpPr>
          <p:cNvPr id="3" name="Content Placeholder 2"/>
          <p:cNvSpPr>
            <a:spLocks noGrp="1"/>
          </p:cNvSpPr>
          <p:nvPr>
            <p:ph sz="quarter" idx="1"/>
          </p:nvPr>
        </p:nvSpPr>
        <p:spPr>
          <a:xfrm>
            <a:off x="609600" y="1589088"/>
            <a:ext cx="3886200" cy="4572000"/>
          </a:xfrm>
        </p:spPr>
        <p:txBody>
          <a:bodyPr/>
          <a:lstStyle/>
          <a:p>
            <a:pPr marL="514350" indent="-514350">
              <a:buFont typeface="Tw Cen MT" pitchFamily="34" charset="0"/>
              <a:buAutoNum type="arabicPeriod"/>
            </a:pPr>
            <a:r>
              <a:rPr lang="en-US" sz="2400" smtClean="0"/>
              <a:t>Obtain a reference, </a:t>
            </a:r>
            <a:r>
              <a:rPr lang="en-US" sz="2400" smtClean="0">
                <a:latin typeface="Courier New" pitchFamily="49" charset="0"/>
                <a:cs typeface="Courier New" pitchFamily="49" charset="0"/>
              </a:rPr>
              <a:t>nodeRef</a:t>
            </a:r>
            <a:r>
              <a:rPr lang="en-US" sz="2400" smtClean="0"/>
              <a:t>, to the node at position </a:t>
            </a:r>
            <a:r>
              <a:rPr lang="en-US" sz="2400" smtClean="0">
                <a:latin typeface="Courier New" pitchFamily="49" charset="0"/>
                <a:cs typeface="Courier New" pitchFamily="49" charset="0"/>
              </a:rPr>
              <a:t>index</a:t>
            </a:r>
          </a:p>
          <a:p>
            <a:pPr marL="514350" indent="-514350">
              <a:buFont typeface="Tw Cen MT" pitchFamily="34" charset="0"/>
              <a:buAutoNum type="arabicPeriod"/>
            </a:pPr>
            <a:r>
              <a:rPr lang="en-US" sz="2400" smtClean="0">
                <a:cs typeface="Courier New" pitchFamily="49" charset="0"/>
              </a:rPr>
              <a:t>Return the contents of the </a:t>
            </a:r>
            <a:r>
              <a:rPr lang="en-US" sz="2400" smtClean="0">
                <a:latin typeface="Courier New" pitchFamily="49" charset="0"/>
                <a:cs typeface="Courier New" pitchFamily="49" charset="0"/>
              </a:rPr>
              <a:t>Node </a:t>
            </a:r>
            <a:r>
              <a:rPr lang="en-US" sz="2400" smtClean="0">
                <a:cs typeface="Courier New" pitchFamily="49" charset="0"/>
              </a:rPr>
              <a:t>referenced by </a:t>
            </a:r>
            <a:r>
              <a:rPr lang="en-US" sz="2400" smtClean="0">
                <a:latin typeface="Courier New" pitchFamily="49" charset="0"/>
                <a:cs typeface="Courier New" pitchFamily="49" charset="0"/>
              </a:rPr>
              <a:t>nodeRef</a:t>
            </a:r>
          </a:p>
        </p:txBody>
      </p:sp>
      <p:sp>
        <p:nvSpPr>
          <p:cNvPr id="4" name="Content Placeholder 3"/>
          <p:cNvSpPr>
            <a:spLocks noGrp="1"/>
          </p:cNvSpPr>
          <p:nvPr>
            <p:ph sz="quarter" idx="2"/>
          </p:nvPr>
        </p:nvSpPr>
        <p:spPr>
          <a:xfrm>
            <a:off x="4495800" y="1589088"/>
            <a:ext cx="4648200" cy="4572000"/>
          </a:xfrm>
        </p:spPr>
        <p:txBody>
          <a:bodyPr/>
          <a:lstStyle/>
          <a:p>
            <a:pPr marL="0" indent="0">
              <a:buFont typeface="Wingdings" pitchFamily="2" charset="2"/>
              <a:buNone/>
            </a:pPr>
            <a:r>
              <a:rPr lang="en-US" sz="1600" dirty="0" smtClean="0">
                <a:latin typeface="Courier New" pitchFamily="49" charset="0"/>
                <a:cs typeface="Courier New" pitchFamily="49" charset="0"/>
              </a:rPr>
              <a:t>/** Get the element at position</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index.</a:t>
            </a:r>
          </a:p>
          <a:p>
            <a:pPr marL="0" indent="0">
              <a:buFont typeface="Wingdings" pitchFamily="2" charset="2"/>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param</a:t>
            </a:r>
            <a:r>
              <a:rPr lang="en-US" sz="1600" dirty="0" smtClean="0">
                <a:latin typeface="Courier New" pitchFamily="49" charset="0"/>
                <a:cs typeface="Courier New" pitchFamily="49" charset="0"/>
              </a:rPr>
              <a:t> index Position of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item to be retrieved</a:t>
            </a:r>
          </a:p>
          <a:p>
            <a:pPr marL="0" indent="0">
              <a:buFont typeface="Wingdings" pitchFamily="2" charset="2"/>
              <a:buNone/>
            </a:pPr>
            <a:r>
              <a:rPr lang="en-US" sz="1600" dirty="0" smtClean="0">
                <a:latin typeface="Courier New" pitchFamily="49" charset="0"/>
                <a:cs typeface="Courier New" pitchFamily="49" charset="0"/>
              </a:rPr>
              <a:t>    @return The item at index</a:t>
            </a:r>
          </a:p>
          <a:p>
            <a:pPr marL="0" indent="0">
              <a:buFont typeface="Wingdings" pitchFamily="2" charset="2"/>
              <a:buNone/>
            </a:pPr>
            <a:r>
              <a:rPr lang="en-US" sz="1600" dirty="0" smtClean="0">
                <a:latin typeface="Courier New" pitchFamily="49" charset="0"/>
                <a:cs typeface="Courier New" pitchFamily="49" charset="0"/>
              </a:rPr>
              <a:t>*/</a:t>
            </a:r>
          </a:p>
          <a:p>
            <a:pPr marL="0" indent="0">
              <a:buFont typeface="Wingdings" pitchFamily="2" charset="2"/>
              <a:buNone/>
            </a:pPr>
            <a:r>
              <a:rPr lang="en-US" sz="1600" dirty="0" smtClean="0">
                <a:latin typeface="Courier New" pitchFamily="49" charset="0"/>
                <a:cs typeface="Courier New" pitchFamily="49" charset="0"/>
              </a:rPr>
              <a:t>public E get(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index) {</a:t>
            </a:r>
          </a:p>
          <a:p>
            <a:pPr marL="0" indent="0">
              <a:buFont typeface="Wingdings" pitchFamily="2" charset="2"/>
              <a:buNone/>
            </a:pPr>
            <a:r>
              <a:rPr lang="en-US" sz="1600" dirty="0" smtClean="0">
                <a:latin typeface="Courier New" pitchFamily="49" charset="0"/>
                <a:cs typeface="Courier New" pitchFamily="49" charset="0"/>
              </a:rPr>
              <a:t>  return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listIterator</a:t>
            </a:r>
            <a:r>
              <a:rPr lang="en-US" sz="1600" dirty="0" smtClean="0">
                <a:latin typeface="Courier New" pitchFamily="49" charset="0"/>
                <a:cs typeface="Courier New" pitchFamily="49" charset="0"/>
              </a:rPr>
              <a:t>(index).next();</a:t>
            </a:r>
          </a:p>
          <a:p>
            <a:pPr marL="0" indent="0">
              <a:buFont typeface="Wingdings" pitchFamily="2" charset="2"/>
              <a:buNone/>
            </a:pPr>
            <a:r>
              <a:rPr lang="en-US" sz="160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4"/>
          <p:cNvSpPr>
            <a:spLocks noGrp="1"/>
          </p:cNvSpPr>
          <p:nvPr>
            <p:ph type="title"/>
          </p:nvPr>
        </p:nvSpPr>
        <p:spPr>
          <a:xfrm>
            <a:off x="612775" y="228600"/>
            <a:ext cx="8153400" cy="990600"/>
          </a:xfrm>
        </p:spPr>
        <p:txBody>
          <a:bodyPr/>
          <a:lstStyle/>
          <a:p>
            <a:r>
              <a:rPr lang="en-US" b="1" smtClean="0"/>
              <a:t>Other</a:t>
            </a:r>
            <a:r>
              <a:rPr lang="en-US" smtClean="0"/>
              <a:t> </a:t>
            </a:r>
            <a:r>
              <a:rPr lang="en-US" smtClean="0">
                <a:latin typeface="Courier New" pitchFamily="49" charset="0"/>
                <a:cs typeface="Courier New" pitchFamily="49" charset="0"/>
              </a:rPr>
              <a:t>Add</a:t>
            </a:r>
            <a:r>
              <a:rPr lang="en-US" smtClean="0"/>
              <a:t> </a:t>
            </a:r>
            <a:r>
              <a:rPr lang="en-US" b="1" smtClean="0"/>
              <a:t>and</a:t>
            </a:r>
            <a:r>
              <a:rPr lang="en-US" smtClean="0"/>
              <a:t> </a:t>
            </a:r>
            <a:r>
              <a:rPr lang="en-US" smtClean="0">
                <a:latin typeface="Courier New" pitchFamily="49" charset="0"/>
                <a:cs typeface="Courier New" pitchFamily="49" charset="0"/>
              </a:rPr>
              <a:t>Get</a:t>
            </a:r>
            <a:r>
              <a:rPr lang="en-US" smtClean="0"/>
              <a:t> </a:t>
            </a:r>
            <a:r>
              <a:rPr lang="en-US" b="1" smtClean="0"/>
              <a:t>Methods</a:t>
            </a:r>
          </a:p>
        </p:txBody>
      </p:sp>
      <p:sp>
        <p:nvSpPr>
          <p:cNvPr id="6" name="Content Placeholder 5"/>
          <p:cNvSpPr>
            <a:spLocks noGrp="1"/>
          </p:cNvSpPr>
          <p:nvPr>
            <p:ph sz="quarter" idx="1"/>
          </p:nvPr>
        </p:nvSpPr>
        <p:spPr>
          <a:xfrm>
            <a:off x="457200" y="1600200"/>
            <a:ext cx="8229600" cy="4648200"/>
          </a:xfrm>
        </p:spPr>
        <p:txBody>
          <a:bodyPr>
            <a:normAutofit fontScale="85000" lnSpcReduction="20000"/>
          </a:bodyPr>
          <a:lstStyle/>
          <a:p>
            <a:pPr marL="0" indent="0" fontAlgn="auto">
              <a:spcAft>
                <a:spcPts val="0"/>
              </a:spcAft>
              <a:buFont typeface="Wingdings"/>
              <a:buNone/>
              <a:defRPr/>
            </a:pPr>
            <a:r>
              <a:rPr lang="en-US" sz="2000" dirty="0" smtClean="0">
                <a:latin typeface="Courier New" pitchFamily="49" charset="0"/>
                <a:cs typeface="Courier New" pitchFamily="49" charset="0"/>
              </a:rPr>
              <a:t>public </a:t>
            </a:r>
            <a:r>
              <a:rPr lang="en-US" sz="2000" dirty="0">
                <a:latin typeface="Courier New" pitchFamily="49" charset="0"/>
                <a:cs typeface="Courier New" pitchFamily="49" charset="0"/>
              </a:rPr>
              <a:t>void addFirst(E item) {</a:t>
            </a:r>
          </a:p>
          <a:p>
            <a:pPr marL="0" indent="0" fontAlgn="auto">
              <a:spcAft>
                <a:spcPts val="0"/>
              </a:spcAft>
              <a:buFont typeface="Wingdings"/>
              <a:buNone/>
              <a:defRPr/>
            </a:pPr>
            <a:r>
              <a:rPr lang="en-US" sz="2000" dirty="0" smtClean="0">
                <a:latin typeface="Courier New" pitchFamily="49" charset="0"/>
                <a:cs typeface="Courier New" pitchFamily="49" charset="0"/>
              </a:rPr>
              <a:t>  add(0</a:t>
            </a:r>
            <a:r>
              <a:rPr lang="en-US" sz="2000" dirty="0">
                <a:latin typeface="Courier New" pitchFamily="49" charset="0"/>
                <a:cs typeface="Courier New" pitchFamily="49" charset="0"/>
              </a:rPr>
              <a:t>, item);</a:t>
            </a:r>
          </a:p>
          <a:p>
            <a:pPr marL="0" indent="0" fontAlgn="auto">
              <a:spcAft>
                <a:spcPts val="0"/>
              </a:spcAft>
              <a:buFont typeface="Wingdings"/>
              <a:buNone/>
              <a:defRPr/>
            </a:pP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marL="0" indent="0" fontAlgn="auto">
              <a:spcAft>
                <a:spcPts val="0"/>
              </a:spcAft>
              <a:buFont typeface="Wingdings"/>
              <a:buNone/>
              <a:defRPr/>
            </a:pPr>
            <a:r>
              <a:rPr lang="en-US" sz="2000" dirty="0">
                <a:latin typeface="Courier New" pitchFamily="49" charset="0"/>
                <a:cs typeface="Courier New" pitchFamily="49" charset="0"/>
              </a:rPr>
              <a:t>    </a:t>
            </a:r>
          </a:p>
          <a:p>
            <a:pPr marL="0" indent="0" fontAlgn="auto">
              <a:spcAft>
                <a:spcPts val="0"/>
              </a:spcAft>
              <a:buFont typeface="Wingdings"/>
              <a:buNone/>
              <a:defRPr/>
            </a:pPr>
            <a:r>
              <a:rPr lang="en-US" sz="2000" dirty="0" smtClean="0">
                <a:latin typeface="Courier New" pitchFamily="49" charset="0"/>
                <a:cs typeface="Courier New" pitchFamily="49" charset="0"/>
              </a:rPr>
              <a:t>public </a:t>
            </a:r>
            <a:r>
              <a:rPr lang="en-US" sz="2000" dirty="0">
                <a:latin typeface="Courier New" pitchFamily="49" charset="0"/>
                <a:cs typeface="Courier New" pitchFamily="49" charset="0"/>
              </a:rPr>
              <a:t>void addLast(E item) {</a:t>
            </a:r>
          </a:p>
          <a:p>
            <a:pPr marL="0" indent="0" fontAlgn="auto">
              <a:spcAft>
                <a:spcPts val="0"/>
              </a:spcAft>
              <a:buFont typeface="Wingdings"/>
              <a:buNone/>
              <a:defRPr/>
            </a:pPr>
            <a:r>
              <a:rPr lang="en-US" sz="2000" dirty="0" smtClean="0">
                <a:latin typeface="Courier New" pitchFamily="49" charset="0"/>
                <a:cs typeface="Courier New" pitchFamily="49" charset="0"/>
              </a:rPr>
              <a:t>  add(size</a:t>
            </a:r>
            <a:r>
              <a:rPr lang="en-US" sz="2000" dirty="0">
                <a:latin typeface="Courier New" pitchFamily="49" charset="0"/>
                <a:cs typeface="Courier New" pitchFamily="49" charset="0"/>
              </a:rPr>
              <a:t>, item);</a:t>
            </a:r>
          </a:p>
          <a:p>
            <a:pPr marL="0" indent="0" fontAlgn="auto">
              <a:spcAft>
                <a:spcPts val="0"/>
              </a:spcAft>
              <a:buFont typeface="Wingdings"/>
              <a:buNone/>
              <a:defRPr/>
            </a:pP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marL="0" indent="0" fontAlgn="auto">
              <a:spcAft>
                <a:spcPts val="0"/>
              </a:spcAft>
              <a:buFont typeface="Wingdings"/>
              <a:buNone/>
              <a:defRPr/>
            </a:pPr>
            <a:r>
              <a:rPr lang="en-US" sz="2000" dirty="0">
                <a:latin typeface="Courier New" pitchFamily="49" charset="0"/>
                <a:cs typeface="Courier New" pitchFamily="49" charset="0"/>
              </a:rPr>
              <a:t>    </a:t>
            </a:r>
          </a:p>
          <a:p>
            <a:pPr marL="0" indent="0" fontAlgn="auto">
              <a:spcAft>
                <a:spcPts val="0"/>
              </a:spcAft>
              <a:buFont typeface="Wingdings"/>
              <a:buNone/>
              <a:defRPr/>
            </a:pPr>
            <a:r>
              <a:rPr lang="en-US" sz="2000" dirty="0" smtClean="0">
                <a:latin typeface="Courier New" pitchFamily="49" charset="0"/>
                <a:cs typeface="Courier New" pitchFamily="49" charset="0"/>
              </a:rPr>
              <a:t>public </a:t>
            </a:r>
            <a:r>
              <a:rPr lang="en-US" sz="2000" dirty="0">
                <a:latin typeface="Courier New" pitchFamily="49" charset="0"/>
                <a:cs typeface="Courier New" pitchFamily="49" charset="0"/>
              </a:rPr>
              <a:t>E getFirst() {</a:t>
            </a:r>
          </a:p>
          <a:p>
            <a:pPr marL="0" indent="0" fontAlgn="auto">
              <a:spcAft>
                <a:spcPts val="0"/>
              </a:spcAft>
              <a:buFont typeface="Wingdings"/>
              <a:buNone/>
              <a:defRPr/>
            </a:pPr>
            <a:r>
              <a:rPr lang="en-US" sz="2000" dirty="0" smtClean="0">
                <a:latin typeface="Courier New" pitchFamily="49" charset="0"/>
                <a:cs typeface="Courier New" pitchFamily="49" charset="0"/>
              </a:rPr>
              <a:t>  return </a:t>
            </a:r>
            <a:r>
              <a:rPr lang="en-US" sz="2000" dirty="0">
                <a:latin typeface="Courier New" pitchFamily="49" charset="0"/>
                <a:cs typeface="Courier New" pitchFamily="49" charset="0"/>
              </a:rPr>
              <a:t>head.data;</a:t>
            </a:r>
          </a:p>
          <a:p>
            <a:pPr marL="0" indent="0" fontAlgn="auto">
              <a:spcAft>
                <a:spcPts val="0"/>
              </a:spcAft>
              <a:buFont typeface="Wingdings"/>
              <a:buNone/>
              <a:defRPr/>
            </a:pP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marL="0" indent="0" fontAlgn="auto">
              <a:spcAft>
                <a:spcPts val="0"/>
              </a:spcAft>
              <a:buFont typeface="Wingdings"/>
              <a:buNone/>
              <a:defRPr/>
            </a:pPr>
            <a:r>
              <a:rPr lang="en-US" sz="2000" dirty="0">
                <a:latin typeface="Courier New" pitchFamily="49" charset="0"/>
                <a:cs typeface="Courier New" pitchFamily="49" charset="0"/>
              </a:rPr>
              <a:t>    </a:t>
            </a:r>
            <a:endParaRPr lang="en-US" sz="2000" dirty="0" smtClean="0">
              <a:latin typeface="Courier New" pitchFamily="49" charset="0"/>
              <a:cs typeface="Courier New" pitchFamily="49" charset="0"/>
            </a:endParaRPr>
          </a:p>
          <a:p>
            <a:pPr marL="0" indent="0" fontAlgn="auto">
              <a:spcAft>
                <a:spcPts val="0"/>
              </a:spcAft>
              <a:buFont typeface="Wingdings"/>
              <a:buNone/>
              <a:defRPr/>
            </a:pPr>
            <a:r>
              <a:rPr lang="en-US" sz="2000" dirty="0" smtClean="0">
                <a:latin typeface="Courier New" pitchFamily="49" charset="0"/>
                <a:cs typeface="Courier New" pitchFamily="49" charset="0"/>
              </a:rPr>
              <a:t>public </a:t>
            </a:r>
            <a:r>
              <a:rPr lang="en-US" sz="2000" dirty="0">
                <a:latin typeface="Courier New" pitchFamily="49" charset="0"/>
                <a:cs typeface="Courier New" pitchFamily="49" charset="0"/>
              </a:rPr>
              <a:t>E getLast() {</a:t>
            </a:r>
          </a:p>
          <a:p>
            <a:pPr marL="0" indent="0" fontAlgn="auto">
              <a:spcAft>
                <a:spcPts val="0"/>
              </a:spcAft>
              <a:buFont typeface="Wingdings"/>
              <a:buNone/>
              <a:defRPr/>
            </a:pPr>
            <a:r>
              <a:rPr lang="en-US" sz="2000" dirty="0" smtClean="0">
                <a:latin typeface="Courier New" pitchFamily="49" charset="0"/>
                <a:cs typeface="Courier New" pitchFamily="49" charset="0"/>
              </a:rPr>
              <a:t>  return </a:t>
            </a:r>
            <a:r>
              <a:rPr lang="en-US" sz="2000" dirty="0">
                <a:latin typeface="Courier New" pitchFamily="49" charset="0"/>
                <a:cs typeface="Courier New" pitchFamily="49" charset="0"/>
              </a:rPr>
              <a:t>tail.data;</a:t>
            </a:r>
          </a:p>
          <a:p>
            <a:pPr marL="0" indent="0" fontAlgn="auto">
              <a:spcAft>
                <a:spcPts val="0"/>
              </a:spcAft>
              <a:buFont typeface="Wingdings"/>
              <a:buNone/>
              <a:defRPr/>
            </a:pP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smtClean="0"/>
              <a:t>Implementing the </a:t>
            </a:r>
            <a:r>
              <a:rPr lang="en-US" sz="3600" dirty="0" smtClean="0">
                <a:latin typeface="Courier New" pitchFamily="49" charset="0"/>
                <a:cs typeface="Courier New" pitchFamily="49" charset="0"/>
              </a:rPr>
              <a:t>ListIterator</a:t>
            </a:r>
            <a:r>
              <a:rPr lang="en-US" sz="3600" dirty="0" smtClean="0"/>
              <a:t> </a:t>
            </a:r>
            <a:r>
              <a:rPr lang="en-US" b="1" dirty="0" smtClean="0"/>
              <a:t>Interface</a:t>
            </a:r>
            <a:endParaRPr lang="en-US" b="1" dirty="0"/>
          </a:p>
        </p:txBody>
      </p:sp>
      <p:sp>
        <p:nvSpPr>
          <p:cNvPr id="150530" name="Content Placeholder 2"/>
          <p:cNvSpPr>
            <a:spLocks noGrp="1"/>
          </p:cNvSpPr>
          <p:nvPr>
            <p:ph sz="quarter" idx="1"/>
          </p:nvPr>
        </p:nvSpPr>
        <p:spPr>
          <a:xfrm>
            <a:off x="457200" y="1600200"/>
            <a:ext cx="8229600" cy="1447800"/>
          </a:xfrm>
        </p:spPr>
        <p:txBody>
          <a:bodyPr/>
          <a:lstStyle/>
          <a:p>
            <a:r>
              <a:rPr lang="en-US" sz="2400" smtClean="0">
                <a:latin typeface="Courier New" pitchFamily="49" charset="0"/>
                <a:cs typeface="Courier New" pitchFamily="49" charset="0"/>
              </a:rPr>
              <a:t>KWListIter</a:t>
            </a:r>
            <a:r>
              <a:rPr lang="en-US" smtClean="0"/>
              <a:t> is an inner class of </a:t>
            </a:r>
            <a:r>
              <a:rPr lang="en-US" sz="2400" smtClean="0">
                <a:latin typeface="Courier New" pitchFamily="49" charset="0"/>
                <a:cs typeface="Courier New" pitchFamily="49" charset="0"/>
              </a:rPr>
              <a:t>KWLinkedList</a:t>
            </a:r>
            <a:r>
              <a:rPr lang="en-US" sz="2400" smtClean="0">
                <a:cs typeface="Courier New" pitchFamily="49" charset="0"/>
              </a:rPr>
              <a:t> </a:t>
            </a:r>
            <a:r>
              <a:rPr lang="en-US" smtClean="0"/>
              <a:t>which implements the </a:t>
            </a:r>
            <a:r>
              <a:rPr lang="en-US" sz="2400" smtClean="0">
                <a:latin typeface="Courier New" pitchFamily="49" charset="0"/>
                <a:cs typeface="Courier New" pitchFamily="49" charset="0"/>
              </a:rPr>
              <a:t>ListIterator</a:t>
            </a:r>
            <a:r>
              <a:rPr lang="en-US" smtClean="0"/>
              <a:t> interface</a:t>
            </a:r>
          </a:p>
          <a:p>
            <a:endParaRPr lang="en-US" smtClean="0"/>
          </a:p>
        </p:txBody>
      </p:sp>
      <p:pic>
        <p:nvPicPr>
          <p:cNvPr id="150531" name="Picture 2" descr="C:\Documents and Settings\Administrator\My Documents\Koffman\PPTs\Koffman_Digital Request 150 DPI JPEG\Ch02\Table_2.11.jpg"/>
          <p:cNvPicPr>
            <a:picLocks noChangeAspect="1" noChangeArrowheads="1"/>
          </p:cNvPicPr>
          <p:nvPr/>
        </p:nvPicPr>
        <p:blipFill>
          <a:blip r:embed="rId2" cstate="print"/>
          <a:srcRect/>
          <a:stretch>
            <a:fillRect/>
          </a:stretch>
        </p:blipFill>
        <p:spPr bwMode="auto">
          <a:xfrm>
            <a:off x="304800" y="3200400"/>
            <a:ext cx="8643938"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 the </a:t>
            </a:r>
            <a:r>
              <a:rPr lang="en-US" sz="3600" dirty="0" err="1">
                <a:latin typeface="Courier New" pitchFamily="49" charset="0"/>
                <a:cs typeface="Courier New" pitchFamily="49" charset="0"/>
              </a:rPr>
              <a:t>ListIterator</a:t>
            </a:r>
            <a:r>
              <a:rPr lang="en-US" sz="3600" dirty="0"/>
              <a:t> </a:t>
            </a:r>
            <a:r>
              <a:rPr lang="en-US" b="1" dirty="0" smtClean="0"/>
              <a:t>Interface</a:t>
            </a:r>
            <a:r>
              <a:rPr lang="en-US" dirty="0" smtClean="0"/>
              <a:t> (cont.)</a:t>
            </a:r>
            <a:endParaRPr lang="en-US" dirty="0"/>
          </a:p>
        </p:txBody>
      </p:sp>
      <p:pic>
        <p:nvPicPr>
          <p:cNvPr id="151554" name="Picture 2" descr="C:\Documents and Settings\Administrator\My Documents\Koffman\PPTs\JPEGS\JWCL233_Koffman JPG files\ch02\w0043-nn.jpg"/>
          <p:cNvPicPr>
            <a:picLocks noChangeAspect="1" noChangeArrowheads="1"/>
          </p:cNvPicPr>
          <p:nvPr/>
        </p:nvPicPr>
        <p:blipFill>
          <a:blip r:embed="rId2" cstate="print"/>
          <a:srcRect/>
          <a:stretch>
            <a:fillRect/>
          </a:stretch>
        </p:blipFill>
        <p:spPr bwMode="auto">
          <a:xfrm>
            <a:off x="228600" y="2057400"/>
            <a:ext cx="890905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 the </a:t>
            </a:r>
            <a:r>
              <a:rPr lang="en-US" sz="3600" dirty="0" err="1">
                <a:latin typeface="Courier New" pitchFamily="49" charset="0"/>
                <a:cs typeface="Courier New" pitchFamily="49" charset="0"/>
              </a:rPr>
              <a:t>ListIterator</a:t>
            </a:r>
            <a:r>
              <a:rPr lang="en-US" sz="3600" dirty="0"/>
              <a:t> </a:t>
            </a:r>
            <a:r>
              <a:rPr lang="en-US" b="1" dirty="0" smtClean="0"/>
              <a:t>Interface</a:t>
            </a:r>
            <a:r>
              <a:rPr lang="en-US" dirty="0" smtClean="0"/>
              <a:t> (cont.)</a:t>
            </a:r>
            <a:endParaRPr lang="en-US" dirty="0"/>
          </a:p>
        </p:txBody>
      </p:sp>
      <p:sp>
        <p:nvSpPr>
          <p:cNvPr id="152578" name="Content Placeholder 1"/>
          <p:cNvSpPr>
            <a:spLocks noGrp="1"/>
          </p:cNvSpPr>
          <p:nvPr>
            <p:ph sz="quarter" idx="1"/>
          </p:nvPr>
        </p:nvSpPr>
        <p:spPr>
          <a:xfrm>
            <a:off x="457200" y="1600200"/>
            <a:ext cx="8382000" cy="4525963"/>
          </a:xfrm>
        </p:spPr>
        <p:txBody>
          <a:bodyPr/>
          <a:lstStyle/>
          <a:p>
            <a:pPr marL="0" indent="0">
              <a:buFont typeface="Wingdings" pitchFamily="2" charset="2"/>
              <a:buNone/>
            </a:pPr>
            <a:r>
              <a:rPr lang="en-US" sz="1800" smtClean="0">
                <a:latin typeface="Courier New" pitchFamily="49" charset="0"/>
                <a:cs typeface="Courier New" pitchFamily="49" charset="0"/>
              </a:rPr>
              <a:t>private class KWListIter implements ListIterator&lt;E&gt; {</a:t>
            </a:r>
          </a:p>
          <a:p>
            <a:pPr marL="0" indent="0">
              <a:buFont typeface="Wingdings" pitchFamily="2" charset="2"/>
              <a:buNone/>
            </a:pPr>
            <a:r>
              <a:rPr lang="en-US" sz="1800" smtClean="0">
                <a:latin typeface="Courier New" pitchFamily="49" charset="0"/>
                <a:cs typeface="Courier New" pitchFamily="49" charset="0"/>
              </a:rPr>
              <a:t>  private Node &lt;E&gt; nextItem;</a:t>
            </a:r>
          </a:p>
          <a:p>
            <a:pPr marL="0" indent="0">
              <a:buFont typeface="Wingdings" pitchFamily="2" charset="2"/>
              <a:buNone/>
            </a:pPr>
            <a:r>
              <a:rPr lang="en-US" sz="1800" smtClean="0">
                <a:latin typeface="Courier New" pitchFamily="49" charset="0"/>
                <a:cs typeface="Courier New" pitchFamily="49" charset="0"/>
              </a:rPr>
              <a:t>  private Node &lt;E&gt; lastItemReturned;</a:t>
            </a:r>
          </a:p>
          <a:p>
            <a:pPr marL="0" indent="0">
              <a:buFont typeface="Wingdings" pitchFamily="2" charset="2"/>
              <a:buNone/>
            </a:pPr>
            <a:r>
              <a:rPr lang="en-US" sz="1800" smtClean="0">
                <a:latin typeface="Courier New" pitchFamily="49" charset="0"/>
                <a:cs typeface="Courier New" pitchFamily="49" charset="0"/>
              </a:rPr>
              <a:t>  private int index = 0;</a:t>
            </a:r>
          </a:p>
          <a:p>
            <a:pPr marL="0" indent="0">
              <a:buFont typeface="Wingdings" pitchFamily="2" charset="2"/>
              <a:buNone/>
            </a:pPr>
            <a:r>
              <a:rPr lang="en-US" sz="180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a:xfrm>
            <a:off x="612775" y="228600"/>
            <a:ext cx="8153400" cy="990600"/>
          </a:xfrm>
        </p:spPr>
        <p:txBody>
          <a:bodyPr/>
          <a:lstStyle/>
          <a:p>
            <a:r>
              <a:rPr lang="en-US" b="1" smtClean="0"/>
              <a:t>Constructor</a:t>
            </a:r>
          </a:p>
        </p:txBody>
      </p:sp>
      <p:sp>
        <p:nvSpPr>
          <p:cNvPr id="2" name="Content Placeholder 1"/>
          <p:cNvSpPr>
            <a:spLocks noGrp="1"/>
          </p:cNvSpPr>
          <p:nvPr>
            <p:ph sz="quarter" idx="1"/>
          </p:nvPr>
        </p:nvSpPr>
        <p:spPr>
          <a:xfrm>
            <a:off x="457200" y="1600200"/>
            <a:ext cx="8382000" cy="4525963"/>
          </a:xfrm>
        </p:spPr>
        <p:txBody>
          <a:bodyPr>
            <a:normAutofit fontScale="62500" lnSpcReduction="20000"/>
          </a:bodyPr>
          <a:lstStyle/>
          <a:p>
            <a:pPr marL="0" indent="0" fontAlgn="auto">
              <a:spcAft>
                <a:spcPts val="0"/>
              </a:spcAft>
              <a:buFont typeface="Wingdings"/>
              <a:buNone/>
              <a:defRPr/>
            </a:pPr>
            <a:r>
              <a:rPr lang="en-US" sz="2000" dirty="0" smtClean="0">
                <a:latin typeface="Courier New" pitchFamily="49" charset="0"/>
                <a:cs typeface="Courier New" pitchFamily="49" charset="0"/>
              </a:rPr>
              <a:t>public </a:t>
            </a:r>
            <a:r>
              <a:rPr lang="en-US" sz="2000" dirty="0">
                <a:latin typeface="Courier New" pitchFamily="49" charset="0"/>
                <a:cs typeface="Courier New" pitchFamily="49" charset="0"/>
              </a:rPr>
              <a:t>KWListIter(int i) {</a:t>
            </a:r>
          </a:p>
          <a:p>
            <a:pPr marL="0" indent="0" fontAlgn="auto">
              <a:spcAft>
                <a:spcPts val="0"/>
              </a:spcAft>
              <a:buFont typeface="Wingdings"/>
              <a:buNone/>
              <a:defRPr/>
            </a:pPr>
            <a:r>
              <a:rPr lang="en-US" sz="2000" dirty="0" smtClean="0">
                <a:latin typeface="Courier New" pitchFamily="49" charset="0"/>
                <a:cs typeface="Courier New" pitchFamily="49" charset="0"/>
              </a:rPr>
              <a:t>  // </a:t>
            </a:r>
            <a:r>
              <a:rPr lang="en-US" sz="2000" dirty="0">
                <a:latin typeface="Courier New" pitchFamily="49" charset="0"/>
                <a:cs typeface="Courier New" pitchFamily="49" charset="0"/>
              </a:rPr>
              <a:t>Validate i parameter.</a:t>
            </a:r>
          </a:p>
          <a:p>
            <a:pPr marL="0" indent="0" fontAlgn="auto">
              <a:spcAft>
                <a:spcPts val="0"/>
              </a:spcAft>
              <a:buFont typeface="Wingdings"/>
              <a:buNone/>
              <a:defRPr/>
            </a:pPr>
            <a:r>
              <a:rPr lang="en-US" sz="2000" dirty="0" smtClean="0">
                <a:latin typeface="Courier New" pitchFamily="49" charset="0"/>
                <a:cs typeface="Courier New" pitchFamily="49" charset="0"/>
              </a:rPr>
              <a:t>  if </a:t>
            </a:r>
            <a:r>
              <a:rPr lang="en-US" sz="2000" dirty="0">
                <a:latin typeface="Courier New" pitchFamily="49" charset="0"/>
                <a:cs typeface="Courier New" pitchFamily="49" charset="0"/>
              </a:rPr>
              <a:t>(i &lt; 0 || i &gt; size) {</a:t>
            </a:r>
          </a:p>
          <a:p>
            <a:pPr marL="0" indent="0" fontAlgn="auto">
              <a:spcAft>
                <a:spcPts val="0"/>
              </a:spcAft>
              <a:buFont typeface="Wingdings"/>
              <a:buNone/>
              <a:defRPr/>
            </a:pPr>
            <a:r>
              <a:rPr lang="en-US" sz="2000" dirty="0" smtClean="0">
                <a:latin typeface="Courier New" pitchFamily="49" charset="0"/>
                <a:cs typeface="Courier New" pitchFamily="49" charset="0"/>
              </a:rPr>
              <a:t>    throw </a:t>
            </a:r>
            <a:r>
              <a:rPr lang="en-US" sz="2000" dirty="0">
                <a:latin typeface="Courier New" pitchFamily="49" charset="0"/>
                <a:cs typeface="Courier New" pitchFamily="49" charset="0"/>
              </a:rPr>
              <a:t>new IndexOutOfBoundsException</a:t>
            </a:r>
            <a:r>
              <a:rPr lang="en-US" sz="2000" dirty="0" smtClean="0">
                <a:latin typeface="Courier New" pitchFamily="49" charset="0"/>
                <a:cs typeface="Courier New" pitchFamily="49" charset="0"/>
              </a:rPr>
              <a:t>("</a:t>
            </a:r>
            <a:r>
              <a:rPr lang="en-US" sz="2000" dirty="0">
                <a:latin typeface="Courier New" pitchFamily="49" charset="0"/>
                <a:cs typeface="Courier New" pitchFamily="49" charset="0"/>
              </a:rPr>
              <a:t>Invalid index " + i);</a:t>
            </a:r>
          </a:p>
          <a:p>
            <a:pPr marL="0" indent="0" fontAlgn="auto">
              <a:spcAft>
                <a:spcPts val="0"/>
              </a:spcAft>
              <a:buFont typeface="Wingdings"/>
              <a:buNone/>
              <a:defRPr/>
            </a:pP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fontAlgn="auto">
              <a:spcAft>
                <a:spcPts val="0"/>
              </a:spcAft>
              <a:buFont typeface="Wingdings"/>
              <a:buNone/>
              <a:defRPr/>
            </a:pPr>
            <a:r>
              <a:rPr lang="en-US" sz="2000" dirty="0" smtClean="0">
                <a:latin typeface="Courier New" pitchFamily="49" charset="0"/>
                <a:cs typeface="Courier New" pitchFamily="49" charset="0"/>
              </a:rPr>
              <a:t>  lastItemReturned </a:t>
            </a:r>
            <a:r>
              <a:rPr lang="en-US" sz="2000" dirty="0">
                <a:latin typeface="Courier New" pitchFamily="49" charset="0"/>
                <a:cs typeface="Courier New" pitchFamily="49" charset="0"/>
              </a:rPr>
              <a:t>= null; // No item returned yet.</a:t>
            </a:r>
          </a:p>
          <a:p>
            <a:pPr marL="0" indent="0" fontAlgn="auto">
              <a:spcAft>
                <a:spcPts val="0"/>
              </a:spcAft>
              <a:buFont typeface="Wingdings"/>
              <a:buNone/>
              <a:defRPr/>
            </a:pPr>
            <a:r>
              <a:rPr lang="en-US" sz="2000" dirty="0" smtClean="0">
                <a:latin typeface="Courier New" pitchFamily="49" charset="0"/>
                <a:cs typeface="Courier New" pitchFamily="49" charset="0"/>
              </a:rPr>
              <a:t>  // </a:t>
            </a:r>
            <a:r>
              <a:rPr lang="en-US" sz="2000" dirty="0">
                <a:latin typeface="Courier New" pitchFamily="49" charset="0"/>
                <a:cs typeface="Courier New" pitchFamily="49" charset="0"/>
              </a:rPr>
              <a:t>Special case of last </a:t>
            </a:r>
            <a:r>
              <a:rPr lang="en-US" sz="2000" dirty="0" smtClean="0">
                <a:latin typeface="Courier New" pitchFamily="49" charset="0"/>
                <a:cs typeface="Courier New" pitchFamily="49" charset="0"/>
              </a:rPr>
              <a:t>item</a:t>
            </a:r>
            <a:endParaRPr lang="en-US" sz="2000" dirty="0">
              <a:latin typeface="Courier New" pitchFamily="49" charset="0"/>
              <a:cs typeface="Courier New" pitchFamily="49" charset="0"/>
            </a:endParaRPr>
          </a:p>
          <a:p>
            <a:pPr marL="0" indent="0" fontAlgn="auto">
              <a:spcAft>
                <a:spcPts val="0"/>
              </a:spcAft>
              <a:buFont typeface="Wingdings"/>
              <a:buNone/>
              <a:defRPr/>
            </a:pPr>
            <a:r>
              <a:rPr lang="en-US" sz="2000" dirty="0" smtClean="0">
                <a:latin typeface="Courier New" pitchFamily="49" charset="0"/>
                <a:cs typeface="Courier New" pitchFamily="49" charset="0"/>
              </a:rPr>
              <a:t>  if </a:t>
            </a:r>
            <a:r>
              <a:rPr lang="en-US" sz="2000" dirty="0">
                <a:latin typeface="Courier New" pitchFamily="49" charset="0"/>
                <a:cs typeface="Courier New" pitchFamily="49" charset="0"/>
              </a:rPr>
              <a:t>(i == size) {</a:t>
            </a:r>
          </a:p>
          <a:p>
            <a:pPr marL="0" indent="0" fontAlgn="auto">
              <a:spcAft>
                <a:spcPts val="0"/>
              </a:spcAft>
              <a:buFont typeface="Wingdings"/>
              <a:buNone/>
              <a:defRPr/>
            </a:pPr>
            <a:r>
              <a:rPr lang="en-US" sz="2000" dirty="0" smtClean="0">
                <a:latin typeface="Courier New" pitchFamily="49" charset="0"/>
                <a:cs typeface="Courier New" pitchFamily="49" charset="0"/>
              </a:rPr>
              <a:t>    index </a:t>
            </a:r>
            <a:r>
              <a:rPr lang="en-US" sz="2000" dirty="0">
                <a:latin typeface="Courier New" pitchFamily="49" charset="0"/>
                <a:cs typeface="Courier New" pitchFamily="49" charset="0"/>
              </a:rPr>
              <a:t>= size;</a:t>
            </a:r>
          </a:p>
          <a:p>
            <a:pPr marL="0" indent="0" fontAlgn="auto">
              <a:spcAft>
                <a:spcPts val="0"/>
              </a:spcAft>
              <a:buFont typeface="Wingdings"/>
              <a:buNone/>
              <a:defRPr/>
            </a:pPr>
            <a:r>
              <a:rPr lang="en-US" sz="2000" dirty="0" smtClean="0">
                <a:latin typeface="Courier New" pitchFamily="49" charset="0"/>
                <a:cs typeface="Courier New" pitchFamily="49" charset="0"/>
              </a:rPr>
              <a:t>    nextItem </a:t>
            </a:r>
            <a:r>
              <a:rPr lang="en-US" sz="2000" dirty="0">
                <a:latin typeface="Courier New" pitchFamily="49" charset="0"/>
                <a:cs typeface="Courier New" pitchFamily="49" charset="0"/>
              </a:rPr>
              <a:t>= null;</a:t>
            </a:r>
          </a:p>
          <a:p>
            <a:pPr marL="0" indent="0" fontAlgn="auto">
              <a:spcAft>
                <a:spcPts val="0"/>
              </a:spcAft>
              <a:buFont typeface="Wingdings"/>
              <a:buNone/>
              <a:defRPr/>
            </a:pP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fontAlgn="auto">
              <a:spcAft>
                <a:spcPts val="0"/>
              </a:spcAft>
              <a:buFont typeface="Wingdings"/>
              <a:buNone/>
              <a:defRPr/>
            </a:pPr>
            <a:r>
              <a:rPr lang="en-US" sz="2000" dirty="0" smtClean="0">
                <a:latin typeface="Courier New" pitchFamily="49" charset="0"/>
                <a:cs typeface="Courier New" pitchFamily="49" charset="0"/>
              </a:rPr>
              <a:t>  else </a:t>
            </a:r>
            <a:r>
              <a:rPr lang="en-US" sz="2000" dirty="0">
                <a:latin typeface="Courier New" pitchFamily="49" charset="0"/>
                <a:cs typeface="Courier New" pitchFamily="49" charset="0"/>
              </a:rPr>
              <a:t>{ // Start at the beginning</a:t>
            </a:r>
          </a:p>
          <a:p>
            <a:pPr marL="0" indent="0" fontAlgn="auto">
              <a:spcAft>
                <a:spcPts val="0"/>
              </a:spcAft>
              <a:buFont typeface="Wingdings"/>
              <a:buNone/>
              <a:defRPr/>
            </a:pPr>
            <a:r>
              <a:rPr lang="en-US" sz="2000" dirty="0" smtClean="0">
                <a:latin typeface="Courier New" pitchFamily="49" charset="0"/>
                <a:cs typeface="Courier New" pitchFamily="49" charset="0"/>
              </a:rPr>
              <a:t>    nextItem </a:t>
            </a:r>
            <a:r>
              <a:rPr lang="en-US" sz="2000" dirty="0">
                <a:latin typeface="Courier New" pitchFamily="49" charset="0"/>
                <a:cs typeface="Courier New" pitchFamily="49" charset="0"/>
              </a:rPr>
              <a:t>= head;</a:t>
            </a:r>
          </a:p>
          <a:p>
            <a:pPr marL="0" indent="0" fontAlgn="auto">
              <a:spcAft>
                <a:spcPts val="0"/>
              </a:spcAft>
              <a:buFont typeface="Wingdings"/>
              <a:buNone/>
              <a:defRPr/>
            </a:pPr>
            <a:r>
              <a:rPr lang="en-US" sz="2000" dirty="0" smtClean="0">
                <a:latin typeface="Courier New" pitchFamily="49" charset="0"/>
                <a:cs typeface="Courier New" pitchFamily="49" charset="0"/>
              </a:rPr>
              <a:t>    for </a:t>
            </a:r>
            <a:r>
              <a:rPr lang="en-US" sz="2000" dirty="0">
                <a:latin typeface="Courier New" pitchFamily="49" charset="0"/>
                <a:cs typeface="Courier New" pitchFamily="49" charset="0"/>
              </a:rPr>
              <a:t>(index = 0; index &lt; i; index++) {</a:t>
            </a:r>
          </a:p>
          <a:p>
            <a:pPr marL="0" indent="0" fontAlgn="auto">
              <a:spcAft>
                <a:spcPts val="0"/>
              </a:spcAft>
              <a:buFont typeface="Wingdings"/>
              <a:buNone/>
              <a:defRPr/>
            </a:pPr>
            <a:r>
              <a:rPr lang="en-US" sz="2000" dirty="0" smtClean="0">
                <a:latin typeface="Courier New" pitchFamily="49" charset="0"/>
                <a:cs typeface="Courier New" pitchFamily="49" charset="0"/>
              </a:rPr>
              <a:t>      nextItem </a:t>
            </a:r>
            <a:r>
              <a:rPr lang="en-US" sz="2000" dirty="0">
                <a:latin typeface="Courier New" pitchFamily="49" charset="0"/>
                <a:cs typeface="Courier New" pitchFamily="49" charset="0"/>
              </a:rPr>
              <a:t>= nextItem.next;</a:t>
            </a:r>
          </a:p>
          <a:p>
            <a:pPr marL="0" indent="0" fontAlgn="auto">
              <a:spcAft>
                <a:spcPts val="0"/>
              </a:spcAft>
              <a:buFont typeface="Wingdings"/>
              <a:buNone/>
              <a:defRPr/>
            </a:pP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fontAlgn="auto">
              <a:spcAft>
                <a:spcPts val="0"/>
              </a:spcAft>
              <a:buFont typeface="Wingdings"/>
              <a:buNone/>
              <a:defRPr/>
            </a:pP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fontAlgn="auto">
              <a:spcAft>
                <a:spcPts val="0"/>
              </a:spcAft>
              <a:buFont typeface="Wingdings"/>
              <a:buNone/>
              <a:defRPr/>
            </a:pP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p:nvPr>
        </p:nvSpPr>
        <p:spPr>
          <a:xfrm>
            <a:off x="612775" y="228600"/>
            <a:ext cx="8153400" cy="990600"/>
          </a:xfrm>
        </p:spPr>
        <p:txBody>
          <a:bodyPr/>
          <a:lstStyle/>
          <a:p>
            <a:r>
              <a:rPr lang="en-US" b="1" smtClean="0"/>
              <a:t>The</a:t>
            </a:r>
            <a:r>
              <a:rPr lang="en-US" smtClean="0"/>
              <a:t> </a:t>
            </a:r>
            <a:r>
              <a:rPr lang="en-US" smtClean="0">
                <a:latin typeface="Courier New" pitchFamily="49" charset="0"/>
                <a:cs typeface="Courier New" pitchFamily="49" charset="0"/>
              </a:rPr>
              <a:t>hasNext()</a:t>
            </a:r>
            <a:r>
              <a:rPr lang="en-US" b="1" smtClean="0"/>
              <a:t>Method</a:t>
            </a:r>
          </a:p>
        </p:txBody>
      </p:sp>
      <p:sp>
        <p:nvSpPr>
          <p:cNvPr id="154626" name="Content Placeholder 2"/>
          <p:cNvSpPr>
            <a:spLocks noGrp="1"/>
          </p:cNvSpPr>
          <p:nvPr>
            <p:ph sz="quarter" idx="1"/>
          </p:nvPr>
        </p:nvSpPr>
        <p:spPr>
          <a:xfrm>
            <a:off x="612775" y="1600200"/>
            <a:ext cx="8153400" cy="4495800"/>
          </a:xfrm>
        </p:spPr>
        <p:txBody>
          <a:bodyPr/>
          <a:lstStyle/>
          <a:p>
            <a:r>
              <a:rPr lang="en-US" smtClean="0"/>
              <a:t>tests to see if </a:t>
            </a:r>
            <a:r>
              <a:rPr lang="en-US" sz="2800" smtClean="0">
                <a:latin typeface="Courier New" pitchFamily="49" charset="0"/>
                <a:cs typeface="Courier New" pitchFamily="49" charset="0"/>
              </a:rPr>
              <a:t>nextItem</a:t>
            </a:r>
            <a:r>
              <a:rPr lang="en-US" smtClean="0"/>
              <a:t> is </a:t>
            </a:r>
            <a:r>
              <a:rPr lang="en-US" sz="2800" smtClean="0">
                <a:latin typeface="Courier New" pitchFamily="49" charset="0"/>
                <a:cs typeface="Courier New" pitchFamily="49" charset="0"/>
              </a:rPr>
              <a:t>null</a:t>
            </a:r>
          </a:p>
          <a:p>
            <a:pPr lvl="1">
              <a:buFont typeface="Wingdings 2" pitchFamily="18" charset="2"/>
              <a:buNone/>
            </a:pPr>
            <a:r>
              <a:rPr lang="en-US" sz="1800" smtClean="0">
                <a:solidFill>
                  <a:srgbClr val="000000"/>
                </a:solidFill>
                <a:latin typeface="Courier New" pitchFamily="49" charset="0"/>
              </a:rPr>
              <a:t>public boolean hasnext() {</a:t>
            </a:r>
          </a:p>
          <a:p>
            <a:pPr lvl="1">
              <a:buFont typeface="Wingdings 2" pitchFamily="18" charset="2"/>
              <a:buNone/>
            </a:pPr>
            <a:r>
              <a:rPr lang="en-US" sz="1800" smtClean="0">
                <a:solidFill>
                  <a:srgbClr val="000000"/>
                </a:solidFill>
                <a:latin typeface="Courier New" pitchFamily="49" charset="0"/>
              </a:rPr>
              <a:t>	return nextItem != null;</a:t>
            </a:r>
          </a:p>
          <a:p>
            <a:pPr lvl="1">
              <a:buFont typeface="Wingdings 2" pitchFamily="18" charset="2"/>
              <a:buNone/>
            </a:pPr>
            <a:r>
              <a:rPr lang="en-US" sz="1800" smtClean="0">
                <a:solidFill>
                  <a:srgbClr val="000000"/>
                </a:solidFill>
                <a:latin typeface="Courier New" pitchFamily="49" charset="0"/>
              </a:rPr>
              <a:t>}</a:t>
            </a:r>
            <a:endParaRPr lang="en-US" sz="1800" smtClean="0">
              <a:latin typeface="Courier New" pitchFamily="49" charset="0"/>
              <a:cs typeface="Courier New" pitchFamily="49" charset="0"/>
            </a:endParaRPr>
          </a:p>
          <a:p>
            <a:endParaRPr lang="en-US"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p:txBody>
          <a:bodyPr/>
          <a:lstStyle/>
          <a:p>
            <a:r>
              <a:rPr lang="en-US" b="1" smtClean="0"/>
              <a:t>Advancing the Iterator</a:t>
            </a:r>
            <a:endParaRPr lang="en-US" b="1" smtClean="0">
              <a:latin typeface="Courier New" pitchFamily="49" charset="0"/>
            </a:endParaRPr>
          </a:p>
        </p:txBody>
      </p:sp>
      <p:grpSp>
        <p:nvGrpSpPr>
          <p:cNvPr id="155650" name="Group 3"/>
          <p:cNvGrpSpPr>
            <a:grpSpLocks/>
          </p:cNvGrpSpPr>
          <p:nvPr/>
        </p:nvGrpSpPr>
        <p:grpSpPr bwMode="auto">
          <a:xfrm>
            <a:off x="188913" y="1452563"/>
            <a:ext cx="1828800" cy="1828800"/>
            <a:chOff x="184" y="1481"/>
            <a:chExt cx="1152" cy="1152"/>
          </a:xfrm>
        </p:grpSpPr>
        <p:sp>
          <p:nvSpPr>
            <p:cNvPr id="155684" name="Rectangle 4"/>
            <p:cNvSpPr>
              <a:spLocks noChangeArrowheads="1"/>
            </p:cNvSpPr>
            <p:nvPr/>
          </p:nvSpPr>
          <p:spPr bwMode="auto">
            <a:xfrm>
              <a:off x="184" y="1481"/>
              <a:ext cx="1152"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KWLinkedList</a:t>
              </a:r>
            </a:p>
          </p:txBody>
        </p:sp>
        <p:sp>
          <p:nvSpPr>
            <p:cNvPr id="155685" name="Rectangle 5"/>
            <p:cNvSpPr>
              <a:spLocks noChangeArrowheads="1"/>
            </p:cNvSpPr>
            <p:nvPr/>
          </p:nvSpPr>
          <p:spPr bwMode="auto">
            <a:xfrm>
              <a:off x="184" y="1817"/>
              <a:ext cx="1152" cy="816"/>
            </a:xfrm>
            <a:prstGeom prst="rect">
              <a:avLst/>
            </a:prstGeom>
            <a:solidFill>
              <a:schemeClr val="accent1"/>
            </a:solidFill>
            <a:ln w="9525">
              <a:solidFill>
                <a:schemeClr val="tx1"/>
              </a:solidFill>
              <a:miter lim="800000"/>
              <a:headEnd/>
              <a:tailEnd/>
            </a:ln>
          </p:spPr>
          <p:txBody>
            <a:bodyPr wrap="none" anchor="ctr"/>
            <a:lstStyle/>
            <a:p>
              <a:pPr algn="ctr"/>
              <a:r>
                <a:rPr lang="en-US" sz="1600" dirty="0">
                  <a:solidFill>
                    <a:srgbClr val="000000"/>
                  </a:solidFill>
                  <a:latin typeface="Courier New" pitchFamily="49" charset="0"/>
                </a:rPr>
                <a:t>head </a:t>
              </a:r>
              <a:r>
                <a:rPr lang="en-US" sz="1600" dirty="0" smtClean="0">
                  <a:solidFill>
                    <a:srgbClr val="000000"/>
                  </a:solidFill>
                  <a:latin typeface="Courier New" pitchFamily="49" charset="0"/>
                </a:rPr>
                <a:t>       </a:t>
              </a:r>
              <a:endParaRPr lang="en-US" sz="1600" dirty="0">
                <a:solidFill>
                  <a:srgbClr val="000000"/>
                </a:solidFill>
                <a:latin typeface="Courier New" pitchFamily="49" charset="0"/>
              </a:endParaRPr>
            </a:p>
            <a:p>
              <a:pPr algn="ctr"/>
              <a:r>
                <a:rPr lang="en-US" sz="1600" dirty="0">
                  <a:solidFill>
                    <a:srgbClr val="000000"/>
                  </a:solidFill>
                  <a:latin typeface="Courier New" pitchFamily="49" charset="0"/>
                </a:rPr>
                <a:t>tail </a:t>
              </a:r>
              <a:r>
                <a:rPr lang="en-US" sz="1600" dirty="0" smtClean="0">
                  <a:solidFill>
                    <a:srgbClr val="000000"/>
                  </a:solidFill>
                  <a:latin typeface="Courier New" pitchFamily="49" charset="0"/>
                </a:rPr>
                <a:t>       </a:t>
              </a:r>
              <a:endParaRPr lang="en-US" sz="1600" dirty="0">
                <a:solidFill>
                  <a:srgbClr val="000000"/>
                </a:solidFill>
                <a:latin typeface="Courier New" pitchFamily="49" charset="0"/>
              </a:endParaRPr>
            </a:p>
            <a:p>
              <a:r>
                <a:rPr lang="en-US" sz="1600" dirty="0">
                  <a:solidFill>
                    <a:srgbClr val="000000"/>
                  </a:solidFill>
                  <a:latin typeface="Courier New" pitchFamily="49" charset="0"/>
                </a:rPr>
                <a:t>size </a:t>
              </a:r>
              <a:r>
                <a:rPr lang="en-US" sz="1600" dirty="0" smtClean="0">
                  <a:solidFill>
                    <a:srgbClr val="000000"/>
                  </a:solidFill>
                  <a:latin typeface="Courier New" pitchFamily="49" charset="0"/>
                </a:rPr>
                <a:t> </a:t>
              </a:r>
              <a:r>
                <a:rPr lang="en-US" sz="1600" dirty="0">
                  <a:solidFill>
                    <a:srgbClr val="000000"/>
                  </a:solidFill>
                  <a:latin typeface="Courier New" pitchFamily="49" charset="0"/>
                </a:rPr>
                <a:t>3</a:t>
              </a:r>
            </a:p>
          </p:txBody>
        </p:sp>
        <p:sp>
          <p:nvSpPr>
            <p:cNvPr id="155686" name="Rectangle 6"/>
            <p:cNvSpPr>
              <a:spLocks noChangeArrowheads="1"/>
            </p:cNvSpPr>
            <p:nvPr/>
          </p:nvSpPr>
          <p:spPr bwMode="auto">
            <a:xfrm>
              <a:off x="808" y="2032"/>
              <a:ext cx="480" cy="93"/>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grpSp>
        <p:nvGrpSpPr>
          <p:cNvPr id="155651" name="Group 8"/>
          <p:cNvGrpSpPr>
            <a:grpSpLocks/>
          </p:cNvGrpSpPr>
          <p:nvPr/>
        </p:nvGrpSpPr>
        <p:grpSpPr bwMode="auto">
          <a:xfrm>
            <a:off x="2640013" y="1463675"/>
            <a:ext cx="1703387" cy="1676400"/>
            <a:chOff x="1648" y="1481"/>
            <a:chExt cx="1073" cy="1056"/>
          </a:xfrm>
        </p:grpSpPr>
        <p:sp>
          <p:nvSpPr>
            <p:cNvPr id="155681" name="Rectangle 9"/>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dirty="0">
                  <a:solidFill>
                    <a:srgbClr val="000000"/>
                  </a:solidFill>
                  <a:latin typeface="Courier New" pitchFamily="49" charset="0"/>
                </a:rPr>
                <a:t>next </a:t>
              </a:r>
            </a:p>
            <a:p>
              <a:r>
                <a:rPr lang="en-US" sz="1600" dirty="0" err="1" smtClean="0">
                  <a:solidFill>
                    <a:srgbClr val="000000"/>
                  </a:solidFill>
                  <a:latin typeface="Courier New" pitchFamily="49" charset="0"/>
                </a:rPr>
                <a:t>prev</a:t>
              </a:r>
              <a:r>
                <a:rPr lang="en-US" sz="1600" dirty="0" smtClean="0">
                  <a:solidFill>
                    <a:srgbClr val="000000"/>
                  </a:solidFill>
                  <a:latin typeface="Courier New" pitchFamily="49" charset="0"/>
                </a:rPr>
                <a:t>  null</a:t>
              </a:r>
              <a:endParaRPr lang="en-US" sz="1600" dirty="0">
                <a:solidFill>
                  <a:srgbClr val="000000"/>
                </a:solidFill>
                <a:latin typeface="Courier New" pitchFamily="49" charset="0"/>
              </a:endParaRPr>
            </a:p>
            <a:p>
              <a:r>
                <a:rPr lang="en-US" sz="1600" dirty="0">
                  <a:solidFill>
                    <a:srgbClr val="000000"/>
                  </a:solidFill>
                  <a:latin typeface="Courier New" pitchFamily="49" charset="0"/>
                </a:rPr>
                <a:t>data </a:t>
              </a:r>
              <a:r>
                <a:rPr lang="en-US" sz="1600" dirty="0" smtClean="0">
                  <a:solidFill>
                    <a:srgbClr val="000000"/>
                  </a:solidFill>
                  <a:latin typeface="Courier New" pitchFamily="49" charset="0"/>
                </a:rPr>
                <a:t> </a:t>
              </a:r>
              <a:r>
                <a:rPr lang="en-US" sz="1600" dirty="0">
                  <a:solidFill>
                    <a:srgbClr val="000000"/>
                  </a:solidFill>
                  <a:latin typeface="Courier New" pitchFamily="49" charset="0"/>
                </a:rPr>
                <a:t>"Tom"</a:t>
              </a:r>
            </a:p>
          </p:txBody>
        </p:sp>
        <p:sp>
          <p:nvSpPr>
            <p:cNvPr id="155682" name="Rectangle 10"/>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55683" name="Rectangle 11"/>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grpSp>
      <p:cxnSp>
        <p:nvCxnSpPr>
          <p:cNvPr id="155652" name="AutoShape 13"/>
          <p:cNvCxnSpPr>
            <a:cxnSpLocks noChangeShapeType="1"/>
          </p:cNvCxnSpPr>
          <p:nvPr/>
        </p:nvCxnSpPr>
        <p:spPr bwMode="auto">
          <a:xfrm flipV="1">
            <a:off x="1941513" y="1730375"/>
            <a:ext cx="698500" cy="671513"/>
          </a:xfrm>
          <a:prstGeom prst="curvedConnector3">
            <a:avLst>
              <a:gd name="adj1" fmla="val 50000"/>
            </a:avLst>
          </a:prstGeom>
          <a:noFill/>
          <a:ln w="9525">
            <a:solidFill>
              <a:schemeClr val="tx1"/>
            </a:solidFill>
            <a:round/>
            <a:headEnd/>
            <a:tailEnd type="triangle" w="lg" len="lg"/>
          </a:ln>
        </p:spPr>
      </p:cxnSp>
      <p:cxnSp>
        <p:nvCxnSpPr>
          <p:cNvPr id="155653" name="AutoShape 14"/>
          <p:cNvCxnSpPr>
            <a:cxnSpLocks noChangeShapeType="1"/>
            <a:stCxn id="155682" idx="3"/>
            <a:endCxn id="155679" idx="1"/>
          </p:cNvCxnSpPr>
          <p:nvPr/>
        </p:nvCxnSpPr>
        <p:spPr bwMode="auto">
          <a:xfrm flipV="1">
            <a:off x="4271963" y="1751013"/>
            <a:ext cx="514350" cy="576262"/>
          </a:xfrm>
          <a:prstGeom prst="curvedConnector3">
            <a:avLst>
              <a:gd name="adj1" fmla="val 50000"/>
            </a:avLst>
          </a:prstGeom>
          <a:noFill/>
          <a:ln w="9525">
            <a:solidFill>
              <a:schemeClr val="tx1"/>
            </a:solidFill>
            <a:round/>
            <a:headEnd/>
            <a:tailEnd type="triangle" w="lg" len="lg"/>
          </a:ln>
        </p:spPr>
      </p:cxnSp>
      <p:grpSp>
        <p:nvGrpSpPr>
          <p:cNvPr id="155654" name="Group 15"/>
          <p:cNvGrpSpPr>
            <a:grpSpLocks/>
          </p:cNvGrpSpPr>
          <p:nvPr/>
        </p:nvGrpSpPr>
        <p:grpSpPr bwMode="auto">
          <a:xfrm>
            <a:off x="4786313" y="1484313"/>
            <a:ext cx="1920875" cy="1676400"/>
            <a:chOff x="1648" y="1481"/>
            <a:chExt cx="1073" cy="1056"/>
          </a:xfrm>
        </p:grpSpPr>
        <p:sp>
          <p:nvSpPr>
            <p:cNvPr id="155677" name="Rectangle 16"/>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dirty="0">
                  <a:solidFill>
                    <a:srgbClr val="000000"/>
                  </a:solidFill>
                  <a:latin typeface="Courier New" pitchFamily="49" charset="0"/>
                </a:rPr>
                <a:t>next </a:t>
              </a:r>
            </a:p>
            <a:p>
              <a:r>
                <a:rPr lang="en-US" sz="1600" dirty="0">
                  <a:solidFill>
                    <a:srgbClr val="000000"/>
                  </a:solidFill>
                  <a:latin typeface="Courier New" pitchFamily="49" charset="0"/>
                </a:rPr>
                <a:t>      </a:t>
              </a:r>
              <a:r>
                <a:rPr lang="en-US" sz="1600" dirty="0" smtClean="0">
                  <a:solidFill>
                    <a:srgbClr val="000000"/>
                  </a:solidFill>
                  <a:latin typeface="Courier New" pitchFamily="49" charset="0"/>
                </a:rPr>
                <a:t> </a:t>
              </a:r>
              <a:r>
                <a:rPr lang="en-US" sz="1600" dirty="0" err="1">
                  <a:solidFill>
                    <a:srgbClr val="000000"/>
                  </a:solidFill>
                  <a:latin typeface="Courier New" pitchFamily="49" charset="0"/>
                </a:rPr>
                <a:t>prev</a:t>
              </a:r>
              <a:endParaRPr lang="en-US" sz="1600" dirty="0">
                <a:solidFill>
                  <a:srgbClr val="000000"/>
                </a:solidFill>
                <a:latin typeface="Courier New" pitchFamily="49" charset="0"/>
              </a:endParaRPr>
            </a:p>
            <a:p>
              <a:endParaRPr lang="en-US" sz="1600" dirty="0">
                <a:solidFill>
                  <a:srgbClr val="000000"/>
                </a:solidFill>
                <a:latin typeface="Courier New" pitchFamily="49" charset="0"/>
              </a:endParaRPr>
            </a:p>
          </p:txBody>
        </p:sp>
        <p:sp>
          <p:nvSpPr>
            <p:cNvPr id="155678" name="Rectangle 17"/>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55679" name="Rectangle 18"/>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55680" name="Rectangle 19"/>
            <p:cNvSpPr>
              <a:spLocks noChangeArrowheads="1"/>
            </p:cNvSpPr>
            <p:nvPr/>
          </p:nvSpPr>
          <p:spPr bwMode="auto">
            <a:xfrm>
              <a:off x="1677" y="2129"/>
              <a:ext cx="362"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grpSp>
        <p:nvGrpSpPr>
          <p:cNvPr id="155655" name="Group 20"/>
          <p:cNvGrpSpPr>
            <a:grpSpLocks/>
          </p:cNvGrpSpPr>
          <p:nvPr/>
        </p:nvGrpSpPr>
        <p:grpSpPr bwMode="auto">
          <a:xfrm>
            <a:off x="7135813" y="1463675"/>
            <a:ext cx="1778000" cy="1676400"/>
            <a:chOff x="1648" y="1481"/>
            <a:chExt cx="1073" cy="1056"/>
          </a:xfrm>
        </p:grpSpPr>
        <p:sp>
          <p:nvSpPr>
            <p:cNvPr id="155673" name="Rectangle 21"/>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dirty="0">
                  <a:solidFill>
                    <a:srgbClr val="000000"/>
                  </a:solidFill>
                  <a:latin typeface="Courier New" pitchFamily="49" charset="0"/>
                </a:rPr>
                <a:t>next </a:t>
              </a:r>
            </a:p>
            <a:p>
              <a:r>
                <a:rPr lang="en-US" sz="1600" dirty="0">
                  <a:solidFill>
                    <a:srgbClr val="000000"/>
                  </a:solidFill>
                  <a:latin typeface="Courier New" pitchFamily="49" charset="0"/>
                </a:rPr>
                <a:t>      </a:t>
              </a:r>
              <a:r>
                <a:rPr lang="en-US" sz="1600" dirty="0" smtClean="0">
                  <a:solidFill>
                    <a:srgbClr val="000000"/>
                  </a:solidFill>
                  <a:latin typeface="Courier New" pitchFamily="49" charset="0"/>
                </a:rPr>
                <a:t> </a:t>
              </a:r>
              <a:r>
                <a:rPr lang="en-US" sz="1600" dirty="0" err="1">
                  <a:solidFill>
                    <a:srgbClr val="000000"/>
                  </a:solidFill>
                  <a:latin typeface="Courier New" pitchFamily="49" charset="0"/>
                </a:rPr>
                <a:t>prev</a:t>
              </a:r>
              <a:endParaRPr lang="en-US" sz="1600" dirty="0">
                <a:solidFill>
                  <a:srgbClr val="000000"/>
                </a:solidFill>
                <a:latin typeface="Courier New" pitchFamily="49" charset="0"/>
              </a:endParaRPr>
            </a:p>
            <a:p>
              <a:r>
                <a:rPr lang="en-US" sz="1600" dirty="0">
                  <a:solidFill>
                    <a:srgbClr val="000000"/>
                  </a:solidFill>
                  <a:latin typeface="Courier New" pitchFamily="49" charset="0"/>
                </a:rPr>
                <a:t>data </a:t>
              </a:r>
              <a:r>
                <a:rPr lang="en-US" sz="1600" dirty="0" smtClean="0">
                  <a:solidFill>
                    <a:srgbClr val="000000"/>
                  </a:solidFill>
                  <a:latin typeface="Courier New" pitchFamily="49" charset="0"/>
                </a:rPr>
                <a:t> </a:t>
              </a:r>
              <a:r>
                <a:rPr lang="en-US" sz="1600" dirty="0">
                  <a:solidFill>
                    <a:srgbClr val="000000"/>
                  </a:solidFill>
                  <a:latin typeface="Courier New" pitchFamily="49" charset="0"/>
                </a:rPr>
                <a:t>"Sam"</a:t>
              </a:r>
            </a:p>
          </p:txBody>
        </p:sp>
        <p:sp>
          <p:nvSpPr>
            <p:cNvPr id="155674" name="Rectangle 22"/>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55675" name="Rectangle 23"/>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55676" name="Rectangle 24"/>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55656" name="AutoShape 25"/>
          <p:cNvCxnSpPr>
            <a:cxnSpLocks noChangeShapeType="1"/>
            <a:stCxn id="155678" idx="3"/>
            <a:endCxn id="155675" idx="1"/>
          </p:cNvCxnSpPr>
          <p:nvPr/>
        </p:nvCxnSpPr>
        <p:spPr bwMode="auto">
          <a:xfrm flipV="1">
            <a:off x="6627813" y="1730375"/>
            <a:ext cx="508000" cy="617538"/>
          </a:xfrm>
          <a:prstGeom prst="curvedConnector3">
            <a:avLst>
              <a:gd name="adj1" fmla="val 50000"/>
            </a:avLst>
          </a:prstGeom>
          <a:noFill/>
          <a:ln w="9525">
            <a:solidFill>
              <a:schemeClr val="tx1"/>
            </a:solidFill>
            <a:round/>
            <a:headEnd/>
            <a:tailEnd type="triangle" w="lg" len="lg"/>
          </a:ln>
        </p:spPr>
      </p:cxnSp>
      <p:cxnSp>
        <p:nvCxnSpPr>
          <p:cNvPr id="155657" name="AutoShape 26"/>
          <p:cNvCxnSpPr>
            <a:cxnSpLocks noChangeShapeType="1"/>
            <a:stCxn id="155680" idx="1"/>
            <a:endCxn id="155681" idx="3"/>
          </p:cNvCxnSpPr>
          <p:nvPr/>
        </p:nvCxnSpPr>
        <p:spPr bwMode="auto">
          <a:xfrm flipH="1" flipV="1">
            <a:off x="4343400" y="2568575"/>
            <a:ext cx="495300" cy="20638"/>
          </a:xfrm>
          <a:prstGeom prst="straightConnector1">
            <a:avLst/>
          </a:prstGeom>
          <a:noFill/>
          <a:ln w="9525">
            <a:solidFill>
              <a:schemeClr val="tx1"/>
            </a:solidFill>
            <a:round/>
            <a:headEnd/>
            <a:tailEnd type="triangle" w="lg" len="lg"/>
          </a:ln>
        </p:spPr>
      </p:cxnSp>
      <p:cxnSp>
        <p:nvCxnSpPr>
          <p:cNvPr id="155658" name="AutoShape 27"/>
          <p:cNvCxnSpPr>
            <a:cxnSpLocks noChangeShapeType="1"/>
            <a:stCxn id="155676" idx="1"/>
            <a:endCxn id="155677" idx="3"/>
          </p:cNvCxnSpPr>
          <p:nvPr/>
        </p:nvCxnSpPr>
        <p:spPr bwMode="auto">
          <a:xfrm flipH="1">
            <a:off x="6707188" y="2568575"/>
            <a:ext cx="476250" cy="20638"/>
          </a:xfrm>
          <a:prstGeom prst="straightConnector1">
            <a:avLst/>
          </a:prstGeom>
          <a:noFill/>
          <a:ln w="9525">
            <a:solidFill>
              <a:schemeClr val="tx1"/>
            </a:solidFill>
            <a:round/>
            <a:headEnd/>
            <a:tailEnd type="triangle" w="lg" len="lg"/>
          </a:ln>
        </p:spPr>
      </p:cxnSp>
      <p:sp>
        <p:nvSpPr>
          <p:cNvPr id="200734" name="Rectangle 30"/>
          <p:cNvSpPr>
            <a:spLocks noChangeArrowheads="1"/>
          </p:cNvSpPr>
          <p:nvPr/>
        </p:nvSpPr>
        <p:spPr bwMode="auto">
          <a:xfrm>
            <a:off x="4106863" y="4038600"/>
            <a:ext cx="4732337" cy="2667000"/>
          </a:xfrm>
          <a:prstGeom prst="rect">
            <a:avLst/>
          </a:prstGeom>
          <a:noFill/>
          <a:ln w="9525">
            <a:noFill/>
            <a:miter lim="800000"/>
            <a:headEnd/>
            <a:tailEnd/>
          </a:ln>
        </p:spPr>
        <p:txBody>
          <a:bodyPr wrap="none" anchor="ctr"/>
          <a:lstStyle/>
          <a:p>
            <a:r>
              <a:rPr lang="en-US" sz="1600" b="0">
                <a:solidFill>
                  <a:srgbClr val="000000"/>
                </a:solidFill>
                <a:latin typeface="Courier New" pitchFamily="49" charset="0"/>
              </a:rPr>
              <a:t>public E next() {</a:t>
            </a:r>
          </a:p>
          <a:p>
            <a:r>
              <a:rPr lang="en-US" sz="1600" b="0">
                <a:solidFill>
                  <a:srgbClr val="000000"/>
                </a:solidFill>
                <a:latin typeface="Courier New" pitchFamily="49" charset="0"/>
              </a:rPr>
              <a:t>  if (!hasNext()) {</a:t>
            </a:r>
          </a:p>
          <a:p>
            <a:r>
              <a:rPr lang="en-US" sz="1600" b="0">
                <a:solidFill>
                  <a:srgbClr val="000000"/>
                </a:solidFill>
                <a:latin typeface="Courier New" pitchFamily="49" charset="0"/>
              </a:rPr>
              <a:t>    throw new NoSuchElementException();</a:t>
            </a:r>
          </a:p>
          <a:p>
            <a:r>
              <a:rPr lang="en-US" sz="1600" b="0">
                <a:solidFill>
                  <a:srgbClr val="000000"/>
                </a:solidFill>
                <a:latin typeface="Courier New" pitchFamily="49" charset="0"/>
              </a:rPr>
              <a:t>  }</a:t>
            </a:r>
          </a:p>
          <a:p>
            <a:r>
              <a:rPr lang="en-US" sz="1600" b="0">
                <a:solidFill>
                  <a:srgbClr val="000000"/>
                </a:solidFill>
                <a:latin typeface="Courier New" pitchFamily="49" charset="0"/>
              </a:rPr>
              <a:t>  lastItemReturned = nextItem;</a:t>
            </a:r>
          </a:p>
          <a:p>
            <a:r>
              <a:rPr lang="en-US" sz="1600" b="0">
                <a:solidFill>
                  <a:srgbClr val="000000"/>
                </a:solidFill>
                <a:latin typeface="Courier New" pitchFamily="49" charset="0"/>
              </a:rPr>
              <a:t>  nextItem = nextItem.next;</a:t>
            </a:r>
          </a:p>
          <a:p>
            <a:r>
              <a:rPr lang="en-US" sz="1600" b="0">
                <a:solidFill>
                  <a:srgbClr val="000000"/>
                </a:solidFill>
                <a:latin typeface="Courier New" pitchFamily="49" charset="0"/>
              </a:rPr>
              <a:t>  index++;</a:t>
            </a:r>
          </a:p>
          <a:p>
            <a:r>
              <a:rPr lang="en-US" sz="1600" b="0">
                <a:solidFill>
                  <a:srgbClr val="000000"/>
                </a:solidFill>
                <a:latin typeface="Courier New" pitchFamily="49" charset="0"/>
              </a:rPr>
              <a:t>  return lastItemReturned.data;</a:t>
            </a:r>
          </a:p>
          <a:p>
            <a:r>
              <a:rPr lang="en-US" sz="1600" b="0">
                <a:solidFill>
                  <a:srgbClr val="000000"/>
                </a:solidFill>
                <a:latin typeface="Courier New" pitchFamily="49" charset="0"/>
              </a:rPr>
              <a:t>}</a:t>
            </a:r>
          </a:p>
        </p:txBody>
      </p:sp>
      <p:sp>
        <p:nvSpPr>
          <p:cNvPr id="155660" name="Rectangle 6"/>
          <p:cNvSpPr>
            <a:spLocks noChangeArrowheads="1"/>
          </p:cNvSpPr>
          <p:nvPr/>
        </p:nvSpPr>
        <p:spPr bwMode="auto">
          <a:xfrm>
            <a:off x="1179513" y="2571750"/>
            <a:ext cx="762000" cy="147638"/>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nvGrpSpPr>
          <p:cNvPr id="155661" name="Group 3"/>
          <p:cNvGrpSpPr>
            <a:grpSpLocks/>
          </p:cNvGrpSpPr>
          <p:nvPr/>
        </p:nvGrpSpPr>
        <p:grpSpPr bwMode="auto">
          <a:xfrm>
            <a:off x="341313" y="3886200"/>
            <a:ext cx="3073400" cy="1828800"/>
            <a:chOff x="184" y="1481"/>
            <a:chExt cx="1152" cy="1152"/>
          </a:xfrm>
        </p:grpSpPr>
        <p:sp>
          <p:nvSpPr>
            <p:cNvPr id="155670" name="Rectangle 4"/>
            <p:cNvSpPr>
              <a:spLocks noChangeArrowheads="1"/>
            </p:cNvSpPr>
            <p:nvPr/>
          </p:nvSpPr>
          <p:spPr bwMode="auto">
            <a:xfrm>
              <a:off x="184" y="1481"/>
              <a:ext cx="1152"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KWListIter</a:t>
              </a:r>
            </a:p>
          </p:txBody>
        </p:sp>
        <p:sp>
          <p:nvSpPr>
            <p:cNvPr id="155671" name="Rectangle 5"/>
            <p:cNvSpPr>
              <a:spLocks noChangeArrowheads="1"/>
            </p:cNvSpPr>
            <p:nvPr/>
          </p:nvSpPr>
          <p:spPr bwMode="auto">
            <a:xfrm>
              <a:off x="184" y="1817"/>
              <a:ext cx="1152" cy="816"/>
            </a:xfrm>
            <a:prstGeom prst="rect">
              <a:avLst/>
            </a:prstGeom>
            <a:solidFill>
              <a:schemeClr val="accent1"/>
            </a:solidFill>
            <a:ln w="9525">
              <a:solidFill>
                <a:schemeClr val="tx1"/>
              </a:solidFill>
              <a:miter lim="800000"/>
              <a:headEnd/>
              <a:tailEnd/>
            </a:ln>
          </p:spPr>
          <p:txBody>
            <a:bodyPr wrap="none" anchor="ctr"/>
            <a:lstStyle/>
            <a:p>
              <a:pPr algn="ctr"/>
              <a:r>
                <a:rPr lang="en-US" sz="1600" dirty="0">
                  <a:solidFill>
                    <a:srgbClr val="000000"/>
                  </a:solidFill>
                  <a:latin typeface="Courier New" pitchFamily="49" charset="0"/>
                </a:rPr>
                <a:t>        </a:t>
              </a:r>
              <a:r>
                <a:rPr lang="en-US" sz="1600" dirty="0" err="1">
                  <a:solidFill>
                    <a:srgbClr val="000000"/>
                  </a:solidFill>
                  <a:latin typeface="Courier New" pitchFamily="49" charset="0"/>
                </a:rPr>
                <a:t>nextItem</a:t>
              </a:r>
              <a:r>
                <a:rPr lang="en-US" sz="1600" dirty="0">
                  <a:solidFill>
                    <a:srgbClr val="000000"/>
                  </a:solidFill>
                  <a:latin typeface="Courier New" pitchFamily="49" charset="0"/>
                </a:rPr>
                <a:t> </a:t>
              </a:r>
              <a:r>
                <a:rPr lang="en-US" sz="1600" dirty="0" smtClean="0">
                  <a:solidFill>
                    <a:srgbClr val="000000"/>
                  </a:solidFill>
                  <a:latin typeface="Courier New" pitchFamily="49" charset="0"/>
                </a:rPr>
                <a:t>       </a:t>
              </a:r>
              <a:endParaRPr lang="en-US" sz="1600" dirty="0">
                <a:solidFill>
                  <a:srgbClr val="000000"/>
                </a:solidFill>
                <a:latin typeface="Courier New" pitchFamily="49" charset="0"/>
              </a:endParaRPr>
            </a:p>
            <a:p>
              <a:pPr algn="ctr"/>
              <a:r>
                <a:rPr lang="en-US" sz="1600" dirty="0" err="1">
                  <a:solidFill>
                    <a:srgbClr val="000000"/>
                  </a:solidFill>
                  <a:latin typeface="Courier New" pitchFamily="49" charset="0"/>
                </a:rPr>
                <a:t>lastItemReturned</a:t>
              </a:r>
              <a:r>
                <a:rPr lang="en-US" sz="1600" dirty="0">
                  <a:solidFill>
                    <a:srgbClr val="000000"/>
                  </a:solidFill>
                  <a:latin typeface="Courier New" pitchFamily="49" charset="0"/>
                </a:rPr>
                <a:t> </a:t>
              </a:r>
              <a:r>
                <a:rPr lang="en-US" sz="1600" dirty="0" smtClean="0">
                  <a:solidFill>
                    <a:srgbClr val="000000"/>
                  </a:solidFill>
                  <a:latin typeface="Courier New" pitchFamily="49" charset="0"/>
                </a:rPr>
                <a:t>       </a:t>
              </a:r>
              <a:endParaRPr lang="en-US" sz="1600" dirty="0">
                <a:solidFill>
                  <a:srgbClr val="000000"/>
                </a:solidFill>
                <a:latin typeface="Courier New" pitchFamily="49" charset="0"/>
              </a:endParaRPr>
            </a:p>
            <a:p>
              <a:r>
                <a:rPr lang="en-US" sz="1600" dirty="0">
                  <a:solidFill>
                    <a:srgbClr val="000000"/>
                  </a:solidFill>
                  <a:latin typeface="Courier New" pitchFamily="49" charset="0"/>
                </a:rPr>
                <a:t>          index </a:t>
              </a:r>
              <a:r>
                <a:rPr lang="en-US" sz="1600" dirty="0" smtClean="0">
                  <a:solidFill>
                    <a:srgbClr val="000000"/>
                  </a:solidFill>
                  <a:latin typeface="Courier New" pitchFamily="49" charset="0"/>
                </a:rPr>
                <a:t>  </a:t>
              </a:r>
              <a:r>
                <a:rPr lang="en-US" sz="1600" dirty="0">
                  <a:solidFill>
                    <a:srgbClr val="000000"/>
                  </a:solidFill>
                  <a:latin typeface="Courier New" pitchFamily="49" charset="0"/>
                </a:rPr>
                <a:t>1</a:t>
              </a:r>
            </a:p>
          </p:txBody>
        </p:sp>
        <p:sp>
          <p:nvSpPr>
            <p:cNvPr id="155672" name="Rectangle 6"/>
            <p:cNvSpPr>
              <a:spLocks noChangeArrowheads="1"/>
            </p:cNvSpPr>
            <p:nvPr/>
          </p:nvSpPr>
          <p:spPr bwMode="auto">
            <a:xfrm>
              <a:off x="1084" y="2009"/>
              <a:ext cx="204" cy="11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sp>
        <p:nvSpPr>
          <p:cNvPr id="155662" name="Rectangle 6"/>
          <p:cNvSpPr>
            <a:spLocks noChangeArrowheads="1"/>
          </p:cNvSpPr>
          <p:nvPr/>
        </p:nvSpPr>
        <p:spPr bwMode="auto">
          <a:xfrm>
            <a:off x="2741613" y="4983163"/>
            <a:ext cx="544512" cy="184150"/>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cxnSp>
        <p:nvCxnSpPr>
          <p:cNvPr id="58" name="AutoShape 13"/>
          <p:cNvCxnSpPr>
            <a:cxnSpLocks noChangeShapeType="1"/>
            <a:stCxn id="155662" idx="3"/>
            <a:endCxn id="155681" idx="1"/>
          </p:cNvCxnSpPr>
          <p:nvPr/>
        </p:nvCxnSpPr>
        <p:spPr bwMode="auto">
          <a:xfrm flipH="1" flipV="1">
            <a:off x="2640013" y="2568575"/>
            <a:ext cx="646112" cy="2506663"/>
          </a:xfrm>
          <a:prstGeom prst="curvedConnector5">
            <a:avLst>
              <a:gd name="adj1" fmla="val -79111"/>
              <a:gd name="adj2" fmla="val 63042"/>
              <a:gd name="adj3" fmla="val 135324"/>
            </a:avLst>
          </a:prstGeom>
          <a:noFill/>
          <a:ln w="9525">
            <a:solidFill>
              <a:schemeClr val="tx1"/>
            </a:solidFill>
            <a:round/>
            <a:headEnd/>
            <a:tailEnd type="triangle" w="lg" len="lg"/>
          </a:ln>
        </p:spPr>
      </p:cxnSp>
      <p:cxnSp>
        <p:nvCxnSpPr>
          <p:cNvPr id="68" name="AutoShape 13"/>
          <p:cNvCxnSpPr>
            <a:cxnSpLocks noChangeShapeType="1"/>
            <a:stCxn id="155672" idx="3"/>
            <a:endCxn id="155673" idx="1"/>
          </p:cNvCxnSpPr>
          <p:nvPr/>
        </p:nvCxnSpPr>
        <p:spPr bwMode="auto">
          <a:xfrm flipV="1">
            <a:off x="3286125" y="2568575"/>
            <a:ext cx="3849688" cy="2247900"/>
          </a:xfrm>
          <a:prstGeom prst="curvedConnector3">
            <a:avLst>
              <a:gd name="adj1" fmla="val 93167"/>
            </a:avLst>
          </a:prstGeom>
          <a:noFill/>
          <a:ln w="9525">
            <a:solidFill>
              <a:schemeClr val="tx1"/>
            </a:solidFill>
            <a:round/>
            <a:headEnd/>
            <a:tailEnd type="triangle" w="lg" len="lg"/>
          </a:ln>
        </p:spPr>
      </p:cxnSp>
      <p:sp>
        <p:nvSpPr>
          <p:cNvPr id="29" name="Rectangle 28"/>
          <p:cNvSpPr/>
          <p:nvPr/>
        </p:nvSpPr>
        <p:spPr>
          <a:xfrm>
            <a:off x="2640013" y="5195888"/>
            <a:ext cx="45085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prstClr val="black"/>
                </a:solidFill>
                <a:latin typeface="Courier New" pitchFamily="49" charset="0"/>
                <a:cs typeface="Arial" charset="0"/>
              </a:rPr>
              <a:t>2</a:t>
            </a:r>
          </a:p>
        </p:txBody>
      </p:sp>
      <p:sp>
        <p:nvSpPr>
          <p:cNvPr id="74" name="Rectangle 73"/>
          <p:cNvSpPr/>
          <p:nvPr/>
        </p:nvSpPr>
        <p:spPr>
          <a:xfrm>
            <a:off x="4786313" y="2665413"/>
            <a:ext cx="192087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prstClr val="black"/>
                </a:solidFill>
                <a:latin typeface="Courier New" pitchFamily="49" charset="0"/>
                <a:cs typeface="Arial" charset="0"/>
              </a:rPr>
              <a:t>data </a:t>
            </a:r>
            <a:r>
              <a:rPr lang="en-US" sz="1600" dirty="0" smtClean="0">
                <a:solidFill>
                  <a:prstClr val="black"/>
                </a:solidFill>
                <a:latin typeface="Courier New" pitchFamily="49" charset="0"/>
                <a:cs typeface="Arial" charset="0"/>
              </a:rPr>
              <a:t> </a:t>
            </a:r>
            <a:r>
              <a:rPr lang="en-US" sz="1600" dirty="0">
                <a:solidFill>
                  <a:prstClr val="black"/>
                </a:solidFill>
                <a:latin typeface="Courier New" pitchFamily="49" charset="0"/>
                <a:cs typeface="Arial" charset="0"/>
              </a:rPr>
              <a:t>"Harry"</a:t>
            </a:r>
          </a:p>
        </p:txBody>
      </p:sp>
      <p:cxnSp>
        <p:nvCxnSpPr>
          <p:cNvPr id="155667" name="AutoShape 13"/>
          <p:cNvCxnSpPr>
            <a:cxnSpLocks noChangeShapeType="1"/>
            <a:stCxn id="155660" idx="3"/>
            <a:endCxn id="155675" idx="0"/>
          </p:cNvCxnSpPr>
          <p:nvPr/>
        </p:nvCxnSpPr>
        <p:spPr bwMode="auto">
          <a:xfrm flipV="1">
            <a:off x="1941513" y="1463675"/>
            <a:ext cx="6083300" cy="1181100"/>
          </a:xfrm>
          <a:prstGeom prst="curvedConnector4">
            <a:avLst>
              <a:gd name="adj1" fmla="val 3528"/>
              <a:gd name="adj2" fmla="val 133528"/>
            </a:avLst>
          </a:prstGeom>
          <a:noFill/>
          <a:ln w="9525">
            <a:solidFill>
              <a:schemeClr val="tx1"/>
            </a:solidFill>
            <a:round/>
            <a:headEnd/>
            <a:tailEnd type="triangle" w="lg" len="lg"/>
          </a:ln>
        </p:spPr>
      </p:cxnSp>
      <p:cxnSp>
        <p:nvCxnSpPr>
          <p:cNvPr id="63" name="AutoShape 13"/>
          <p:cNvCxnSpPr>
            <a:cxnSpLocks noChangeShapeType="1"/>
            <a:stCxn id="155662" idx="3"/>
            <a:endCxn id="155677" idx="1"/>
          </p:cNvCxnSpPr>
          <p:nvPr/>
        </p:nvCxnSpPr>
        <p:spPr bwMode="auto">
          <a:xfrm flipV="1">
            <a:off x="3286125" y="2589213"/>
            <a:ext cx="1500188" cy="2486025"/>
          </a:xfrm>
          <a:prstGeom prst="curvedConnector3">
            <a:avLst>
              <a:gd name="adj1" fmla="val 50000"/>
            </a:avLst>
          </a:prstGeom>
          <a:noFill/>
          <a:ln w="9525">
            <a:solidFill>
              <a:schemeClr val="tx1"/>
            </a:solidFill>
            <a:round/>
            <a:headEnd/>
            <a:tailEnd type="triangle" w="lg" len="lg"/>
          </a:ln>
        </p:spPr>
      </p:cxnSp>
      <p:cxnSp>
        <p:nvCxnSpPr>
          <p:cNvPr id="53" name="AutoShape 13"/>
          <p:cNvCxnSpPr>
            <a:cxnSpLocks noChangeShapeType="1"/>
            <a:stCxn id="155672" idx="3"/>
            <a:endCxn id="155677" idx="1"/>
          </p:cNvCxnSpPr>
          <p:nvPr/>
        </p:nvCxnSpPr>
        <p:spPr bwMode="auto">
          <a:xfrm flipV="1">
            <a:off x="3286125" y="2589213"/>
            <a:ext cx="1500188" cy="2227262"/>
          </a:xfrm>
          <a:prstGeom prst="curvedConnector3">
            <a:avLst>
              <a:gd name="adj1" fmla="val 68028"/>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3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8"/>
                                        </p:tgtEl>
                                      </p:cBhvr>
                                    </p:animEffect>
                                    <p:set>
                                      <p:cBhvr>
                                        <p:cTn id="11" dur="1" fill="hold">
                                          <p:stCondLst>
                                            <p:cond delay="499"/>
                                          </p:stCondLst>
                                        </p:cTn>
                                        <p:tgtEl>
                                          <p:spTgt spid="58"/>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500"/>
                                        <p:tgtEl>
                                          <p:spTgt spid="6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73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3"/>
                                        </p:tgtEl>
                                      </p:cBhvr>
                                    </p:animEffect>
                                    <p:set>
                                      <p:cBhvr>
                                        <p:cTn id="23" dur="1" fill="hold">
                                          <p:stCondLst>
                                            <p:cond delay="499"/>
                                          </p:stCondLst>
                                        </p:cTn>
                                        <p:tgtEl>
                                          <p:spTgt spid="53"/>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73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00734">
                                            <p:txEl>
                                              <p:pRg st="7" end="7"/>
                                            </p:txEl>
                                          </p:spTgt>
                                        </p:tgtEl>
                                        <p:attrNameLst>
                                          <p:attrName>style.visibility</p:attrName>
                                        </p:attrNameLst>
                                      </p:cBhvr>
                                      <p:to>
                                        <p:strVal val="visible"/>
                                      </p:to>
                                    </p:set>
                                  </p:childTnLst>
                                </p:cTn>
                              </p:par>
                              <p:par>
                                <p:cTn id="40" presetID="58" presetClass="path" presetSubtype="0" accel="50000" decel="50000" fill="hold" grpId="0" nodeType="withEffect">
                                  <p:stCondLst>
                                    <p:cond delay="0"/>
                                  </p:stCondLst>
                                  <p:childTnLst>
                                    <p:animMotion origin="layout" path="M 0.0132 4.62535E-8 L 0.06163 0.04302 C 0.07275 0.0518 0.079 0.06545 0.079 0.07979 C 0.079 0.09574 0.07275 0.1087 0.06163 0.11772 L 0.0132 0.16119 " pathEditMode="relative" rAng="0" ptsTypes="FffFF">
                                      <p:cBhvr>
                                        <p:cTn id="41" dur="2000" fill="hold"/>
                                        <p:tgtEl>
                                          <p:spTgt spid="74"/>
                                        </p:tgtEl>
                                        <p:attrNameLst>
                                          <p:attrName>ppt_x</p:attrName>
                                          <p:attrName>ppt_y</p:attrName>
                                        </p:attrNameLst>
                                      </p:cBhvr>
                                      <p:rCtr x="3281" y="80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4"/>
          <p:cNvPicPr>
            <a:picLocks noChangeAspect="1" noChangeArrowheads="1"/>
          </p:cNvPicPr>
          <p:nvPr/>
        </p:nvPicPr>
        <p:blipFill>
          <a:blip r:embed="rId2" cstate="print"/>
          <a:srcRect t="17775" r="27605" b="66084"/>
          <a:stretch>
            <a:fillRect/>
          </a:stretch>
        </p:blipFill>
        <p:spPr bwMode="auto">
          <a:xfrm>
            <a:off x="228600" y="1524000"/>
            <a:ext cx="6619875" cy="763588"/>
          </a:xfrm>
          <a:prstGeom prst="rect">
            <a:avLst/>
          </a:prstGeom>
          <a:noFill/>
          <a:ln w="9525">
            <a:noFill/>
            <a:miter lim="800000"/>
            <a:headEnd/>
            <a:tailEnd/>
          </a:ln>
        </p:spPr>
      </p:pic>
      <p:sp>
        <p:nvSpPr>
          <p:cNvPr id="24578"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ArrayList</a:t>
            </a:r>
            <a:r>
              <a:rPr lang="en-US" smtClean="0"/>
              <a:t> </a:t>
            </a:r>
            <a:r>
              <a:rPr lang="en-US" b="1" smtClean="0"/>
              <a:t>Class</a:t>
            </a:r>
            <a:r>
              <a:rPr lang="en-US" smtClean="0"/>
              <a:t> (cont.)</a:t>
            </a:r>
          </a:p>
        </p:txBody>
      </p:sp>
      <p:sp>
        <p:nvSpPr>
          <p:cNvPr id="96259" name="Rectangle 3"/>
          <p:cNvSpPr>
            <a:spLocks noGrp="1" noChangeArrowheads="1"/>
          </p:cNvSpPr>
          <p:nvPr>
            <p:ph sz="quarter" idx="1"/>
          </p:nvPr>
        </p:nvSpPr>
        <p:spPr>
          <a:xfrm>
            <a:off x="457200" y="2209800"/>
            <a:ext cx="8229600" cy="3916363"/>
          </a:xfrm>
        </p:spPr>
        <p:txBody>
          <a:bodyPr>
            <a:normAutofit fontScale="92500" lnSpcReduction="20000"/>
          </a:bodyPr>
          <a:lstStyle/>
          <a:p>
            <a:pPr marL="320040" indent="-320040" fontAlgn="auto">
              <a:spcAft>
                <a:spcPts val="0"/>
              </a:spcAft>
              <a:buFont typeface="Wingdings"/>
              <a:buChar char=""/>
              <a:defRPr/>
            </a:pPr>
            <a:r>
              <a:rPr lang="en-US" sz="3000" dirty="0" smtClean="0"/>
              <a:t>Adding an element with subscript 2:</a:t>
            </a:r>
            <a:endParaRPr lang="en-US" sz="1000" dirty="0">
              <a:latin typeface="Courier New" pitchFamily="49" charset="0"/>
              <a:cs typeface="Courier New" pitchFamily="49" charset="0"/>
            </a:endParaRPr>
          </a:p>
          <a:p>
            <a:pPr marL="320040" indent="-320040" fontAlgn="auto">
              <a:spcAft>
                <a:spcPts val="0"/>
              </a:spcAft>
              <a:buFont typeface="Wingdings"/>
              <a:buChar char=""/>
              <a:defRPr/>
            </a:pPr>
            <a:endParaRPr lang="en-US" sz="1800" dirty="0" smtClean="0">
              <a:latin typeface="Courier New" pitchFamily="49" charset="0"/>
              <a:cs typeface="Courier New" pitchFamily="49" charset="0"/>
            </a:endParaRPr>
          </a:p>
          <a:p>
            <a:pPr marL="400050" lvl="1" indent="0" fontAlgn="auto">
              <a:spcAft>
                <a:spcPts val="0"/>
              </a:spcAft>
              <a:buFont typeface="Wingdings 2"/>
              <a:buNone/>
              <a:defRPr/>
            </a:pPr>
            <a:r>
              <a:rPr lang="en-US" sz="1800" dirty="0" smtClean="0">
                <a:latin typeface="Courier New" pitchFamily="49" charset="0"/>
                <a:cs typeface="Courier New" pitchFamily="49" charset="0"/>
              </a:rPr>
              <a:t>myList.add(2, "Doc");</a:t>
            </a: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320040" indent="-320040" fontAlgn="auto">
              <a:spcAft>
                <a:spcPts val="0"/>
              </a:spcAft>
              <a:buFont typeface="Wingdings"/>
              <a:buChar char=""/>
              <a:defRPr/>
            </a:pPr>
            <a:r>
              <a:rPr lang="en-US" sz="3000" dirty="0" smtClean="0">
                <a:solidFill>
                  <a:prstClr val="black"/>
                </a:solidFill>
              </a:rPr>
              <a:t>Notice that the subscripts of </a:t>
            </a:r>
            <a:r>
              <a:rPr lang="en-US" sz="3000" dirty="0" smtClean="0">
                <a:solidFill>
                  <a:prstClr val="black"/>
                </a:solidFill>
                <a:latin typeface="Courier New" pitchFamily="49" charset="0"/>
                <a:cs typeface="Courier New" pitchFamily="49" charset="0"/>
              </a:rPr>
              <a:t>"Jumpy" </a:t>
            </a:r>
            <a:r>
              <a:rPr lang="en-US" sz="3000" dirty="0" smtClean="0">
                <a:solidFill>
                  <a:prstClr val="black"/>
                </a:solidFill>
              </a:rPr>
              <a:t>and </a:t>
            </a:r>
            <a:r>
              <a:rPr lang="en-US" sz="3000" dirty="0" smtClean="0">
                <a:solidFill>
                  <a:prstClr val="black"/>
                </a:solidFill>
                <a:latin typeface="Courier New" pitchFamily="49" charset="0"/>
                <a:cs typeface="Courier New" pitchFamily="49" charset="0"/>
              </a:rPr>
              <a:t>"Happy" </a:t>
            </a:r>
            <a:r>
              <a:rPr lang="en-US" sz="3000" dirty="0" smtClean="0">
                <a:solidFill>
                  <a:prstClr val="black"/>
                </a:solidFill>
              </a:rPr>
              <a:t>have changed from [2],[3] to [3],[4]</a:t>
            </a:r>
            <a:endParaRPr lang="en-US" sz="1000" dirty="0">
              <a:solidFill>
                <a:prstClr val="black"/>
              </a:solidFill>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cs typeface="Courier New" pitchFamily="49" charset="0"/>
            </a:endParaRPr>
          </a:p>
        </p:txBody>
      </p:sp>
      <p:pic>
        <p:nvPicPr>
          <p:cNvPr id="24580" name="Picture 4"/>
          <p:cNvPicPr>
            <a:picLocks noChangeAspect="1" noChangeArrowheads="1"/>
          </p:cNvPicPr>
          <p:nvPr/>
        </p:nvPicPr>
        <p:blipFill>
          <a:blip r:embed="rId2" cstate="print"/>
          <a:srcRect l="1128" t="44437" r="14366" b="31895"/>
          <a:stretch>
            <a:fillRect/>
          </a:stretch>
        </p:blipFill>
        <p:spPr bwMode="auto">
          <a:xfrm>
            <a:off x="457200" y="3657600"/>
            <a:ext cx="7727950" cy="112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a:xfrm>
            <a:off x="612775" y="228600"/>
            <a:ext cx="8153400" cy="990600"/>
          </a:xfrm>
        </p:spPr>
        <p:txBody>
          <a:bodyPr/>
          <a:lstStyle/>
          <a:p>
            <a:r>
              <a:rPr lang="en-US" smtClean="0">
                <a:latin typeface="Courier New" pitchFamily="49" charset="0"/>
                <a:cs typeface="Courier New" pitchFamily="49" charset="0"/>
              </a:rPr>
              <a:t>Previous</a:t>
            </a:r>
            <a:r>
              <a:rPr lang="en-US" smtClean="0"/>
              <a:t> </a:t>
            </a:r>
            <a:r>
              <a:rPr lang="en-US" b="1" smtClean="0"/>
              <a:t>Methods</a:t>
            </a:r>
          </a:p>
        </p:txBody>
      </p:sp>
      <p:sp>
        <p:nvSpPr>
          <p:cNvPr id="3" name="Content Placeholder 2"/>
          <p:cNvSpPr>
            <a:spLocks noGrp="1"/>
          </p:cNvSpPr>
          <p:nvPr>
            <p:ph sz="quarter" idx="1"/>
          </p:nvPr>
        </p:nvSpPr>
        <p:spPr>
          <a:xfrm>
            <a:off x="612775" y="1600200"/>
            <a:ext cx="8153400" cy="4495800"/>
          </a:xfrm>
        </p:spPr>
        <p:txBody>
          <a:bodyPr>
            <a:normAutofit fontScale="62500" lnSpcReduction="20000"/>
          </a:bodyPr>
          <a:lstStyle/>
          <a:p>
            <a:pPr marL="0" indent="0" fontAlgn="auto">
              <a:spcAft>
                <a:spcPts val="0"/>
              </a:spcAft>
              <a:buFont typeface="Wingdings"/>
              <a:buNone/>
              <a:defRPr/>
            </a:pPr>
            <a:r>
              <a:rPr lang="en-US" sz="1800" dirty="0" smtClean="0">
                <a:latin typeface="Courier New" pitchFamily="49" charset="0"/>
                <a:cs typeface="Courier New" pitchFamily="49" charset="0"/>
              </a:rPr>
              <a:t>public </a:t>
            </a:r>
            <a:r>
              <a:rPr lang="en-US" sz="1800" dirty="0">
                <a:latin typeface="Courier New" pitchFamily="49" charset="0"/>
                <a:cs typeface="Courier New" pitchFamily="49" charset="0"/>
              </a:rPr>
              <a:t>boolean hasPrevious() {</a:t>
            </a:r>
          </a:p>
          <a:p>
            <a:pPr marL="0" indent="0" fontAlgn="auto">
              <a:spcAft>
                <a:spcPts val="0"/>
              </a:spcAft>
              <a:buFont typeface="Wingdings"/>
              <a:buNone/>
              <a:defRPr/>
            </a:pPr>
            <a:r>
              <a:rPr lang="en-US" sz="1800" dirty="0" smtClean="0">
                <a:latin typeface="Courier New" pitchFamily="49" charset="0"/>
                <a:cs typeface="Courier New" pitchFamily="49" charset="0"/>
              </a:rPr>
              <a:t>  return </a:t>
            </a:r>
            <a:r>
              <a:rPr lang="en-US" sz="1800" dirty="0">
                <a:latin typeface="Courier New" pitchFamily="49" charset="0"/>
                <a:cs typeface="Courier New" pitchFamily="49" charset="0"/>
              </a:rPr>
              <a:t>(nextItem == null &amp;&amp; size != 0</a:t>
            </a:r>
            <a:r>
              <a:rPr lang="en-US" sz="1800" dirty="0" smtClean="0">
                <a:latin typeface="Courier New" pitchFamily="49" charset="0"/>
                <a:cs typeface="Courier New" pitchFamily="49" charset="0"/>
              </a:rPr>
              <a:t>)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 </a:t>
            </a:r>
            <a:r>
              <a:rPr lang="en-US" sz="1800" dirty="0">
                <a:latin typeface="Courier New" pitchFamily="49" charset="0"/>
                <a:cs typeface="Courier New" pitchFamily="49" charset="0"/>
              </a:rPr>
              <a:t>nextItem.prev != null;</a:t>
            </a:r>
          </a:p>
          <a:p>
            <a:pPr marL="0" indent="0" fontAlgn="auto">
              <a:spcAft>
                <a:spcPts val="0"/>
              </a:spcAft>
              <a:buFont typeface="Wingdings"/>
              <a:buNone/>
              <a:defRPr/>
            </a:pPr>
            <a:r>
              <a:rPr lang="en-US" sz="1800" dirty="0" smtClean="0">
                <a:latin typeface="Courier New" pitchFamily="49" charset="0"/>
                <a:cs typeface="Courier New" pitchFamily="49" charset="0"/>
              </a:rPr>
              <a:t>}</a:t>
            </a:r>
          </a:p>
          <a:p>
            <a:pPr marL="0" indent="0" fontAlgn="auto">
              <a:spcAft>
                <a:spcPts val="0"/>
              </a:spcAft>
              <a:buFont typeface="Wingdings"/>
              <a:buNone/>
              <a:defRPr/>
            </a:pPr>
            <a:endParaRPr lang="en-US" sz="1800" dirty="0">
              <a:latin typeface="Courier New" pitchFamily="49" charset="0"/>
              <a:cs typeface="Courier New" pitchFamily="49" charset="0"/>
            </a:endParaRPr>
          </a:p>
          <a:p>
            <a:pPr marL="0" indent="0" fontAlgn="auto">
              <a:spcAft>
                <a:spcPts val="0"/>
              </a:spcAft>
              <a:buFont typeface="Wingdings"/>
              <a:buNone/>
              <a:defRPr/>
            </a:pPr>
            <a:r>
              <a:rPr lang="en-US" sz="1800" dirty="0" smtClean="0">
                <a:latin typeface="Courier New" pitchFamily="49" charset="0"/>
                <a:cs typeface="Courier New" pitchFamily="49" charset="0"/>
              </a:rPr>
              <a:t>public </a:t>
            </a:r>
            <a:r>
              <a:rPr lang="en-US" sz="1800" dirty="0">
                <a:latin typeface="Courier New" pitchFamily="49" charset="0"/>
                <a:cs typeface="Courier New" pitchFamily="49" charset="0"/>
              </a:rPr>
              <a:t>E previous() {</a:t>
            </a:r>
          </a:p>
          <a:p>
            <a:pPr marL="0" indent="0" fontAlgn="auto">
              <a:spcAft>
                <a:spcPts val="0"/>
              </a:spcAft>
              <a:buFont typeface="Wingdings"/>
              <a:buNone/>
              <a:defRPr/>
            </a:pPr>
            <a:r>
              <a:rPr lang="en-US" sz="1800" dirty="0" smtClean="0">
                <a:latin typeface="Courier New" pitchFamily="49" charset="0"/>
                <a:cs typeface="Courier New" pitchFamily="49" charset="0"/>
              </a:rPr>
              <a:t>  if </a:t>
            </a:r>
            <a:r>
              <a:rPr lang="en-US" sz="1800" dirty="0">
                <a:latin typeface="Courier New" pitchFamily="49" charset="0"/>
                <a:cs typeface="Courier New" pitchFamily="49" charset="0"/>
              </a:rPr>
              <a:t>(!hasPrevious()) {</a:t>
            </a:r>
          </a:p>
          <a:p>
            <a:pPr marL="0" indent="0" fontAlgn="auto">
              <a:spcAft>
                <a:spcPts val="0"/>
              </a:spcAft>
              <a:buFont typeface="Wingdings"/>
              <a:buNone/>
              <a:defRPr/>
            </a:pPr>
            <a:r>
              <a:rPr lang="en-US" sz="1800" dirty="0" smtClean="0">
                <a:latin typeface="Courier New" pitchFamily="49" charset="0"/>
                <a:cs typeface="Courier New" pitchFamily="49" charset="0"/>
              </a:rPr>
              <a:t>    throw </a:t>
            </a:r>
            <a:r>
              <a:rPr lang="en-US" sz="1800" dirty="0">
                <a:latin typeface="Courier New" pitchFamily="49" charset="0"/>
                <a:cs typeface="Courier New" pitchFamily="49" charset="0"/>
              </a:rPr>
              <a:t>new NoSuchElementException();</a:t>
            </a:r>
          </a:p>
          <a:p>
            <a:pPr marL="0" indent="0" fontAlgn="auto">
              <a:spcAft>
                <a:spcPts val="0"/>
              </a:spcAft>
              <a:buFont typeface="Wingdings"/>
              <a:buNone/>
              <a:defRPr/>
            </a:pP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a:p>
            <a:pPr marL="0" indent="0" fontAlgn="auto">
              <a:spcAft>
                <a:spcPts val="0"/>
              </a:spcAft>
              <a:buFont typeface="Wingdings"/>
              <a:buNone/>
              <a:defRPr/>
            </a:pPr>
            <a:r>
              <a:rPr lang="en-US" sz="1800" dirty="0" smtClean="0">
                <a:latin typeface="Courier New" pitchFamily="49" charset="0"/>
                <a:cs typeface="Courier New" pitchFamily="49" charset="0"/>
              </a:rPr>
              <a:t>  if </a:t>
            </a:r>
            <a:r>
              <a:rPr lang="en-US" sz="1800" dirty="0">
                <a:latin typeface="Courier New" pitchFamily="49" charset="0"/>
                <a:cs typeface="Courier New" pitchFamily="49" charset="0"/>
              </a:rPr>
              <a:t>(nextItem == null) { // Iterator past the last element</a:t>
            </a:r>
          </a:p>
          <a:p>
            <a:pPr marL="0" indent="0" fontAlgn="auto">
              <a:spcAft>
                <a:spcPts val="0"/>
              </a:spcAft>
              <a:buFont typeface="Wingdings"/>
              <a:buNone/>
              <a:defRPr/>
            </a:pPr>
            <a:r>
              <a:rPr lang="en-US" sz="1800" dirty="0" smtClean="0">
                <a:latin typeface="Courier New" pitchFamily="49" charset="0"/>
                <a:cs typeface="Courier New" pitchFamily="49" charset="0"/>
              </a:rPr>
              <a:t>    nextItem </a:t>
            </a:r>
            <a:r>
              <a:rPr lang="en-US" sz="1800" dirty="0">
                <a:latin typeface="Courier New" pitchFamily="49" charset="0"/>
                <a:cs typeface="Courier New" pitchFamily="49" charset="0"/>
              </a:rPr>
              <a:t>= tail;</a:t>
            </a:r>
          </a:p>
          <a:p>
            <a:pPr marL="0" indent="0" fontAlgn="auto">
              <a:spcAft>
                <a:spcPts val="0"/>
              </a:spcAft>
              <a:buFont typeface="Wingdings"/>
              <a:buNone/>
              <a:defRPr/>
            </a:pP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a:p>
            <a:pPr marL="0" indent="0" fontAlgn="auto">
              <a:spcAft>
                <a:spcPts val="0"/>
              </a:spcAft>
              <a:buFont typeface="Wingdings"/>
              <a:buNone/>
              <a:defRPr/>
            </a:pPr>
            <a:r>
              <a:rPr lang="en-US" sz="1800" dirty="0" smtClean="0">
                <a:latin typeface="Courier New" pitchFamily="49" charset="0"/>
                <a:cs typeface="Courier New" pitchFamily="49" charset="0"/>
              </a:rPr>
              <a:t>  else </a:t>
            </a:r>
            <a:r>
              <a:rPr lang="en-US" sz="1800" dirty="0">
                <a:latin typeface="Courier New" pitchFamily="49" charset="0"/>
                <a:cs typeface="Courier New" pitchFamily="49" charset="0"/>
              </a:rPr>
              <a:t>{</a:t>
            </a:r>
          </a:p>
          <a:p>
            <a:pPr marL="0" indent="0" fontAlgn="auto">
              <a:spcAft>
                <a:spcPts val="0"/>
              </a:spcAft>
              <a:buFont typeface="Wingdings"/>
              <a:buNone/>
              <a:defRPr/>
            </a:pPr>
            <a:r>
              <a:rPr lang="en-US" sz="1800" dirty="0" smtClean="0">
                <a:latin typeface="Courier New" pitchFamily="49" charset="0"/>
                <a:cs typeface="Courier New" pitchFamily="49" charset="0"/>
              </a:rPr>
              <a:t>    nextItem </a:t>
            </a:r>
            <a:r>
              <a:rPr lang="en-US" sz="1800" dirty="0">
                <a:latin typeface="Courier New" pitchFamily="49" charset="0"/>
                <a:cs typeface="Courier New" pitchFamily="49" charset="0"/>
              </a:rPr>
              <a:t>= nextItem.prev;</a:t>
            </a:r>
          </a:p>
          <a:p>
            <a:pPr marL="0" indent="0" fontAlgn="auto">
              <a:spcAft>
                <a:spcPts val="0"/>
              </a:spcAft>
              <a:buFont typeface="Wingdings"/>
              <a:buNone/>
              <a:defRPr/>
            </a:pP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a:p>
            <a:pPr marL="0" indent="0" fontAlgn="auto">
              <a:spcAft>
                <a:spcPts val="0"/>
              </a:spcAft>
              <a:buFont typeface="Wingdings"/>
              <a:buNone/>
              <a:defRPr/>
            </a:pPr>
            <a:r>
              <a:rPr lang="en-US" sz="1800" dirty="0" smtClean="0">
                <a:latin typeface="Courier New" pitchFamily="49" charset="0"/>
                <a:cs typeface="Courier New" pitchFamily="49" charset="0"/>
              </a:rPr>
              <a:t>  lastItemReturned </a:t>
            </a:r>
            <a:r>
              <a:rPr lang="en-US" sz="1800" dirty="0">
                <a:latin typeface="Courier New" pitchFamily="49" charset="0"/>
                <a:cs typeface="Courier New" pitchFamily="49" charset="0"/>
              </a:rPr>
              <a:t>= nextItem;</a:t>
            </a:r>
          </a:p>
          <a:p>
            <a:pPr marL="0" indent="0" fontAlgn="auto">
              <a:spcAft>
                <a:spcPts val="0"/>
              </a:spcAft>
              <a:buFont typeface="Wingdings"/>
              <a:buNone/>
              <a:defRPr/>
            </a:pPr>
            <a:r>
              <a:rPr lang="en-US" sz="1800" dirty="0" smtClean="0">
                <a:latin typeface="Courier New" pitchFamily="49" charset="0"/>
                <a:cs typeface="Courier New" pitchFamily="49" charset="0"/>
              </a:rPr>
              <a:t>  index-</a:t>
            </a:r>
            <a:r>
              <a:rPr lang="en-US" sz="1800" dirty="0">
                <a:latin typeface="Courier New" pitchFamily="49" charset="0"/>
                <a:cs typeface="Courier New" pitchFamily="49" charset="0"/>
              </a:rPr>
              <a:t>-;</a:t>
            </a:r>
          </a:p>
          <a:p>
            <a:pPr marL="0" indent="0" fontAlgn="auto">
              <a:spcAft>
                <a:spcPts val="0"/>
              </a:spcAft>
              <a:buFont typeface="Wingdings"/>
              <a:buNone/>
              <a:defRPr/>
            </a:pPr>
            <a:r>
              <a:rPr lang="en-US" sz="1800" dirty="0" smtClean="0">
                <a:latin typeface="Courier New" pitchFamily="49" charset="0"/>
                <a:cs typeface="Courier New" pitchFamily="49" charset="0"/>
              </a:rPr>
              <a:t>  return </a:t>
            </a:r>
            <a:r>
              <a:rPr lang="en-US" sz="1800" dirty="0">
                <a:latin typeface="Courier New" pitchFamily="49" charset="0"/>
                <a:cs typeface="Courier New" pitchFamily="49" charset="0"/>
              </a:rPr>
              <a:t>lastItemReturned.data;</a:t>
            </a:r>
          </a:p>
          <a:p>
            <a:pPr marL="0" indent="0" fontAlgn="auto">
              <a:spcAft>
                <a:spcPts val="0"/>
              </a:spcAft>
              <a:buFont typeface="Wingdings"/>
              <a:buNone/>
              <a:defRPr/>
            </a:pPr>
            <a:r>
              <a:rPr lang="en-US" sz="1800" dirty="0" smtClean="0">
                <a:latin typeface="Courier New" pitchFamily="49" charset="0"/>
                <a:cs typeface="Courier New" pitchFamily="49" charset="0"/>
              </a:rPr>
              <a:t>}</a:t>
            </a:r>
          </a:p>
          <a:p>
            <a:pPr marL="0" indent="0" fontAlgn="auto">
              <a:spcAft>
                <a:spcPts val="0"/>
              </a:spcAft>
              <a:buFont typeface="Wingdings"/>
              <a:buNone/>
              <a:defRPr/>
            </a:pPr>
            <a:endParaRPr lang="en-US" dirty="0">
              <a:latin typeface="Courier New" pitchFamily="49" charset="0"/>
              <a:cs typeface="Courier New" pitchFamily="49" charset="0"/>
            </a:endParaRPr>
          </a:p>
          <a:p>
            <a:pPr marL="0" indent="0" fontAlgn="auto">
              <a:spcAft>
                <a:spcPts val="0"/>
              </a:spcAft>
              <a:buFont typeface="Wingdings"/>
              <a:buNone/>
              <a:defRPr/>
            </a:pP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a:xfrm>
            <a:off x="612775" y="228600"/>
            <a:ext cx="8153400" cy="990600"/>
          </a:xfrm>
        </p:spPr>
        <p:txBody>
          <a:bodyPr/>
          <a:lstStyle/>
          <a:p>
            <a:r>
              <a:rPr lang="en-US" b="1" smtClean="0"/>
              <a:t>The</a:t>
            </a:r>
            <a:r>
              <a:rPr lang="en-US" smtClean="0"/>
              <a:t> </a:t>
            </a:r>
            <a:r>
              <a:rPr lang="en-US" smtClean="0">
                <a:latin typeface="Courier New" pitchFamily="49" charset="0"/>
                <a:cs typeface="Courier New" pitchFamily="49" charset="0"/>
              </a:rPr>
              <a:t>Add</a:t>
            </a:r>
            <a:r>
              <a:rPr lang="en-US" smtClean="0"/>
              <a:t> </a:t>
            </a:r>
            <a:r>
              <a:rPr lang="en-US" b="1" smtClean="0"/>
              <a:t>Method</a:t>
            </a:r>
          </a:p>
        </p:txBody>
      </p:sp>
      <p:sp>
        <p:nvSpPr>
          <p:cNvPr id="157698" name="Content Placeholder 2"/>
          <p:cNvSpPr>
            <a:spLocks noGrp="1"/>
          </p:cNvSpPr>
          <p:nvPr>
            <p:ph sz="quarter" idx="1"/>
          </p:nvPr>
        </p:nvSpPr>
        <p:spPr>
          <a:xfrm>
            <a:off x="612775" y="1600200"/>
            <a:ext cx="8153400" cy="4495800"/>
          </a:xfrm>
        </p:spPr>
        <p:txBody>
          <a:bodyPr/>
          <a:lstStyle/>
          <a:p>
            <a:r>
              <a:rPr lang="en-US" dirty="0" smtClean="0"/>
              <a:t>When adding, there are four cases to address:</a:t>
            </a:r>
          </a:p>
          <a:p>
            <a:pPr lvl="1"/>
            <a:r>
              <a:rPr lang="en-US" dirty="0" smtClean="0"/>
              <a:t>Add to an empty list</a:t>
            </a:r>
          </a:p>
          <a:p>
            <a:pPr lvl="1"/>
            <a:r>
              <a:rPr lang="en-US" dirty="0" smtClean="0"/>
              <a:t>Add to the head of the list</a:t>
            </a:r>
          </a:p>
          <a:p>
            <a:pPr lvl="1"/>
            <a:r>
              <a:rPr lang="en-US" dirty="0" smtClean="0"/>
              <a:t>Add to the tail of the list</a:t>
            </a:r>
          </a:p>
          <a:p>
            <a:pPr lvl="1"/>
            <a:r>
              <a:rPr lang="en-US" dirty="0" smtClean="0"/>
              <a:t>Add to the middle of the list</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p:cNvSpPr>
            <a:spLocks noGrp="1"/>
          </p:cNvSpPr>
          <p:nvPr>
            <p:ph type="title"/>
          </p:nvPr>
        </p:nvSpPr>
        <p:spPr>
          <a:xfrm>
            <a:off x="612775" y="228600"/>
            <a:ext cx="8153400" cy="990600"/>
          </a:xfrm>
        </p:spPr>
        <p:txBody>
          <a:bodyPr/>
          <a:lstStyle/>
          <a:p>
            <a:r>
              <a:rPr lang="en-US" b="1" smtClean="0"/>
              <a:t>Adding to an Empty List</a:t>
            </a:r>
          </a:p>
        </p:txBody>
      </p:sp>
      <p:sp>
        <p:nvSpPr>
          <p:cNvPr id="21" name="TextBox 20"/>
          <p:cNvSpPr txBox="1">
            <a:spLocks noChangeArrowheads="1"/>
          </p:cNvSpPr>
          <p:nvPr/>
        </p:nvSpPr>
        <p:spPr bwMode="auto">
          <a:xfrm>
            <a:off x="4724400" y="3810000"/>
            <a:ext cx="3962400" cy="1754188"/>
          </a:xfrm>
          <a:prstGeom prst="rect">
            <a:avLst/>
          </a:prstGeom>
          <a:noFill/>
          <a:ln w="9525">
            <a:noFill/>
            <a:miter lim="800000"/>
            <a:headEnd/>
            <a:tailEnd/>
          </a:ln>
        </p:spPr>
        <p:txBody>
          <a:bodyPr>
            <a:spAutoFit/>
          </a:bodyPr>
          <a:lstStyle/>
          <a:p>
            <a:r>
              <a:rPr lang="en-US" dirty="0">
                <a:latin typeface="Courier New" pitchFamily="49" charset="0"/>
                <a:cs typeface="Courier New" pitchFamily="49" charset="0"/>
              </a:rPr>
              <a:t>if (head == null) {</a:t>
            </a:r>
          </a:p>
          <a:p>
            <a:r>
              <a:rPr lang="en-US">
                <a:latin typeface="Courier New" pitchFamily="49" charset="0"/>
                <a:cs typeface="Courier New" pitchFamily="49" charset="0"/>
              </a:rPr>
              <a:t>  head = new Node&lt;E&gt;(</a:t>
            </a:r>
            <a:r>
              <a:rPr lang="en-US" dirty="0" err="1">
                <a:latin typeface="Courier New" pitchFamily="49" charset="0"/>
                <a:cs typeface="Courier New" pitchFamily="49" charset="0"/>
              </a:rPr>
              <a:t>obj</a:t>
            </a:r>
            <a:r>
              <a:rPr lang="en-US" dirty="0">
                <a:latin typeface="Courier New" pitchFamily="49" charset="0"/>
                <a:cs typeface="Courier New" pitchFamily="49" charset="0"/>
              </a:rPr>
              <a:t>);</a:t>
            </a:r>
          </a:p>
          <a:p>
            <a:r>
              <a:rPr lang="en-US" dirty="0">
                <a:latin typeface="Courier New" pitchFamily="49" charset="0"/>
                <a:cs typeface="Courier New" pitchFamily="49" charset="0"/>
              </a:rPr>
              <a:t>  tail = head;</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size++</a:t>
            </a:r>
          </a:p>
        </p:txBody>
      </p:sp>
      <p:pic>
        <p:nvPicPr>
          <p:cNvPr id="158723" name="Picture 2" descr="C:\Documents and Settings\Administrator\My Documents\Koffman\PPTs\JPEGS\JWCL233_Koffman JPG files\ch02\w0045-nn.jpg"/>
          <p:cNvPicPr>
            <a:picLocks noChangeAspect="1" noChangeArrowheads="1"/>
          </p:cNvPicPr>
          <p:nvPr/>
        </p:nvPicPr>
        <p:blipFill>
          <a:blip r:embed="rId2" cstate="print"/>
          <a:srcRect/>
          <a:stretch>
            <a:fillRect/>
          </a:stretch>
        </p:blipFill>
        <p:spPr bwMode="auto">
          <a:xfrm>
            <a:off x="685800" y="1828800"/>
            <a:ext cx="3956050" cy="3505200"/>
          </a:xfrm>
          <a:prstGeom prst="rect">
            <a:avLst/>
          </a:prstGeom>
          <a:noFill/>
          <a:ln w="9525">
            <a:noFill/>
            <a:miter lim="800000"/>
            <a:headEnd/>
            <a:tailEnd/>
          </a:ln>
        </p:spPr>
      </p:pic>
      <p:sp>
        <p:nvSpPr>
          <p:cNvPr id="5" name="TextBox 4"/>
          <p:cNvSpPr txBox="1"/>
          <p:nvPr/>
        </p:nvSpPr>
        <p:spPr>
          <a:xfrm>
            <a:off x="5181600" y="2667000"/>
            <a:ext cx="2207912" cy="492443"/>
          </a:xfrm>
          <a:prstGeom prst="rect">
            <a:avLst/>
          </a:prstGeom>
          <a:noFill/>
        </p:spPr>
        <p:txBody>
          <a:bodyPr wrap="none" rtlCol="0">
            <a:spAutoFit/>
          </a:bodyPr>
          <a:lstStyle/>
          <a:p>
            <a:r>
              <a:rPr lang="en-US" sz="2600" b="0" dirty="0" smtClean="0">
                <a:latin typeface="+mn-lt"/>
                <a:cs typeface="+mn-cs"/>
              </a:rPr>
              <a:t>(after insertion)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fade">
                                      <p:cBhvr>
                                        <p:cTn id="12" dur="500"/>
                                        <p:tgtEl>
                                          <p:spTgt spid="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4" end="4"/>
                                            </p:txEl>
                                          </p:spTgt>
                                        </p:tgtEl>
                                        <p:attrNameLst>
                                          <p:attrName>style.visibility</p:attrName>
                                        </p:attrNameLst>
                                      </p:cBhvr>
                                      <p:to>
                                        <p:strVal val="visible"/>
                                      </p:to>
                                    </p:set>
                                    <p:animEffect transition="in" filter="fade">
                                      <p:cBhvr>
                                        <p:cTn id="17" dur="500"/>
                                        <p:tgtEl>
                                          <p:spTgt spid="21">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xEl>
                                              <p:pRg st="5" end="5"/>
                                            </p:txEl>
                                          </p:spTgt>
                                        </p:tgtEl>
                                        <p:attrNameLst>
                                          <p:attrName>style.visibility</p:attrName>
                                        </p:attrNameLst>
                                      </p:cBhvr>
                                      <p:to>
                                        <p:strVal val="visible"/>
                                      </p:to>
                                    </p:set>
                                    <p:animEffect transition="in" filter="fade">
                                      <p:cBhvr>
                                        <p:cTn id="20"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a:xfrm>
            <a:off x="609600" y="304800"/>
            <a:ext cx="8153400" cy="914400"/>
          </a:xfrm>
        </p:spPr>
        <p:txBody>
          <a:bodyPr/>
          <a:lstStyle/>
          <a:p>
            <a:r>
              <a:rPr lang="en-US" sz="4000" b="1" dirty="0" smtClean="0"/>
              <a:t>                 Adding to the Head of the</a:t>
            </a:r>
            <a:br>
              <a:rPr lang="en-US" sz="4000" b="1" dirty="0" smtClean="0"/>
            </a:br>
            <a:r>
              <a:rPr lang="en-US" sz="4000" b="1" dirty="0" smtClean="0"/>
              <a:t>                 L</a:t>
            </a:r>
            <a:r>
              <a:rPr lang="en-US" sz="3500" b="1" dirty="0" smtClean="0"/>
              <a:t>ist</a:t>
            </a:r>
          </a:p>
        </p:txBody>
      </p:sp>
      <p:grpSp>
        <p:nvGrpSpPr>
          <p:cNvPr id="159746" name="Group 10"/>
          <p:cNvGrpSpPr>
            <a:grpSpLocks/>
          </p:cNvGrpSpPr>
          <p:nvPr/>
        </p:nvGrpSpPr>
        <p:grpSpPr bwMode="auto">
          <a:xfrm>
            <a:off x="2895600" y="2030413"/>
            <a:ext cx="1752600" cy="1371600"/>
            <a:chOff x="762000" y="1981200"/>
            <a:chExt cx="1752600" cy="1371600"/>
          </a:xfrm>
        </p:grpSpPr>
        <p:sp>
          <p:nvSpPr>
            <p:cNvPr id="12" name="Rectangle 11"/>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13" name="Rectangle 12"/>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null = prev</a:t>
              </a:r>
            </a:p>
            <a:p>
              <a:pPr>
                <a:defRPr/>
              </a:pPr>
              <a:r>
                <a:rPr lang="en-US" sz="1600" dirty="0">
                  <a:solidFill>
                    <a:schemeClr val="tx1"/>
                  </a:solidFill>
                  <a:latin typeface="Courier New" pitchFamily="49" charset="0"/>
                  <a:cs typeface="Courier New" pitchFamily="49" charset="0"/>
                </a:rPr>
                <a:t>data = "Tom"</a:t>
              </a:r>
            </a:p>
          </p:txBody>
        </p:sp>
        <p:sp>
          <p:nvSpPr>
            <p:cNvPr id="14" name="Rectangle 13"/>
            <p:cNvSpPr/>
            <p:nvPr/>
          </p:nvSpPr>
          <p:spPr>
            <a:xfrm>
              <a:off x="1752600" y="25527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17" name="Rectangle 16"/>
          <p:cNvSpPr/>
          <p:nvPr/>
        </p:nvSpPr>
        <p:spPr>
          <a:xfrm>
            <a:off x="142875" y="866775"/>
            <a:ext cx="2720975"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KWListIter</a:t>
            </a:r>
            <a:endParaRPr lang="en-US" u="sng" dirty="0">
              <a:solidFill>
                <a:schemeClr val="accent2"/>
              </a:solidFill>
              <a:latin typeface="Courier New" pitchFamily="49" charset="0"/>
              <a:cs typeface="Courier New" pitchFamily="49" charset="0"/>
            </a:endParaRPr>
          </a:p>
        </p:txBody>
      </p:sp>
      <p:sp>
        <p:nvSpPr>
          <p:cNvPr id="18" name="Rectangle 17"/>
          <p:cNvSpPr/>
          <p:nvPr/>
        </p:nvSpPr>
        <p:spPr>
          <a:xfrm>
            <a:off x="142875" y="1247775"/>
            <a:ext cx="2720975"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        nextItem = lastItemReturned = null</a:t>
            </a:r>
          </a:p>
          <a:p>
            <a:pPr>
              <a:defRPr/>
            </a:pPr>
            <a:r>
              <a:rPr lang="en-US" sz="1400" dirty="0">
                <a:solidFill>
                  <a:schemeClr val="tx1"/>
                </a:solidFill>
                <a:latin typeface="Courier New" pitchFamily="49" charset="0"/>
                <a:cs typeface="Courier New" pitchFamily="49" charset="0"/>
              </a:rPr>
              <a:t>           index = 0</a:t>
            </a:r>
          </a:p>
        </p:txBody>
      </p:sp>
      <p:sp>
        <p:nvSpPr>
          <p:cNvPr id="21" name="TextBox 20"/>
          <p:cNvSpPr txBox="1">
            <a:spLocks noChangeArrowheads="1"/>
          </p:cNvSpPr>
          <p:nvPr/>
        </p:nvSpPr>
        <p:spPr bwMode="auto">
          <a:xfrm>
            <a:off x="4829175" y="3805238"/>
            <a:ext cx="4533900" cy="2030412"/>
          </a:xfrm>
          <a:prstGeom prst="rect">
            <a:avLst/>
          </a:prstGeom>
          <a:noFill/>
          <a:ln w="9525">
            <a:noFill/>
            <a:miter lim="800000"/>
            <a:headEnd/>
            <a:tailEnd/>
          </a:ln>
        </p:spPr>
        <p:txBody>
          <a:bodyPr>
            <a:spAutoFit/>
          </a:bodyPr>
          <a:lstStyle/>
          <a:p>
            <a:r>
              <a:rPr lang="en-US" sz="1400" b="0">
                <a:latin typeface="Courier New" pitchFamily="49" charset="0"/>
                <a:cs typeface="Courier New" pitchFamily="49" charset="0"/>
              </a:rPr>
              <a:t>if (nextItem == head) {</a:t>
            </a:r>
          </a:p>
          <a:p>
            <a:r>
              <a:rPr lang="en-US" sz="1400" b="0">
                <a:latin typeface="Courier New" pitchFamily="49" charset="0"/>
                <a:cs typeface="Courier New" pitchFamily="49" charset="0"/>
              </a:rPr>
              <a:t>  Node&lt;E&gt; newNode = new Node&lt;E&gt;(obj);</a:t>
            </a:r>
          </a:p>
          <a:p>
            <a:r>
              <a:rPr lang="en-US" sz="1400" b="0">
                <a:latin typeface="Courier New" pitchFamily="49" charset="0"/>
                <a:cs typeface="Courier New" pitchFamily="49" charset="0"/>
              </a:rPr>
              <a:t>  newNode.next = nextItem;</a:t>
            </a:r>
          </a:p>
          <a:p>
            <a:r>
              <a:rPr lang="en-US" sz="1400" b="0">
                <a:latin typeface="Courier New" pitchFamily="49" charset="0"/>
                <a:cs typeface="Courier New" pitchFamily="49" charset="0"/>
              </a:rPr>
              <a:t>  nextItem.prev = newNode;</a:t>
            </a:r>
          </a:p>
          <a:p>
            <a:r>
              <a:rPr lang="en-US" sz="1400" b="0">
                <a:latin typeface="Courier New" pitchFamily="49" charset="0"/>
                <a:cs typeface="Courier New" pitchFamily="49" charset="0"/>
              </a:rPr>
              <a:t>  head = newNode;</a:t>
            </a:r>
          </a:p>
          <a:p>
            <a:r>
              <a:rPr lang="en-US" sz="1400" b="0">
                <a:latin typeface="Courier New" pitchFamily="49" charset="0"/>
                <a:cs typeface="Courier New" pitchFamily="49" charset="0"/>
              </a:rPr>
              <a:t>}</a:t>
            </a:r>
          </a:p>
          <a:p>
            <a:r>
              <a:rPr lang="en-US" sz="1400" b="0">
                <a:latin typeface="Courier New" pitchFamily="49" charset="0"/>
                <a:cs typeface="Courier New" pitchFamily="49" charset="0"/>
              </a:rPr>
              <a:t>...</a:t>
            </a:r>
          </a:p>
          <a:p>
            <a:r>
              <a:rPr lang="en-US" sz="1400" b="0">
                <a:latin typeface="Courier New" pitchFamily="49" charset="0"/>
                <a:cs typeface="Courier New" pitchFamily="49" charset="0"/>
              </a:rPr>
              <a:t>size++;</a:t>
            </a:r>
          </a:p>
          <a:p>
            <a:r>
              <a:rPr lang="en-US" sz="1400" b="0">
                <a:latin typeface="Courier New" pitchFamily="49" charset="0"/>
                <a:cs typeface="Courier New" pitchFamily="49" charset="0"/>
              </a:rPr>
              <a:t>index++;</a:t>
            </a:r>
          </a:p>
        </p:txBody>
      </p:sp>
      <p:sp>
        <p:nvSpPr>
          <p:cNvPr id="5" name="Rectangle 4"/>
          <p:cNvSpPr/>
          <p:nvPr/>
        </p:nvSpPr>
        <p:spPr>
          <a:xfrm>
            <a:off x="441325" y="2620963"/>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KWLinkedList</a:t>
            </a:r>
            <a:endParaRPr lang="en-US" u="sng" dirty="0">
              <a:solidFill>
                <a:schemeClr val="accent2"/>
              </a:solidFill>
              <a:latin typeface="Courier New" pitchFamily="49" charset="0"/>
              <a:cs typeface="Courier New" pitchFamily="49" charset="0"/>
            </a:endParaRPr>
          </a:p>
        </p:txBody>
      </p:sp>
      <p:sp>
        <p:nvSpPr>
          <p:cNvPr id="6" name="Rectangle 5"/>
          <p:cNvSpPr/>
          <p:nvPr/>
        </p:nvSpPr>
        <p:spPr>
          <a:xfrm>
            <a:off x="441325" y="3001963"/>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head = null</a:t>
            </a:r>
          </a:p>
          <a:p>
            <a:pPr>
              <a:defRPr/>
            </a:pPr>
            <a:r>
              <a:rPr lang="en-US" sz="1600" dirty="0">
                <a:solidFill>
                  <a:schemeClr val="tx1"/>
                </a:solidFill>
                <a:latin typeface="Courier New" pitchFamily="49" charset="0"/>
                <a:cs typeface="Courier New" pitchFamily="49" charset="0"/>
              </a:rPr>
              <a:t>tail = null</a:t>
            </a:r>
          </a:p>
          <a:p>
            <a:pPr>
              <a:defRPr/>
            </a:pPr>
            <a:r>
              <a:rPr lang="en-US" sz="1600" dirty="0">
                <a:solidFill>
                  <a:schemeClr val="tx1"/>
                </a:solidFill>
                <a:latin typeface="Courier New" pitchFamily="49" charset="0"/>
                <a:cs typeface="Courier New" pitchFamily="49" charset="0"/>
              </a:rPr>
              <a:t>size = 3</a:t>
            </a:r>
          </a:p>
        </p:txBody>
      </p:sp>
      <p:sp>
        <p:nvSpPr>
          <p:cNvPr id="7" name="Rectangle 6"/>
          <p:cNvSpPr/>
          <p:nvPr/>
        </p:nvSpPr>
        <p:spPr>
          <a:xfrm>
            <a:off x="1317625" y="3192463"/>
            <a:ext cx="566738"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317625" y="3421063"/>
            <a:ext cx="566738"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 name="Rectangle 25"/>
          <p:cNvSpPr/>
          <p:nvPr/>
        </p:nvSpPr>
        <p:spPr>
          <a:xfrm>
            <a:off x="2174875" y="1852613"/>
            <a:ext cx="381000" cy="201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1</a:t>
            </a:r>
          </a:p>
        </p:txBody>
      </p:sp>
      <p:sp>
        <p:nvSpPr>
          <p:cNvPr id="20" name="Rectangle 19"/>
          <p:cNvSpPr/>
          <p:nvPr/>
        </p:nvSpPr>
        <p:spPr>
          <a:xfrm>
            <a:off x="4953000" y="2030413"/>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22" name="Rectangle 21"/>
          <p:cNvSpPr/>
          <p:nvPr/>
        </p:nvSpPr>
        <p:spPr>
          <a:xfrm>
            <a:off x="4953000" y="2411413"/>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     = prev</a:t>
            </a:r>
          </a:p>
          <a:p>
            <a:pPr>
              <a:defRPr/>
            </a:pPr>
            <a:r>
              <a:rPr lang="en-US" sz="1400" dirty="0">
                <a:solidFill>
                  <a:schemeClr val="tx1"/>
                </a:solidFill>
                <a:latin typeface="Courier New" pitchFamily="49" charset="0"/>
                <a:cs typeface="Courier New" pitchFamily="49" charset="0"/>
              </a:rPr>
              <a:t>data = "Harry"</a:t>
            </a:r>
          </a:p>
        </p:txBody>
      </p:sp>
      <p:sp>
        <p:nvSpPr>
          <p:cNvPr id="24" name="Rectangle 23"/>
          <p:cNvSpPr/>
          <p:nvPr/>
        </p:nvSpPr>
        <p:spPr>
          <a:xfrm>
            <a:off x="5943600" y="260191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7" name="Rectangle 26"/>
          <p:cNvSpPr/>
          <p:nvPr/>
        </p:nvSpPr>
        <p:spPr>
          <a:xfrm>
            <a:off x="5067300" y="283051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59759" name="Group 27"/>
          <p:cNvGrpSpPr>
            <a:grpSpLocks/>
          </p:cNvGrpSpPr>
          <p:nvPr/>
        </p:nvGrpSpPr>
        <p:grpSpPr bwMode="auto">
          <a:xfrm>
            <a:off x="7010400" y="2030413"/>
            <a:ext cx="1752600" cy="1371600"/>
            <a:chOff x="762000" y="1981200"/>
            <a:chExt cx="1752600" cy="1371600"/>
          </a:xfrm>
        </p:grpSpPr>
        <p:sp>
          <p:nvSpPr>
            <p:cNvPr id="29" name="Rectangle 28"/>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30" name="Rectangle 29"/>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"Sam"</a:t>
              </a:r>
            </a:p>
          </p:txBody>
        </p:sp>
        <p:sp>
          <p:nvSpPr>
            <p:cNvPr id="32" name="Rectangle 31"/>
            <p:cNvSpPr/>
            <p:nvPr/>
          </p:nvSpPr>
          <p:spPr>
            <a:xfrm>
              <a:off x="838200" y="2801937"/>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cxnSp>
        <p:nvCxnSpPr>
          <p:cNvPr id="23" name="Curved Connector 22"/>
          <p:cNvCxnSpPr>
            <a:stCxn id="7" idx="3"/>
            <a:endCxn id="13" idx="1"/>
          </p:cNvCxnSpPr>
          <p:nvPr/>
        </p:nvCxnSpPr>
        <p:spPr>
          <a:xfrm flipV="1">
            <a:off x="1884363" y="2906713"/>
            <a:ext cx="1011237" cy="36195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49" name="Curved Connector 48"/>
          <p:cNvCxnSpPr>
            <a:stCxn id="27" idx="1"/>
          </p:cNvCxnSpPr>
          <p:nvPr/>
        </p:nvCxnSpPr>
        <p:spPr>
          <a:xfrm rot="10800000">
            <a:off x="4648200" y="2906713"/>
            <a:ext cx="419100" cy="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22" idx="3"/>
          </p:cNvCxnSpPr>
          <p:nvPr/>
        </p:nvCxnSpPr>
        <p:spPr>
          <a:xfrm flipH="1" flipV="1">
            <a:off x="6705600" y="2906713"/>
            <a:ext cx="381000" cy="19050"/>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9" name="Curved Connector 58"/>
          <p:cNvCxnSpPr>
            <a:endCxn id="20" idx="1"/>
          </p:cNvCxnSpPr>
          <p:nvPr/>
        </p:nvCxnSpPr>
        <p:spPr>
          <a:xfrm flipV="1">
            <a:off x="4343400" y="2220913"/>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61" name="Curved Connector 60"/>
          <p:cNvCxnSpPr>
            <a:stCxn id="24" idx="3"/>
          </p:cNvCxnSpPr>
          <p:nvPr/>
        </p:nvCxnSpPr>
        <p:spPr>
          <a:xfrm flipV="1">
            <a:off x="6400800" y="2220913"/>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62" name="Rectangle 61"/>
          <p:cNvSpPr/>
          <p:nvPr/>
        </p:nvSpPr>
        <p:spPr>
          <a:xfrm>
            <a:off x="2233613" y="143986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63" name="Curved Connector 62"/>
          <p:cNvCxnSpPr>
            <a:stCxn id="62" idx="3"/>
            <a:endCxn id="13" idx="1"/>
          </p:cNvCxnSpPr>
          <p:nvPr/>
        </p:nvCxnSpPr>
        <p:spPr>
          <a:xfrm>
            <a:off x="2690813" y="1516063"/>
            <a:ext cx="204787" cy="1390650"/>
          </a:xfrm>
          <a:prstGeom prst="curvedConnector3">
            <a:avLst>
              <a:gd name="adj1" fmla="val 50000"/>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72" name="Rectangle 71"/>
          <p:cNvSpPr/>
          <p:nvPr/>
        </p:nvSpPr>
        <p:spPr>
          <a:xfrm>
            <a:off x="1312863" y="3648075"/>
            <a:ext cx="381000"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4</a:t>
            </a:r>
          </a:p>
        </p:txBody>
      </p:sp>
      <p:cxnSp>
        <p:nvCxnSpPr>
          <p:cNvPr id="91" name="Curved Connector 90"/>
          <p:cNvCxnSpPr>
            <a:stCxn id="8" idx="3"/>
            <a:endCxn id="30" idx="2"/>
          </p:cNvCxnSpPr>
          <p:nvPr/>
        </p:nvCxnSpPr>
        <p:spPr>
          <a:xfrm flipV="1">
            <a:off x="1884363" y="3402013"/>
            <a:ext cx="6002337" cy="95250"/>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grpSp>
        <p:nvGrpSpPr>
          <p:cNvPr id="98" name="Group 97"/>
          <p:cNvGrpSpPr>
            <a:grpSpLocks/>
          </p:cNvGrpSpPr>
          <p:nvPr/>
        </p:nvGrpSpPr>
        <p:grpSpPr bwMode="auto">
          <a:xfrm>
            <a:off x="427038" y="4325938"/>
            <a:ext cx="3773487" cy="1371600"/>
            <a:chOff x="440565" y="3992610"/>
            <a:chExt cx="3773511" cy="1371600"/>
          </a:xfrm>
        </p:grpSpPr>
        <p:sp>
          <p:nvSpPr>
            <p:cNvPr id="74" name="Rectangle 73"/>
            <p:cNvSpPr/>
            <p:nvPr/>
          </p:nvSpPr>
          <p:spPr>
            <a:xfrm>
              <a:off x="2461465" y="4373610"/>
              <a:ext cx="1752611" cy="990600"/>
            </a:xfrm>
            <a:prstGeom prst="rect">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null = prev</a:t>
              </a:r>
            </a:p>
            <a:p>
              <a:pPr>
                <a:defRPr/>
              </a:pPr>
              <a:r>
                <a:rPr lang="en-US" sz="1600" dirty="0">
                  <a:solidFill>
                    <a:schemeClr val="tx1"/>
                  </a:solidFill>
                  <a:latin typeface="Courier New" pitchFamily="49" charset="0"/>
                  <a:cs typeface="Courier New" pitchFamily="49" charset="0"/>
                </a:rPr>
                <a:t>data = "Ann"</a:t>
              </a:r>
            </a:p>
          </p:txBody>
        </p:sp>
        <p:sp>
          <p:nvSpPr>
            <p:cNvPr id="73" name="Rectangle 72"/>
            <p:cNvSpPr/>
            <p:nvPr/>
          </p:nvSpPr>
          <p:spPr>
            <a:xfrm>
              <a:off x="2461465" y="3992610"/>
              <a:ext cx="1752611"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95" name="Rectangle 94"/>
            <p:cNvSpPr/>
            <p:nvPr/>
          </p:nvSpPr>
          <p:spPr>
            <a:xfrm>
              <a:off x="440565" y="4716510"/>
              <a:ext cx="1063632" cy="541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Courier New" pitchFamily="49" charset="0"/>
                  <a:cs typeface="Courier New" pitchFamily="49" charset="0"/>
                </a:rPr>
                <a:t>newNode</a:t>
              </a:r>
            </a:p>
          </p:txBody>
        </p:sp>
        <p:cxnSp>
          <p:nvCxnSpPr>
            <p:cNvPr id="97" name="Straight Arrow Connector 96"/>
            <p:cNvCxnSpPr>
              <a:stCxn id="95" idx="3"/>
              <a:endCxn id="74" idx="1"/>
            </p:cNvCxnSpPr>
            <p:nvPr/>
          </p:nvCxnSpPr>
          <p:spPr>
            <a:xfrm flipV="1">
              <a:off x="1504197" y="4868910"/>
              <a:ext cx="957268" cy="117475"/>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grpSp>
      <p:sp>
        <p:nvSpPr>
          <p:cNvPr id="75" name="Rectangle 74"/>
          <p:cNvSpPr/>
          <p:nvPr/>
        </p:nvSpPr>
        <p:spPr>
          <a:xfrm>
            <a:off x="3390900" y="4897438"/>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00" name="Curved Connector 99"/>
          <p:cNvCxnSpPr>
            <a:stCxn id="75" idx="3"/>
            <a:endCxn id="13" idx="1"/>
          </p:cNvCxnSpPr>
          <p:nvPr/>
        </p:nvCxnSpPr>
        <p:spPr>
          <a:xfrm flipH="1" flipV="1">
            <a:off x="2895600" y="2906713"/>
            <a:ext cx="952500" cy="2066925"/>
          </a:xfrm>
          <a:prstGeom prst="curvedConnector5">
            <a:avLst>
              <a:gd name="adj1" fmla="val -24000"/>
              <a:gd name="adj2" fmla="val 39862"/>
              <a:gd name="adj3" fmla="val 124000"/>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103" name="Rectangle 102"/>
          <p:cNvSpPr/>
          <p:nvPr/>
        </p:nvSpPr>
        <p:spPr>
          <a:xfrm>
            <a:off x="3013075" y="283051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05" name="Curved Connector 104"/>
          <p:cNvCxnSpPr>
            <a:stCxn id="103" idx="1"/>
            <a:endCxn id="73" idx="1"/>
          </p:cNvCxnSpPr>
          <p:nvPr/>
        </p:nvCxnSpPr>
        <p:spPr>
          <a:xfrm rot="10800000" flipV="1">
            <a:off x="2447925" y="2906713"/>
            <a:ext cx="565150" cy="1609725"/>
          </a:xfrm>
          <a:prstGeom prst="curvedConnector3">
            <a:avLst>
              <a:gd name="adj1" fmla="val 140456"/>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108" name="Curved Connector 107"/>
          <p:cNvCxnSpPr>
            <a:stCxn id="7" idx="3"/>
            <a:endCxn id="74" idx="1"/>
          </p:cNvCxnSpPr>
          <p:nvPr/>
        </p:nvCxnSpPr>
        <p:spPr>
          <a:xfrm>
            <a:off x="1884363" y="3268663"/>
            <a:ext cx="563562" cy="1933575"/>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par>
                                <p:cTn id="23" presetID="10" presetClass="entr" presetSubtype="0" fill="hold" nodeType="with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500"/>
                                        <p:tgtEl>
                                          <p:spTgt spid="10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fade">
                                      <p:cBhvr>
                                        <p:cTn id="30" dur="500"/>
                                        <p:tgtEl>
                                          <p:spTgt spid="2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500"/>
                                        <p:tgtEl>
                                          <p:spTgt spid="103"/>
                                        </p:tgtEl>
                                      </p:cBhvr>
                                    </p:animEffect>
                                  </p:childTnLst>
                                </p:cTn>
                              </p:par>
                              <p:par>
                                <p:cTn id="36" presetID="10" presetClass="entr" presetSubtype="0" fill="hold" nodeType="with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fade">
                                      <p:cBhvr>
                                        <p:cTn id="38" dur="500"/>
                                        <p:tgtEl>
                                          <p:spTgt spid="10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xEl>
                                              <p:pRg st="4" end="4"/>
                                            </p:txEl>
                                          </p:spTgt>
                                        </p:tgtEl>
                                        <p:attrNameLst>
                                          <p:attrName>style.visibility</p:attrName>
                                        </p:attrNameLst>
                                      </p:cBhvr>
                                      <p:to>
                                        <p:strVal val="visible"/>
                                      </p:to>
                                    </p:set>
                                    <p:animEffect transition="in" filter="fade">
                                      <p:cBhvr>
                                        <p:cTn id="43" dur="500"/>
                                        <p:tgtEl>
                                          <p:spTgt spid="21">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animEffect transition="in" filter="fade">
                                      <p:cBhvr>
                                        <p:cTn id="51" dur="500"/>
                                        <p:tgtEl>
                                          <p:spTgt spid="10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1">
                                            <p:txEl>
                                              <p:pRg st="6" end="6"/>
                                            </p:txEl>
                                          </p:spTgt>
                                        </p:tgtEl>
                                        <p:attrNameLst>
                                          <p:attrName>style.visibility</p:attrName>
                                        </p:attrNameLst>
                                      </p:cBhvr>
                                      <p:to>
                                        <p:strVal val="visible"/>
                                      </p:to>
                                    </p:set>
                                    <p:animEffect transition="in" filter="fade">
                                      <p:cBhvr>
                                        <p:cTn id="56" dur="500"/>
                                        <p:tgtEl>
                                          <p:spTgt spid="21">
                                            <p:txEl>
                                              <p:pRg st="6" end="6"/>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1">
                                            <p:txEl>
                                              <p:pRg st="7" end="7"/>
                                            </p:txEl>
                                          </p:spTgt>
                                        </p:tgtEl>
                                        <p:attrNameLst>
                                          <p:attrName>style.visibility</p:attrName>
                                        </p:attrNameLst>
                                      </p:cBhvr>
                                      <p:to>
                                        <p:strVal val="visible"/>
                                      </p:to>
                                    </p:set>
                                    <p:animEffect transition="in" filter="fade">
                                      <p:cBhvr>
                                        <p:cTn id="59" dur="500"/>
                                        <p:tgtEl>
                                          <p:spTgt spid="21">
                                            <p:txEl>
                                              <p:pRg st="7" end="7"/>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xEl>
                                              <p:pRg st="8" end="8"/>
                                            </p:txEl>
                                          </p:spTgt>
                                        </p:tgtEl>
                                        <p:attrNameLst>
                                          <p:attrName>style.visibility</p:attrName>
                                        </p:attrNameLst>
                                      </p:cBhvr>
                                      <p:to>
                                        <p:strVal val="visible"/>
                                      </p:to>
                                    </p:set>
                                    <p:animEffect transition="in" filter="fade">
                                      <p:cBhvr>
                                        <p:cTn id="62" dur="500"/>
                                        <p:tgtEl>
                                          <p:spTgt spid="21">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fade">
                                      <p:cBhvr>
                                        <p:cTn id="7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2" grpId="0" animBg="1"/>
      <p:bldP spid="75" grpId="0" animBg="1"/>
      <p:bldP spid="10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5486400" cy="1417638"/>
          </a:xfrm>
        </p:spPr>
        <p:txBody>
          <a:bodyPr>
            <a:normAutofit fontScale="90000"/>
          </a:bodyPr>
          <a:lstStyle/>
          <a:p>
            <a:pPr fontAlgn="auto">
              <a:spcAft>
                <a:spcPts val="0"/>
              </a:spcAft>
              <a:defRPr/>
            </a:pPr>
            <a:r>
              <a:rPr lang="en-US" b="1" dirty="0" smtClean="0"/>
              <a:t>Adding to the Tail of the List</a:t>
            </a:r>
            <a:endParaRPr lang="en-US" b="1" dirty="0"/>
          </a:p>
        </p:txBody>
      </p:sp>
      <p:grpSp>
        <p:nvGrpSpPr>
          <p:cNvPr id="160770" name="Group 10"/>
          <p:cNvGrpSpPr>
            <a:grpSpLocks/>
          </p:cNvGrpSpPr>
          <p:nvPr/>
        </p:nvGrpSpPr>
        <p:grpSpPr bwMode="auto">
          <a:xfrm>
            <a:off x="2978150" y="1397000"/>
            <a:ext cx="1752600" cy="1371600"/>
            <a:chOff x="762000" y="1981200"/>
            <a:chExt cx="1752600" cy="1371600"/>
          </a:xfrm>
        </p:grpSpPr>
        <p:sp>
          <p:nvSpPr>
            <p:cNvPr id="12" name="Rectangle 11"/>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13" name="Rectangle 12"/>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prev = null</a:t>
              </a:r>
            </a:p>
            <a:p>
              <a:pPr>
                <a:defRPr/>
              </a:pPr>
              <a:r>
                <a:rPr lang="en-US" sz="1600" dirty="0">
                  <a:solidFill>
                    <a:schemeClr val="tx1"/>
                  </a:solidFill>
                  <a:latin typeface="Courier New" pitchFamily="49" charset="0"/>
                  <a:cs typeface="Courier New" pitchFamily="49" charset="0"/>
                </a:rPr>
                <a:t>data = "Tom"</a:t>
              </a:r>
            </a:p>
          </p:txBody>
        </p:sp>
        <p:sp>
          <p:nvSpPr>
            <p:cNvPr id="14" name="Rectangle 13"/>
            <p:cNvSpPr/>
            <p:nvPr/>
          </p:nvSpPr>
          <p:spPr>
            <a:xfrm>
              <a:off x="1752600" y="25527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17" name="Rectangle 16"/>
          <p:cNvSpPr/>
          <p:nvPr/>
        </p:nvSpPr>
        <p:spPr>
          <a:xfrm>
            <a:off x="82550" y="465138"/>
            <a:ext cx="2693988"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KWListIter</a:t>
            </a:r>
            <a:endParaRPr lang="en-US" u="sng" dirty="0">
              <a:solidFill>
                <a:schemeClr val="accent2"/>
              </a:solidFill>
              <a:latin typeface="Courier New" pitchFamily="49" charset="0"/>
              <a:cs typeface="Courier New" pitchFamily="49" charset="0"/>
            </a:endParaRPr>
          </a:p>
        </p:txBody>
      </p:sp>
      <p:sp>
        <p:nvSpPr>
          <p:cNvPr id="18" name="Rectangle 17"/>
          <p:cNvSpPr/>
          <p:nvPr/>
        </p:nvSpPr>
        <p:spPr>
          <a:xfrm>
            <a:off x="82550" y="846138"/>
            <a:ext cx="2693988"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        nextItem = null</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lastItemReturned = null</a:t>
            </a:r>
          </a:p>
          <a:p>
            <a:pPr>
              <a:defRPr/>
            </a:pPr>
            <a:r>
              <a:rPr lang="en-US" sz="1400" dirty="0">
                <a:solidFill>
                  <a:schemeClr val="tx1"/>
                </a:solidFill>
                <a:latin typeface="Courier New" pitchFamily="49" charset="0"/>
                <a:cs typeface="Courier New" pitchFamily="49" charset="0"/>
              </a:rPr>
              <a:t>           index = 2</a:t>
            </a:r>
          </a:p>
        </p:txBody>
      </p:sp>
      <p:sp>
        <p:nvSpPr>
          <p:cNvPr id="21" name="TextBox 20"/>
          <p:cNvSpPr txBox="1">
            <a:spLocks noChangeArrowheads="1"/>
          </p:cNvSpPr>
          <p:nvPr/>
        </p:nvSpPr>
        <p:spPr bwMode="auto">
          <a:xfrm>
            <a:off x="746125" y="3810000"/>
            <a:ext cx="4800600" cy="2308225"/>
          </a:xfrm>
          <a:prstGeom prst="rect">
            <a:avLst/>
          </a:prstGeom>
          <a:noFill/>
          <a:ln w="9525">
            <a:noFill/>
            <a:miter lim="800000"/>
            <a:headEnd/>
            <a:tailEnd/>
          </a:ln>
        </p:spPr>
        <p:txBody>
          <a:bodyPr>
            <a:spAutoFit/>
          </a:bodyPr>
          <a:lstStyle/>
          <a:p>
            <a:r>
              <a:rPr lang="en-US" sz="1600">
                <a:latin typeface="Courier New" pitchFamily="49" charset="0"/>
                <a:cs typeface="Courier New" pitchFamily="49" charset="0"/>
              </a:rPr>
              <a:t>if (nextItem == null) {</a:t>
            </a:r>
          </a:p>
          <a:p>
            <a:r>
              <a:rPr lang="en-US" sz="1600">
                <a:latin typeface="Courier New" pitchFamily="49" charset="0"/>
                <a:cs typeface="Courier New" pitchFamily="49" charset="0"/>
              </a:rPr>
              <a:t>  Node&lt;E&gt; newNode = new Node&lt;E&gt;(obj);</a:t>
            </a:r>
          </a:p>
          <a:p>
            <a:r>
              <a:rPr lang="en-US" sz="1600">
                <a:latin typeface="Courier New" pitchFamily="49" charset="0"/>
                <a:cs typeface="Courier New" pitchFamily="49" charset="0"/>
              </a:rPr>
              <a:t>  tail.next = newNode;</a:t>
            </a:r>
          </a:p>
          <a:p>
            <a:r>
              <a:rPr lang="en-US" sz="1600">
                <a:latin typeface="Courier New" pitchFamily="49" charset="0"/>
                <a:cs typeface="Courier New" pitchFamily="49" charset="0"/>
              </a:rPr>
              <a:t>  newNode.prev = tail;</a:t>
            </a:r>
          </a:p>
          <a:p>
            <a:r>
              <a:rPr lang="en-US" sz="1600">
                <a:latin typeface="Courier New" pitchFamily="49" charset="0"/>
                <a:cs typeface="Courier New" pitchFamily="49" charset="0"/>
              </a:rPr>
              <a:t>  tail = newNode</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size++;</a:t>
            </a:r>
          </a:p>
          <a:p>
            <a:r>
              <a:rPr lang="en-US" sz="1600">
                <a:latin typeface="Courier New" pitchFamily="49" charset="0"/>
                <a:cs typeface="Courier New" pitchFamily="49" charset="0"/>
              </a:rPr>
              <a:t>index++;</a:t>
            </a:r>
          </a:p>
        </p:txBody>
      </p:sp>
      <p:sp>
        <p:nvSpPr>
          <p:cNvPr id="5" name="Rectangle 4"/>
          <p:cNvSpPr/>
          <p:nvPr/>
        </p:nvSpPr>
        <p:spPr>
          <a:xfrm>
            <a:off x="390525" y="233045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KWLinkedList</a:t>
            </a:r>
            <a:endParaRPr lang="en-US" u="sng" dirty="0">
              <a:solidFill>
                <a:schemeClr val="accent2"/>
              </a:solidFill>
              <a:latin typeface="Courier New" pitchFamily="49" charset="0"/>
              <a:cs typeface="Courier New" pitchFamily="49" charset="0"/>
            </a:endParaRPr>
          </a:p>
        </p:txBody>
      </p:sp>
      <p:sp>
        <p:nvSpPr>
          <p:cNvPr id="6" name="Rectangle 5"/>
          <p:cNvSpPr/>
          <p:nvPr/>
        </p:nvSpPr>
        <p:spPr>
          <a:xfrm>
            <a:off x="390525" y="271145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head = null</a:t>
            </a:r>
          </a:p>
          <a:p>
            <a:pPr>
              <a:defRPr/>
            </a:pPr>
            <a:r>
              <a:rPr lang="en-US" sz="1600" dirty="0">
                <a:solidFill>
                  <a:schemeClr val="tx1"/>
                </a:solidFill>
                <a:latin typeface="Courier New" pitchFamily="49" charset="0"/>
                <a:cs typeface="Courier New" pitchFamily="49" charset="0"/>
              </a:rPr>
              <a:t>tail = null</a:t>
            </a:r>
          </a:p>
          <a:p>
            <a:pPr>
              <a:defRPr/>
            </a:pPr>
            <a:r>
              <a:rPr lang="en-US" sz="1600" dirty="0">
                <a:solidFill>
                  <a:schemeClr val="tx1"/>
                </a:solidFill>
                <a:latin typeface="Courier New" pitchFamily="49" charset="0"/>
                <a:cs typeface="Courier New" pitchFamily="49" charset="0"/>
              </a:rPr>
              <a:t>size = 3</a:t>
            </a:r>
          </a:p>
        </p:txBody>
      </p:sp>
      <p:sp>
        <p:nvSpPr>
          <p:cNvPr id="7" name="Rectangle 6"/>
          <p:cNvSpPr/>
          <p:nvPr/>
        </p:nvSpPr>
        <p:spPr>
          <a:xfrm>
            <a:off x="1266825" y="2901950"/>
            <a:ext cx="568325"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266825" y="3132138"/>
            <a:ext cx="568325"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 name="Rectangle 25"/>
          <p:cNvSpPr/>
          <p:nvPr/>
        </p:nvSpPr>
        <p:spPr>
          <a:xfrm>
            <a:off x="2143125" y="1455738"/>
            <a:ext cx="381000" cy="200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3</a:t>
            </a:r>
          </a:p>
        </p:txBody>
      </p:sp>
      <p:sp>
        <p:nvSpPr>
          <p:cNvPr id="20" name="Rectangle 19"/>
          <p:cNvSpPr/>
          <p:nvPr/>
        </p:nvSpPr>
        <p:spPr>
          <a:xfrm>
            <a:off x="5035550" y="13970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22" name="Rectangle 21"/>
          <p:cNvSpPr/>
          <p:nvPr/>
        </p:nvSpPr>
        <p:spPr>
          <a:xfrm>
            <a:off x="5035550" y="17780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"Ann"</a:t>
            </a:r>
          </a:p>
        </p:txBody>
      </p:sp>
      <p:sp>
        <p:nvSpPr>
          <p:cNvPr id="24" name="Rectangle 23"/>
          <p:cNvSpPr/>
          <p:nvPr/>
        </p:nvSpPr>
        <p:spPr>
          <a:xfrm>
            <a:off x="6026150" y="19685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7" name="Rectangle 26"/>
          <p:cNvSpPr/>
          <p:nvPr/>
        </p:nvSpPr>
        <p:spPr>
          <a:xfrm>
            <a:off x="5149850" y="2198688"/>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60783" name="Group 27"/>
          <p:cNvGrpSpPr>
            <a:grpSpLocks/>
          </p:cNvGrpSpPr>
          <p:nvPr/>
        </p:nvGrpSpPr>
        <p:grpSpPr bwMode="auto">
          <a:xfrm>
            <a:off x="7092950" y="1397000"/>
            <a:ext cx="1752600" cy="1371600"/>
            <a:chOff x="762000" y="1981200"/>
            <a:chExt cx="1752600" cy="1371600"/>
          </a:xfrm>
        </p:grpSpPr>
        <p:sp>
          <p:nvSpPr>
            <p:cNvPr id="29" name="Rectangle 28"/>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30" name="Rectangle 29"/>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"Sam"</a:t>
              </a:r>
            </a:p>
          </p:txBody>
        </p:sp>
        <p:sp>
          <p:nvSpPr>
            <p:cNvPr id="32" name="Rectangle 31"/>
            <p:cNvSpPr/>
            <p:nvPr/>
          </p:nvSpPr>
          <p:spPr>
            <a:xfrm>
              <a:off x="838200" y="2801938"/>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cxnSp>
        <p:nvCxnSpPr>
          <p:cNvPr id="23" name="Curved Connector 22"/>
          <p:cNvCxnSpPr>
            <a:stCxn id="7" idx="3"/>
            <a:endCxn id="12" idx="1"/>
          </p:cNvCxnSpPr>
          <p:nvPr/>
        </p:nvCxnSpPr>
        <p:spPr>
          <a:xfrm flipV="1">
            <a:off x="1835150" y="1587500"/>
            <a:ext cx="1143000" cy="1390650"/>
          </a:xfrm>
          <a:prstGeom prst="curvedConnector3">
            <a:avLst>
              <a:gd name="adj1" fmla="val 8380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25" name="Curved Connector 24"/>
          <p:cNvCxnSpPr>
            <a:stCxn id="8" idx="3"/>
            <a:endCxn id="30" idx="2"/>
          </p:cNvCxnSpPr>
          <p:nvPr/>
        </p:nvCxnSpPr>
        <p:spPr>
          <a:xfrm flipV="1">
            <a:off x="1835150" y="2768600"/>
            <a:ext cx="6134100" cy="439738"/>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49" name="Curved Connector 48"/>
          <p:cNvCxnSpPr>
            <a:stCxn id="27" idx="1"/>
          </p:cNvCxnSpPr>
          <p:nvPr/>
        </p:nvCxnSpPr>
        <p:spPr>
          <a:xfrm rot="10800000">
            <a:off x="4730750" y="2273300"/>
            <a:ext cx="419100" cy="1588"/>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22" idx="3"/>
          </p:cNvCxnSpPr>
          <p:nvPr/>
        </p:nvCxnSpPr>
        <p:spPr>
          <a:xfrm flipH="1" flipV="1">
            <a:off x="6788150" y="2273300"/>
            <a:ext cx="381000" cy="20638"/>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9" name="Curved Connector 58"/>
          <p:cNvCxnSpPr>
            <a:endCxn id="20" idx="1"/>
          </p:cNvCxnSpPr>
          <p:nvPr/>
        </p:nvCxnSpPr>
        <p:spPr>
          <a:xfrm flipV="1">
            <a:off x="4425950" y="1587500"/>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61" name="Curved Connector 60"/>
          <p:cNvCxnSpPr>
            <a:stCxn id="24" idx="3"/>
          </p:cNvCxnSpPr>
          <p:nvPr/>
        </p:nvCxnSpPr>
        <p:spPr>
          <a:xfrm flipV="1">
            <a:off x="6483350" y="1587500"/>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1247775" y="3284538"/>
            <a:ext cx="381000" cy="300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4</a:t>
            </a:r>
          </a:p>
        </p:txBody>
      </p:sp>
      <p:grpSp>
        <p:nvGrpSpPr>
          <p:cNvPr id="45" name="Group 44"/>
          <p:cNvGrpSpPr>
            <a:grpSpLocks/>
          </p:cNvGrpSpPr>
          <p:nvPr/>
        </p:nvGrpSpPr>
        <p:grpSpPr bwMode="auto">
          <a:xfrm>
            <a:off x="4597400" y="3827463"/>
            <a:ext cx="3773488" cy="1371600"/>
            <a:chOff x="440565" y="3992610"/>
            <a:chExt cx="3773511" cy="1371600"/>
          </a:xfrm>
        </p:grpSpPr>
        <p:sp>
          <p:nvSpPr>
            <p:cNvPr id="46" name="Rectangle 45"/>
            <p:cNvSpPr/>
            <p:nvPr/>
          </p:nvSpPr>
          <p:spPr>
            <a:xfrm>
              <a:off x="2461465" y="4373610"/>
              <a:ext cx="1752611" cy="990600"/>
            </a:xfrm>
            <a:prstGeom prst="rect">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null = prev</a:t>
              </a:r>
            </a:p>
            <a:p>
              <a:pPr>
                <a:defRPr/>
              </a:pPr>
              <a:r>
                <a:rPr lang="en-US" sz="1600" dirty="0">
                  <a:solidFill>
                    <a:schemeClr val="tx1"/>
                  </a:solidFill>
                  <a:latin typeface="Courier New" pitchFamily="49" charset="0"/>
                  <a:cs typeface="Courier New" pitchFamily="49" charset="0"/>
                </a:rPr>
                <a:t>data = "Bob"</a:t>
              </a:r>
            </a:p>
          </p:txBody>
        </p:sp>
        <p:sp>
          <p:nvSpPr>
            <p:cNvPr id="47" name="Rectangle 46"/>
            <p:cNvSpPr/>
            <p:nvPr/>
          </p:nvSpPr>
          <p:spPr>
            <a:xfrm>
              <a:off x="2461465" y="3992610"/>
              <a:ext cx="1752611"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48" name="Rectangle 47"/>
            <p:cNvSpPr/>
            <p:nvPr/>
          </p:nvSpPr>
          <p:spPr>
            <a:xfrm>
              <a:off x="440565" y="4716510"/>
              <a:ext cx="1063631" cy="541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Courier New" pitchFamily="49" charset="0"/>
                  <a:cs typeface="Courier New" pitchFamily="49" charset="0"/>
                </a:rPr>
                <a:t>newNode</a:t>
              </a:r>
            </a:p>
          </p:txBody>
        </p:sp>
        <p:cxnSp>
          <p:nvCxnSpPr>
            <p:cNvPr id="50" name="Straight Arrow Connector 49"/>
            <p:cNvCxnSpPr>
              <a:stCxn id="48" idx="3"/>
              <a:endCxn id="46" idx="1"/>
            </p:cNvCxnSpPr>
            <p:nvPr/>
          </p:nvCxnSpPr>
          <p:spPr>
            <a:xfrm flipV="1">
              <a:off x="1504196" y="4868910"/>
              <a:ext cx="957269" cy="117475"/>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grpSp>
      <p:sp>
        <p:nvSpPr>
          <p:cNvPr id="51" name="Rectangle 50"/>
          <p:cNvSpPr/>
          <p:nvPr/>
        </p:nvSpPr>
        <p:spPr>
          <a:xfrm>
            <a:off x="6738938" y="465296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2" name="Rectangle 51"/>
          <p:cNvSpPr/>
          <p:nvPr/>
        </p:nvSpPr>
        <p:spPr>
          <a:xfrm>
            <a:off x="8034338" y="1939925"/>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3" name="Curved Connector 52"/>
          <p:cNvCxnSpPr>
            <a:stCxn id="52" idx="3"/>
            <a:endCxn id="47" idx="0"/>
          </p:cNvCxnSpPr>
          <p:nvPr/>
        </p:nvCxnSpPr>
        <p:spPr>
          <a:xfrm flipH="1">
            <a:off x="7494588" y="2016125"/>
            <a:ext cx="996950" cy="1811338"/>
          </a:xfrm>
          <a:prstGeom prst="curvedConnector4">
            <a:avLst>
              <a:gd name="adj1" fmla="val -52609"/>
              <a:gd name="adj2" fmla="val 58497"/>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6" name="Curved Connector 55"/>
          <p:cNvCxnSpPr>
            <a:stCxn id="51" idx="1"/>
          </p:cNvCxnSpPr>
          <p:nvPr/>
        </p:nvCxnSpPr>
        <p:spPr>
          <a:xfrm rot="10800000" flipH="1">
            <a:off x="6738938" y="2711450"/>
            <a:ext cx="658812" cy="2017713"/>
          </a:xfrm>
          <a:prstGeom prst="curvedConnector4">
            <a:avLst>
              <a:gd name="adj1" fmla="val -60098"/>
              <a:gd name="adj2" fmla="val 6530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64" name="Curved Connector 63"/>
          <p:cNvCxnSpPr>
            <a:stCxn id="8" idx="3"/>
            <a:endCxn id="47" idx="1"/>
          </p:cNvCxnSpPr>
          <p:nvPr/>
        </p:nvCxnSpPr>
        <p:spPr>
          <a:xfrm>
            <a:off x="1835150" y="3208338"/>
            <a:ext cx="4783138" cy="809625"/>
          </a:xfrm>
          <a:prstGeom prst="curvedConnector3">
            <a:avLst>
              <a:gd name="adj1" fmla="val 50000"/>
            </a:avLst>
          </a:prstGeom>
          <a:ln w="12700">
            <a:tailEnd type="triangle" w="lg"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fade">
                                      <p:cBhvr>
                                        <p:cTn id="30" dur="500"/>
                                        <p:tgtEl>
                                          <p:spTgt spid="2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xEl>
                                              <p:pRg st="4" end="4"/>
                                            </p:txEl>
                                          </p:spTgt>
                                        </p:tgtEl>
                                        <p:attrNameLst>
                                          <p:attrName>style.visibility</p:attrName>
                                        </p:attrNameLst>
                                      </p:cBhvr>
                                      <p:to>
                                        <p:strVal val="visible"/>
                                      </p:to>
                                    </p:set>
                                    <p:animEffect transition="in" filter="fade">
                                      <p:cBhvr>
                                        <p:cTn id="43" dur="500"/>
                                        <p:tgtEl>
                                          <p:spTgt spid="21">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5"/>
                                        </p:tgtEl>
                                      </p:cBhvr>
                                    </p:animEffect>
                                    <p:set>
                                      <p:cBhvr>
                                        <p:cTn id="48" dur="1" fill="hold">
                                          <p:stCondLst>
                                            <p:cond delay="499"/>
                                          </p:stCondLst>
                                        </p:cTn>
                                        <p:tgtEl>
                                          <p:spTgt spid="25"/>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1">
                                            <p:txEl>
                                              <p:pRg st="6" end="6"/>
                                            </p:txEl>
                                          </p:spTgt>
                                        </p:tgtEl>
                                        <p:attrNameLst>
                                          <p:attrName>style.visibility</p:attrName>
                                        </p:attrNameLst>
                                      </p:cBhvr>
                                      <p:to>
                                        <p:strVal val="visible"/>
                                      </p:to>
                                    </p:set>
                                    <p:animEffect transition="in" filter="fade">
                                      <p:cBhvr>
                                        <p:cTn id="56" dur="500"/>
                                        <p:tgtEl>
                                          <p:spTgt spid="21">
                                            <p:txEl>
                                              <p:pRg st="6" end="6"/>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1">
                                            <p:txEl>
                                              <p:pRg st="7" end="7"/>
                                            </p:txEl>
                                          </p:spTgt>
                                        </p:tgtEl>
                                        <p:attrNameLst>
                                          <p:attrName>style.visibility</p:attrName>
                                        </p:attrNameLst>
                                      </p:cBhvr>
                                      <p:to>
                                        <p:strVal val="visible"/>
                                      </p:to>
                                    </p:set>
                                    <p:animEffect transition="in" filter="fade">
                                      <p:cBhvr>
                                        <p:cTn id="59" dur="500"/>
                                        <p:tgtEl>
                                          <p:spTgt spid="21">
                                            <p:txEl>
                                              <p:pRg st="7" end="7"/>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xEl>
                                              <p:pRg st="8" end="8"/>
                                            </p:txEl>
                                          </p:spTgt>
                                        </p:tgtEl>
                                        <p:attrNameLst>
                                          <p:attrName>style.visibility</p:attrName>
                                        </p:attrNameLst>
                                      </p:cBhvr>
                                      <p:to>
                                        <p:strVal val="visible"/>
                                      </p:to>
                                    </p:set>
                                    <p:animEffect transition="in" filter="fade">
                                      <p:cBhvr>
                                        <p:cTn id="62" dur="500"/>
                                        <p:tgtEl>
                                          <p:spTgt spid="21">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8" grpId="0" animBg="1"/>
      <p:bldP spid="51" grpId="0" animBg="1"/>
      <p:bldP spid="5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p:nvPr>
        </p:nvSpPr>
        <p:spPr>
          <a:xfrm>
            <a:off x="3200400" y="274638"/>
            <a:ext cx="5486400" cy="847725"/>
          </a:xfrm>
        </p:spPr>
        <p:txBody>
          <a:bodyPr/>
          <a:lstStyle/>
          <a:p>
            <a:r>
              <a:rPr lang="en-US" sz="4000" b="1" smtClean="0"/>
              <a:t>Adding to the Middle of the List</a:t>
            </a:r>
          </a:p>
        </p:txBody>
      </p:sp>
      <p:grpSp>
        <p:nvGrpSpPr>
          <p:cNvPr id="161794" name="Group 10"/>
          <p:cNvGrpSpPr>
            <a:grpSpLocks/>
          </p:cNvGrpSpPr>
          <p:nvPr/>
        </p:nvGrpSpPr>
        <p:grpSpPr bwMode="auto">
          <a:xfrm>
            <a:off x="2978150" y="1397000"/>
            <a:ext cx="1752600" cy="1371600"/>
            <a:chOff x="762000" y="1981200"/>
            <a:chExt cx="1752600" cy="1371600"/>
          </a:xfrm>
        </p:grpSpPr>
        <p:sp>
          <p:nvSpPr>
            <p:cNvPr id="12" name="Rectangle 11"/>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13" name="Rectangle 12"/>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prev = null</a:t>
              </a:r>
            </a:p>
            <a:p>
              <a:pPr>
                <a:defRPr/>
              </a:pPr>
              <a:r>
                <a:rPr lang="en-US" sz="1600" dirty="0">
                  <a:solidFill>
                    <a:schemeClr val="tx1"/>
                  </a:solidFill>
                  <a:latin typeface="Courier New" pitchFamily="49" charset="0"/>
                  <a:cs typeface="Courier New" pitchFamily="49" charset="0"/>
                </a:rPr>
                <a:t>data = "Tom"</a:t>
              </a:r>
            </a:p>
          </p:txBody>
        </p:sp>
        <p:sp>
          <p:nvSpPr>
            <p:cNvPr id="14" name="Rectangle 13"/>
            <p:cNvSpPr/>
            <p:nvPr/>
          </p:nvSpPr>
          <p:spPr>
            <a:xfrm>
              <a:off x="1752600" y="25527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17" name="Rectangle 16"/>
          <p:cNvSpPr/>
          <p:nvPr/>
        </p:nvSpPr>
        <p:spPr>
          <a:xfrm>
            <a:off x="82550" y="465138"/>
            <a:ext cx="2693988"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KWListIter</a:t>
            </a:r>
            <a:endParaRPr lang="en-US" u="sng" dirty="0">
              <a:solidFill>
                <a:schemeClr val="accent2"/>
              </a:solidFill>
              <a:latin typeface="Courier New" pitchFamily="49" charset="0"/>
              <a:cs typeface="Courier New" pitchFamily="49" charset="0"/>
            </a:endParaRPr>
          </a:p>
        </p:txBody>
      </p:sp>
      <p:sp>
        <p:nvSpPr>
          <p:cNvPr id="18" name="Rectangle 17"/>
          <p:cNvSpPr/>
          <p:nvPr/>
        </p:nvSpPr>
        <p:spPr>
          <a:xfrm>
            <a:off x="82550" y="846138"/>
            <a:ext cx="2693988"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        nextItem = null</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lastItemReturned = null</a:t>
            </a:r>
          </a:p>
          <a:p>
            <a:pPr>
              <a:defRPr/>
            </a:pPr>
            <a:r>
              <a:rPr lang="en-US" sz="1400" dirty="0">
                <a:solidFill>
                  <a:schemeClr val="tx1"/>
                </a:solidFill>
                <a:latin typeface="Courier New" pitchFamily="49" charset="0"/>
                <a:cs typeface="Courier New" pitchFamily="49" charset="0"/>
              </a:rPr>
              <a:t>           index = 1</a:t>
            </a:r>
          </a:p>
        </p:txBody>
      </p:sp>
      <p:sp>
        <p:nvSpPr>
          <p:cNvPr id="21" name="TextBox 20"/>
          <p:cNvSpPr txBox="1">
            <a:spLocks noChangeArrowheads="1"/>
          </p:cNvSpPr>
          <p:nvPr/>
        </p:nvSpPr>
        <p:spPr bwMode="auto">
          <a:xfrm>
            <a:off x="533400" y="3810000"/>
            <a:ext cx="5013325" cy="2554288"/>
          </a:xfrm>
          <a:prstGeom prst="rect">
            <a:avLst/>
          </a:prstGeom>
          <a:noFill/>
          <a:ln w="9525">
            <a:noFill/>
            <a:miter lim="800000"/>
            <a:headEnd/>
            <a:tailEnd/>
          </a:ln>
        </p:spPr>
        <p:txBody>
          <a:bodyPr>
            <a:spAutoFit/>
          </a:bodyPr>
          <a:lstStyle/>
          <a:p>
            <a:r>
              <a:rPr lang="en-US" sz="1600">
                <a:latin typeface="Courier New" pitchFamily="49" charset="0"/>
                <a:cs typeface="Courier New" pitchFamily="49" charset="0"/>
              </a:rPr>
              <a:t>else {</a:t>
            </a:r>
          </a:p>
          <a:p>
            <a:r>
              <a:rPr lang="en-US" sz="1600">
                <a:latin typeface="Courier New" pitchFamily="49" charset="0"/>
                <a:cs typeface="Courier New" pitchFamily="49" charset="0"/>
              </a:rPr>
              <a:t>  Node&lt;E&gt; newNode = new Node&lt;E&gt;(obj);</a:t>
            </a:r>
          </a:p>
          <a:p>
            <a:r>
              <a:rPr lang="en-US" sz="1600">
                <a:latin typeface="Courier New" pitchFamily="49" charset="0"/>
                <a:cs typeface="Courier New" pitchFamily="49" charset="0"/>
              </a:rPr>
              <a:t>  newNode.prev = nextItem.prev;</a:t>
            </a:r>
          </a:p>
          <a:p>
            <a:r>
              <a:rPr lang="en-US" sz="1600">
                <a:latin typeface="Courier New" pitchFamily="49" charset="0"/>
                <a:cs typeface="Courier New" pitchFamily="49" charset="0"/>
              </a:rPr>
              <a:t>  nextItem.prev.next = newNode;</a:t>
            </a:r>
          </a:p>
          <a:p>
            <a:r>
              <a:rPr lang="en-US" sz="1600">
                <a:latin typeface="Courier New" pitchFamily="49" charset="0"/>
                <a:cs typeface="Courier New" pitchFamily="49" charset="0"/>
              </a:rPr>
              <a:t>  newNode.next = nextItem;</a:t>
            </a:r>
          </a:p>
          <a:p>
            <a:r>
              <a:rPr lang="en-US" sz="1600">
                <a:latin typeface="Courier New" pitchFamily="49" charset="0"/>
                <a:cs typeface="Courier New" pitchFamily="49" charset="0"/>
              </a:rPr>
              <a:t>  nextItem.prev = newNode;</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a:t>
            </a:r>
          </a:p>
          <a:p>
            <a:r>
              <a:rPr lang="en-US" sz="1600">
                <a:latin typeface="Courier New" pitchFamily="49" charset="0"/>
                <a:cs typeface="Courier New" pitchFamily="49" charset="0"/>
              </a:rPr>
              <a:t>size++;</a:t>
            </a:r>
          </a:p>
          <a:p>
            <a:r>
              <a:rPr lang="en-US" sz="1600">
                <a:latin typeface="Courier New" pitchFamily="49" charset="0"/>
                <a:cs typeface="Courier New" pitchFamily="49" charset="0"/>
              </a:rPr>
              <a:t>index++;</a:t>
            </a:r>
          </a:p>
        </p:txBody>
      </p:sp>
      <p:sp>
        <p:nvSpPr>
          <p:cNvPr id="5" name="Rectangle 4"/>
          <p:cNvSpPr/>
          <p:nvPr/>
        </p:nvSpPr>
        <p:spPr>
          <a:xfrm>
            <a:off x="390525" y="233045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KWLinkedList</a:t>
            </a:r>
            <a:endParaRPr lang="en-US" u="sng" dirty="0">
              <a:solidFill>
                <a:schemeClr val="accent2"/>
              </a:solidFill>
              <a:latin typeface="Courier New" pitchFamily="49" charset="0"/>
              <a:cs typeface="Courier New" pitchFamily="49" charset="0"/>
            </a:endParaRPr>
          </a:p>
        </p:txBody>
      </p:sp>
      <p:sp>
        <p:nvSpPr>
          <p:cNvPr id="6" name="Rectangle 5"/>
          <p:cNvSpPr/>
          <p:nvPr/>
        </p:nvSpPr>
        <p:spPr>
          <a:xfrm>
            <a:off x="390525" y="271145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head = null</a:t>
            </a:r>
          </a:p>
          <a:p>
            <a:pPr>
              <a:defRPr/>
            </a:pPr>
            <a:r>
              <a:rPr lang="en-US" sz="1600" dirty="0">
                <a:solidFill>
                  <a:schemeClr val="tx1"/>
                </a:solidFill>
                <a:latin typeface="Courier New" pitchFamily="49" charset="0"/>
                <a:cs typeface="Courier New" pitchFamily="49" charset="0"/>
              </a:rPr>
              <a:t>tail = null</a:t>
            </a:r>
          </a:p>
          <a:p>
            <a:pPr>
              <a:defRPr/>
            </a:pPr>
            <a:r>
              <a:rPr lang="en-US" sz="1600" dirty="0">
                <a:solidFill>
                  <a:schemeClr val="tx1"/>
                </a:solidFill>
                <a:latin typeface="Courier New" pitchFamily="49" charset="0"/>
                <a:cs typeface="Courier New" pitchFamily="49" charset="0"/>
              </a:rPr>
              <a:t>size = 3</a:t>
            </a:r>
          </a:p>
        </p:txBody>
      </p:sp>
      <p:sp>
        <p:nvSpPr>
          <p:cNvPr id="7" name="Rectangle 6"/>
          <p:cNvSpPr/>
          <p:nvPr/>
        </p:nvSpPr>
        <p:spPr>
          <a:xfrm>
            <a:off x="1266825" y="2901950"/>
            <a:ext cx="568325"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266825" y="3132138"/>
            <a:ext cx="568325"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 name="Rectangle 25"/>
          <p:cNvSpPr/>
          <p:nvPr/>
        </p:nvSpPr>
        <p:spPr>
          <a:xfrm>
            <a:off x="2143125" y="1455738"/>
            <a:ext cx="381000" cy="200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2</a:t>
            </a:r>
          </a:p>
        </p:txBody>
      </p:sp>
      <p:sp>
        <p:nvSpPr>
          <p:cNvPr id="20" name="Rectangle 19"/>
          <p:cNvSpPr/>
          <p:nvPr/>
        </p:nvSpPr>
        <p:spPr>
          <a:xfrm>
            <a:off x="5035550" y="13970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22" name="Rectangle 21"/>
          <p:cNvSpPr/>
          <p:nvPr/>
        </p:nvSpPr>
        <p:spPr>
          <a:xfrm>
            <a:off x="5035550" y="17780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"Ann"</a:t>
            </a:r>
          </a:p>
        </p:txBody>
      </p:sp>
      <p:sp>
        <p:nvSpPr>
          <p:cNvPr id="24" name="Rectangle 23"/>
          <p:cNvSpPr/>
          <p:nvPr/>
        </p:nvSpPr>
        <p:spPr>
          <a:xfrm>
            <a:off x="6026150" y="19685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7" name="Rectangle 26"/>
          <p:cNvSpPr/>
          <p:nvPr/>
        </p:nvSpPr>
        <p:spPr>
          <a:xfrm>
            <a:off x="5149850" y="2198688"/>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61807" name="Group 27"/>
          <p:cNvGrpSpPr>
            <a:grpSpLocks/>
          </p:cNvGrpSpPr>
          <p:nvPr/>
        </p:nvGrpSpPr>
        <p:grpSpPr bwMode="auto">
          <a:xfrm>
            <a:off x="7092950" y="1397000"/>
            <a:ext cx="1752600" cy="1371600"/>
            <a:chOff x="762000" y="1981200"/>
            <a:chExt cx="1752600" cy="1371600"/>
          </a:xfrm>
        </p:grpSpPr>
        <p:sp>
          <p:nvSpPr>
            <p:cNvPr id="29" name="Rectangle 28"/>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30" name="Rectangle 29"/>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"Sam"</a:t>
              </a:r>
            </a:p>
          </p:txBody>
        </p:sp>
        <p:sp>
          <p:nvSpPr>
            <p:cNvPr id="32" name="Rectangle 31"/>
            <p:cNvSpPr/>
            <p:nvPr/>
          </p:nvSpPr>
          <p:spPr>
            <a:xfrm>
              <a:off x="838200" y="2801938"/>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cxnSp>
        <p:nvCxnSpPr>
          <p:cNvPr id="23" name="Curved Connector 22"/>
          <p:cNvCxnSpPr>
            <a:stCxn id="7" idx="3"/>
            <a:endCxn id="12" idx="1"/>
          </p:cNvCxnSpPr>
          <p:nvPr/>
        </p:nvCxnSpPr>
        <p:spPr>
          <a:xfrm flipV="1">
            <a:off x="1835150" y="1587500"/>
            <a:ext cx="1143000" cy="1390650"/>
          </a:xfrm>
          <a:prstGeom prst="curvedConnector3">
            <a:avLst>
              <a:gd name="adj1" fmla="val 8380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25" name="Curved Connector 24"/>
          <p:cNvCxnSpPr>
            <a:stCxn id="8" idx="3"/>
            <a:endCxn id="30" idx="2"/>
          </p:cNvCxnSpPr>
          <p:nvPr/>
        </p:nvCxnSpPr>
        <p:spPr>
          <a:xfrm flipV="1">
            <a:off x="1835150" y="2768600"/>
            <a:ext cx="6134100" cy="439738"/>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49" name="Curved Connector 48"/>
          <p:cNvCxnSpPr>
            <a:stCxn id="27" idx="1"/>
          </p:cNvCxnSpPr>
          <p:nvPr/>
        </p:nvCxnSpPr>
        <p:spPr>
          <a:xfrm rot="10800000">
            <a:off x="4730750" y="2273300"/>
            <a:ext cx="419100" cy="1588"/>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22" idx="3"/>
          </p:cNvCxnSpPr>
          <p:nvPr/>
        </p:nvCxnSpPr>
        <p:spPr>
          <a:xfrm flipH="1" flipV="1">
            <a:off x="6788150" y="2273300"/>
            <a:ext cx="381000" cy="20638"/>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9" name="Curved Connector 58"/>
          <p:cNvCxnSpPr>
            <a:endCxn id="20" idx="1"/>
          </p:cNvCxnSpPr>
          <p:nvPr/>
        </p:nvCxnSpPr>
        <p:spPr>
          <a:xfrm flipV="1">
            <a:off x="4425950" y="1587500"/>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61" name="Curved Connector 60"/>
          <p:cNvCxnSpPr>
            <a:stCxn id="24" idx="3"/>
          </p:cNvCxnSpPr>
          <p:nvPr/>
        </p:nvCxnSpPr>
        <p:spPr>
          <a:xfrm flipV="1">
            <a:off x="6483350" y="1587500"/>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1247775" y="3284538"/>
            <a:ext cx="381000" cy="300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4</a:t>
            </a:r>
          </a:p>
        </p:txBody>
      </p:sp>
      <p:grpSp>
        <p:nvGrpSpPr>
          <p:cNvPr id="15" name="Group 14"/>
          <p:cNvGrpSpPr>
            <a:grpSpLocks/>
          </p:cNvGrpSpPr>
          <p:nvPr/>
        </p:nvGrpSpPr>
        <p:grpSpPr bwMode="auto">
          <a:xfrm>
            <a:off x="5724525" y="3519488"/>
            <a:ext cx="3184525" cy="2185987"/>
            <a:chOff x="5142963" y="3592562"/>
            <a:chExt cx="3183695" cy="2185574"/>
          </a:xfrm>
        </p:grpSpPr>
        <p:sp>
          <p:nvSpPr>
            <p:cNvPr id="46" name="Rectangle 45"/>
            <p:cNvSpPr/>
            <p:nvPr/>
          </p:nvSpPr>
          <p:spPr>
            <a:xfrm>
              <a:off x="5142963" y="3973490"/>
              <a:ext cx="1752143" cy="990413"/>
            </a:xfrm>
            <a:prstGeom prst="rect">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null = prev</a:t>
              </a:r>
            </a:p>
            <a:p>
              <a:pPr>
                <a:defRPr/>
              </a:pPr>
              <a:r>
                <a:rPr lang="en-US" sz="1600" dirty="0">
                  <a:solidFill>
                    <a:schemeClr val="tx1"/>
                  </a:solidFill>
                  <a:latin typeface="Courier New" pitchFamily="49" charset="0"/>
                  <a:cs typeface="Courier New" pitchFamily="49" charset="0"/>
                </a:rPr>
                <a:t>data = "Bob"</a:t>
              </a:r>
            </a:p>
          </p:txBody>
        </p:sp>
        <p:sp>
          <p:nvSpPr>
            <p:cNvPr id="47" name="Rectangle 46"/>
            <p:cNvSpPr/>
            <p:nvPr/>
          </p:nvSpPr>
          <p:spPr>
            <a:xfrm>
              <a:off x="5142963" y="3592562"/>
              <a:ext cx="1752143" cy="380928"/>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sp>
          <p:nvSpPr>
            <p:cNvPr id="48" name="Rectangle 47"/>
            <p:cNvSpPr/>
            <p:nvPr/>
          </p:nvSpPr>
          <p:spPr>
            <a:xfrm>
              <a:off x="7263310" y="5236901"/>
              <a:ext cx="1063348" cy="54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Courier New" pitchFamily="49" charset="0"/>
                  <a:cs typeface="Courier New" pitchFamily="49" charset="0"/>
                </a:rPr>
                <a:t>newNode</a:t>
              </a:r>
            </a:p>
          </p:txBody>
        </p:sp>
        <p:cxnSp>
          <p:nvCxnSpPr>
            <p:cNvPr id="50" name="Straight Arrow Connector 49"/>
            <p:cNvCxnSpPr>
              <a:stCxn id="48" idx="1"/>
              <a:endCxn id="46" idx="3"/>
            </p:cNvCxnSpPr>
            <p:nvPr/>
          </p:nvCxnSpPr>
          <p:spPr>
            <a:xfrm flipH="1" flipV="1">
              <a:off x="6895106" y="4468696"/>
              <a:ext cx="368204" cy="1038029"/>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grpSp>
      <p:grpSp>
        <p:nvGrpSpPr>
          <p:cNvPr id="10" name="Group 9"/>
          <p:cNvGrpSpPr>
            <a:grpSpLocks/>
          </p:cNvGrpSpPr>
          <p:nvPr/>
        </p:nvGrpSpPr>
        <p:grpSpPr bwMode="auto">
          <a:xfrm>
            <a:off x="3854450" y="2768600"/>
            <a:ext cx="2414588" cy="1703388"/>
            <a:chOff x="6599481" y="2845158"/>
            <a:chExt cx="2413714" cy="1703196"/>
          </a:xfrm>
        </p:grpSpPr>
        <p:sp>
          <p:nvSpPr>
            <p:cNvPr id="51" name="Rectangle 50"/>
            <p:cNvSpPr/>
            <p:nvPr/>
          </p:nvSpPr>
          <p:spPr>
            <a:xfrm>
              <a:off x="8556160" y="4395971"/>
              <a:ext cx="457035" cy="15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6" name="Curved Connector 55"/>
            <p:cNvCxnSpPr>
              <a:stCxn id="51" idx="1"/>
              <a:endCxn id="13" idx="2"/>
            </p:cNvCxnSpPr>
            <p:nvPr/>
          </p:nvCxnSpPr>
          <p:spPr>
            <a:xfrm rot="10800000">
              <a:off x="6599481" y="2845158"/>
              <a:ext cx="1956679" cy="1627005"/>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grpSp>
      <p:sp>
        <p:nvSpPr>
          <p:cNvPr id="57" name="Rectangle 56"/>
          <p:cNvSpPr/>
          <p:nvPr/>
        </p:nvSpPr>
        <p:spPr>
          <a:xfrm>
            <a:off x="2195513" y="104616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8" name="Curved Connector 57"/>
          <p:cNvCxnSpPr>
            <a:stCxn id="57" idx="3"/>
            <a:endCxn id="20" idx="0"/>
          </p:cNvCxnSpPr>
          <p:nvPr/>
        </p:nvCxnSpPr>
        <p:spPr>
          <a:xfrm>
            <a:off x="2652713" y="1122363"/>
            <a:ext cx="3259137" cy="274637"/>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grpSp>
        <p:nvGrpSpPr>
          <p:cNvPr id="62" name="Group 61"/>
          <p:cNvGrpSpPr>
            <a:grpSpLocks/>
          </p:cNvGrpSpPr>
          <p:nvPr/>
        </p:nvGrpSpPr>
        <p:grpSpPr bwMode="auto">
          <a:xfrm>
            <a:off x="5911850" y="2768600"/>
            <a:ext cx="1233488" cy="1455738"/>
            <a:chOff x="7780581" y="3092540"/>
            <a:chExt cx="1232614" cy="1455814"/>
          </a:xfrm>
        </p:grpSpPr>
        <p:sp>
          <p:nvSpPr>
            <p:cNvPr id="63" name="Rectangle 62"/>
            <p:cNvSpPr/>
            <p:nvPr/>
          </p:nvSpPr>
          <p:spPr>
            <a:xfrm>
              <a:off x="8556319" y="4395946"/>
              <a:ext cx="456876" cy="152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65" name="Curved Connector 64"/>
            <p:cNvCxnSpPr>
              <a:stCxn id="63" idx="3"/>
              <a:endCxn id="22" idx="2"/>
            </p:cNvCxnSpPr>
            <p:nvPr/>
          </p:nvCxnSpPr>
          <p:spPr>
            <a:xfrm flipH="1" flipV="1">
              <a:off x="7780581" y="3092540"/>
              <a:ext cx="1232614" cy="1379610"/>
            </a:xfrm>
            <a:prstGeom prst="curvedConnector4">
              <a:avLst>
                <a:gd name="adj1" fmla="val -63474"/>
                <a:gd name="adj2" fmla="val 71432"/>
              </a:avLst>
            </a:prstGeom>
            <a:ln w="12700">
              <a:tailEnd type="triangle" w="lg" len="lg"/>
            </a:ln>
          </p:spPr>
          <p:style>
            <a:lnRef idx="1">
              <a:schemeClr val="dk1"/>
            </a:lnRef>
            <a:fillRef idx="0">
              <a:schemeClr val="dk1"/>
            </a:fillRef>
            <a:effectRef idx="0">
              <a:schemeClr val="dk1"/>
            </a:effectRef>
            <a:fontRef idx="minor">
              <a:schemeClr val="tx1"/>
            </a:fontRef>
          </p:style>
        </p:cxnSp>
      </p:grpSp>
      <p:cxnSp>
        <p:nvCxnSpPr>
          <p:cNvPr id="66" name="Curved Connector 65"/>
          <p:cNvCxnSpPr>
            <a:stCxn id="14" idx="3"/>
            <a:endCxn id="47" idx="1"/>
          </p:cNvCxnSpPr>
          <p:nvPr/>
        </p:nvCxnSpPr>
        <p:spPr>
          <a:xfrm>
            <a:off x="4425950" y="2044700"/>
            <a:ext cx="1298575" cy="1665288"/>
          </a:xfrm>
          <a:prstGeom prst="curvedConnector3">
            <a:avLst>
              <a:gd name="adj1" fmla="val 33147"/>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73" name="Curved Connector 72"/>
          <p:cNvCxnSpPr>
            <a:stCxn id="27" idx="1"/>
            <a:endCxn id="47" idx="0"/>
          </p:cNvCxnSpPr>
          <p:nvPr/>
        </p:nvCxnSpPr>
        <p:spPr>
          <a:xfrm rot="10800000" flipH="1" flipV="1">
            <a:off x="5149850" y="2274888"/>
            <a:ext cx="1450975" cy="1244600"/>
          </a:xfrm>
          <a:prstGeom prst="curvedConnector4">
            <a:avLst>
              <a:gd name="adj1" fmla="val -12200"/>
              <a:gd name="adj2" fmla="val 78911"/>
            </a:avLst>
          </a:prstGeom>
          <a:ln w="12700">
            <a:tailEnd type="triangle" w="lg"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59"/>
                                        </p:tgtEl>
                                      </p:cBhvr>
                                    </p:animEffect>
                                    <p:set>
                                      <p:cBhvr>
                                        <p:cTn id="30" dur="1" fill="hold">
                                          <p:stCondLst>
                                            <p:cond delay="499"/>
                                          </p:stCondLst>
                                        </p:cTn>
                                        <p:tgtEl>
                                          <p:spTgt spid="59"/>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fade">
                                      <p:cBhvr>
                                        <p:cTn id="33" dur="500"/>
                                        <p:tgtEl>
                                          <p:spTgt spid="6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49"/>
                                        </p:tgtEl>
                                      </p:cBhvr>
                                    </p:animEffect>
                                    <p:set>
                                      <p:cBhvr>
                                        <p:cTn id="51" dur="1" fill="hold">
                                          <p:stCondLst>
                                            <p:cond delay="499"/>
                                          </p:stCondLst>
                                        </p:cTn>
                                        <p:tgtEl>
                                          <p:spTgt spid="49"/>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1">
                                            <p:txEl>
                                              <p:pRg st="7" end="7"/>
                                            </p:txEl>
                                          </p:spTgt>
                                        </p:tgtEl>
                                        <p:attrNameLst>
                                          <p:attrName>style.visibility</p:attrName>
                                        </p:attrNameLst>
                                      </p:cBhvr>
                                      <p:to>
                                        <p:strVal val="visible"/>
                                      </p:to>
                                    </p:set>
                                    <p:animEffect transition="in" filter="fade">
                                      <p:cBhvr>
                                        <p:cTn id="59" dur="500"/>
                                        <p:tgtEl>
                                          <p:spTgt spid="21">
                                            <p:txEl>
                                              <p:pRg st="7" end="7"/>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xEl>
                                              <p:pRg st="8" end="8"/>
                                            </p:txEl>
                                          </p:spTgt>
                                        </p:tgtEl>
                                        <p:attrNameLst>
                                          <p:attrName>style.visibility</p:attrName>
                                        </p:attrNameLst>
                                      </p:cBhvr>
                                      <p:to>
                                        <p:strVal val="visible"/>
                                      </p:to>
                                    </p:set>
                                    <p:animEffect transition="in" filter="fade">
                                      <p:cBhvr>
                                        <p:cTn id="62" dur="500"/>
                                        <p:tgtEl>
                                          <p:spTgt spid="21">
                                            <p:txEl>
                                              <p:pRg st="8" end="8"/>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1">
                                            <p:txEl>
                                              <p:pRg st="9" end="9"/>
                                            </p:txEl>
                                          </p:spTgt>
                                        </p:tgtEl>
                                        <p:attrNameLst>
                                          <p:attrName>style.visibility</p:attrName>
                                        </p:attrNameLst>
                                      </p:cBhvr>
                                      <p:to>
                                        <p:strVal val="visible"/>
                                      </p:to>
                                    </p:set>
                                    <p:animEffect transition="in" filter="fade">
                                      <p:cBhvr>
                                        <p:cTn id="65" dur="500"/>
                                        <p:tgtEl>
                                          <p:spTgt spid="21">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8"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smtClean="0"/>
              <a:t>Inner Classes: Static and Nonstatic</a:t>
            </a:r>
            <a:endParaRPr lang="en-US" b="1" dirty="0"/>
          </a:p>
        </p:txBody>
      </p:sp>
      <p:sp>
        <p:nvSpPr>
          <p:cNvPr id="3" name="Content Placeholder 2"/>
          <p:cNvSpPr>
            <a:spLocks noGrp="1"/>
          </p:cNvSpPr>
          <p:nvPr>
            <p:ph sz="quarter" idx="1"/>
          </p:nvPr>
        </p:nvSpPr>
        <p:spPr>
          <a:xfrm>
            <a:off x="457200" y="1600200"/>
            <a:ext cx="8229600" cy="4724400"/>
          </a:xfrm>
        </p:spPr>
        <p:txBody>
          <a:bodyPr>
            <a:normAutofit fontScale="92500" lnSpcReduction="20000"/>
          </a:bodyPr>
          <a:lstStyle/>
          <a:p>
            <a:pPr marL="320040" indent="-320040" fontAlgn="auto">
              <a:spcAft>
                <a:spcPts val="0"/>
              </a:spcAft>
              <a:buFont typeface="Wingdings"/>
              <a:buChar char=""/>
              <a:defRPr/>
            </a:pPr>
            <a:r>
              <a:rPr lang="en-US" sz="2800" dirty="0" smtClean="0">
                <a:latin typeface="Courier New" pitchFamily="49" charset="0"/>
                <a:cs typeface="Courier New" pitchFamily="49" charset="0"/>
              </a:rPr>
              <a:t>KWLinkedList</a:t>
            </a:r>
            <a:r>
              <a:rPr lang="en-US" sz="2800" dirty="0" smtClean="0"/>
              <a:t> </a:t>
            </a:r>
            <a:r>
              <a:rPr lang="en-US" dirty="0" smtClean="0"/>
              <a:t>contains two inner classes:</a:t>
            </a:r>
          </a:p>
          <a:p>
            <a:pPr marL="640080" lvl="1" indent="-274320" fontAlgn="auto">
              <a:spcAft>
                <a:spcPts val="0"/>
              </a:spcAft>
              <a:buFont typeface="Wingdings 2"/>
              <a:buChar char=""/>
              <a:defRPr/>
            </a:pPr>
            <a:r>
              <a:rPr lang="en-US" sz="2400" dirty="0">
                <a:latin typeface="Courier New" pitchFamily="49" charset="0"/>
                <a:cs typeface="Courier New" pitchFamily="49" charset="0"/>
              </a:rPr>
              <a:t>Node&lt;E&gt; </a:t>
            </a:r>
            <a:r>
              <a:rPr lang="en-US" dirty="0" smtClean="0"/>
              <a:t>is declared static: there is no need for it to access the data fields of its parent class, </a:t>
            </a:r>
            <a:r>
              <a:rPr lang="en-US" dirty="0" smtClean="0">
                <a:latin typeface="Courier New" pitchFamily="49" charset="0"/>
                <a:cs typeface="Courier New" pitchFamily="49" charset="0"/>
              </a:rPr>
              <a:t>KWLinkedList</a:t>
            </a:r>
            <a:endParaRPr lang="en-US" dirty="0" smtClean="0"/>
          </a:p>
          <a:p>
            <a:pPr marL="640080" lvl="1" indent="-274320" fontAlgn="auto">
              <a:spcAft>
                <a:spcPts val="0"/>
              </a:spcAft>
              <a:buFont typeface="Wingdings 2"/>
              <a:buChar char=""/>
              <a:defRPr/>
            </a:pPr>
            <a:r>
              <a:rPr lang="en-US" sz="2400" dirty="0" err="1" smtClean="0">
                <a:latin typeface="Courier New" pitchFamily="49" charset="0"/>
                <a:cs typeface="Courier New" pitchFamily="49" charset="0"/>
              </a:rPr>
              <a:t>KWListIter</a:t>
            </a:r>
            <a:r>
              <a:rPr lang="en-US" dirty="0" smtClean="0"/>
              <a:t> cannot be declared static because its methods access and modify data fields of </a:t>
            </a:r>
            <a:r>
              <a:rPr lang="en-US" sz="2400" dirty="0" smtClean="0">
                <a:latin typeface="Courier New" pitchFamily="49" charset="0"/>
                <a:cs typeface="Courier New" pitchFamily="49" charset="0"/>
              </a:rPr>
              <a:t>KWLinkedList</a:t>
            </a:r>
            <a:r>
              <a:rPr lang="en-US" dirty="0" smtClean="0"/>
              <a:t>’s</a:t>
            </a:r>
            <a:r>
              <a:rPr lang="en-US" sz="2400" dirty="0" smtClean="0">
                <a:latin typeface="Courier New" pitchFamily="49" charset="0"/>
                <a:cs typeface="Courier New" pitchFamily="49" charset="0"/>
              </a:rPr>
              <a:t> </a:t>
            </a:r>
            <a:r>
              <a:rPr lang="en-US" dirty="0" smtClean="0"/>
              <a:t>parent object which created it</a:t>
            </a:r>
            <a:endParaRPr lang="en-US" dirty="0"/>
          </a:p>
          <a:p>
            <a:pPr marL="320040" indent="-320040" fontAlgn="auto">
              <a:spcAft>
                <a:spcPts val="0"/>
              </a:spcAft>
              <a:buFont typeface="Wingdings"/>
              <a:buChar char=""/>
              <a:defRPr/>
            </a:pPr>
            <a:r>
              <a:rPr lang="en-US" dirty="0" smtClean="0"/>
              <a:t>An inner class which is not static contains an implicit reference to its parent object and can reference the fields of its parent object</a:t>
            </a:r>
          </a:p>
          <a:p>
            <a:pPr marL="320040" indent="-320040" fontAlgn="auto">
              <a:spcAft>
                <a:spcPts val="0"/>
              </a:spcAft>
              <a:buFont typeface="Wingdings"/>
              <a:buChar char=""/>
              <a:defRPr/>
            </a:pPr>
            <a:r>
              <a:rPr lang="en-US" dirty="0" smtClean="0"/>
              <a:t>Since its parent class is already defined with the parament </a:t>
            </a:r>
            <a:r>
              <a:rPr lang="en-US" dirty="0">
                <a:latin typeface="Courier New" pitchFamily="49" charset="0"/>
                <a:cs typeface="Courier New" pitchFamily="49" charset="0"/>
              </a:rPr>
              <a:t>&lt;E&gt;</a:t>
            </a:r>
            <a:r>
              <a:rPr lang="en-US" dirty="0" smtClean="0"/>
              <a:t>, </a:t>
            </a:r>
            <a:r>
              <a:rPr lang="en-US" sz="2800" dirty="0" smtClean="0">
                <a:latin typeface="Courier New" pitchFamily="49" charset="0"/>
                <a:cs typeface="Courier New" pitchFamily="49" charset="0"/>
              </a:rPr>
              <a:t>KWListIter</a:t>
            </a:r>
            <a:r>
              <a:rPr lang="en-US" dirty="0"/>
              <a:t> cannot </a:t>
            </a:r>
            <a:r>
              <a:rPr lang="en-US" dirty="0" smtClean="0"/>
              <a:t>be declared as </a:t>
            </a:r>
            <a:r>
              <a:rPr lang="en-US" sz="2800" dirty="0" smtClean="0">
                <a:latin typeface="Courier New" pitchFamily="49" charset="0"/>
                <a:cs typeface="Courier New" pitchFamily="49" charset="0"/>
              </a:rPr>
              <a:t>KWListIter&lt;E</a:t>
            </a:r>
            <a:r>
              <a:rPr lang="en-US" sz="2800" dirty="0">
                <a:latin typeface="Courier New" pitchFamily="49" charset="0"/>
                <a:cs typeface="Courier New" pitchFamily="49" charset="0"/>
              </a:rPr>
              <a:t>&gt;</a:t>
            </a:r>
            <a:r>
              <a:rPr lang="en-US" sz="2800" dirty="0"/>
              <a:t>; </a:t>
            </a:r>
            <a:r>
              <a:rPr lang="en-US" dirty="0"/>
              <a:t>if it </a:t>
            </a:r>
            <a:r>
              <a:rPr lang="en-US" dirty="0" smtClean="0"/>
              <a:t>were, </a:t>
            </a:r>
            <a:r>
              <a:rPr lang="en-US" dirty="0"/>
              <a:t>an </a:t>
            </a:r>
            <a:r>
              <a:rPr lang="en-US" i="1" dirty="0" smtClean="0"/>
              <a:t>incompatible </a:t>
            </a:r>
            <a:r>
              <a:rPr lang="en-US" i="1" dirty="0"/>
              <a:t>types </a:t>
            </a:r>
            <a:r>
              <a:rPr lang="en-US" dirty="0"/>
              <a:t>syntax error </a:t>
            </a:r>
            <a:r>
              <a:rPr lang="en-US" dirty="0" smtClean="0"/>
              <a:t>would </a:t>
            </a:r>
            <a:r>
              <a:rPr lang="en-US" dirty="0"/>
              <a:t>occur</a:t>
            </a:r>
          </a:p>
          <a:p>
            <a:pPr marL="320040" indent="-320040" fontAlgn="auto">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ext Placeholder 4"/>
          <p:cNvSpPr>
            <a:spLocks noGrp="1"/>
          </p:cNvSpPr>
          <p:nvPr>
            <p:ph type="body" idx="1"/>
          </p:nvPr>
        </p:nvSpPr>
        <p:spPr/>
        <p:txBody>
          <a:bodyPr/>
          <a:lstStyle/>
          <a:p>
            <a:r>
              <a:rPr lang="en-US" smtClean="0"/>
              <a:t>Section 2.9</a:t>
            </a:r>
          </a:p>
        </p:txBody>
      </p:sp>
      <p:sp>
        <p:nvSpPr>
          <p:cNvPr id="4" name="Title 3"/>
          <p:cNvSpPr>
            <a:spLocks noGrp="1"/>
          </p:cNvSpPr>
          <p:nvPr>
            <p:ph type="title"/>
          </p:nvPr>
        </p:nvSpPr>
        <p:spPr/>
        <p:txBody>
          <a:bodyPr>
            <a:normAutofit fontScale="90000"/>
          </a:bodyPr>
          <a:lstStyle/>
          <a:p>
            <a:pPr fontAlgn="auto">
              <a:spcAft>
                <a:spcPts val="0"/>
              </a:spcAft>
              <a:defRPr/>
            </a:pPr>
            <a:r>
              <a:rPr lang="en-US" dirty="0" smtClean="0"/>
              <a:t>The Collections Framework Design</a:t>
            </a:r>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3"/>
          <p:cNvSpPr>
            <a:spLocks noGrp="1"/>
          </p:cNvSpPr>
          <p:nvPr>
            <p:ph type="title"/>
          </p:nvPr>
        </p:nvSpPr>
        <p:spPr>
          <a:xfrm>
            <a:off x="612775" y="228600"/>
            <a:ext cx="8153400" cy="990600"/>
          </a:xfrm>
        </p:spPr>
        <p:txBody>
          <a:bodyPr/>
          <a:lstStyle/>
          <a:p>
            <a:r>
              <a:rPr lang="en-US" b="1" smtClean="0"/>
              <a:t>The</a:t>
            </a:r>
            <a:r>
              <a:rPr lang="en-US" smtClean="0"/>
              <a:t> </a:t>
            </a:r>
            <a:r>
              <a:rPr lang="en-US" smtClean="0">
                <a:latin typeface="Courier New" pitchFamily="49" charset="0"/>
                <a:cs typeface="Courier New" pitchFamily="49" charset="0"/>
              </a:rPr>
              <a:t>Collection</a:t>
            </a:r>
            <a:r>
              <a:rPr lang="en-US" smtClean="0"/>
              <a:t> </a:t>
            </a:r>
            <a:r>
              <a:rPr lang="en-US" b="1" smtClean="0"/>
              <a:t>Interface</a:t>
            </a:r>
          </a:p>
        </p:txBody>
      </p:sp>
      <p:sp>
        <p:nvSpPr>
          <p:cNvPr id="5" name="Content Placeholder 4"/>
          <p:cNvSpPr>
            <a:spLocks noGrp="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smtClean="0"/>
              <a:t>Specifies a subset of methods in the </a:t>
            </a:r>
            <a:r>
              <a:rPr lang="en-US" sz="2800" dirty="0" smtClean="0">
                <a:latin typeface="Courier New" pitchFamily="49" charset="0"/>
                <a:cs typeface="Courier New" pitchFamily="49" charset="0"/>
              </a:rPr>
              <a:t>List</a:t>
            </a:r>
            <a:r>
              <a:rPr lang="en-US" dirty="0" smtClean="0"/>
              <a:t> interface, specifically excluding</a:t>
            </a:r>
          </a:p>
          <a:p>
            <a:pPr marL="640080" lvl="1" indent="-274320" fontAlgn="auto">
              <a:spcAft>
                <a:spcPts val="0"/>
              </a:spcAft>
              <a:buFont typeface="Wingdings 2"/>
              <a:buChar char=""/>
              <a:defRPr/>
            </a:pPr>
            <a:r>
              <a:rPr lang="en-US" dirty="0" smtClean="0">
                <a:latin typeface="Courier New" pitchFamily="49" charset="0"/>
                <a:cs typeface="Courier New" pitchFamily="49" charset="0"/>
              </a:rPr>
              <a:t>add(</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E)</a:t>
            </a:r>
          </a:p>
          <a:p>
            <a:pPr marL="640080" lvl="1" indent="-274320" fontAlgn="auto">
              <a:spcAft>
                <a:spcPts val="0"/>
              </a:spcAft>
              <a:buFont typeface="Wingdings 2"/>
              <a:buChar char=""/>
              <a:defRPr/>
            </a:pPr>
            <a:r>
              <a:rPr lang="en-US" dirty="0" smtClean="0">
                <a:latin typeface="Courier New" pitchFamily="49" charset="0"/>
                <a:cs typeface="Courier New" pitchFamily="49" charset="0"/>
              </a:rPr>
              <a:t>get(int)</a:t>
            </a:r>
          </a:p>
          <a:p>
            <a:pPr marL="640080" lvl="1" indent="-274320" fontAlgn="auto">
              <a:spcAft>
                <a:spcPts val="0"/>
              </a:spcAft>
              <a:buFont typeface="Wingdings 2"/>
              <a:buChar char=""/>
              <a:defRPr/>
            </a:pPr>
            <a:r>
              <a:rPr lang="en-US" dirty="0" smtClean="0">
                <a:latin typeface="Courier New" pitchFamily="49" charset="0"/>
                <a:cs typeface="Courier New" pitchFamily="49" charset="0"/>
              </a:rPr>
              <a:t>remove(int)</a:t>
            </a:r>
          </a:p>
          <a:p>
            <a:pPr marL="640080" lvl="1" indent="-274320" fontAlgn="auto">
              <a:spcAft>
                <a:spcPts val="0"/>
              </a:spcAft>
              <a:buFont typeface="Wingdings 2"/>
              <a:buChar char=""/>
              <a:defRPr/>
            </a:pPr>
            <a:r>
              <a:rPr lang="en-US" dirty="0" smtClean="0">
                <a:latin typeface="Courier New" pitchFamily="49" charset="0"/>
                <a:cs typeface="Courier New" pitchFamily="49" charset="0"/>
              </a:rPr>
              <a:t>set(int, E)</a:t>
            </a:r>
          </a:p>
          <a:p>
            <a:pPr marL="640080" lvl="1" indent="-274320" fontAlgn="auto">
              <a:spcAft>
                <a:spcPts val="0"/>
              </a:spcAft>
              <a:buFont typeface="Wingdings 2"/>
              <a:buNone/>
              <a:defRPr/>
            </a:pPr>
            <a:r>
              <a:rPr lang="en-US" sz="3200" dirty="0" smtClean="0"/>
              <a:t>but including</a:t>
            </a:r>
          </a:p>
          <a:p>
            <a:pPr marL="640080" lvl="1" indent="-274320" fontAlgn="auto">
              <a:spcAft>
                <a:spcPts val="0"/>
              </a:spcAft>
              <a:buFont typeface="Wingdings 2"/>
              <a:buChar char=""/>
              <a:defRPr/>
            </a:pPr>
            <a:r>
              <a:rPr lang="en-US" dirty="0" smtClean="0">
                <a:latin typeface="Courier New" pitchFamily="49" charset="0"/>
                <a:cs typeface="Courier New" pitchFamily="49" charset="0"/>
              </a:rPr>
              <a:t>add(E)</a:t>
            </a:r>
          </a:p>
          <a:p>
            <a:pPr marL="640080" lvl="1" indent="-274320" fontAlgn="auto">
              <a:spcAft>
                <a:spcPts val="0"/>
              </a:spcAft>
              <a:buFont typeface="Wingdings 2"/>
              <a:buChar char=""/>
              <a:defRPr/>
            </a:pPr>
            <a:r>
              <a:rPr lang="en-US" dirty="0" smtClean="0">
                <a:latin typeface="Courier New" pitchFamily="49" charset="0"/>
                <a:cs typeface="Courier New" pitchFamily="49" charset="0"/>
              </a:rPr>
              <a:t>remove(Object)</a:t>
            </a:r>
          </a:p>
          <a:p>
            <a:pPr marL="640080" lvl="1" indent="-274320" fontAlgn="auto">
              <a:spcAft>
                <a:spcPts val="0"/>
              </a:spcAft>
              <a:buFont typeface="Wingdings 2"/>
              <a:buChar char=""/>
              <a:defRPr/>
            </a:pPr>
            <a:r>
              <a:rPr lang="en-US" sz="3200" dirty="0" smtClean="0"/>
              <a:t>the</a:t>
            </a:r>
            <a:r>
              <a:rPr lang="en-US" dirty="0" smtClean="0">
                <a:latin typeface="Courier New" pitchFamily="49" charset="0"/>
                <a:cs typeface="Courier New" pitchFamily="49" charset="0"/>
              </a:rPr>
              <a:t> iterator </a:t>
            </a:r>
            <a:r>
              <a:rPr lang="en-US" sz="3200" dirty="0" smtClean="0"/>
              <a:t>method</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title"/>
          </p:nvPr>
        </p:nvSpPr>
        <p:spPr>
          <a:xfrm>
            <a:off x="612775" y="228600"/>
            <a:ext cx="8153400" cy="990600"/>
          </a:xfrm>
        </p:spPr>
        <p:txBody>
          <a:bodyPr/>
          <a:lstStyle/>
          <a:p>
            <a:r>
              <a:rPr lang="en-US" b="1" smtClean="0"/>
              <a:t>The</a:t>
            </a:r>
            <a:r>
              <a:rPr lang="en-US" smtClean="0"/>
              <a:t> </a:t>
            </a:r>
            <a:r>
              <a:rPr lang="en-US" sz="4000" smtClean="0">
                <a:latin typeface="Courier New" pitchFamily="49" charset="0"/>
                <a:cs typeface="Courier New" pitchFamily="49" charset="0"/>
              </a:rPr>
              <a:t>Collection</a:t>
            </a:r>
            <a:r>
              <a:rPr lang="en-US" sz="4000" smtClean="0"/>
              <a:t> </a:t>
            </a:r>
            <a:r>
              <a:rPr lang="en-US" b="1" smtClean="0"/>
              <a:t>Framework</a:t>
            </a:r>
          </a:p>
        </p:txBody>
      </p:sp>
      <p:pic>
        <p:nvPicPr>
          <p:cNvPr id="165890" name="Picture 2" descr="C:\Documents and Settings\Administrator\My Documents\Koffman\PPTs\JPEGS\JWCL233_Koffman JPG files\ch02\w0053-nn.jpg"/>
          <p:cNvPicPr>
            <a:picLocks noChangeAspect="1" noChangeArrowheads="1"/>
          </p:cNvPicPr>
          <p:nvPr/>
        </p:nvPicPr>
        <p:blipFill>
          <a:blip r:embed="rId2" cstate="print"/>
          <a:srcRect/>
          <a:stretch>
            <a:fillRect/>
          </a:stretch>
        </p:blipFill>
        <p:spPr bwMode="auto">
          <a:xfrm>
            <a:off x="1104900" y="1524000"/>
            <a:ext cx="72771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ArrayList</a:t>
            </a:r>
            <a:r>
              <a:rPr lang="en-US" smtClean="0"/>
              <a:t> </a:t>
            </a:r>
            <a:r>
              <a:rPr lang="en-US" b="1" smtClean="0"/>
              <a:t>Class</a:t>
            </a:r>
            <a:r>
              <a:rPr lang="en-US" smtClean="0"/>
              <a:t> (cont.)</a:t>
            </a:r>
          </a:p>
        </p:txBody>
      </p:sp>
      <p:sp>
        <p:nvSpPr>
          <p:cNvPr id="25602" name="Rectangle 3"/>
          <p:cNvSpPr>
            <a:spLocks noGrp="1" noChangeArrowheads="1"/>
          </p:cNvSpPr>
          <p:nvPr>
            <p:ph sz="quarter" idx="1"/>
          </p:nvPr>
        </p:nvSpPr>
        <p:spPr>
          <a:xfrm>
            <a:off x="612775" y="1600200"/>
            <a:ext cx="8153400" cy="4495800"/>
          </a:xfrm>
        </p:spPr>
        <p:txBody>
          <a:bodyPr/>
          <a:lstStyle/>
          <a:p>
            <a:r>
              <a:rPr lang="en-US" sz="3000" smtClean="0"/>
              <a:t>When no subscript is  specified, an element is added at the end of the list:</a:t>
            </a:r>
            <a:endParaRPr lang="en-US" sz="1000" smtClean="0">
              <a:latin typeface="Courier New" pitchFamily="49" charset="0"/>
              <a:cs typeface="Courier New" pitchFamily="49" charset="0"/>
            </a:endParaRPr>
          </a:p>
          <a:p>
            <a:pPr marL="400050" lvl="1" indent="0">
              <a:buFont typeface="Wingdings 2" pitchFamily="18" charset="2"/>
              <a:buNone/>
            </a:pPr>
            <a:endParaRPr lang="en-US" sz="1800" smtClean="0">
              <a:latin typeface="Courier New" pitchFamily="49" charset="0"/>
              <a:cs typeface="Courier New" pitchFamily="49" charset="0"/>
            </a:endParaRPr>
          </a:p>
          <a:p>
            <a:pPr marL="400050" lvl="1" indent="0">
              <a:buFont typeface="Wingdings 2" pitchFamily="18" charset="2"/>
              <a:buNone/>
            </a:pPr>
            <a:r>
              <a:rPr lang="en-US" sz="1800" smtClean="0">
                <a:latin typeface="Courier New" pitchFamily="49" charset="0"/>
                <a:cs typeface="Courier New" pitchFamily="49" charset="0"/>
              </a:rPr>
              <a:t>myList.add("Dopey");</a:t>
            </a: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cs typeface="Courier New" pitchFamily="49" charset="0"/>
            </a:endParaRPr>
          </a:p>
        </p:txBody>
      </p:sp>
      <p:pic>
        <p:nvPicPr>
          <p:cNvPr id="25603" name="Picture 3"/>
          <p:cNvPicPr>
            <a:picLocks noChangeAspect="1" noChangeArrowheads="1"/>
          </p:cNvPicPr>
          <p:nvPr/>
        </p:nvPicPr>
        <p:blipFill>
          <a:blip r:embed="rId2" cstate="print"/>
          <a:srcRect l="986" t="74408" r="2396" b="4372"/>
          <a:stretch>
            <a:fillRect/>
          </a:stretch>
        </p:blipFill>
        <p:spPr bwMode="auto">
          <a:xfrm>
            <a:off x="152400" y="3505200"/>
            <a:ext cx="8834438" cy="1004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p:cNvSpPr>
            <a:spLocks noGrp="1"/>
          </p:cNvSpPr>
          <p:nvPr>
            <p:ph type="title"/>
          </p:nvPr>
        </p:nvSpPr>
        <p:spPr>
          <a:xfrm>
            <a:off x="612775" y="228600"/>
            <a:ext cx="8153400" cy="990600"/>
          </a:xfrm>
        </p:spPr>
        <p:txBody>
          <a:bodyPr/>
          <a:lstStyle/>
          <a:p>
            <a:r>
              <a:rPr lang="en-US" b="1" smtClean="0"/>
              <a:t>Common Features of Collections</a:t>
            </a:r>
          </a:p>
        </p:txBody>
      </p:sp>
      <p:sp>
        <p:nvSpPr>
          <p:cNvPr id="166914" name="Content Placeholder 2"/>
          <p:cNvSpPr>
            <a:spLocks noGrp="1"/>
          </p:cNvSpPr>
          <p:nvPr>
            <p:ph sz="quarter" idx="1"/>
          </p:nvPr>
        </p:nvSpPr>
        <p:spPr>
          <a:xfrm>
            <a:off x="612775" y="1600200"/>
            <a:ext cx="8153400" cy="4495800"/>
          </a:xfrm>
        </p:spPr>
        <p:txBody>
          <a:bodyPr/>
          <a:lstStyle/>
          <a:p>
            <a:r>
              <a:rPr lang="en-US" smtClean="0"/>
              <a:t>Collections</a:t>
            </a:r>
          </a:p>
          <a:p>
            <a:pPr lvl="1"/>
            <a:r>
              <a:rPr lang="en-US" smtClean="0"/>
              <a:t>grow as needed</a:t>
            </a:r>
          </a:p>
          <a:p>
            <a:pPr lvl="1"/>
            <a:r>
              <a:rPr lang="en-US" smtClean="0"/>
              <a:t>hold references to objects</a:t>
            </a:r>
          </a:p>
          <a:p>
            <a:pPr lvl="1"/>
            <a:r>
              <a:rPr lang="en-US" smtClean="0"/>
              <a:t>have at least two constructors: one to create an empty collection and one to make a copy of another collection</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normAutofit fontScale="90000"/>
          </a:bodyPr>
          <a:lstStyle/>
          <a:p>
            <a:pPr fontAlgn="auto">
              <a:spcAft>
                <a:spcPts val="0"/>
              </a:spcAft>
              <a:defRPr/>
            </a:pPr>
            <a:r>
              <a:rPr lang="en-US" b="1" dirty="0" smtClean="0"/>
              <a:t>Common Features of Collections </a:t>
            </a:r>
            <a:r>
              <a:rPr lang="en-US" dirty="0" smtClean="0"/>
              <a:t>(cont.)</a:t>
            </a:r>
            <a:endParaRPr lang="en-US" dirty="0"/>
          </a:p>
        </p:txBody>
      </p:sp>
      <p:sp>
        <p:nvSpPr>
          <p:cNvPr id="4" name="Content Placeholder 3"/>
          <p:cNvSpPr>
            <a:spLocks noGrp="1"/>
          </p:cNvSpPr>
          <p:nvPr>
            <p:ph sz="quarter" idx="1"/>
          </p:nvPr>
        </p:nvSpPr>
        <p:spPr>
          <a:xfrm>
            <a:off x="457200" y="3962400"/>
            <a:ext cx="4038600" cy="2163763"/>
          </a:xfrm>
        </p:spPr>
        <p:txBody>
          <a:bodyPr>
            <a:normAutofit fontScale="92500"/>
          </a:bodyPr>
          <a:lstStyle/>
          <a:p>
            <a:pPr marL="320040" indent="-320040" fontAlgn="auto">
              <a:spcAft>
                <a:spcPts val="0"/>
              </a:spcAft>
              <a:buFont typeface="Wingdings"/>
              <a:buChar char=""/>
              <a:defRPr/>
            </a:pPr>
            <a:r>
              <a:rPr lang="en-US" dirty="0" smtClean="0"/>
              <a:t>In a general </a:t>
            </a:r>
            <a:r>
              <a:rPr lang="en-US" sz="2800" dirty="0" smtClean="0">
                <a:latin typeface="Courier New" pitchFamily="49" charset="0"/>
                <a:cs typeface="Courier New" pitchFamily="49" charset="0"/>
              </a:rPr>
              <a:t>Collection</a:t>
            </a:r>
            <a:r>
              <a:rPr lang="en-US" dirty="0" smtClean="0"/>
              <a:t> the order of elements is not specified</a:t>
            </a:r>
          </a:p>
        </p:txBody>
      </p:sp>
      <p:sp>
        <p:nvSpPr>
          <p:cNvPr id="7" name="Content Placeholder 6"/>
          <p:cNvSpPr>
            <a:spLocks noGrp="1"/>
          </p:cNvSpPr>
          <p:nvPr>
            <p:ph sz="quarter" idx="2"/>
          </p:nvPr>
        </p:nvSpPr>
        <p:spPr>
          <a:xfrm>
            <a:off x="4648200" y="3962400"/>
            <a:ext cx="4038600" cy="2163763"/>
          </a:xfrm>
        </p:spPr>
        <p:txBody>
          <a:bodyPr>
            <a:normAutofit fontScale="92500"/>
          </a:bodyPr>
          <a:lstStyle/>
          <a:p>
            <a:pPr marL="320040" indent="-320040" fontAlgn="auto">
              <a:spcAft>
                <a:spcPts val="0"/>
              </a:spcAft>
              <a:buFont typeface="Wingdings"/>
              <a:buChar char=""/>
              <a:defRPr/>
            </a:pPr>
            <a:r>
              <a:rPr lang="en-US" dirty="0"/>
              <a:t>For collections implementing the </a:t>
            </a:r>
            <a:r>
              <a:rPr lang="en-US" dirty="0">
                <a:latin typeface="Courier New" pitchFamily="49" charset="0"/>
                <a:cs typeface="Courier New" pitchFamily="49" charset="0"/>
              </a:rPr>
              <a:t>List</a:t>
            </a:r>
            <a:r>
              <a:rPr lang="en-US" dirty="0"/>
              <a:t> interface, the order of the elements is determined by the index</a:t>
            </a:r>
          </a:p>
          <a:p>
            <a:pPr marL="320040" indent="-320040" fontAlgn="auto">
              <a:spcAft>
                <a:spcPts val="0"/>
              </a:spcAft>
              <a:buFont typeface="Wingdings"/>
              <a:buChar char=""/>
              <a:defRPr/>
            </a:pPr>
            <a:endParaRPr lang="en-US" dirty="0"/>
          </a:p>
        </p:txBody>
      </p:sp>
      <p:pic>
        <p:nvPicPr>
          <p:cNvPr id="167940" name="Picture 2" descr="C:\Documents and Settings\Administrator\My Documents\Koffman\PPTs\Koffman_Digital Request 150 DPI JPEG\Ch02\Table_2.12.jpg"/>
          <p:cNvPicPr>
            <a:picLocks noChangeAspect="1" noChangeArrowheads="1"/>
          </p:cNvPicPr>
          <p:nvPr/>
        </p:nvPicPr>
        <p:blipFill>
          <a:blip r:embed="rId2" cstate="print"/>
          <a:srcRect/>
          <a:stretch>
            <a:fillRect/>
          </a:stretch>
        </p:blipFill>
        <p:spPr bwMode="auto">
          <a:xfrm>
            <a:off x="0" y="1676400"/>
            <a:ext cx="9147175"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normAutofit fontScale="90000"/>
          </a:bodyPr>
          <a:lstStyle/>
          <a:p>
            <a:pPr fontAlgn="auto">
              <a:spcAft>
                <a:spcPts val="0"/>
              </a:spcAft>
              <a:defRPr/>
            </a:pPr>
            <a:r>
              <a:rPr lang="en-US" b="1" dirty="0" smtClean="0"/>
              <a:t>Common Features of Collections </a:t>
            </a:r>
            <a:r>
              <a:rPr lang="en-US" dirty="0" smtClean="0"/>
              <a:t>(cont.)</a:t>
            </a:r>
            <a:endParaRPr lang="en-US" dirty="0"/>
          </a:p>
        </p:txBody>
      </p:sp>
      <p:sp>
        <p:nvSpPr>
          <p:cNvPr id="4" name="Content Placeholder 3"/>
          <p:cNvSpPr>
            <a:spLocks noGrp="1"/>
          </p:cNvSpPr>
          <p:nvPr>
            <p:ph sz="quarter" idx="1"/>
          </p:nvPr>
        </p:nvSpPr>
        <p:spPr>
          <a:xfrm>
            <a:off x="457200" y="3962400"/>
            <a:ext cx="4038600" cy="2163763"/>
          </a:xfrm>
        </p:spPr>
        <p:txBody>
          <a:bodyPr>
            <a:normAutofit lnSpcReduction="10000"/>
          </a:bodyPr>
          <a:lstStyle/>
          <a:p>
            <a:pPr marL="320040" indent="-320040" fontAlgn="auto">
              <a:spcAft>
                <a:spcPts val="0"/>
              </a:spcAft>
              <a:buFont typeface="Wingdings"/>
              <a:buChar char=""/>
              <a:defRPr/>
            </a:pPr>
            <a:r>
              <a:rPr lang="en-US" dirty="0" smtClean="0"/>
              <a:t>In a general </a:t>
            </a:r>
            <a:r>
              <a:rPr lang="en-US" sz="2800" dirty="0" smtClean="0">
                <a:latin typeface="Courier New" pitchFamily="49" charset="0"/>
                <a:cs typeface="Courier New" pitchFamily="49" charset="0"/>
              </a:rPr>
              <a:t>Collection</a:t>
            </a:r>
            <a:r>
              <a:rPr lang="en-US" dirty="0" smtClean="0"/>
              <a:t>, the position where an object is inserted is not specified</a:t>
            </a:r>
          </a:p>
        </p:txBody>
      </p:sp>
      <p:sp>
        <p:nvSpPr>
          <p:cNvPr id="7" name="Content Placeholder 6"/>
          <p:cNvSpPr>
            <a:spLocks noGrp="1"/>
          </p:cNvSpPr>
          <p:nvPr>
            <p:ph sz="quarter" idx="2"/>
          </p:nvPr>
        </p:nvSpPr>
        <p:spPr>
          <a:xfrm>
            <a:off x="4648200" y="3962400"/>
            <a:ext cx="4038600" cy="2163763"/>
          </a:xfrm>
        </p:spPr>
        <p:txBody>
          <a:bodyPr>
            <a:normAutofit lnSpcReduction="10000"/>
          </a:bodyPr>
          <a:lstStyle/>
          <a:p>
            <a:pPr marL="320040" indent="-320040" fontAlgn="auto">
              <a:spcAft>
                <a:spcPts val="0"/>
              </a:spcAft>
              <a:buFont typeface="Wingdings"/>
              <a:buChar char=""/>
              <a:defRPr/>
            </a:pPr>
            <a:r>
              <a:rPr lang="en-US" dirty="0"/>
              <a:t>In </a:t>
            </a:r>
            <a:r>
              <a:rPr lang="en-US" sz="2400" dirty="0">
                <a:latin typeface="Courier New" pitchFamily="49" charset="0"/>
                <a:cs typeface="Courier New" pitchFamily="49" charset="0"/>
              </a:rPr>
              <a:t>ArrayList</a:t>
            </a:r>
            <a:r>
              <a:rPr lang="en-US" sz="2400" dirty="0"/>
              <a:t> </a:t>
            </a:r>
            <a:r>
              <a:rPr lang="en-US" dirty="0"/>
              <a:t>and </a:t>
            </a:r>
            <a:r>
              <a:rPr lang="en-US" sz="2400" dirty="0">
                <a:latin typeface="Courier New" pitchFamily="49" charset="0"/>
                <a:cs typeface="Courier New" pitchFamily="49" charset="0"/>
              </a:rPr>
              <a:t>LinkedList</a:t>
            </a:r>
            <a:r>
              <a:rPr lang="en-US" dirty="0"/>
              <a:t>, </a:t>
            </a:r>
            <a:r>
              <a:rPr lang="en-US" sz="2400" dirty="0">
                <a:latin typeface="Courier New" pitchFamily="49" charset="0"/>
                <a:cs typeface="Courier New" pitchFamily="49" charset="0"/>
              </a:rPr>
              <a:t>add(E) </a:t>
            </a:r>
            <a:r>
              <a:rPr lang="en-US" dirty="0"/>
              <a:t>always inserts at the end and always returns </a:t>
            </a:r>
            <a:r>
              <a:rPr lang="en-US" sz="2400" dirty="0" smtClean="0">
                <a:latin typeface="Courier New" pitchFamily="49" charset="0"/>
                <a:cs typeface="Courier New" pitchFamily="49" charset="0"/>
              </a:rPr>
              <a:t>true</a:t>
            </a:r>
            <a:endParaRPr lang="en-US" dirty="0"/>
          </a:p>
          <a:p>
            <a:pPr marL="320040" indent="-320040" fontAlgn="auto">
              <a:spcAft>
                <a:spcPts val="0"/>
              </a:spcAft>
              <a:buFont typeface="Wingdings"/>
              <a:buChar char=""/>
              <a:defRPr/>
            </a:pPr>
            <a:endParaRPr lang="en-US" dirty="0"/>
          </a:p>
        </p:txBody>
      </p:sp>
      <p:pic>
        <p:nvPicPr>
          <p:cNvPr id="168964" name="Picture 2" descr="C:\Documents and Settings\Administrator\My Documents\Koffman\PPTs\Koffman_Digital Request 150 DPI JPEG\Ch02\Table_2.12.jpg"/>
          <p:cNvPicPr>
            <a:picLocks noChangeAspect="1" noChangeArrowheads="1"/>
          </p:cNvPicPr>
          <p:nvPr/>
        </p:nvPicPr>
        <p:blipFill>
          <a:blip r:embed="rId2" cstate="print"/>
          <a:srcRect/>
          <a:stretch>
            <a:fillRect/>
          </a:stretch>
        </p:blipFill>
        <p:spPr bwMode="auto">
          <a:xfrm>
            <a:off x="0" y="1676400"/>
            <a:ext cx="91440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4"/>
          <p:cNvSpPr>
            <a:spLocks noGrp="1"/>
          </p:cNvSpPr>
          <p:nvPr>
            <p:ph type="title"/>
          </p:nvPr>
        </p:nvSpPr>
        <p:spPr>
          <a:xfrm>
            <a:off x="612775" y="228600"/>
            <a:ext cx="8153400" cy="990600"/>
          </a:xfrm>
        </p:spPr>
        <p:txBody>
          <a:bodyPr/>
          <a:lstStyle/>
          <a:p>
            <a:r>
              <a:rPr lang="en-US" sz="3200" smtClean="0">
                <a:latin typeface="Courier New" pitchFamily="49" charset="0"/>
                <a:cs typeface="Courier New" pitchFamily="49" charset="0"/>
              </a:rPr>
              <a:t>AbstractCollection</a:t>
            </a:r>
            <a:r>
              <a:rPr lang="en-US" sz="3600" smtClean="0"/>
              <a:t>,</a:t>
            </a:r>
            <a:r>
              <a:rPr lang="en-US" sz="3200" smtClean="0">
                <a:latin typeface="Courier New" pitchFamily="49" charset="0"/>
                <a:cs typeface="Courier New" pitchFamily="49" charset="0"/>
              </a:rPr>
              <a:t> AbstractList</a:t>
            </a:r>
            <a:r>
              <a:rPr lang="en-US" sz="3600" smtClean="0"/>
              <a:t>, </a:t>
            </a:r>
            <a:r>
              <a:rPr lang="en-US" sz="3600" b="1" smtClean="0"/>
              <a:t>and</a:t>
            </a:r>
            <a:r>
              <a:rPr lang="en-US" sz="3600" smtClean="0"/>
              <a:t> </a:t>
            </a:r>
            <a:r>
              <a:rPr lang="en-US" sz="3200" smtClean="0">
                <a:latin typeface="Courier New" pitchFamily="49" charset="0"/>
                <a:cs typeface="Courier New" pitchFamily="49" charset="0"/>
              </a:rPr>
              <a:t>AbstractSequentialList</a:t>
            </a:r>
            <a:endParaRPr lang="en-US" sz="3600" smtClean="0"/>
          </a:p>
        </p:txBody>
      </p:sp>
      <p:sp>
        <p:nvSpPr>
          <p:cNvPr id="169986" name="Content Placeholder 5"/>
          <p:cNvSpPr>
            <a:spLocks noGrp="1"/>
          </p:cNvSpPr>
          <p:nvPr>
            <p:ph sz="quarter" idx="1"/>
          </p:nvPr>
        </p:nvSpPr>
        <p:spPr>
          <a:xfrm>
            <a:off x="457200" y="1524000"/>
            <a:ext cx="8229600" cy="4953000"/>
          </a:xfrm>
        </p:spPr>
        <p:txBody>
          <a:bodyPr/>
          <a:lstStyle/>
          <a:p>
            <a:r>
              <a:rPr lang="en-US" smtClean="0"/>
              <a:t>The Java API includes several "helper" abstract classes to help build implementations of their corresponding interfaces</a:t>
            </a:r>
          </a:p>
          <a:p>
            <a:r>
              <a:rPr lang="en-US" smtClean="0"/>
              <a:t>By providing implementations for interface methods not used, the helper classes require the programmer to extend the </a:t>
            </a:r>
            <a:r>
              <a:rPr lang="en-US" sz="2800" smtClean="0">
                <a:latin typeface="Courier New" pitchFamily="49" charset="0"/>
                <a:cs typeface="Courier New" pitchFamily="49" charset="0"/>
              </a:rPr>
              <a:t>AbstractCollection</a:t>
            </a:r>
            <a:r>
              <a:rPr lang="en-US" smtClean="0"/>
              <a:t> class and implement only the desired methods</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Implementing a Subclass of </a:t>
            </a:r>
            <a:r>
              <a:rPr lang="en-US" sz="4000" dirty="0" smtClean="0">
                <a:latin typeface="Courier New" pitchFamily="49" charset="0"/>
                <a:cs typeface="Courier New" pitchFamily="49" charset="0"/>
              </a:rPr>
              <a:t>Collection&lt;E&gt;</a:t>
            </a:r>
            <a:endParaRPr lang="en-US" sz="4000" dirty="0">
              <a:latin typeface="Courier New" pitchFamily="49" charset="0"/>
              <a:cs typeface="Courier New" pitchFamily="49" charset="0"/>
            </a:endParaRPr>
          </a:p>
        </p:txBody>
      </p:sp>
      <p:sp>
        <p:nvSpPr>
          <p:cNvPr id="171010" name="Rectangle 4"/>
          <p:cNvSpPr>
            <a:spLocks noGrp="1" noChangeArrowheads="1"/>
          </p:cNvSpPr>
          <p:nvPr>
            <p:ph sz="quarter" idx="1"/>
          </p:nvPr>
        </p:nvSpPr>
        <p:spPr>
          <a:xfrm>
            <a:off x="612775" y="1600200"/>
            <a:ext cx="8153400" cy="4495800"/>
          </a:xfrm>
        </p:spPr>
        <p:txBody>
          <a:bodyPr/>
          <a:lstStyle/>
          <a:p>
            <a:r>
              <a:rPr lang="en-US" dirty="0" smtClean="0"/>
              <a:t>Extend </a:t>
            </a:r>
            <a:r>
              <a:rPr lang="en-US" sz="2400" dirty="0" err="1" smtClean="0">
                <a:latin typeface="Courier New" pitchFamily="49" charset="0"/>
                <a:cs typeface="Courier New" pitchFamily="49" charset="0"/>
              </a:rPr>
              <a:t>AbstractCollection</a:t>
            </a:r>
            <a:r>
              <a:rPr lang="en-US" sz="2400" dirty="0" smtClean="0">
                <a:latin typeface="Courier New" pitchFamily="49" charset="0"/>
                <a:cs typeface="Courier New" pitchFamily="49" charset="0"/>
              </a:rPr>
              <a:t>&lt;E&gt;</a:t>
            </a:r>
            <a:r>
              <a:rPr lang="en-US" dirty="0" smtClean="0"/>
              <a:t>, which implements most operations</a:t>
            </a:r>
          </a:p>
          <a:p>
            <a:r>
              <a:rPr lang="en-US" dirty="0" smtClean="0"/>
              <a:t>You need to implement only:</a:t>
            </a:r>
          </a:p>
          <a:p>
            <a:pPr lvl="1"/>
            <a:r>
              <a:rPr lang="en-US" sz="2400" dirty="0" smtClean="0">
                <a:latin typeface="Courier New" pitchFamily="49" charset="0"/>
                <a:cs typeface="Courier New" pitchFamily="49" charset="0"/>
              </a:rPr>
              <a:t>add(E)</a:t>
            </a:r>
          </a:p>
          <a:p>
            <a:pPr lvl="1"/>
            <a:r>
              <a:rPr lang="en-US" sz="2400" dirty="0" smtClean="0">
                <a:latin typeface="Courier New" pitchFamily="49" charset="0"/>
                <a:cs typeface="Courier New" pitchFamily="49" charset="0"/>
              </a:rPr>
              <a:t>size()</a:t>
            </a:r>
          </a:p>
          <a:p>
            <a:pPr lvl="1"/>
            <a:r>
              <a:rPr lang="en-US" sz="2400" dirty="0" err="1" smtClean="0">
                <a:latin typeface="Courier New" pitchFamily="49" charset="0"/>
                <a:cs typeface="Courier New" pitchFamily="49" charset="0"/>
              </a:rPr>
              <a:t>iterator</a:t>
            </a:r>
            <a:r>
              <a:rPr lang="en-US" sz="2400" dirty="0" smtClean="0">
                <a:latin typeface="Courier New" pitchFamily="49" charset="0"/>
                <a:cs typeface="Courier New" pitchFamily="49" charset="0"/>
              </a:rPr>
              <a:t>()</a:t>
            </a:r>
          </a:p>
          <a:p>
            <a:pPr lvl="1"/>
            <a:r>
              <a:rPr lang="en-US" dirty="0"/>
              <a:t>a</a:t>
            </a:r>
            <a:r>
              <a:rPr lang="en-US" dirty="0" smtClean="0"/>
              <a:t>n inner class that implements </a:t>
            </a:r>
            <a:r>
              <a:rPr lang="en-US" sz="2400" dirty="0" smtClean="0">
                <a:latin typeface="Courier New" pitchFamily="49" charset="0"/>
                <a:cs typeface="Courier New" pitchFamily="49" charset="0"/>
              </a:rPr>
              <a:t>Iterator&lt;E&gt;</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Implementing a Subclass of </a:t>
            </a:r>
            <a:r>
              <a:rPr lang="en-US" sz="4000" dirty="0" smtClean="0">
                <a:latin typeface="Courier New" pitchFamily="49" charset="0"/>
                <a:cs typeface="Courier New" pitchFamily="49" charset="0"/>
              </a:rPr>
              <a:t>List&lt;E&gt;</a:t>
            </a:r>
            <a:endParaRPr lang="en-US" sz="4000" dirty="0">
              <a:latin typeface="Courier New" pitchFamily="49" charset="0"/>
              <a:cs typeface="Courier New" pitchFamily="49" charset="0"/>
            </a:endParaRPr>
          </a:p>
        </p:txBody>
      </p:sp>
      <p:sp>
        <p:nvSpPr>
          <p:cNvPr id="172034" name="Rectangle 3"/>
          <p:cNvSpPr>
            <a:spLocks noGrp="1" noChangeArrowheads="1"/>
          </p:cNvSpPr>
          <p:nvPr>
            <p:ph sz="quarter" idx="1"/>
          </p:nvPr>
        </p:nvSpPr>
        <p:spPr>
          <a:xfrm>
            <a:off x="612775" y="1600200"/>
            <a:ext cx="8153400" cy="4495800"/>
          </a:xfrm>
        </p:spPr>
        <p:txBody>
          <a:bodyPr/>
          <a:lstStyle/>
          <a:p>
            <a:r>
              <a:rPr lang="en-US" dirty="0" smtClean="0"/>
              <a:t>Extend </a:t>
            </a:r>
            <a:r>
              <a:rPr lang="en-US" sz="2800" dirty="0" err="1" smtClean="0">
                <a:latin typeface="Courier New" pitchFamily="49" charset="0"/>
                <a:cs typeface="Courier New" pitchFamily="49" charset="0"/>
              </a:rPr>
              <a:t>AbstractList</a:t>
            </a:r>
            <a:r>
              <a:rPr lang="en-US" sz="2800" dirty="0" smtClean="0">
                <a:latin typeface="Courier New" pitchFamily="49" charset="0"/>
                <a:cs typeface="Courier New" pitchFamily="49" charset="0"/>
              </a:rPr>
              <a:t>&lt;E&gt;</a:t>
            </a:r>
          </a:p>
          <a:p>
            <a:r>
              <a:rPr lang="en-US" dirty="0" smtClean="0"/>
              <a:t>You need to implement only:</a:t>
            </a:r>
          </a:p>
          <a:p>
            <a:pPr lvl="1"/>
            <a:r>
              <a:rPr lang="en-US" sz="2400" dirty="0" smtClean="0">
                <a:latin typeface="Courier New" pitchFamily="49" charset="0"/>
                <a:cs typeface="Courier New" pitchFamily="49" charset="0"/>
              </a:rPr>
              <a:t>add(</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E)</a:t>
            </a:r>
          </a:p>
          <a:p>
            <a:pPr lvl="1"/>
            <a:r>
              <a:rPr lang="en-US" sz="2400" dirty="0" smtClean="0">
                <a:latin typeface="Courier New" pitchFamily="49" charset="0"/>
                <a:cs typeface="Courier New" pitchFamily="49" charset="0"/>
              </a:rPr>
              <a:t>get(</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a:t>
            </a:r>
          </a:p>
          <a:p>
            <a:pPr lvl="1"/>
            <a:r>
              <a:rPr lang="en-US" sz="2400" dirty="0" smtClean="0">
                <a:latin typeface="Courier New" pitchFamily="49" charset="0"/>
                <a:cs typeface="Courier New" pitchFamily="49" charset="0"/>
              </a:rPr>
              <a:t>remove(</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a:t>
            </a:r>
          </a:p>
          <a:p>
            <a:pPr lvl="1"/>
            <a:r>
              <a:rPr lang="en-US" sz="2400" dirty="0" smtClean="0">
                <a:latin typeface="Courier New" pitchFamily="49" charset="0"/>
                <a:cs typeface="Courier New" pitchFamily="49" charset="0"/>
              </a:rPr>
              <a:t>set(</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E)</a:t>
            </a:r>
          </a:p>
          <a:p>
            <a:pPr lvl="1"/>
            <a:r>
              <a:rPr lang="en-US" sz="2400" dirty="0" smtClean="0">
                <a:latin typeface="Courier New" pitchFamily="49" charset="0"/>
                <a:cs typeface="Courier New" pitchFamily="49" charset="0"/>
              </a:rPr>
              <a:t>size()</a:t>
            </a:r>
          </a:p>
          <a:p>
            <a:r>
              <a:rPr lang="en-US" sz="2400" dirty="0" err="1" smtClean="0">
                <a:latin typeface="Courier New" pitchFamily="49" charset="0"/>
                <a:cs typeface="Courier New" pitchFamily="49" charset="0"/>
              </a:rPr>
              <a:t>AbstractList</a:t>
            </a:r>
            <a:r>
              <a:rPr lang="en-US" dirty="0" smtClean="0"/>
              <a:t> implements </a:t>
            </a:r>
            <a:r>
              <a:rPr lang="en-US" sz="2400" dirty="0" err="1" smtClean="0">
                <a:latin typeface="Courier New" pitchFamily="49" charset="0"/>
                <a:cs typeface="Courier New" pitchFamily="49" charset="0"/>
              </a:rPr>
              <a:t>Iterator</a:t>
            </a:r>
            <a:r>
              <a:rPr lang="en-US" sz="2400" dirty="0" smtClean="0">
                <a:latin typeface="Courier New" pitchFamily="49" charset="0"/>
                <a:cs typeface="Courier New" pitchFamily="49" charset="0"/>
              </a:rPr>
              <a:t>&lt;E&gt; </a:t>
            </a:r>
            <a:r>
              <a:rPr lang="en-US" dirty="0" smtClean="0"/>
              <a:t>using the index</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le 4"/>
          <p:cNvSpPr>
            <a:spLocks noGrp="1"/>
          </p:cNvSpPr>
          <p:nvPr>
            <p:ph type="title"/>
          </p:nvPr>
        </p:nvSpPr>
        <p:spPr>
          <a:xfrm>
            <a:off x="612775" y="228600"/>
            <a:ext cx="8153400" cy="990600"/>
          </a:xfrm>
        </p:spPr>
        <p:txBody>
          <a:bodyPr/>
          <a:lstStyle/>
          <a:p>
            <a:r>
              <a:rPr lang="en-US" sz="3200" smtClean="0">
                <a:latin typeface="Courier New" pitchFamily="49" charset="0"/>
                <a:cs typeface="Courier New" pitchFamily="49" charset="0"/>
              </a:rPr>
              <a:t>AbstractCollection</a:t>
            </a:r>
            <a:r>
              <a:rPr lang="en-US" sz="3600" smtClean="0"/>
              <a:t>,</a:t>
            </a:r>
            <a:r>
              <a:rPr lang="en-US" sz="3200" smtClean="0">
                <a:latin typeface="Courier New" pitchFamily="49" charset="0"/>
                <a:cs typeface="Courier New" pitchFamily="49" charset="0"/>
              </a:rPr>
              <a:t> AbstractList</a:t>
            </a:r>
            <a:r>
              <a:rPr lang="en-US" sz="3600" smtClean="0"/>
              <a:t>, </a:t>
            </a:r>
            <a:r>
              <a:rPr lang="en-US" sz="3600" b="1" smtClean="0"/>
              <a:t>and</a:t>
            </a:r>
            <a:r>
              <a:rPr lang="en-US" sz="3600" smtClean="0"/>
              <a:t> </a:t>
            </a:r>
            <a:r>
              <a:rPr lang="en-US" sz="3200" smtClean="0">
                <a:latin typeface="Courier New" pitchFamily="49" charset="0"/>
                <a:cs typeface="Courier New" pitchFamily="49" charset="0"/>
              </a:rPr>
              <a:t>AbstractSequentialList</a:t>
            </a:r>
            <a:endParaRPr lang="en-US" sz="3600" smtClean="0"/>
          </a:p>
        </p:txBody>
      </p:sp>
      <p:sp>
        <p:nvSpPr>
          <p:cNvPr id="6" name="Content Placeholder 5"/>
          <p:cNvSpPr>
            <a:spLocks noGrp="1"/>
          </p:cNvSpPr>
          <p:nvPr>
            <p:ph sz="quarter" idx="1"/>
          </p:nvPr>
        </p:nvSpPr>
        <p:spPr>
          <a:xfrm>
            <a:off x="457200" y="1524000"/>
            <a:ext cx="8229600" cy="4800600"/>
          </a:xfrm>
        </p:spPr>
        <p:txBody>
          <a:bodyPr>
            <a:normAutofit/>
          </a:bodyPr>
          <a:lstStyle/>
          <a:p>
            <a:pPr marL="320040" indent="-320040" fontAlgn="auto">
              <a:spcAft>
                <a:spcPts val="0"/>
              </a:spcAft>
              <a:buFont typeface="Wingdings"/>
              <a:buChar char=""/>
              <a:defRPr/>
            </a:pPr>
            <a:r>
              <a:rPr lang="en-US" dirty="0" smtClean="0"/>
              <a:t>Another </a:t>
            </a:r>
            <a:r>
              <a:rPr lang="en-US" dirty="0"/>
              <a:t>more </a:t>
            </a:r>
            <a:r>
              <a:rPr lang="en-US" dirty="0" smtClean="0"/>
              <a:t>complete </a:t>
            </a:r>
            <a:r>
              <a:rPr lang="en-US" dirty="0"/>
              <a:t>way to declare </a:t>
            </a:r>
            <a:r>
              <a:rPr lang="en-US" sz="1800" dirty="0" smtClean="0">
                <a:latin typeface="Courier New" pitchFamily="49" charset="0"/>
                <a:cs typeface="Courier New" pitchFamily="49" charset="0"/>
              </a:rPr>
              <a:t>KWArrayList</a:t>
            </a:r>
            <a:r>
              <a:rPr lang="en-US" sz="1800" dirty="0" smtClean="0"/>
              <a:t> </a:t>
            </a:r>
            <a:r>
              <a:rPr lang="en-US" sz="1800" dirty="0"/>
              <a:t>is:</a:t>
            </a:r>
          </a:p>
          <a:p>
            <a:pPr marL="0" indent="0" fontAlgn="auto">
              <a:spcAft>
                <a:spcPts val="0"/>
              </a:spcAft>
              <a:buFont typeface="Wingdings"/>
              <a:buNone/>
              <a:defRPr/>
            </a:pPr>
            <a:endParaRPr lang="en-US" sz="1800" dirty="0" smtClean="0">
              <a:latin typeface="Courier New" pitchFamily="49" charset="0"/>
              <a:cs typeface="Courier New" pitchFamily="49" charset="0"/>
            </a:endParaRPr>
          </a:p>
          <a:p>
            <a:pPr marL="0" indent="0" fontAlgn="auto">
              <a:spcAft>
                <a:spcPts val="0"/>
              </a:spcAft>
              <a:buFont typeface="Wingdings"/>
              <a:buNone/>
              <a:defRPr/>
            </a:pPr>
            <a:r>
              <a:rPr lang="en-US" sz="1800" dirty="0" smtClean="0">
                <a:latin typeface="Courier New" pitchFamily="49" charset="0"/>
                <a:cs typeface="Courier New" pitchFamily="49" charset="0"/>
              </a:rPr>
              <a:t>public </a:t>
            </a:r>
            <a:r>
              <a:rPr lang="en-US" sz="1800" dirty="0">
                <a:latin typeface="Courier New" pitchFamily="49" charset="0"/>
                <a:cs typeface="Courier New" pitchFamily="49" charset="0"/>
              </a:rPr>
              <a:t>class </a:t>
            </a:r>
            <a:r>
              <a:rPr lang="en-US" sz="1800" dirty="0" smtClean="0">
                <a:latin typeface="Courier New" pitchFamily="49" charset="0"/>
                <a:cs typeface="Courier New" pitchFamily="49" charset="0"/>
              </a:rPr>
              <a:t>KWArrayList&lt;E</a:t>
            </a:r>
            <a:r>
              <a:rPr lang="en-US" sz="1800" dirty="0">
                <a:latin typeface="Courier New" pitchFamily="49" charset="0"/>
                <a:cs typeface="Courier New" pitchFamily="49" charset="0"/>
              </a:rPr>
              <a:t>&gt; extends </a:t>
            </a:r>
            <a:r>
              <a:rPr lang="en-US" sz="1800" dirty="0" smtClean="0">
                <a:latin typeface="Courier New" pitchFamily="49" charset="0"/>
                <a:cs typeface="Courier New" pitchFamily="49" charset="0"/>
              </a:rPr>
              <a:t>AbstractList&lt;E&gt;</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implements </a:t>
            </a:r>
            <a:r>
              <a:rPr lang="en-US" sz="1800" dirty="0">
                <a:latin typeface="Courier New" pitchFamily="49" charset="0"/>
                <a:cs typeface="Courier New" pitchFamily="49" charset="0"/>
              </a:rPr>
              <a:t>List&lt;E&gt;</a:t>
            </a:r>
          </a:p>
          <a:p>
            <a:pPr marL="320040" indent="-320040" fontAlgn="auto">
              <a:spcAft>
                <a:spcPts val="0"/>
              </a:spcAft>
              <a:buFont typeface="Wingdings"/>
              <a:buChar char=""/>
              <a:defRPr/>
            </a:pPr>
            <a:r>
              <a:rPr lang="en-US" dirty="0" smtClean="0"/>
              <a:t>Another more complete, way to declare </a:t>
            </a:r>
            <a:r>
              <a:rPr lang="en-US" sz="2600" dirty="0" smtClean="0">
                <a:latin typeface="Courier New" pitchFamily="49" charset="0"/>
                <a:cs typeface="Courier New" pitchFamily="49" charset="0"/>
              </a:rPr>
              <a:t>KWLinkedLinkedList</a:t>
            </a:r>
            <a:r>
              <a:rPr lang="en-US" dirty="0" smtClean="0"/>
              <a:t> is:</a:t>
            </a:r>
          </a:p>
          <a:p>
            <a:pPr marL="0" indent="0" fontAlgn="auto">
              <a:spcAft>
                <a:spcPts val="0"/>
              </a:spcAft>
              <a:buFont typeface="Wingdings"/>
              <a:buNone/>
              <a:defRPr/>
            </a:pPr>
            <a:endParaRPr lang="en-US" sz="2200" dirty="0" smtClean="0">
              <a:latin typeface="Courier New" pitchFamily="49" charset="0"/>
              <a:cs typeface="Courier New" pitchFamily="49" charset="0"/>
            </a:endParaRPr>
          </a:p>
          <a:p>
            <a:pPr marL="0" indent="0" fontAlgn="auto">
              <a:spcAft>
                <a:spcPts val="0"/>
              </a:spcAft>
              <a:buFont typeface="Wingdings"/>
              <a:buNone/>
              <a:defRPr/>
            </a:pPr>
            <a:r>
              <a:rPr lang="en-US" sz="1800" dirty="0" smtClean="0">
                <a:latin typeface="Courier New" pitchFamily="49" charset="0"/>
                <a:cs typeface="Courier New" pitchFamily="49" charset="0"/>
              </a:rPr>
              <a:t>public class KWLinkedList&lt;E&gt; extends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AbstractSequentialList&lt;E&gt;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implements List&lt;E&gt;</a:t>
            </a:r>
            <a:endParaRPr lang="en-US" sz="18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sz="4000" dirty="0" smtClean="0">
                <a:latin typeface="Courier New" pitchFamily="49" charset="0"/>
                <a:cs typeface="Courier New" pitchFamily="49" charset="0"/>
              </a:rPr>
              <a:t>List</a:t>
            </a:r>
            <a:r>
              <a:rPr lang="en-US" sz="4000" dirty="0" smtClean="0"/>
              <a:t> </a:t>
            </a:r>
            <a:r>
              <a:rPr lang="en-US" b="1" dirty="0" smtClean="0"/>
              <a:t>and</a:t>
            </a:r>
            <a:r>
              <a:rPr lang="en-US" dirty="0" smtClean="0"/>
              <a:t> </a:t>
            </a:r>
            <a:r>
              <a:rPr lang="en-US" sz="4000" dirty="0" smtClean="0">
                <a:latin typeface="Courier New" pitchFamily="49" charset="0"/>
                <a:cs typeface="Courier New" pitchFamily="49" charset="0"/>
              </a:rPr>
              <a:t>RandomAccess</a:t>
            </a:r>
            <a:r>
              <a:rPr lang="en-US" sz="4000" dirty="0" smtClean="0"/>
              <a:t> </a:t>
            </a:r>
            <a:r>
              <a:rPr lang="en-US" b="1" dirty="0" smtClean="0"/>
              <a:t>Interfaces</a:t>
            </a:r>
            <a:endParaRPr lang="en-US" b="1" dirty="0"/>
          </a:p>
        </p:txBody>
      </p:sp>
      <p:sp>
        <p:nvSpPr>
          <p:cNvPr id="174082" name="Content Placeholder 2"/>
          <p:cNvSpPr>
            <a:spLocks noGrp="1"/>
          </p:cNvSpPr>
          <p:nvPr>
            <p:ph sz="quarter" idx="1"/>
          </p:nvPr>
        </p:nvSpPr>
        <p:spPr>
          <a:xfrm>
            <a:off x="612775" y="1600200"/>
            <a:ext cx="8153400" cy="4495800"/>
          </a:xfrm>
        </p:spPr>
        <p:txBody>
          <a:bodyPr/>
          <a:lstStyle/>
          <a:p>
            <a:r>
              <a:rPr lang="en-US" dirty="0" smtClean="0"/>
              <a:t>Accessing a </a:t>
            </a:r>
            <a:r>
              <a:rPr lang="en-US" sz="2400" dirty="0" err="1" smtClean="0">
                <a:latin typeface="Courier New" pitchFamily="49" charset="0"/>
                <a:cs typeface="Courier New" pitchFamily="49" charset="0"/>
              </a:rPr>
              <a:t>LinkedList</a:t>
            </a:r>
            <a:r>
              <a:rPr lang="en-US" dirty="0" smtClean="0"/>
              <a:t> using an index requires an O(</a:t>
            </a:r>
            <a:r>
              <a:rPr lang="en-US" i="1" dirty="0" smtClean="0"/>
              <a:t>n</a:t>
            </a:r>
            <a:r>
              <a:rPr lang="en-US" dirty="0" smtClean="0"/>
              <a:t>) traversal of the list until the index is located</a:t>
            </a:r>
          </a:p>
          <a:p>
            <a:r>
              <a:rPr lang="en-US" dirty="0" smtClean="0"/>
              <a:t>The </a:t>
            </a:r>
            <a:r>
              <a:rPr lang="en-US" sz="2400" dirty="0" err="1" smtClean="0">
                <a:latin typeface="Courier New" pitchFamily="49" charset="0"/>
                <a:cs typeface="Courier New" pitchFamily="49" charset="0"/>
              </a:rPr>
              <a:t>RandomAccess</a:t>
            </a:r>
            <a:r>
              <a:rPr lang="en-US" dirty="0" smtClean="0"/>
              <a:t> interface is applied to list implementations in which indexed operations are efficient (e.g. </a:t>
            </a:r>
            <a:r>
              <a:rPr lang="en-US" sz="2400" dirty="0" err="1" smtClean="0">
                <a:latin typeface="Courier New" pitchFamily="49" charset="0"/>
                <a:cs typeface="Courier New" pitchFamily="49" charset="0"/>
              </a:rPr>
              <a:t>ArrayList</a:t>
            </a:r>
            <a:r>
              <a:rPr lang="en-US" dirty="0" smtClean="0"/>
              <a:t>)</a:t>
            </a:r>
          </a:p>
          <a:p>
            <a:r>
              <a:rPr lang="en-US" dirty="0" smtClean="0"/>
              <a:t>An algorithm can test to see if a parameter of type </a:t>
            </a:r>
            <a:r>
              <a:rPr lang="en-US" sz="2400" dirty="0" smtClean="0">
                <a:latin typeface="Courier New" pitchFamily="49" charset="0"/>
                <a:cs typeface="Courier New" pitchFamily="49" charset="0"/>
              </a:rPr>
              <a:t>List</a:t>
            </a:r>
            <a:r>
              <a:rPr lang="en-US" dirty="0" smtClean="0"/>
              <a:t> is also of type </a:t>
            </a:r>
            <a:r>
              <a:rPr lang="en-US" sz="2400" dirty="0" err="1" smtClean="0">
                <a:latin typeface="Courier New" pitchFamily="49" charset="0"/>
                <a:cs typeface="Courier New" pitchFamily="49" charset="0"/>
              </a:rPr>
              <a:t>RandomAccess</a:t>
            </a:r>
            <a:r>
              <a:rPr lang="en-US" dirty="0" smtClean="0"/>
              <a:t> and, if not, take appropriate measures to optimize indexed operations</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ext Placeholder 4"/>
          <p:cNvSpPr>
            <a:spLocks noGrp="1"/>
          </p:cNvSpPr>
          <p:nvPr>
            <p:ph type="body" idx="1"/>
          </p:nvPr>
        </p:nvSpPr>
        <p:spPr/>
        <p:txBody>
          <a:bodyPr/>
          <a:lstStyle/>
          <a:p>
            <a:r>
              <a:rPr lang="en-US" smtClean="0"/>
              <a:t>Section 2.10</a:t>
            </a:r>
          </a:p>
        </p:txBody>
      </p:sp>
      <p:sp>
        <p:nvSpPr>
          <p:cNvPr id="4" name="Title 3"/>
          <p:cNvSpPr>
            <a:spLocks noGrp="1"/>
          </p:cNvSpPr>
          <p:nvPr>
            <p:ph type="title"/>
          </p:nvPr>
        </p:nvSpPr>
        <p:spPr/>
        <p:txBody>
          <a:bodyPr>
            <a:normAutofit fontScale="90000"/>
          </a:bodyPr>
          <a:lstStyle/>
          <a:p>
            <a:pPr fontAlgn="auto">
              <a:spcAft>
                <a:spcPts val="0"/>
              </a:spcAft>
              <a:defRPr/>
            </a:pPr>
            <a:r>
              <a:rPr lang="en-US" dirty="0" smtClean="0"/>
              <a:t>Application of the </a:t>
            </a:r>
            <a:r>
              <a:rPr lang="en-US" sz="3200" dirty="0" smtClean="0">
                <a:latin typeface="Courier New" pitchFamily="49" charset="0"/>
                <a:cs typeface="Courier New" pitchFamily="49" charset="0"/>
              </a:rPr>
              <a:t>LinkedList</a:t>
            </a:r>
            <a:r>
              <a:rPr lang="en-US" sz="3200" dirty="0" smtClean="0"/>
              <a:t> </a:t>
            </a:r>
            <a:r>
              <a:rPr lang="en-US" dirty="0" smtClean="0"/>
              <a:t>Class</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ChangeArrowheads="1"/>
          </p:cNvSpPr>
          <p:nvPr>
            <p:ph type="title"/>
          </p:nvPr>
        </p:nvSpPr>
        <p:spPr>
          <a:xfrm>
            <a:off x="612775" y="228600"/>
            <a:ext cx="8153400" cy="990600"/>
          </a:xfrm>
        </p:spPr>
        <p:txBody>
          <a:bodyPr/>
          <a:lstStyle/>
          <a:p>
            <a:r>
              <a:rPr lang="en-US" b="1" smtClean="0"/>
              <a:t>An Application: Ordered Lists</a:t>
            </a:r>
          </a:p>
        </p:txBody>
      </p:sp>
      <p:sp>
        <p:nvSpPr>
          <p:cNvPr id="241667" name="Rectangle 3"/>
          <p:cNvSpPr>
            <a:spLocks noGrp="1" noChangeArrowheads="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smtClean="0"/>
              <a:t>We want to maintain a list of names in alphabetical order at all times</a:t>
            </a:r>
          </a:p>
          <a:p>
            <a:pPr marL="320040" indent="-320040" fontAlgn="auto">
              <a:spcAft>
                <a:spcPts val="0"/>
              </a:spcAft>
              <a:buFont typeface="Wingdings"/>
              <a:buChar char=""/>
              <a:defRPr/>
            </a:pPr>
            <a:r>
              <a:rPr lang="en-US" b="1" dirty="0" smtClean="0"/>
              <a:t>Approach</a:t>
            </a:r>
          </a:p>
          <a:p>
            <a:pPr marL="640080" lvl="1" indent="-274320" fontAlgn="auto">
              <a:spcAft>
                <a:spcPts val="0"/>
              </a:spcAft>
              <a:buFont typeface="Wingdings 2"/>
              <a:buChar char=""/>
              <a:defRPr/>
            </a:pPr>
            <a:r>
              <a:rPr lang="en-US" dirty="0" smtClean="0"/>
              <a:t>Develop an </a:t>
            </a:r>
            <a:r>
              <a:rPr lang="en-US" sz="2400" dirty="0" smtClean="0">
                <a:latin typeface="Courier New" pitchFamily="49" charset="0"/>
                <a:cs typeface="Courier New" pitchFamily="49" charset="0"/>
              </a:rPr>
              <a:t>OrderedList</a:t>
            </a:r>
            <a:r>
              <a:rPr lang="en-US" sz="2400" dirty="0" smtClean="0"/>
              <a:t> </a:t>
            </a:r>
            <a:r>
              <a:rPr lang="en-US" dirty="0" smtClean="0"/>
              <a:t>class (which can be used for other applications)</a:t>
            </a:r>
          </a:p>
          <a:p>
            <a:pPr marL="640080" lvl="1" indent="-274320" fontAlgn="auto">
              <a:spcAft>
                <a:spcPts val="0"/>
              </a:spcAft>
              <a:buFont typeface="Wingdings 2"/>
              <a:buChar char=""/>
              <a:defRPr/>
            </a:pPr>
            <a:r>
              <a:rPr lang="en-US" dirty="0" smtClean="0"/>
              <a:t>Implement a </a:t>
            </a:r>
            <a:r>
              <a:rPr lang="en-US" dirty="0" smtClean="0">
                <a:latin typeface="Courier New" pitchFamily="49" charset="0"/>
                <a:cs typeface="Courier New" pitchFamily="49" charset="0"/>
              </a:rPr>
              <a:t>Comparable</a:t>
            </a:r>
            <a:r>
              <a:rPr lang="en-US" dirty="0" smtClean="0"/>
              <a:t> interface by providing a </a:t>
            </a:r>
            <a:r>
              <a:rPr lang="en-US" dirty="0" smtClean="0">
                <a:latin typeface="Courier New" pitchFamily="49" charset="0"/>
                <a:cs typeface="Courier New" pitchFamily="49" charset="0"/>
              </a:rPr>
              <a:t>compareTo(E) </a:t>
            </a:r>
            <a:r>
              <a:rPr lang="en-US" dirty="0" smtClean="0"/>
              <a:t>method</a:t>
            </a:r>
          </a:p>
          <a:p>
            <a:pPr marL="640080" lvl="1" indent="-274320" fontAlgn="auto">
              <a:spcAft>
                <a:spcPts val="0"/>
              </a:spcAft>
              <a:buFont typeface="Wingdings 2"/>
              <a:buChar char=""/>
              <a:defRPr/>
            </a:pPr>
            <a:r>
              <a:rPr lang="en-US" dirty="0" smtClean="0"/>
              <a:t>Use a </a:t>
            </a:r>
            <a:r>
              <a:rPr lang="en-US" dirty="0">
                <a:latin typeface="Courier New" pitchFamily="49" charset="0"/>
                <a:cs typeface="Courier New" pitchFamily="49" charset="0"/>
              </a:rPr>
              <a:t>LinkedList</a:t>
            </a:r>
            <a:r>
              <a:rPr lang="en-US" dirty="0" smtClean="0"/>
              <a:t> class as a component of the </a:t>
            </a:r>
            <a:r>
              <a:rPr lang="en-US" dirty="0" err="1">
                <a:latin typeface="Courier New" pitchFamily="49" charset="0"/>
                <a:cs typeface="Courier New" pitchFamily="49" charset="0"/>
              </a:rPr>
              <a:t>OrderedList</a:t>
            </a:r>
            <a:r>
              <a:rPr lang="en-US" dirty="0" smtClean="0"/>
              <a:t> </a:t>
            </a:r>
          </a:p>
          <a:p>
            <a:pPr marL="914717" lvl="2" indent="-274320" fontAlgn="auto">
              <a:spcAft>
                <a:spcPts val="0"/>
              </a:spcAft>
              <a:buFont typeface="Wingdings 2"/>
              <a:buChar char=""/>
              <a:defRPr/>
            </a:pPr>
            <a:r>
              <a:rPr lang="en-US" dirty="0" smtClean="0"/>
              <a:t>if </a:t>
            </a:r>
            <a:r>
              <a:rPr lang="en-US" dirty="0" smtClean="0">
                <a:latin typeface="Courier New" pitchFamily="49" charset="0"/>
                <a:cs typeface="Courier New" pitchFamily="49" charset="0"/>
              </a:rPr>
              <a:t>OrderedList</a:t>
            </a:r>
            <a:r>
              <a:rPr lang="en-US" dirty="0" smtClean="0"/>
              <a:t> extended </a:t>
            </a:r>
            <a:r>
              <a:rPr lang="en-US" dirty="0">
                <a:latin typeface="Courier New" pitchFamily="49" charset="0"/>
                <a:cs typeface="Courier New" pitchFamily="49" charset="0"/>
              </a:rPr>
              <a:t>LinkedList</a:t>
            </a:r>
            <a:r>
              <a:rPr lang="en-US" dirty="0" smtClean="0"/>
              <a:t>, the user could use </a:t>
            </a:r>
            <a:r>
              <a:rPr lang="en-US" dirty="0">
                <a:latin typeface="Courier New" pitchFamily="49" charset="0"/>
                <a:cs typeface="Courier New" pitchFamily="49" charset="0"/>
              </a:rPr>
              <a:t>LinkedList</a:t>
            </a:r>
            <a:r>
              <a:rPr lang="en-US" dirty="0" smtClean="0"/>
              <a:t>'s </a:t>
            </a:r>
            <a:r>
              <a:rPr lang="en-US" dirty="0">
                <a:latin typeface="Courier New" pitchFamily="49" charset="0"/>
                <a:cs typeface="Courier New" pitchFamily="49" charset="0"/>
              </a:rPr>
              <a:t>add</a:t>
            </a:r>
            <a:r>
              <a:rPr lang="en-US" dirty="0" smtClean="0"/>
              <a:t> methods to add an element out of order</a:t>
            </a:r>
          </a:p>
          <a:p>
            <a:pPr marL="320040" indent="-320040" fontAlgn="auto">
              <a:spcAft>
                <a:spcPts val="0"/>
              </a:spcAft>
              <a:buFont typeface="Wingdings"/>
              <a:buChar char=""/>
              <a:defRPr/>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3"/>
          <p:cNvPicPr>
            <a:picLocks noChangeAspect="1" noChangeArrowheads="1"/>
          </p:cNvPicPr>
          <p:nvPr/>
        </p:nvPicPr>
        <p:blipFill>
          <a:blip r:embed="rId2" cstate="print"/>
          <a:srcRect l="986" t="74408" r="2396" b="8997"/>
          <a:stretch>
            <a:fillRect/>
          </a:stretch>
        </p:blipFill>
        <p:spPr bwMode="auto">
          <a:xfrm>
            <a:off x="0" y="1981200"/>
            <a:ext cx="8834438" cy="785813"/>
          </a:xfrm>
          <a:prstGeom prst="rect">
            <a:avLst/>
          </a:prstGeom>
          <a:noFill/>
          <a:ln w="9525">
            <a:noFill/>
            <a:miter lim="800000"/>
            <a:headEnd/>
            <a:tailEnd/>
          </a:ln>
        </p:spPr>
      </p:pic>
      <p:sp>
        <p:nvSpPr>
          <p:cNvPr id="26626"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ArrayList</a:t>
            </a:r>
            <a:r>
              <a:rPr lang="en-US" smtClean="0"/>
              <a:t> </a:t>
            </a:r>
            <a:r>
              <a:rPr lang="en-US" b="1" smtClean="0"/>
              <a:t>Class</a:t>
            </a:r>
            <a:r>
              <a:rPr lang="en-US" smtClean="0"/>
              <a:t> (cont.)</a:t>
            </a:r>
          </a:p>
        </p:txBody>
      </p:sp>
      <p:sp>
        <p:nvSpPr>
          <p:cNvPr id="96259"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sz="3000" dirty="0" smtClean="0"/>
              <a:t>Removing an element:</a:t>
            </a: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endParaRPr lang="en-US" sz="1800" dirty="0" smtClean="0">
              <a:latin typeface="Courier New" pitchFamily="49" charset="0"/>
              <a:cs typeface="Courier New" pitchFamily="49" charset="0"/>
            </a:endParaRPr>
          </a:p>
          <a:p>
            <a:pPr marL="400050" lvl="1" indent="0" fontAlgn="auto">
              <a:spcAft>
                <a:spcPts val="0"/>
              </a:spcAft>
              <a:buFont typeface="Wingdings 2"/>
              <a:buNone/>
              <a:defRPr/>
            </a:pPr>
            <a:endParaRPr lang="en-US" sz="1800" dirty="0" smtClean="0">
              <a:latin typeface="Courier New" pitchFamily="49" charset="0"/>
              <a:cs typeface="Courier New" pitchFamily="49" charset="0"/>
            </a:endParaRPr>
          </a:p>
          <a:p>
            <a:pPr marL="400050" lvl="1" indent="0" fontAlgn="auto">
              <a:spcAft>
                <a:spcPts val="0"/>
              </a:spcAft>
              <a:buFont typeface="Wingdings 2"/>
              <a:buNone/>
              <a:defRPr/>
            </a:pPr>
            <a:endParaRPr lang="en-US" sz="1800" dirty="0">
              <a:latin typeface="Courier New" pitchFamily="49" charset="0"/>
              <a:cs typeface="Courier New" pitchFamily="49" charset="0"/>
            </a:endParaRPr>
          </a:p>
          <a:p>
            <a:pPr marL="400050" lvl="1" indent="0" fontAlgn="auto">
              <a:spcAft>
                <a:spcPts val="0"/>
              </a:spcAft>
              <a:buFont typeface="Wingdings 2"/>
              <a:buNone/>
              <a:defRPr/>
            </a:pPr>
            <a:r>
              <a:rPr lang="en-US" sz="1800" dirty="0" smtClean="0">
                <a:latin typeface="Courier New" pitchFamily="49" charset="0"/>
                <a:cs typeface="Courier New" pitchFamily="49" charset="0"/>
              </a:rPr>
              <a:t>myList.remove(1);  </a:t>
            </a: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320040" indent="-320040" fontAlgn="auto">
              <a:spcAft>
                <a:spcPts val="0"/>
              </a:spcAft>
              <a:buFont typeface="Wingdings"/>
              <a:buChar char=""/>
              <a:defRPr/>
            </a:pPr>
            <a:r>
              <a:rPr lang="en-US" sz="3000" dirty="0" smtClean="0">
                <a:solidFill>
                  <a:prstClr val="black"/>
                </a:solidFill>
              </a:rPr>
              <a:t>The strings referenced by [2] to [5] have changed to [1] to [4]</a:t>
            </a:r>
            <a:endParaRPr lang="en-US" sz="1000" dirty="0">
              <a:solidFill>
                <a:prstClr val="black"/>
              </a:solidFill>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cs typeface="Courier New" pitchFamily="49" charset="0"/>
            </a:endParaRPr>
          </a:p>
        </p:txBody>
      </p:sp>
      <p:pic>
        <p:nvPicPr>
          <p:cNvPr id="26628" name="Picture 4"/>
          <p:cNvPicPr>
            <a:picLocks noChangeAspect="1" noChangeArrowheads="1"/>
          </p:cNvPicPr>
          <p:nvPr/>
        </p:nvPicPr>
        <p:blipFill>
          <a:blip r:embed="rId3" cstate="print"/>
          <a:srcRect/>
          <a:stretch>
            <a:fillRect/>
          </a:stretch>
        </p:blipFill>
        <p:spPr bwMode="auto">
          <a:xfrm>
            <a:off x="304800" y="3505200"/>
            <a:ext cx="8382000" cy="97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p:txBody>
          <a:bodyPr/>
          <a:lstStyle/>
          <a:p>
            <a:r>
              <a:rPr lang="en-US" b="1" smtClean="0"/>
              <a:t>Class Diagram for </a:t>
            </a:r>
            <a:r>
              <a:rPr lang="en-US" sz="4000" smtClean="0">
                <a:latin typeface="Courier New" pitchFamily="49" charset="0"/>
                <a:cs typeface="Courier New" pitchFamily="49" charset="0"/>
              </a:rPr>
              <a:t>OrderedList</a:t>
            </a:r>
            <a:endParaRPr lang="en-US" smtClean="0">
              <a:latin typeface="Courier New" pitchFamily="49" charset="0"/>
              <a:cs typeface="Courier New" pitchFamily="49" charset="0"/>
            </a:endParaRPr>
          </a:p>
        </p:txBody>
      </p:sp>
      <p:pic>
        <p:nvPicPr>
          <p:cNvPr id="177154" name="Picture 2" descr="C:\Documents and Settings\Administrator\My Documents\Koffman\PPTs\JPEGS\JWCL233_Koffman JPG files\ch02\w0049-nn.jpg"/>
          <p:cNvPicPr>
            <a:picLocks noChangeAspect="1" noChangeArrowheads="1"/>
          </p:cNvPicPr>
          <p:nvPr/>
        </p:nvPicPr>
        <p:blipFill>
          <a:blip r:embed="rId2" cstate="print"/>
          <a:srcRect/>
          <a:stretch>
            <a:fillRect/>
          </a:stretch>
        </p:blipFill>
        <p:spPr bwMode="auto">
          <a:xfrm>
            <a:off x="304800" y="2590800"/>
            <a:ext cx="862965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p:nvPr>
        </p:nvSpPr>
        <p:spPr>
          <a:xfrm>
            <a:off x="612775" y="228600"/>
            <a:ext cx="8153400" cy="990600"/>
          </a:xfrm>
        </p:spPr>
        <p:txBody>
          <a:bodyPr/>
          <a:lstStyle/>
          <a:p>
            <a:r>
              <a:rPr lang="en-US" b="1" smtClean="0"/>
              <a:t>Design</a:t>
            </a:r>
          </a:p>
        </p:txBody>
      </p:sp>
      <p:pic>
        <p:nvPicPr>
          <p:cNvPr id="178178" name="Picture 2" descr="C:\Documents and Settings\Administrator\My Documents\Koffman\PPTs\Koffman_Digital Request 150 DPI JPEG\Ch02\Table_2.13.jpg"/>
          <p:cNvPicPr>
            <a:picLocks noChangeAspect="1" noChangeArrowheads="1"/>
          </p:cNvPicPr>
          <p:nvPr/>
        </p:nvPicPr>
        <p:blipFill>
          <a:blip r:embed="rId2" cstate="print"/>
          <a:srcRect/>
          <a:stretch>
            <a:fillRect/>
          </a:stretch>
        </p:blipFill>
        <p:spPr bwMode="auto">
          <a:xfrm>
            <a:off x="152400" y="1828800"/>
            <a:ext cx="892175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title"/>
          </p:nvPr>
        </p:nvSpPr>
        <p:spPr>
          <a:xfrm>
            <a:off x="612775" y="228600"/>
            <a:ext cx="8153400" cy="990600"/>
          </a:xfrm>
        </p:spPr>
        <p:txBody>
          <a:bodyPr/>
          <a:lstStyle/>
          <a:p>
            <a:r>
              <a:rPr lang="en-US" b="1" smtClean="0"/>
              <a:t>Inserting into an </a:t>
            </a:r>
            <a:r>
              <a:rPr lang="en-US" sz="4000" smtClean="0">
                <a:latin typeface="Courier New" pitchFamily="49" charset="0"/>
                <a:cs typeface="Courier New" pitchFamily="49" charset="0"/>
              </a:rPr>
              <a:t>OrderedList</a:t>
            </a:r>
            <a:endParaRPr lang="en-US" smtClean="0">
              <a:latin typeface="Courier New" pitchFamily="49" charset="0"/>
              <a:cs typeface="Courier New" pitchFamily="49" charset="0"/>
            </a:endParaRPr>
          </a:p>
        </p:txBody>
      </p:sp>
      <p:sp>
        <p:nvSpPr>
          <p:cNvPr id="243715"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dirty="0" smtClean="0"/>
              <a:t>Strategy for inserting new element </a:t>
            </a:r>
            <a:r>
              <a:rPr lang="en-US" sz="3000" dirty="0">
                <a:latin typeface="Courier New" pitchFamily="49" charset="0"/>
                <a:cs typeface="Courier New" pitchFamily="49" charset="0"/>
              </a:rPr>
              <a:t>e</a:t>
            </a:r>
            <a:r>
              <a:rPr lang="en-US" dirty="0" smtClean="0"/>
              <a:t>:</a:t>
            </a:r>
          </a:p>
          <a:p>
            <a:pPr marL="640080" lvl="1" indent="-274320" fontAlgn="auto">
              <a:spcAft>
                <a:spcPts val="0"/>
              </a:spcAft>
              <a:buFont typeface="Wingdings 2"/>
              <a:buChar char=""/>
              <a:defRPr/>
            </a:pPr>
            <a:r>
              <a:rPr lang="en-US" dirty="0" smtClean="0"/>
              <a:t>Find first item &gt; </a:t>
            </a:r>
            <a:r>
              <a:rPr lang="en-US" dirty="0">
                <a:latin typeface="Courier New" pitchFamily="49" charset="0"/>
                <a:cs typeface="Courier New" pitchFamily="49" charset="0"/>
              </a:rPr>
              <a:t>e</a:t>
            </a:r>
          </a:p>
          <a:p>
            <a:pPr marL="640080" lvl="1" indent="-274320" fontAlgn="auto">
              <a:spcAft>
                <a:spcPts val="0"/>
              </a:spcAft>
              <a:buFont typeface="Wingdings 2"/>
              <a:buChar char=""/>
              <a:defRPr/>
            </a:pPr>
            <a:r>
              <a:rPr lang="en-US" dirty="0" smtClean="0"/>
              <a:t>Insert </a:t>
            </a:r>
            <a:r>
              <a:rPr lang="en-US" dirty="0">
                <a:latin typeface="Courier New" pitchFamily="49" charset="0"/>
                <a:cs typeface="Courier New" pitchFamily="49" charset="0"/>
              </a:rPr>
              <a:t>e</a:t>
            </a:r>
            <a:r>
              <a:rPr lang="en-US" dirty="0" smtClean="0"/>
              <a:t> before that item</a:t>
            </a:r>
          </a:p>
          <a:p>
            <a:pPr marL="320040" indent="-320040" fontAlgn="auto">
              <a:spcAft>
                <a:spcPts val="0"/>
              </a:spcAft>
              <a:buFont typeface="Wingdings"/>
              <a:buChar char=""/>
              <a:defRPr/>
            </a:pPr>
            <a:r>
              <a:rPr lang="en-US" dirty="0" smtClean="0"/>
              <a:t>Refined with an iterator:</a:t>
            </a:r>
          </a:p>
          <a:p>
            <a:pPr marL="640080" lvl="1" indent="-274320" fontAlgn="auto">
              <a:spcAft>
                <a:spcPts val="0"/>
              </a:spcAft>
              <a:buFont typeface="Wingdings 2"/>
              <a:buChar char=""/>
              <a:defRPr/>
            </a:pPr>
            <a:r>
              <a:rPr lang="en-US" dirty="0" smtClean="0"/>
              <a:t>Create </a:t>
            </a:r>
            <a:r>
              <a:rPr lang="en-US" dirty="0" smtClean="0">
                <a:latin typeface="Courier New" pitchFamily="49" charset="0"/>
                <a:cs typeface="Courier New" pitchFamily="49" charset="0"/>
              </a:rPr>
              <a:t>ListIterator</a:t>
            </a:r>
            <a:r>
              <a:rPr lang="en-US" dirty="0" smtClean="0"/>
              <a:t> that starts at the beginning of the list</a:t>
            </a:r>
          </a:p>
          <a:p>
            <a:pPr marL="640080" lvl="1" indent="-274320" fontAlgn="auto">
              <a:spcAft>
                <a:spcPts val="0"/>
              </a:spcAft>
              <a:buFont typeface="Wingdings 2"/>
              <a:buChar char=""/>
              <a:defRPr/>
            </a:pPr>
            <a:r>
              <a:rPr lang="en-US" dirty="0" smtClean="0"/>
              <a:t>While the </a:t>
            </a:r>
            <a:r>
              <a:rPr lang="en-US" dirty="0">
                <a:latin typeface="Courier New" pitchFamily="49" charset="0"/>
                <a:cs typeface="Courier New" pitchFamily="49" charset="0"/>
              </a:rPr>
              <a:t>ListIterator</a:t>
            </a:r>
            <a:r>
              <a:rPr lang="en-US" dirty="0" smtClean="0"/>
              <a:t> is not at the end of the list and </a:t>
            </a:r>
            <a:r>
              <a:rPr lang="en-US" dirty="0">
                <a:latin typeface="Courier New" pitchFamily="49" charset="0"/>
                <a:cs typeface="Courier New" pitchFamily="49" charset="0"/>
              </a:rPr>
              <a:t>e</a:t>
            </a:r>
            <a:r>
              <a:rPr lang="en-US" dirty="0" smtClean="0"/>
              <a:t> &gt;= the next item</a:t>
            </a:r>
          </a:p>
          <a:p>
            <a:pPr lvl="2" fontAlgn="auto">
              <a:spcAft>
                <a:spcPts val="0"/>
              </a:spcAft>
              <a:buFont typeface="Wingdings"/>
              <a:buChar char=""/>
              <a:defRPr/>
            </a:pPr>
            <a:r>
              <a:rPr lang="en-US" dirty="0" smtClean="0"/>
              <a:t>Advance the </a:t>
            </a:r>
            <a:r>
              <a:rPr lang="en-US" sz="2200" dirty="0">
                <a:latin typeface="Courier New" pitchFamily="49" charset="0"/>
                <a:cs typeface="Courier New" pitchFamily="49" charset="0"/>
              </a:rPr>
              <a:t>ListIterator </a:t>
            </a:r>
          </a:p>
          <a:p>
            <a:pPr marL="640080" lvl="1" indent="-274320" fontAlgn="auto">
              <a:spcAft>
                <a:spcPts val="0"/>
              </a:spcAft>
              <a:buFont typeface="Wingdings 2"/>
              <a:buChar char=""/>
              <a:defRPr/>
            </a:pPr>
            <a:r>
              <a:rPr lang="en-US" dirty="0" smtClean="0"/>
              <a:t>Insert </a:t>
            </a:r>
            <a:r>
              <a:rPr lang="en-US" dirty="0">
                <a:latin typeface="Courier New" pitchFamily="49" charset="0"/>
                <a:cs typeface="Courier New" pitchFamily="49" charset="0"/>
              </a:rPr>
              <a:t>e</a:t>
            </a:r>
            <a:r>
              <a:rPr lang="en-US" dirty="0" smtClean="0"/>
              <a:t> before the current </a:t>
            </a:r>
            <a:r>
              <a:rPr lang="en-US" dirty="0">
                <a:latin typeface="Courier New" pitchFamily="49" charset="0"/>
                <a:cs typeface="Courier New" pitchFamily="49" charset="0"/>
              </a:rPr>
              <a:t>ListIterator</a:t>
            </a:r>
            <a:r>
              <a:rPr lang="en-US" dirty="0" smtClean="0"/>
              <a:t> position</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p:nvPr>
        </p:nvSpPr>
        <p:spPr/>
        <p:txBody>
          <a:bodyPr/>
          <a:lstStyle/>
          <a:p>
            <a:r>
              <a:rPr lang="en-US" b="1" smtClean="0"/>
              <a:t>Inserting Diagrammed</a:t>
            </a:r>
          </a:p>
        </p:txBody>
      </p:sp>
      <p:pic>
        <p:nvPicPr>
          <p:cNvPr id="180226" name="Picture 2" descr="C:\Documents and Settings\Administrator\My Documents\Koffman\PPTs\JPEGS\JWCL233_Koffman JPG files\ch02\w0050-nn.jpg"/>
          <p:cNvPicPr>
            <a:picLocks noChangeAspect="1" noChangeArrowheads="1"/>
          </p:cNvPicPr>
          <p:nvPr/>
        </p:nvPicPr>
        <p:blipFill>
          <a:blip r:embed="rId2" cstate="print"/>
          <a:srcRect/>
          <a:stretch>
            <a:fillRect/>
          </a:stretch>
        </p:blipFill>
        <p:spPr bwMode="auto">
          <a:xfrm>
            <a:off x="381000" y="1676400"/>
            <a:ext cx="8689975"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ChangeArrowheads="1"/>
          </p:cNvSpPr>
          <p:nvPr>
            <p:ph type="title"/>
          </p:nvPr>
        </p:nvSpPr>
        <p:spPr/>
        <p:txBody>
          <a:bodyPr/>
          <a:lstStyle/>
          <a:p>
            <a:r>
              <a:rPr lang="en-US" b="1" smtClean="0"/>
              <a:t>Inserting Diagrammed </a:t>
            </a:r>
            <a:r>
              <a:rPr lang="en-US" smtClean="0"/>
              <a:t>(cont.)</a:t>
            </a:r>
          </a:p>
        </p:txBody>
      </p:sp>
      <p:pic>
        <p:nvPicPr>
          <p:cNvPr id="181250" name="Picture 2" descr="C:\Documents and Settings\Administrator\My Documents\Koffman\PPTs\JPEGS\JWCL233_Koffman JPG files\ch02\w0051-nn.jpg"/>
          <p:cNvPicPr>
            <a:picLocks noChangeAspect="1" noChangeArrowheads="1"/>
          </p:cNvPicPr>
          <p:nvPr/>
        </p:nvPicPr>
        <p:blipFill>
          <a:blip r:embed="rId2" cstate="print"/>
          <a:srcRect/>
          <a:stretch>
            <a:fillRect/>
          </a:stretch>
        </p:blipFill>
        <p:spPr bwMode="auto">
          <a:xfrm>
            <a:off x="838200" y="1676400"/>
            <a:ext cx="7696200" cy="4872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a:xfrm>
            <a:off x="612775" y="228600"/>
            <a:ext cx="8153400" cy="990600"/>
          </a:xfrm>
        </p:spPr>
        <p:txBody>
          <a:bodyPr/>
          <a:lstStyle/>
          <a:p>
            <a:r>
              <a:rPr lang="en-US" sz="4000" smtClean="0">
                <a:latin typeface="Courier New" pitchFamily="49" charset="0"/>
                <a:cs typeface="Courier New" pitchFamily="49" charset="0"/>
              </a:rPr>
              <a:t>OrderedList.add</a:t>
            </a:r>
            <a:endParaRPr lang="en-US" smtClean="0">
              <a:latin typeface="Courier New" pitchFamily="49" charset="0"/>
              <a:cs typeface="Courier New" pitchFamily="49" charset="0"/>
            </a:endParaRPr>
          </a:p>
        </p:txBody>
      </p:sp>
      <p:sp>
        <p:nvSpPr>
          <p:cNvPr id="182274" name="Rectangle 3"/>
          <p:cNvSpPr>
            <a:spLocks noGrp="1" noChangeArrowheads="1"/>
          </p:cNvSpPr>
          <p:nvPr>
            <p:ph sz="quarter" idx="1"/>
          </p:nvPr>
        </p:nvSpPr>
        <p:spPr>
          <a:xfrm>
            <a:off x="457200" y="1600200"/>
            <a:ext cx="8153400" cy="4525963"/>
          </a:xfrm>
        </p:spPr>
        <p:txBody>
          <a:bodyPr/>
          <a:lstStyle/>
          <a:p>
            <a:pPr marL="0" indent="0">
              <a:buFont typeface="Wingdings" pitchFamily="2" charset="2"/>
              <a:buNone/>
            </a:pPr>
            <a:r>
              <a:rPr lang="en-US" sz="1800" dirty="0" smtClean="0">
                <a:latin typeface="Courier New" pitchFamily="49" charset="0"/>
                <a:cs typeface="Courier New" pitchFamily="49" charset="0"/>
              </a:rPr>
              <a:t>public void add (E </a:t>
            </a:r>
            <a:r>
              <a:rPr lang="en-US" sz="1800" dirty="0" err="1" smtClean="0">
                <a:latin typeface="Courier New" pitchFamily="49" charset="0"/>
                <a:cs typeface="Courier New" pitchFamily="49" charset="0"/>
              </a:rPr>
              <a:t>e</a:t>
            </a:r>
            <a:r>
              <a:rPr lang="en-US" sz="1800" dirty="0" smtClean="0">
                <a:latin typeface="Courier New" pitchFamily="49" charset="0"/>
                <a:cs typeface="Courier New" pitchFamily="49" charset="0"/>
              </a:rPr>
              <a:t>) {</a:t>
            </a:r>
          </a:p>
          <a:p>
            <a:pPr marL="0" indent="0">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ListIterator</a:t>
            </a:r>
            <a:r>
              <a:rPr lang="en-US" sz="1800" dirty="0" smtClean="0">
                <a:latin typeface="Courier New" pitchFamily="49" charset="0"/>
                <a:cs typeface="Courier New" pitchFamily="49" charset="0"/>
              </a:rPr>
              <a:t>&lt;E&gt; </a:t>
            </a:r>
            <a:r>
              <a:rPr lang="en-US" sz="1800" dirty="0" err="1" smtClean="0">
                <a:latin typeface="Courier New" pitchFamily="49" charset="0"/>
                <a:cs typeface="Courier New" pitchFamily="49" charset="0"/>
              </a:rPr>
              <a:t>iter</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theList.listIterator</a:t>
            </a:r>
            <a:r>
              <a:rPr lang="en-US" sz="1800" dirty="0" smtClean="0">
                <a:latin typeface="Courier New" pitchFamily="49" charset="0"/>
                <a:cs typeface="Courier New" pitchFamily="49" charset="0"/>
              </a:rPr>
              <a:t>();</a:t>
            </a:r>
          </a:p>
          <a:p>
            <a:pPr marL="0" indent="0">
              <a:buFont typeface="Wingdings" pitchFamily="2" charset="2"/>
              <a:buNone/>
            </a:pPr>
            <a:r>
              <a:rPr lang="en-US" sz="1800" dirty="0" smtClean="0">
                <a:latin typeface="Courier New" pitchFamily="49" charset="0"/>
                <a:cs typeface="Courier New" pitchFamily="49" charset="0"/>
              </a:rPr>
              <a:t>  while (</a:t>
            </a:r>
            <a:r>
              <a:rPr lang="en-US" sz="1800" dirty="0" err="1" smtClean="0">
                <a:latin typeface="Courier New" pitchFamily="49" charset="0"/>
                <a:cs typeface="Courier New" pitchFamily="49" charset="0"/>
              </a:rPr>
              <a:t>iter.hasNext</a:t>
            </a:r>
            <a:r>
              <a:rPr lang="en-US" sz="1800" dirty="0" smtClean="0">
                <a:latin typeface="Courier New" pitchFamily="49" charset="0"/>
                <a:cs typeface="Courier New" pitchFamily="49" charset="0"/>
              </a:rPr>
              <a:t>()) {</a:t>
            </a:r>
          </a:p>
          <a:p>
            <a:pPr marL="0" indent="0">
              <a:buFont typeface="Wingdings" pitchFamily="2" charset="2"/>
              <a:buNone/>
            </a:pPr>
            <a:r>
              <a:rPr lang="en-US" sz="1800" dirty="0" smtClean="0">
                <a:latin typeface="Courier New" pitchFamily="49" charset="0"/>
                <a:cs typeface="Courier New" pitchFamily="49" charset="0"/>
              </a:rPr>
              <a:t>    if (</a:t>
            </a:r>
            <a:r>
              <a:rPr lang="en-US" sz="1800" dirty="0" err="1" smtClean="0">
                <a:latin typeface="Courier New" pitchFamily="49" charset="0"/>
                <a:cs typeface="Courier New" pitchFamily="49" charset="0"/>
              </a:rPr>
              <a:t>e.compareTo</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iter.next</a:t>
            </a:r>
            <a:r>
              <a:rPr lang="en-US" sz="1800" dirty="0" smtClean="0">
                <a:latin typeface="Courier New" pitchFamily="49" charset="0"/>
                <a:cs typeface="Courier New" pitchFamily="49" charset="0"/>
              </a:rPr>
              <a:t>()) &lt; 0) {</a:t>
            </a:r>
          </a:p>
          <a:p>
            <a:pPr marL="0" indent="0">
              <a:buFont typeface="Wingdings" pitchFamily="2" charset="2"/>
              <a:buNone/>
            </a:pPr>
            <a:r>
              <a:rPr lang="en-US" sz="1800" dirty="0" smtClean="0">
                <a:latin typeface="Courier New" pitchFamily="49" charset="0"/>
                <a:cs typeface="Courier New" pitchFamily="49" charset="0"/>
              </a:rPr>
              <a:t>      // found element &gt; new one</a:t>
            </a:r>
          </a:p>
          <a:p>
            <a:pPr marL="0" indent="0">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iter.previous</a:t>
            </a:r>
            <a:r>
              <a:rPr lang="en-US" sz="1800" dirty="0" smtClean="0">
                <a:latin typeface="Courier New" pitchFamily="49" charset="0"/>
                <a:cs typeface="Courier New" pitchFamily="49" charset="0"/>
              </a:rPr>
              <a:t>();  // back up by one</a:t>
            </a:r>
          </a:p>
          <a:p>
            <a:pPr marL="0" indent="0">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iter.add</a:t>
            </a:r>
            <a:r>
              <a:rPr lang="en-US" sz="1800" dirty="0" smtClean="0">
                <a:latin typeface="Courier New" pitchFamily="49" charset="0"/>
                <a:cs typeface="Courier New" pitchFamily="49" charset="0"/>
              </a:rPr>
              <a:t>(e);      // add new one</a:t>
            </a:r>
          </a:p>
          <a:p>
            <a:pPr marL="0" indent="0">
              <a:buFont typeface="Wingdings" pitchFamily="2" charset="2"/>
              <a:buNone/>
            </a:pPr>
            <a:r>
              <a:rPr lang="en-US" sz="1800" dirty="0" smtClean="0">
                <a:latin typeface="Courier New" pitchFamily="49" charset="0"/>
                <a:cs typeface="Courier New" pitchFamily="49" charset="0"/>
              </a:rPr>
              <a:t>      return;           // done</a:t>
            </a:r>
          </a:p>
          <a:p>
            <a:pPr marL="0" indent="0">
              <a:buFont typeface="Wingdings" pitchFamily="2" charset="2"/>
              <a:buNone/>
            </a:pPr>
            <a:r>
              <a:rPr lang="en-US" sz="1800" dirty="0" smtClean="0">
                <a:latin typeface="Courier New" pitchFamily="49" charset="0"/>
                <a:cs typeface="Courier New" pitchFamily="49" charset="0"/>
              </a:rPr>
              <a:t>     }</a:t>
            </a:r>
          </a:p>
          <a:p>
            <a:pPr marL="0" indent="0">
              <a:buFont typeface="Wingdings" pitchFamily="2" charset="2"/>
              <a:buNone/>
            </a:pPr>
            <a:r>
              <a:rPr lang="en-US" sz="1800" dirty="0" smtClean="0">
                <a:latin typeface="Courier New" pitchFamily="49" charset="0"/>
                <a:cs typeface="Courier New" pitchFamily="49" charset="0"/>
              </a:rPr>
              <a:t>  }</a:t>
            </a:r>
          </a:p>
          <a:p>
            <a:pPr marL="0" indent="0">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iter.add</a:t>
            </a:r>
            <a:r>
              <a:rPr lang="en-US" sz="1800" dirty="0" smtClean="0">
                <a:latin typeface="Courier New" pitchFamily="49" charset="0"/>
                <a:cs typeface="Courier New" pitchFamily="49" charset="0"/>
              </a:rPr>
              <a:t>(e);  // will add at end</a:t>
            </a:r>
          </a:p>
          <a:p>
            <a:pPr marL="0" indent="0">
              <a:buFont typeface="Wingdings" pitchFamily="2" charset="2"/>
              <a:buNone/>
            </a:pPr>
            <a:r>
              <a:rPr lang="en-US" sz="18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Using Delegation to Implement the Other Methods</a:t>
            </a:r>
            <a:endParaRPr lang="en-US" b="1" dirty="0"/>
          </a:p>
        </p:txBody>
      </p:sp>
      <p:sp>
        <p:nvSpPr>
          <p:cNvPr id="183298"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dirty="0" smtClean="0">
                <a:latin typeface="Courier New" pitchFamily="49" charset="0"/>
                <a:cs typeface="Courier New" pitchFamily="49" charset="0"/>
              </a:rPr>
              <a:t>public E get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index) {</a:t>
            </a:r>
          </a:p>
          <a:p>
            <a:pPr marL="0" indent="0">
              <a:buFont typeface="Wingdings" pitchFamily="2" charset="2"/>
              <a:buNone/>
            </a:pPr>
            <a:r>
              <a:rPr lang="en-US" sz="1800" dirty="0" smtClean="0">
                <a:latin typeface="Courier New" pitchFamily="49" charset="0"/>
                <a:cs typeface="Courier New" pitchFamily="49" charset="0"/>
              </a:rPr>
              <a:t>  return </a:t>
            </a:r>
            <a:r>
              <a:rPr lang="en-US" sz="1800" dirty="0" err="1" smtClean="0">
                <a:latin typeface="Courier New" pitchFamily="49" charset="0"/>
                <a:cs typeface="Courier New" pitchFamily="49" charset="0"/>
              </a:rPr>
              <a:t>theList.get</a:t>
            </a:r>
            <a:r>
              <a:rPr lang="en-US" sz="1800" dirty="0" smtClean="0">
                <a:latin typeface="Courier New" pitchFamily="49" charset="0"/>
                <a:cs typeface="Courier New" pitchFamily="49" charset="0"/>
              </a:rPr>
              <a:t>(index);</a:t>
            </a:r>
          </a:p>
          <a:p>
            <a:pPr marL="0" indent="0">
              <a:buFont typeface="Wingdings" pitchFamily="2" charset="2"/>
              <a:buNone/>
            </a:pPr>
            <a:r>
              <a:rPr lang="en-US" sz="1800" dirty="0" smtClean="0">
                <a:latin typeface="Courier New" pitchFamily="49" charset="0"/>
                <a:cs typeface="Courier New" pitchFamily="49" charset="0"/>
              </a:rPr>
              <a:t>}</a:t>
            </a:r>
          </a:p>
          <a:p>
            <a:pPr marL="0" indent="0">
              <a:buFont typeface="Wingdings" pitchFamily="2" charset="2"/>
              <a:buNone/>
            </a:pPr>
            <a:r>
              <a:rPr lang="en-US" sz="1800" dirty="0" smtClean="0">
                <a:latin typeface="Courier New" pitchFamily="49" charset="0"/>
                <a:cs typeface="Courier New" pitchFamily="49" charset="0"/>
              </a:rPr>
              <a:t>public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size () {</a:t>
            </a:r>
          </a:p>
          <a:p>
            <a:pPr marL="0" indent="0">
              <a:buFont typeface="Wingdings" pitchFamily="2" charset="2"/>
              <a:buNone/>
            </a:pPr>
            <a:r>
              <a:rPr lang="en-US" sz="1800" dirty="0" smtClean="0">
                <a:latin typeface="Courier New" pitchFamily="49" charset="0"/>
                <a:cs typeface="Courier New" pitchFamily="49" charset="0"/>
              </a:rPr>
              <a:t>  return </a:t>
            </a:r>
            <a:r>
              <a:rPr lang="en-US" sz="1800" dirty="0" err="1" smtClean="0">
                <a:latin typeface="Courier New" pitchFamily="49" charset="0"/>
                <a:cs typeface="Courier New" pitchFamily="49" charset="0"/>
              </a:rPr>
              <a:t>theList.size</a:t>
            </a:r>
            <a:r>
              <a:rPr lang="en-US" sz="1800" dirty="0" smtClean="0">
                <a:latin typeface="Courier New" pitchFamily="49" charset="0"/>
                <a:cs typeface="Courier New" pitchFamily="49" charset="0"/>
              </a:rPr>
              <a:t>();</a:t>
            </a:r>
          </a:p>
          <a:p>
            <a:pPr marL="0" indent="0">
              <a:buFont typeface="Wingdings" pitchFamily="2" charset="2"/>
              <a:buNone/>
            </a:pPr>
            <a:r>
              <a:rPr lang="en-US" sz="1800" dirty="0" smtClean="0">
                <a:latin typeface="Courier New" pitchFamily="49" charset="0"/>
                <a:cs typeface="Courier New" pitchFamily="49" charset="0"/>
              </a:rPr>
              <a:t>}</a:t>
            </a:r>
          </a:p>
          <a:p>
            <a:pPr marL="0" indent="0">
              <a:buFont typeface="Wingdings" pitchFamily="2" charset="2"/>
              <a:buNone/>
            </a:pPr>
            <a:r>
              <a:rPr lang="en-US" sz="1800" dirty="0" smtClean="0">
                <a:latin typeface="Courier New" pitchFamily="49" charset="0"/>
                <a:cs typeface="Courier New" pitchFamily="49" charset="0"/>
              </a:rPr>
              <a:t>public E remove (E </a:t>
            </a:r>
            <a:r>
              <a:rPr lang="en-US" sz="1800" dirty="0" err="1" smtClean="0">
                <a:latin typeface="Courier New" pitchFamily="49" charset="0"/>
                <a:cs typeface="Courier New" pitchFamily="49" charset="0"/>
              </a:rPr>
              <a:t>e</a:t>
            </a:r>
            <a:r>
              <a:rPr lang="en-US" sz="1800" dirty="0" smtClean="0">
                <a:latin typeface="Courier New" pitchFamily="49" charset="0"/>
                <a:cs typeface="Courier New" pitchFamily="49" charset="0"/>
              </a:rPr>
              <a:t>) {</a:t>
            </a:r>
          </a:p>
          <a:p>
            <a:pPr marL="0" indent="0">
              <a:buFont typeface="Wingdings" pitchFamily="2" charset="2"/>
              <a:buNone/>
            </a:pPr>
            <a:r>
              <a:rPr lang="en-US" sz="1800" dirty="0" smtClean="0">
                <a:latin typeface="Courier New" pitchFamily="49" charset="0"/>
                <a:cs typeface="Courier New" pitchFamily="49" charset="0"/>
              </a:rPr>
              <a:t>  return </a:t>
            </a:r>
            <a:r>
              <a:rPr lang="en-US" sz="1800" dirty="0" err="1" smtClean="0">
                <a:latin typeface="Courier New" pitchFamily="49" charset="0"/>
                <a:cs typeface="Courier New" pitchFamily="49" charset="0"/>
              </a:rPr>
              <a:t>theList.remove</a:t>
            </a:r>
            <a:r>
              <a:rPr lang="en-US" sz="1800" dirty="0" smtClean="0">
                <a:latin typeface="Courier New" pitchFamily="49" charset="0"/>
                <a:cs typeface="Courier New" pitchFamily="49" charset="0"/>
              </a:rPr>
              <a:t>(e);</a:t>
            </a:r>
          </a:p>
          <a:p>
            <a:pPr marL="0" indent="0">
              <a:buFont typeface="Wingdings" pitchFamily="2" charset="2"/>
              <a:buNone/>
            </a:pPr>
            <a:r>
              <a:rPr lang="en-US" sz="1800" dirty="0" smtClean="0">
                <a:latin typeface="Courier New" pitchFamily="49" charset="0"/>
                <a:cs typeface="Courier New" pitchFamily="49" charset="0"/>
              </a:rPr>
              <a:t>}</a:t>
            </a:r>
          </a:p>
          <a:p>
            <a:pPr marL="0" indent="0">
              <a:buFont typeface="Wingdings" pitchFamily="2" charset="2"/>
              <a:buNone/>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returns an </a:t>
            </a:r>
            <a:r>
              <a:rPr lang="en-US" sz="1800" i="1" dirty="0" err="1" smtClean="0">
                <a:latin typeface="Courier New" pitchFamily="49" charset="0"/>
                <a:cs typeface="Courier New" pitchFamily="49" charset="0"/>
              </a:rPr>
              <a:t>iterator</a:t>
            </a:r>
            <a:r>
              <a:rPr lang="en-US" sz="1800" i="1" dirty="0" smtClean="0">
                <a:latin typeface="Courier New" pitchFamily="49" charset="0"/>
                <a:cs typeface="Courier New" pitchFamily="49" charset="0"/>
              </a:rPr>
              <a:t> positioned before the first element</a:t>
            </a:r>
            <a:endParaRPr lang="en-US" sz="1800" dirty="0" smtClean="0">
              <a:latin typeface="Courier New" pitchFamily="49" charset="0"/>
              <a:cs typeface="Courier New" pitchFamily="49" charset="0"/>
            </a:endParaRPr>
          </a:p>
          <a:p>
            <a:pPr marL="0" indent="0">
              <a:buFont typeface="Wingdings" pitchFamily="2" charset="2"/>
              <a:buNone/>
            </a:pPr>
            <a:r>
              <a:rPr lang="en-US" sz="1800" dirty="0" smtClean="0">
                <a:latin typeface="Courier New" pitchFamily="49" charset="0"/>
                <a:cs typeface="Courier New" pitchFamily="49" charset="0"/>
              </a:rPr>
              <a:t>public </a:t>
            </a:r>
            <a:r>
              <a:rPr lang="en-US" sz="1800" dirty="0" err="1" smtClean="0">
                <a:latin typeface="Courier New" pitchFamily="49" charset="0"/>
                <a:cs typeface="Courier New" pitchFamily="49" charset="0"/>
              </a:rPr>
              <a:t>Iterator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iterator</a:t>
            </a:r>
            <a:r>
              <a:rPr lang="en-US" sz="1800" dirty="0" smtClean="0">
                <a:latin typeface="Courier New" pitchFamily="49" charset="0"/>
                <a:cs typeface="Courier New" pitchFamily="49" charset="0"/>
              </a:rPr>
              <a:t>() {</a:t>
            </a:r>
          </a:p>
          <a:p>
            <a:pPr marL="0" indent="0">
              <a:buFont typeface="Wingdings" pitchFamily="2" charset="2"/>
              <a:buNone/>
            </a:pPr>
            <a:r>
              <a:rPr lang="en-US" sz="1800" dirty="0" smtClean="0">
                <a:latin typeface="Courier New" pitchFamily="49" charset="0"/>
                <a:cs typeface="Courier New" pitchFamily="49" charset="0"/>
              </a:rPr>
              <a:t>  return </a:t>
            </a:r>
            <a:r>
              <a:rPr lang="en-US" sz="1800" dirty="0" err="1" smtClean="0">
                <a:latin typeface="Courier New" pitchFamily="49" charset="0"/>
                <a:cs typeface="Courier New" pitchFamily="49" charset="0"/>
              </a:rPr>
              <a:t>theList.iterator</a:t>
            </a:r>
            <a:r>
              <a:rPr lang="en-US" sz="1800" dirty="0" smtClean="0">
                <a:latin typeface="Courier New" pitchFamily="49" charset="0"/>
                <a:cs typeface="Courier New" pitchFamily="49" charset="0"/>
              </a:rPr>
              <a:t>();</a:t>
            </a:r>
          </a:p>
          <a:p>
            <a:pPr marL="0" indent="0">
              <a:buFont typeface="Wingdings" pitchFamily="2" charset="2"/>
              <a:buNone/>
            </a:pPr>
            <a:r>
              <a:rPr lang="en-US" sz="18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ArrayList</a:t>
            </a:r>
            <a:r>
              <a:rPr lang="en-US" smtClean="0"/>
              <a:t> </a:t>
            </a:r>
            <a:r>
              <a:rPr lang="en-US" b="1" smtClean="0"/>
              <a:t>Class</a:t>
            </a:r>
            <a:r>
              <a:rPr lang="en-US" smtClean="0"/>
              <a:t> (cont.)</a:t>
            </a:r>
          </a:p>
        </p:txBody>
      </p:sp>
      <p:sp>
        <p:nvSpPr>
          <p:cNvPr id="27650" name="Rectangle 3"/>
          <p:cNvSpPr>
            <a:spLocks noGrp="1" noChangeArrowheads="1"/>
          </p:cNvSpPr>
          <p:nvPr>
            <p:ph sz="quarter" idx="1"/>
          </p:nvPr>
        </p:nvSpPr>
        <p:spPr>
          <a:xfrm>
            <a:off x="612775" y="1600200"/>
            <a:ext cx="8153400" cy="4495800"/>
          </a:xfrm>
        </p:spPr>
        <p:txBody>
          <a:bodyPr/>
          <a:lstStyle/>
          <a:p>
            <a:r>
              <a:rPr lang="en-US" sz="3000" smtClean="0"/>
              <a:t>You may also replace an element:</a:t>
            </a:r>
            <a:endParaRPr lang="en-US" sz="1000" smtClean="0">
              <a:latin typeface="Courier New" pitchFamily="49" charset="0"/>
              <a:cs typeface="Courier New" pitchFamily="49" charset="0"/>
            </a:endParaRPr>
          </a:p>
          <a:p>
            <a:pPr marL="400050" lvl="1" indent="0">
              <a:buFont typeface="Wingdings 2" pitchFamily="18" charset="2"/>
              <a:buNone/>
            </a:pPr>
            <a:endParaRPr lang="en-US" sz="1800" smtClean="0">
              <a:latin typeface="Courier New" pitchFamily="49" charset="0"/>
              <a:cs typeface="Courier New" pitchFamily="49" charset="0"/>
            </a:endParaRPr>
          </a:p>
          <a:p>
            <a:pPr marL="400050" lvl="1" indent="0">
              <a:buFont typeface="Wingdings 2" pitchFamily="18" charset="2"/>
              <a:buNone/>
            </a:pPr>
            <a:endParaRPr lang="en-US" sz="1800" smtClean="0">
              <a:latin typeface="Courier New" pitchFamily="49" charset="0"/>
              <a:cs typeface="Courier New" pitchFamily="49" charset="0"/>
            </a:endParaRPr>
          </a:p>
          <a:p>
            <a:pPr marL="400050" lvl="1" indent="0">
              <a:buFont typeface="Wingdings 2" pitchFamily="18" charset="2"/>
              <a:buNone/>
            </a:pPr>
            <a:endParaRPr lang="en-US" sz="1800" smtClean="0">
              <a:latin typeface="Courier New" pitchFamily="49" charset="0"/>
              <a:cs typeface="Courier New" pitchFamily="49" charset="0"/>
            </a:endParaRPr>
          </a:p>
          <a:p>
            <a:pPr marL="400050" lvl="1" indent="0">
              <a:buFont typeface="Wingdings 2" pitchFamily="18" charset="2"/>
              <a:buNone/>
            </a:pPr>
            <a:endParaRPr lang="en-US" sz="1800" smtClean="0">
              <a:latin typeface="Courier New" pitchFamily="49" charset="0"/>
              <a:cs typeface="Courier New" pitchFamily="49" charset="0"/>
            </a:endParaRPr>
          </a:p>
          <a:p>
            <a:pPr marL="400050" lvl="1" indent="0">
              <a:buFont typeface="Wingdings 2" pitchFamily="18" charset="2"/>
              <a:buNone/>
            </a:pPr>
            <a:r>
              <a:rPr lang="en-US" sz="1800" smtClean="0">
                <a:latin typeface="Courier New" pitchFamily="49" charset="0"/>
                <a:cs typeface="Courier New" pitchFamily="49" charset="0"/>
              </a:rPr>
              <a:t>myList.set(2, "Sneezy");  </a:t>
            </a: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cs typeface="Courier New" pitchFamily="49" charset="0"/>
            </a:endParaRPr>
          </a:p>
        </p:txBody>
      </p:sp>
      <p:pic>
        <p:nvPicPr>
          <p:cNvPr id="27651" name="Picture 4"/>
          <p:cNvPicPr>
            <a:picLocks noChangeAspect="1" noChangeArrowheads="1"/>
          </p:cNvPicPr>
          <p:nvPr/>
        </p:nvPicPr>
        <p:blipFill>
          <a:blip r:embed="rId2" cstate="print"/>
          <a:srcRect b="31078"/>
          <a:stretch>
            <a:fillRect/>
          </a:stretch>
        </p:blipFill>
        <p:spPr bwMode="auto">
          <a:xfrm>
            <a:off x="228600" y="2133600"/>
            <a:ext cx="8382000" cy="674688"/>
          </a:xfrm>
          <a:prstGeom prst="rect">
            <a:avLst/>
          </a:prstGeom>
          <a:noFill/>
          <a:ln w="9525">
            <a:noFill/>
            <a:miter lim="800000"/>
            <a:headEnd/>
            <a:tailEnd/>
          </a:ln>
        </p:spPr>
      </p:pic>
      <p:pic>
        <p:nvPicPr>
          <p:cNvPr id="27652" name="Picture 5"/>
          <p:cNvPicPr>
            <a:picLocks noChangeAspect="1" noChangeArrowheads="1"/>
          </p:cNvPicPr>
          <p:nvPr/>
        </p:nvPicPr>
        <p:blipFill>
          <a:blip r:embed="rId3" cstate="print"/>
          <a:srcRect/>
          <a:stretch>
            <a:fillRect/>
          </a:stretch>
        </p:blipFill>
        <p:spPr bwMode="auto">
          <a:xfrm>
            <a:off x="152400" y="4038600"/>
            <a:ext cx="8113713"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ArrayList</a:t>
            </a:r>
            <a:r>
              <a:rPr lang="en-US" smtClean="0"/>
              <a:t> </a:t>
            </a:r>
            <a:r>
              <a:rPr lang="en-US" b="1" smtClean="0"/>
              <a:t>Class</a:t>
            </a:r>
            <a:r>
              <a:rPr lang="en-US" smtClean="0"/>
              <a:t> (cont.)</a:t>
            </a:r>
          </a:p>
        </p:txBody>
      </p:sp>
      <p:sp>
        <p:nvSpPr>
          <p:cNvPr id="28674" name="Rectangle 3"/>
          <p:cNvSpPr>
            <a:spLocks noGrp="1" noChangeArrowheads="1"/>
          </p:cNvSpPr>
          <p:nvPr>
            <p:ph sz="quarter" idx="1"/>
          </p:nvPr>
        </p:nvSpPr>
        <p:spPr>
          <a:xfrm>
            <a:off x="612775" y="1600200"/>
            <a:ext cx="8153400" cy="4495800"/>
          </a:xfrm>
        </p:spPr>
        <p:txBody>
          <a:bodyPr/>
          <a:lstStyle/>
          <a:p>
            <a:endParaRPr lang="en-US" sz="3000" smtClean="0"/>
          </a:p>
          <a:p>
            <a:endParaRPr lang="en-US" sz="3000" smtClean="0"/>
          </a:p>
          <a:p>
            <a:r>
              <a:rPr lang="en-US" sz="3000" smtClean="0"/>
              <a:t>You cannot access an element using a bracket index as you can with arrays </a:t>
            </a:r>
            <a:r>
              <a:rPr lang="en-US" sz="2000" smtClean="0"/>
              <a:t>(</a:t>
            </a:r>
            <a:r>
              <a:rPr lang="en-US" sz="2000" smtClean="0">
                <a:latin typeface="Courier New" pitchFamily="49" charset="0"/>
                <a:cs typeface="Courier New" pitchFamily="49" charset="0"/>
              </a:rPr>
              <a:t>array[1]</a:t>
            </a:r>
            <a:r>
              <a:rPr lang="en-US" sz="2000" smtClean="0"/>
              <a:t>)</a:t>
            </a:r>
          </a:p>
          <a:p>
            <a:r>
              <a:rPr lang="en-US" sz="3000" smtClean="0"/>
              <a:t>Instead, you must use the </a:t>
            </a:r>
            <a:r>
              <a:rPr lang="en-US" sz="3000" smtClean="0">
                <a:latin typeface="Courier New" pitchFamily="49" charset="0"/>
                <a:cs typeface="Courier New" pitchFamily="49" charset="0"/>
              </a:rPr>
              <a:t>get() </a:t>
            </a:r>
            <a:r>
              <a:rPr lang="en-US" sz="3000" smtClean="0"/>
              <a:t>method:</a:t>
            </a:r>
            <a:endParaRPr lang="en-US" sz="1000" smtClean="0">
              <a:latin typeface="Courier New" pitchFamily="49" charset="0"/>
              <a:cs typeface="Courier New" pitchFamily="49" charset="0"/>
            </a:endParaRPr>
          </a:p>
          <a:p>
            <a:pPr marL="400050" lvl="1" indent="0">
              <a:buFont typeface="Wingdings 2" pitchFamily="18" charset="2"/>
              <a:buNone/>
            </a:pPr>
            <a:endParaRPr lang="en-US" sz="900" smtClean="0">
              <a:latin typeface="Courier New" pitchFamily="49" charset="0"/>
              <a:cs typeface="Courier New" pitchFamily="49" charset="0"/>
            </a:endParaRPr>
          </a:p>
          <a:p>
            <a:pPr marL="400050" lvl="1" indent="0">
              <a:buFont typeface="Wingdings 2" pitchFamily="18" charset="2"/>
              <a:buNone/>
            </a:pPr>
            <a:r>
              <a:rPr lang="en-US" sz="1800" smtClean="0">
                <a:latin typeface="Courier New" pitchFamily="49" charset="0"/>
                <a:cs typeface="Courier New" pitchFamily="49" charset="0"/>
              </a:rPr>
              <a:t>String dwarf = myList.get(2);</a:t>
            </a:r>
          </a:p>
          <a:p>
            <a:pPr marL="400050" lvl="1" indent="0">
              <a:buFont typeface="Wingdings 2" pitchFamily="18" charset="2"/>
              <a:buNone/>
            </a:pPr>
            <a:endParaRPr lang="en-US" sz="1600" smtClean="0">
              <a:latin typeface="Courier New" pitchFamily="49" charset="0"/>
              <a:cs typeface="Courier New" pitchFamily="49" charset="0"/>
            </a:endParaRPr>
          </a:p>
          <a:p>
            <a:r>
              <a:rPr lang="en-US" sz="3000" smtClean="0">
                <a:solidFill>
                  <a:srgbClr val="000000"/>
                </a:solidFill>
              </a:rPr>
              <a:t>The value of </a:t>
            </a:r>
            <a:r>
              <a:rPr lang="en-US" sz="2400" smtClean="0">
                <a:solidFill>
                  <a:srgbClr val="000000"/>
                </a:solidFill>
                <a:latin typeface="Courier New" pitchFamily="49" charset="0"/>
                <a:cs typeface="Courier New" pitchFamily="49" charset="0"/>
              </a:rPr>
              <a:t>dwarf</a:t>
            </a:r>
            <a:r>
              <a:rPr lang="en-US" sz="3000" smtClean="0">
                <a:solidFill>
                  <a:srgbClr val="000000"/>
                </a:solidFill>
              </a:rPr>
              <a:t> becomes </a:t>
            </a:r>
            <a:r>
              <a:rPr lang="en-US" sz="1800" smtClean="0">
                <a:latin typeface="Courier New" pitchFamily="49" charset="0"/>
                <a:cs typeface="Courier New" pitchFamily="49" charset="0"/>
              </a:rPr>
              <a:t>"Sneezy"  </a:t>
            </a: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latin typeface="Courier New" pitchFamily="49" charset="0"/>
              <a:cs typeface="Courier New" pitchFamily="49" charset="0"/>
            </a:endParaRPr>
          </a:p>
          <a:p>
            <a:pPr marL="400050" lvl="1" indent="0">
              <a:buFont typeface="Wingdings 2" pitchFamily="18" charset="2"/>
              <a:buNone/>
            </a:pPr>
            <a:endParaRPr lang="en-US" sz="1000" smtClean="0">
              <a:cs typeface="Courier New" pitchFamily="49" charset="0"/>
            </a:endParaRPr>
          </a:p>
        </p:txBody>
      </p:sp>
      <p:pic>
        <p:nvPicPr>
          <p:cNvPr id="28675" name="Picture 5"/>
          <p:cNvPicPr>
            <a:picLocks noChangeAspect="1" noChangeArrowheads="1"/>
          </p:cNvPicPr>
          <p:nvPr/>
        </p:nvPicPr>
        <p:blipFill>
          <a:blip r:embed="rId2" cstate="print"/>
          <a:srcRect b="46793"/>
          <a:stretch>
            <a:fillRect/>
          </a:stretch>
        </p:blipFill>
        <p:spPr bwMode="auto">
          <a:xfrm>
            <a:off x="381000" y="1524000"/>
            <a:ext cx="8113713" cy="730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ArrayList</a:t>
            </a:r>
            <a:r>
              <a:rPr lang="en-US" smtClean="0"/>
              <a:t> </a:t>
            </a:r>
            <a:r>
              <a:rPr lang="en-US" b="1" smtClean="0"/>
              <a:t>Class</a:t>
            </a:r>
            <a:r>
              <a:rPr lang="en-US" smtClean="0"/>
              <a:t> (cont.)</a:t>
            </a:r>
          </a:p>
        </p:txBody>
      </p:sp>
      <p:sp>
        <p:nvSpPr>
          <p:cNvPr id="96259"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endParaRPr lang="en-US" sz="3000" dirty="0" smtClean="0"/>
          </a:p>
          <a:p>
            <a:pPr marL="320040" indent="-320040" fontAlgn="auto">
              <a:spcAft>
                <a:spcPts val="0"/>
              </a:spcAft>
              <a:buFont typeface="Wingdings"/>
              <a:buChar char=""/>
              <a:defRPr/>
            </a:pPr>
            <a:endParaRPr lang="en-US" sz="3000" dirty="0"/>
          </a:p>
          <a:p>
            <a:pPr marL="320040" indent="-320040" fontAlgn="auto">
              <a:spcAft>
                <a:spcPts val="0"/>
              </a:spcAft>
              <a:buFont typeface="Wingdings"/>
              <a:buChar char=""/>
              <a:defRPr/>
            </a:pPr>
            <a:r>
              <a:rPr lang="en-US" sz="3000" dirty="0" smtClean="0"/>
              <a:t>You can also search an </a:t>
            </a:r>
            <a:r>
              <a:rPr lang="en-US" sz="2400" dirty="0" smtClean="0">
                <a:latin typeface="Courier New" pitchFamily="49" charset="0"/>
                <a:cs typeface="Courier New" pitchFamily="49" charset="0"/>
              </a:rPr>
              <a:t>ArrayList</a:t>
            </a:r>
            <a:r>
              <a:rPr lang="en-US" sz="3000" dirty="0" smtClean="0"/>
              <a:t>:</a:t>
            </a:r>
            <a:endParaRPr lang="en-US" sz="2000" dirty="0" smtClean="0"/>
          </a:p>
          <a:p>
            <a:pPr marL="400050" lvl="1" indent="0" fontAlgn="auto">
              <a:spcAft>
                <a:spcPts val="0"/>
              </a:spcAft>
              <a:buFont typeface="Wingdings 2"/>
              <a:buNone/>
              <a:defRPr/>
            </a:pPr>
            <a:endParaRPr lang="en-US" sz="900" dirty="0">
              <a:latin typeface="Courier New" pitchFamily="49" charset="0"/>
              <a:cs typeface="Courier New" pitchFamily="49" charset="0"/>
            </a:endParaRPr>
          </a:p>
          <a:p>
            <a:pPr marL="400050" lvl="1" indent="0" fontAlgn="auto">
              <a:spcAft>
                <a:spcPts val="0"/>
              </a:spcAft>
              <a:buFont typeface="Wingdings 2"/>
              <a:buNone/>
              <a:defRPr/>
            </a:pPr>
            <a:r>
              <a:rPr lang="en-US" sz="1800" dirty="0" smtClean="0">
                <a:latin typeface="Courier New" pitchFamily="49" charset="0"/>
                <a:cs typeface="Courier New" pitchFamily="49" charset="0"/>
              </a:rPr>
              <a:t>myList.indexOf("Sneezy");</a:t>
            </a:r>
          </a:p>
          <a:p>
            <a:pPr marL="400050" lvl="1" indent="0" fontAlgn="auto">
              <a:spcAft>
                <a:spcPts val="0"/>
              </a:spcAft>
              <a:buFont typeface="Wingdings 2"/>
              <a:buNone/>
              <a:defRPr/>
            </a:pPr>
            <a:endParaRPr lang="en-US" sz="1600" dirty="0" smtClean="0">
              <a:latin typeface="Courier New" pitchFamily="49" charset="0"/>
              <a:cs typeface="Courier New" pitchFamily="49" charset="0"/>
            </a:endParaRPr>
          </a:p>
          <a:p>
            <a:pPr marL="320040" indent="-320040" fontAlgn="auto">
              <a:spcAft>
                <a:spcPts val="0"/>
              </a:spcAft>
              <a:buFont typeface="Wingdings"/>
              <a:buChar char=""/>
              <a:defRPr/>
            </a:pPr>
            <a:r>
              <a:rPr lang="en-US" sz="3000" dirty="0" smtClean="0">
                <a:solidFill>
                  <a:prstClr val="black"/>
                </a:solidFill>
              </a:rPr>
              <a:t>This returns </a:t>
            </a:r>
            <a:r>
              <a:rPr lang="en-US" sz="2400" dirty="0" smtClean="0">
                <a:solidFill>
                  <a:prstClr val="black"/>
                </a:solidFill>
                <a:latin typeface="Courier New" pitchFamily="49" charset="0"/>
                <a:cs typeface="Courier New" pitchFamily="49" charset="0"/>
              </a:rPr>
              <a:t>2</a:t>
            </a:r>
            <a:r>
              <a:rPr lang="en-US" sz="3000" dirty="0" smtClean="0">
                <a:solidFill>
                  <a:prstClr val="black"/>
                </a:solidFill>
              </a:rPr>
              <a:t> while</a:t>
            </a:r>
            <a:endParaRPr lang="en-US" sz="1800" dirty="0" smtClean="0">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endParaRPr lang="en-US" sz="900" dirty="0" smtClean="0">
              <a:latin typeface="Courier New" pitchFamily="49" charset="0"/>
              <a:cs typeface="Courier New" pitchFamily="49" charset="0"/>
            </a:endParaRPr>
          </a:p>
          <a:p>
            <a:pPr marL="400050" lvl="1" indent="0" fontAlgn="auto">
              <a:spcAft>
                <a:spcPts val="0"/>
              </a:spcAft>
              <a:buFont typeface="Wingdings 2"/>
              <a:buNone/>
              <a:defRPr/>
            </a:pPr>
            <a:r>
              <a:rPr lang="en-US" sz="1800" dirty="0" smtClean="0">
                <a:latin typeface="Courier New" pitchFamily="49" charset="0"/>
                <a:cs typeface="Courier New" pitchFamily="49" charset="0"/>
              </a:rPr>
              <a:t>myList.indexOf("Jumpy");</a:t>
            </a:r>
          </a:p>
          <a:p>
            <a:pPr marL="400050" lvl="1" indent="0" fontAlgn="auto">
              <a:spcAft>
                <a:spcPts val="0"/>
              </a:spcAft>
              <a:buFont typeface="Wingdings 2"/>
              <a:buNone/>
              <a:defRPr/>
            </a:pPr>
            <a:endParaRPr lang="en-US" sz="1600" dirty="0" smtClean="0">
              <a:latin typeface="Courier New" pitchFamily="49" charset="0"/>
              <a:cs typeface="Courier New" pitchFamily="49" charset="0"/>
            </a:endParaRPr>
          </a:p>
          <a:p>
            <a:pPr marL="320040" indent="-320040" fontAlgn="auto">
              <a:spcAft>
                <a:spcPts val="0"/>
              </a:spcAft>
              <a:buFont typeface="Wingdings"/>
              <a:buChar char=""/>
              <a:defRPr/>
            </a:pPr>
            <a:r>
              <a:rPr lang="en-US" sz="3000" dirty="0" smtClean="0">
                <a:solidFill>
                  <a:prstClr val="black"/>
                </a:solidFill>
              </a:rPr>
              <a:t>returns </a:t>
            </a:r>
            <a:r>
              <a:rPr lang="en-US" sz="2400" dirty="0" smtClean="0">
                <a:solidFill>
                  <a:prstClr val="black"/>
                </a:solidFill>
                <a:latin typeface="Courier New" pitchFamily="49" charset="0"/>
                <a:cs typeface="Courier New" pitchFamily="49" charset="0"/>
              </a:rPr>
              <a:t>-1 </a:t>
            </a:r>
            <a:r>
              <a:rPr lang="en-US" sz="3000" dirty="0" smtClean="0">
                <a:solidFill>
                  <a:prstClr val="black"/>
                </a:solidFill>
              </a:rPr>
              <a:t>which indicates an unsuccessful search</a:t>
            </a:r>
            <a:endParaRPr lang="en-US" sz="1800" dirty="0" smtClean="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latin typeface="Courier New" pitchFamily="49" charset="0"/>
              <a:cs typeface="Courier New" pitchFamily="49" charset="0"/>
            </a:endParaRPr>
          </a:p>
          <a:p>
            <a:pPr marL="400050" lvl="1" indent="0" fontAlgn="auto">
              <a:spcAft>
                <a:spcPts val="0"/>
              </a:spcAft>
              <a:buFont typeface="Wingdings 2"/>
              <a:buNone/>
              <a:defRPr/>
            </a:pPr>
            <a:endParaRPr lang="en-US" sz="1000" dirty="0" smtClean="0">
              <a:cs typeface="Courier New" pitchFamily="49" charset="0"/>
            </a:endParaRPr>
          </a:p>
        </p:txBody>
      </p:sp>
      <p:pic>
        <p:nvPicPr>
          <p:cNvPr id="29699" name="Picture 5"/>
          <p:cNvPicPr>
            <a:picLocks noChangeAspect="1" noChangeArrowheads="1"/>
          </p:cNvPicPr>
          <p:nvPr/>
        </p:nvPicPr>
        <p:blipFill>
          <a:blip r:embed="rId2" cstate="print"/>
          <a:srcRect b="46793"/>
          <a:stretch>
            <a:fillRect/>
          </a:stretch>
        </p:blipFill>
        <p:spPr bwMode="auto">
          <a:xfrm>
            <a:off x="381000" y="1524000"/>
            <a:ext cx="8113713" cy="730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12775" y="228600"/>
            <a:ext cx="8153400" cy="990600"/>
          </a:xfrm>
        </p:spPr>
        <p:txBody>
          <a:bodyPr/>
          <a:lstStyle/>
          <a:p>
            <a:r>
              <a:rPr lang="en-US" b="1" smtClean="0"/>
              <a:t>Generic Collections</a:t>
            </a:r>
          </a:p>
        </p:txBody>
      </p:sp>
      <p:sp>
        <p:nvSpPr>
          <p:cNvPr id="135171" name="Rectangle 3"/>
          <p:cNvSpPr>
            <a:spLocks noGrp="1" noChangeArrowheads="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smtClean="0"/>
              <a:t>The statement</a:t>
            </a:r>
          </a:p>
          <a:p>
            <a:pPr marL="0" indent="0" algn="ctr" fontAlgn="auto">
              <a:spcAft>
                <a:spcPts val="0"/>
              </a:spcAft>
              <a:buFont typeface="Wingdings"/>
              <a:buNone/>
              <a:defRPr/>
            </a:pPr>
            <a:r>
              <a:rPr lang="en-US" sz="2600" dirty="0" smtClean="0">
                <a:latin typeface="Courier New" pitchFamily="49" charset="0"/>
                <a:cs typeface="Courier New" pitchFamily="49" charset="0"/>
              </a:rPr>
              <a:t>List&lt;String&gt; myList = new ArrayList&lt;String&gt;();</a:t>
            </a:r>
          </a:p>
          <a:p>
            <a:pPr marL="320040" indent="-320040" fontAlgn="auto">
              <a:spcAft>
                <a:spcPts val="0"/>
              </a:spcAft>
              <a:buNone/>
              <a:defRPr/>
            </a:pPr>
            <a:r>
              <a:rPr lang="en-US" dirty="0" smtClean="0"/>
              <a:t>	uses a language feature called </a:t>
            </a:r>
            <a:r>
              <a:rPr lang="en-US" i="1" dirty="0" smtClean="0"/>
              <a:t>generic collections</a:t>
            </a:r>
            <a:r>
              <a:rPr lang="en-US" dirty="0" smtClean="0"/>
              <a:t> or </a:t>
            </a:r>
            <a:r>
              <a:rPr lang="en-US" i="1" dirty="0" smtClean="0"/>
              <a:t>generics</a:t>
            </a:r>
          </a:p>
          <a:p>
            <a:pPr marL="320040" indent="-320040" fontAlgn="auto">
              <a:spcAft>
                <a:spcPts val="0"/>
              </a:spcAft>
              <a:buFont typeface="Wingdings"/>
              <a:buChar char=""/>
              <a:defRPr/>
            </a:pPr>
            <a:r>
              <a:rPr lang="en-US" dirty="0" smtClean="0"/>
              <a:t>The statement creates a </a:t>
            </a:r>
            <a:r>
              <a:rPr lang="en-US" sz="2600" dirty="0" smtClean="0">
                <a:latin typeface="Courier New" pitchFamily="49" charset="0"/>
                <a:cs typeface="Courier New" pitchFamily="49" charset="0"/>
              </a:rPr>
              <a:t>List</a:t>
            </a:r>
            <a:r>
              <a:rPr lang="en-US" sz="2600" dirty="0" smtClean="0"/>
              <a:t> </a:t>
            </a:r>
            <a:r>
              <a:rPr lang="en-US" dirty="0" smtClean="0"/>
              <a:t>of </a:t>
            </a:r>
            <a:r>
              <a:rPr lang="en-US" sz="2600" dirty="0" smtClean="0">
                <a:latin typeface="Courier New" pitchFamily="49" charset="0"/>
                <a:cs typeface="Courier New" pitchFamily="49" charset="0"/>
              </a:rPr>
              <a:t>String</a:t>
            </a:r>
            <a:r>
              <a:rPr lang="en-US" dirty="0" smtClean="0"/>
              <a:t>; only references of type </a:t>
            </a:r>
            <a:r>
              <a:rPr lang="en-US" sz="2600" dirty="0" smtClean="0">
                <a:latin typeface="Courier New" pitchFamily="49" charset="0"/>
                <a:cs typeface="Courier New" pitchFamily="49" charset="0"/>
              </a:rPr>
              <a:t>String </a:t>
            </a:r>
            <a:r>
              <a:rPr lang="en-US" dirty="0" smtClean="0">
                <a:cs typeface="Courier New" pitchFamily="49" charset="0"/>
              </a:rPr>
              <a:t>can be stored in the list</a:t>
            </a:r>
            <a:endParaRPr lang="en-US" dirty="0" smtClean="0"/>
          </a:p>
          <a:p>
            <a:pPr marL="320040" indent="-320040" fontAlgn="auto">
              <a:spcAft>
                <a:spcPts val="0"/>
              </a:spcAft>
              <a:buFont typeface="Wingdings"/>
              <a:buChar char=""/>
              <a:defRPr/>
            </a:pPr>
            <a:r>
              <a:rPr lang="en-US" sz="2600" dirty="0" smtClean="0">
                <a:latin typeface="Courier New" pitchFamily="49" charset="0"/>
                <a:cs typeface="Courier New" pitchFamily="49" charset="0"/>
              </a:rPr>
              <a:t>String</a:t>
            </a:r>
            <a:r>
              <a:rPr lang="en-US" dirty="0" smtClean="0"/>
              <a:t> in this statement is called a </a:t>
            </a:r>
            <a:r>
              <a:rPr lang="en-US" i="1" dirty="0" smtClean="0"/>
              <a:t>type parameter</a:t>
            </a:r>
          </a:p>
          <a:p>
            <a:pPr marL="320040" indent="-320040" fontAlgn="auto">
              <a:spcAft>
                <a:spcPts val="0"/>
              </a:spcAft>
              <a:buFont typeface="Wingdings"/>
              <a:buChar char=""/>
              <a:defRPr/>
            </a:pPr>
            <a:r>
              <a:rPr lang="en-US" dirty="0" smtClean="0"/>
              <a:t>The type parameter sets the data type of all objects stored in a collection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612775" y="228600"/>
            <a:ext cx="8153400" cy="990600"/>
          </a:xfrm>
        </p:spPr>
        <p:txBody>
          <a:bodyPr/>
          <a:lstStyle/>
          <a:p>
            <a:r>
              <a:rPr lang="en-US" b="1" smtClean="0"/>
              <a:t>Generic Collections </a:t>
            </a:r>
            <a:r>
              <a:rPr lang="en-US" smtClean="0"/>
              <a:t>(cont.)</a:t>
            </a:r>
          </a:p>
        </p:txBody>
      </p:sp>
      <p:sp>
        <p:nvSpPr>
          <p:cNvPr id="135171" name="Rectangle 3"/>
          <p:cNvSpPr>
            <a:spLocks noGrp="1" noChangeArrowheads="1"/>
          </p:cNvSpPr>
          <p:nvPr>
            <p:ph sz="quarter" idx="1"/>
          </p:nvPr>
        </p:nvSpPr>
        <p:spPr>
          <a:xfrm>
            <a:off x="612775" y="1600200"/>
            <a:ext cx="8153400" cy="4495800"/>
          </a:xfrm>
        </p:spPr>
        <p:txBody>
          <a:bodyPr>
            <a:normAutofit fontScale="85000" lnSpcReduction="10000"/>
          </a:bodyPr>
          <a:lstStyle/>
          <a:p>
            <a:pPr marL="320040" indent="-320040" fontAlgn="auto">
              <a:spcAft>
                <a:spcPts val="0"/>
              </a:spcAft>
              <a:buFont typeface="Wingdings"/>
              <a:buChar char=""/>
              <a:defRPr/>
            </a:pPr>
            <a:r>
              <a:rPr lang="en-US" dirty="0" smtClean="0"/>
              <a:t>The general declaration for generic collection is</a:t>
            </a:r>
          </a:p>
          <a:p>
            <a:pPr marL="0" indent="0" algn="ctr" fontAlgn="auto">
              <a:spcAft>
                <a:spcPts val="0"/>
              </a:spcAft>
              <a:buFont typeface="Wingdings"/>
              <a:buNone/>
              <a:defRPr/>
            </a:pPr>
            <a:r>
              <a:rPr lang="en-US" sz="2200" i="1" dirty="0" smtClean="0">
                <a:latin typeface="Courier New" pitchFamily="49" charset="0"/>
                <a:cs typeface="Courier New" pitchFamily="49" charset="0"/>
              </a:rPr>
              <a:t>CollectionClassName</a:t>
            </a:r>
            <a:r>
              <a:rPr lang="en-US" sz="2200" dirty="0" smtClean="0">
                <a:latin typeface="Courier New" pitchFamily="49" charset="0"/>
                <a:cs typeface="Courier New" pitchFamily="49" charset="0"/>
              </a:rPr>
              <a:t>&lt;E&gt; </a:t>
            </a:r>
            <a:r>
              <a:rPr lang="en-US" sz="2200" i="1" dirty="0" smtClean="0">
                <a:latin typeface="Courier New" pitchFamily="49" charset="0"/>
                <a:cs typeface="Courier New" pitchFamily="49" charset="0"/>
              </a:rPr>
              <a:t>variable</a:t>
            </a:r>
            <a:r>
              <a:rPr lang="en-US" sz="2200" dirty="0" smtClean="0">
                <a:latin typeface="Courier New" pitchFamily="49" charset="0"/>
                <a:cs typeface="Courier New" pitchFamily="49" charset="0"/>
              </a:rPr>
              <a:t> = </a:t>
            </a:r>
            <a:br>
              <a:rPr lang="en-US" sz="2200" dirty="0" smtClean="0">
                <a:latin typeface="Courier New" pitchFamily="49" charset="0"/>
                <a:cs typeface="Courier New" pitchFamily="49" charset="0"/>
              </a:rPr>
            </a:br>
            <a:r>
              <a:rPr lang="en-US" sz="2200" dirty="0" smtClean="0">
                <a:latin typeface="Courier New" pitchFamily="49" charset="0"/>
                <a:cs typeface="Courier New" pitchFamily="49" charset="0"/>
              </a:rPr>
              <a:t>                    new </a:t>
            </a:r>
            <a:r>
              <a:rPr lang="en-US" sz="2200" i="1" dirty="0" smtClean="0">
                <a:latin typeface="Courier New" pitchFamily="49" charset="0"/>
                <a:cs typeface="Courier New" pitchFamily="49" charset="0"/>
              </a:rPr>
              <a:t>CollectionClassName</a:t>
            </a:r>
            <a:r>
              <a:rPr lang="en-US" sz="2200" dirty="0" smtClean="0">
                <a:latin typeface="Courier New" pitchFamily="49" charset="0"/>
                <a:cs typeface="Courier New" pitchFamily="49" charset="0"/>
              </a:rPr>
              <a:t>&lt;E&gt;();</a:t>
            </a:r>
          </a:p>
          <a:p>
            <a:pPr marL="320040" indent="-320040" fontAlgn="auto">
              <a:spcAft>
                <a:spcPts val="0"/>
              </a:spcAft>
              <a:buFont typeface="Wingdings"/>
              <a:buChar char=""/>
              <a:defRPr/>
            </a:pPr>
            <a:r>
              <a:rPr lang="en-US" dirty="0" smtClean="0"/>
              <a:t>The </a:t>
            </a:r>
            <a:r>
              <a:rPr lang="en-US" dirty="0" smtClean="0">
                <a:latin typeface="Courier New" pitchFamily="49" charset="0"/>
                <a:cs typeface="Courier New" pitchFamily="49" charset="0"/>
              </a:rPr>
              <a:t>&lt;E&gt; </a:t>
            </a:r>
            <a:r>
              <a:rPr lang="en-US" dirty="0" smtClean="0"/>
              <a:t>indicates a type parameter</a:t>
            </a:r>
          </a:p>
          <a:p>
            <a:pPr marL="320040" indent="-320040" fontAlgn="auto">
              <a:spcAft>
                <a:spcPts val="0"/>
              </a:spcAft>
              <a:buFont typeface="Wingdings"/>
              <a:buChar char=""/>
              <a:defRPr/>
            </a:pPr>
            <a:r>
              <a:rPr lang="en-US" dirty="0" smtClean="0"/>
              <a:t>Adding a noncompatible type to a generic collection will generate an error during compile time</a:t>
            </a:r>
          </a:p>
          <a:p>
            <a:pPr marL="320040" indent="-320040" fontAlgn="auto">
              <a:spcAft>
                <a:spcPts val="0"/>
              </a:spcAft>
              <a:buFont typeface="Wingdings"/>
              <a:buChar char=""/>
              <a:defRPr/>
            </a:pPr>
            <a:r>
              <a:rPr lang="en-US" dirty="0" smtClean="0"/>
              <a:t>However, primitive types will be autoboxed:</a:t>
            </a:r>
          </a:p>
          <a:p>
            <a:pPr marL="400050" lvl="1" indent="0" fontAlgn="auto">
              <a:spcAft>
                <a:spcPts val="0"/>
              </a:spcAft>
              <a:buFont typeface="Wingdings 2"/>
              <a:buNone/>
              <a:defRPr/>
            </a:pPr>
            <a:r>
              <a:rPr lang="en-US" sz="1900" dirty="0" smtClean="0">
                <a:latin typeface="Courier New" pitchFamily="49" charset="0"/>
                <a:cs typeface="Courier New" pitchFamily="49" charset="0"/>
              </a:rPr>
              <a:t>ArrayList&lt;Integer&gt; myList = new ArrayList&lt;Integer&gt;(); </a:t>
            </a:r>
          </a:p>
          <a:p>
            <a:pPr marL="400050" lvl="1" indent="0" fontAlgn="auto">
              <a:spcAft>
                <a:spcPts val="0"/>
              </a:spcAft>
              <a:buFont typeface="Wingdings 2"/>
              <a:buNone/>
              <a:defRPr/>
            </a:pPr>
            <a:r>
              <a:rPr lang="en-US" sz="1900" dirty="0" smtClean="0">
                <a:latin typeface="Courier New" pitchFamily="49" charset="0"/>
                <a:cs typeface="Courier New" pitchFamily="49" charset="0"/>
              </a:rPr>
              <a:t>myList.add(new Integer(3)); // ok</a:t>
            </a:r>
          </a:p>
          <a:p>
            <a:pPr marL="400050" lvl="1" indent="0" fontAlgn="auto">
              <a:spcAft>
                <a:spcPts val="0"/>
              </a:spcAft>
              <a:buFont typeface="Wingdings 2"/>
              <a:buNone/>
              <a:defRPr/>
            </a:pPr>
            <a:r>
              <a:rPr lang="en-US" sz="1900" dirty="0" smtClean="0">
                <a:latin typeface="Courier New" pitchFamily="49" charset="0"/>
                <a:cs typeface="Courier New" pitchFamily="49" charset="0"/>
              </a:rPr>
              <a:t>myList.add(3); // also ok! 3 is automatically wrapped </a:t>
            </a:r>
          </a:p>
          <a:p>
            <a:pPr marL="400050" lvl="1" indent="0" fontAlgn="auto">
              <a:spcAft>
                <a:spcPts val="0"/>
              </a:spcAft>
              <a:buFont typeface="Wingdings 2"/>
              <a:buNone/>
              <a:defRPr/>
            </a:pPr>
            <a:r>
              <a:rPr lang="en-US" sz="1900" dirty="0">
                <a:latin typeface="Courier New" pitchFamily="49" charset="0"/>
                <a:cs typeface="Courier New" pitchFamily="49" charset="0"/>
              </a:rPr>
              <a:t> </a:t>
            </a:r>
            <a:r>
              <a:rPr lang="en-US" sz="1900" dirty="0" smtClean="0">
                <a:latin typeface="Courier New" pitchFamily="49" charset="0"/>
                <a:cs typeface="Courier New" pitchFamily="49" charset="0"/>
              </a:rPr>
              <a:t>                 in an Integer object</a:t>
            </a:r>
          </a:p>
          <a:p>
            <a:pPr marL="400050" lvl="1" indent="0" fontAlgn="auto">
              <a:spcAft>
                <a:spcPts val="0"/>
              </a:spcAft>
              <a:buFont typeface="Wingdings 2"/>
              <a:buNone/>
              <a:defRPr/>
            </a:pPr>
            <a:r>
              <a:rPr lang="en-US" sz="1900" dirty="0" smtClean="0">
                <a:latin typeface="Courier New" pitchFamily="49" charset="0"/>
                <a:cs typeface="Courier New" pitchFamily="49" charset="0"/>
              </a:rPr>
              <a:t>myList.add(new String("Hello")); // generates a type</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incompatability error</a:t>
            </a:r>
          </a:p>
          <a:p>
            <a:pPr marL="320040" indent="-320040" fontAlgn="auto">
              <a:spcAft>
                <a:spcPts val="0"/>
              </a:spcAft>
              <a:buFont typeface="Wingdings"/>
              <a:buChar char=""/>
              <a:defRPr/>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612775" y="228600"/>
            <a:ext cx="8153400" cy="990600"/>
          </a:xfrm>
        </p:spPr>
        <p:txBody>
          <a:bodyPr/>
          <a:lstStyle/>
          <a:p>
            <a:r>
              <a:rPr lang="en-US" b="1" smtClean="0"/>
              <a:t>Why Use Generic Collections?</a:t>
            </a:r>
          </a:p>
        </p:txBody>
      </p:sp>
      <p:sp>
        <p:nvSpPr>
          <p:cNvPr id="32770" name="Rectangle 3"/>
          <p:cNvSpPr>
            <a:spLocks noGrp="1" noChangeArrowheads="1"/>
          </p:cNvSpPr>
          <p:nvPr>
            <p:ph sz="quarter" idx="1"/>
          </p:nvPr>
        </p:nvSpPr>
        <p:spPr>
          <a:xfrm>
            <a:off x="612775" y="1600200"/>
            <a:ext cx="8153400" cy="4495800"/>
          </a:xfrm>
        </p:spPr>
        <p:txBody>
          <a:bodyPr/>
          <a:lstStyle/>
          <a:p>
            <a:r>
              <a:rPr lang="en-US" smtClean="0"/>
              <a:t>Better type-checking: catch more errors, catch them earlier</a:t>
            </a:r>
          </a:p>
          <a:p>
            <a:r>
              <a:rPr lang="en-US" smtClean="0"/>
              <a:t>Documents intent</a:t>
            </a:r>
          </a:p>
          <a:p>
            <a:r>
              <a:rPr lang="en-US" smtClean="0"/>
              <a:t>Avoids the need to downcast from </a:t>
            </a:r>
            <a:r>
              <a:rPr lang="en-US" smtClean="0">
                <a:latin typeface="Courier New" pitchFamily="49" charset="0"/>
                <a:cs typeface="Courier New" pitchFamily="49" charset="0"/>
              </a:rPr>
              <a:t>Object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b="1" smtClean="0"/>
              <a:t>Chapter Objectives</a:t>
            </a:r>
          </a:p>
        </p:txBody>
      </p:sp>
      <p:sp>
        <p:nvSpPr>
          <p:cNvPr id="3" name="Content Placeholder 2"/>
          <p:cNvSpPr>
            <a:spLocks noGrp="1"/>
          </p:cNvSpPr>
          <p:nvPr>
            <p:ph sz="quarter" idx="1"/>
          </p:nvPr>
        </p:nvSpPr>
        <p:spPr>
          <a:xfrm>
            <a:off x="612775" y="1600200"/>
            <a:ext cx="8153400" cy="4495800"/>
          </a:xfrm>
        </p:spPr>
        <p:txBody>
          <a:bodyPr>
            <a:normAutofit fontScale="77500" lnSpcReduction="20000"/>
          </a:bodyPr>
          <a:lstStyle/>
          <a:p>
            <a:pPr marL="320040" indent="-320040" fontAlgn="auto">
              <a:spcAft>
                <a:spcPts val="0"/>
              </a:spcAft>
              <a:buFont typeface="Wingdings"/>
              <a:buChar char=""/>
              <a:defRPr/>
            </a:pPr>
            <a:r>
              <a:rPr lang="en-US" dirty="0" smtClean="0"/>
              <a:t>The </a:t>
            </a:r>
            <a:r>
              <a:rPr lang="en-US" dirty="0" smtClean="0">
                <a:latin typeface="Courier New" pitchFamily="49" charset="0"/>
              </a:rPr>
              <a:t>List</a:t>
            </a:r>
            <a:r>
              <a:rPr lang="en-US" dirty="0" smtClean="0"/>
              <a:t> interface</a:t>
            </a:r>
          </a:p>
          <a:p>
            <a:pPr marL="320040" indent="-320040" fontAlgn="auto">
              <a:spcAft>
                <a:spcPts val="0"/>
              </a:spcAft>
              <a:buFont typeface="Wingdings"/>
              <a:buChar char=""/>
              <a:defRPr/>
            </a:pPr>
            <a:r>
              <a:rPr lang="en-US" dirty="0" smtClean="0"/>
              <a:t>Writing an array-based implementation of </a:t>
            </a:r>
            <a:r>
              <a:rPr lang="en-US" dirty="0" smtClean="0">
                <a:latin typeface="Courier New" pitchFamily="49" charset="0"/>
              </a:rPr>
              <a:t>List</a:t>
            </a:r>
          </a:p>
          <a:p>
            <a:pPr marL="320040" indent="-320040" fontAlgn="auto">
              <a:spcAft>
                <a:spcPts val="0"/>
              </a:spcAft>
              <a:buFont typeface="Wingdings"/>
              <a:buChar char=""/>
              <a:defRPr/>
            </a:pPr>
            <a:r>
              <a:rPr lang="en-US" dirty="0" smtClean="0"/>
              <a:t>Linked list data structures:</a:t>
            </a:r>
          </a:p>
          <a:p>
            <a:pPr marL="640080" lvl="1" indent="-274320" fontAlgn="auto">
              <a:spcAft>
                <a:spcPts val="0"/>
              </a:spcAft>
              <a:buFont typeface="Wingdings 2"/>
              <a:buChar char=""/>
              <a:defRPr/>
            </a:pPr>
            <a:r>
              <a:rPr lang="en-US" dirty="0" smtClean="0"/>
              <a:t>Singly-linked</a:t>
            </a:r>
          </a:p>
          <a:p>
            <a:pPr marL="640080" lvl="1" indent="-274320" fontAlgn="auto">
              <a:spcAft>
                <a:spcPts val="0"/>
              </a:spcAft>
              <a:buFont typeface="Wingdings 2"/>
              <a:buChar char=""/>
              <a:defRPr/>
            </a:pPr>
            <a:r>
              <a:rPr lang="en-US" dirty="0" smtClean="0"/>
              <a:t>Doubly-linked</a:t>
            </a:r>
          </a:p>
          <a:p>
            <a:pPr marL="640080" lvl="1" indent="-274320" fontAlgn="auto">
              <a:spcAft>
                <a:spcPts val="0"/>
              </a:spcAft>
              <a:buFont typeface="Wingdings 2"/>
              <a:buChar char=""/>
              <a:defRPr/>
            </a:pPr>
            <a:r>
              <a:rPr lang="en-US" dirty="0" smtClean="0"/>
              <a:t>Circular</a:t>
            </a:r>
          </a:p>
          <a:p>
            <a:pPr marL="320040" indent="-320040" fontAlgn="auto">
              <a:spcAft>
                <a:spcPts val="0"/>
              </a:spcAft>
              <a:buFont typeface="Wingdings"/>
              <a:buChar char=""/>
              <a:defRPr/>
            </a:pPr>
            <a:r>
              <a:rPr lang="en-US" dirty="0" smtClean="0"/>
              <a:t>Big-O notation and algorithm efficiency </a:t>
            </a:r>
          </a:p>
          <a:p>
            <a:pPr marL="320040" indent="-320040" fontAlgn="auto">
              <a:spcAft>
                <a:spcPts val="0"/>
              </a:spcAft>
              <a:buFont typeface="Wingdings"/>
              <a:buChar char=""/>
              <a:defRPr/>
            </a:pPr>
            <a:r>
              <a:rPr lang="en-US" dirty="0" smtClean="0"/>
              <a:t>Implementing the </a:t>
            </a:r>
            <a:r>
              <a:rPr lang="en-US" dirty="0" smtClean="0">
                <a:latin typeface="Courier New" pitchFamily="49" charset="0"/>
                <a:cs typeface="Courier New" pitchFamily="49" charset="0"/>
              </a:rPr>
              <a:t>List</a:t>
            </a:r>
            <a:r>
              <a:rPr lang="en-US" dirty="0" smtClean="0"/>
              <a:t> interface as a linked list</a:t>
            </a:r>
          </a:p>
          <a:p>
            <a:pPr marL="320040" indent="-320040" fontAlgn="auto">
              <a:spcAft>
                <a:spcPts val="0"/>
              </a:spcAft>
              <a:buFont typeface="Wingdings"/>
              <a:buChar char=""/>
              <a:defRPr/>
            </a:pPr>
            <a:r>
              <a:rPr lang="en-US" dirty="0" smtClean="0"/>
              <a:t>The </a:t>
            </a:r>
            <a:r>
              <a:rPr lang="en-US" dirty="0" smtClean="0">
                <a:latin typeface="Courier New" pitchFamily="49" charset="0"/>
              </a:rPr>
              <a:t>Iterator</a:t>
            </a:r>
            <a:r>
              <a:rPr lang="en-US" dirty="0" smtClean="0"/>
              <a:t> interface</a:t>
            </a:r>
          </a:p>
          <a:p>
            <a:pPr marL="320040" indent="-320040" fontAlgn="auto">
              <a:spcAft>
                <a:spcPts val="0"/>
              </a:spcAft>
              <a:buFont typeface="Wingdings"/>
              <a:buChar char=""/>
              <a:defRPr/>
            </a:pPr>
            <a:r>
              <a:rPr lang="en-US" dirty="0" smtClean="0"/>
              <a:t>Implementing </a:t>
            </a:r>
            <a:r>
              <a:rPr lang="en-US" dirty="0" smtClean="0">
                <a:latin typeface="Courier New" pitchFamily="49" charset="0"/>
              </a:rPr>
              <a:t>Iterator</a:t>
            </a:r>
            <a:r>
              <a:rPr lang="en-US" dirty="0" smtClean="0"/>
              <a:t> for a linked list</a:t>
            </a:r>
          </a:p>
          <a:p>
            <a:pPr marL="320040" indent="-320040" fontAlgn="auto">
              <a:spcAft>
                <a:spcPts val="0"/>
              </a:spcAft>
              <a:buFont typeface="Wingdings"/>
              <a:buChar char=""/>
              <a:defRPr/>
            </a:pPr>
            <a:r>
              <a:rPr lang="en-US" dirty="0" smtClean="0"/>
              <a:t>Testing strategies</a:t>
            </a:r>
          </a:p>
          <a:p>
            <a:pPr marL="320040" indent="-320040" fontAlgn="auto">
              <a:spcAft>
                <a:spcPts val="0"/>
              </a:spcAft>
              <a:buFont typeface="Wingdings"/>
              <a:buChar char=""/>
              <a:defRPr/>
            </a:pPr>
            <a:r>
              <a:rPr lang="en-US" dirty="0" smtClean="0"/>
              <a:t>The Java </a:t>
            </a:r>
            <a:r>
              <a:rPr lang="en-US" dirty="0" smtClean="0">
                <a:latin typeface="Courier New" pitchFamily="49" charset="0"/>
              </a:rPr>
              <a:t>Collections</a:t>
            </a:r>
            <a:r>
              <a:rPr lang="en-US" dirty="0" smtClean="0"/>
              <a:t> framework (hierarchy)</a:t>
            </a:r>
          </a:p>
          <a:p>
            <a:pPr marL="320040" indent="-320040" fontAlgn="auto">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smtClean="0"/>
              <a:t>Specification of the </a:t>
            </a:r>
            <a:r>
              <a:rPr lang="en-US" sz="3600" dirty="0" smtClean="0">
                <a:latin typeface="Courier New" pitchFamily="49" charset="0"/>
                <a:cs typeface="Courier New" pitchFamily="49" charset="0"/>
              </a:rPr>
              <a:t>ArrayList</a:t>
            </a:r>
            <a:r>
              <a:rPr lang="en-US" sz="3600" dirty="0" smtClean="0"/>
              <a:t> </a:t>
            </a:r>
            <a:r>
              <a:rPr lang="en-US" b="1" dirty="0" smtClean="0"/>
              <a:t>Class</a:t>
            </a:r>
            <a:endParaRPr lang="en-US" b="1" dirty="0"/>
          </a:p>
        </p:txBody>
      </p:sp>
      <p:pic>
        <p:nvPicPr>
          <p:cNvPr id="33794" name="Picture 2" descr="C:\Documents and Settings\Administrator\My Documents\Koffman\PPTs\Koffman_Digital Request 150 DPI JPEG\Ch02\Table_2.1.jpg"/>
          <p:cNvPicPr>
            <a:picLocks noChangeAspect="1" noChangeArrowheads="1"/>
          </p:cNvPicPr>
          <p:nvPr/>
        </p:nvPicPr>
        <p:blipFill>
          <a:blip r:embed="rId2" cstate="print"/>
          <a:srcRect/>
          <a:stretch>
            <a:fillRect/>
          </a:stretch>
        </p:blipFill>
        <p:spPr bwMode="auto">
          <a:xfrm>
            <a:off x="304800" y="1905000"/>
            <a:ext cx="8594725"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4"/>
          <p:cNvSpPr>
            <a:spLocks noGrp="1"/>
          </p:cNvSpPr>
          <p:nvPr>
            <p:ph type="body" idx="1"/>
          </p:nvPr>
        </p:nvSpPr>
        <p:spPr/>
        <p:txBody>
          <a:bodyPr/>
          <a:lstStyle/>
          <a:p>
            <a:r>
              <a:rPr lang="en-US" smtClean="0"/>
              <a:t>Section 2.2</a:t>
            </a:r>
          </a:p>
        </p:txBody>
      </p:sp>
      <p:sp>
        <p:nvSpPr>
          <p:cNvPr id="34818" name="Title 3"/>
          <p:cNvSpPr>
            <a:spLocks noGrp="1"/>
          </p:cNvSpPr>
          <p:nvPr>
            <p:ph type="title"/>
          </p:nvPr>
        </p:nvSpPr>
        <p:spPr/>
        <p:txBody>
          <a:bodyPr/>
          <a:lstStyle/>
          <a:p>
            <a:r>
              <a:rPr lang="en-US" smtClean="0"/>
              <a:t>Applications of </a:t>
            </a:r>
            <a:r>
              <a:rPr lang="en-US" sz="3200" smtClean="0">
                <a:latin typeface="Courier New" pitchFamily="49" charset="0"/>
                <a:cs typeface="Courier New" pitchFamily="49" charset="0"/>
              </a:rPr>
              <a:t>ArrayList</a:t>
            </a:r>
            <a:endParaRPr lang="en-US"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Example Application of </a:t>
            </a:r>
            <a:r>
              <a:rPr lang="en-US" sz="3600" dirty="0" smtClean="0">
                <a:latin typeface="Courier New" pitchFamily="49" charset="0"/>
                <a:cs typeface="Courier New" pitchFamily="49" charset="0"/>
              </a:rPr>
              <a:t>ArrayList</a:t>
            </a:r>
            <a:endParaRPr lang="en-US" dirty="0">
              <a:latin typeface="Courier New" pitchFamily="49" charset="0"/>
              <a:cs typeface="Courier New" pitchFamily="49" charset="0"/>
            </a:endParaRPr>
          </a:p>
        </p:txBody>
      </p:sp>
      <p:sp>
        <p:nvSpPr>
          <p:cNvPr id="35842"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smtClean="0">
                <a:latin typeface="Courier New" pitchFamily="49" charset="0"/>
                <a:cs typeface="Courier New" pitchFamily="49" charset="0"/>
              </a:rPr>
              <a:t>ArrayList&lt;Integer&gt; someInts = new ArrayList&lt;Integer&gt;();</a:t>
            </a:r>
          </a:p>
          <a:p>
            <a:pPr marL="0" indent="0">
              <a:buFont typeface="Wingdings" pitchFamily="2" charset="2"/>
              <a:buNone/>
            </a:pPr>
            <a:r>
              <a:rPr lang="en-US" sz="1800" smtClean="0">
                <a:latin typeface="Courier New" pitchFamily="49" charset="0"/>
                <a:cs typeface="Courier New" pitchFamily="49" charset="0"/>
              </a:rPr>
              <a:t>int[] nums = {5, 7, 2, 15};</a:t>
            </a:r>
          </a:p>
          <a:p>
            <a:pPr marL="0" indent="0">
              <a:buFont typeface="Wingdings" pitchFamily="2" charset="2"/>
              <a:buNone/>
            </a:pPr>
            <a:r>
              <a:rPr lang="en-US" sz="1800" smtClean="0">
                <a:latin typeface="Courier New" pitchFamily="49" charset="0"/>
                <a:cs typeface="Courier New" pitchFamily="49" charset="0"/>
              </a:rPr>
              <a:t>for (int i = 0; i &lt; nums.length; i++) {</a:t>
            </a:r>
          </a:p>
          <a:p>
            <a:pPr marL="0" indent="0">
              <a:buFont typeface="Wingdings" pitchFamily="2" charset="2"/>
              <a:buNone/>
            </a:pPr>
            <a:r>
              <a:rPr lang="en-US" sz="1800" smtClean="0">
                <a:latin typeface="Courier New" pitchFamily="49" charset="0"/>
                <a:cs typeface="Courier New" pitchFamily="49" charset="0"/>
              </a:rPr>
              <a:t>  someInts.add(nums[i]);</a:t>
            </a:r>
          </a:p>
          <a:p>
            <a:pPr marL="0" indent="0">
              <a:buFont typeface="Wingdings" pitchFamily="2" charset="2"/>
              <a:buNone/>
            </a:pPr>
            <a:r>
              <a:rPr lang="en-US" sz="1800" smtClean="0">
                <a:latin typeface="Courier New" pitchFamily="49" charset="0"/>
                <a:cs typeface="Courier New" pitchFamily="49" charset="0"/>
              </a:rPr>
              <a:t>}</a:t>
            </a:r>
          </a:p>
          <a:p>
            <a:pPr marL="0" indent="0">
              <a:buFont typeface="Wingdings" pitchFamily="2" charset="2"/>
              <a:buNone/>
            </a:pPr>
            <a:endParaRPr lang="en-US" sz="1800" smtClean="0">
              <a:latin typeface="Courier New" pitchFamily="49" charset="0"/>
              <a:cs typeface="Courier New" pitchFamily="49" charset="0"/>
            </a:endParaRPr>
          </a:p>
          <a:p>
            <a:pPr marL="0" indent="0">
              <a:buFont typeface="Wingdings" pitchFamily="2" charset="2"/>
              <a:buNone/>
            </a:pPr>
            <a:r>
              <a:rPr lang="en-US" sz="1800" smtClean="0">
                <a:latin typeface="Courier New" pitchFamily="49" charset="0"/>
                <a:cs typeface="Courier New" pitchFamily="49" charset="0"/>
              </a:rPr>
              <a:t>// Display the sum</a:t>
            </a:r>
          </a:p>
          <a:p>
            <a:pPr marL="0" indent="0">
              <a:buFont typeface="Wingdings" pitchFamily="2" charset="2"/>
              <a:buNone/>
            </a:pPr>
            <a:r>
              <a:rPr lang="en-US" sz="1800" smtClean="0">
                <a:latin typeface="Courier New" pitchFamily="49" charset="0"/>
                <a:cs typeface="Courier New" pitchFamily="49" charset="0"/>
              </a:rPr>
              <a:t>int sum = 0;</a:t>
            </a:r>
          </a:p>
          <a:p>
            <a:pPr marL="0" indent="0">
              <a:buFont typeface="Wingdings" pitchFamily="2" charset="2"/>
              <a:buNone/>
            </a:pPr>
            <a:r>
              <a:rPr lang="en-US" sz="1800" smtClean="0">
                <a:latin typeface="Courier New" pitchFamily="49" charset="0"/>
                <a:cs typeface="Courier New" pitchFamily="49" charset="0"/>
              </a:rPr>
              <a:t>for (int i = 0; i &lt; someInts.size(); i++) {</a:t>
            </a:r>
          </a:p>
          <a:p>
            <a:pPr marL="0" indent="0">
              <a:buFont typeface="Wingdings" pitchFamily="2" charset="2"/>
              <a:buNone/>
            </a:pPr>
            <a:r>
              <a:rPr lang="en-US" sz="1800" smtClean="0">
                <a:latin typeface="Courier New" pitchFamily="49" charset="0"/>
                <a:cs typeface="Courier New" pitchFamily="49" charset="0"/>
              </a:rPr>
              <a:t>  sum += someInts.get(i);</a:t>
            </a:r>
          </a:p>
          <a:p>
            <a:pPr marL="0" indent="0">
              <a:buFont typeface="Wingdings" pitchFamily="2" charset="2"/>
              <a:buNone/>
            </a:pPr>
            <a:r>
              <a:rPr lang="en-US" sz="1800" smtClean="0">
                <a:latin typeface="Courier New" pitchFamily="49" charset="0"/>
                <a:cs typeface="Courier New" pitchFamily="49" charset="0"/>
              </a:rPr>
              <a:t>}</a:t>
            </a:r>
          </a:p>
          <a:p>
            <a:pPr marL="0" indent="0">
              <a:buFont typeface="Wingdings" pitchFamily="2" charset="2"/>
              <a:buNone/>
            </a:pPr>
            <a:r>
              <a:rPr lang="en-US" sz="1800" smtClean="0">
                <a:latin typeface="Courier New" pitchFamily="49" charset="0"/>
                <a:cs typeface="Courier New" pitchFamily="49" charset="0"/>
              </a:rPr>
              <a:t>System.out.println("sum is " + sum);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Example Application of </a:t>
            </a:r>
            <a:r>
              <a:rPr lang="en-US" sz="3600" dirty="0" smtClean="0">
                <a:latin typeface="Courier New" pitchFamily="49" charset="0"/>
                <a:cs typeface="Courier New" pitchFamily="49" charset="0"/>
              </a:rPr>
              <a:t>ArrayList </a:t>
            </a:r>
            <a:r>
              <a:rPr lang="en-US" dirty="0" smtClean="0"/>
              <a:t>(cont.)</a:t>
            </a:r>
            <a:endParaRPr lang="en-US" dirty="0">
              <a:latin typeface="Courier New" pitchFamily="49" charset="0"/>
              <a:cs typeface="Courier New" pitchFamily="49" charset="0"/>
            </a:endParaRPr>
          </a:p>
        </p:txBody>
      </p:sp>
      <p:sp>
        <p:nvSpPr>
          <p:cNvPr id="36866"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smtClean="0">
                <a:latin typeface="Courier New" pitchFamily="49" charset="0"/>
                <a:cs typeface="Courier New" pitchFamily="49" charset="0"/>
              </a:rPr>
              <a:t>ArrayList&lt;Integer&gt; someInts = new ArrayList&lt;Integer&gt;();</a:t>
            </a:r>
          </a:p>
          <a:p>
            <a:pPr marL="0" indent="0">
              <a:buFont typeface="Wingdings" pitchFamily="2" charset="2"/>
              <a:buNone/>
            </a:pPr>
            <a:r>
              <a:rPr lang="en-US" sz="1800" smtClean="0">
                <a:latin typeface="Courier New" pitchFamily="49" charset="0"/>
                <a:cs typeface="Courier New" pitchFamily="49" charset="0"/>
              </a:rPr>
              <a:t>int[] nums = {5, 7, 2, 15};</a:t>
            </a:r>
          </a:p>
          <a:p>
            <a:pPr marL="0" indent="0">
              <a:buFont typeface="Wingdings" pitchFamily="2" charset="2"/>
              <a:buNone/>
            </a:pPr>
            <a:r>
              <a:rPr lang="en-US" sz="1800" smtClean="0">
                <a:latin typeface="Courier New" pitchFamily="49" charset="0"/>
                <a:cs typeface="Courier New" pitchFamily="49" charset="0"/>
              </a:rPr>
              <a:t>for (int i = 0; i &lt; nums.length; i++) {</a:t>
            </a:r>
          </a:p>
          <a:p>
            <a:pPr marL="0" indent="0">
              <a:buFont typeface="Wingdings" pitchFamily="2" charset="2"/>
              <a:buNone/>
            </a:pPr>
            <a:r>
              <a:rPr lang="en-US" sz="1800" smtClean="0">
                <a:latin typeface="Courier New" pitchFamily="49" charset="0"/>
                <a:cs typeface="Courier New" pitchFamily="49" charset="0"/>
              </a:rPr>
              <a:t>  someInts.add(nums[i]);</a:t>
            </a:r>
          </a:p>
          <a:p>
            <a:pPr marL="0" indent="0">
              <a:buFont typeface="Wingdings" pitchFamily="2" charset="2"/>
              <a:buNone/>
            </a:pPr>
            <a:r>
              <a:rPr lang="en-US" sz="1800" smtClean="0">
                <a:latin typeface="Courier New" pitchFamily="49" charset="0"/>
                <a:cs typeface="Courier New" pitchFamily="49" charset="0"/>
              </a:rPr>
              <a:t>}</a:t>
            </a:r>
          </a:p>
          <a:p>
            <a:pPr marL="0" indent="0">
              <a:buFont typeface="Wingdings" pitchFamily="2" charset="2"/>
              <a:buNone/>
            </a:pPr>
            <a:endParaRPr lang="en-US" sz="1800" smtClean="0">
              <a:latin typeface="Courier New" pitchFamily="49" charset="0"/>
              <a:cs typeface="Courier New" pitchFamily="49" charset="0"/>
            </a:endParaRPr>
          </a:p>
          <a:p>
            <a:pPr marL="0" indent="0">
              <a:buFont typeface="Wingdings" pitchFamily="2" charset="2"/>
              <a:buNone/>
            </a:pPr>
            <a:r>
              <a:rPr lang="en-US" sz="1800" smtClean="0">
                <a:latin typeface="Courier New" pitchFamily="49" charset="0"/>
                <a:cs typeface="Courier New" pitchFamily="49" charset="0"/>
              </a:rPr>
              <a:t>// Display the sum</a:t>
            </a:r>
          </a:p>
          <a:p>
            <a:pPr marL="0" indent="0">
              <a:buFont typeface="Wingdings" pitchFamily="2" charset="2"/>
              <a:buNone/>
            </a:pPr>
            <a:r>
              <a:rPr lang="en-US" sz="1800" smtClean="0">
                <a:latin typeface="Courier New" pitchFamily="49" charset="0"/>
                <a:cs typeface="Courier New" pitchFamily="49" charset="0"/>
              </a:rPr>
              <a:t>int sum = 0;</a:t>
            </a:r>
          </a:p>
          <a:p>
            <a:pPr marL="0" indent="0">
              <a:buFont typeface="Wingdings" pitchFamily="2" charset="2"/>
              <a:buNone/>
            </a:pPr>
            <a:r>
              <a:rPr lang="en-US" sz="1800" smtClean="0">
                <a:latin typeface="Courier New" pitchFamily="49" charset="0"/>
                <a:cs typeface="Courier New" pitchFamily="49" charset="0"/>
              </a:rPr>
              <a:t>for (int i = 0; i &lt; someInts.size(); i++) {</a:t>
            </a:r>
          </a:p>
          <a:p>
            <a:pPr marL="0" indent="0">
              <a:buFont typeface="Wingdings" pitchFamily="2" charset="2"/>
              <a:buNone/>
            </a:pPr>
            <a:r>
              <a:rPr lang="en-US" sz="1800" smtClean="0">
                <a:latin typeface="Courier New" pitchFamily="49" charset="0"/>
                <a:cs typeface="Courier New" pitchFamily="49" charset="0"/>
              </a:rPr>
              <a:t>  sum += someInts.get(i);</a:t>
            </a:r>
          </a:p>
          <a:p>
            <a:pPr marL="0" indent="0">
              <a:buFont typeface="Wingdings" pitchFamily="2" charset="2"/>
              <a:buNone/>
            </a:pPr>
            <a:r>
              <a:rPr lang="en-US" sz="1800" smtClean="0">
                <a:latin typeface="Courier New" pitchFamily="49" charset="0"/>
                <a:cs typeface="Courier New" pitchFamily="49" charset="0"/>
              </a:rPr>
              <a:t>}</a:t>
            </a:r>
          </a:p>
          <a:p>
            <a:pPr marL="0" indent="0">
              <a:buFont typeface="Wingdings" pitchFamily="2" charset="2"/>
              <a:buNone/>
            </a:pPr>
            <a:r>
              <a:rPr lang="en-US" sz="1800" smtClean="0">
                <a:latin typeface="Courier New" pitchFamily="49" charset="0"/>
                <a:cs typeface="Courier New" pitchFamily="49" charset="0"/>
              </a:rPr>
              <a:t>System.out.println("sum is " + sum);</a:t>
            </a:r>
          </a:p>
        </p:txBody>
      </p:sp>
      <p:sp>
        <p:nvSpPr>
          <p:cNvPr id="2" name="Line Callout 1 1"/>
          <p:cNvSpPr/>
          <p:nvPr/>
        </p:nvSpPr>
        <p:spPr>
          <a:xfrm>
            <a:off x="4495800" y="2895600"/>
            <a:ext cx="3581400" cy="2133600"/>
          </a:xfrm>
          <a:prstGeom prst="borderCallout1">
            <a:avLst>
              <a:gd name="adj1" fmla="val 18750"/>
              <a:gd name="adj2" fmla="val -8333"/>
              <a:gd name="adj3" fmla="val 2641"/>
              <a:gd name="adj4" fmla="val -502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Courier New" pitchFamily="49" charset="0"/>
                <a:cs typeface="Courier New" pitchFamily="49" charset="0"/>
              </a:rPr>
              <a:t>nums[i]</a:t>
            </a:r>
            <a:r>
              <a:rPr lang="en-US" dirty="0"/>
              <a:t> is an </a:t>
            </a:r>
            <a:r>
              <a:rPr lang="en-US" dirty="0">
                <a:latin typeface="Courier New" pitchFamily="49" charset="0"/>
                <a:cs typeface="Courier New" pitchFamily="49" charset="0"/>
              </a:rPr>
              <a:t>int</a:t>
            </a:r>
            <a:r>
              <a:rPr lang="en-US" dirty="0"/>
              <a:t>; it is automatically wrapped in an </a:t>
            </a:r>
            <a:r>
              <a:rPr lang="en-US" dirty="0">
                <a:latin typeface="Courier New" pitchFamily="49" charset="0"/>
                <a:cs typeface="Courier New" pitchFamily="49" charset="0"/>
              </a:rPr>
              <a:t>Integer</a:t>
            </a:r>
            <a:r>
              <a:rPr lang="en-US" dirty="0"/>
              <a:t> object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612775" y="228600"/>
            <a:ext cx="8153400" cy="990600"/>
          </a:xfrm>
        </p:spPr>
        <p:txBody>
          <a:bodyPr/>
          <a:lstStyle/>
          <a:p>
            <a:r>
              <a:rPr lang="en-US" b="1" dirty="0" smtClean="0"/>
              <a:t>Phone Directory Application</a:t>
            </a:r>
            <a:endParaRPr lang="en-US" b="1" dirty="0" smtClean="0">
              <a:latin typeface="Courier New" pitchFamily="49" charset="0"/>
              <a:cs typeface="Courier New" pitchFamily="49" charset="0"/>
            </a:endParaRPr>
          </a:p>
        </p:txBody>
      </p:sp>
      <p:sp>
        <p:nvSpPr>
          <p:cNvPr id="37890"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smtClean="0">
                <a:latin typeface="Courier New" pitchFamily="49" charset="0"/>
                <a:cs typeface="Courier New" pitchFamily="49" charset="0"/>
              </a:rPr>
              <a:t>public class DirectoryEntry {</a:t>
            </a:r>
          </a:p>
          <a:p>
            <a:pPr marL="0" indent="0">
              <a:buFont typeface="Wingdings" pitchFamily="2" charset="2"/>
              <a:buNone/>
            </a:pPr>
            <a:r>
              <a:rPr lang="en-US" sz="1800" smtClean="0">
                <a:latin typeface="Courier New" pitchFamily="49" charset="0"/>
                <a:cs typeface="Courier New" pitchFamily="49" charset="0"/>
              </a:rPr>
              <a:t>  String name;</a:t>
            </a:r>
          </a:p>
          <a:p>
            <a:pPr marL="0" indent="0">
              <a:buFont typeface="Wingdings" pitchFamily="2" charset="2"/>
              <a:buNone/>
            </a:pPr>
            <a:r>
              <a:rPr lang="en-US" sz="1800" smtClean="0">
                <a:latin typeface="Courier New" pitchFamily="49" charset="0"/>
                <a:cs typeface="Courier New" pitchFamily="49" charset="0"/>
              </a:rPr>
              <a:t>  String number;</a:t>
            </a:r>
          </a:p>
          <a:p>
            <a:pPr marL="0" indent="0">
              <a:buFont typeface="Wingdings" pitchFamily="2" charset="2"/>
              <a:buNone/>
            </a:pPr>
            <a:r>
              <a:rPr lang="en-US" sz="1600" smtClean="0">
                <a:latin typeface="Courier New" pitchFamily="49" charset="0"/>
                <a:cs typeface="Courier New" pitchFamily="49" charset="0"/>
              </a:rPr>
              <a:t>}</a:t>
            </a:r>
          </a:p>
          <a:p>
            <a:pPr marL="0" indent="0">
              <a:buFont typeface="Wingdings" pitchFamily="2" charset="2"/>
              <a:buNone/>
            </a:pPr>
            <a:endParaRPr lang="en-US" sz="1600" smtClean="0">
              <a:latin typeface="Courier New" pitchFamily="49" charset="0"/>
              <a:cs typeface="Courier New" pitchFamily="49" charset="0"/>
            </a:endParaRPr>
          </a:p>
        </p:txBody>
      </p:sp>
      <p:sp>
        <p:nvSpPr>
          <p:cNvPr id="2" name="Line Callout 1 1"/>
          <p:cNvSpPr/>
          <p:nvPr/>
        </p:nvSpPr>
        <p:spPr>
          <a:xfrm>
            <a:off x="3657600" y="2362200"/>
            <a:ext cx="2819400" cy="1752600"/>
          </a:xfrm>
          <a:prstGeom prst="borderCallout1">
            <a:avLst>
              <a:gd name="adj1" fmla="val 18750"/>
              <a:gd name="adj2" fmla="val -8333"/>
              <a:gd name="adj3" fmla="val -9484"/>
              <a:gd name="adj4" fmla="val -3193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Create a class for objects stored in the directory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Phone Directory Application </a:t>
            </a:r>
            <a:r>
              <a:rPr lang="en-US" dirty="0" smtClean="0"/>
              <a:t>(cont.)</a:t>
            </a:r>
            <a:endParaRPr lang="en-US" dirty="0">
              <a:latin typeface="Courier New" pitchFamily="49" charset="0"/>
              <a:cs typeface="Courier New" pitchFamily="49" charset="0"/>
            </a:endParaRPr>
          </a:p>
        </p:txBody>
      </p:sp>
      <p:sp>
        <p:nvSpPr>
          <p:cNvPr id="38914"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smtClean="0">
                <a:latin typeface="Courier New" pitchFamily="49" charset="0"/>
                <a:cs typeface="Courier New" pitchFamily="49" charset="0"/>
              </a:rPr>
              <a:t>public class DirectoryEntry {</a:t>
            </a:r>
          </a:p>
          <a:p>
            <a:pPr marL="0" indent="0">
              <a:buFont typeface="Wingdings" pitchFamily="2" charset="2"/>
              <a:buNone/>
            </a:pPr>
            <a:r>
              <a:rPr lang="en-US" sz="1800" smtClean="0">
                <a:latin typeface="Courier New" pitchFamily="49" charset="0"/>
                <a:cs typeface="Courier New" pitchFamily="49" charset="0"/>
              </a:rPr>
              <a:t>  String name;</a:t>
            </a:r>
          </a:p>
          <a:p>
            <a:pPr marL="0" indent="0">
              <a:buFont typeface="Wingdings" pitchFamily="2" charset="2"/>
              <a:buNone/>
            </a:pPr>
            <a:r>
              <a:rPr lang="en-US" sz="1800" smtClean="0">
                <a:latin typeface="Courier New" pitchFamily="49" charset="0"/>
                <a:cs typeface="Courier New" pitchFamily="49" charset="0"/>
              </a:rPr>
              <a:t>  String number;</a:t>
            </a:r>
          </a:p>
          <a:p>
            <a:pPr marL="0" indent="0">
              <a:buFont typeface="Wingdings" pitchFamily="2" charset="2"/>
              <a:buNone/>
            </a:pPr>
            <a:r>
              <a:rPr lang="en-US" sz="1800" smtClean="0">
                <a:latin typeface="Courier New" pitchFamily="49" charset="0"/>
                <a:cs typeface="Courier New" pitchFamily="49" charset="0"/>
              </a:rPr>
              <a:t>}</a:t>
            </a:r>
          </a:p>
          <a:p>
            <a:pPr marL="0" indent="0">
              <a:buFont typeface="Wingdings" pitchFamily="2" charset="2"/>
              <a:buNone/>
            </a:pPr>
            <a:endParaRPr lang="en-US" sz="1800" smtClean="0">
              <a:latin typeface="Courier New" pitchFamily="49" charset="0"/>
              <a:cs typeface="Courier New" pitchFamily="49" charset="0"/>
            </a:endParaRPr>
          </a:p>
          <a:p>
            <a:pPr marL="0" indent="0">
              <a:buFont typeface="Wingdings" pitchFamily="2" charset="2"/>
              <a:buNone/>
            </a:pPr>
            <a:r>
              <a:rPr lang="en-US" sz="1800" smtClean="0">
                <a:latin typeface="Courier New" pitchFamily="49" charset="0"/>
                <a:cs typeface="Courier New" pitchFamily="49" charset="0"/>
              </a:rPr>
              <a:t>private ArrayList&lt;DirectoryEntry&gt; theDirectory = </a:t>
            </a:r>
            <a:br>
              <a:rPr lang="en-US" sz="1800" smtClean="0">
                <a:latin typeface="Courier New" pitchFamily="49" charset="0"/>
                <a:cs typeface="Courier New" pitchFamily="49" charset="0"/>
              </a:rPr>
            </a:br>
            <a:r>
              <a:rPr lang="en-US" sz="1800" smtClean="0">
                <a:latin typeface="Courier New" pitchFamily="49" charset="0"/>
                <a:cs typeface="Courier New" pitchFamily="49" charset="0"/>
              </a:rPr>
              <a:t>          new ArrayList&lt;DirectoryEntry&gt;();</a:t>
            </a:r>
          </a:p>
          <a:p>
            <a:pPr marL="0" indent="0">
              <a:buFont typeface="Wingdings" pitchFamily="2" charset="2"/>
              <a:buNone/>
            </a:pPr>
            <a:endParaRPr lang="en-US" sz="1600" smtClean="0">
              <a:latin typeface="Courier New" pitchFamily="49" charset="0"/>
              <a:cs typeface="Courier New" pitchFamily="49" charset="0"/>
            </a:endParaRPr>
          </a:p>
        </p:txBody>
      </p:sp>
      <p:sp>
        <p:nvSpPr>
          <p:cNvPr id="5" name="Line Callout 1 4"/>
          <p:cNvSpPr/>
          <p:nvPr/>
        </p:nvSpPr>
        <p:spPr>
          <a:xfrm>
            <a:off x="5057775" y="4114800"/>
            <a:ext cx="2819400" cy="1752600"/>
          </a:xfrm>
          <a:prstGeom prst="borderCallout1">
            <a:avLst>
              <a:gd name="adj1" fmla="val 18750"/>
              <a:gd name="adj2" fmla="val -8333"/>
              <a:gd name="adj3" fmla="val -6545"/>
              <a:gd name="adj4" fmla="val -2097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Create the directory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Phone Directory Application </a:t>
            </a:r>
            <a:r>
              <a:rPr lang="en-US" dirty="0" smtClean="0"/>
              <a:t>(cont.)</a:t>
            </a:r>
            <a:endParaRPr lang="en-US" dirty="0">
              <a:latin typeface="Courier New" pitchFamily="49" charset="0"/>
              <a:cs typeface="Courier New" pitchFamily="49" charset="0"/>
            </a:endParaRPr>
          </a:p>
        </p:txBody>
      </p:sp>
      <p:sp>
        <p:nvSpPr>
          <p:cNvPr id="39938"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smtClean="0">
                <a:latin typeface="Courier New" pitchFamily="49" charset="0"/>
                <a:cs typeface="Courier New" pitchFamily="49" charset="0"/>
              </a:rPr>
              <a:t>public class DirectoryEntry {</a:t>
            </a:r>
          </a:p>
          <a:p>
            <a:pPr marL="0" indent="0">
              <a:buFont typeface="Wingdings" pitchFamily="2" charset="2"/>
              <a:buNone/>
            </a:pPr>
            <a:r>
              <a:rPr lang="en-US" sz="1800" smtClean="0">
                <a:latin typeface="Courier New" pitchFamily="49" charset="0"/>
                <a:cs typeface="Courier New" pitchFamily="49" charset="0"/>
              </a:rPr>
              <a:t>  String name;</a:t>
            </a:r>
          </a:p>
          <a:p>
            <a:pPr marL="0" indent="0">
              <a:buFont typeface="Wingdings" pitchFamily="2" charset="2"/>
              <a:buNone/>
            </a:pPr>
            <a:r>
              <a:rPr lang="en-US" sz="1800" smtClean="0">
                <a:latin typeface="Courier New" pitchFamily="49" charset="0"/>
                <a:cs typeface="Courier New" pitchFamily="49" charset="0"/>
              </a:rPr>
              <a:t>  String number;</a:t>
            </a:r>
          </a:p>
          <a:p>
            <a:pPr marL="0" indent="0">
              <a:buFont typeface="Wingdings" pitchFamily="2" charset="2"/>
              <a:buNone/>
            </a:pPr>
            <a:r>
              <a:rPr lang="en-US" sz="1800" smtClean="0">
                <a:latin typeface="Courier New" pitchFamily="49" charset="0"/>
                <a:cs typeface="Courier New" pitchFamily="49" charset="0"/>
              </a:rPr>
              <a:t>}</a:t>
            </a:r>
          </a:p>
          <a:p>
            <a:pPr marL="0" indent="0">
              <a:buFont typeface="Wingdings" pitchFamily="2" charset="2"/>
              <a:buNone/>
            </a:pPr>
            <a:endParaRPr lang="en-US" sz="1800" smtClean="0">
              <a:latin typeface="Courier New" pitchFamily="49" charset="0"/>
              <a:cs typeface="Courier New" pitchFamily="49" charset="0"/>
            </a:endParaRPr>
          </a:p>
          <a:p>
            <a:pPr marL="0" indent="0">
              <a:buFont typeface="Wingdings" pitchFamily="2" charset="2"/>
              <a:buNone/>
            </a:pPr>
            <a:r>
              <a:rPr lang="en-US" sz="1800" smtClean="0">
                <a:latin typeface="Courier New" pitchFamily="49" charset="0"/>
                <a:cs typeface="Courier New" pitchFamily="49" charset="0"/>
              </a:rPr>
              <a:t>private ArrayList&lt;DirectoryEntry&gt; theDirectory = </a:t>
            </a:r>
            <a:br>
              <a:rPr lang="en-US" sz="1800" smtClean="0">
                <a:latin typeface="Courier New" pitchFamily="49" charset="0"/>
                <a:cs typeface="Courier New" pitchFamily="49" charset="0"/>
              </a:rPr>
            </a:br>
            <a:r>
              <a:rPr lang="en-US" sz="1800" smtClean="0">
                <a:latin typeface="Courier New" pitchFamily="49" charset="0"/>
                <a:cs typeface="Courier New" pitchFamily="49" charset="0"/>
              </a:rPr>
              <a:t>          new ArrayList&lt;DirectoryEntry&gt;();</a:t>
            </a:r>
          </a:p>
          <a:p>
            <a:pPr marL="0" indent="0">
              <a:buFont typeface="Wingdings" pitchFamily="2" charset="2"/>
              <a:buNone/>
            </a:pPr>
            <a:endParaRPr lang="en-US" sz="1800" smtClean="0">
              <a:latin typeface="Courier New" pitchFamily="49" charset="0"/>
              <a:cs typeface="Courier New" pitchFamily="49" charset="0"/>
            </a:endParaRPr>
          </a:p>
          <a:p>
            <a:pPr marL="0" indent="0">
              <a:buFont typeface="Wingdings" pitchFamily="2" charset="2"/>
              <a:buNone/>
            </a:pPr>
            <a:r>
              <a:rPr lang="en-US" sz="1800" smtClean="0">
                <a:latin typeface="Courier New" pitchFamily="49" charset="0"/>
                <a:cs typeface="Courier New" pitchFamily="49" charset="0"/>
              </a:rPr>
              <a:t>theDirectory.add(new DirectoryEntry("Jane Smith", </a:t>
            </a:r>
          </a:p>
          <a:p>
            <a:pPr marL="0" indent="0">
              <a:buFont typeface="Wingdings" pitchFamily="2" charset="2"/>
              <a:buNone/>
            </a:pPr>
            <a:r>
              <a:rPr lang="en-US" sz="1800" smtClean="0">
                <a:latin typeface="Courier New" pitchFamily="49" charset="0"/>
                <a:cs typeface="Courier New" pitchFamily="49" charset="0"/>
              </a:rPr>
              <a:t>                                    "555-1212"));</a:t>
            </a:r>
          </a:p>
          <a:p>
            <a:pPr marL="0" indent="0">
              <a:buFont typeface="Wingdings" pitchFamily="2" charset="2"/>
              <a:buNone/>
            </a:pPr>
            <a:endParaRPr lang="en-US" sz="1600" smtClean="0">
              <a:latin typeface="Courier New" pitchFamily="49" charset="0"/>
              <a:cs typeface="Courier New" pitchFamily="49" charset="0"/>
            </a:endParaRPr>
          </a:p>
        </p:txBody>
      </p:sp>
      <p:sp>
        <p:nvSpPr>
          <p:cNvPr id="4" name="Line Callout 1 3"/>
          <p:cNvSpPr/>
          <p:nvPr/>
        </p:nvSpPr>
        <p:spPr>
          <a:xfrm>
            <a:off x="5791200" y="1371600"/>
            <a:ext cx="2819400" cy="1219200"/>
          </a:xfrm>
          <a:prstGeom prst="borderCallout1">
            <a:avLst>
              <a:gd name="adj1" fmla="val 50348"/>
              <a:gd name="adj2" fmla="val -5592"/>
              <a:gd name="adj3" fmla="val 249503"/>
              <a:gd name="adj4" fmla="val -492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Add a </a:t>
            </a:r>
            <a:r>
              <a:rPr lang="en-US" dirty="0">
                <a:latin typeface="Courier New" pitchFamily="49" charset="0"/>
                <a:cs typeface="Courier New" pitchFamily="49" charset="0"/>
              </a:rPr>
              <a:t>DirectoryEntry</a:t>
            </a:r>
            <a:r>
              <a:rPr lang="en-US" dirty="0"/>
              <a:t> object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Phone Directory Application </a:t>
            </a:r>
            <a:r>
              <a:rPr lang="en-US" dirty="0" smtClean="0"/>
              <a:t>(cont.)</a:t>
            </a:r>
            <a:endParaRPr lang="en-US" dirty="0">
              <a:latin typeface="Courier New" pitchFamily="49" charset="0"/>
              <a:cs typeface="Courier New" pitchFamily="49" charset="0"/>
            </a:endParaRPr>
          </a:p>
        </p:txBody>
      </p:sp>
      <p:sp>
        <p:nvSpPr>
          <p:cNvPr id="40962"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dirty="0" smtClean="0">
                <a:latin typeface="Courier New" pitchFamily="49" charset="0"/>
                <a:cs typeface="Courier New" pitchFamily="49" charset="0"/>
              </a:rPr>
              <a:t>public class </a:t>
            </a:r>
            <a:r>
              <a:rPr lang="en-US" sz="1800" dirty="0" err="1" smtClean="0">
                <a:latin typeface="Courier New" pitchFamily="49" charset="0"/>
                <a:cs typeface="Courier New" pitchFamily="49" charset="0"/>
              </a:rPr>
              <a:t>DirectoryEntry</a:t>
            </a:r>
            <a:r>
              <a:rPr lang="en-US" sz="1800" dirty="0" smtClean="0">
                <a:latin typeface="Courier New" pitchFamily="49" charset="0"/>
                <a:cs typeface="Courier New" pitchFamily="49" charset="0"/>
              </a:rPr>
              <a:t> {</a:t>
            </a:r>
          </a:p>
          <a:p>
            <a:pPr marL="0" indent="0">
              <a:buFont typeface="Wingdings" pitchFamily="2" charset="2"/>
              <a:buNone/>
            </a:pPr>
            <a:r>
              <a:rPr lang="en-US" sz="1800" dirty="0" smtClean="0">
                <a:latin typeface="Courier New" pitchFamily="49" charset="0"/>
                <a:cs typeface="Courier New" pitchFamily="49" charset="0"/>
              </a:rPr>
              <a:t>  String name;</a:t>
            </a:r>
          </a:p>
          <a:p>
            <a:pPr marL="0" indent="0">
              <a:buFont typeface="Wingdings" pitchFamily="2" charset="2"/>
              <a:buNone/>
            </a:pPr>
            <a:r>
              <a:rPr lang="en-US" sz="1800" dirty="0" smtClean="0">
                <a:latin typeface="Courier New" pitchFamily="49" charset="0"/>
                <a:cs typeface="Courier New" pitchFamily="49" charset="0"/>
              </a:rPr>
              <a:t>  String number;</a:t>
            </a:r>
          </a:p>
          <a:p>
            <a:pPr marL="0" indent="0">
              <a:buFont typeface="Wingdings" pitchFamily="2" charset="2"/>
              <a:buNone/>
            </a:pPr>
            <a:r>
              <a:rPr lang="en-US" sz="1800" dirty="0" smtClean="0">
                <a:latin typeface="Courier New" pitchFamily="49" charset="0"/>
                <a:cs typeface="Courier New" pitchFamily="49" charset="0"/>
              </a:rPr>
              <a:t>}</a:t>
            </a:r>
          </a:p>
          <a:p>
            <a:pPr marL="0" indent="0">
              <a:buFont typeface="Wingdings" pitchFamily="2" charset="2"/>
              <a:buNone/>
            </a:pPr>
            <a:endParaRPr lang="en-US" sz="1800" dirty="0" smtClean="0">
              <a:latin typeface="Courier New" pitchFamily="49" charset="0"/>
              <a:cs typeface="Courier New" pitchFamily="49" charset="0"/>
            </a:endParaRPr>
          </a:p>
          <a:p>
            <a:pPr marL="0" indent="0">
              <a:buFont typeface="Wingdings" pitchFamily="2" charset="2"/>
              <a:buNone/>
            </a:pPr>
            <a:r>
              <a:rPr lang="en-US" sz="1800" dirty="0" smtClean="0">
                <a:latin typeface="Courier New" pitchFamily="49" charset="0"/>
                <a:cs typeface="Courier New" pitchFamily="49" charset="0"/>
              </a:rPr>
              <a:t>private </a:t>
            </a:r>
            <a:r>
              <a:rPr lang="en-US" sz="1800" dirty="0" err="1" smtClean="0">
                <a:latin typeface="Courier New" pitchFamily="49" charset="0"/>
                <a:cs typeface="Courier New" pitchFamily="49" charset="0"/>
              </a:rPr>
              <a:t>ArrayList</a:t>
            </a:r>
            <a:r>
              <a:rPr lang="en-US" sz="1800" dirty="0" smtClean="0">
                <a:latin typeface="Courier New" pitchFamily="49" charset="0"/>
                <a:cs typeface="Courier New" pitchFamily="49" charset="0"/>
              </a:rPr>
              <a:t>&lt;</a:t>
            </a:r>
            <a:r>
              <a:rPr lang="en-US" sz="1800" dirty="0" err="1" smtClean="0">
                <a:latin typeface="Courier New" pitchFamily="49" charset="0"/>
                <a:cs typeface="Courier New" pitchFamily="49" charset="0"/>
              </a:rPr>
              <a:t>DirectoryEntry</a:t>
            </a:r>
            <a:r>
              <a:rPr lang="en-US" sz="1800" dirty="0" smtClean="0">
                <a:latin typeface="Courier New" pitchFamily="49" charset="0"/>
                <a:cs typeface="Courier New" pitchFamily="49" charset="0"/>
              </a:rPr>
              <a:t>&gt; </a:t>
            </a:r>
            <a:r>
              <a:rPr lang="en-US" sz="1800" dirty="0" err="1" smtClean="0">
                <a:latin typeface="Courier New" pitchFamily="49" charset="0"/>
                <a:cs typeface="Courier New" pitchFamily="49" charset="0"/>
              </a:rPr>
              <a:t>theDirectory</a:t>
            </a:r>
            <a:r>
              <a:rPr lang="en-US" sz="1800" dirty="0" smtClean="0">
                <a:latin typeface="Courier New" pitchFamily="49" charset="0"/>
                <a:cs typeface="Courier New" pitchFamily="49" charset="0"/>
              </a:rPr>
              <a:t> =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new </a:t>
            </a:r>
            <a:r>
              <a:rPr lang="en-US" sz="1800" dirty="0" err="1" smtClean="0">
                <a:latin typeface="Courier New" pitchFamily="49" charset="0"/>
                <a:cs typeface="Courier New" pitchFamily="49" charset="0"/>
              </a:rPr>
              <a:t>ArrayList</a:t>
            </a:r>
            <a:r>
              <a:rPr lang="en-US" sz="1800" dirty="0" smtClean="0">
                <a:latin typeface="Courier New" pitchFamily="49" charset="0"/>
                <a:cs typeface="Courier New" pitchFamily="49" charset="0"/>
              </a:rPr>
              <a:t>&lt;</a:t>
            </a:r>
            <a:r>
              <a:rPr lang="en-US" sz="1800" dirty="0" err="1" smtClean="0">
                <a:latin typeface="Courier New" pitchFamily="49" charset="0"/>
                <a:cs typeface="Courier New" pitchFamily="49" charset="0"/>
              </a:rPr>
              <a:t>DirectoryEntry</a:t>
            </a:r>
            <a:r>
              <a:rPr lang="en-US" sz="1800" dirty="0" smtClean="0">
                <a:latin typeface="Courier New" pitchFamily="49" charset="0"/>
                <a:cs typeface="Courier New" pitchFamily="49" charset="0"/>
              </a:rPr>
              <a:t>&gt;();</a:t>
            </a:r>
          </a:p>
          <a:p>
            <a:pPr marL="0" indent="0">
              <a:buFont typeface="Wingdings" pitchFamily="2" charset="2"/>
              <a:buNone/>
            </a:pPr>
            <a:endParaRPr lang="en-US" sz="1800" dirty="0" smtClean="0">
              <a:latin typeface="Courier New" pitchFamily="49" charset="0"/>
              <a:cs typeface="Courier New" pitchFamily="49" charset="0"/>
            </a:endParaRPr>
          </a:p>
          <a:p>
            <a:pPr marL="0" indent="0">
              <a:buFont typeface="Wingdings" pitchFamily="2" charset="2"/>
              <a:buNone/>
            </a:pPr>
            <a:r>
              <a:rPr lang="en-US" sz="1800" dirty="0" err="1" smtClean="0">
                <a:latin typeface="Courier New" pitchFamily="49" charset="0"/>
                <a:cs typeface="Courier New" pitchFamily="49" charset="0"/>
              </a:rPr>
              <a:t>theDirectory.add</a:t>
            </a:r>
            <a:r>
              <a:rPr lang="en-US" sz="1800" dirty="0" smtClean="0">
                <a:latin typeface="Courier New" pitchFamily="49" charset="0"/>
                <a:cs typeface="Courier New" pitchFamily="49" charset="0"/>
              </a:rPr>
              <a:t>(new </a:t>
            </a:r>
            <a:r>
              <a:rPr lang="en-US" sz="1800" dirty="0" err="1" smtClean="0">
                <a:latin typeface="Courier New" pitchFamily="49" charset="0"/>
                <a:cs typeface="Courier New" pitchFamily="49" charset="0"/>
              </a:rPr>
              <a:t>DirectoryEntry</a:t>
            </a:r>
            <a:r>
              <a:rPr lang="en-US" sz="1800" dirty="0" smtClean="0">
                <a:latin typeface="Courier New" pitchFamily="49" charset="0"/>
                <a:cs typeface="Courier New" pitchFamily="49" charset="0"/>
              </a:rPr>
              <a:t>("Jane Smith", </a:t>
            </a:r>
          </a:p>
          <a:p>
            <a:pPr marL="0" indent="0">
              <a:buFont typeface="Wingdings" pitchFamily="2" charset="2"/>
              <a:buNone/>
            </a:pPr>
            <a:r>
              <a:rPr lang="en-US" sz="1800" dirty="0" smtClean="0">
                <a:latin typeface="Courier New" pitchFamily="49" charset="0"/>
                <a:cs typeface="Courier New" pitchFamily="49" charset="0"/>
              </a:rPr>
              <a:t>                                    "555-1212"));</a:t>
            </a:r>
          </a:p>
          <a:p>
            <a:pPr marL="0" indent="0">
              <a:buFont typeface="Wingdings" pitchFamily="2" charset="2"/>
              <a:buNone/>
            </a:pPr>
            <a:endParaRPr lang="en-US" sz="1800" dirty="0" smtClean="0">
              <a:latin typeface="Courier New" pitchFamily="49" charset="0"/>
              <a:cs typeface="Courier New" pitchFamily="49" charset="0"/>
            </a:endParaRPr>
          </a:p>
          <a:p>
            <a:pPr marL="0" indent="0">
              <a:buFont typeface="Wingdings" pitchFamily="2" charset="2"/>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index = </a:t>
            </a:r>
            <a:r>
              <a:rPr lang="en-US" sz="1800" dirty="0" err="1" smtClean="0">
                <a:latin typeface="Courier New" pitchFamily="49" charset="0"/>
                <a:cs typeface="Courier New" pitchFamily="49" charset="0"/>
              </a:rPr>
              <a:t>theDirectory.indexOf</a:t>
            </a:r>
            <a:r>
              <a:rPr lang="en-US" sz="1800" dirty="0" smtClean="0">
                <a:latin typeface="Courier New" pitchFamily="49" charset="0"/>
                <a:cs typeface="Courier New" pitchFamily="49" charset="0"/>
              </a:rPr>
              <a:t>(new </a:t>
            </a:r>
            <a:r>
              <a:rPr lang="en-US" sz="1800" dirty="0" err="1" smtClean="0">
                <a:latin typeface="Courier New" pitchFamily="49" charset="0"/>
                <a:cs typeface="Courier New" pitchFamily="49" charset="0"/>
              </a:rPr>
              <a:t>DirectoryEntry</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aName</a:t>
            </a:r>
            <a:r>
              <a:rPr lang="en-US" sz="1800" dirty="0" smtClean="0">
                <a:latin typeface="Courier New" pitchFamily="49" charset="0"/>
                <a:cs typeface="Courier New" pitchFamily="49" charset="0"/>
              </a:rPr>
              <a:t>,</a:t>
            </a:r>
          </a:p>
          <a:p>
            <a:pPr marL="0" indent="0">
              <a:buFont typeface="Wingdings" pitchFamily="2" charset="2"/>
              <a:buNone/>
            </a:pPr>
            <a:r>
              <a:rPr lang="en-US" sz="1800" dirty="0" smtClean="0">
                <a:latin typeface="Courier New" pitchFamily="49" charset="0"/>
                <a:cs typeface="Courier New" pitchFamily="49" charset="0"/>
              </a:rPr>
              <a:t>                                                    ""));</a:t>
            </a:r>
          </a:p>
          <a:p>
            <a:pPr marL="0" indent="0">
              <a:buFont typeface="Wingdings" pitchFamily="2" charset="2"/>
              <a:buNone/>
            </a:pPr>
            <a:endParaRPr lang="en-US" sz="1600" dirty="0" smtClean="0">
              <a:latin typeface="Courier New" pitchFamily="49" charset="0"/>
              <a:cs typeface="Courier New" pitchFamily="49" charset="0"/>
            </a:endParaRPr>
          </a:p>
        </p:txBody>
      </p:sp>
      <p:sp>
        <p:nvSpPr>
          <p:cNvPr id="4" name="Line Callout 1 3"/>
          <p:cNvSpPr/>
          <p:nvPr/>
        </p:nvSpPr>
        <p:spPr>
          <a:xfrm>
            <a:off x="3124200" y="1295400"/>
            <a:ext cx="4876800" cy="2286000"/>
          </a:xfrm>
          <a:prstGeom prst="borderCallout1">
            <a:avLst>
              <a:gd name="adj1" fmla="val 105462"/>
              <a:gd name="adj2" fmla="val 46482"/>
              <a:gd name="adj3" fmla="val 177631"/>
              <a:gd name="adj4" fmla="val 3388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Method </a:t>
            </a:r>
            <a:r>
              <a:rPr lang="en-US" dirty="0">
                <a:latin typeface="Courier New" pitchFamily="49" charset="0"/>
                <a:cs typeface="Courier New" pitchFamily="49" charset="0"/>
              </a:rPr>
              <a:t>indexOf</a:t>
            </a:r>
            <a:r>
              <a:rPr lang="en-US" dirty="0"/>
              <a:t> searches </a:t>
            </a:r>
            <a:r>
              <a:rPr lang="en-US" dirty="0">
                <a:latin typeface="Courier New" pitchFamily="49" charset="0"/>
                <a:cs typeface="Courier New" pitchFamily="49" charset="0"/>
              </a:rPr>
              <a:t>theDirectory</a:t>
            </a:r>
            <a:r>
              <a:rPr lang="en-US" dirty="0"/>
              <a:t> by applying the </a:t>
            </a:r>
            <a:r>
              <a:rPr lang="en-US" dirty="0">
                <a:latin typeface="Courier New" pitchFamily="49" charset="0"/>
                <a:cs typeface="Courier New" pitchFamily="49" charset="0"/>
              </a:rPr>
              <a:t>equals</a:t>
            </a:r>
            <a:r>
              <a:rPr lang="en-US" dirty="0"/>
              <a:t> method for class </a:t>
            </a:r>
            <a:r>
              <a:rPr lang="en-US" dirty="0">
                <a:latin typeface="Courier New" pitchFamily="49" charset="0"/>
                <a:cs typeface="Courier New" pitchFamily="49" charset="0"/>
              </a:rPr>
              <a:t>DirectoryEntry</a:t>
            </a:r>
            <a:r>
              <a:rPr lang="en-US" dirty="0"/>
              <a:t>.  Assume </a:t>
            </a:r>
            <a:r>
              <a:rPr lang="en-US" dirty="0">
                <a:latin typeface="Courier New" pitchFamily="49" charset="0"/>
                <a:cs typeface="Courier New" pitchFamily="49" charset="0"/>
              </a:rPr>
              <a:t>DirectoryEntry</a:t>
            </a:r>
            <a:r>
              <a:rPr lang="en-US" dirty="0">
                <a:cs typeface="Courier New" pitchFamily="49" charset="0"/>
              </a:rPr>
              <a:t>'s</a:t>
            </a:r>
            <a:r>
              <a:rPr lang="en-US" dirty="0"/>
              <a:t> </a:t>
            </a:r>
            <a:r>
              <a:rPr lang="en-US" dirty="0">
                <a:latin typeface="Courier New" pitchFamily="49" charset="0"/>
                <a:cs typeface="Courier New" pitchFamily="49" charset="0"/>
              </a:rPr>
              <a:t>equals</a:t>
            </a:r>
            <a:r>
              <a:rPr lang="en-US" dirty="0"/>
              <a:t> method compares </a:t>
            </a:r>
            <a:r>
              <a:rPr lang="en-US" dirty="0">
                <a:latin typeface="Courier New" pitchFamily="49" charset="0"/>
                <a:cs typeface="Courier New" pitchFamily="49" charset="0"/>
              </a:rPr>
              <a:t>name</a:t>
            </a:r>
            <a:r>
              <a:rPr lang="en-US" dirty="0"/>
              <a:t> fields.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Phone Directory Application </a:t>
            </a:r>
            <a:r>
              <a:rPr lang="en-US" dirty="0" smtClean="0"/>
              <a:t>(cont.)</a:t>
            </a:r>
            <a:endParaRPr lang="en-US" dirty="0">
              <a:latin typeface="Courier New" pitchFamily="49" charset="0"/>
              <a:cs typeface="Courier New" pitchFamily="49" charset="0"/>
            </a:endParaRPr>
          </a:p>
        </p:txBody>
      </p:sp>
      <p:sp>
        <p:nvSpPr>
          <p:cNvPr id="41986"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600" smtClean="0">
                <a:latin typeface="Courier New" pitchFamily="49" charset="0"/>
                <a:cs typeface="Courier New" pitchFamily="49" charset="0"/>
              </a:rPr>
              <a:t>public class DirectoryEntry {</a:t>
            </a:r>
          </a:p>
          <a:p>
            <a:pPr marL="0" indent="0">
              <a:buFont typeface="Wingdings" pitchFamily="2" charset="2"/>
              <a:buNone/>
            </a:pPr>
            <a:r>
              <a:rPr lang="en-US" sz="1600" smtClean="0">
                <a:latin typeface="Courier New" pitchFamily="49" charset="0"/>
                <a:cs typeface="Courier New" pitchFamily="49" charset="0"/>
              </a:rPr>
              <a:t>  String name;</a:t>
            </a:r>
          </a:p>
          <a:p>
            <a:pPr marL="0" indent="0">
              <a:buFont typeface="Wingdings" pitchFamily="2" charset="2"/>
              <a:buNone/>
            </a:pPr>
            <a:r>
              <a:rPr lang="en-US" sz="1600" smtClean="0">
                <a:latin typeface="Courier New" pitchFamily="49" charset="0"/>
                <a:cs typeface="Courier New" pitchFamily="49" charset="0"/>
              </a:rPr>
              <a:t>  String number;</a:t>
            </a:r>
          </a:p>
          <a:p>
            <a:pPr marL="0" indent="0">
              <a:buFont typeface="Wingdings" pitchFamily="2" charset="2"/>
              <a:buNone/>
            </a:pPr>
            <a:r>
              <a:rPr lang="en-US" sz="1600" smtClean="0">
                <a:latin typeface="Courier New" pitchFamily="49" charset="0"/>
                <a:cs typeface="Courier New" pitchFamily="49" charset="0"/>
              </a:rPr>
              <a:t>}</a:t>
            </a:r>
          </a:p>
          <a:p>
            <a:pPr marL="0" indent="0">
              <a:buFont typeface="Wingdings" pitchFamily="2" charset="2"/>
              <a:buNone/>
            </a:pPr>
            <a:endParaRPr lang="en-US" sz="1600" smtClean="0">
              <a:latin typeface="Courier New" pitchFamily="49" charset="0"/>
              <a:cs typeface="Courier New" pitchFamily="49" charset="0"/>
            </a:endParaRPr>
          </a:p>
          <a:p>
            <a:pPr marL="0" indent="0">
              <a:buFont typeface="Wingdings" pitchFamily="2" charset="2"/>
              <a:buNone/>
            </a:pPr>
            <a:r>
              <a:rPr lang="en-US" sz="1600" smtClean="0">
                <a:latin typeface="Courier New" pitchFamily="49" charset="0"/>
                <a:cs typeface="Courier New" pitchFamily="49" charset="0"/>
              </a:rPr>
              <a:t>private ArrayList&lt;DirectoryEntry&gt; theDirectory = </a:t>
            </a:r>
            <a:br>
              <a:rPr lang="en-US" sz="1600" smtClean="0">
                <a:latin typeface="Courier New" pitchFamily="49" charset="0"/>
                <a:cs typeface="Courier New" pitchFamily="49" charset="0"/>
              </a:rPr>
            </a:br>
            <a:r>
              <a:rPr lang="en-US" sz="1600" smtClean="0">
                <a:latin typeface="Courier New" pitchFamily="49" charset="0"/>
                <a:cs typeface="Courier New" pitchFamily="49" charset="0"/>
              </a:rPr>
              <a:t>          new ArrayList&lt;DirectoryEntry&gt;();</a:t>
            </a:r>
          </a:p>
          <a:p>
            <a:pPr marL="0" indent="0">
              <a:buFont typeface="Wingdings" pitchFamily="2" charset="2"/>
              <a:buNone/>
            </a:pPr>
            <a:endParaRPr lang="en-US" sz="1600" smtClean="0">
              <a:latin typeface="Courier New" pitchFamily="49" charset="0"/>
              <a:cs typeface="Courier New" pitchFamily="49" charset="0"/>
            </a:endParaRPr>
          </a:p>
          <a:p>
            <a:pPr marL="0" indent="0">
              <a:buFont typeface="Wingdings" pitchFamily="2" charset="2"/>
              <a:buNone/>
            </a:pPr>
            <a:r>
              <a:rPr lang="en-US" sz="1600" smtClean="0">
                <a:latin typeface="Courier New" pitchFamily="49" charset="0"/>
                <a:cs typeface="Courier New" pitchFamily="49" charset="0"/>
              </a:rPr>
              <a:t>theDirectory.add(new DirectoryEntry("Jane Smith", "555-1212"));</a:t>
            </a:r>
          </a:p>
          <a:p>
            <a:pPr marL="0" indent="0">
              <a:buFont typeface="Wingdings" pitchFamily="2" charset="2"/>
              <a:buNone/>
            </a:pPr>
            <a:endParaRPr lang="en-US" sz="1600" smtClean="0">
              <a:latin typeface="Courier New" pitchFamily="49" charset="0"/>
              <a:cs typeface="Courier New" pitchFamily="49" charset="0"/>
            </a:endParaRPr>
          </a:p>
          <a:p>
            <a:pPr marL="0" indent="0">
              <a:buFont typeface="Wingdings" pitchFamily="2" charset="2"/>
              <a:buNone/>
            </a:pPr>
            <a:r>
              <a:rPr lang="en-US" sz="1600" smtClean="0">
                <a:latin typeface="Courier New" pitchFamily="49" charset="0"/>
                <a:cs typeface="Courier New" pitchFamily="49" charset="0"/>
              </a:rPr>
              <a:t>int index = theDirectory.indexOf(new DirectoryEntry(aName, ""));</a:t>
            </a:r>
          </a:p>
          <a:p>
            <a:pPr marL="0" indent="0">
              <a:buFont typeface="Wingdings" pitchFamily="2" charset="2"/>
              <a:buNone/>
            </a:pPr>
            <a:endParaRPr lang="en-US" sz="1600" smtClean="0">
              <a:latin typeface="Courier New" pitchFamily="49" charset="0"/>
              <a:cs typeface="Courier New" pitchFamily="49" charset="0"/>
            </a:endParaRPr>
          </a:p>
          <a:p>
            <a:pPr marL="0" indent="0">
              <a:buFont typeface="Wingdings" pitchFamily="2" charset="2"/>
              <a:buNone/>
            </a:pPr>
            <a:r>
              <a:rPr lang="en-US" sz="1600" smtClean="0">
                <a:latin typeface="Courier New" pitchFamily="49" charset="0"/>
                <a:cs typeface="Courier New" pitchFamily="49" charset="0"/>
              </a:rPr>
              <a:t>if (index != -1) </a:t>
            </a:r>
          </a:p>
          <a:p>
            <a:pPr marL="0" indent="0">
              <a:buFont typeface="Wingdings" pitchFamily="2" charset="2"/>
              <a:buNone/>
            </a:pPr>
            <a:r>
              <a:rPr lang="en-US" sz="1600" smtClean="0">
                <a:latin typeface="Courier New" pitchFamily="49" charset="0"/>
                <a:cs typeface="Courier New" pitchFamily="49" charset="0"/>
              </a:rPr>
              <a:t>  dE = theDirectory.get(index);</a:t>
            </a:r>
          </a:p>
          <a:p>
            <a:pPr marL="0" indent="0">
              <a:buFont typeface="Wingdings" pitchFamily="2" charset="2"/>
              <a:buNone/>
            </a:pPr>
            <a:r>
              <a:rPr lang="en-US" sz="1600" smtClean="0">
                <a:latin typeface="Courier New" pitchFamily="49" charset="0"/>
                <a:cs typeface="Courier New" pitchFamily="49" charset="0"/>
              </a:rPr>
              <a:t>else</a:t>
            </a:r>
          </a:p>
          <a:p>
            <a:pPr marL="0" indent="0">
              <a:buFont typeface="Wingdings" pitchFamily="2" charset="2"/>
              <a:buNone/>
            </a:pPr>
            <a:r>
              <a:rPr lang="en-US" sz="1600" smtClean="0">
                <a:latin typeface="Courier New" pitchFamily="49" charset="0"/>
                <a:cs typeface="Courier New" pitchFamily="49" charset="0"/>
              </a:rPr>
              <a:t>  dE = null;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Placeholder 4"/>
          <p:cNvSpPr>
            <a:spLocks noGrp="1"/>
          </p:cNvSpPr>
          <p:nvPr>
            <p:ph type="body" idx="1"/>
          </p:nvPr>
        </p:nvSpPr>
        <p:spPr/>
        <p:txBody>
          <a:bodyPr/>
          <a:lstStyle/>
          <a:p>
            <a:r>
              <a:rPr lang="en-US" smtClean="0"/>
              <a:t>Section 2.3</a:t>
            </a:r>
          </a:p>
        </p:txBody>
      </p:sp>
      <p:sp>
        <p:nvSpPr>
          <p:cNvPr id="4" name="Title 3"/>
          <p:cNvSpPr>
            <a:spLocks noGrp="1"/>
          </p:cNvSpPr>
          <p:nvPr>
            <p:ph type="title"/>
          </p:nvPr>
        </p:nvSpPr>
        <p:spPr/>
        <p:txBody>
          <a:bodyPr>
            <a:normAutofit fontScale="90000"/>
          </a:bodyPr>
          <a:lstStyle/>
          <a:p>
            <a:pPr fontAlgn="auto">
              <a:spcAft>
                <a:spcPts val="0"/>
              </a:spcAft>
              <a:defRPr/>
            </a:pPr>
            <a:r>
              <a:rPr lang="en-US" dirty="0" smtClean="0"/>
              <a:t>Implementation of an </a:t>
            </a:r>
            <a:r>
              <a:rPr lang="en-US" dirty="0" smtClean="0">
                <a:latin typeface="Courier New" pitchFamily="49" charset="0"/>
                <a:cs typeface="Courier New" pitchFamily="49" charset="0"/>
              </a:rPr>
              <a:t>ArrayList</a:t>
            </a:r>
            <a:r>
              <a:rPr lang="en-US" dirty="0" smtClean="0"/>
              <a:t> Class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612775" y="228600"/>
            <a:ext cx="8153400" cy="990600"/>
          </a:xfrm>
        </p:spPr>
        <p:txBody>
          <a:bodyPr/>
          <a:lstStyle/>
          <a:p>
            <a:r>
              <a:rPr lang="en-US" b="1" smtClean="0"/>
              <a:t>Introduction</a:t>
            </a:r>
          </a:p>
        </p:txBody>
      </p:sp>
      <p:sp>
        <p:nvSpPr>
          <p:cNvPr id="16386" name="Content Placeholder 2"/>
          <p:cNvSpPr>
            <a:spLocks noGrp="1"/>
          </p:cNvSpPr>
          <p:nvPr>
            <p:ph sz="quarter" idx="1"/>
          </p:nvPr>
        </p:nvSpPr>
        <p:spPr>
          <a:xfrm>
            <a:off x="612775" y="1600200"/>
            <a:ext cx="8153400" cy="4495800"/>
          </a:xfrm>
        </p:spPr>
        <p:txBody>
          <a:bodyPr/>
          <a:lstStyle/>
          <a:p>
            <a:r>
              <a:rPr lang="en-US" smtClean="0"/>
              <a:t>A </a:t>
            </a:r>
            <a:r>
              <a:rPr lang="en-US" i="1" smtClean="0"/>
              <a:t>list</a:t>
            </a:r>
            <a:r>
              <a:rPr lang="en-US" smtClean="0"/>
              <a:t> is a collection of elements, each with a position or index</a:t>
            </a:r>
          </a:p>
          <a:p>
            <a:r>
              <a:rPr lang="en-US" i="1" smtClean="0"/>
              <a:t>Iterators </a:t>
            </a:r>
            <a:r>
              <a:rPr lang="en-US" smtClean="0"/>
              <a:t>facilitate sequential access to lists</a:t>
            </a:r>
          </a:p>
          <a:p>
            <a:r>
              <a:rPr lang="en-US" smtClean="0"/>
              <a:t>Classes </a:t>
            </a:r>
            <a:r>
              <a:rPr lang="en-US" smtClean="0">
                <a:latin typeface="Courier New" pitchFamily="49" charset="0"/>
                <a:cs typeface="Courier New" pitchFamily="49" charset="0"/>
              </a:rPr>
              <a:t>ArrayList, Vector, </a:t>
            </a:r>
            <a:r>
              <a:rPr lang="en-US" smtClean="0">
                <a:cs typeface="Courier New" pitchFamily="49" charset="0"/>
              </a:rPr>
              <a:t>and</a:t>
            </a:r>
            <a:r>
              <a:rPr lang="en-US" smtClean="0">
                <a:latin typeface="Courier New" pitchFamily="49" charset="0"/>
                <a:cs typeface="Courier New" pitchFamily="49" charset="0"/>
              </a:rPr>
              <a:t> LinkedList </a:t>
            </a:r>
            <a:r>
              <a:rPr lang="en-US" smtClean="0">
                <a:cs typeface="Courier New" pitchFamily="49" charset="0"/>
              </a:rPr>
              <a:t>are </a:t>
            </a:r>
            <a:r>
              <a:rPr lang="en-US" i="1" smtClean="0">
                <a:cs typeface="Courier New" pitchFamily="49" charset="0"/>
              </a:rPr>
              <a:t>subclasses</a:t>
            </a:r>
            <a:r>
              <a:rPr lang="en-US" smtClean="0">
                <a:cs typeface="Courier New" pitchFamily="49" charset="0"/>
              </a:rPr>
              <a:t> of abstract class </a:t>
            </a:r>
            <a:r>
              <a:rPr lang="en-US" smtClean="0">
                <a:latin typeface="Courier New" pitchFamily="49" charset="0"/>
                <a:cs typeface="Courier New" pitchFamily="49" charset="0"/>
              </a:rPr>
              <a:t>AbstractList </a:t>
            </a:r>
            <a:r>
              <a:rPr lang="en-US" smtClean="0">
                <a:cs typeface="Courier New" pitchFamily="49" charset="0"/>
              </a:rPr>
              <a:t>and </a:t>
            </a:r>
            <a:r>
              <a:rPr lang="en-US" i="1" smtClean="0">
                <a:cs typeface="Courier New" pitchFamily="49" charset="0"/>
              </a:rPr>
              <a:t>implement</a:t>
            </a:r>
            <a:r>
              <a:rPr lang="en-US" smtClean="0">
                <a:cs typeface="Courier New" pitchFamily="49" charset="0"/>
              </a:rPr>
              <a:t> the </a:t>
            </a:r>
            <a:r>
              <a:rPr lang="en-US" smtClean="0">
                <a:latin typeface="Courier New" pitchFamily="49" charset="0"/>
                <a:cs typeface="Courier New" pitchFamily="49" charset="0"/>
              </a:rPr>
              <a:t>List </a:t>
            </a:r>
            <a:r>
              <a:rPr lang="en-US" smtClean="0">
                <a:cs typeface="Courier New" pitchFamily="49" charset="0"/>
              </a:rPr>
              <a:t>interface</a:t>
            </a:r>
            <a:endParaRPr lang="en-US" smtClean="0"/>
          </a:p>
          <a:p>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Implementing an </a:t>
            </a:r>
            <a:r>
              <a:rPr lang="en-US" dirty="0" err="1" smtClean="0">
                <a:latin typeface="Courier New" pitchFamily="49" charset="0"/>
                <a:cs typeface="Courier New" pitchFamily="49" charset="0"/>
              </a:rPr>
              <a:t>ArrayList</a:t>
            </a:r>
            <a:r>
              <a:rPr lang="en-US" dirty="0" smtClean="0"/>
              <a:t> </a:t>
            </a:r>
            <a:r>
              <a:rPr lang="en-US" b="1" dirty="0" smtClean="0"/>
              <a:t>Class</a:t>
            </a:r>
            <a:endParaRPr lang="en-US" dirty="0"/>
          </a:p>
        </p:txBody>
      </p:sp>
      <p:sp>
        <p:nvSpPr>
          <p:cNvPr id="44034" name="Rectangle 3"/>
          <p:cNvSpPr>
            <a:spLocks noGrp="1" noChangeArrowheads="1"/>
          </p:cNvSpPr>
          <p:nvPr>
            <p:ph sz="quarter" idx="1"/>
          </p:nvPr>
        </p:nvSpPr>
        <p:spPr>
          <a:xfrm>
            <a:off x="612775" y="1600200"/>
            <a:ext cx="8153400" cy="4495800"/>
          </a:xfrm>
        </p:spPr>
        <p:txBody>
          <a:bodyPr/>
          <a:lstStyle/>
          <a:p>
            <a:r>
              <a:rPr lang="en-US" sz="2800" dirty="0" err="1" smtClean="0">
                <a:latin typeface="Courier New" pitchFamily="49" charset="0"/>
                <a:cs typeface="Courier New" pitchFamily="49" charset="0"/>
              </a:rPr>
              <a:t>KWArrayList</a:t>
            </a:r>
            <a:r>
              <a:rPr lang="en-US" dirty="0" smtClean="0"/>
              <a:t>: a simple implementation of </a:t>
            </a:r>
            <a:r>
              <a:rPr lang="en-US" sz="2800" dirty="0" err="1" smtClean="0">
                <a:latin typeface="Courier New" pitchFamily="49" charset="0"/>
                <a:cs typeface="Courier New" pitchFamily="49" charset="0"/>
              </a:rPr>
              <a:t>ArrayList</a:t>
            </a:r>
            <a:endParaRPr lang="en-US" dirty="0" smtClean="0">
              <a:latin typeface="Courier New" pitchFamily="49" charset="0"/>
              <a:cs typeface="Courier New" pitchFamily="49" charset="0"/>
            </a:endParaRPr>
          </a:p>
          <a:p>
            <a:pPr lvl="1"/>
            <a:r>
              <a:rPr lang="en-US" dirty="0" smtClean="0"/>
              <a:t>Physical size of array indicated by data field </a:t>
            </a:r>
            <a:r>
              <a:rPr lang="en-US" i="1" dirty="0" smtClean="0"/>
              <a:t>capacity</a:t>
            </a:r>
          </a:p>
          <a:p>
            <a:pPr lvl="1"/>
            <a:r>
              <a:rPr lang="en-US" dirty="0" smtClean="0"/>
              <a:t>Number of data items indicated by the data field </a:t>
            </a:r>
            <a:r>
              <a:rPr lang="en-US" i="1" dirty="0" smtClean="0"/>
              <a:t>size</a:t>
            </a:r>
          </a:p>
        </p:txBody>
      </p:sp>
      <p:pic>
        <p:nvPicPr>
          <p:cNvPr id="44035" name="Picture 2" descr="C:\Documents and Settings\Administrator\My Documents\Koffman\PPTs\JPEGS\JWCL233_Koffman JPG files\ch02\w0017-nn.jpg"/>
          <p:cNvPicPr>
            <a:picLocks noChangeAspect="1" noChangeArrowheads="1"/>
          </p:cNvPicPr>
          <p:nvPr/>
        </p:nvPicPr>
        <p:blipFill>
          <a:blip r:embed="rId2" cstate="print"/>
          <a:srcRect/>
          <a:stretch>
            <a:fillRect/>
          </a:stretch>
        </p:blipFill>
        <p:spPr bwMode="auto">
          <a:xfrm>
            <a:off x="1676400" y="4419600"/>
            <a:ext cx="6019800" cy="211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KWArrayList</a:t>
            </a:r>
            <a:r>
              <a:rPr lang="en-US" smtClean="0"/>
              <a:t> </a:t>
            </a:r>
            <a:r>
              <a:rPr lang="en-US" b="1" smtClean="0"/>
              <a:t>Fields</a:t>
            </a:r>
          </a:p>
        </p:txBody>
      </p:sp>
      <p:sp>
        <p:nvSpPr>
          <p:cNvPr id="143363" name="Rectangle 3"/>
          <p:cNvSpPr>
            <a:spLocks noGrp="1" noChangeArrowheads="1"/>
          </p:cNvSpPr>
          <p:nvPr>
            <p:ph sz="quarter" idx="1"/>
          </p:nvPr>
        </p:nvSpPr>
        <p:spPr>
          <a:xfrm>
            <a:off x="612775" y="1600200"/>
            <a:ext cx="8153400" cy="4495800"/>
          </a:xfrm>
        </p:spPr>
        <p:txBody>
          <a:bodyPr>
            <a:normAutofit fontScale="40000" lnSpcReduction="20000"/>
          </a:bodyPr>
          <a:lstStyle/>
          <a:p>
            <a:pPr marL="0" indent="0" fontAlgn="auto">
              <a:spcAft>
                <a:spcPts val="0"/>
              </a:spcAft>
              <a:buFont typeface="Wingdings"/>
              <a:buNone/>
              <a:defRPr/>
            </a:pPr>
            <a:r>
              <a:rPr lang="en-US" dirty="0" smtClean="0">
                <a:latin typeface="Courier New" pitchFamily="49" charset="0"/>
                <a:cs typeface="Courier New" pitchFamily="49" charset="0"/>
              </a:rPr>
              <a:t>import java.util.*;</a:t>
            </a:r>
          </a:p>
          <a:p>
            <a:pPr marL="0" indent="0" fontAlgn="auto">
              <a:spcAft>
                <a:spcPts val="0"/>
              </a:spcAft>
              <a:buFont typeface="Wingdings"/>
              <a:buNone/>
              <a:defRPr/>
            </a:pPr>
            <a:endParaRPr lang="en-US" dirty="0">
              <a:latin typeface="Courier New" pitchFamily="49" charset="0"/>
              <a:cs typeface="Courier New" pitchFamily="49" charset="0"/>
            </a:endParaRPr>
          </a:p>
          <a:p>
            <a:pPr marL="0" indent="0" fontAlgn="auto">
              <a:spcAft>
                <a:spcPts val="0"/>
              </a:spcAft>
              <a:buFont typeface="Wingdings"/>
              <a:buNone/>
              <a:defRPr/>
            </a:pPr>
            <a:r>
              <a:rPr lang="en-US" dirty="0" smtClean="0">
                <a:latin typeface="Courier New" pitchFamily="49" charset="0"/>
                <a:cs typeface="Courier New" pitchFamily="49" charset="0"/>
              </a:rPr>
              <a:t>/** This class implements some of the methods of the Java ArrayList class</a:t>
            </a:r>
          </a:p>
          <a:p>
            <a:pPr marL="0" indent="0" fontAlgn="auto">
              <a:spcAft>
                <a:spcPts val="0"/>
              </a:spcAft>
              <a:buFont typeface="Wingdings"/>
              <a:buNone/>
              <a:defRPr/>
            </a:pPr>
            <a:r>
              <a:rPr lang="en-US" dirty="0" smtClean="0">
                <a:latin typeface="Courier New" pitchFamily="49" charset="0"/>
                <a:cs typeface="Courier New" pitchFamily="49" charset="0"/>
              </a:rPr>
              <a:t>*/</a:t>
            </a:r>
          </a:p>
          <a:p>
            <a:pPr marL="0" indent="0" fontAlgn="auto">
              <a:spcAft>
                <a:spcPts val="0"/>
              </a:spcAft>
              <a:buFont typeface="Wingdings"/>
              <a:buNone/>
              <a:defRPr/>
            </a:pPr>
            <a:r>
              <a:rPr lang="en-US" dirty="0" smtClean="0">
                <a:latin typeface="Courier New" pitchFamily="49" charset="0"/>
                <a:cs typeface="Courier New" pitchFamily="49" charset="0"/>
              </a:rPr>
              <a:t>public class KWArrayList&lt;E&gt; {</a:t>
            </a:r>
          </a:p>
          <a:p>
            <a:pPr marL="0" indent="0" fontAlgn="auto">
              <a:spcAft>
                <a:spcPts val="0"/>
              </a:spcAft>
              <a:buFont typeface="Wingdings"/>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 Data fields</a:t>
            </a:r>
          </a:p>
          <a:p>
            <a:pPr marL="0" indent="0" fontAlgn="auto">
              <a:spcAft>
                <a:spcPts val="0"/>
              </a:spcAft>
              <a:buFont typeface="Wingdings"/>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 The default initial capacity */</a:t>
            </a:r>
          </a:p>
          <a:p>
            <a:pPr marL="0" indent="0" fontAlgn="auto">
              <a:spcAft>
                <a:spcPts val="0"/>
              </a:spcAft>
              <a:buFont typeface="Wingdings"/>
              <a:buNone/>
              <a:defRPr/>
            </a:pPr>
            <a:r>
              <a:rPr lang="en-US" dirty="0" smtClean="0">
                <a:latin typeface="Courier New" pitchFamily="49" charset="0"/>
                <a:cs typeface="Courier New" pitchFamily="49" charset="0"/>
              </a:rPr>
              <a:t>  private static final int INITIAL_CAPACITY = 10;</a:t>
            </a:r>
          </a:p>
          <a:p>
            <a:pPr marL="0" indent="0" fontAlgn="auto">
              <a:spcAft>
                <a:spcPts val="0"/>
              </a:spcAft>
              <a:buFont typeface="Wingdings"/>
              <a:buNone/>
              <a:defRPr/>
            </a:pPr>
            <a:endParaRPr lang="en-US" dirty="0" smtClean="0">
              <a:latin typeface="Courier New" pitchFamily="49" charset="0"/>
              <a:cs typeface="Courier New" pitchFamily="49" charset="0"/>
            </a:endParaRPr>
          </a:p>
          <a:p>
            <a:pPr marL="0" indent="0" fontAlgn="auto">
              <a:spcAft>
                <a:spcPts val="0"/>
              </a:spcAft>
              <a:buFont typeface="Wingdings"/>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 The underlying data array */</a:t>
            </a:r>
          </a:p>
          <a:p>
            <a:pPr marL="0" indent="0" fontAlgn="auto">
              <a:spcAft>
                <a:spcPts val="0"/>
              </a:spcAft>
              <a:buFont typeface="Wingdings"/>
              <a:buNone/>
              <a:defRPr/>
            </a:pPr>
            <a:r>
              <a:rPr lang="en-US" dirty="0" smtClean="0">
                <a:latin typeface="Courier New" pitchFamily="49" charset="0"/>
                <a:cs typeface="Courier New" pitchFamily="49" charset="0"/>
              </a:rPr>
              <a:t>  private E[] theData;</a:t>
            </a:r>
          </a:p>
          <a:p>
            <a:pPr marL="0" indent="0" fontAlgn="auto">
              <a:spcAft>
                <a:spcPts val="0"/>
              </a:spcAft>
              <a:buFont typeface="Wingdings"/>
              <a:buNone/>
              <a:defRPr/>
            </a:pPr>
            <a:endParaRPr lang="en-US" dirty="0">
              <a:latin typeface="Courier New" pitchFamily="49" charset="0"/>
              <a:cs typeface="Courier New" pitchFamily="49" charset="0"/>
            </a:endParaRPr>
          </a:p>
          <a:p>
            <a:pPr marL="0" indent="0" fontAlgn="auto">
              <a:spcAft>
                <a:spcPts val="0"/>
              </a:spcAft>
              <a:buFont typeface="Wingdings"/>
              <a:buNone/>
              <a:defRPr/>
            </a:pPr>
            <a:r>
              <a:rPr lang="en-US" dirty="0" smtClean="0">
                <a:latin typeface="Courier New" pitchFamily="49" charset="0"/>
                <a:cs typeface="Courier New" pitchFamily="49" charset="0"/>
              </a:rPr>
              <a:t>  /** The current size */</a:t>
            </a:r>
          </a:p>
          <a:p>
            <a:pPr marL="0" indent="0" fontAlgn="auto">
              <a:spcAft>
                <a:spcPts val="0"/>
              </a:spcAft>
              <a:buFont typeface="Wingdings"/>
              <a:buNone/>
              <a:defRPr/>
            </a:pPr>
            <a:r>
              <a:rPr lang="en-US" dirty="0" smtClean="0">
                <a:latin typeface="Courier New" pitchFamily="49" charset="0"/>
                <a:cs typeface="Courier New" pitchFamily="49" charset="0"/>
              </a:rPr>
              <a:t>  private int size = 0;</a:t>
            </a:r>
          </a:p>
          <a:p>
            <a:pPr marL="0" indent="0" fontAlgn="auto">
              <a:spcAft>
                <a:spcPts val="0"/>
              </a:spcAft>
              <a:buFont typeface="Wingdings"/>
              <a:buNone/>
              <a:defRPr/>
            </a:pPr>
            <a:endParaRPr lang="en-US" dirty="0">
              <a:latin typeface="Courier New" pitchFamily="49" charset="0"/>
              <a:cs typeface="Courier New" pitchFamily="49" charset="0"/>
            </a:endParaRPr>
          </a:p>
          <a:p>
            <a:pPr marL="0" indent="0" fontAlgn="auto">
              <a:spcAft>
                <a:spcPts val="0"/>
              </a:spcAft>
              <a:buFont typeface="Wingdings"/>
              <a:buNone/>
              <a:defRPr/>
            </a:pPr>
            <a:r>
              <a:rPr lang="en-US" dirty="0" smtClean="0">
                <a:latin typeface="Courier New" pitchFamily="49" charset="0"/>
                <a:cs typeface="Courier New" pitchFamily="49" charset="0"/>
              </a:rPr>
              <a:t>  /** The current capacity */</a:t>
            </a:r>
          </a:p>
          <a:p>
            <a:pPr marL="0" indent="0" fontAlgn="auto">
              <a:spcAft>
                <a:spcPts val="0"/>
              </a:spcAft>
              <a:buFont typeface="Wingdings"/>
              <a:buNone/>
              <a:defRPr/>
            </a:pPr>
            <a:r>
              <a:rPr lang="en-US" dirty="0" smtClean="0">
                <a:latin typeface="Courier New" pitchFamily="49" charset="0"/>
                <a:cs typeface="Courier New" pitchFamily="49" charset="0"/>
              </a:rPr>
              <a:t>  private int capacity = 0;</a:t>
            </a:r>
          </a:p>
          <a:p>
            <a:pPr marL="0" indent="0" fontAlgn="auto">
              <a:spcAft>
                <a:spcPts val="0"/>
              </a:spcAft>
              <a:buFont typeface="Wingdings"/>
              <a:buNone/>
              <a:defRPr/>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KWArrayList</a:t>
            </a:r>
            <a:r>
              <a:rPr lang="en-US" smtClean="0"/>
              <a:t> </a:t>
            </a:r>
            <a:r>
              <a:rPr lang="en-US" b="1" smtClean="0"/>
              <a:t>Constructor</a:t>
            </a:r>
          </a:p>
        </p:txBody>
      </p:sp>
      <p:sp>
        <p:nvSpPr>
          <p:cNvPr id="46082"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smtClean="0">
                <a:latin typeface="Courier New" pitchFamily="49" charset="0"/>
                <a:cs typeface="Courier New" pitchFamily="49" charset="0"/>
              </a:rPr>
              <a:t>public KWArrayList () {</a:t>
            </a:r>
          </a:p>
          <a:p>
            <a:pPr marL="0" indent="0">
              <a:buFont typeface="Wingdings" pitchFamily="2" charset="2"/>
              <a:buNone/>
            </a:pPr>
            <a:r>
              <a:rPr lang="en-US" sz="1800" smtClean="0">
                <a:latin typeface="Courier New" pitchFamily="49" charset="0"/>
                <a:cs typeface="Courier New" pitchFamily="49" charset="0"/>
              </a:rPr>
              <a:t>    capacity = INITIAL_CAPACITY;</a:t>
            </a:r>
          </a:p>
          <a:p>
            <a:pPr marL="0" indent="0">
              <a:buFont typeface="Wingdings" pitchFamily="2" charset="2"/>
              <a:buNone/>
            </a:pPr>
            <a:r>
              <a:rPr lang="en-US" sz="1800" smtClean="0">
                <a:latin typeface="Courier New" pitchFamily="49" charset="0"/>
                <a:cs typeface="Courier New" pitchFamily="49" charset="0"/>
              </a:rPr>
              <a:t>    theData = (E[]) new Object[capacity];</a:t>
            </a:r>
          </a:p>
          <a:p>
            <a:pPr marL="0" indent="0">
              <a:buFont typeface="Wingdings" pitchFamily="2" charset="2"/>
              <a:buNone/>
            </a:pPr>
            <a:r>
              <a:rPr lang="en-US" sz="2000" smtClean="0">
                <a:latin typeface="Courier New" pitchFamily="49" charset="0"/>
                <a:cs typeface="Courier New" pitchFamily="49" charset="0"/>
              </a:rPr>
              <a:t>}</a:t>
            </a:r>
          </a:p>
        </p:txBody>
      </p:sp>
      <p:sp>
        <p:nvSpPr>
          <p:cNvPr id="2" name="Line Callout 1 1"/>
          <p:cNvSpPr/>
          <p:nvPr/>
        </p:nvSpPr>
        <p:spPr>
          <a:xfrm>
            <a:off x="2590800" y="3657600"/>
            <a:ext cx="4419600" cy="1828800"/>
          </a:xfrm>
          <a:prstGeom prst="borderCallout1">
            <a:avLst>
              <a:gd name="adj1" fmla="val -3785"/>
              <a:gd name="adj2" fmla="val 46451"/>
              <a:gd name="adj3" fmla="val -51585"/>
              <a:gd name="adj4" fmla="val 829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cs typeface="Arial" charset="0"/>
              </a:rPr>
              <a:t>This statement allocates storage for an array of type </a:t>
            </a:r>
            <a:r>
              <a:rPr lang="en-US">
                <a:solidFill>
                  <a:srgbClr val="FFFFFF"/>
                </a:solidFill>
                <a:latin typeface="Courier New" pitchFamily="49" charset="0"/>
                <a:cs typeface="Courier New" pitchFamily="49" charset="0"/>
              </a:rPr>
              <a:t>Object</a:t>
            </a:r>
            <a:r>
              <a:rPr lang="en-US">
                <a:solidFill>
                  <a:srgbClr val="FFFFFF"/>
                </a:solidFill>
                <a:cs typeface="Arial" charset="0"/>
              </a:rPr>
              <a:t> and then casts the array object to type E[]</a:t>
            </a:r>
          </a:p>
          <a:p>
            <a:pPr algn="ctr"/>
            <a:endParaRPr lang="en-US">
              <a:solidFill>
                <a:srgbClr val="FFFFFF"/>
              </a:solidFill>
              <a:cs typeface="Arial" charset="0"/>
            </a:endParaRPr>
          </a:p>
          <a:p>
            <a:pPr algn="ctr"/>
            <a:r>
              <a:rPr lang="en-US">
                <a:solidFill>
                  <a:srgbClr val="FFFFFF"/>
                </a:solidFill>
                <a:cs typeface="Arial" charset="0"/>
              </a:rPr>
              <a:t>Although this may cause a compiler warning, it's ok</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Implementing</a:t>
            </a:r>
            <a:r>
              <a:rPr lang="en-US" dirty="0" smtClean="0"/>
              <a:t> </a:t>
            </a:r>
            <a:r>
              <a:rPr lang="en-US" dirty="0" smtClean="0">
                <a:latin typeface="Courier New" pitchFamily="49" charset="0"/>
                <a:cs typeface="Courier New" pitchFamily="49" charset="0"/>
              </a:rPr>
              <a:t>ArrayList.add(E)</a:t>
            </a:r>
            <a:endParaRPr lang="en-US" dirty="0">
              <a:latin typeface="Courier New" pitchFamily="49" charset="0"/>
              <a:cs typeface="Courier New" pitchFamily="49" charset="0"/>
            </a:endParaRPr>
          </a:p>
        </p:txBody>
      </p:sp>
      <p:sp>
        <p:nvSpPr>
          <p:cNvPr id="47106" name="Content Placeholder 2"/>
          <p:cNvSpPr>
            <a:spLocks noGrp="1"/>
          </p:cNvSpPr>
          <p:nvPr>
            <p:ph sz="quarter" idx="1"/>
          </p:nvPr>
        </p:nvSpPr>
        <p:spPr>
          <a:xfrm>
            <a:off x="612775" y="1600200"/>
            <a:ext cx="8153400" cy="4495800"/>
          </a:xfrm>
        </p:spPr>
        <p:txBody>
          <a:bodyPr/>
          <a:lstStyle/>
          <a:p>
            <a:r>
              <a:rPr lang="en-US" smtClean="0"/>
              <a:t>We will implement two add methods  </a:t>
            </a:r>
          </a:p>
          <a:p>
            <a:r>
              <a:rPr lang="en-US" smtClean="0"/>
              <a:t>One will append at the end of the list</a:t>
            </a:r>
          </a:p>
          <a:p>
            <a:r>
              <a:rPr lang="en-US" smtClean="0"/>
              <a:t>The other will insert an item at a specified position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612775" y="228600"/>
            <a:ext cx="8153400" cy="990600"/>
          </a:xfrm>
        </p:spPr>
        <p:txBody>
          <a:bodyPr/>
          <a:lstStyle/>
          <a:p>
            <a:r>
              <a:rPr lang="en-US" sz="3200" b="1" smtClean="0"/>
              <a:t>Implementing</a:t>
            </a:r>
            <a:r>
              <a:rPr lang="en-US" sz="3200" smtClean="0"/>
              <a:t> </a:t>
            </a:r>
            <a:r>
              <a:rPr lang="en-US" sz="3200" smtClean="0">
                <a:latin typeface="Courier New" pitchFamily="49" charset="0"/>
                <a:cs typeface="Courier New" pitchFamily="49" charset="0"/>
              </a:rPr>
              <a:t>ArrayList.add(E)</a:t>
            </a:r>
            <a:r>
              <a:rPr lang="en-US" sz="3200" smtClean="0">
                <a:cs typeface="Courier New" pitchFamily="49" charset="0"/>
              </a:rPr>
              <a:t>(cont.)</a:t>
            </a:r>
          </a:p>
        </p:txBody>
      </p:sp>
      <p:sp>
        <p:nvSpPr>
          <p:cNvPr id="3" name="Content Placeholder 2"/>
          <p:cNvSpPr>
            <a:spLocks noGrp="1"/>
          </p:cNvSpPr>
          <p:nvPr>
            <p:ph sz="quarter" idx="1"/>
          </p:nvPr>
        </p:nvSpPr>
        <p:spPr>
          <a:xfrm>
            <a:off x="457200" y="1600200"/>
            <a:ext cx="8229600" cy="1981200"/>
          </a:xfrm>
        </p:spPr>
        <p:txBody>
          <a:bodyPr>
            <a:normAutofit fontScale="92500" lnSpcReduction="20000"/>
          </a:bodyPr>
          <a:lstStyle/>
          <a:p>
            <a:pPr marL="320040" indent="-320040" fontAlgn="auto">
              <a:spcAft>
                <a:spcPts val="0"/>
              </a:spcAft>
              <a:buFont typeface="Wingdings"/>
              <a:buChar char=""/>
              <a:defRPr/>
            </a:pPr>
            <a:r>
              <a:rPr lang="en-US" dirty="0" smtClean="0"/>
              <a:t>If </a:t>
            </a:r>
            <a:r>
              <a:rPr lang="en-US" sz="2600" dirty="0" smtClean="0">
                <a:latin typeface="Courier New" pitchFamily="49" charset="0"/>
                <a:cs typeface="Courier New" pitchFamily="49" charset="0"/>
              </a:rPr>
              <a:t>size</a:t>
            </a:r>
            <a:r>
              <a:rPr lang="en-US" sz="2600" dirty="0" smtClean="0"/>
              <a:t> </a:t>
            </a:r>
            <a:r>
              <a:rPr lang="en-US" dirty="0" smtClean="0"/>
              <a:t>is less than capacity, then to append a new item </a:t>
            </a:r>
          </a:p>
          <a:p>
            <a:pPr marL="914400" lvl="1" indent="-514350" fontAlgn="auto">
              <a:spcAft>
                <a:spcPts val="0"/>
              </a:spcAft>
              <a:buFont typeface="+mj-lt"/>
              <a:buAutoNum type="arabicPeriod"/>
              <a:defRPr/>
            </a:pPr>
            <a:r>
              <a:rPr lang="en-US" dirty="0" smtClean="0"/>
              <a:t>insert the new item at the position indicated by the value of </a:t>
            </a:r>
            <a:r>
              <a:rPr lang="en-US" dirty="0" smtClean="0">
                <a:latin typeface="Courier New" pitchFamily="49" charset="0"/>
                <a:cs typeface="Courier New" pitchFamily="49" charset="0"/>
              </a:rPr>
              <a:t>size</a:t>
            </a:r>
          </a:p>
          <a:p>
            <a:pPr marL="914400" lvl="1" indent="-514350" fontAlgn="auto">
              <a:spcAft>
                <a:spcPts val="0"/>
              </a:spcAft>
              <a:buFont typeface="+mj-lt"/>
              <a:buAutoNum type="arabicPeriod"/>
              <a:defRPr/>
            </a:pPr>
            <a:r>
              <a:rPr lang="en-US" dirty="0" smtClean="0"/>
              <a:t>increment the value of </a:t>
            </a:r>
            <a:r>
              <a:rPr lang="en-US" dirty="0">
                <a:latin typeface="Courier New" pitchFamily="49" charset="0"/>
                <a:cs typeface="Courier New" pitchFamily="49" charset="0"/>
              </a:rPr>
              <a:t>size</a:t>
            </a:r>
          </a:p>
          <a:p>
            <a:pPr marL="914400" lvl="1" indent="-514350" fontAlgn="auto">
              <a:spcAft>
                <a:spcPts val="0"/>
              </a:spcAft>
              <a:buFont typeface="+mj-lt"/>
              <a:buAutoNum type="arabicPeriod"/>
              <a:defRPr/>
            </a:pPr>
            <a:r>
              <a:rPr lang="en-US" dirty="0" smtClean="0"/>
              <a:t>return </a:t>
            </a:r>
            <a:r>
              <a:rPr lang="en-US" dirty="0" smtClean="0">
                <a:latin typeface="Courier New" pitchFamily="49" charset="0"/>
                <a:cs typeface="Courier New" pitchFamily="49" charset="0"/>
              </a:rPr>
              <a:t>true</a:t>
            </a:r>
            <a:r>
              <a:rPr lang="en-US" dirty="0" smtClean="0"/>
              <a:t> to indicate successful insertion</a:t>
            </a:r>
            <a:endParaRPr lang="en-US" dirty="0"/>
          </a:p>
        </p:txBody>
      </p:sp>
      <p:pic>
        <p:nvPicPr>
          <p:cNvPr id="48131" name="Picture 3" descr="C:\Documents and Settings\Administrator\My Documents\Koffman\PPTs\JPEGS\JWCL233_Koffman JPG files\ch02\w0018-nn.jpg"/>
          <p:cNvPicPr>
            <a:picLocks noChangeAspect="1" noChangeArrowheads="1"/>
          </p:cNvPicPr>
          <p:nvPr/>
        </p:nvPicPr>
        <p:blipFill>
          <a:blip r:embed="rId2" cstate="print"/>
          <a:srcRect/>
          <a:stretch>
            <a:fillRect/>
          </a:stretch>
        </p:blipFill>
        <p:spPr bwMode="auto">
          <a:xfrm>
            <a:off x="762000" y="3505200"/>
            <a:ext cx="7543800" cy="3074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612775" y="228600"/>
            <a:ext cx="8153400" cy="990600"/>
          </a:xfrm>
        </p:spPr>
        <p:txBody>
          <a:bodyPr/>
          <a:lstStyle/>
          <a:p>
            <a:r>
              <a:rPr lang="en-US" sz="3200" b="1" smtClean="0"/>
              <a:t>Implementing</a:t>
            </a:r>
            <a:r>
              <a:rPr lang="en-US" sz="3200" smtClean="0"/>
              <a:t> </a:t>
            </a:r>
            <a:r>
              <a:rPr lang="en-US" sz="3200" smtClean="0">
                <a:latin typeface="Courier New" pitchFamily="49" charset="0"/>
                <a:cs typeface="Courier New" pitchFamily="49" charset="0"/>
              </a:rPr>
              <a:t>ArrayList.add(int index,E anEntry)</a:t>
            </a:r>
            <a:endParaRPr lang="en-US" sz="3200" smtClean="0">
              <a:cs typeface="Courier New" pitchFamily="49" charset="0"/>
            </a:endParaRPr>
          </a:p>
        </p:txBody>
      </p:sp>
      <p:sp>
        <p:nvSpPr>
          <p:cNvPr id="49154" name="Content Placeholder 2"/>
          <p:cNvSpPr>
            <a:spLocks noGrp="1"/>
          </p:cNvSpPr>
          <p:nvPr>
            <p:ph sz="quarter" idx="1"/>
          </p:nvPr>
        </p:nvSpPr>
        <p:spPr>
          <a:xfrm>
            <a:off x="457200" y="1600200"/>
            <a:ext cx="8229600" cy="3048000"/>
          </a:xfrm>
        </p:spPr>
        <p:txBody>
          <a:bodyPr/>
          <a:lstStyle/>
          <a:p>
            <a:r>
              <a:rPr lang="en-US" dirty="0" smtClean="0"/>
              <a:t>To insert into the middle of the array, the values at the insertion point are shifted over to make room, beginning at the end of the array and proceeding in the indicated order</a:t>
            </a:r>
          </a:p>
          <a:p>
            <a:endParaRPr lang="en-US" dirty="0" smtClean="0"/>
          </a:p>
        </p:txBody>
      </p:sp>
      <p:pic>
        <p:nvPicPr>
          <p:cNvPr id="49155" name="Picture 2" descr="C:\Documents and Settings\Administrator\My Documents\Koffman\PPTs\JPEGS\JWCL233_Koffman JPG files\ch02\w0019-nn.jpg"/>
          <p:cNvPicPr>
            <a:picLocks noChangeAspect="1" noChangeArrowheads="1"/>
          </p:cNvPicPr>
          <p:nvPr/>
        </p:nvPicPr>
        <p:blipFill>
          <a:blip r:embed="rId2" cstate="print"/>
          <a:srcRect/>
          <a:stretch>
            <a:fillRect/>
          </a:stretch>
        </p:blipFill>
        <p:spPr bwMode="auto">
          <a:xfrm>
            <a:off x="609600" y="3810000"/>
            <a:ext cx="8153400" cy="1687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612775" y="228600"/>
            <a:ext cx="8153400" cy="990600"/>
          </a:xfrm>
        </p:spPr>
        <p:txBody>
          <a:bodyPr/>
          <a:lstStyle/>
          <a:p>
            <a:r>
              <a:rPr lang="en-US" sz="3200" b="1" smtClean="0"/>
              <a:t>Implementing</a:t>
            </a:r>
            <a:r>
              <a:rPr lang="en-US" sz="3200" smtClean="0"/>
              <a:t> </a:t>
            </a:r>
            <a:r>
              <a:rPr lang="en-US" sz="3200" smtClean="0">
                <a:latin typeface="Courier New" pitchFamily="49" charset="0"/>
                <a:cs typeface="Courier New" pitchFamily="49" charset="0"/>
              </a:rPr>
              <a:t>ArrayList.add(index,E)</a:t>
            </a:r>
            <a:endParaRPr lang="en-US" sz="3200" smtClean="0">
              <a:cs typeface="Courier New" pitchFamily="49" charset="0"/>
            </a:endParaRPr>
          </a:p>
        </p:txBody>
      </p:sp>
      <p:sp>
        <p:nvSpPr>
          <p:cNvPr id="3" name="Content Placeholder 2"/>
          <p:cNvSpPr>
            <a:spLocks noGrp="1"/>
          </p:cNvSpPr>
          <p:nvPr>
            <p:ph sz="quarter" idx="1"/>
          </p:nvPr>
        </p:nvSpPr>
        <p:spPr>
          <a:xfrm>
            <a:off x="457200" y="1600200"/>
            <a:ext cx="8229600" cy="4724400"/>
          </a:xfrm>
        </p:spPr>
        <p:txBody>
          <a:bodyPr>
            <a:normAutofit fontScale="77500" lnSpcReduction="20000"/>
          </a:bodyPr>
          <a:lstStyle/>
          <a:p>
            <a:pPr marL="320040" indent="-320040" fontAlgn="auto">
              <a:lnSpc>
                <a:spcPct val="90000"/>
              </a:lnSpc>
              <a:spcBef>
                <a:spcPct val="0"/>
              </a:spcBef>
              <a:spcAft>
                <a:spcPts val="0"/>
              </a:spcAft>
              <a:buFontTx/>
              <a:buNone/>
              <a:defRPr/>
            </a:pPr>
            <a:r>
              <a:rPr lang="en-US" sz="2600" dirty="0" smtClean="0">
                <a:latin typeface="Courier New" pitchFamily="49" charset="0"/>
              </a:rPr>
              <a:t>public void add (int index, E anEntry) {</a:t>
            </a:r>
          </a:p>
          <a:p>
            <a:pPr marL="320040" indent="-320040" fontAlgn="auto">
              <a:lnSpc>
                <a:spcPct val="90000"/>
              </a:lnSpc>
              <a:spcBef>
                <a:spcPct val="0"/>
              </a:spcBef>
              <a:spcAft>
                <a:spcPts val="0"/>
              </a:spcAft>
              <a:buFontTx/>
              <a:buNone/>
              <a:defRPr/>
            </a:pPr>
            <a:endParaRPr lang="en-US" sz="2600" i="1" dirty="0" smtClean="0">
              <a:latin typeface="Courier New" pitchFamily="49" charset="0"/>
            </a:endParaRPr>
          </a:p>
          <a:p>
            <a:pPr marL="320040" indent="-320040" fontAlgn="auto">
              <a:lnSpc>
                <a:spcPct val="90000"/>
              </a:lnSpc>
              <a:spcBef>
                <a:spcPct val="0"/>
              </a:spcBef>
              <a:spcAft>
                <a:spcPts val="0"/>
              </a:spcAft>
              <a:buFontTx/>
              <a:buNone/>
              <a:defRPr/>
            </a:pPr>
            <a:r>
              <a:rPr lang="en-US" sz="2600" i="1" dirty="0" smtClean="0">
                <a:latin typeface="Courier New" pitchFamily="49" charset="0"/>
              </a:rPr>
              <a:t>  // check bounds</a:t>
            </a:r>
          </a:p>
          <a:p>
            <a:pPr marL="320040" indent="-320040" fontAlgn="auto">
              <a:lnSpc>
                <a:spcPct val="90000"/>
              </a:lnSpc>
              <a:spcBef>
                <a:spcPct val="0"/>
              </a:spcBef>
              <a:spcAft>
                <a:spcPts val="0"/>
              </a:spcAft>
              <a:buFontTx/>
              <a:buNone/>
              <a:defRPr/>
            </a:pPr>
            <a:r>
              <a:rPr lang="en-US" sz="2600" dirty="0" smtClean="0">
                <a:latin typeface="Courier New" pitchFamily="49" charset="0"/>
              </a:rPr>
              <a:t>  if (index &lt; 0 || index &gt; size) {</a:t>
            </a:r>
          </a:p>
          <a:p>
            <a:pPr marL="320040" indent="-320040" fontAlgn="auto">
              <a:lnSpc>
                <a:spcPct val="90000"/>
              </a:lnSpc>
              <a:spcBef>
                <a:spcPct val="0"/>
              </a:spcBef>
              <a:spcAft>
                <a:spcPts val="0"/>
              </a:spcAft>
              <a:buFontTx/>
              <a:buNone/>
              <a:defRPr/>
            </a:pPr>
            <a:r>
              <a:rPr lang="en-US" sz="2600" dirty="0" smtClean="0">
                <a:latin typeface="Courier New" pitchFamily="49" charset="0"/>
              </a:rPr>
              <a:t>    throw new ArrayIndexOutOfBoundsException(index); </a:t>
            </a:r>
          </a:p>
          <a:p>
            <a:pPr marL="320040" indent="-320040" fontAlgn="auto">
              <a:lnSpc>
                <a:spcPct val="90000"/>
              </a:lnSpc>
              <a:spcBef>
                <a:spcPct val="0"/>
              </a:spcBef>
              <a:spcAft>
                <a:spcPts val="0"/>
              </a:spcAft>
              <a:buFontTx/>
              <a:buNone/>
              <a:defRPr/>
            </a:pPr>
            <a:r>
              <a:rPr lang="en-US" sz="2600" dirty="0">
                <a:latin typeface="Courier New" pitchFamily="49" charset="0"/>
              </a:rPr>
              <a:t> </a:t>
            </a:r>
            <a:r>
              <a:rPr lang="en-US" sz="2600" dirty="0" smtClean="0">
                <a:latin typeface="Courier New" pitchFamily="49" charset="0"/>
              </a:rPr>
              <a:t> }</a:t>
            </a:r>
          </a:p>
          <a:p>
            <a:pPr marL="320040" indent="-320040" fontAlgn="auto">
              <a:lnSpc>
                <a:spcPct val="90000"/>
              </a:lnSpc>
              <a:spcBef>
                <a:spcPct val="0"/>
              </a:spcBef>
              <a:spcAft>
                <a:spcPts val="0"/>
              </a:spcAft>
              <a:buFontTx/>
              <a:buNone/>
              <a:defRPr/>
            </a:pPr>
            <a:endParaRPr lang="en-US" sz="2600" dirty="0" smtClean="0">
              <a:latin typeface="Courier New" pitchFamily="49" charset="0"/>
            </a:endParaRPr>
          </a:p>
          <a:p>
            <a:pPr marL="320040" indent="-320040" fontAlgn="auto">
              <a:lnSpc>
                <a:spcPct val="90000"/>
              </a:lnSpc>
              <a:spcBef>
                <a:spcPct val="0"/>
              </a:spcBef>
              <a:spcAft>
                <a:spcPts val="0"/>
              </a:spcAft>
              <a:buFontTx/>
              <a:buNone/>
              <a:defRPr/>
            </a:pPr>
            <a:r>
              <a:rPr lang="en-US" sz="2600" i="1" dirty="0" smtClean="0">
                <a:latin typeface="Courier New" pitchFamily="49" charset="0"/>
              </a:rPr>
              <a:t>  // Make sure there is room</a:t>
            </a:r>
          </a:p>
          <a:p>
            <a:pPr marL="320040" indent="-320040" fontAlgn="auto">
              <a:lnSpc>
                <a:spcPct val="90000"/>
              </a:lnSpc>
              <a:spcBef>
                <a:spcPct val="0"/>
              </a:spcBef>
              <a:spcAft>
                <a:spcPts val="0"/>
              </a:spcAft>
              <a:buFontTx/>
              <a:buNone/>
              <a:defRPr/>
            </a:pPr>
            <a:r>
              <a:rPr lang="en-US" sz="2600" dirty="0" smtClean="0">
                <a:latin typeface="Courier New" pitchFamily="49" charset="0"/>
              </a:rPr>
              <a:t>  if (size &gt;= capacity) { </a:t>
            </a:r>
          </a:p>
          <a:p>
            <a:pPr marL="320040" indent="-320040" fontAlgn="auto">
              <a:lnSpc>
                <a:spcPct val="90000"/>
              </a:lnSpc>
              <a:spcBef>
                <a:spcPct val="0"/>
              </a:spcBef>
              <a:spcAft>
                <a:spcPts val="0"/>
              </a:spcAft>
              <a:buFontTx/>
              <a:buNone/>
              <a:defRPr/>
            </a:pPr>
            <a:r>
              <a:rPr lang="en-US" sz="2600" dirty="0" smtClean="0">
                <a:latin typeface="Courier New" pitchFamily="49" charset="0"/>
              </a:rPr>
              <a:t>    reallocate(); </a:t>
            </a:r>
          </a:p>
          <a:p>
            <a:pPr marL="320040" indent="-320040" fontAlgn="auto">
              <a:lnSpc>
                <a:spcPct val="90000"/>
              </a:lnSpc>
              <a:spcBef>
                <a:spcPct val="0"/>
              </a:spcBef>
              <a:spcAft>
                <a:spcPts val="0"/>
              </a:spcAft>
              <a:buFontTx/>
              <a:buNone/>
              <a:defRPr/>
            </a:pPr>
            <a:r>
              <a:rPr lang="en-US" sz="2600" dirty="0">
                <a:latin typeface="Courier New" pitchFamily="49" charset="0"/>
              </a:rPr>
              <a:t> </a:t>
            </a:r>
            <a:r>
              <a:rPr lang="en-US" sz="2600" dirty="0" smtClean="0">
                <a:latin typeface="Courier New" pitchFamily="49" charset="0"/>
              </a:rPr>
              <a:t> }</a:t>
            </a:r>
          </a:p>
          <a:p>
            <a:pPr marL="320040" indent="-320040" fontAlgn="auto">
              <a:lnSpc>
                <a:spcPct val="90000"/>
              </a:lnSpc>
              <a:spcBef>
                <a:spcPct val="0"/>
              </a:spcBef>
              <a:spcAft>
                <a:spcPts val="0"/>
              </a:spcAft>
              <a:buFontTx/>
              <a:buNone/>
              <a:defRPr/>
            </a:pPr>
            <a:endParaRPr lang="en-US" sz="2600" dirty="0" smtClean="0">
              <a:latin typeface="Courier New" pitchFamily="49" charset="0"/>
            </a:endParaRPr>
          </a:p>
          <a:p>
            <a:pPr marL="320040" indent="-320040" fontAlgn="auto">
              <a:lnSpc>
                <a:spcPct val="90000"/>
              </a:lnSpc>
              <a:spcBef>
                <a:spcPct val="0"/>
              </a:spcBef>
              <a:spcAft>
                <a:spcPts val="0"/>
              </a:spcAft>
              <a:buFontTx/>
              <a:buNone/>
              <a:defRPr/>
            </a:pPr>
            <a:r>
              <a:rPr lang="en-US" sz="2600" i="1" dirty="0" smtClean="0">
                <a:latin typeface="Courier New" pitchFamily="49" charset="0"/>
              </a:rPr>
              <a:t>  // shift data</a:t>
            </a:r>
          </a:p>
          <a:p>
            <a:pPr marL="320040" indent="-320040" fontAlgn="auto">
              <a:lnSpc>
                <a:spcPct val="90000"/>
              </a:lnSpc>
              <a:spcBef>
                <a:spcPct val="0"/>
              </a:spcBef>
              <a:spcAft>
                <a:spcPts val="0"/>
              </a:spcAft>
              <a:buFontTx/>
              <a:buNone/>
              <a:defRPr/>
            </a:pPr>
            <a:r>
              <a:rPr lang="en-US" sz="2600" dirty="0" smtClean="0">
                <a:latin typeface="Courier New" pitchFamily="49" charset="0"/>
              </a:rPr>
              <a:t>  for (int i = size; i &gt; index; i--) {</a:t>
            </a:r>
          </a:p>
          <a:p>
            <a:pPr marL="320040" indent="-320040" fontAlgn="auto">
              <a:lnSpc>
                <a:spcPct val="90000"/>
              </a:lnSpc>
              <a:spcBef>
                <a:spcPct val="0"/>
              </a:spcBef>
              <a:spcAft>
                <a:spcPts val="0"/>
              </a:spcAft>
              <a:buFontTx/>
              <a:buNone/>
              <a:defRPr/>
            </a:pPr>
            <a:r>
              <a:rPr lang="en-US" sz="2600" dirty="0" smtClean="0">
                <a:latin typeface="Courier New" pitchFamily="49" charset="0"/>
              </a:rPr>
              <a:t>    theData[i] = theData[i-1];</a:t>
            </a:r>
          </a:p>
          <a:p>
            <a:pPr marL="320040" indent="-320040" fontAlgn="auto">
              <a:lnSpc>
                <a:spcPct val="90000"/>
              </a:lnSpc>
              <a:spcBef>
                <a:spcPct val="0"/>
              </a:spcBef>
              <a:spcAft>
                <a:spcPts val="0"/>
              </a:spcAft>
              <a:buFontTx/>
              <a:buNone/>
              <a:defRPr/>
            </a:pPr>
            <a:r>
              <a:rPr lang="en-US" sz="2600" dirty="0" smtClean="0">
                <a:latin typeface="Courier New" pitchFamily="49" charset="0"/>
              </a:rPr>
              <a:t>  }</a:t>
            </a:r>
          </a:p>
          <a:p>
            <a:pPr marL="320040" indent="-320040" fontAlgn="auto">
              <a:lnSpc>
                <a:spcPct val="90000"/>
              </a:lnSpc>
              <a:spcBef>
                <a:spcPct val="0"/>
              </a:spcBef>
              <a:spcAft>
                <a:spcPts val="0"/>
              </a:spcAft>
              <a:buFontTx/>
              <a:buNone/>
              <a:defRPr/>
            </a:pPr>
            <a:endParaRPr lang="en-US" sz="2600" dirty="0" smtClean="0">
              <a:latin typeface="Courier New" pitchFamily="49" charset="0"/>
            </a:endParaRPr>
          </a:p>
          <a:p>
            <a:pPr marL="320040" indent="-320040" fontAlgn="auto">
              <a:lnSpc>
                <a:spcPct val="90000"/>
              </a:lnSpc>
              <a:spcBef>
                <a:spcPct val="0"/>
              </a:spcBef>
              <a:spcAft>
                <a:spcPts val="0"/>
              </a:spcAft>
              <a:buFontTx/>
              <a:buNone/>
              <a:defRPr/>
            </a:pPr>
            <a:r>
              <a:rPr lang="en-US" sz="2600" i="1" dirty="0" smtClean="0">
                <a:latin typeface="Courier New" pitchFamily="49" charset="0"/>
              </a:rPr>
              <a:t>  // insert item</a:t>
            </a:r>
          </a:p>
          <a:p>
            <a:pPr marL="320040" indent="-320040" fontAlgn="auto">
              <a:lnSpc>
                <a:spcPct val="90000"/>
              </a:lnSpc>
              <a:spcBef>
                <a:spcPct val="0"/>
              </a:spcBef>
              <a:spcAft>
                <a:spcPts val="0"/>
              </a:spcAft>
              <a:buFontTx/>
              <a:buNone/>
              <a:defRPr/>
            </a:pPr>
            <a:r>
              <a:rPr lang="en-US" sz="2600" dirty="0" smtClean="0">
                <a:latin typeface="Courier New" pitchFamily="49" charset="0"/>
              </a:rPr>
              <a:t>  theData[index] = anEntry;</a:t>
            </a:r>
          </a:p>
          <a:p>
            <a:pPr marL="320040" indent="-320040" fontAlgn="auto">
              <a:lnSpc>
                <a:spcPct val="90000"/>
              </a:lnSpc>
              <a:spcBef>
                <a:spcPct val="0"/>
              </a:spcBef>
              <a:spcAft>
                <a:spcPts val="0"/>
              </a:spcAft>
              <a:buFontTx/>
              <a:buNone/>
              <a:defRPr/>
            </a:pPr>
            <a:r>
              <a:rPr lang="en-US" sz="2600" dirty="0" smtClean="0">
                <a:latin typeface="Courier New" pitchFamily="49" charset="0"/>
              </a:rPr>
              <a:t>  size++;</a:t>
            </a:r>
          </a:p>
          <a:p>
            <a:pPr marL="320040" indent="-320040" fontAlgn="auto">
              <a:lnSpc>
                <a:spcPct val="90000"/>
              </a:lnSpc>
              <a:spcBef>
                <a:spcPct val="0"/>
              </a:spcBef>
              <a:spcAft>
                <a:spcPts val="0"/>
              </a:spcAft>
              <a:buFontTx/>
              <a:buNone/>
              <a:defRPr/>
            </a:pPr>
            <a:r>
              <a:rPr lang="en-US" sz="2600" dirty="0" smtClean="0">
                <a:latin typeface="Courier New" pitchFamily="49" charset="0"/>
              </a:rPr>
              <a:t>}</a:t>
            </a:r>
          </a:p>
          <a:p>
            <a:pPr marL="320040" indent="-320040" fontAlgn="auto">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set</a:t>
            </a:r>
            <a:r>
              <a:rPr lang="en-US" smtClean="0"/>
              <a:t> </a:t>
            </a:r>
            <a:r>
              <a:rPr lang="en-US" b="1" smtClean="0"/>
              <a:t>and</a:t>
            </a:r>
            <a:r>
              <a:rPr lang="en-US" smtClean="0"/>
              <a:t> </a:t>
            </a:r>
            <a:r>
              <a:rPr lang="en-US" smtClean="0">
                <a:latin typeface="Courier New" pitchFamily="49" charset="0"/>
                <a:cs typeface="Courier New" pitchFamily="49" charset="0"/>
              </a:rPr>
              <a:t>get</a:t>
            </a:r>
            <a:r>
              <a:rPr lang="en-US" smtClean="0"/>
              <a:t> </a:t>
            </a:r>
            <a:r>
              <a:rPr lang="en-US" b="1" smtClean="0"/>
              <a:t>Methods</a:t>
            </a:r>
          </a:p>
        </p:txBody>
      </p:sp>
      <p:sp>
        <p:nvSpPr>
          <p:cNvPr id="154627" name="Rectangle 3"/>
          <p:cNvSpPr>
            <a:spLocks noGrp="1" noChangeArrowheads="1"/>
          </p:cNvSpPr>
          <p:nvPr>
            <p:ph sz="quarter" idx="1"/>
          </p:nvPr>
        </p:nvSpPr>
        <p:spPr>
          <a:xfrm>
            <a:off x="612775" y="1600200"/>
            <a:ext cx="8153400" cy="4495800"/>
          </a:xfrm>
        </p:spPr>
        <p:txBody>
          <a:bodyPr>
            <a:normAutofit fontScale="92500" lnSpcReduction="10000"/>
          </a:bodyPr>
          <a:lstStyle/>
          <a:p>
            <a:pPr marL="0" indent="0" fontAlgn="auto">
              <a:spcAft>
                <a:spcPts val="0"/>
              </a:spcAft>
              <a:buFont typeface="Wingdings"/>
              <a:buNone/>
              <a:defRPr/>
            </a:pPr>
            <a:r>
              <a:rPr lang="en-US" sz="1900" dirty="0" smtClean="0">
                <a:latin typeface="Courier New" pitchFamily="49" charset="0"/>
                <a:cs typeface="Courier New" pitchFamily="49" charset="0"/>
              </a:rPr>
              <a:t>public E get (int index) {</a:t>
            </a:r>
          </a:p>
          <a:p>
            <a:pPr marL="0" indent="0" fontAlgn="auto">
              <a:spcAft>
                <a:spcPts val="0"/>
              </a:spcAft>
              <a:buFont typeface="Wingdings"/>
              <a:buNone/>
              <a:defRPr/>
            </a:pPr>
            <a:r>
              <a:rPr lang="en-US" sz="1900" dirty="0" smtClean="0">
                <a:latin typeface="Courier New" pitchFamily="49" charset="0"/>
                <a:cs typeface="Courier New" pitchFamily="49" charset="0"/>
              </a:rPr>
              <a:t>  if (index &lt; 0 || index &gt;= size) {</a:t>
            </a:r>
          </a:p>
          <a:p>
            <a:pPr marL="0" indent="0" fontAlgn="auto">
              <a:spcAft>
                <a:spcPts val="0"/>
              </a:spcAft>
              <a:buFont typeface="Wingdings"/>
              <a:buNone/>
              <a:defRPr/>
            </a:pPr>
            <a:r>
              <a:rPr lang="en-US" sz="1900" dirty="0" smtClean="0">
                <a:latin typeface="Courier New" pitchFamily="49" charset="0"/>
                <a:cs typeface="Courier New" pitchFamily="49" charset="0"/>
              </a:rPr>
              <a:t>    throw new ArrayIndexOutOfBoundsException(index);</a:t>
            </a:r>
          </a:p>
          <a:p>
            <a:pPr marL="0" indent="0" fontAlgn="auto">
              <a:spcAft>
                <a:spcPts val="0"/>
              </a:spcAft>
              <a:buFont typeface="Wingdings"/>
              <a:buNone/>
              <a:defRPr/>
            </a:pPr>
            <a:r>
              <a:rPr lang="en-US" sz="1900" dirty="0" smtClean="0">
                <a:latin typeface="Courier New" pitchFamily="49" charset="0"/>
                <a:cs typeface="Courier New" pitchFamily="49" charset="0"/>
              </a:rPr>
              <a:t>  }</a:t>
            </a:r>
          </a:p>
          <a:p>
            <a:pPr marL="0" indent="0" fontAlgn="auto">
              <a:spcAft>
                <a:spcPts val="0"/>
              </a:spcAft>
              <a:buFont typeface="Wingdings"/>
              <a:buNone/>
              <a:defRPr/>
            </a:pPr>
            <a:r>
              <a:rPr lang="en-US" sz="1900" dirty="0" smtClean="0">
                <a:latin typeface="Courier New" pitchFamily="49" charset="0"/>
                <a:cs typeface="Courier New" pitchFamily="49" charset="0"/>
              </a:rPr>
              <a:t>  return theData[index];</a:t>
            </a:r>
          </a:p>
          <a:p>
            <a:pPr marL="0" indent="0" fontAlgn="auto">
              <a:spcAft>
                <a:spcPts val="0"/>
              </a:spcAft>
              <a:buFont typeface="Wingdings"/>
              <a:buNone/>
              <a:defRPr/>
            </a:pPr>
            <a:r>
              <a:rPr lang="en-US" sz="1900" dirty="0" smtClean="0">
                <a:latin typeface="Courier New" pitchFamily="49" charset="0"/>
                <a:cs typeface="Courier New" pitchFamily="49" charset="0"/>
              </a:rPr>
              <a:t>}</a:t>
            </a:r>
          </a:p>
          <a:p>
            <a:pPr marL="0" indent="0" fontAlgn="auto">
              <a:spcAft>
                <a:spcPts val="0"/>
              </a:spcAft>
              <a:buFont typeface="Wingdings"/>
              <a:buNone/>
              <a:defRPr/>
            </a:pPr>
            <a:endParaRPr lang="en-US" sz="1900" dirty="0">
              <a:latin typeface="Courier New" pitchFamily="49" charset="0"/>
              <a:cs typeface="Courier New" pitchFamily="49" charset="0"/>
            </a:endParaRPr>
          </a:p>
          <a:p>
            <a:pPr marL="320040" indent="-320040" fontAlgn="auto">
              <a:lnSpc>
                <a:spcPct val="90000"/>
              </a:lnSpc>
              <a:spcBef>
                <a:spcPct val="0"/>
              </a:spcBef>
              <a:spcAft>
                <a:spcPts val="0"/>
              </a:spcAft>
              <a:buFontTx/>
              <a:buNone/>
              <a:defRPr/>
            </a:pPr>
            <a:r>
              <a:rPr lang="en-US" sz="1900" dirty="0" smtClean="0">
                <a:latin typeface="Courier New" pitchFamily="49" charset="0"/>
              </a:rPr>
              <a:t>public E set (int index, E newValue) {</a:t>
            </a:r>
          </a:p>
          <a:p>
            <a:pPr marL="320040" indent="-320040" fontAlgn="auto">
              <a:lnSpc>
                <a:spcPct val="90000"/>
              </a:lnSpc>
              <a:spcBef>
                <a:spcPct val="0"/>
              </a:spcBef>
              <a:spcAft>
                <a:spcPts val="0"/>
              </a:spcAft>
              <a:buFontTx/>
              <a:buNone/>
              <a:defRPr/>
            </a:pPr>
            <a:r>
              <a:rPr lang="en-US" sz="1900" dirty="0" smtClean="0">
                <a:latin typeface="Courier New" pitchFamily="49" charset="0"/>
              </a:rPr>
              <a:t>  if (index &lt; 0 || index &gt;= size) {</a:t>
            </a:r>
          </a:p>
          <a:p>
            <a:pPr marL="320040" indent="-320040" fontAlgn="auto">
              <a:lnSpc>
                <a:spcPct val="90000"/>
              </a:lnSpc>
              <a:spcBef>
                <a:spcPct val="0"/>
              </a:spcBef>
              <a:spcAft>
                <a:spcPts val="0"/>
              </a:spcAft>
              <a:buFontTx/>
              <a:buNone/>
              <a:defRPr/>
            </a:pPr>
            <a:r>
              <a:rPr lang="en-US" sz="1900" dirty="0" smtClean="0">
                <a:latin typeface="Courier New" pitchFamily="49" charset="0"/>
              </a:rPr>
              <a:t>    throw new ArrayIndexOutOfBoundsException(index);</a:t>
            </a:r>
          </a:p>
          <a:p>
            <a:pPr marL="320040" indent="-320040" fontAlgn="auto">
              <a:lnSpc>
                <a:spcPct val="90000"/>
              </a:lnSpc>
              <a:spcBef>
                <a:spcPct val="0"/>
              </a:spcBef>
              <a:spcAft>
                <a:spcPts val="0"/>
              </a:spcAft>
              <a:buFontTx/>
              <a:buNone/>
              <a:defRPr/>
            </a:pPr>
            <a:r>
              <a:rPr lang="en-US" sz="1900" dirty="0" smtClean="0">
                <a:latin typeface="Courier New" pitchFamily="49" charset="0"/>
              </a:rPr>
              <a:t>  }</a:t>
            </a:r>
          </a:p>
          <a:p>
            <a:pPr marL="320040" indent="-320040" fontAlgn="auto">
              <a:lnSpc>
                <a:spcPct val="90000"/>
              </a:lnSpc>
              <a:spcBef>
                <a:spcPct val="0"/>
              </a:spcBef>
              <a:spcAft>
                <a:spcPts val="0"/>
              </a:spcAft>
              <a:buFontTx/>
              <a:buNone/>
              <a:defRPr/>
            </a:pPr>
            <a:r>
              <a:rPr lang="en-US" sz="1900" dirty="0" smtClean="0">
                <a:latin typeface="Courier New" pitchFamily="49" charset="0"/>
              </a:rPr>
              <a:t>  E oldValue = theData[index];</a:t>
            </a:r>
          </a:p>
          <a:p>
            <a:pPr marL="320040" indent="-320040" fontAlgn="auto">
              <a:lnSpc>
                <a:spcPct val="90000"/>
              </a:lnSpc>
              <a:spcBef>
                <a:spcPct val="0"/>
              </a:spcBef>
              <a:spcAft>
                <a:spcPts val="0"/>
              </a:spcAft>
              <a:buFontTx/>
              <a:buNone/>
              <a:defRPr/>
            </a:pPr>
            <a:r>
              <a:rPr lang="en-US" sz="1900" dirty="0" smtClean="0">
                <a:latin typeface="Courier New" pitchFamily="49" charset="0"/>
              </a:rPr>
              <a:t>  theData[index] = newValue;</a:t>
            </a:r>
          </a:p>
          <a:p>
            <a:pPr marL="320040" indent="-320040" fontAlgn="auto">
              <a:lnSpc>
                <a:spcPct val="90000"/>
              </a:lnSpc>
              <a:spcBef>
                <a:spcPct val="0"/>
              </a:spcBef>
              <a:spcAft>
                <a:spcPts val="0"/>
              </a:spcAft>
              <a:buFontTx/>
              <a:buNone/>
              <a:defRPr/>
            </a:pPr>
            <a:r>
              <a:rPr lang="en-US" sz="1900" dirty="0" smtClean="0">
                <a:latin typeface="Courier New" pitchFamily="49" charset="0"/>
              </a:rPr>
              <a:t>  return oldValue;</a:t>
            </a:r>
          </a:p>
          <a:p>
            <a:pPr marL="320040" indent="-320040" fontAlgn="auto">
              <a:lnSpc>
                <a:spcPct val="90000"/>
              </a:lnSpc>
              <a:spcBef>
                <a:spcPct val="0"/>
              </a:spcBef>
              <a:spcAft>
                <a:spcPts val="0"/>
              </a:spcAft>
              <a:buFontTx/>
              <a:buNone/>
              <a:defRPr/>
            </a:pPr>
            <a:r>
              <a:rPr lang="en-US" sz="1900" dirty="0" smtClean="0">
                <a:latin typeface="Courier New" pitchFamily="49" charset="0"/>
              </a:rPr>
              <a:t>}</a:t>
            </a:r>
          </a:p>
          <a:p>
            <a:pPr marL="0" indent="0" fontAlgn="auto">
              <a:spcAft>
                <a:spcPts val="0"/>
              </a:spcAft>
              <a:buFont typeface="Wingdings"/>
              <a:buNone/>
              <a:defRPr/>
            </a:pPr>
            <a:endParaRPr lang="en-US" sz="2000" dirty="0" smtClean="0">
              <a:latin typeface="Courier New" pitchFamily="49" charset="0"/>
              <a:cs typeface="Courier New" pitchFamily="49" charset="0"/>
            </a:endParaRPr>
          </a:p>
          <a:p>
            <a:pPr marL="320040" indent="-320040" fontAlgn="auto">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remove</a:t>
            </a:r>
            <a:r>
              <a:rPr lang="en-US" smtClean="0"/>
              <a:t> </a:t>
            </a:r>
            <a:r>
              <a:rPr lang="en-US" b="1" smtClean="0"/>
              <a:t>Method</a:t>
            </a:r>
          </a:p>
        </p:txBody>
      </p:sp>
      <p:sp>
        <p:nvSpPr>
          <p:cNvPr id="52226" name="Content Placeholder 2"/>
          <p:cNvSpPr>
            <a:spLocks noGrp="1"/>
          </p:cNvSpPr>
          <p:nvPr>
            <p:ph sz="quarter" idx="1"/>
          </p:nvPr>
        </p:nvSpPr>
        <p:spPr>
          <a:xfrm>
            <a:off x="457200" y="3505200"/>
            <a:ext cx="8229600" cy="2620963"/>
          </a:xfrm>
        </p:spPr>
        <p:txBody>
          <a:bodyPr/>
          <a:lstStyle/>
          <a:p>
            <a:r>
              <a:rPr lang="en-US" dirty="0" smtClean="0"/>
              <a:t>When an item is removed, the items that follow it must be moved forward to close the gap</a:t>
            </a:r>
          </a:p>
          <a:p>
            <a:r>
              <a:rPr lang="en-US" dirty="0" smtClean="0"/>
              <a:t>Begin with the item closest to the removed element and proceed in the indicated order</a:t>
            </a:r>
          </a:p>
        </p:txBody>
      </p:sp>
      <p:pic>
        <p:nvPicPr>
          <p:cNvPr id="52227" name="Picture 2" descr="C:\Documents and Settings\Administrator\My Documents\Koffman\PPTs\JPEGS\JWCL233_Koffman JPG files\ch02\w0020-nn.jpg"/>
          <p:cNvPicPr>
            <a:picLocks noChangeAspect="1" noChangeArrowheads="1"/>
          </p:cNvPicPr>
          <p:nvPr/>
        </p:nvPicPr>
        <p:blipFill>
          <a:blip r:embed="rId2" cstate="print"/>
          <a:srcRect/>
          <a:stretch>
            <a:fillRect/>
          </a:stretch>
        </p:blipFill>
        <p:spPr bwMode="auto">
          <a:xfrm>
            <a:off x="228600" y="1752600"/>
            <a:ext cx="8534400" cy="1757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remove</a:t>
            </a:r>
            <a:r>
              <a:rPr lang="en-US" smtClean="0"/>
              <a:t> </a:t>
            </a:r>
            <a:r>
              <a:rPr lang="en-US" b="1" smtClean="0"/>
              <a:t>Method</a:t>
            </a:r>
            <a:r>
              <a:rPr lang="en-US" smtClean="0"/>
              <a:t> (cont.)</a:t>
            </a:r>
          </a:p>
        </p:txBody>
      </p:sp>
      <p:sp>
        <p:nvSpPr>
          <p:cNvPr id="53250" name="Content Placeholder 2"/>
          <p:cNvSpPr>
            <a:spLocks noGrp="1"/>
          </p:cNvSpPr>
          <p:nvPr>
            <p:ph sz="quarter" idx="1"/>
          </p:nvPr>
        </p:nvSpPr>
        <p:spPr>
          <a:xfrm>
            <a:off x="612775" y="1600200"/>
            <a:ext cx="8153400" cy="4495800"/>
          </a:xfrm>
        </p:spPr>
        <p:txBody>
          <a:bodyPr/>
          <a:lstStyle/>
          <a:p>
            <a:pPr>
              <a:lnSpc>
                <a:spcPct val="90000"/>
              </a:lnSpc>
              <a:spcBef>
                <a:spcPct val="0"/>
              </a:spcBef>
              <a:buFontTx/>
              <a:buNone/>
            </a:pPr>
            <a:r>
              <a:rPr lang="en-US" sz="1800" smtClean="0">
                <a:latin typeface="Courier New" pitchFamily="49" charset="0"/>
              </a:rPr>
              <a:t>public E remove (int index) {</a:t>
            </a:r>
          </a:p>
          <a:p>
            <a:pPr>
              <a:lnSpc>
                <a:spcPct val="90000"/>
              </a:lnSpc>
              <a:spcBef>
                <a:spcPct val="0"/>
              </a:spcBef>
              <a:buFontTx/>
              <a:buNone/>
            </a:pPr>
            <a:endParaRPr lang="en-US" sz="1800" smtClean="0">
              <a:latin typeface="Courier New" pitchFamily="49" charset="0"/>
            </a:endParaRPr>
          </a:p>
          <a:p>
            <a:pPr>
              <a:lnSpc>
                <a:spcPct val="90000"/>
              </a:lnSpc>
              <a:spcBef>
                <a:spcPct val="0"/>
              </a:spcBef>
              <a:buFontTx/>
              <a:buNone/>
            </a:pPr>
            <a:r>
              <a:rPr lang="en-US" sz="1800" smtClean="0">
                <a:latin typeface="Courier New" pitchFamily="49" charset="0"/>
              </a:rPr>
              <a:t>  if (index &lt; 0 || index &gt;= size) {</a:t>
            </a:r>
          </a:p>
          <a:p>
            <a:pPr>
              <a:lnSpc>
                <a:spcPct val="90000"/>
              </a:lnSpc>
              <a:spcBef>
                <a:spcPct val="0"/>
              </a:spcBef>
              <a:buFontTx/>
              <a:buNone/>
            </a:pPr>
            <a:r>
              <a:rPr lang="en-US" sz="1800" smtClean="0">
                <a:latin typeface="Courier New" pitchFamily="49" charset="0"/>
              </a:rPr>
              <a:t>    throw new ArrayIndexOutOfBoundsException(index);</a:t>
            </a:r>
          </a:p>
          <a:p>
            <a:pPr>
              <a:lnSpc>
                <a:spcPct val="90000"/>
              </a:lnSpc>
              <a:spcBef>
                <a:spcPct val="0"/>
              </a:spcBef>
              <a:buFontTx/>
              <a:buNone/>
            </a:pPr>
            <a:r>
              <a:rPr lang="en-US" sz="1800" smtClean="0">
                <a:latin typeface="Courier New" pitchFamily="49" charset="0"/>
              </a:rPr>
              <a:t>  }</a:t>
            </a:r>
          </a:p>
          <a:p>
            <a:pPr>
              <a:lnSpc>
                <a:spcPct val="90000"/>
              </a:lnSpc>
              <a:spcBef>
                <a:spcPct val="0"/>
              </a:spcBef>
              <a:buFontTx/>
              <a:buNone/>
            </a:pPr>
            <a:endParaRPr lang="en-US" sz="1800" smtClean="0">
              <a:latin typeface="Courier New" pitchFamily="49" charset="0"/>
            </a:endParaRPr>
          </a:p>
          <a:p>
            <a:pPr>
              <a:lnSpc>
                <a:spcPct val="90000"/>
              </a:lnSpc>
              <a:spcBef>
                <a:spcPct val="0"/>
              </a:spcBef>
              <a:buFontTx/>
              <a:buNone/>
            </a:pPr>
            <a:r>
              <a:rPr lang="en-US" sz="1800" smtClean="0">
                <a:latin typeface="Courier New" pitchFamily="49" charset="0"/>
              </a:rPr>
              <a:t>  E returnValue = theData[index];</a:t>
            </a:r>
          </a:p>
          <a:p>
            <a:pPr>
              <a:lnSpc>
                <a:spcPct val="90000"/>
              </a:lnSpc>
              <a:spcBef>
                <a:spcPct val="0"/>
              </a:spcBef>
              <a:buFontTx/>
              <a:buNone/>
            </a:pPr>
            <a:endParaRPr lang="en-US" sz="1800" smtClean="0">
              <a:latin typeface="Courier New" pitchFamily="49" charset="0"/>
            </a:endParaRPr>
          </a:p>
          <a:p>
            <a:pPr>
              <a:lnSpc>
                <a:spcPct val="90000"/>
              </a:lnSpc>
              <a:spcBef>
                <a:spcPct val="0"/>
              </a:spcBef>
              <a:buFontTx/>
              <a:buNone/>
            </a:pPr>
            <a:r>
              <a:rPr lang="en-US" sz="1800" smtClean="0">
                <a:latin typeface="Courier New" pitchFamily="49" charset="0"/>
              </a:rPr>
              <a:t>  for (int i = index + 1; i &lt; size; i++) {</a:t>
            </a:r>
          </a:p>
          <a:p>
            <a:pPr>
              <a:lnSpc>
                <a:spcPct val="90000"/>
              </a:lnSpc>
              <a:spcBef>
                <a:spcPct val="0"/>
              </a:spcBef>
              <a:buFontTx/>
              <a:buNone/>
            </a:pPr>
            <a:r>
              <a:rPr lang="en-US" sz="1800" smtClean="0">
                <a:latin typeface="Courier New" pitchFamily="49" charset="0"/>
              </a:rPr>
              <a:t>    theData[i-1] = theData[i];</a:t>
            </a:r>
          </a:p>
          <a:p>
            <a:pPr>
              <a:lnSpc>
                <a:spcPct val="90000"/>
              </a:lnSpc>
              <a:spcBef>
                <a:spcPct val="0"/>
              </a:spcBef>
              <a:buFontTx/>
              <a:buNone/>
            </a:pPr>
            <a:r>
              <a:rPr lang="en-US" sz="1800" smtClean="0">
                <a:latin typeface="Courier New" pitchFamily="49" charset="0"/>
              </a:rPr>
              <a:t>  }</a:t>
            </a:r>
          </a:p>
          <a:p>
            <a:pPr>
              <a:lnSpc>
                <a:spcPct val="90000"/>
              </a:lnSpc>
              <a:spcBef>
                <a:spcPct val="0"/>
              </a:spcBef>
              <a:buFontTx/>
              <a:buNone/>
            </a:pPr>
            <a:endParaRPr lang="en-US" sz="1800" smtClean="0">
              <a:latin typeface="Courier New" pitchFamily="49" charset="0"/>
            </a:endParaRPr>
          </a:p>
          <a:p>
            <a:pPr>
              <a:lnSpc>
                <a:spcPct val="90000"/>
              </a:lnSpc>
              <a:spcBef>
                <a:spcPct val="0"/>
              </a:spcBef>
              <a:buFontTx/>
              <a:buNone/>
            </a:pPr>
            <a:r>
              <a:rPr lang="en-US" sz="1800" smtClean="0">
                <a:latin typeface="Courier New" pitchFamily="49" charset="0"/>
              </a:rPr>
              <a:t>  size--;</a:t>
            </a:r>
          </a:p>
          <a:p>
            <a:pPr>
              <a:lnSpc>
                <a:spcPct val="90000"/>
              </a:lnSpc>
              <a:spcBef>
                <a:spcPct val="0"/>
              </a:spcBef>
              <a:buFontTx/>
              <a:buNone/>
            </a:pPr>
            <a:r>
              <a:rPr lang="en-US" sz="1800" smtClean="0">
                <a:latin typeface="Courier New" pitchFamily="49" charset="0"/>
              </a:rPr>
              <a:t>  return returnValue;</a:t>
            </a:r>
          </a:p>
          <a:p>
            <a:pPr>
              <a:lnSpc>
                <a:spcPct val="90000"/>
              </a:lnSpc>
              <a:spcBef>
                <a:spcPct val="0"/>
              </a:spcBef>
              <a:buFontTx/>
              <a:buNone/>
            </a:pPr>
            <a:r>
              <a:rPr lang="en-US" sz="1800" smtClean="0">
                <a:latin typeface="Courier New" pitchFamily="49" charset="0"/>
              </a:rPr>
              <a:t>}</a:t>
            </a:r>
          </a:p>
          <a:p>
            <a:pPr>
              <a:lnSpc>
                <a:spcPct val="90000"/>
              </a:lnSpc>
              <a:spcBef>
                <a:spcPct val="0"/>
              </a:spcBef>
              <a:buFontTx/>
              <a:buNone/>
            </a:pPr>
            <a:endParaRPr lang="en-US" b="1" smtClean="0">
              <a:latin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Placeholder 6"/>
          <p:cNvSpPr>
            <a:spLocks noGrp="1"/>
          </p:cNvSpPr>
          <p:nvPr>
            <p:ph type="body" idx="1"/>
          </p:nvPr>
        </p:nvSpPr>
        <p:spPr/>
        <p:txBody>
          <a:bodyPr/>
          <a:lstStyle/>
          <a:p>
            <a:r>
              <a:rPr lang="en-US" smtClean="0"/>
              <a:t>Section 2.1</a:t>
            </a:r>
          </a:p>
        </p:txBody>
      </p:sp>
      <p:sp>
        <p:nvSpPr>
          <p:cNvPr id="17410" name="Title 5"/>
          <p:cNvSpPr>
            <a:spLocks noGrp="1"/>
          </p:cNvSpPr>
          <p:nvPr>
            <p:ph type="title"/>
          </p:nvPr>
        </p:nvSpPr>
        <p:spPr/>
        <p:txBody>
          <a:bodyPr/>
          <a:lstStyle/>
          <a:p>
            <a:r>
              <a:rPr lang="en-US" sz="3200" smtClean="0"/>
              <a:t>The </a:t>
            </a:r>
            <a:r>
              <a:rPr lang="en-US" sz="3200" smtClean="0">
                <a:latin typeface="Courier New" pitchFamily="49" charset="0"/>
                <a:cs typeface="Courier New" pitchFamily="49" charset="0"/>
              </a:rPr>
              <a:t>List</a:t>
            </a:r>
            <a:r>
              <a:rPr lang="en-US" sz="3200" smtClean="0"/>
              <a:t> Interface and </a:t>
            </a:r>
            <a:r>
              <a:rPr lang="en-US" sz="3200" smtClean="0">
                <a:latin typeface="Courier New" pitchFamily="49" charset="0"/>
                <a:cs typeface="Courier New" pitchFamily="49" charset="0"/>
              </a:rPr>
              <a:t>ArrayList</a:t>
            </a:r>
            <a:r>
              <a:rPr lang="en-US" sz="3200" smtClean="0"/>
              <a:t> Class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reallocate</a:t>
            </a:r>
            <a:r>
              <a:rPr lang="en-US" smtClean="0"/>
              <a:t> </a:t>
            </a:r>
            <a:r>
              <a:rPr lang="en-US" b="1" smtClean="0"/>
              <a:t>Method</a:t>
            </a:r>
          </a:p>
        </p:txBody>
      </p:sp>
      <p:sp>
        <p:nvSpPr>
          <p:cNvPr id="54274" name="Content Placeholder 2"/>
          <p:cNvSpPr>
            <a:spLocks noGrp="1"/>
          </p:cNvSpPr>
          <p:nvPr>
            <p:ph sz="quarter" idx="1"/>
          </p:nvPr>
        </p:nvSpPr>
        <p:spPr>
          <a:xfrm>
            <a:off x="612775" y="1600200"/>
            <a:ext cx="8153400" cy="4495800"/>
          </a:xfrm>
        </p:spPr>
        <p:txBody>
          <a:bodyPr/>
          <a:lstStyle/>
          <a:p>
            <a:pPr>
              <a:lnSpc>
                <a:spcPct val="90000"/>
              </a:lnSpc>
              <a:spcBef>
                <a:spcPct val="0"/>
              </a:spcBef>
            </a:pPr>
            <a:r>
              <a:rPr lang="en-US" smtClean="0"/>
              <a:t>Create a new array that is twice the size of the current array and then copy the contents of the new array</a:t>
            </a:r>
            <a:endParaRPr lang="en-US" smtClean="0">
              <a:latin typeface="Courier New" pitchFamily="49" charset="0"/>
            </a:endParaRPr>
          </a:p>
          <a:p>
            <a:pPr>
              <a:lnSpc>
                <a:spcPct val="90000"/>
              </a:lnSpc>
              <a:spcBef>
                <a:spcPct val="0"/>
              </a:spcBef>
              <a:buFontTx/>
              <a:buNone/>
            </a:pPr>
            <a:endParaRPr lang="en-US" sz="2000" smtClean="0">
              <a:latin typeface="Courier New" pitchFamily="49" charset="0"/>
            </a:endParaRPr>
          </a:p>
          <a:p>
            <a:pPr lvl="1">
              <a:lnSpc>
                <a:spcPct val="90000"/>
              </a:lnSpc>
              <a:spcBef>
                <a:spcPct val="0"/>
              </a:spcBef>
              <a:buFontTx/>
              <a:buNone/>
            </a:pPr>
            <a:r>
              <a:rPr lang="en-US" sz="1800" smtClean="0">
                <a:latin typeface="Courier New" pitchFamily="49" charset="0"/>
              </a:rPr>
              <a:t>private void reallocate () {</a:t>
            </a:r>
          </a:p>
          <a:p>
            <a:pPr lvl="1">
              <a:lnSpc>
                <a:spcPct val="90000"/>
              </a:lnSpc>
              <a:spcBef>
                <a:spcPct val="0"/>
              </a:spcBef>
              <a:buFontTx/>
              <a:buNone/>
            </a:pPr>
            <a:r>
              <a:rPr lang="en-US" sz="1800" smtClean="0">
                <a:latin typeface="Courier New" pitchFamily="49" charset="0"/>
              </a:rPr>
              <a:t>  capacity *= 2; </a:t>
            </a:r>
          </a:p>
          <a:p>
            <a:pPr lvl="1">
              <a:lnSpc>
                <a:spcPct val="90000"/>
              </a:lnSpc>
              <a:spcBef>
                <a:spcPct val="0"/>
              </a:spcBef>
              <a:buFontTx/>
              <a:buNone/>
            </a:pPr>
            <a:r>
              <a:rPr lang="en-US" sz="1800" smtClean="0">
                <a:latin typeface="Courier New" pitchFamily="49" charset="0"/>
              </a:rPr>
              <a:t>  theData = Arrays.copyOf(theData, capacity);</a:t>
            </a:r>
          </a:p>
          <a:p>
            <a:pPr lvl="1">
              <a:lnSpc>
                <a:spcPct val="90000"/>
              </a:lnSpc>
              <a:spcBef>
                <a:spcPct val="0"/>
              </a:spcBef>
              <a:buFontTx/>
              <a:buNone/>
            </a:pPr>
            <a:r>
              <a:rPr lang="en-US" sz="1800" smtClean="0">
                <a:latin typeface="Courier New" pitchFamily="49" charset="0"/>
              </a:rPr>
              <a:t>}</a:t>
            </a:r>
          </a:p>
          <a:p>
            <a:pPr>
              <a:lnSpc>
                <a:spcPct val="90000"/>
              </a:lnSpc>
              <a:spcBef>
                <a:spcPct val="0"/>
              </a:spcBef>
              <a:buFontTx/>
              <a:buNone/>
            </a:pPr>
            <a:endParaRPr lang="en-US" b="1" smtClean="0">
              <a:latin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reallocate</a:t>
            </a:r>
            <a:r>
              <a:rPr lang="en-US" smtClean="0"/>
              <a:t> </a:t>
            </a:r>
            <a:r>
              <a:rPr lang="en-US" b="1" smtClean="0"/>
              <a:t>Method</a:t>
            </a:r>
            <a:r>
              <a:rPr lang="en-US" smtClean="0"/>
              <a:t> (cont.)</a:t>
            </a:r>
          </a:p>
        </p:txBody>
      </p:sp>
      <p:sp>
        <p:nvSpPr>
          <p:cNvPr id="55298" name="Content Placeholder 2"/>
          <p:cNvSpPr>
            <a:spLocks noGrp="1"/>
          </p:cNvSpPr>
          <p:nvPr>
            <p:ph sz="quarter" idx="1"/>
          </p:nvPr>
        </p:nvSpPr>
        <p:spPr>
          <a:xfrm>
            <a:off x="612775" y="1600200"/>
            <a:ext cx="8153400" cy="4495800"/>
          </a:xfrm>
        </p:spPr>
        <p:txBody>
          <a:bodyPr/>
          <a:lstStyle/>
          <a:p>
            <a:pPr>
              <a:lnSpc>
                <a:spcPct val="90000"/>
              </a:lnSpc>
              <a:spcBef>
                <a:spcPct val="0"/>
              </a:spcBef>
              <a:buFontTx/>
              <a:buNone/>
            </a:pPr>
            <a:r>
              <a:rPr lang="en-US" sz="1800" smtClean="0">
                <a:latin typeface="Courier New" pitchFamily="49" charset="0"/>
              </a:rPr>
              <a:t>private void reallocate () {</a:t>
            </a:r>
          </a:p>
          <a:p>
            <a:pPr>
              <a:lnSpc>
                <a:spcPct val="90000"/>
              </a:lnSpc>
              <a:spcBef>
                <a:spcPct val="0"/>
              </a:spcBef>
              <a:buFontTx/>
              <a:buNone/>
            </a:pPr>
            <a:r>
              <a:rPr lang="en-US" sz="1800" smtClean="0">
                <a:latin typeface="Courier New" pitchFamily="49" charset="0"/>
              </a:rPr>
              <a:t>  capacity *= 2; </a:t>
            </a:r>
          </a:p>
          <a:p>
            <a:pPr>
              <a:lnSpc>
                <a:spcPct val="90000"/>
              </a:lnSpc>
              <a:spcBef>
                <a:spcPct val="0"/>
              </a:spcBef>
              <a:buFontTx/>
              <a:buNone/>
            </a:pPr>
            <a:r>
              <a:rPr lang="en-US" sz="1800" smtClean="0">
                <a:latin typeface="Courier New" pitchFamily="49" charset="0"/>
              </a:rPr>
              <a:t>  theData = Arrays.copyOf(theData, capacity);</a:t>
            </a:r>
          </a:p>
          <a:p>
            <a:pPr>
              <a:lnSpc>
                <a:spcPct val="90000"/>
              </a:lnSpc>
              <a:spcBef>
                <a:spcPct val="0"/>
              </a:spcBef>
              <a:buFontTx/>
              <a:buNone/>
            </a:pPr>
            <a:r>
              <a:rPr lang="en-US" sz="1800" smtClean="0">
                <a:latin typeface="Courier New" pitchFamily="49" charset="0"/>
              </a:rPr>
              <a:t>}</a:t>
            </a:r>
          </a:p>
          <a:p>
            <a:pPr>
              <a:lnSpc>
                <a:spcPct val="90000"/>
              </a:lnSpc>
              <a:spcBef>
                <a:spcPct val="0"/>
              </a:spcBef>
              <a:buFontTx/>
              <a:buNone/>
            </a:pPr>
            <a:endParaRPr lang="en-US" b="1" smtClean="0">
              <a:latin typeface="Courier New" pitchFamily="49" charset="0"/>
            </a:endParaRPr>
          </a:p>
        </p:txBody>
      </p:sp>
      <p:sp>
        <p:nvSpPr>
          <p:cNvPr id="2" name="Line Callout 1 1"/>
          <p:cNvSpPr/>
          <p:nvPr/>
        </p:nvSpPr>
        <p:spPr>
          <a:xfrm>
            <a:off x="2895600" y="2895600"/>
            <a:ext cx="3886200" cy="1981200"/>
          </a:xfrm>
          <a:prstGeom prst="borderCallout1">
            <a:avLst>
              <a:gd name="adj1" fmla="val 47976"/>
              <a:gd name="adj2" fmla="val -1705"/>
              <a:gd name="adj3" fmla="val -40745"/>
              <a:gd name="adj4" fmla="val -1977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t>The reason for doubling is to spread out the cost of copying;  we  discuss this further in the next section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sz="3600" dirty="0" smtClean="0">
                <a:latin typeface="Courier New" pitchFamily="49" charset="0"/>
                <a:cs typeface="Courier New" pitchFamily="49" charset="0"/>
              </a:rPr>
              <a:t>KWArrayList</a:t>
            </a:r>
            <a:r>
              <a:rPr lang="en-US" sz="3600" dirty="0" smtClean="0"/>
              <a:t> </a:t>
            </a:r>
            <a:r>
              <a:rPr lang="en-US" sz="3600" b="1" dirty="0" smtClean="0"/>
              <a:t>as a Collection of Objects</a:t>
            </a:r>
            <a:endParaRPr lang="en-US" sz="3600" b="1" dirty="0"/>
          </a:p>
        </p:txBody>
      </p:sp>
      <p:sp>
        <p:nvSpPr>
          <p:cNvPr id="56322" name="Content Placeholder 2"/>
          <p:cNvSpPr>
            <a:spLocks noGrp="1"/>
          </p:cNvSpPr>
          <p:nvPr>
            <p:ph sz="quarter" idx="1"/>
          </p:nvPr>
        </p:nvSpPr>
        <p:spPr>
          <a:xfrm>
            <a:off x="612775" y="1600200"/>
            <a:ext cx="8153400" cy="4495800"/>
          </a:xfrm>
        </p:spPr>
        <p:txBody>
          <a:bodyPr/>
          <a:lstStyle/>
          <a:p>
            <a:r>
              <a:rPr lang="en-US" dirty="0" smtClean="0"/>
              <a:t>Earlier versions of Java did not support generics; all collections contained only </a:t>
            </a:r>
            <a:r>
              <a:rPr lang="en-US" sz="2400" dirty="0" smtClean="0">
                <a:latin typeface="Courier New" pitchFamily="49" charset="0"/>
                <a:cs typeface="Courier New" pitchFamily="49" charset="0"/>
              </a:rPr>
              <a:t>Object</a:t>
            </a:r>
            <a:r>
              <a:rPr lang="en-US" dirty="0"/>
              <a:t> </a:t>
            </a:r>
            <a:r>
              <a:rPr lang="en-US" sz="2800" dirty="0" smtClean="0">
                <a:cs typeface="Courier New" pitchFamily="49" charset="0"/>
              </a:rPr>
              <a:t>elements</a:t>
            </a:r>
            <a:endParaRPr lang="en-US" sz="2400" dirty="0" smtClean="0">
              <a:cs typeface="Courier New" pitchFamily="49" charset="0"/>
            </a:endParaRPr>
          </a:p>
          <a:p>
            <a:r>
              <a:rPr lang="en-US" dirty="0" smtClean="0"/>
              <a:t>To implement </a:t>
            </a:r>
            <a:r>
              <a:rPr lang="en-US" sz="2400" dirty="0" err="1" smtClean="0">
                <a:latin typeface="Courier New" pitchFamily="49" charset="0"/>
                <a:cs typeface="Courier New" pitchFamily="49" charset="0"/>
              </a:rPr>
              <a:t>KWArrayList</a:t>
            </a:r>
            <a:r>
              <a:rPr lang="en-US" sz="2400" dirty="0" smtClean="0"/>
              <a:t> </a:t>
            </a:r>
            <a:r>
              <a:rPr lang="en-US" dirty="0" smtClean="0"/>
              <a:t>this way, </a:t>
            </a:r>
          </a:p>
          <a:p>
            <a:pPr lvl="1"/>
            <a:r>
              <a:rPr lang="en-US" dirty="0" smtClean="0"/>
              <a:t>remove the parameter type</a:t>
            </a:r>
            <a:r>
              <a:rPr lang="en-US" sz="2400" dirty="0" smtClean="0"/>
              <a:t> </a:t>
            </a:r>
            <a:r>
              <a:rPr lang="en-US" sz="2400" dirty="0" smtClean="0">
                <a:latin typeface="Courier New" pitchFamily="49" charset="0"/>
                <a:cs typeface="Courier New" pitchFamily="49" charset="0"/>
              </a:rPr>
              <a:t>&lt;E&gt;</a:t>
            </a:r>
            <a:r>
              <a:rPr lang="en-US" sz="2400" dirty="0" smtClean="0"/>
              <a:t> </a:t>
            </a:r>
            <a:r>
              <a:rPr lang="en-US" dirty="0" smtClean="0"/>
              <a:t>from the class heading, </a:t>
            </a:r>
          </a:p>
          <a:p>
            <a:pPr lvl="1"/>
            <a:r>
              <a:rPr lang="en-US" dirty="0" smtClean="0"/>
              <a:t>replace each reference to data type</a:t>
            </a:r>
            <a:r>
              <a:rPr lang="en-US" sz="2400" dirty="0" smtClean="0">
                <a:latin typeface="Courier New" pitchFamily="49" charset="0"/>
                <a:cs typeface="Courier New" pitchFamily="49" charset="0"/>
              </a:rPr>
              <a:t> E </a:t>
            </a:r>
            <a:r>
              <a:rPr lang="en-US" dirty="0" smtClean="0"/>
              <a:t>by </a:t>
            </a:r>
            <a:r>
              <a:rPr lang="en-US" sz="2400" dirty="0" smtClean="0">
                <a:latin typeface="Courier New" pitchFamily="49" charset="0"/>
                <a:cs typeface="Courier New" pitchFamily="49" charset="0"/>
              </a:rPr>
              <a:t>Object</a:t>
            </a:r>
            <a:endParaRPr lang="en-US" dirty="0" smtClean="0"/>
          </a:p>
          <a:p>
            <a:pPr lvl="1"/>
            <a:r>
              <a:rPr lang="en-US" dirty="0" smtClean="0"/>
              <a:t>The underlying data array becomes </a:t>
            </a:r>
          </a:p>
          <a:p>
            <a:pPr marL="800100" lvl="2" indent="0">
              <a:buFont typeface="Wingdings" pitchFamily="2" charset="2"/>
              <a:buNone/>
            </a:pPr>
            <a:r>
              <a:rPr lang="en-US" sz="2000" dirty="0" smtClean="0">
                <a:latin typeface="Courier New" pitchFamily="49" charset="0"/>
                <a:cs typeface="Courier New" pitchFamily="49" charset="0"/>
              </a:rPr>
              <a:t>private Object[] </a:t>
            </a:r>
            <a:r>
              <a:rPr lang="en-US" sz="2000" dirty="0" err="1" smtClean="0">
                <a:latin typeface="Courier New" pitchFamily="49" charset="0"/>
                <a:cs typeface="Courier New" pitchFamily="49" charset="0"/>
              </a:rPr>
              <a:t>theData</a:t>
            </a:r>
            <a:r>
              <a:rPr lang="en-US" sz="2000" dirty="0" smtClean="0">
                <a:latin typeface="Courier New" pitchFamily="49" charset="0"/>
                <a:cs typeface="Courier New" pitchFamily="49" charset="0"/>
              </a:rPr>
              <a:t>;</a:t>
            </a:r>
          </a:p>
          <a:p>
            <a:pPr marL="800100" lvl="2" indent="0">
              <a:buFont typeface="Wingdings" pitchFamily="2" charset="2"/>
              <a:buNone/>
            </a:pPr>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Placeholder 4"/>
          <p:cNvSpPr>
            <a:spLocks noGrp="1"/>
          </p:cNvSpPr>
          <p:nvPr>
            <p:ph type="body" idx="1"/>
          </p:nvPr>
        </p:nvSpPr>
        <p:spPr/>
        <p:txBody>
          <a:bodyPr/>
          <a:lstStyle/>
          <a:p>
            <a:r>
              <a:rPr lang="en-US" smtClean="0"/>
              <a:t>Section 2.5</a:t>
            </a:r>
          </a:p>
        </p:txBody>
      </p:sp>
      <p:sp>
        <p:nvSpPr>
          <p:cNvPr id="88066" name="Title 3"/>
          <p:cNvSpPr>
            <a:spLocks noGrp="1"/>
          </p:cNvSpPr>
          <p:nvPr>
            <p:ph type="title"/>
          </p:nvPr>
        </p:nvSpPr>
        <p:spPr/>
        <p:txBody>
          <a:bodyPr/>
          <a:lstStyle/>
          <a:p>
            <a:r>
              <a:rPr lang="en-US" smtClean="0"/>
              <a:t>Single-Linked Lists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3"/>
          <p:cNvSpPr>
            <a:spLocks noGrp="1"/>
          </p:cNvSpPr>
          <p:nvPr>
            <p:ph type="title"/>
          </p:nvPr>
        </p:nvSpPr>
        <p:spPr>
          <a:xfrm>
            <a:off x="612775" y="228600"/>
            <a:ext cx="8153400" cy="990600"/>
          </a:xfrm>
        </p:spPr>
        <p:txBody>
          <a:bodyPr/>
          <a:lstStyle/>
          <a:p>
            <a:r>
              <a:rPr lang="en-US" b="1" smtClean="0"/>
              <a:t>Single-Linked Lists</a:t>
            </a:r>
          </a:p>
        </p:txBody>
      </p:sp>
      <p:sp>
        <p:nvSpPr>
          <p:cNvPr id="89090" name="Content Placeholder 4"/>
          <p:cNvSpPr>
            <a:spLocks noGrp="1"/>
          </p:cNvSpPr>
          <p:nvPr>
            <p:ph sz="quarter" idx="1"/>
          </p:nvPr>
        </p:nvSpPr>
        <p:spPr>
          <a:xfrm>
            <a:off x="612775" y="1600200"/>
            <a:ext cx="8153400" cy="4495800"/>
          </a:xfrm>
        </p:spPr>
        <p:txBody>
          <a:bodyPr/>
          <a:lstStyle/>
          <a:p>
            <a:r>
              <a:rPr lang="en-US" smtClean="0"/>
              <a:t>A linked list is useful for inserting and removing at arbitrary locations</a:t>
            </a:r>
          </a:p>
          <a:p>
            <a:r>
              <a:rPr lang="en-US" smtClean="0"/>
              <a:t>The </a:t>
            </a:r>
            <a:r>
              <a:rPr lang="en-US" smtClean="0">
                <a:latin typeface="Courier New" pitchFamily="49" charset="0"/>
                <a:cs typeface="Courier New" pitchFamily="49" charset="0"/>
              </a:rPr>
              <a:t>ArrayList</a:t>
            </a:r>
            <a:r>
              <a:rPr lang="en-US" smtClean="0"/>
              <a:t> is limited because its </a:t>
            </a:r>
            <a:r>
              <a:rPr lang="en-US" smtClean="0">
                <a:latin typeface="Courier New" pitchFamily="49" charset="0"/>
                <a:cs typeface="Courier New" pitchFamily="49" charset="0"/>
              </a:rPr>
              <a:t>add</a:t>
            </a:r>
            <a:r>
              <a:rPr lang="en-US" smtClean="0"/>
              <a:t> and </a:t>
            </a:r>
            <a:r>
              <a:rPr lang="en-US" smtClean="0">
                <a:latin typeface="Courier New" pitchFamily="49" charset="0"/>
                <a:cs typeface="Courier New" pitchFamily="49" charset="0"/>
              </a:rPr>
              <a:t>remove</a:t>
            </a:r>
            <a:r>
              <a:rPr lang="en-US" smtClean="0"/>
              <a:t> methods operate in linear (O(</a:t>
            </a:r>
            <a:r>
              <a:rPr lang="en-US" i="1" smtClean="0"/>
              <a:t>n</a:t>
            </a:r>
            <a:r>
              <a:rPr lang="en-US" smtClean="0"/>
              <a:t>)) time—requiring a loop to shift elements</a:t>
            </a:r>
          </a:p>
          <a:p>
            <a:r>
              <a:rPr lang="en-US" smtClean="0"/>
              <a:t>A linked list can add and remove elements at a known location in O(1) time</a:t>
            </a:r>
          </a:p>
          <a:p>
            <a:r>
              <a:rPr lang="en-US" smtClean="0"/>
              <a:t>In a linked list, instead of an index, each element is linked to the following element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12775" y="228600"/>
            <a:ext cx="8153400" cy="990600"/>
          </a:xfrm>
        </p:spPr>
        <p:txBody>
          <a:bodyPr/>
          <a:lstStyle/>
          <a:p>
            <a:r>
              <a:rPr lang="en-US" b="1" smtClean="0"/>
              <a:t>A List Node</a:t>
            </a:r>
          </a:p>
        </p:txBody>
      </p:sp>
      <p:sp>
        <p:nvSpPr>
          <p:cNvPr id="90114" name="Rectangle 3"/>
          <p:cNvSpPr>
            <a:spLocks noGrp="1" noChangeArrowheads="1"/>
          </p:cNvSpPr>
          <p:nvPr>
            <p:ph sz="quarter" idx="1"/>
          </p:nvPr>
        </p:nvSpPr>
        <p:spPr>
          <a:xfrm>
            <a:off x="457200" y="1600200"/>
            <a:ext cx="6477000" cy="4525963"/>
          </a:xfrm>
        </p:spPr>
        <p:txBody>
          <a:bodyPr/>
          <a:lstStyle/>
          <a:p>
            <a:r>
              <a:rPr lang="en-US" smtClean="0"/>
              <a:t>A node can contain:</a:t>
            </a:r>
          </a:p>
          <a:p>
            <a:pPr lvl="1"/>
            <a:r>
              <a:rPr lang="en-US" smtClean="0"/>
              <a:t>a data item</a:t>
            </a:r>
          </a:p>
          <a:p>
            <a:pPr lvl="1"/>
            <a:r>
              <a:rPr lang="en-US" smtClean="0"/>
              <a:t>one or more links</a:t>
            </a:r>
          </a:p>
          <a:p>
            <a:r>
              <a:rPr lang="en-US" smtClean="0"/>
              <a:t>A link is a reference to a list node</a:t>
            </a:r>
          </a:p>
          <a:p>
            <a:r>
              <a:rPr lang="en-US" smtClean="0"/>
              <a:t>In our structure, the node contains a data field named </a:t>
            </a:r>
            <a:r>
              <a:rPr lang="en-US" sz="2400" smtClean="0">
                <a:latin typeface="Courier New" pitchFamily="49" charset="0"/>
                <a:cs typeface="Courier New" pitchFamily="49" charset="0"/>
              </a:rPr>
              <a:t>data</a:t>
            </a:r>
            <a:r>
              <a:rPr lang="en-US" sz="2400" smtClean="0"/>
              <a:t> </a:t>
            </a:r>
            <a:r>
              <a:rPr lang="en-US" smtClean="0"/>
              <a:t>of type </a:t>
            </a:r>
            <a:r>
              <a:rPr lang="en-US" sz="2400" smtClean="0">
                <a:latin typeface="Courier New" pitchFamily="49" charset="0"/>
                <a:cs typeface="Courier New" pitchFamily="49" charset="0"/>
              </a:rPr>
              <a:t>E</a:t>
            </a:r>
          </a:p>
          <a:p>
            <a:r>
              <a:rPr lang="en-US" smtClean="0"/>
              <a:t>and a reference to the next node, named </a:t>
            </a:r>
            <a:r>
              <a:rPr lang="en-US" sz="2400" smtClean="0">
                <a:latin typeface="Courier New" pitchFamily="49" charset="0"/>
                <a:cs typeface="Courier New" pitchFamily="49" charset="0"/>
              </a:rPr>
              <a:t>next</a:t>
            </a:r>
            <a:endParaRPr lang="en-US" smtClean="0">
              <a:latin typeface="Courier New" pitchFamily="49" charset="0"/>
              <a:cs typeface="Courier New" pitchFamily="49" charset="0"/>
            </a:endParaRPr>
          </a:p>
          <a:p>
            <a:endParaRPr lang="en-US" smtClean="0"/>
          </a:p>
        </p:txBody>
      </p:sp>
      <p:pic>
        <p:nvPicPr>
          <p:cNvPr id="90115" name="Picture 2" descr="C:\Documents and Settings\Administrator\My Documents\Koffman\PPTs\JPEGS\JWCL233_Koffman JPG files\ch02\w0029-nn.jpg"/>
          <p:cNvPicPr>
            <a:picLocks noChangeAspect="1" noChangeArrowheads="1"/>
          </p:cNvPicPr>
          <p:nvPr/>
        </p:nvPicPr>
        <p:blipFill>
          <a:blip r:embed="rId2" cstate="print"/>
          <a:srcRect/>
          <a:stretch>
            <a:fillRect/>
          </a:stretch>
        </p:blipFill>
        <p:spPr bwMode="auto">
          <a:xfrm>
            <a:off x="6324600" y="1676400"/>
            <a:ext cx="2667000" cy="176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612775" y="228600"/>
            <a:ext cx="8153400" cy="990600"/>
          </a:xfrm>
        </p:spPr>
        <p:txBody>
          <a:bodyPr/>
          <a:lstStyle/>
          <a:p>
            <a:r>
              <a:rPr lang="en-US" b="1" smtClean="0"/>
              <a:t>List Nodes for Single-Linked Lists</a:t>
            </a:r>
          </a:p>
        </p:txBody>
      </p:sp>
      <p:sp>
        <p:nvSpPr>
          <p:cNvPr id="91138" name="Rectangle 5"/>
          <p:cNvSpPr>
            <a:spLocks noGrp="1" noChangeArrowheads="1"/>
          </p:cNvSpPr>
          <p:nvPr>
            <p:ph sz="quarter" idx="1"/>
          </p:nvPr>
        </p:nvSpPr>
        <p:spPr>
          <a:xfrm>
            <a:off x="457200" y="1600200"/>
            <a:ext cx="8229600" cy="4876800"/>
          </a:xfrm>
        </p:spPr>
        <p:txBody>
          <a:bodyPr/>
          <a:lstStyle/>
          <a:p>
            <a:pPr marL="0" indent="0">
              <a:buFont typeface="Wingdings" pitchFamily="2" charset="2"/>
              <a:buNone/>
            </a:pPr>
            <a:r>
              <a:rPr lang="en-US" sz="1000" dirty="0" smtClean="0">
                <a:latin typeface="Courier New" pitchFamily="49" charset="0"/>
                <a:cs typeface="Courier New" pitchFamily="49" charset="0"/>
              </a:rPr>
              <a:t>private static class Node&lt;E&gt; {</a:t>
            </a:r>
          </a:p>
          <a:p>
            <a:pPr marL="0" indent="0">
              <a:buFont typeface="Wingdings" pitchFamily="2" charset="2"/>
              <a:buNone/>
            </a:pPr>
            <a:r>
              <a:rPr lang="en-US" sz="1000" dirty="0" smtClean="0">
                <a:latin typeface="Courier New" pitchFamily="49" charset="0"/>
                <a:cs typeface="Courier New" pitchFamily="49" charset="0"/>
              </a:rPr>
              <a:t>  private E data;</a:t>
            </a:r>
          </a:p>
          <a:p>
            <a:pPr marL="0" indent="0">
              <a:buFont typeface="Wingdings" pitchFamily="2" charset="2"/>
              <a:buNone/>
            </a:pPr>
            <a:r>
              <a:rPr lang="en-US" sz="1000" dirty="0" smtClean="0">
                <a:latin typeface="Courier New" pitchFamily="49" charset="0"/>
                <a:cs typeface="Courier New" pitchFamily="49" charset="0"/>
              </a:rPr>
              <a:t>  private Node&lt;E&gt; next;</a:t>
            </a:r>
          </a:p>
          <a:p>
            <a:pPr marL="0" indent="0">
              <a:buFont typeface="Wingdings" pitchFamily="2" charset="2"/>
              <a:buNone/>
            </a:pPr>
            <a:endParaRPr lang="en-US" sz="1000" dirty="0" smtClean="0">
              <a:latin typeface="Courier New" pitchFamily="49" charset="0"/>
              <a:cs typeface="Courier New" pitchFamily="49" charset="0"/>
            </a:endParaRPr>
          </a:p>
          <a:p>
            <a:pPr marL="0" indent="0">
              <a:buFont typeface="Wingdings" pitchFamily="2" charset="2"/>
              <a:buNone/>
            </a:pPr>
            <a:r>
              <a:rPr lang="en-US" sz="1000" dirty="0" smtClean="0">
                <a:latin typeface="Courier New" pitchFamily="49" charset="0"/>
                <a:cs typeface="Courier New" pitchFamily="49" charset="0"/>
              </a:rPr>
              <a:t>  /** Creates a new node with a null next field</a:t>
            </a:r>
          </a:p>
          <a:p>
            <a:pPr marL="0" indent="0">
              <a:buFont typeface="Wingdings" pitchFamily="2" charset="2"/>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param</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dataItem</a:t>
            </a:r>
            <a:r>
              <a:rPr lang="en-US" sz="1000" dirty="0" smtClean="0">
                <a:latin typeface="Courier New" pitchFamily="49" charset="0"/>
                <a:cs typeface="Courier New" pitchFamily="49" charset="0"/>
              </a:rPr>
              <a:t>  The data stored</a:t>
            </a:r>
          </a:p>
          <a:p>
            <a:pPr marL="0" indent="0">
              <a:buFont typeface="Wingdings" pitchFamily="2" charset="2"/>
              <a:buNone/>
            </a:pPr>
            <a:r>
              <a:rPr lang="en-US" sz="1000" dirty="0" smtClean="0">
                <a:latin typeface="Courier New" pitchFamily="49" charset="0"/>
                <a:cs typeface="Courier New" pitchFamily="49" charset="0"/>
              </a:rPr>
              <a:t>  */</a:t>
            </a:r>
          </a:p>
          <a:p>
            <a:pPr marL="0" indent="0">
              <a:buFont typeface="Wingdings" pitchFamily="2" charset="2"/>
              <a:buNone/>
            </a:pPr>
            <a:r>
              <a:rPr lang="en-US" sz="1000" dirty="0" smtClean="0">
                <a:latin typeface="Courier New" pitchFamily="49" charset="0"/>
                <a:cs typeface="Courier New" pitchFamily="49" charset="0"/>
              </a:rPr>
              <a:t>  private Node(E </a:t>
            </a:r>
            <a:r>
              <a:rPr lang="en-US" sz="1000" dirty="0" err="1" smtClean="0">
                <a:latin typeface="Courier New" pitchFamily="49" charset="0"/>
                <a:cs typeface="Courier New" pitchFamily="49" charset="0"/>
              </a:rPr>
              <a:t>dataItem</a:t>
            </a:r>
            <a:r>
              <a:rPr lang="en-US" sz="1000" dirty="0" smtClean="0">
                <a:latin typeface="Courier New" pitchFamily="49" charset="0"/>
                <a:cs typeface="Courier New" pitchFamily="49" charset="0"/>
              </a:rPr>
              <a:t>) {</a:t>
            </a:r>
          </a:p>
          <a:p>
            <a:pPr marL="0" indent="0">
              <a:buFont typeface="Wingdings" pitchFamily="2" charset="2"/>
              <a:buNone/>
            </a:pPr>
            <a:r>
              <a:rPr lang="en-US" sz="1000" dirty="0" smtClean="0">
                <a:latin typeface="Courier New" pitchFamily="49" charset="0"/>
                <a:cs typeface="Courier New" pitchFamily="49" charset="0"/>
              </a:rPr>
              <a:t>    data = </a:t>
            </a:r>
            <a:r>
              <a:rPr lang="en-US" sz="1000" dirty="0" err="1" smtClean="0">
                <a:latin typeface="Courier New" pitchFamily="49" charset="0"/>
                <a:cs typeface="Courier New" pitchFamily="49" charset="0"/>
              </a:rPr>
              <a:t>dataItem</a:t>
            </a:r>
            <a:r>
              <a:rPr lang="en-US" sz="1000" dirty="0" smtClean="0">
                <a:latin typeface="Courier New" pitchFamily="49" charset="0"/>
                <a:cs typeface="Courier New" pitchFamily="49" charset="0"/>
              </a:rPr>
              <a:t>;</a:t>
            </a:r>
          </a:p>
          <a:p>
            <a:pPr marL="0" indent="0">
              <a:buFont typeface="Wingdings" pitchFamily="2" charset="2"/>
              <a:buNone/>
            </a:pPr>
            <a:r>
              <a:rPr lang="en-US" sz="1000" dirty="0" smtClean="0">
                <a:latin typeface="Courier New" pitchFamily="49" charset="0"/>
                <a:cs typeface="Courier New" pitchFamily="49" charset="0"/>
              </a:rPr>
              <a:t>    next = null;</a:t>
            </a:r>
          </a:p>
          <a:p>
            <a:pPr marL="0" indent="0">
              <a:buFont typeface="Wingdings" pitchFamily="2" charset="2"/>
              <a:buNone/>
            </a:pPr>
            <a:r>
              <a:rPr lang="en-US" sz="1000" dirty="0" smtClean="0">
                <a:latin typeface="Courier New" pitchFamily="49" charset="0"/>
                <a:cs typeface="Courier New" pitchFamily="49" charset="0"/>
              </a:rPr>
              <a:t>  }</a:t>
            </a:r>
          </a:p>
          <a:p>
            <a:pPr marL="0" indent="0">
              <a:buFont typeface="Wingdings" pitchFamily="2" charset="2"/>
              <a:buNone/>
            </a:pPr>
            <a:endParaRPr lang="en-US" sz="1000" dirty="0" smtClean="0">
              <a:latin typeface="Courier New" pitchFamily="49" charset="0"/>
              <a:cs typeface="Courier New" pitchFamily="49" charset="0"/>
            </a:endParaRPr>
          </a:p>
          <a:p>
            <a:pPr marL="0" indent="0">
              <a:buFont typeface="Wingdings" pitchFamily="2" charset="2"/>
              <a:buNone/>
            </a:pPr>
            <a:r>
              <a:rPr lang="en-US" sz="1000" dirty="0" smtClean="0">
                <a:latin typeface="Courier New" pitchFamily="49" charset="0"/>
                <a:cs typeface="Courier New" pitchFamily="49" charset="0"/>
              </a:rPr>
              <a:t> /** Creates a new node that references another node</a:t>
            </a:r>
          </a:p>
          <a:p>
            <a:pPr marL="0" indent="0">
              <a:buFont typeface="Wingdings" pitchFamily="2" charset="2"/>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param</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dataItem</a:t>
            </a:r>
            <a:r>
              <a:rPr lang="en-US" sz="1000" dirty="0" smtClean="0">
                <a:latin typeface="Courier New" pitchFamily="49" charset="0"/>
                <a:cs typeface="Courier New" pitchFamily="49" charset="0"/>
              </a:rPr>
              <a:t>  The data stored</a:t>
            </a:r>
          </a:p>
          <a:p>
            <a:pPr marL="0" indent="0">
              <a:buFont typeface="Wingdings" pitchFamily="2" charset="2"/>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param</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nodeRef</a:t>
            </a:r>
            <a:r>
              <a:rPr lang="en-US" sz="1000" dirty="0" smtClean="0">
                <a:latin typeface="Courier New" pitchFamily="49" charset="0"/>
                <a:cs typeface="Courier New" pitchFamily="49" charset="0"/>
              </a:rPr>
              <a:t>  The node referenced by new node</a:t>
            </a:r>
          </a:p>
          <a:p>
            <a:pPr marL="0" indent="0">
              <a:buFont typeface="Wingdings" pitchFamily="2" charset="2"/>
              <a:buNone/>
            </a:pPr>
            <a:r>
              <a:rPr lang="en-US" sz="1000" dirty="0" smtClean="0">
                <a:latin typeface="Courier New" pitchFamily="49" charset="0"/>
                <a:cs typeface="Courier New" pitchFamily="49" charset="0"/>
              </a:rPr>
              <a:t>  */</a:t>
            </a:r>
          </a:p>
          <a:p>
            <a:pPr marL="0" indent="0">
              <a:buFont typeface="Wingdings" pitchFamily="2" charset="2"/>
              <a:buNone/>
            </a:pPr>
            <a:r>
              <a:rPr lang="en-US" sz="1000" dirty="0" smtClean="0">
                <a:latin typeface="Courier New" pitchFamily="49" charset="0"/>
                <a:cs typeface="Courier New" pitchFamily="49" charset="0"/>
              </a:rPr>
              <a:t>  private Node(E </a:t>
            </a:r>
            <a:r>
              <a:rPr lang="en-US" sz="1000" dirty="0" err="1" smtClean="0">
                <a:latin typeface="Courier New" pitchFamily="49" charset="0"/>
                <a:cs typeface="Courier New" pitchFamily="49" charset="0"/>
              </a:rPr>
              <a:t>dataItem</a:t>
            </a:r>
            <a:r>
              <a:rPr lang="en-US" sz="1000" dirty="0" smtClean="0">
                <a:latin typeface="Courier New" pitchFamily="49" charset="0"/>
                <a:cs typeface="Courier New" pitchFamily="49" charset="0"/>
              </a:rPr>
              <a:t>, Node&lt;E&gt; </a:t>
            </a:r>
            <a:r>
              <a:rPr lang="en-US" sz="1000" dirty="0" err="1" smtClean="0">
                <a:latin typeface="Courier New" pitchFamily="49" charset="0"/>
                <a:cs typeface="Courier New" pitchFamily="49" charset="0"/>
              </a:rPr>
              <a:t>nodeRef</a:t>
            </a:r>
            <a:r>
              <a:rPr lang="en-US" sz="1000" dirty="0" smtClean="0">
                <a:latin typeface="Courier New" pitchFamily="49" charset="0"/>
                <a:cs typeface="Courier New" pitchFamily="49" charset="0"/>
              </a:rPr>
              <a:t>) {</a:t>
            </a:r>
          </a:p>
          <a:p>
            <a:pPr marL="0" indent="0">
              <a:buFont typeface="Wingdings" pitchFamily="2" charset="2"/>
              <a:buNone/>
            </a:pPr>
            <a:r>
              <a:rPr lang="en-US" sz="1000" dirty="0" smtClean="0">
                <a:latin typeface="Courier New" pitchFamily="49" charset="0"/>
                <a:cs typeface="Courier New" pitchFamily="49" charset="0"/>
              </a:rPr>
              <a:t>    data = </a:t>
            </a:r>
            <a:r>
              <a:rPr lang="en-US" sz="1000" dirty="0" err="1" smtClean="0">
                <a:latin typeface="Courier New" pitchFamily="49" charset="0"/>
                <a:cs typeface="Courier New" pitchFamily="49" charset="0"/>
              </a:rPr>
              <a:t>dataItem</a:t>
            </a:r>
            <a:r>
              <a:rPr lang="en-US" sz="1000" dirty="0" smtClean="0">
                <a:latin typeface="Courier New" pitchFamily="49" charset="0"/>
                <a:cs typeface="Courier New" pitchFamily="49" charset="0"/>
              </a:rPr>
              <a:t>;</a:t>
            </a:r>
          </a:p>
          <a:p>
            <a:pPr marL="0" indent="0">
              <a:buFont typeface="Wingdings" pitchFamily="2" charset="2"/>
              <a:buNone/>
            </a:pPr>
            <a:r>
              <a:rPr lang="en-US" sz="1000" dirty="0" smtClean="0">
                <a:latin typeface="Courier New" pitchFamily="49" charset="0"/>
                <a:cs typeface="Courier New" pitchFamily="49" charset="0"/>
              </a:rPr>
              <a:t>    next = </a:t>
            </a:r>
            <a:r>
              <a:rPr lang="en-US" sz="1000" dirty="0" err="1" smtClean="0">
                <a:latin typeface="Courier New" pitchFamily="49" charset="0"/>
                <a:cs typeface="Courier New" pitchFamily="49" charset="0"/>
              </a:rPr>
              <a:t>nodeRef</a:t>
            </a:r>
            <a:r>
              <a:rPr lang="en-US" sz="1000" dirty="0" smtClean="0">
                <a:latin typeface="Courier New" pitchFamily="49" charset="0"/>
                <a:cs typeface="Courier New" pitchFamily="49" charset="0"/>
              </a:rPr>
              <a:t>;</a:t>
            </a:r>
          </a:p>
          <a:p>
            <a:pPr marL="0" indent="0">
              <a:buFont typeface="Wingdings" pitchFamily="2" charset="2"/>
              <a:buNone/>
            </a:pPr>
            <a:r>
              <a:rPr lang="en-US" sz="1000" dirty="0" smtClean="0">
                <a:latin typeface="Courier New" pitchFamily="49" charset="0"/>
                <a:cs typeface="Courier New" pitchFamily="49" charset="0"/>
              </a:rPr>
              <a:t>  }</a:t>
            </a:r>
          </a:p>
          <a:p>
            <a:pPr marL="0" indent="0">
              <a:buFont typeface="Wingdings" pitchFamily="2" charset="2"/>
              <a:buNone/>
            </a:pPr>
            <a:r>
              <a:rPr lang="en-US" sz="10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List Nodes for Single-Linked Lists </a:t>
            </a:r>
            <a:r>
              <a:rPr lang="en-US" dirty="0" smtClean="0"/>
              <a:t>(cont.)</a:t>
            </a:r>
            <a:endParaRPr lang="en-US" dirty="0"/>
          </a:p>
        </p:txBody>
      </p:sp>
      <p:sp>
        <p:nvSpPr>
          <p:cNvPr id="159749" name="Rectangle 5"/>
          <p:cNvSpPr>
            <a:spLocks noGrp="1" noChangeArrowheads="1"/>
          </p:cNvSpPr>
          <p:nvPr>
            <p:ph sz="quarter" idx="1"/>
          </p:nvPr>
        </p:nvSpPr>
        <p:spPr>
          <a:xfrm>
            <a:off x="457200" y="1600200"/>
            <a:ext cx="8229600" cy="4876800"/>
          </a:xfrm>
        </p:spPr>
        <p:txBody>
          <a:bodyPr>
            <a:normAutofit lnSpcReduction="10000"/>
          </a:bodyPr>
          <a:lstStyle/>
          <a:p>
            <a:pPr marL="0" indent="0" fontAlgn="auto">
              <a:spcAft>
                <a:spcPts val="0"/>
              </a:spcAft>
              <a:buFont typeface="Wingdings"/>
              <a:buNone/>
              <a:defRPr/>
            </a:pPr>
            <a:r>
              <a:rPr lang="en-US" sz="1000" dirty="0" smtClean="0">
                <a:latin typeface="Courier New" pitchFamily="49" charset="0"/>
                <a:cs typeface="Courier New" pitchFamily="49" charset="0"/>
              </a:rPr>
              <a:t>private static class Node&lt;E&gt; {</a:t>
            </a:r>
          </a:p>
          <a:p>
            <a:pPr marL="0" indent="0" fontAlgn="auto">
              <a:spcAft>
                <a:spcPts val="0"/>
              </a:spcAft>
              <a:buFont typeface="Wingdings"/>
              <a:buNone/>
              <a:defRPr/>
            </a:pPr>
            <a:r>
              <a:rPr lang="en-US" sz="1000" dirty="0" smtClean="0">
                <a:latin typeface="Courier New" pitchFamily="49" charset="0"/>
                <a:cs typeface="Courier New" pitchFamily="49" charset="0"/>
              </a:rPr>
              <a:t>  private E data;</a:t>
            </a:r>
          </a:p>
          <a:p>
            <a:pPr marL="0" indent="0" fontAlgn="auto">
              <a:spcAft>
                <a:spcPts val="0"/>
              </a:spcAft>
              <a:buFont typeface="Wingdings"/>
              <a:buNone/>
              <a:defRPr/>
            </a:pPr>
            <a:r>
              <a:rPr lang="en-US" sz="1000" dirty="0" smtClean="0">
                <a:latin typeface="Courier New" pitchFamily="49" charset="0"/>
                <a:cs typeface="Courier New" pitchFamily="49" charset="0"/>
              </a:rPr>
              <a:t>  private Node&lt;E&gt; next;</a:t>
            </a:r>
          </a:p>
          <a:p>
            <a:pPr marL="0" indent="0" fontAlgn="auto">
              <a:spcAft>
                <a:spcPts val="0"/>
              </a:spcAft>
              <a:buFont typeface="Wingdings"/>
              <a:buNone/>
              <a:defRPr/>
            </a:pPr>
            <a:endParaRPr lang="en-US" sz="1000" dirty="0" smtClean="0">
              <a:latin typeface="Courier New" pitchFamily="49" charset="0"/>
              <a:cs typeface="Courier New" pitchFamily="49" charset="0"/>
            </a:endParaRPr>
          </a:p>
          <a:p>
            <a:pPr marL="0" indent="0" fontAlgn="auto">
              <a:spcAft>
                <a:spcPts val="0"/>
              </a:spcAft>
              <a:buFont typeface="Wingdings"/>
              <a:buNone/>
              <a:defRPr/>
            </a:pPr>
            <a:r>
              <a:rPr lang="en-US" sz="1000" dirty="0" smtClean="0">
                <a:latin typeface="Courier New" pitchFamily="49" charset="0"/>
                <a:cs typeface="Courier New" pitchFamily="49" charset="0"/>
              </a:rPr>
              <a:t>  /** Creates a new node with a null next field</a:t>
            </a:r>
          </a:p>
          <a:p>
            <a:pPr marL="0" indent="0" fontAlgn="auto">
              <a:spcAft>
                <a:spcPts val="0"/>
              </a:spcAft>
              <a:buFont typeface="Wingdings"/>
              <a:buNone/>
              <a:defRPr/>
            </a:pPr>
            <a:r>
              <a:rPr lang="en-US" sz="1000" dirty="0">
                <a:latin typeface="Courier New" pitchFamily="49" charset="0"/>
                <a:cs typeface="Courier New" pitchFamily="49" charset="0"/>
              </a:rPr>
              <a:t> </a:t>
            </a:r>
            <a:r>
              <a:rPr lang="en-US" sz="1000" dirty="0" smtClean="0">
                <a:latin typeface="Courier New" pitchFamily="49" charset="0"/>
                <a:cs typeface="Courier New" pitchFamily="49" charset="0"/>
              </a:rPr>
              <a:t>     @param dataItem  The data stored</a:t>
            </a:r>
          </a:p>
          <a:p>
            <a:pPr marL="0" indent="0" fontAlgn="auto">
              <a:spcAft>
                <a:spcPts val="0"/>
              </a:spcAft>
              <a:buFont typeface="Wingdings"/>
              <a:buNone/>
              <a:defRPr/>
            </a:pPr>
            <a:r>
              <a:rPr lang="en-US" sz="1000" dirty="0">
                <a:latin typeface="Courier New" pitchFamily="49" charset="0"/>
                <a:cs typeface="Courier New" pitchFamily="49" charset="0"/>
              </a:rPr>
              <a:t> </a:t>
            </a:r>
            <a:r>
              <a:rPr lang="en-US" sz="1000" dirty="0" smtClean="0">
                <a:latin typeface="Courier New" pitchFamily="49" charset="0"/>
                <a:cs typeface="Courier New" pitchFamily="49" charset="0"/>
              </a:rPr>
              <a:t> */</a:t>
            </a:r>
          </a:p>
          <a:p>
            <a:pPr marL="0" indent="0" fontAlgn="auto">
              <a:spcAft>
                <a:spcPts val="0"/>
              </a:spcAft>
              <a:buFont typeface="Wingdings"/>
              <a:buNone/>
              <a:defRPr/>
            </a:pPr>
            <a:r>
              <a:rPr lang="en-US" sz="1000" dirty="0">
                <a:latin typeface="Courier New" pitchFamily="49" charset="0"/>
                <a:cs typeface="Courier New" pitchFamily="49" charset="0"/>
              </a:rPr>
              <a:t> </a:t>
            </a:r>
            <a:r>
              <a:rPr lang="en-US" sz="1000" dirty="0" smtClean="0">
                <a:latin typeface="Courier New" pitchFamily="49" charset="0"/>
                <a:cs typeface="Courier New" pitchFamily="49" charset="0"/>
              </a:rPr>
              <a:t> private Node(E </a:t>
            </a:r>
            <a:r>
              <a:rPr lang="en-US" sz="1000" dirty="0">
                <a:latin typeface="Courier New" pitchFamily="49" charset="0"/>
                <a:cs typeface="Courier New" pitchFamily="49" charset="0"/>
              </a:rPr>
              <a:t>data) {</a:t>
            </a:r>
          </a:p>
          <a:p>
            <a:pPr marL="0" indent="0" fontAlgn="auto">
              <a:spcAft>
                <a:spcPts val="0"/>
              </a:spcAft>
              <a:buFont typeface="Wingdings"/>
              <a:buNone/>
              <a:defRPr/>
            </a:pPr>
            <a:r>
              <a:rPr lang="en-US" sz="1000" dirty="0">
                <a:latin typeface="Courier New" pitchFamily="49" charset="0"/>
                <a:cs typeface="Courier New" pitchFamily="49" charset="0"/>
              </a:rPr>
              <a:t>    </a:t>
            </a:r>
            <a:r>
              <a:rPr lang="en-US" sz="1000" dirty="0" smtClean="0">
                <a:latin typeface="Courier New" pitchFamily="49" charset="0"/>
                <a:cs typeface="Courier New" pitchFamily="49" charset="0"/>
              </a:rPr>
              <a:t>data = dataItem;</a:t>
            </a:r>
          </a:p>
          <a:p>
            <a:pPr marL="0" indent="0" fontAlgn="auto">
              <a:spcAft>
                <a:spcPts val="0"/>
              </a:spcAft>
              <a:buFont typeface="Wingdings"/>
              <a:buNone/>
              <a:defRPr/>
            </a:pPr>
            <a:r>
              <a:rPr lang="en-US" sz="1000" dirty="0">
                <a:latin typeface="Courier New" pitchFamily="49" charset="0"/>
                <a:cs typeface="Courier New" pitchFamily="49" charset="0"/>
              </a:rPr>
              <a:t> </a:t>
            </a:r>
            <a:r>
              <a:rPr lang="en-US" sz="1000" dirty="0" smtClean="0">
                <a:latin typeface="Courier New" pitchFamily="49" charset="0"/>
                <a:cs typeface="Courier New" pitchFamily="49" charset="0"/>
              </a:rPr>
              <a:t>   next = null;</a:t>
            </a:r>
            <a:endParaRPr lang="en-US" sz="1000" dirty="0">
              <a:latin typeface="Courier New" pitchFamily="49" charset="0"/>
              <a:cs typeface="Courier New" pitchFamily="49" charset="0"/>
            </a:endParaRPr>
          </a:p>
          <a:p>
            <a:pPr marL="0" indent="0" fontAlgn="auto">
              <a:spcAft>
                <a:spcPts val="0"/>
              </a:spcAft>
              <a:buFont typeface="Wingdings"/>
              <a:buNone/>
              <a:defRPr/>
            </a:pPr>
            <a:r>
              <a:rPr lang="en-US" sz="1000" dirty="0">
                <a:latin typeface="Courier New" pitchFamily="49" charset="0"/>
                <a:cs typeface="Courier New" pitchFamily="49" charset="0"/>
              </a:rPr>
              <a:t>  </a:t>
            </a:r>
            <a:r>
              <a:rPr lang="en-US" sz="1000" dirty="0" smtClean="0">
                <a:latin typeface="Courier New" pitchFamily="49" charset="0"/>
                <a:cs typeface="Courier New" pitchFamily="49" charset="0"/>
              </a:rPr>
              <a:t>}</a:t>
            </a:r>
          </a:p>
          <a:p>
            <a:pPr marL="0" indent="0" fontAlgn="auto">
              <a:spcAft>
                <a:spcPts val="0"/>
              </a:spcAft>
              <a:buFont typeface="Wingdings"/>
              <a:buNone/>
              <a:defRPr/>
            </a:pPr>
            <a:endParaRPr lang="en-US" sz="1000" dirty="0" smtClean="0">
              <a:latin typeface="Courier New" pitchFamily="49" charset="0"/>
              <a:cs typeface="Courier New" pitchFamily="49" charset="0"/>
            </a:endParaRPr>
          </a:p>
          <a:p>
            <a:pPr marL="0" indent="0" fontAlgn="auto">
              <a:spcAft>
                <a:spcPts val="0"/>
              </a:spcAft>
              <a:buFont typeface="Wingdings"/>
              <a:buNone/>
              <a:defRPr/>
            </a:pPr>
            <a:r>
              <a:rPr lang="en-US" sz="1000" dirty="0">
                <a:latin typeface="Courier New" pitchFamily="49" charset="0"/>
                <a:cs typeface="Courier New" pitchFamily="49" charset="0"/>
              </a:rPr>
              <a:t> /** Creates a new node </a:t>
            </a:r>
            <a:r>
              <a:rPr lang="en-US" sz="1000" dirty="0" smtClean="0">
                <a:latin typeface="Courier New" pitchFamily="49" charset="0"/>
                <a:cs typeface="Courier New" pitchFamily="49" charset="0"/>
              </a:rPr>
              <a:t>that references another node</a:t>
            </a:r>
            <a:endParaRPr lang="en-US" sz="1000" dirty="0">
              <a:latin typeface="Courier New" pitchFamily="49" charset="0"/>
              <a:cs typeface="Courier New" pitchFamily="49" charset="0"/>
            </a:endParaRPr>
          </a:p>
          <a:p>
            <a:pPr marL="0" indent="0" fontAlgn="auto">
              <a:spcAft>
                <a:spcPts val="0"/>
              </a:spcAft>
              <a:buFont typeface="Wingdings"/>
              <a:buNone/>
              <a:defRPr/>
            </a:pPr>
            <a:r>
              <a:rPr lang="en-US" sz="1000" dirty="0">
                <a:latin typeface="Courier New" pitchFamily="49" charset="0"/>
                <a:cs typeface="Courier New" pitchFamily="49" charset="0"/>
              </a:rPr>
              <a:t>      @param dataItem  The data </a:t>
            </a:r>
            <a:r>
              <a:rPr lang="en-US" sz="1000" dirty="0" smtClean="0">
                <a:latin typeface="Courier New" pitchFamily="49" charset="0"/>
                <a:cs typeface="Courier New" pitchFamily="49" charset="0"/>
              </a:rPr>
              <a:t>stored</a:t>
            </a:r>
          </a:p>
          <a:p>
            <a:pPr marL="0" indent="0" fontAlgn="auto">
              <a:spcAft>
                <a:spcPts val="0"/>
              </a:spcAft>
              <a:buFont typeface="Wingdings"/>
              <a:buNone/>
              <a:defRPr/>
            </a:pPr>
            <a:r>
              <a:rPr lang="en-US" sz="1000" dirty="0">
                <a:latin typeface="Courier New" pitchFamily="49" charset="0"/>
                <a:cs typeface="Courier New" pitchFamily="49" charset="0"/>
              </a:rPr>
              <a:t> </a:t>
            </a:r>
            <a:r>
              <a:rPr lang="en-US" sz="1000" dirty="0" smtClean="0">
                <a:latin typeface="Courier New" pitchFamily="49" charset="0"/>
                <a:cs typeface="Courier New" pitchFamily="49" charset="0"/>
              </a:rPr>
              <a:t>     @param nodeRef  The node referenced by new node</a:t>
            </a:r>
            <a:endParaRPr lang="en-US" sz="1000" dirty="0">
              <a:latin typeface="Courier New" pitchFamily="49" charset="0"/>
              <a:cs typeface="Courier New" pitchFamily="49" charset="0"/>
            </a:endParaRPr>
          </a:p>
          <a:p>
            <a:pPr marL="0" indent="0" fontAlgn="auto">
              <a:spcAft>
                <a:spcPts val="0"/>
              </a:spcAft>
              <a:buFont typeface="Wingdings"/>
              <a:buNone/>
              <a:defRPr/>
            </a:pPr>
            <a:r>
              <a:rPr lang="en-US" sz="1000" dirty="0">
                <a:latin typeface="Courier New" pitchFamily="49" charset="0"/>
                <a:cs typeface="Courier New" pitchFamily="49" charset="0"/>
              </a:rPr>
              <a:t>  */</a:t>
            </a:r>
            <a:endParaRPr lang="en-US" sz="1000" dirty="0" smtClean="0">
              <a:latin typeface="Courier New" pitchFamily="49" charset="0"/>
              <a:cs typeface="Courier New" pitchFamily="49" charset="0"/>
            </a:endParaRPr>
          </a:p>
          <a:p>
            <a:pPr marL="0" indent="0" fontAlgn="auto">
              <a:spcAft>
                <a:spcPts val="0"/>
              </a:spcAft>
              <a:buFont typeface="Wingdings"/>
              <a:buNone/>
              <a:defRPr/>
            </a:pPr>
            <a:r>
              <a:rPr lang="en-US" sz="1000" dirty="0" smtClean="0">
                <a:latin typeface="Courier New" pitchFamily="49" charset="0"/>
                <a:cs typeface="Courier New" pitchFamily="49" charset="0"/>
              </a:rPr>
              <a:t>  private Node(E dataItem, Node&lt;E&gt; nodeRef) {</a:t>
            </a:r>
          </a:p>
          <a:p>
            <a:pPr marL="0" indent="0" fontAlgn="auto">
              <a:spcAft>
                <a:spcPts val="0"/>
              </a:spcAft>
              <a:buFont typeface="Wingdings"/>
              <a:buNone/>
              <a:defRPr/>
            </a:pPr>
            <a:r>
              <a:rPr lang="en-US" sz="1000" dirty="0" smtClean="0">
                <a:latin typeface="Courier New" pitchFamily="49" charset="0"/>
                <a:cs typeface="Courier New" pitchFamily="49" charset="0"/>
              </a:rPr>
              <a:t>    data = dataItem;</a:t>
            </a:r>
          </a:p>
          <a:p>
            <a:pPr marL="0" indent="0" fontAlgn="auto">
              <a:spcAft>
                <a:spcPts val="0"/>
              </a:spcAft>
              <a:buFont typeface="Wingdings"/>
              <a:buNone/>
              <a:defRPr/>
            </a:pPr>
            <a:r>
              <a:rPr lang="en-US" sz="1000" dirty="0" smtClean="0">
                <a:latin typeface="Courier New" pitchFamily="49" charset="0"/>
                <a:cs typeface="Courier New" pitchFamily="49" charset="0"/>
              </a:rPr>
              <a:t>    next = nodeRef;</a:t>
            </a:r>
          </a:p>
          <a:p>
            <a:pPr marL="0" indent="0" fontAlgn="auto">
              <a:spcAft>
                <a:spcPts val="0"/>
              </a:spcAft>
              <a:buFont typeface="Wingdings"/>
              <a:buNone/>
              <a:defRPr/>
            </a:pPr>
            <a:r>
              <a:rPr lang="en-US" sz="1000" dirty="0" smtClean="0">
                <a:latin typeface="Courier New" pitchFamily="49" charset="0"/>
                <a:cs typeface="Courier New" pitchFamily="49" charset="0"/>
              </a:rPr>
              <a:t>  }</a:t>
            </a:r>
          </a:p>
          <a:p>
            <a:pPr marL="0" indent="0" fontAlgn="auto">
              <a:spcAft>
                <a:spcPts val="0"/>
              </a:spcAft>
              <a:buFont typeface="Wingdings"/>
              <a:buNone/>
              <a:defRPr/>
            </a:pPr>
            <a:r>
              <a:rPr lang="en-US" sz="1000" dirty="0" smtClean="0">
                <a:latin typeface="Courier New" pitchFamily="49" charset="0"/>
                <a:cs typeface="Courier New" pitchFamily="49" charset="0"/>
              </a:rPr>
              <a:t>}</a:t>
            </a:r>
            <a:endParaRPr lang="en-US" sz="1000" dirty="0">
              <a:latin typeface="Courier New" pitchFamily="49" charset="0"/>
              <a:cs typeface="Courier New" pitchFamily="49" charset="0"/>
            </a:endParaRPr>
          </a:p>
        </p:txBody>
      </p:sp>
      <p:sp>
        <p:nvSpPr>
          <p:cNvPr id="2" name="Line Callout 1 1"/>
          <p:cNvSpPr/>
          <p:nvPr/>
        </p:nvSpPr>
        <p:spPr>
          <a:xfrm>
            <a:off x="5486400" y="1752600"/>
            <a:ext cx="3124200" cy="1981200"/>
          </a:xfrm>
          <a:prstGeom prst="borderCallout1">
            <a:avLst>
              <a:gd name="adj1" fmla="val 18750"/>
              <a:gd name="adj2" fmla="val -8333"/>
              <a:gd name="adj3" fmla="val 2641"/>
              <a:gd name="adj4" fmla="val -1067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 keyword </a:t>
            </a:r>
            <a:r>
              <a:rPr lang="en-US" dirty="0">
                <a:latin typeface="Courier New" pitchFamily="49" charset="0"/>
                <a:cs typeface="Courier New" pitchFamily="49" charset="0"/>
              </a:rPr>
              <a:t>static</a:t>
            </a:r>
            <a:r>
              <a:rPr lang="en-US" dirty="0"/>
              <a:t> indicates that the </a:t>
            </a:r>
            <a:r>
              <a:rPr lang="en-US" dirty="0">
                <a:latin typeface="Courier New" pitchFamily="49" charset="0"/>
                <a:cs typeface="Courier New" pitchFamily="49" charset="0"/>
              </a:rPr>
              <a:t>Node&lt;E&gt; </a:t>
            </a:r>
            <a:r>
              <a:rPr lang="en-US" dirty="0"/>
              <a:t>class will not reference its outer class</a:t>
            </a:r>
          </a:p>
          <a:p>
            <a:pPr algn="ctr">
              <a:defRPr/>
            </a:pPr>
            <a:endParaRPr lang="en-US" dirty="0"/>
          </a:p>
          <a:p>
            <a:pPr algn="ctr">
              <a:defRPr/>
            </a:pPr>
            <a:r>
              <a:rPr lang="en-US" dirty="0"/>
              <a:t>Static inner classes are also called </a:t>
            </a:r>
            <a:r>
              <a:rPr lang="en-US" i="1" dirty="0"/>
              <a:t>nested classes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List Nodes for Single-Linked Lists </a:t>
            </a:r>
            <a:r>
              <a:rPr lang="en-US" dirty="0" smtClean="0"/>
              <a:t>(cont.)</a:t>
            </a:r>
            <a:endParaRPr lang="en-US" dirty="0"/>
          </a:p>
        </p:txBody>
      </p:sp>
      <p:sp>
        <p:nvSpPr>
          <p:cNvPr id="93186" name="Rectangle 5"/>
          <p:cNvSpPr>
            <a:spLocks noGrp="1" noChangeArrowheads="1"/>
          </p:cNvSpPr>
          <p:nvPr>
            <p:ph sz="quarter" idx="1"/>
          </p:nvPr>
        </p:nvSpPr>
        <p:spPr>
          <a:xfrm>
            <a:off x="457200" y="1600200"/>
            <a:ext cx="8229600" cy="4876800"/>
          </a:xfrm>
        </p:spPr>
        <p:txBody>
          <a:bodyPr/>
          <a:lstStyle/>
          <a:p>
            <a:pPr marL="0" indent="0">
              <a:buFont typeface="Wingdings" pitchFamily="2" charset="2"/>
              <a:buNone/>
            </a:pPr>
            <a:r>
              <a:rPr lang="en-US" sz="1000" dirty="0" smtClean="0">
                <a:latin typeface="Courier New" pitchFamily="49" charset="0"/>
                <a:cs typeface="Courier New" pitchFamily="49" charset="0"/>
              </a:rPr>
              <a:t>private static class Node&lt;E&gt; {</a:t>
            </a:r>
          </a:p>
          <a:p>
            <a:pPr marL="0" indent="0">
              <a:buFont typeface="Wingdings" pitchFamily="2" charset="2"/>
              <a:buNone/>
            </a:pPr>
            <a:r>
              <a:rPr lang="en-US" sz="1000" dirty="0" smtClean="0">
                <a:latin typeface="Courier New" pitchFamily="49" charset="0"/>
                <a:cs typeface="Courier New" pitchFamily="49" charset="0"/>
              </a:rPr>
              <a:t>  private E data;</a:t>
            </a:r>
          </a:p>
          <a:p>
            <a:pPr marL="0" indent="0">
              <a:buFont typeface="Wingdings" pitchFamily="2" charset="2"/>
              <a:buNone/>
            </a:pPr>
            <a:r>
              <a:rPr lang="en-US" sz="1000" dirty="0" smtClean="0">
                <a:latin typeface="Courier New" pitchFamily="49" charset="0"/>
                <a:cs typeface="Courier New" pitchFamily="49" charset="0"/>
              </a:rPr>
              <a:t>  private Node&lt;E&gt; next;</a:t>
            </a:r>
          </a:p>
          <a:p>
            <a:pPr marL="0" indent="0">
              <a:buFont typeface="Wingdings" pitchFamily="2" charset="2"/>
              <a:buNone/>
            </a:pPr>
            <a:endParaRPr lang="en-US" sz="1000" dirty="0" smtClean="0">
              <a:latin typeface="Courier New" pitchFamily="49" charset="0"/>
              <a:cs typeface="Courier New" pitchFamily="49" charset="0"/>
            </a:endParaRPr>
          </a:p>
          <a:p>
            <a:pPr marL="0" indent="0">
              <a:buFont typeface="Wingdings" pitchFamily="2" charset="2"/>
              <a:buNone/>
            </a:pPr>
            <a:r>
              <a:rPr lang="en-US" sz="1000" dirty="0" smtClean="0">
                <a:latin typeface="Courier New" pitchFamily="49" charset="0"/>
                <a:cs typeface="Courier New" pitchFamily="49" charset="0"/>
              </a:rPr>
              <a:t>  /** Creates a new node with a null next field</a:t>
            </a:r>
          </a:p>
          <a:p>
            <a:pPr marL="0" indent="0">
              <a:buFont typeface="Wingdings" pitchFamily="2" charset="2"/>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param</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dataItem</a:t>
            </a:r>
            <a:r>
              <a:rPr lang="en-US" sz="1000" dirty="0" smtClean="0">
                <a:latin typeface="Courier New" pitchFamily="49" charset="0"/>
                <a:cs typeface="Courier New" pitchFamily="49" charset="0"/>
              </a:rPr>
              <a:t>  The data stored</a:t>
            </a:r>
          </a:p>
          <a:p>
            <a:pPr marL="0" indent="0">
              <a:buFont typeface="Wingdings" pitchFamily="2" charset="2"/>
              <a:buNone/>
            </a:pPr>
            <a:r>
              <a:rPr lang="en-US" sz="1000" dirty="0" smtClean="0">
                <a:latin typeface="Courier New" pitchFamily="49" charset="0"/>
                <a:cs typeface="Courier New" pitchFamily="49" charset="0"/>
              </a:rPr>
              <a:t>  */</a:t>
            </a:r>
          </a:p>
          <a:p>
            <a:pPr marL="0" indent="0">
              <a:buFont typeface="Wingdings" pitchFamily="2" charset="2"/>
              <a:buNone/>
            </a:pPr>
            <a:r>
              <a:rPr lang="en-US" sz="1000" dirty="0" smtClean="0">
                <a:latin typeface="Courier New" pitchFamily="49" charset="0"/>
                <a:cs typeface="Courier New" pitchFamily="49" charset="0"/>
              </a:rPr>
              <a:t>  private Node(E </a:t>
            </a:r>
            <a:r>
              <a:rPr lang="en-US" sz="1000" dirty="0" err="1" smtClean="0">
                <a:latin typeface="Courier New" pitchFamily="49" charset="0"/>
                <a:cs typeface="Courier New" pitchFamily="49" charset="0"/>
              </a:rPr>
              <a:t>dataItem</a:t>
            </a:r>
            <a:r>
              <a:rPr lang="en-US" sz="1000" dirty="0" smtClean="0">
                <a:latin typeface="Courier New" pitchFamily="49" charset="0"/>
                <a:cs typeface="Courier New" pitchFamily="49" charset="0"/>
              </a:rPr>
              <a:t>) {</a:t>
            </a:r>
          </a:p>
          <a:p>
            <a:pPr marL="0" indent="0">
              <a:buFont typeface="Wingdings" pitchFamily="2" charset="2"/>
              <a:buNone/>
            </a:pPr>
            <a:r>
              <a:rPr lang="en-US" sz="1000" dirty="0" smtClean="0">
                <a:latin typeface="Courier New" pitchFamily="49" charset="0"/>
                <a:cs typeface="Courier New" pitchFamily="49" charset="0"/>
              </a:rPr>
              <a:t>    data = </a:t>
            </a:r>
            <a:r>
              <a:rPr lang="en-US" sz="1000" dirty="0" err="1" smtClean="0">
                <a:latin typeface="Courier New" pitchFamily="49" charset="0"/>
                <a:cs typeface="Courier New" pitchFamily="49" charset="0"/>
              </a:rPr>
              <a:t>dataItem</a:t>
            </a:r>
            <a:r>
              <a:rPr lang="en-US" sz="1000" dirty="0" smtClean="0">
                <a:latin typeface="Courier New" pitchFamily="49" charset="0"/>
                <a:cs typeface="Courier New" pitchFamily="49" charset="0"/>
              </a:rPr>
              <a:t>;</a:t>
            </a:r>
          </a:p>
          <a:p>
            <a:pPr marL="0" indent="0">
              <a:buFont typeface="Wingdings" pitchFamily="2" charset="2"/>
              <a:buNone/>
            </a:pPr>
            <a:r>
              <a:rPr lang="en-US" sz="1000" dirty="0" smtClean="0">
                <a:latin typeface="Courier New" pitchFamily="49" charset="0"/>
                <a:cs typeface="Courier New" pitchFamily="49" charset="0"/>
              </a:rPr>
              <a:t>    next = null;</a:t>
            </a:r>
          </a:p>
          <a:p>
            <a:pPr marL="0" indent="0">
              <a:buFont typeface="Wingdings" pitchFamily="2" charset="2"/>
              <a:buNone/>
            </a:pPr>
            <a:r>
              <a:rPr lang="en-US" sz="1000" dirty="0" smtClean="0">
                <a:latin typeface="Courier New" pitchFamily="49" charset="0"/>
                <a:cs typeface="Courier New" pitchFamily="49" charset="0"/>
              </a:rPr>
              <a:t>  }</a:t>
            </a:r>
          </a:p>
          <a:p>
            <a:pPr marL="0" indent="0">
              <a:buFont typeface="Wingdings" pitchFamily="2" charset="2"/>
              <a:buNone/>
            </a:pPr>
            <a:endParaRPr lang="en-US" sz="1000" dirty="0" smtClean="0">
              <a:latin typeface="Courier New" pitchFamily="49" charset="0"/>
              <a:cs typeface="Courier New" pitchFamily="49" charset="0"/>
            </a:endParaRPr>
          </a:p>
          <a:p>
            <a:pPr marL="0" indent="0">
              <a:buFont typeface="Wingdings" pitchFamily="2" charset="2"/>
              <a:buNone/>
            </a:pPr>
            <a:r>
              <a:rPr lang="en-US" sz="1000" dirty="0" smtClean="0">
                <a:latin typeface="Courier New" pitchFamily="49" charset="0"/>
                <a:cs typeface="Courier New" pitchFamily="49" charset="0"/>
              </a:rPr>
              <a:t> /** Creates a new node that references another node</a:t>
            </a:r>
          </a:p>
          <a:p>
            <a:pPr marL="0" indent="0">
              <a:buFont typeface="Wingdings" pitchFamily="2" charset="2"/>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param</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dataItem</a:t>
            </a:r>
            <a:r>
              <a:rPr lang="en-US" sz="1000" dirty="0" smtClean="0">
                <a:latin typeface="Courier New" pitchFamily="49" charset="0"/>
                <a:cs typeface="Courier New" pitchFamily="49" charset="0"/>
              </a:rPr>
              <a:t>  The data stored</a:t>
            </a:r>
          </a:p>
          <a:p>
            <a:pPr marL="0" indent="0">
              <a:buFont typeface="Wingdings" pitchFamily="2" charset="2"/>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param</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nodeRef</a:t>
            </a:r>
            <a:r>
              <a:rPr lang="en-US" sz="1000" dirty="0" smtClean="0">
                <a:latin typeface="Courier New" pitchFamily="49" charset="0"/>
                <a:cs typeface="Courier New" pitchFamily="49" charset="0"/>
              </a:rPr>
              <a:t>  The node referenced by new node</a:t>
            </a:r>
          </a:p>
          <a:p>
            <a:pPr marL="0" indent="0">
              <a:buFont typeface="Wingdings" pitchFamily="2" charset="2"/>
              <a:buNone/>
            </a:pPr>
            <a:r>
              <a:rPr lang="en-US" sz="1000" dirty="0" smtClean="0">
                <a:latin typeface="Courier New" pitchFamily="49" charset="0"/>
                <a:cs typeface="Courier New" pitchFamily="49" charset="0"/>
              </a:rPr>
              <a:t>  */</a:t>
            </a:r>
          </a:p>
          <a:p>
            <a:pPr marL="0" indent="0">
              <a:buFont typeface="Wingdings" pitchFamily="2" charset="2"/>
              <a:buNone/>
            </a:pPr>
            <a:r>
              <a:rPr lang="en-US" sz="1000" dirty="0" smtClean="0">
                <a:latin typeface="Courier New" pitchFamily="49" charset="0"/>
                <a:cs typeface="Courier New" pitchFamily="49" charset="0"/>
              </a:rPr>
              <a:t>  private Node(E </a:t>
            </a:r>
            <a:r>
              <a:rPr lang="en-US" sz="1000" dirty="0" err="1" smtClean="0">
                <a:latin typeface="Courier New" pitchFamily="49" charset="0"/>
                <a:cs typeface="Courier New" pitchFamily="49" charset="0"/>
              </a:rPr>
              <a:t>dataItem</a:t>
            </a:r>
            <a:r>
              <a:rPr lang="en-US" sz="1000" dirty="0" smtClean="0">
                <a:latin typeface="Courier New" pitchFamily="49" charset="0"/>
                <a:cs typeface="Courier New" pitchFamily="49" charset="0"/>
              </a:rPr>
              <a:t>, Node&lt;E&gt; </a:t>
            </a:r>
            <a:r>
              <a:rPr lang="en-US" sz="1000" dirty="0" err="1" smtClean="0">
                <a:latin typeface="Courier New" pitchFamily="49" charset="0"/>
                <a:cs typeface="Courier New" pitchFamily="49" charset="0"/>
              </a:rPr>
              <a:t>nodeRef</a:t>
            </a:r>
            <a:r>
              <a:rPr lang="en-US" sz="1000" dirty="0" smtClean="0">
                <a:latin typeface="Courier New" pitchFamily="49" charset="0"/>
                <a:cs typeface="Courier New" pitchFamily="49" charset="0"/>
              </a:rPr>
              <a:t>) {</a:t>
            </a:r>
          </a:p>
          <a:p>
            <a:pPr marL="0" indent="0">
              <a:buFont typeface="Wingdings" pitchFamily="2" charset="2"/>
              <a:buNone/>
            </a:pPr>
            <a:r>
              <a:rPr lang="en-US" sz="1000" dirty="0" smtClean="0">
                <a:latin typeface="Courier New" pitchFamily="49" charset="0"/>
                <a:cs typeface="Courier New" pitchFamily="49" charset="0"/>
              </a:rPr>
              <a:t>    data = </a:t>
            </a:r>
            <a:r>
              <a:rPr lang="en-US" sz="1000" dirty="0" err="1" smtClean="0">
                <a:latin typeface="Courier New" pitchFamily="49" charset="0"/>
                <a:cs typeface="Courier New" pitchFamily="49" charset="0"/>
              </a:rPr>
              <a:t>dataItem</a:t>
            </a:r>
            <a:r>
              <a:rPr lang="en-US" sz="1000" dirty="0" smtClean="0">
                <a:latin typeface="Courier New" pitchFamily="49" charset="0"/>
                <a:cs typeface="Courier New" pitchFamily="49" charset="0"/>
              </a:rPr>
              <a:t>;</a:t>
            </a:r>
          </a:p>
          <a:p>
            <a:pPr marL="0" indent="0">
              <a:buFont typeface="Wingdings" pitchFamily="2" charset="2"/>
              <a:buNone/>
            </a:pPr>
            <a:r>
              <a:rPr lang="en-US" sz="1000" dirty="0" smtClean="0">
                <a:latin typeface="Courier New" pitchFamily="49" charset="0"/>
                <a:cs typeface="Courier New" pitchFamily="49" charset="0"/>
              </a:rPr>
              <a:t>    next = </a:t>
            </a:r>
            <a:r>
              <a:rPr lang="en-US" sz="1000" dirty="0" err="1" smtClean="0">
                <a:latin typeface="Courier New" pitchFamily="49" charset="0"/>
                <a:cs typeface="Courier New" pitchFamily="49" charset="0"/>
              </a:rPr>
              <a:t>nodeRef</a:t>
            </a:r>
            <a:r>
              <a:rPr lang="en-US" sz="1000" dirty="0" smtClean="0">
                <a:latin typeface="Courier New" pitchFamily="49" charset="0"/>
                <a:cs typeface="Courier New" pitchFamily="49" charset="0"/>
              </a:rPr>
              <a:t>;</a:t>
            </a:r>
          </a:p>
          <a:p>
            <a:pPr marL="0" indent="0">
              <a:buFont typeface="Wingdings" pitchFamily="2" charset="2"/>
              <a:buNone/>
            </a:pPr>
            <a:r>
              <a:rPr lang="en-US" sz="1000" dirty="0" smtClean="0">
                <a:latin typeface="Courier New" pitchFamily="49" charset="0"/>
                <a:cs typeface="Courier New" pitchFamily="49" charset="0"/>
              </a:rPr>
              <a:t>  }</a:t>
            </a:r>
          </a:p>
          <a:p>
            <a:pPr marL="0" indent="0">
              <a:buFont typeface="Wingdings" pitchFamily="2" charset="2"/>
              <a:buNone/>
            </a:pPr>
            <a:r>
              <a:rPr lang="en-US" sz="1000" dirty="0" smtClean="0">
                <a:latin typeface="Courier New" pitchFamily="49" charset="0"/>
                <a:cs typeface="Courier New" pitchFamily="49" charset="0"/>
              </a:rPr>
              <a:t>}</a:t>
            </a:r>
          </a:p>
        </p:txBody>
      </p:sp>
      <p:sp>
        <p:nvSpPr>
          <p:cNvPr id="2" name="Line Callout 1 1"/>
          <p:cNvSpPr/>
          <p:nvPr/>
        </p:nvSpPr>
        <p:spPr>
          <a:xfrm>
            <a:off x="5334000" y="2743200"/>
            <a:ext cx="3124200" cy="1981200"/>
          </a:xfrm>
          <a:prstGeom prst="borderCallout1">
            <a:avLst>
              <a:gd name="adj1" fmla="val 18750"/>
              <a:gd name="adj2" fmla="val -8333"/>
              <a:gd name="adj3" fmla="val -45463"/>
              <a:gd name="adj4" fmla="val -13314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Generally, all details of the </a:t>
            </a:r>
            <a:r>
              <a:rPr lang="en-US" dirty="0">
                <a:latin typeface="Courier New" pitchFamily="49" charset="0"/>
                <a:cs typeface="Courier New" pitchFamily="49" charset="0"/>
              </a:rPr>
              <a:t>Node</a:t>
            </a:r>
            <a:r>
              <a:rPr lang="en-US" dirty="0"/>
              <a:t> class should be private.  This applies also to the data fields and constructors.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en-US" b="1" smtClean="0"/>
              <a:t>Connecting Nodes</a:t>
            </a:r>
          </a:p>
        </p:txBody>
      </p:sp>
      <p:pic>
        <p:nvPicPr>
          <p:cNvPr id="94210" name="Picture 2" descr="C:\Documents and Settings\Administrator\My Documents\Koffman\PPTs\JPEGS\JWCL233_Koffman JPG files\ch02\w0030-nn.jpg"/>
          <p:cNvPicPr>
            <a:picLocks noChangeAspect="1" noChangeArrowheads="1"/>
          </p:cNvPicPr>
          <p:nvPr/>
        </p:nvPicPr>
        <p:blipFill>
          <a:blip r:embed="rId2" cstate="print"/>
          <a:srcRect/>
          <a:stretch>
            <a:fillRect/>
          </a:stretch>
        </p:blipFill>
        <p:spPr bwMode="auto">
          <a:xfrm>
            <a:off x="304800" y="2209800"/>
            <a:ext cx="8551863"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dirty="0" smtClean="0">
                <a:latin typeface="Courier New" pitchFamily="49" charset="0"/>
                <a:cs typeface="Courier New" pitchFamily="49" charset="0"/>
              </a:rPr>
              <a:t>List</a:t>
            </a:r>
            <a:r>
              <a:rPr lang="en-US" dirty="0" smtClean="0"/>
              <a:t> </a:t>
            </a:r>
            <a:r>
              <a:rPr lang="en-US" b="1" dirty="0" smtClean="0"/>
              <a:t>Interface and </a:t>
            </a:r>
            <a:r>
              <a:rPr lang="en-US" dirty="0" smtClean="0">
                <a:latin typeface="Courier New" pitchFamily="49" charset="0"/>
                <a:cs typeface="Courier New" pitchFamily="49" charset="0"/>
              </a:rPr>
              <a:t>ArrayList</a:t>
            </a:r>
            <a:r>
              <a:rPr lang="en-US" dirty="0" smtClean="0"/>
              <a:t> </a:t>
            </a:r>
            <a:r>
              <a:rPr lang="en-US" b="1" dirty="0" smtClean="0"/>
              <a:t>Class</a:t>
            </a:r>
            <a:endParaRPr lang="en-US" b="1" dirty="0"/>
          </a:p>
        </p:txBody>
      </p:sp>
      <p:sp>
        <p:nvSpPr>
          <p:cNvPr id="93187" name="Rectangle 3"/>
          <p:cNvSpPr>
            <a:spLocks noGrp="1" noChangeArrowheads="1"/>
          </p:cNvSpPr>
          <p:nvPr>
            <p:ph sz="quarter" idx="1"/>
          </p:nvPr>
        </p:nvSpPr>
        <p:spPr>
          <a:xfrm>
            <a:off x="612775" y="1600200"/>
            <a:ext cx="8153400" cy="4495800"/>
          </a:xfrm>
        </p:spPr>
        <p:txBody>
          <a:bodyPr>
            <a:normAutofit fontScale="85000" lnSpcReduction="10000"/>
          </a:bodyPr>
          <a:lstStyle/>
          <a:p>
            <a:pPr marL="320040" indent="-320040" fontAlgn="auto">
              <a:spcAft>
                <a:spcPts val="0"/>
              </a:spcAft>
              <a:buFont typeface="Wingdings"/>
              <a:buChar char=""/>
              <a:defRPr/>
            </a:pPr>
            <a:r>
              <a:rPr lang="en-US" dirty="0" smtClean="0"/>
              <a:t>An array is an indexed structure</a:t>
            </a:r>
          </a:p>
          <a:p>
            <a:pPr marL="320040" indent="-320040" fontAlgn="auto">
              <a:spcAft>
                <a:spcPts val="0"/>
              </a:spcAft>
              <a:buFont typeface="Wingdings"/>
              <a:buChar char=""/>
              <a:defRPr/>
            </a:pPr>
            <a:r>
              <a:rPr lang="en-US" dirty="0" smtClean="0"/>
              <a:t>In an indexed structure, </a:t>
            </a:r>
          </a:p>
          <a:p>
            <a:pPr marL="640080" lvl="1" indent="-274320" fontAlgn="auto">
              <a:spcAft>
                <a:spcPts val="0"/>
              </a:spcAft>
              <a:buFont typeface="Wingdings 2"/>
              <a:buChar char=""/>
              <a:defRPr/>
            </a:pPr>
            <a:r>
              <a:rPr lang="en-US" dirty="0" smtClean="0"/>
              <a:t>elements may be accessed in any order using subscript values</a:t>
            </a:r>
          </a:p>
          <a:p>
            <a:pPr marL="640080" lvl="1" indent="-274320" fontAlgn="auto">
              <a:spcAft>
                <a:spcPts val="0"/>
              </a:spcAft>
              <a:buFont typeface="Wingdings 2"/>
              <a:buChar char=""/>
              <a:defRPr/>
            </a:pPr>
            <a:r>
              <a:rPr lang="en-US" dirty="0" smtClean="0"/>
              <a:t>elements can be accessed in sequence using a loop that increments the subscript</a:t>
            </a:r>
          </a:p>
          <a:p>
            <a:pPr marL="320040" indent="-320040" fontAlgn="auto">
              <a:spcAft>
                <a:spcPts val="0"/>
              </a:spcAft>
              <a:buFont typeface="Wingdings"/>
              <a:buChar char=""/>
              <a:defRPr/>
            </a:pPr>
            <a:r>
              <a:rPr lang="en-US" dirty="0" smtClean="0"/>
              <a:t>With the Java </a:t>
            </a:r>
            <a:r>
              <a:rPr lang="en-US" dirty="0" smtClean="0">
                <a:latin typeface="Courier New" pitchFamily="49" charset="0"/>
                <a:cs typeface="Courier New" pitchFamily="49" charset="0"/>
              </a:rPr>
              <a:t>Array</a:t>
            </a:r>
            <a:r>
              <a:rPr lang="en-US" dirty="0" smtClean="0"/>
              <a:t> object, you cannot</a:t>
            </a:r>
          </a:p>
          <a:p>
            <a:pPr marL="640080" lvl="1" indent="-274320" fontAlgn="auto">
              <a:spcAft>
                <a:spcPts val="0"/>
              </a:spcAft>
              <a:buFont typeface="Wingdings 2"/>
              <a:buChar char=""/>
              <a:defRPr/>
            </a:pPr>
            <a:r>
              <a:rPr lang="en-US" dirty="0" smtClean="0"/>
              <a:t>increase or decrease its length (length is fixed)</a:t>
            </a:r>
          </a:p>
          <a:p>
            <a:pPr marL="640080" lvl="1" indent="-274320" fontAlgn="auto">
              <a:spcAft>
                <a:spcPts val="0"/>
              </a:spcAft>
              <a:buFont typeface="Wingdings 2"/>
              <a:buChar char=""/>
              <a:defRPr/>
            </a:pPr>
            <a:r>
              <a:rPr lang="en-US" dirty="0" smtClean="0"/>
              <a:t>add an element at a specified position without shifting elements to make room</a:t>
            </a:r>
          </a:p>
          <a:p>
            <a:pPr marL="640080" lvl="1" indent="-274320" fontAlgn="auto">
              <a:spcAft>
                <a:spcPts val="0"/>
              </a:spcAft>
              <a:buFont typeface="Wingdings 2"/>
              <a:buChar char=""/>
              <a:defRPr/>
            </a:pPr>
            <a:r>
              <a:rPr lang="en-US" dirty="0" smtClean="0"/>
              <a:t>remove an element at a specified position and keep the elements contiguous without shifting elements to fill in the gap</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612775" y="228600"/>
            <a:ext cx="8153400" cy="990600"/>
          </a:xfrm>
        </p:spPr>
        <p:txBody>
          <a:bodyPr/>
          <a:lstStyle/>
          <a:p>
            <a:r>
              <a:rPr lang="en-US" b="1" smtClean="0"/>
              <a:t>Connecting Nodes </a:t>
            </a:r>
            <a:r>
              <a:rPr lang="en-US" smtClean="0"/>
              <a:t>(cont.)</a:t>
            </a:r>
          </a:p>
        </p:txBody>
      </p:sp>
      <p:sp>
        <p:nvSpPr>
          <p:cNvPr id="95234" name="Content Placeholder 2"/>
          <p:cNvSpPr>
            <a:spLocks noGrp="1"/>
          </p:cNvSpPr>
          <p:nvPr>
            <p:ph sz="quarter" idx="1"/>
          </p:nvPr>
        </p:nvSpPr>
        <p:spPr>
          <a:xfrm>
            <a:off x="612775" y="1600200"/>
            <a:ext cx="8153400" cy="4495800"/>
          </a:xfrm>
        </p:spPr>
        <p:txBody>
          <a:bodyPr/>
          <a:lstStyle/>
          <a:p>
            <a:pPr marL="0" indent="0">
              <a:buFont typeface="Wingdings" pitchFamily="2" charset="2"/>
              <a:buNone/>
            </a:pPr>
            <a:r>
              <a:rPr lang="en-US" sz="1800" smtClean="0">
                <a:latin typeface="Courier New" pitchFamily="49" charset="0"/>
                <a:cs typeface="Courier New" pitchFamily="49" charset="0"/>
              </a:rPr>
              <a:t>Node&lt;String&gt; tom = new Node&lt;String&gt;("Tom");</a:t>
            </a:r>
          </a:p>
          <a:p>
            <a:pPr marL="0" indent="0">
              <a:buFont typeface="Wingdings" pitchFamily="2" charset="2"/>
              <a:buNone/>
            </a:pPr>
            <a:r>
              <a:rPr lang="en-US" sz="1800" smtClean="0">
                <a:latin typeface="Courier New" pitchFamily="49" charset="0"/>
                <a:cs typeface="Courier New" pitchFamily="49" charset="0"/>
              </a:rPr>
              <a:t>Node&lt;String&gt; dick = new Node&lt;String&gt;("Dick");</a:t>
            </a:r>
          </a:p>
          <a:p>
            <a:pPr marL="0" indent="0">
              <a:buFont typeface="Wingdings" pitchFamily="2" charset="2"/>
              <a:buNone/>
            </a:pPr>
            <a:r>
              <a:rPr lang="en-US" sz="1800" smtClean="0">
                <a:latin typeface="Courier New" pitchFamily="49" charset="0"/>
                <a:cs typeface="Courier New" pitchFamily="49" charset="0"/>
              </a:rPr>
              <a:t>Node&lt;String&gt; harry = new Node&lt;String&gt;("Harry");</a:t>
            </a:r>
          </a:p>
          <a:p>
            <a:pPr marL="0" indent="0">
              <a:buFont typeface="Wingdings" pitchFamily="2" charset="2"/>
              <a:buNone/>
            </a:pPr>
            <a:r>
              <a:rPr lang="en-US" sz="1800" smtClean="0">
                <a:latin typeface="Courier New" pitchFamily="49" charset="0"/>
                <a:cs typeface="Courier New" pitchFamily="49" charset="0"/>
              </a:rPr>
              <a:t>Node&lt;String&gt; sam = new Node&lt;String&gt;("Sam");</a:t>
            </a:r>
          </a:p>
          <a:p>
            <a:pPr marL="0" indent="0">
              <a:buFont typeface="Wingdings" pitchFamily="2" charset="2"/>
              <a:buNone/>
            </a:pPr>
            <a:endParaRPr lang="en-US" sz="1800" smtClean="0">
              <a:latin typeface="Courier New" pitchFamily="49" charset="0"/>
              <a:cs typeface="Courier New" pitchFamily="49" charset="0"/>
            </a:endParaRPr>
          </a:p>
          <a:p>
            <a:pPr marL="0" indent="0">
              <a:buFont typeface="Wingdings" pitchFamily="2" charset="2"/>
              <a:buNone/>
            </a:pPr>
            <a:r>
              <a:rPr lang="en-US" sz="1800" smtClean="0">
                <a:latin typeface="Courier New" pitchFamily="49" charset="0"/>
                <a:cs typeface="Courier New" pitchFamily="49" charset="0"/>
              </a:rPr>
              <a:t>tom.next = dick;</a:t>
            </a:r>
          </a:p>
          <a:p>
            <a:pPr marL="0" indent="0">
              <a:buFont typeface="Wingdings" pitchFamily="2" charset="2"/>
              <a:buNone/>
            </a:pPr>
            <a:r>
              <a:rPr lang="en-US" sz="1800" smtClean="0">
                <a:latin typeface="Courier New" pitchFamily="49" charset="0"/>
                <a:cs typeface="Courier New" pitchFamily="49" charset="0"/>
              </a:rPr>
              <a:t>dick.next = harry;</a:t>
            </a:r>
          </a:p>
          <a:p>
            <a:pPr marL="0" indent="0">
              <a:buFont typeface="Wingdings" pitchFamily="2" charset="2"/>
              <a:buNone/>
            </a:pPr>
            <a:r>
              <a:rPr lang="en-US" sz="1800" smtClean="0">
                <a:latin typeface="Courier New" pitchFamily="49" charset="0"/>
                <a:cs typeface="Courier New" pitchFamily="49" charset="0"/>
              </a:rPr>
              <a:t>harry.next = sam;</a:t>
            </a:r>
          </a:p>
          <a:p>
            <a:pPr marL="0" indent="0">
              <a:buFont typeface="Wingdings" pitchFamily="2" charset="2"/>
              <a:buNone/>
            </a:pPr>
            <a:endParaRPr lang="en-US"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612775" y="228600"/>
            <a:ext cx="8153400" cy="990600"/>
          </a:xfrm>
        </p:spPr>
        <p:txBody>
          <a:bodyPr/>
          <a:lstStyle/>
          <a:p>
            <a:r>
              <a:rPr lang="en-US" b="1" smtClean="0"/>
              <a:t>A Single-Linked List Class</a:t>
            </a:r>
          </a:p>
        </p:txBody>
      </p:sp>
      <p:sp>
        <p:nvSpPr>
          <p:cNvPr id="162819"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dirty="0" smtClean="0"/>
              <a:t>Generally, we do not have individual references to each node.</a:t>
            </a:r>
          </a:p>
          <a:p>
            <a:pPr marL="320040" indent="-320040" fontAlgn="auto">
              <a:spcAft>
                <a:spcPts val="0"/>
              </a:spcAft>
              <a:buFont typeface="Wingdings"/>
              <a:buChar char=""/>
              <a:defRPr/>
            </a:pPr>
            <a:r>
              <a:rPr lang="en-US" dirty="0" smtClean="0"/>
              <a:t>A </a:t>
            </a:r>
            <a:r>
              <a:rPr lang="en-US" dirty="0" smtClean="0">
                <a:latin typeface="Courier New" pitchFamily="49" charset="0"/>
                <a:cs typeface="Courier New" pitchFamily="49" charset="0"/>
              </a:rPr>
              <a:t>SingleLinkedList</a:t>
            </a:r>
            <a:r>
              <a:rPr lang="en-US" dirty="0" smtClean="0"/>
              <a:t> object has a data field </a:t>
            </a:r>
            <a:r>
              <a:rPr lang="en-US" dirty="0" smtClean="0">
                <a:latin typeface="Courier New" pitchFamily="49" charset="0"/>
                <a:cs typeface="Courier New" pitchFamily="49" charset="0"/>
              </a:rPr>
              <a:t>head</a:t>
            </a:r>
            <a:r>
              <a:rPr lang="en-US" dirty="0" smtClean="0"/>
              <a:t>, the </a:t>
            </a:r>
            <a:r>
              <a:rPr lang="en-US" i="1" dirty="0" smtClean="0"/>
              <a:t>list head</a:t>
            </a:r>
            <a:r>
              <a:rPr lang="en-US" dirty="0" smtClean="0"/>
              <a:t>,  which references the first list node</a:t>
            </a:r>
          </a:p>
          <a:p>
            <a:pPr marL="320040" indent="-320040" fontAlgn="auto">
              <a:spcAft>
                <a:spcPts val="0"/>
              </a:spcAft>
              <a:buFont typeface="Wingdings"/>
              <a:buChar char=""/>
              <a:defRPr/>
            </a:pPr>
            <a:endParaRPr lang="en-US" dirty="0" smtClean="0"/>
          </a:p>
          <a:p>
            <a:pPr marL="400050" lvl="1" indent="0" fontAlgn="auto">
              <a:spcAft>
                <a:spcPts val="0"/>
              </a:spcAft>
              <a:buFont typeface="Wingdings 2"/>
              <a:buNone/>
              <a:defRPr/>
            </a:pPr>
            <a:r>
              <a:rPr lang="en-US" sz="1800" dirty="0" smtClean="0">
                <a:latin typeface="Courier New" pitchFamily="49" charset="0"/>
                <a:cs typeface="Courier New" pitchFamily="49" charset="0"/>
              </a:rPr>
              <a:t>public class SingleLinkedList&lt;E&gt; {</a:t>
            </a:r>
          </a:p>
          <a:p>
            <a:pPr marL="400050" lvl="1" indent="0" fontAlgn="auto">
              <a:spcAft>
                <a:spcPts val="0"/>
              </a:spcAft>
              <a:buFont typeface="Wingdings 2"/>
              <a:buNone/>
              <a:defRPr/>
            </a:pPr>
            <a:r>
              <a:rPr lang="en-US" sz="1800" dirty="0" smtClean="0">
                <a:latin typeface="Courier New" pitchFamily="49" charset="0"/>
                <a:cs typeface="Courier New" pitchFamily="49" charset="0"/>
              </a:rPr>
              <a:t>  private Node&lt;E&gt; head = null;</a:t>
            </a:r>
          </a:p>
          <a:p>
            <a:pPr marL="400050" lvl="1" indent="0" fontAlgn="auto">
              <a:spcAft>
                <a:spcPts val="0"/>
              </a:spcAft>
              <a:buFont typeface="Wingdings 2"/>
              <a:buNone/>
              <a:defRPr/>
            </a:pPr>
            <a:r>
              <a:rPr lang="en-US" sz="1800" dirty="0" smtClean="0">
                <a:latin typeface="Courier New" pitchFamily="49" charset="0"/>
                <a:cs typeface="Courier New" pitchFamily="49" charset="0"/>
              </a:rPr>
              <a:t>  private int size = 0;</a:t>
            </a:r>
          </a:p>
          <a:p>
            <a:pPr marL="400050" lvl="1" indent="0" fontAlgn="auto">
              <a:spcAft>
                <a:spcPts val="0"/>
              </a:spcAft>
              <a:buFont typeface="Wingdings 2"/>
              <a:buNone/>
              <a:defRPr/>
            </a:pPr>
            <a:r>
              <a:rPr lang="en-US" sz="1800" dirty="0" smtClean="0">
                <a:latin typeface="Courier New" pitchFamily="49" charset="0"/>
                <a:cs typeface="Courier New" pitchFamily="49" charset="0"/>
              </a:rPr>
              <a:t>  ...</a:t>
            </a:r>
          </a:p>
          <a:p>
            <a:pPr marL="400050" lvl="1" indent="0" fontAlgn="auto">
              <a:spcAft>
                <a:spcPts val="0"/>
              </a:spcAft>
              <a:buFont typeface="Wingdings 2"/>
              <a:buNone/>
              <a:defRPr/>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rPr>
              <a:t>SLList</a:t>
            </a:r>
            <a:r>
              <a:rPr lang="en-US" b="1" smtClean="0"/>
              <a:t>: An Example List</a:t>
            </a:r>
            <a:endParaRPr lang="en-US" b="1" smtClean="0">
              <a:latin typeface="Courier New" pitchFamily="49" charset="0"/>
            </a:endParaRPr>
          </a:p>
        </p:txBody>
      </p:sp>
      <p:grpSp>
        <p:nvGrpSpPr>
          <p:cNvPr id="97282" name="Group 12"/>
          <p:cNvGrpSpPr>
            <a:grpSpLocks/>
          </p:cNvGrpSpPr>
          <p:nvPr/>
        </p:nvGrpSpPr>
        <p:grpSpPr bwMode="auto">
          <a:xfrm>
            <a:off x="685800" y="2362200"/>
            <a:ext cx="1828800" cy="1066800"/>
            <a:chOff x="432" y="1488"/>
            <a:chExt cx="1152" cy="672"/>
          </a:xfrm>
        </p:grpSpPr>
        <p:grpSp>
          <p:nvGrpSpPr>
            <p:cNvPr id="97295" name="Group 7"/>
            <p:cNvGrpSpPr>
              <a:grpSpLocks/>
            </p:cNvGrpSpPr>
            <p:nvPr/>
          </p:nvGrpSpPr>
          <p:grpSpPr bwMode="auto">
            <a:xfrm>
              <a:off x="432" y="1824"/>
              <a:ext cx="1152" cy="336"/>
              <a:chOff x="432" y="1824"/>
              <a:chExt cx="1152" cy="336"/>
            </a:xfrm>
          </p:grpSpPr>
          <p:sp>
            <p:nvSpPr>
              <p:cNvPr id="97297"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97298"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7296" name="Rectangle 10"/>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97283" name="Group 24"/>
          <p:cNvGrpSpPr>
            <a:grpSpLocks/>
          </p:cNvGrpSpPr>
          <p:nvPr/>
        </p:nvGrpSpPr>
        <p:grpSpPr bwMode="auto">
          <a:xfrm>
            <a:off x="3276600" y="2362200"/>
            <a:ext cx="1828800" cy="1295400"/>
            <a:chOff x="2064" y="1488"/>
            <a:chExt cx="1152" cy="816"/>
          </a:xfrm>
        </p:grpSpPr>
        <p:grpSp>
          <p:nvGrpSpPr>
            <p:cNvPr id="97291" name="Group 23"/>
            <p:cNvGrpSpPr>
              <a:grpSpLocks/>
            </p:cNvGrpSpPr>
            <p:nvPr/>
          </p:nvGrpSpPr>
          <p:grpSpPr bwMode="auto">
            <a:xfrm>
              <a:off x="2064" y="1824"/>
              <a:ext cx="1152" cy="480"/>
              <a:chOff x="2064" y="1824"/>
              <a:chExt cx="1152" cy="480"/>
            </a:xfrm>
          </p:grpSpPr>
          <p:sp>
            <p:nvSpPr>
              <p:cNvPr id="97293" name="Rectangle 2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97294" name="Rectangle 2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7292" name="Rectangle 2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97284" name="Group 25"/>
          <p:cNvGrpSpPr>
            <a:grpSpLocks/>
          </p:cNvGrpSpPr>
          <p:nvPr/>
        </p:nvGrpSpPr>
        <p:grpSpPr bwMode="auto">
          <a:xfrm>
            <a:off x="5715000" y="2362200"/>
            <a:ext cx="1828800" cy="1295400"/>
            <a:chOff x="2064" y="1488"/>
            <a:chExt cx="1152" cy="816"/>
          </a:xfrm>
        </p:grpSpPr>
        <p:grpSp>
          <p:nvGrpSpPr>
            <p:cNvPr id="97287" name="Group 26"/>
            <p:cNvGrpSpPr>
              <a:grpSpLocks/>
            </p:cNvGrpSpPr>
            <p:nvPr/>
          </p:nvGrpSpPr>
          <p:grpSpPr bwMode="auto">
            <a:xfrm>
              <a:off x="2064" y="1824"/>
              <a:ext cx="1152" cy="480"/>
              <a:chOff x="2064" y="1824"/>
              <a:chExt cx="1152" cy="480"/>
            </a:xfrm>
          </p:grpSpPr>
          <p:sp>
            <p:nvSpPr>
              <p:cNvPr id="97289" name="Rectangle 27"/>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97290" name="Rectangle 28"/>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7288" name="Rectangle 29"/>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97285" name="AutoShape 35"/>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97286" name="AutoShape 36"/>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a:t>
            </a:r>
            <a:r>
              <a:rPr lang="en-US" dirty="0"/>
              <a:t> </a:t>
            </a:r>
            <a:r>
              <a:rPr lang="en-US" sz="2700" dirty="0" err="1" smtClean="0">
                <a:latin typeface="Courier New" pitchFamily="49" charset="0"/>
              </a:rPr>
              <a:t>SLList.addFirst</a:t>
            </a:r>
            <a:r>
              <a:rPr lang="en-US" sz="2700" dirty="0" smtClean="0">
                <a:latin typeface="Courier New" pitchFamily="49" charset="0"/>
              </a:rPr>
              <a:t>(E item)</a:t>
            </a:r>
            <a:endParaRPr lang="en-US" sz="2700" dirty="0">
              <a:latin typeface="Courier New" pitchFamily="49" charset="0"/>
            </a:endParaRPr>
          </a:p>
        </p:txBody>
      </p:sp>
      <p:grpSp>
        <p:nvGrpSpPr>
          <p:cNvPr id="98306" name="Group 3"/>
          <p:cNvGrpSpPr>
            <a:grpSpLocks/>
          </p:cNvGrpSpPr>
          <p:nvPr/>
        </p:nvGrpSpPr>
        <p:grpSpPr bwMode="auto">
          <a:xfrm>
            <a:off x="685800" y="2362200"/>
            <a:ext cx="1828800" cy="1066800"/>
            <a:chOff x="432" y="1488"/>
            <a:chExt cx="1152" cy="672"/>
          </a:xfrm>
        </p:grpSpPr>
        <p:grpSp>
          <p:nvGrpSpPr>
            <p:cNvPr id="98327" name="Group 4"/>
            <p:cNvGrpSpPr>
              <a:grpSpLocks/>
            </p:cNvGrpSpPr>
            <p:nvPr/>
          </p:nvGrpSpPr>
          <p:grpSpPr bwMode="auto">
            <a:xfrm>
              <a:off x="432" y="1824"/>
              <a:ext cx="1152" cy="336"/>
              <a:chOff x="432" y="1824"/>
              <a:chExt cx="1152" cy="336"/>
            </a:xfrm>
          </p:grpSpPr>
          <p:sp>
            <p:nvSpPr>
              <p:cNvPr id="98329"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98330"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8328"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98307" name="Group 8"/>
          <p:cNvGrpSpPr>
            <a:grpSpLocks/>
          </p:cNvGrpSpPr>
          <p:nvPr/>
        </p:nvGrpSpPr>
        <p:grpSpPr bwMode="auto">
          <a:xfrm>
            <a:off x="3276600" y="2362200"/>
            <a:ext cx="1828800" cy="1295400"/>
            <a:chOff x="2064" y="1488"/>
            <a:chExt cx="1152" cy="816"/>
          </a:xfrm>
        </p:grpSpPr>
        <p:grpSp>
          <p:nvGrpSpPr>
            <p:cNvPr id="98323" name="Group 9"/>
            <p:cNvGrpSpPr>
              <a:grpSpLocks/>
            </p:cNvGrpSpPr>
            <p:nvPr/>
          </p:nvGrpSpPr>
          <p:grpSpPr bwMode="auto">
            <a:xfrm>
              <a:off x="2064" y="1824"/>
              <a:ext cx="1152" cy="480"/>
              <a:chOff x="2064" y="1824"/>
              <a:chExt cx="1152" cy="480"/>
            </a:xfrm>
          </p:grpSpPr>
          <p:sp>
            <p:nvSpPr>
              <p:cNvPr id="98325"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98326"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8324"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98308" name="Group 13"/>
          <p:cNvGrpSpPr>
            <a:grpSpLocks/>
          </p:cNvGrpSpPr>
          <p:nvPr/>
        </p:nvGrpSpPr>
        <p:grpSpPr bwMode="auto">
          <a:xfrm>
            <a:off x="5715000" y="2362200"/>
            <a:ext cx="1828800" cy="1295400"/>
            <a:chOff x="2064" y="1488"/>
            <a:chExt cx="1152" cy="816"/>
          </a:xfrm>
        </p:grpSpPr>
        <p:grpSp>
          <p:nvGrpSpPr>
            <p:cNvPr id="98319" name="Group 14"/>
            <p:cNvGrpSpPr>
              <a:grpSpLocks/>
            </p:cNvGrpSpPr>
            <p:nvPr/>
          </p:nvGrpSpPr>
          <p:grpSpPr bwMode="auto">
            <a:xfrm>
              <a:off x="2064" y="1824"/>
              <a:ext cx="1152" cy="480"/>
              <a:chOff x="2064" y="1824"/>
              <a:chExt cx="1152" cy="480"/>
            </a:xfrm>
          </p:grpSpPr>
          <p:sp>
            <p:nvSpPr>
              <p:cNvPr id="98321"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98322"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8320"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65906" name="AutoShape 18"/>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98310" name="AutoShape 19"/>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grpSp>
        <p:nvGrpSpPr>
          <p:cNvPr id="165908" name="Group 20"/>
          <p:cNvGrpSpPr>
            <a:grpSpLocks/>
          </p:cNvGrpSpPr>
          <p:nvPr/>
        </p:nvGrpSpPr>
        <p:grpSpPr bwMode="auto">
          <a:xfrm>
            <a:off x="927100" y="4221163"/>
            <a:ext cx="1828800" cy="1295400"/>
            <a:chOff x="2064" y="1488"/>
            <a:chExt cx="1152" cy="816"/>
          </a:xfrm>
        </p:grpSpPr>
        <p:grpSp>
          <p:nvGrpSpPr>
            <p:cNvPr id="98315" name="Group 21"/>
            <p:cNvGrpSpPr>
              <a:grpSpLocks/>
            </p:cNvGrpSpPr>
            <p:nvPr/>
          </p:nvGrpSpPr>
          <p:grpSpPr bwMode="auto">
            <a:xfrm>
              <a:off x="2064" y="1824"/>
              <a:ext cx="1152" cy="480"/>
              <a:chOff x="2064" y="1824"/>
              <a:chExt cx="1152" cy="480"/>
            </a:xfrm>
          </p:grpSpPr>
          <p:sp>
            <p:nvSpPr>
              <p:cNvPr id="98317" name="Rectangle 22"/>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"Ann"</a:t>
                </a:r>
              </a:p>
            </p:txBody>
          </p:sp>
          <p:sp>
            <p:nvSpPr>
              <p:cNvPr id="98318" name="Rectangle 23"/>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8316" name="Rectangle 24"/>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65913" name="AutoShape 25"/>
          <p:cNvCxnSpPr>
            <a:cxnSpLocks noChangeShapeType="1"/>
            <a:stCxn id="98318" idx="3"/>
            <a:endCxn id="98324" idx="1"/>
          </p:cNvCxnSpPr>
          <p:nvPr/>
        </p:nvCxnSpPr>
        <p:spPr bwMode="auto">
          <a:xfrm flipV="1">
            <a:off x="2679700" y="2628900"/>
            <a:ext cx="596900" cy="2392363"/>
          </a:xfrm>
          <a:prstGeom prst="curvedConnector3">
            <a:avLst>
              <a:gd name="adj1" fmla="val 50000"/>
            </a:avLst>
          </a:prstGeom>
          <a:noFill/>
          <a:ln w="9525">
            <a:solidFill>
              <a:schemeClr val="tx1"/>
            </a:solidFill>
            <a:round/>
            <a:headEnd/>
            <a:tailEnd type="triangle" w="lg" len="lg"/>
          </a:ln>
        </p:spPr>
      </p:cxnSp>
      <p:cxnSp>
        <p:nvCxnSpPr>
          <p:cNvPr id="165914" name="AutoShape 26"/>
          <p:cNvCxnSpPr>
            <a:cxnSpLocks noChangeShapeType="1"/>
            <a:endCxn id="98316" idx="1"/>
          </p:cNvCxnSpPr>
          <p:nvPr/>
        </p:nvCxnSpPr>
        <p:spPr bwMode="auto">
          <a:xfrm rot="5400000">
            <a:off x="835818" y="3266282"/>
            <a:ext cx="1312863" cy="1130300"/>
          </a:xfrm>
          <a:prstGeom prst="curvedConnector4">
            <a:avLst>
              <a:gd name="adj1" fmla="val 39782"/>
              <a:gd name="adj2" fmla="val 120227"/>
            </a:avLst>
          </a:prstGeom>
          <a:noFill/>
          <a:ln w="9525">
            <a:solidFill>
              <a:schemeClr val="tx1"/>
            </a:solidFill>
            <a:round/>
            <a:headEnd/>
            <a:tailEnd type="triangle" w="lg" len="lg"/>
          </a:ln>
        </p:spPr>
      </p:cxnSp>
      <p:sp>
        <p:nvSpPr>
          <p:cNvPr id="165915" name="AutoShape 27"/>
          <p:cNvSpPr>
            <a:spLocks/>
          </p:cNvSpPr>
          <p:nvPr/>
        </p:nvSpPr>
        <p:spPr bwMode="auto">
          <a:xfrm>
            <a:off x="4114800" y="5524500"/>
            <a:ext cx="1905000" cy="647700"/>
          </a:xfrm>
          <a:prstGeom prst="borderCallout1">
            <a:avLst>
              <a:gd name="adj1" fmla="val 17648"/>
              <a:gd name="adj2" fmla="val -4000"/>
              <a:gd name="adj3" fmla="val -17648"/>
              <a:gd name="adj4" fmla="val -100000"/>
            </a:avLst>
          </a:prstGeom>
          <a:solidFill>
            <a:srgbClr val="CC99FF"/>
          </a:solidFill>
          <a:ln w="9525">
            <a:solidFill>
              <a:schemeClr val="tx1"/>
            </a:solidFill>
            <a:miter lim="800000"/>
            <a:headEnd/>
            <a:tailEnd/>
          </a:ln>
        </p:spPr>
        <p:txBody>
          <a:bodyPr/>
          <a:lstStyle/>
          <a:p>
            <a:pPr algn="ctr"/>
            <a:r>
              <a:rPr lang="en-US" b="0"/>
              <a:t>The element added to the 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5908"/>
                                        </p:tgtEl>
                                        <p:attrNameLst>
                                          <p:attrName>style.visibility</p:attrName>
                                        </p:attrNameLst>
                                      </p:cBhvr>
                                      <p:to>
                                        <p:strVal val="visible"/>
                                      </p:to>
                                    </p:set>
                                    <p:animEffect transition="in" filter="fade">
                                      <p:cBhvr>
                                        <p:cTn id="7" dur="2000"/>
                                        <p:tgtEl>
                                          <p:spTgt spid="16590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5915"/>
                                        </p:tgtEl>
                                        <p:attrNameLst>
                                          <p:attrName>style.visibility</p:attrName>
                                        </p:attrNameLst>
                                      </p:cBhvr>
                                      <p:to>
                                        <p:strVal val="visible"/>
                                      </p:to>
                                    </p:set>
                                    <p:animEffect transition="in" filter="fade">
                                      <p:cBhvr>
                                        <p:cTn id="10" dur="2000"/>
                                        <p:tgtEl>
                                          <p:spTgt spid="165915"/>
                                        </p:tgtEl>
                                      </p:cBhvr>
                                    </p:animEffect>
                                  </p:childTnLst>
                                </p:cTn>
                              </p:par>
                              <p:par>
                                <p:cTn id="11" presetID="10" presetClass="entr" presetSubtype="0" fill="hold" nodeType="withEffect">
                                  <p:stCondLst>
                                    <p:cond delay="0"/>
                                  </p:stCondLst>
                                  <p:childTnLst>
                                    <p:set>
                                      <p:cBhvr>
                                        <p:cTn id="12" dur="1" fill="hold">
                                          <p:stCondLst>
                                            <p:cond delay="0"/>
                                          </p:stCondLst>
                                        </p:cTn>
                                        <p:tgtEl>
                                          <p:spTgt spid="165913"/>
                                        </p:tgtEl>
                                        <p:attrNameLst>
                                          <p:attrName>style.visibility</p:attrName>
                                        </p:attrNameLst>
                                      </p:cBhvr>
                                      <p:to>
                                        <p:strVal val="visible"/>
                                      </p:to>
                                    </p:set>
                                    <p:animEffect transition="in" filter="fade">
                                      <p:cBhvr>
                                        <p:cTn id="13" dur="2000"/>
                                        <p:tgtEl>
                                          <p:spTgt spid="1659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xit" presetSubtype="0" fill="hold" nodeType="clickEffect">
                                  <p:stCondLst>
                                    <p:cond delay="0"/>
                                  </p:stCondLst>
                                  <p:childTnLst>
                                    <p:animEffect transition="out" filter="fade">
                                      <p:cBhvr>
                                        <p:cTn id="17" dur="2000"/>
                                        <p:tgtEl>
                                          <p:spTgt spid="165906"/>
                                        </p:tgtEl>
                                      </p:cBhvr>
                                    </p:animEffect>
                                    <p:set>
                                      <p:cBhvr>
                                        <p:cTn id="18" dur="1" fill="hold">
                                          <p:stCondLst>
                                            <p:cond delay="1999"/>
                                          </p:stCondLst>
                                        </p:cTn>
                                        <p:tgtEl>
                                          <p:spTgt spid="165906"/>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65914"/>
                                        </p:tgtEl>
                                        <p:attrNameLst>
                                          <p:attrName>style.visibility</p:attrName>
                                        </p:attrNameLst>
                                      </p:cBhvr>
                                      <p:to>
                                        <p:strVal val="visible"/>
                                      </p:to>
                                    </p:set>
                                    <p:animEffect transition="in" filter="fade">
                                      <p:cBhvr>
                                        <p:cTn id="21" dur="2000"/>
                                        <p:tgtEl>
                                          <p:spTgt spid="165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a:t>
            </a:r>
            <a:r>
              <a:rPr lang="en-US" dirty="0"/>
              <a:t> </a:t>
            </a:r>
            <a:r>
              <a:rPr lang="en-US" sz="2700" dirty="0" err="1" smtClean="0">
                <a:latin typeface="Courier New" pitchFamily="49" charset="0"/>
              </a:rPr>
              <a:t>SLList.addFirst</a:t>
            </a:r>
            <a:r>
              <a:rPr lang="en-US" sz="2700" dirty="0" smtClean="0">
                <a:latin typeface="Courier New" pitchFamily="49" charset="0"/>
              </a:rPr>
              <a:t>(E item) </a:t>
            </a:r>
            <a:r>
              <a:rPr lang="en-US" dirty="0" smtClean="0">
                <a:latin typeface="+mn-lt"/>
              </a:rPr>
              <a:t>(cont.)</a:t>
            </a:r>
            <a:endParaRPr lang="en-US" dirty="0">
              <a:latin typeface="+mn-lt"/>
            </a:endParaRPr>
          </a:p>
        </p:txBody>
      </p:sp>
      <p:sp>
        <p:nvSpPr>
          <p:cNvPr id="166939" name="Rectangle 27"/>
          <p:cNvSpPr>
            <a:spLocks noGrp="1" noChangeArrowheads="1"/>
          </p:cNvSpPr>
          <p:nvPr>
            <p:ph sz="quarter" idx="1"/>
          </p:nvPr>
        </p:nvSpPr>
        <p:spPr>
          <a:xfrm>
            <a:off x="457200" y="1600200"/>
            <a:ext cx="8229600" cy="4800600"/>
          </a:xfrm>
        </p:spPr>
        <p:txBody>
          <a:bodyPr>
            <a:normAutofit fontScale="77500" lnSpcReduction="20000"/>
          </a:bodyPr>
          <a:lstStyle/>
          <a:p>
            <a:pPr marL="0" indent="0" fontAlgn="auto">
              <a:spcAft>
                <a:spcPts val="0"/>
              </a:spcAft>
              <a:buFont typeface="Wingdings"/>
              <a:buNone/>
              <a:defRPr/>
            </a:pPr>
            <a:r>
              <a:rPr lang="en-US" sz="2300" dirty="0" smtClean="0">
                <a:latin typeface="Courier New" pitchFamily="49" charset="0"/>
                <a:cs typeface="Courier New" pitchFamily="49" charset="0"/>
              </a:rPr>
              <a:t>private void addFirst (E item) {</a:t>
            </a:r>
          </a:p>
          <a:p>
            <a:pPr marL="0" indent="0" fontAlgn="auto">
              <a:spcAft>
                <a:spcPts val="0"/>
              </a:spcAft>
              <a:buFont typeface="Wingdings"/>
              <a:buNone/>
              <a:defRPr/>
            </a:pPr>
            <a:r>
              <a:rPr lang="en-US" sz="2300" dirty="0" smtClean="0">
                <a:latin typeface="Courier New" pitchFamily="49" charset="0"/>
                <a:cs typeface="Courier New" pitchFamily="49" charset="0"/>
              </a:rPr>
              <a:t>  Node&lt;E&gt; temp = new Node&lt;E&gt;(item, head);</a:t>
            </a:r>
          </a:p>
          <a:p>
            <a:pPr marL="0" indent="0" fontAlgn="auto">
              <a:spcAft>
                <a:spcPts val="0"/>
              </a:spcAft>
              <a:buFont typeface="Wingdings"/>
              <a:buNone/>
              <a:defRPr/>
            </a:pPr>
            <a:r>
              <a:rPr lang="en-US" sz="2300" dirty="0" smtClean="0">
                <a:latin typeface="Courier New" pitchFamily="49" charset="0"/>
                <a:cs typeface="Courier New" pitchFamily="49" charset="0"/>
              </a:rPr>
              <a:t>  head = temp;</a:t>
            </a:r>
          </a:p>
          <a:p>
            <a:pPr marL="0" indent="0" fontAlgn="auto">
              <a:spcAft>
                <a:spcPts val="0"/>
              </a:spcAft>
              <a:buFont typeface="Wingdings"/>
              <a:buNone/>
              <a:defRPr/>
            </a:pPr>
            <a:r>
              <a:rPr lang="en-US" sz="2300" dirty="0">
                <a:latin typeface="Courier New" pitchFamily="49" charset="0"/>
                <a:cs typeface="Courier New" pitchFamily="49" charset="0"/>
              </a:rPr>
              <a:t> </a:t>
            </a:r>
            <a:r>
              <a:rPr lang="en-US" sz="2300" dirty="0" smtClean="0">
                <a:latin typeface="Courier New" pitchFamily="49" charset="0"/>
                <a:cs typeface="Courier New" pitchFamily="49" charset="0"/>
              </a:rPr>
              <a:t> size++;</a:t>
            </a:r>
          </a:p>
          <a:p>
            <a:pPr marL="0" indent="0" fontAlgn="auto">
              <a:spcAft>
                <a:spcPts val="0"/>
              </a:spcAft>
              <a:buFont typeface="Wingdings"/>
              <a:buNone/>
              <a:defRPr/>
            </a:pPr>
            <a:r>
              <a:rPr lang="en-US" sz="2600" dirty="0" smtClean="0">
                <a:latin typeface="Courier New" pitchFamily="49" charset="0"/>
                <a:cs typeface="Courier New" pitchFamily="49" charset="0"/>
              </a:rPr>
              <a:t>}</a:t>
            </a:r>
          </a:p>
          <a:p>
            <a:pPr marL="320040" indent="-320040" fontAlgn="auto">
              <a:spcAft>
                <a:spcPts val="0"/>
              </a:spcAft>
              <a:buFont typeface="Wingdings"/>
              <a:buChar char=""/>
              <a:defRPr/>
            </a:pPr>
            <a:endParaRPr lang="en-US" dirty="0" smtClean="0"/>
          </a:p>
          <a:p>
            <a:pPr marL="0" indent="0" fontAlgn="auto">
              <a:spcAft>
                <a:spcPts val="0"/>
              </a:spcAft>
              <a:buFont typeface="Wingdings"/>
              <a:buNone/>
              <a:defRPr/>
            </a:pPr>
            <a:r>
              <a:rPr lang="en-US" dirty="0" smtClean="0"/>
              <a:t>or, more simply ...</a:t>
            </a:r>
          </a:p>
          <a:p>
            <a:pPr marL="320040" indent="-320040" fontAlgn="auto">
              <a:spcAft>
                <a:spcPts val="0"/>
              </a:spcAft>
              <a:buFont typeface="Wingdings"/>
              <a:buChar char=""/>
              <a:defRPr/>
            </a:pPr>
            <a:endParaRPr lang="en-US" dirty="0" smtClean="0"/>
          </a:p>
          <a:p>
            <a:pPr marL="0" indent="0" fontAlgn="auto">
              <a:spcAft>
                <a:spcPts val="0"/>
              </a:spcAft>
              <a:buFont typeface="Wingdings"/>
              <a:buNone/>
              <a:defRPr/>
            </a:pPr>
            <a:r>
              <a:rPr lang="en-US" sz="2300" dirty="0" smtClean="0">
                <a:latin typeface="Courier New" pitchFamily="49" charset="0"/>
                <a:cs typeface="Courier New" pitchFamily="49" charset="0"/>
              </a:rPr>
              <a:t>private void addFirst (E item) {</a:t>
            </a:r>
          </a:p>
          <a:p>
            <a:pPr marL="0" indent="0" fontAlgn="auto">
              <a:spcAft>
                <a:spcPts val="0"/>
              </a:spcAft>
              <a:buFont typeface="Wingdings"/>
              <a:buNone/>
              <a:defRPr/>
            </a:pPr>
            <a:r>
              <a:rPr lang="en-US" sz="2300" dirty="0" smtClean="0">
                <a:latin typeface="Courier New" pitchFamily="49" charset="0"/>
                <a:cs typeface="Courier New" pitchFamily="49" charset="0"/>
              </a:rPr>
              <a:t>  head = new Node&lt;E&gt;(item, head);</a:t>
            </a:r>
          </a:p>
          <a:p>
            <a:pPr marL="0" indent="0" fontAlgn="auto">
              <a:spcAft>
                <a:spcPts val="0"/>
              </a:spcAft>
              <a:buFont typeface="Wingdings"/>
              <a:buNone/>
              <a:defRPr/>
            </a:pPr>
            <a:r>
              <a:rPr lang="en-US" sz="2300" dirty="0">
                <a:latin typeface="Courier New" pitchFamily="49" charset="0"/>
                <a:cs typeface="Courier New" pitchFamily="49" charset="0"/>
              </a:rPr>
              <a:t> </a:t>
            </a:r>
            <a:r>
              <a:rPr lang="en-US" sz="2300" dirty="0" smtClean="0">
                <a:latin typeface="Courier New" pitchFamily="49" charset="0"/>
                <a:cs typeface="Courier New" pitchFamily="49" charset="0"/>
              </a:rPr>
              <a:t> size++;</a:t>
            </a:r>
          </a:p>
          <a:p>
            <a:pPr marL="0" indent="0" fontAlgn="auto">
              <a:spcAft>
                <a:spcPts val="0"/>
              </a:spcAft>
              <a:buFont typeface="Wingdings"/>
              <a:buNone/>
              <a:defRPr/>
            </a:pPr>
            <a:r>
              <a:rPr lang="en-US" sz="2300" dirty="0" smtClean="0">
                <a:latin typeface="Courier New" pitchFamily="49" charset="0"/>
                <a:cs typeface="Courier New" pitchFamily="49" charset="0"/>
              </a:rPr>
              <a:t>}</a:t>
            </a:r>
          </a:p>
          <a:p>
            <a:pPr marL="320040" indent="-320040" fontAlgn="auto">
              <a:spcAft>
                <a:spcPts val="0"/>
              </a:spcAft>
              <a:buFont typeface="Wingdings"/>
              <a:buChar char=""/>
              <a:defRPr/>
            </a:pPr>
            <a:endParaRPr lang="en-US" dirty="0" smtClean="0"/>
          </a:p>
          <a:p>
            <a:pPr marL="0" indent="0" fontAlgn="auto">
              <a:spcAft>
                <a:spcPts val="0"/>
              </a:spcAft>
              <a:buFont typeface="Wingdings"/>
              <a:buNone/>
              <a:defRPr/>
            </a:pPr>
            <a:r>
              <a:rPr lang="en-US" dirty="0" smtClean="0"/>
              <a:t>This works even if </a:t>
            </a:r>
            <a:r>
              <a:rPr lang="en-US" dirty="0" smtClean="0">
                <a:latin typeface="Courier New" pitchFamily="49" charset="0"/>
                <a:cs typeface="Courier New" pitchFamily="49" charset="0"/>
              </a:rPr>
              <a:t>head</a:t>
            </a:r>
            <a:r>
              <a:rPr lang="en-US" dirty="0" smtClean="0"/>
              <a:t> is null</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a:t>
            </a:r>
            <a:r>
              <a:rPr lang="en-US" dirty="0"/>
              <a:t> </a:t>
            </a:r>
            <a:r>
              <a:rPr lang="en-US" sz="2700" dirty="0" err="1">
                <a:latin typeface="Courier New" pitchFamily="49" charset="0"/>
              </a:rPr>
              <a:t>addAfter</a:t>
            </a:r>
            <a:r>
              <a:rPr lang="en-US" sz="2700" dirty="0">
                <a:latin typeface="Courier New" pitchFamily="49" charset="0"/>
              </a:rPr>
              <a:t>(Node&lt;E</a:t>
            </a:r>
            <a:r>
              <a:rPr lang="en-US" sz="2700" dirty="0" smtClean="0">
                <a:latin typeface="Courier New" pitchFamily="49" charset="0"/>
              </a:rPr>
              <a:t>&gt; node, E item)</a:t>
            </a:r>
            <a:endParaRPr lang="en-US" sz="2700" dirty="0">
              <a:latin typeface="Courier New" pitchFamily="49" charset="0"/>
            </a:endParaRPr>
          </a:p>
        </p:txBody>
      </p:sp>
      <p:grpSp>
        <p:nvGrpSpPr>
          <p:cNvPr id="100354" name="Group 3"/>
          <p:cNvGrpSpPr>
            <a:grpSpLocks/>
          </p:cNvGrpSpPr>
          <p:nvPr/>
        </p:nvGrpSpPr>
        <p:grpSpPr bwMode="auto">
          <a:xfrm>
            <a:off x="685800" y="2362200"/>
            <a:ext cx="1828800" cy="1066800"/>
            <a:chOff x="432" y="1488"/>
            <a:chExt cx="1152" cy="672"/>
          </a:xfrm>
        </p:grpSpPr>
        <p:grpSp>
          <p:nvGrpSpPr>
            <p:cNvPr id="100375" name="Group 4"/>
            <p:cNvGrpSpPr>
              <a:grpSpLocks/>
            </p:cNvGrpSpPr>
            <p:nvPr/>
          </p:nvGrpSpPr>
          <p:grpSpPr bwMode="auto">
            <a:xfrm>
              <a:off x="432" y="1824"/>
              <a:ext cx="1152" cy="336"/>
              <a:chOff x="432" y="1824"/>
              <a:chExt cx="1152" cy="336"/>
            </a:xfrm>
          </p:grpSpPr>
          <p:sp>
            <p:nvSpPr>
              <p:cNvPr id="100377"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100378"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0376"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100355" name="Group 8"/>
          <p:cNvGrpSpPr>
            <a:grpSpLocks/>
          </p:cNvGrpSpPr>
          <p:nvPr/>
        </p:nvGrpSpPr>
        <p:grpSpPr bwMode="auto">
          <a:xfrm>
            <a:off x="3276600" y="2362200"/>
            <a:ext cx="1828800" cy="1295400"/>
            <a:chOff x="2064" y="1488"/>
            <a:chExt cx="1152" cy="816"/>
          </a:xfrm>
        </p:grpSpPr>
        <p:grpSp>
          <p:nvGrpSpPr>
            <p:cNvPr id="100371" name="Group 9"/>
            <p:cNvGrpSpPr>
              <a:grpSpLocks/>
            </p:cNvGrpSpPr>
            <p:nvPr/>
          </p:nvGrpSpPr>
          <p:grpSpPr bwMode="auto">
            <a:xfrm>
              <a:off x="2064" y="1824"/>
              <a:ext cx="1152" cy="480"/>
              <a:chOff x="2064" y="1824"/>
              <a:chExt cx="1152" cy="480"/>
            </a:xfrm>
          </p:grpSpPr>
          <p:sp>
            <p:nvSpPr>
              <p:cNvPr id="100373"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100374"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0372"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100356" name="Group 13"/>
          <p:cNvGrpSpPr>
            <a:grpSpLocks/>
          </p:cNvGrpSpPr>
          <p:nvPr/>
        </p:nvGrpSpPr>
        <p:grpSpPr bwMode="auto">
          <a:xfrm>
            <a:off x="5715000" y="2362200"/>
            <a:ext cx="1828800" cy="1295400"/>
            <a:chOff x="2064" y="1488"/>
            <a:chExt cx="1152" cy="816"/>
          </a:xfrm>
        </p:grpSpPr>
        <p:grpSp>
          <p:nvGrpSpPr>
            <p:cNvPr id="100367" name="Group 14"/>
            <p:cNvGrpSpPr>
              <a:grpSpLocks/>
            </p:cNvGrpSpPr>
            <p:nvPr/>
          </p:nvGrpSpPr>
          <p:grpSpPr bwMode="auto">
            <a:xfrm>
              <a:off x="2064" y="1824"/>
              <a:ext cx="1152" cy="480"/>
              <a:chOff x="2064" y="1824"/>
              <a:chExt cx="1152" cy="480"/>
            </a:xfrm>
          </p:grpSpPr>
          <p:sp>
            <p:nvSpPr>
              <p:cNvPr id="100369"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100370"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0368"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0357" name="AutoShape 18"/>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168979" name="AutoShape 19"/>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grpSp>
        <p:nvGrpSpPr>
          <p:cNvPr id="168980" name="Group 20"/>
          <p:cNvGrpSpPr>
            <a:grpSpLocks/>
          </p:cNvGrpSpPr>
          <p:nvPr/>
        </p:nvGrpSpPr>
        <p:grpSpPr bwMode="auto">
          <a:xfrm>
            <a:off x="4495800" y="4221163"/>
            <a:ext cx="1828800" cy="1295400"/>
            <a:chOff x="2064" y="1488"/>
            <a:chExt cx="1152" cy="816"/>
          </a:xfrm>
        </p:grpSpPr>
        <p:grpSp>
          <p:nvGrpSpPr>
            <p:cNvPr id="100363" name="Group 21"/>
            <p:cNvGrpSpPr>
              <a:grpSpLocks/>
            </p:cNvGrpSpPr>
            <p:nvPr/>
          </p:nvGrpSpPr>
          <p:grpSpPr bwMode="auto">
            <a:xfrm>
              <a:off x="2064" y="1824"/>
              <a:ext cx="1152" cy="480"/>
              <a:chOff x="2064" y="1824"/>
              <a:chExt cx="1152" cy="480"/>
            </a:xfrm>
          </p:grpSpPr>
          <p:sp>
            <p:nvSpPr>
              <p:cNvPr id="100365" name="Rectangle 22"/>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"Ann"</a:t>
                </a:r>
              </a:p>
            </p:txBody>
          </p:sp>
          <p:sp>
            <p:nvSpPr>
              <p:cNvPr id="100366" name="Rectangle 23"/>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0364" name="Rectangle 24"/>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sp>
        <p:nvSpPr>
          <p:cNvPr id="168988" name="AutoShape 28"/>
          <p:cNvSpPr>
            <a:spLocks/>
          </p:cNvSpPr>
          <p:nvPr/>
        </p:nvSpPr>
        <p:spPr bwMode="auto">
          <a:xfrm>
            <a:off x="1295400" y="5410200"/>
            <a:ext cx="1905000" cy="647700"/>
          </a:xfrm>
          <a:prstGeom prst="borderCallout1">
            <a:avLst>
              <a:gd name="adj1" fmla="val 17648"/>
              <a:gd name="adj2" fmla="val 104000"/>
              <a:gd name="adj3" fmla="val -3921"/>
              <a:gd name="adj4" fmla="val 233417"/>
            </a:avLst>
          </a:prstGeom>
          <a:solidFill>
            <a:srgbClr val="CC99FF"/>
          </a:solidFill>
          <a:ln w="9525">
            <a:solidFill>
              <a:schemeClr val="tx1"/>
            </a:solidFill>
            <a:miter lim="800000"/>
            <a:headEnd/>
            <a:tailEnd/>
          </a:ln>
        </p:spPr>
        <p:txBody>
          <a:bodyPr/>
          <a:lstStyle/>
          <a:p>
            <a:pPr algn="ctr"/>
            <a:r>
              <a:rPr lang="en-US" b="0"/>
              <a:t>The element added to the list</a:t>
            </a:r>
          </a:p>
        </p:txBody>
      </p:sp>
      <p:cxnSp>
        <p:nvCxnSpPr>
          <p:cNvPr id="168989" name="AutoShape 29"/>
          <p:cNvCxnSpPr>
            <a:cxnSpLocks noChangeShapeType="1"/>
            <a:stCxn id="100366" idx="3"/>
            <a:endCxn id="100368" idx="1"/>
          </p:cNvCxnSpPr>
          <p:nvPr/>
        </p:nvCxnSpPr>
        <p:spPr bwMode="auto">
          <a:xfrm flipH="1" flipV="1">
            <a:off x="5715000" y="2628900"/>
            <a:ext cx="533400" cy="2392363"/>
          </a:xfrm>
          <a:prstGeom prst="curvedConnector5">
            <a:avLst>
              <a:gd name="adj1" fmla="val -70833"/>
              <a:gd name="adj2" fmla="val 46051"/>
              <a:gd name="adj3" fmla="val 170833"/>
            </a:avLst>
          </a:prstGeom>
          <a:noFill/>
          <a:ln w="9525">
            <a:solidFill>
              <a:schemeClr val="tx1"/>
            </a:solidFill>
            <a:round/>
            <a:headEnd/>
            <a:tailEnd type="triangle" w="lg" len="lg"/>
          </a:ln>
        </p:spPr>
      </p:cxnSp>
      <p:cxnSp>
        <p:nvCxnSpPr>
          <p:cNvPr id="168990" name="AutoShape 30"/>
          <p:cNvCxnSpPr>
            <a:cxnSpLocks noChangeShapeType="1"/>
            <a:stCxn id="100374" idx="3"/>
            <a:endCxn id="100364" idx="1"/>
          </p:cNvCxnSpPr>
          <p:nvPr/>
        </p:nvCxnSpPr>
        <p:spPr bwMode="auto">
          <a:xfrm flipH="1">
            <a:off x="4495800" y="3162300"/>
            <a:ext cx="533400" cy="1325563"/>
          </a:xfrm>
          <a:prstGeom prst="curvedConnector5">
            <a:avLst>
              <a:gd name="adj1" fmla="val -42856"/>
              <a:gd name="adj2" fmla="val 53171"/>
              <a:gd name="adj3" fmla="val 142856"/>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8980"/>
                                        </p:tgtEl>
                                        <p:attrNameLst>
                                          <p:attrName>style.visibility</p:attrName>
                                        </p:attrNameLst>
                                      </p:cBhvr>
                                      <p:to>
                                        <p:strVal val="visible"/>
                                      </p:to>
                                    </p:set>
                                    <p:animEffect transition="in" filter="fade">
                                      <p:cBhvr>
                                        <p:cTn id="7" dur="2000"/>
                                        <p:tgtEl>
                                          <p:spTgt spid="1689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8988"/>
                                        </p:tgtEl>
                                        <p:attrNameLst>
                                          <p:attrName>style.visibility</p:attrName>
                                        </p:attrNameLst>
                                      </p:cBhvr>
                                      <p:to>
                                        <p:strVal val="visible"/>
                                      </p:to>
                                    </p:set>
                                    <p:animEffect transition="in" filter="fade">
                                      <p:cBhvr>
                                        <p:cTn id="10" dur="2000"/>
                                        <p:tgtEl>
                                          <p:spTgt spid="168988"/>
                                        </p:tgtEl>
                                      </p:cBhvr>
                                    </p:animEffect>
                                  </p:childTnLst>
                                </p:cTn>
                              </p:par>
                              <p:par>
                                <p:cTn id="11" presetID="10" presetClass="entr" presetSubtype="0" fill="hold" nodeType="withEffect">
                                  <p:stCondLst>
                                    <p:cond delay="0"/>
                                  </p:stCondLst>
                                  <p:childTnLst>
                                    <p:set>
                                      <p:cBhvr>
                                        <p:cTn id="12" dur="1" fill="hold">
                                          <p:stCondLst>
                                            <p:cond delay="0"/>
                                          </p:stCondLst>
                                        </p:cTn>
                                        <p:tgtEl>
                                          <p:spTgt spid="168989"/>
                                        </p:tgtEl>
                                        <p:attrNameLst>
                                          <p:attrName>style.visibility</p:attrName>
                                        </p:attrNameLst>
                                      </p:cBhvr>
                                      <p:to>
                                        <p:strVal val="visible"/>
                                      </p:to>
                                    </p:set>
                                    <p:animEffect transition="in" filter="fade">
                                      <p:cBhvr>
                                        <p:cTn id="13" dur="2000"/>
                                        <p:tgtEl>
                                          <p:spTgt spid="16898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xit" presetSubtype="0" fill="hold" nodeType="clickEffect">
                                  <p:stCondLst>
                                    <p:cond delay="0"/>
                                  </p:stCondLst>
                                  <p:childTnLst>
                                    <p:animEffect transition="out" filter="fade">
                                      <p:cBhvr>
                                        <p:cTn id="17" dur="2000"/>
                                        <p:tgtEl>
                                          <p:spTgt spid="168979"/>
                                        </p:tgtEl>
                                      </p:cBhvr>
                                    </p:animEffect>
                                    <p:set>
                                      <p:cBhvr>
                                        <p:cTn id="18" dur="1" fill="hold">
                                          <p:stCondLst>
                                            <p:cond delay="1999"/>
                                          </p:stCondLst>
                                        </p:cTn>
                                        <p:tgtEl>
                                          <p:spTgt spid="168979"/>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68990"/>
                                        </p:tgtEl>
                                        <p:attrNameLst>
                                          <p:attrName>style.visibility</p:attrName>
                                        </p:attrNameLst>
                                      </p:cBhvr>
                                      <p:to>
                                        <p:strVal val="visible"/>
                                      </p:to>
                                    </p:set>
                                    <p:animEffect transition="in" filter="fade">
                                      <p:cBhvr>
                                        <p:cTn id="21" dur="2000"/>
                                        <p:tgtEl>
                                          <p:spTgt spid="168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Implementing</a:t>
            </a:r>
            <a:r>
              <a:rPr lang="en-US" dirty="0" smtClean="0"/>
              <a:t> </a:t>
            </a:r>
            <a:r>
              <a:rPr lang="en-US" dirty="0" smtClean="0">
                <a:latin typeface="Courier New" pitchFamily="49" charset="0"/>
              </a:rPr>
              <a:t> </a:t>
            </a:r>
            <a:r>
              <a:rPr lang="en-US" sz="2700" dirty="0" err="1" smtClean="0">
                <a:latin typeface="Courier New" pitchFamily="49" charset="0"/>
              </a:rPr>
              <a:t>addAfter</a:t>
            </a:r>
            <a:r>
              <a:rPr lang="en-US" sz="2700" dirty="0" smtClean="0">
                <a:latin typeface="Courier New" pitchFamily="49" charset="0"/>
              </a:rPr>
              <a:t>(Node&lt;E&gt; node, E item)</a:t>
            </a:r>
            <a:r>
              <a:rPr lang="en-US" sz="2700" dirty="0" smtClean="0">
                <a:latin typeface="Courier New" pitchFamily="49" charset="0"/>
                <a:cs typeface="Courier New" pitchFamily="49" charset="0"/>
              </a:rPr>
              <a:t> </a:t>
            </a:r>
            <a:r>
              <a:rPr lang="en-US" dirty="0" smtClean="0"/>
              <a:t>(cont.)</a:t>
            </a:r>
            <a:endParaRPr lang="en-US" dirty="0"/>
          </a:p>
        </p:txBody>
      </p:sp>
      <p:sp>
        <p:nvSpPr>
          <p:cNvPr id="170012" name="Rectangle 28"/>
          <p:cNvSpPr>
            <a:spLocks noGrp="1" noChangeArrowheads="1"/>
          </p:cNvSpPr>
          <p:nvPr>
            <p:ph sz="quarter" idx="1"/>
          </p:nvPr>
        </p:nvSpPr>
        <p:spPr>
          <a:xfrm>
            <a:off x="612775" y="1600200"/>
            <a:ext cx="8153400" cy="4495800"/>
          </a:xfrm>
        </p:spPr>
        <p:txBody>
          <a:bodyPr>
            <a:normAutofit fontScale="92500" lnSpcReduction="10000"/>
          </a:bodyPr>
          <a:lstStyle/>
          <a:p>
            <a:pPr marL="0" indent="0" fontAlgn="auto">
              <a:spcAft>
                <a:spcPts val="0"/>
              </a:spcAft>
              <a:buFont typeface="Wingdings"/>
              <a:buNone/>
              <a:defRPr/>
            </a:pPr>
            <a:r>
              <a:rPr lang="en-US" sz="1900" dirty="0" smtClean="0">
                <a:latin typeface="Courier New" pitchFamily="49" charset="0"/>
                <a:cs typeface="Courier New" pitchFamily="49" charset="0"/>
              </a:rPr>
              <a:t>private void addAfter (Node&lt;E&gt; node, E item) {</a:t>
            </a:r>
          </a:p>
          <a:p>
            <a:pPr marL="0" indent="0" fontAlgn="auto">
              <a:spcAft>
                <a:spcPts val="0"/>
              </a:spcAft>
              <a:buFont typeface="Wingdings"/>
              <a:buNone/>
              <a:defRPr/>
            </a:pPr>
            <a:r>
              <a:rPr lang="en-US" sz="1900" dirty="0" smtClean="0">
                <a:latin typeface="Courier New" pitchFamily="49" charset="0"/>
                <a:cs typeface="Courier New" pitchFamily="49" charset="0"/>
              </a:rPr>
              <a:t>  Node&lt;E&gt; temp = new Node&lt;E&gt;(item, node.next);</a:t>
            </a:r>
          </a:p>
          <a:p>
            <a:pPr marL="0" indent="0" fontAlgn="auto">
              <a:spcAft>
                <a:spcPts val="0"/>
              </a:spcAft>
              <a:buFont typeface="Wingdings"/>
              <a:buNone/>
              <a:defRPr/>
            </a:pPr>
            <a:r>
              <a:rPr lang="en-US" sz="1900" dirty="0" smtClean="0">
                <a:latin typeface="Courier New" pitchFamily="49" charset="0"/>
                <a:cs typeface="Courier New" pitchFamily="49" charset="0"/>
              </a:rPr>
              <a:t>  node.next = temp;</a:t>
            </a:r>
          </a:p>
          <a:p>
            <a:pPr marL="0" indent="0" fontAlgn="auto">
              <a:spcAft>
                <a:spcPts val="0"/>
              </a:spcAft>
              <a:buFont typeface="Wingdings"/>
              <a:buNone/>
              <a:defRPr/>
            </a:pPr>
            <a:r>
              <a:rPr lang="en-US" sz="1900" dirty="0">
                <a:latin typeface="Courier New" pitchFamily="49" charset="0"/>
                <a:cs typeface="Courier New" pitchFamily="49" charset="0"/>
              </a:rPr>
              <a:t> </a:t>
            </a:r>
            <a:r>
              <a:rPr lang="en-US" sz="1900" dirty="0" smtClean="0">
                <a:latin typeface="Courier New" pitchFamily="49" charset="0"/>
                <a:cs typeface="Courier New" pitchFamily="49" charset="0"/>
              </a:rPr>
              <a:t> size++;</a:t>
            </a:r>
          </a:p>
          <a:p>
            <a:pPr marL="0" indent="0" fontAlgn="auto">
              <a:spcAft>
                <a:spcPts val="0"/>
              </a:spcAft>
              <a:buFont typeface="Wingdings"/>
              <a:buNone/>
              <a:defRPr/>
            </a:pPr>
            <a:r>
              <a:rPr lang="en-US" sz="2200" dirty="0" smtClean="0">
                <a:latin typeface="Courier New" pitchFamily="49" charset="0"/>
                <a:cs typeface="Courier New" pitchFamily="49" charset="0"/>
              </a:rPr>
              <a:t>}</a:t>
            </a:r>
          </a:p>
          <a:p>
            <a:pPr marL="320040" indent="-320040" fontAlgn="auto">
              <a:spcAft>
                <a:spcPts val="0"/>
              </a:spcAft>
              <a:buFont typeface="Wingdings"/>
              <a:buChar char=""/>
              <a:defRPr/>
            </a:pPr>
            <a:endParaRPr lang="en-US" dirty="0" smtClean="0"/>
          </a:p>
          <a:p>
            <a:pPr marL="0" indent="0" fontAlgn="auto">
              <a:spcAft>
                <a:spcPts val="0"/>
              </a:spcAft>
              <a:buFont typeface="Wingdings"/>
              <a:buNone/>
              <a:defRPr/>
            </a:pPr>
            <a:r>
              <a:rPr lang="en-US" sz="2600" dirty="0" smtClean="0"/>
              <a:t>or, more simply  ...</a:t>
            </a:r>
          </a:p>
          <a:p>
            <a:pPr marL="320040" indent="-320040" fontAlgn="auto">
              <a:spcAft>
                <a:spcPts val="0"/>
              </a:spcAft>
              <a:buFont typeface="Wingdings"/>
              <a:buChar char=""/>
              <a:defRPr/>
            </a:pPr>
            <a:endParaRPr lang="en-US" dirty="0" smtClean="0"/>
          </a:p>
          <a:p>
            <a:pPr marL="0" indent="0" fontAlgn="auto">
              <a:spcAft>
                <a:spcPts val="0"/>
              </a:spcAft>
              <a:buFont typeface="Wingdings"/>
              <a:buNone/>
              <a:defRPr/>
            </a:pPr>
            <a:r>
              <a:rPr lang="en-US" sz="1900" dirty="0" smtClean="0">
                <a:latin typeface="Courier New" pitchFamily="49" charset="0"/>
                <a:cs typeface="Courier New" pitchFamily="49" charset="0"/>
              </a:rPr>
              <a:t>private void addAfter (Node&lt;E&gt; node, E item) {</a:t>
            </a:r>
          </a:p>
          <a:p>
            <a:pPr marL="0" indent="0" fontAlgn="auto">
              <a:spcAft>
                <a:spcPts val="0"/>
              </a:spcAft>
              <a:buFont typeface="Wingdings"/>
              <a:buNone/>
              <a:defRPr/>
            </a:pPr>
            <a:r>
              <a:rPr lang="en-US" sz="1900" dirty="0" smtClean="0">
                <a:latin typeface="Courier New" pitchFamily="49" charset="0"/>
                <a:cs typeface="Courier New" pitchFamily="49" charset="0"/>
              </a:rPr>
              <a:t>  node.next = new Node&lt;E&gt;(item, node.next);</a:t>
            </a:r>
          </a:p>
          <a:p>
            <a:pPr marL="0" indent="0" fontAlgn="auto">
              <a:spcAft>
                <a:spcPts val="0"/>
              </a:spcAft>
              <a:buFont typeface="Wingdings"/>
              <a:buNone/>
              <a:defRPr/>
            </a:pPr>
            <a:r>
              <a:rPr lang="en-US" sz="1900" dirty="0">
                <a:latin typeface="Courier New" pitchFamily="49" charset="0"/>
                <a:cs typeface="Courier New" pitchFamily="49" charset="0"/>
              </a:rPr>
              <a:t> </a:t>
            </a:r>
            <a:r>
              <a:rPr lang="en-US" sz="1900" dirty="0" smtClean="0">
                <a:latin typeface="Courier New" pitchFamily="49" charset="0"/>
                <a:cs typeface="Courier New" pitchFamily="49" charset="0"/>
              </a:rPr>
              <a:t> size++;</a:t>
            </a:r>
          </a:p>
          <a:p>
            <a:pPr marL="0" indent="0" fontAlgn="auto">
              <a:spcAft>
                <a:spcPts val="0"/>
              </a:spcAft>
              <a:buFont typeface="Wingdings"/>
              <a:buNone/>
              <a:defRPr/>
            </a:pPr>
            <a:r>
              <a:rPr lang="en-US" sz="2200" dirty="0" smtClean="0">
                <a:latin typeface="Courier New" pitchFamily="49" charset="0"/>
                <a:cs typeface="Courier New" pitchFamily="49" charset="0"/>
              </a:rPr>
              <a:t>}</a:t>
            </a:r>
            <a:endParaRPr lang="en-US" sz="2200" dirty="0">
              <a:latin typeface="Courier New" pitchFamily="49" charset="0"/>
              <a:cs typeface="Courier New" pitchFamily="49" charset="0"/>
            </a:endParaRPr>
          </a:p>
        </p:txBody>
      </p:sp>
      <p:sp>
        <p:nvSpPr>
          <p:cNvPr id="4" name="Line Callout 1 3"/>
          <p:cNvSpPr/>
          <p:nvPr/>
        </p:nvSpPr>
        <p:spPr>
          <a:xfrm>
            <a:off x="4419600" y="2362200"/>
            <a:ext cx="3810000" cy="1828800"/>
          </a:xfrm>
          <a:prstGeom prst="borderCallout1">
            <a:avLst>
              <a:gd name="adj1" fmla="val 18750"/>
              <a:gd name="adj2" fmla="val -8333"/>
              <a:gd name="adj3" fmla="val 127993"/>
              <a:gd name="adj4" fmla="val -7754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We declare this method </a:t>
            </a:r>
            <a:r>
              <a:rPr lang="en-US" dirty="0">
                <a:latin typeface="Courier New" pitchFamily="49" charset="0"/>
                <a:cs typeface="Courier New" pitchFamily="49" charset="0"/>
              </a:rPr>
              <a:t>private</a:t>
            </a:r>
            <a:r>
              <a:rPr lang="en-US" dirty="0"/>
              <a:t> since it should not be called from outside the class.  Later we will see how this method is used to implement the public add </a:t>
            </a:r>
            <a:r>
              <a:rPr lang="en-US" dirty="0" smtClean="0"/>
              <a:t>methods.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0" y="274638"/>
            <a:ext cx="9144000" cy="1143000"/>
          </a:xfrm>
        </p:spPr>
        <p:txBody>
          <a:bodyPr>
            <a:normAutofit fontScale="90000"/>
          </a:bodyPr>
          <a:lstStyle/>
          <a:p>
            <a:pPr fontAlgn="auto">
              <a:spcAft>
                <a:spcPts val="0"/>
              </a:spcAft>
              <a:defRPr/>
            </a:pPr>
            <a:r>
              <a:rPr lang="en-US" b="1" dirty="0"/>
              <a:t>Implementing</a:t>
            </a:r>
            <a:r>
              <a:rPr lang="en-US" dirty="0"/>
              <a:t> </a:t>
            </a:r>
            <a:r>
              <a:rPr lang="en-US" dirty="0" err="1">
                <a:latin typeface="Courier New" pitchFamily="49" charset="0"/>
              </a:rPr>
              <a:t>removeAfter</a:t>
            </a:r>
            <a:r>
              <a:rPr lang="en-US" dirty="0">
                <a:latin typeface="Courier New" pitchFamily="49" charset="0"/>
              </a:rPr>
              <a:t>(Node&lt;E</a:t>
            </a:r>
            <a:r>
              <a:rPr lang="en-US" dirty="0" smtClean="0">
                <a:latin typeface="Courier New" pitchFamily="49" charset="0"/>
              </a:rPr>
              <a:t>&gt; node)</a:t>
            </a:r>
            <a:endParaRPr lang="en-US" dirty="0">
              <a:latin typeface="Courier New" pitchFamily="49" charset="0"/>
            </a:endParaRPr>
          </a:p>
        </p:txBody>
      </p:sp>
      <p:grpSp>
        <p:nvGrpSpPr>
          <p:cNvPr id="102402" name="Group 3"/>
          <p:cNvGrpSpPr>
            <a:grpSpLocks/>
          </p:cNvGrpSpPr>
          <p:nvPr/>
        </p:nvGrpSpPr>
        <p:grpSpPr bwMode="auto">
          <a:xfrm>
            <a:off x="685800" y="2362200"/>
            <a:ext cx="1828800" cy="1066800"/>
            <a:chOff x="432" y="1488"/>
            <a:chExt cx="1152" cy="672"/>
          </a:xfrm>
        </p:grpSpPr>
        <p:grpSp>
          <p:nvGrpSpPr>
            <p:cNvPr id="102426" name="Group 4"/>
            <p:cNvGrpSpPr>
              <a:grpSpLocks/>
            </p:cNvGrpSpPr>
            <p:nvPr/>
          </p:nvGrpSpPr>
          <p:grpSpPr bwMode="auto">
            <a:xfrm>
              <a:off x="432" y="1824"/>
              <a:ext cx="1152" cy="336"/>
              <a:chOff x="432" y="1824"/>
              <a:chExt cx="1152" cy="336"/>
            </a:xfrm>
          </p:grpSpPr>
          <p:sp>
            <p:nvSpPr>
              <p:cNvPr id="102428"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102429"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2427"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102403" name="Group 8"/>
          <p:cNvGrpSpPr>
            <a:grpSpLocks/>
          </p:cNvGrpSpPr>
          <p:nvPr/>
        </p:nvGrpSpPr>
        <p:grpSpPr bwMode="auto">
          <a:xfrm>
            <a:off x="3276600" y="2362200"/>
            <a:ext cx="1828800" cy="1295400"/>
            <a:chOff x="2064" y="1488"/>
            <a:chExt cx="1152" cy="816"/>
          </a:xfrm>
        </p:grpSpPr>
        <p:grpSp>
          <p:nvGrpSpPr>
            <p:cNvPr id="102422" name="Group 9"/>
            <p:cNvGrpSpPr>
              <a:grpSpLocks/>
            </p:cNvGrpSpPr>
            <p:nvPr/>
          </p:nvGrpSpPr>
          <p:grpSpPr bwMode="auto">
            <a:xfrm>
              <a:off x="2064" y="1824"/>
              <a:ext cx="1152" cy="480"/>
              <a:chOff x="2064" y="1824"/>
              <a:chExt cx="1152" cy="480"/>
            </a:xfrm>
          </p:grpSpPr>
          <p:sp>
            <p:nvSpPr>
              <p:cNvPr id="102424"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102425"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2423"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102404" name="Group 13"/>
          <p:cNvGrpSpPr>
            <a:grpSpLocks/>
          </p:cNvGrpSpPr>
          <p:nvPr/>
        </p:nvGrpSpPr>
        <p:grpSpPr bwMode="auto">
          <a:xfrm>
            <a:off x="5715000" y="2362200"/>
            <a:ext cx="1828800" cy="1295400"/>
            <a:chOff x="2064" y="1488"/>
            <a:chExt cx="1152" cy="816"/>
          </a:xfrm>
        </p:grpSpPr>
        <p:grpSp>
          <p:nvGrpSpPr>
            <p:cNvPr id="102418" name="Group 14"/>
            <p:cNvGrpSpPr>
              <a:grpSpLocks/>
            </p:cNvGrpSpPr>
            <p:nvPr/>
          </p:nvGrpSpPr>
          <p:grpSpPr bwMode="auto">
            <a:xfrm>
              <a:off x="2064" y="1824"/>
              <a:ext cx="1152" cy="480"/>
              <a:chOff x="2064" y="1824"/>
              <a:chExt cx="1152" cy="480"/>
            </a:xfrm>
          </p:grpSpPr>
          <p:sp>
            <p:nvSpPr>
              <p:cNvPr id="102420"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102421"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2419"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2405" name="AutoShape 18"/>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176147" name="AutoShape 19"/>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grpSp>
        <p:nvGrpSpPr>
          <p:cNvPr id="102407" name="Group 20"/>
          <p:cNvGrpSpPr>
            <a:grpSpLocks/>
          </p:cNvGrpSpPr>
          <p:nvPr/>
        </p:nvGrpSpPr>
        <p:grpSpPr bwMode="auto">
          <a:xfrm>
            <a:off x="6629400" y="4343400"/>
            <a:ext cx="1828800" cy="1295400"/>
            <a:chOff x="2064" y="1488"/>
            <a:chExt cx="1152" cy="816"/>
          </a:xfrm>
        </p:grpSpPr>
        <p:grpSp>
          <p:nvGrpSpPr>
            <p:cNvPr id="102414" name="Group 21"/>
            <p:cNvGrpSpPr>
              <a:grpSpLocks/>
            </p:cNvGrpSpPr>
            <p:nvPr/>
          </p:nvGrpSpPr>
          <p:grpSpPr bwMode="auto">
            <a:xfrm>
              <a:off x="2064" y="1824"/>
              <a:ext cx="1152" cy="480"/>
              <a:chOff x="2064" y="1824"/>
              <a:chExt cx="1152" cy="480"/>
            </a:xfrm>
          </p:grpSpPr>
          <p:sp>
            <p:nvSpPr>
              <p:cNvPr id="102416" name="Rectangle 22"/>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"Ann"</a:t>
                </a:r>
              </a:p>
            </p:txBody>
          </p:sp>
          <p:sp>
            <p:nvSpPr>
              <p:cNvPr id="102417" name="Rectangle 23"/>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2415" name="Rectangle 24"/>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2408" name="AutoShape 28"/>
          <p:cNvCxnSpPr>
            <a:cxnSpLocks noChangeShapeType="1"/>
            <a:stCxn id="102421" idx="3"/>
            <a:endCxn id="102415" idx="1"/>
          </p:cNvCxnSpPr>
          <p:nvPr/>
        </p:nvCxnSpPr>
        <p:spPr bwMode="auto">
          <a:xfrm flipH="1">
            <a:off x="6629400" y="3162300"/>
            <a:ext cx="838200" cy="1447800"/>
          </a:xfrm>
          <a:prstGeom prst="curvedConnector5">
            <a:avLst>
              <a:gd name="adj1" fmla="val -27273"/>
              <a:gd name="adj2" fmla="val 54602"/>
              <a:gd name="adj3" fmla="val 127273"/>
            </a:avLst>
          </a:prstGeom>
          <a:noFill/>
          <a:ln w="9525">
            <a:solidFill>
              <a:schemeClr val="tx1"/>
            </a:solidFill>
            <a:round/>
            <a:headEnd/>
            <a:tailEnd type="triangle" w="lg" len="lg"/>
          </a:ln>
        </p:spPr>
      </p:cxnSp>
      <p:sp>
        <p:nvSpPr>
          <p:cNvPr id="176157" name="Rectangle 29"/>
          <p:cNvSpPr>
            <a:spLocks noChangeArrowheads="1"/>
          </p:cNvSpPr>
          <p:nvPr/>
        </p:nvSpPr>
        <p:spPr bwMode="auto">
          <a:xfrm>
            <a:off x="3581400" y="1524000"/>
            <a:ext cx="1143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temp</a:t>
            </a:r>
          </a:p>
        </p:txBody>
      </p:sp>
      <p:cxnSp>
        <p:nvCxnSpPr>
          <p:cNvPr id="176158" name="AutoShape 30"/>
          <p:cNvCxnSpPr>
            <a:cxnSpLocks noChangeShapeType="1"/>
            <a:stCxn id="176157" idx="3"/>
            <a:endCxn id="102419" idx="0"/>
          </p:cNvCxnSpPr>
          <p:nvPr/>
        </p:nvCxnSpPr>
        <p:spPr bwMode="auto">
          <a:xfrm>
            <a:off x="4724400" y="1676400"/>
            <a:ext cx="1905000" cy="685800"/>
          </a:xfrm>
          <a:prstGeom prst="curvedConnector2">
            <a:avLst/>
          </a:prstGeom>
          <a:noFill/>
          <a:ln w="9525">
            <a:solidFill>
              <a:schemeClr val="tx1"/>
            </a:solidFill>
            <a:round/>
            <a:headEnd/>
            <a:tailEnd type="triangle" w="lg" len="lg"/>
          </a:ln>
        </p:spPr>
      </p:cxnSp>
      <p:cxnSp>
        <p:nvCxnSpPr>
          <p:cNvPr id="176159" name="AutoShape 31"/>
          <p:cNvCxnSpPr>
            <a:cxnSpLocks noChangeShapeType="1"/>
            <a:stCxn id="102425" idx="3"/>
            <a:endCxn id="102415" idx="1"/>
          </p:cNvCxnSpPr>
          <p:nvPr/>
        </p:nvCxnSpPr>
        <p:spPr bwMode="auto">
          <a:xfrm>
            <a:off x="5029200" y="3162300"/>
            <a:ext cx="1600200" cy="1447800"/>
          </a:xfrm>
          <a:prstGeom prst="curvedConnector3">
            <a:avLst>
              <a:gd name="adj1" fmla="val 36708"/>
            </a:avLst>
          </a:prstGeom>
          <a:noFill/>
          <a:ln w="9525">
            <a:solidFill>
              <a:schemeClr val="tx1"/>
            </a:solidFill>
            <a:round/>
            <a:headEnd/>
            <a:tailEnd type="triangle" w="lg" len="lg"/>
          </a:ln>
        </p:spPr>
      </p:cxnSp>
      <p:sp>
        <p:nvSpPr>
          <p:cNvPr id="2" name="Down Arrow 1"/>
          <p:cNvSpPr/>
          <p:nvPr/>
        </p:nvSpPr>
        <p:spPr>
          <a:xfrm rot="10800000">
            <a:off x="3981450" y="3848100"/>
            <a:ext cx="304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 name="TextBox 2"/>
          <p:cNvSpPr txBox="1"/>
          <p:nvPr/>
        </p:nvSpPr>
        <p:spPr>
          <a:xfrm>
            <a:off x="3048000" y="4610100"/>
            <a:ext cx="2362200" cy="369888"/>
          </a:xfrm>
          <a:prstGeom prst="rect">
            <a:avLst/>
          </a:prstGeom>
          <a:noFill/>
        </p:spPr>
        <p:txBody>
          <a:bodyPr>
            <a:spAutoFit/>
          </a:bodyPr>
          <a:lstStyle/>
          <a:p>
            <a:pPr>
              <a:defRPr/>
            </a:pPr>
            <a:r>
              <a:rPr lang="en-US" dirty="0">
                <a:latin typeface="+mn-lt"/>
                <a:cs typeface="Courier New" pitchFamily="49" charset="0"/>
              </a:rPr>
              <a:t>The </a:t>
            </a:r>
            <a:r>
              <a:rPr lang="en-US" dirty="0">
                <a:latin typeface="Courier New" pitchFamily="49" charset="0"/>
                <a:cs typeface="Courier New" pitchFamily="49" charset="0"/>
              </a:rPr>
              <a:t>Node</a:t>
            </a:r>
            <a:r>
              <a:rPr lang="en-US" dirty="0">
                <a:latin typeface="+mn-lt"/>
                <a:cs typeface="Courier New" pitchFamily="49" charset="0"/>
              </a:rPr>
              <a:t> parameter</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6157"/>
                                        </p:tgtEl>
                                        <p:attrNameLst>
                                          <p:attrName>style.visibility</p:attrName>
                                        </p:attrNameLst>
                                      </p:cBhvr>
                                      <p:to>
                                        <p:strVal val="visible"/>
                                      </p:to>
                                    </p:set>
                                    <p:animEffect transition="in" filter="fade">
                                      <p:cBhvr>
                                        <p:cTn id="7" dur="2000"/>
                                        <p:tgtEl>
                                          <p:spTgt spid="176157"/>
                                        </p:tgtEl>
                                      </p:cBhvr>
                                    </p:animEffect>
                                  </p:childTnLst>
                                </p:cTn>
                              </p:par>
                              <p:par>
                                <p:cTn id="8" presetID="10" presetClass="entr" presetSubtype="0" fill="hold" nodeType="withEffect">
                                  <p:stCondLst>
                                    <p:cond delay="0"/>
                                  </p:stCondLst>
                                  <p:childTnLst>
                                    <p:set>
                                      <p:cBhvr>
                                        <p:cTn id="9" dur="1" fill="hold">
                                          <p:stCondLst>
                                            <p:cond delay="0"/>
                                          </p:stCondLst>
                                        </p:cTn>
                                        <p:tgtEl>
                                          <p:spTgt spid="176158"/>
                                        </p:tgtEl>
                                        <p:attrNameLst>
                                          <p:attrName>style.visibility</p:attrName>
                                        </p:attrNameLst>
                                      </p:cBhvr>
                                      <p:to>
                                        <p:strVal val="visible"/>
                                      </p:to>
                                    </p:set>
                                    <p:animEffect transition="in" filter="fade">
                                      <p:cBhvr>
                                        <p:cTn id="10" dur="2000"/>
                                        <p:tgtEl>
                                          <p:spTgt spid="17615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nodeType="clickEffect">
                                  <p:stCondLst>
                                    <p:cond delay="0"/>
                                  </p:stCondLst>
                                  <p:childTnLst>
                                    <p:animEffect transition="out" filter="fade">
                                      <p:cBhvr>
                                        <p:cTn id="14" dur="2000"/>
                                        <p:tgtEl>
                                          <p:spTgt spid="176147"/>
                                        </p:tgtEl>
                                      </p:cBhvr>
                                    </p:animEffect>
                                    <p:set>
                                      <p:cBhvr>
                                        <p:cTn id="15" dur="1" fill="hold">
                                          <p:stCondLst>
                                            <p:cond delay="1999"/>
                                          </p:stCondLst>
                                        </p:cTn>
                                        <p:tgtEl>
                                          <p:spTgt spid="176147"/>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76159"/>
                                        </p:tgtEl>
                                        <p:attrNameLst>
                                          <p:attrName>style.visibility</p:attrName>
                                        </p:attrNameLst>
                                      </p:cBhvr>
                                      <p:to>
                                        <p:strVal val="visible"/>
                                      </p:to>
                                    </p:set>
                                    <p:animEffect transition="in" filter="fade">
                                      <p:cBhvr>
                                        <p:cTn id="18" dur="2000"/>
                                        <p:tgtEl>
                                          <p:spTgt spid="176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5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a:t>
            </a:r>
            <a:r>
              <a:rPr lang="en-US" dirty="0"/>
              <a:t> </a:t>
            </a:r>
            <a:r>
              <a:rPr lang="en-US" sz="2700" dirty="0" err="1">
                <a:latin typeface="Courier New" pitchFamily="49" charset="0"/>
              </a:rPr>
              <a:t>removeAfter</a:t>
            </a:r>
            <a:r>
              <a:rPr lang="en-US" sz="2700" dirty="0">
                <a:latin typeface="Courier New" pitchFamily="49" charset="0"/>
              </a:rPr>
              <a:t>(Node&lt;E</a:t>
            </a:r>
            <a:r>
              <a:rPr lang="en-US" sz="2700" dirty="0" smtClean="0">
                <a:latin typeface="Courier New" pitchFamily="49" charset="0"/>
              </a:rPr>
              <a:t>&gt; node) </a:t>
            </a:r>
            <a:r>
              <a:rPr lang="en-US" dirty="0" smtClean="0">
                <a:latin typeface="+mn-lt"/>
              </a:rPr>
              <a:t>(cont.)</a:t>
            </a:r>
            <a:endParaRPr lang="en-US" b="1" dirty="0">
              <a:latin typeface="+mn-lt"/>
            </a:endParaRPr>
          </a:p>
        </p:txBody>
      </p:sp>
      <p:sp>
        <p:nvSpPr>
          <p:cNvPr id="177181" name="Rectangle 29"/>
          <p:cNvSpPr>
            <a:spLocks noGrp="1" noChangeArrowheads="1"/>
          </p:cNvSpPr>
          <p:nvPr>
            <p:ph sz="quarter" idx="1"/>
          </p:nvPr>
        </p:nvSpPr>
        <p:spPr>
          <a:xfrm>
            <a:off x="612775" y="1600200"/>
            <a:ext cx="8153400" cy="4495800"/>
          </a:xfrm>
        </p:spPr>
        <p:txBody>
          <a:bodyPr>
            <a:normAutofit/>
          </a:bodyPr>
          <a:lstStyle/>
          <a:p>
            <a:pPr marL="0" indent="0" fontAlgn="auto">
              <a:lnSpc>
                <a:spcPct val="90000"/>
              </a:lnSpc>
              <a:spcAft>
                <a:spcPts val="0"/>
              </a:spcAft>
              <a:buFont typeface="Wingdings"/>
              <a:buNone/>
              <a:defRPr/>
            </a:pPr>
            <a:r>
              <a:rPr lang="en-US" sz="1800" dirty="0">
                <a:latin typeface="Courier New" pitchFamily="49" charset="0"/>
                <a:cs typeface="Courier New" pitchFamily="49" charset="0"/>
              </a:rPr>
              <a:t>private E removeAfter (Node&lt;E&gt; node) {</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Node&lt;E&gt; temp = node.next;</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if (temp != null) {</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node.next = temp.next;</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size--;</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return temp.data;</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 else {</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return null;</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a:t>
            </a:r>
          </a:p>
          <a:p>
            <a:pPr marL="320040" indent="-320040" fontAlgn="auto">
              <a:lnSpc>
                <a:spcPct val="90000"/>
              </a:lnSpc>
              <a:spcBef>
                <a:spcPct val="0"/>
              </a:spcBef>
              <a:spcAft>
                <a:spcPts val="0"/>
              </a:spcAft>
              <a:buFontTx/>
              <a:buNone/>
              <a:defRPr/>
            </a:pPr>
            <a:endParaRPr lang="en-US" b="1" dirty="0">
              <a:latin typeface="Courier New" pitchFamily="49" charset="0"/>
            </a:endParaRPr>
          </a:p>
          <a:p>
            <a:pPr marL="320040" indent="-320040" fontAlgn="auto">
              <a:lnSpc>
                <a:spcPct val="90000"/>
              </a:lnSpc>
              <a:spcBef>
                <a:spcPct val="0"/>
              </a:spcBef>
              <a:spcAft>
                <a:spcPts val="0"/>
              </a:spcAft>
              <a:buFontTx/>
              <a:buNone/>
              <a:defRPr/>
            </a:pPr>
            <a:endParaRPr lang="en-US" b="1" dirty="0">
              <a:latin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idx="4294967295"/>
          </p:nvPr>
        </p:nvSpPr>
        <p:spPr>
          <a:xfrm>
            <a:off x="0" y="274638"/>
            <a:ext cx="8686800" cy="1143000"/>
          </a:xfrm>
        </p:spPr>
        <p:txBody>
          <a:bodyPr>
            <a:normAutofit fontScale="90000"/>
          </a:bodyPr>
          <a:lstStyle/>
          <a:p>
            <a:pPr fontAlgn="auto">
              <a:spcAft>
                <a:spcPts val="0"/>
              </a:spcAft>
              <a:defRPr/>
            </a:pPr>
            <a:r>
              <a:rPr lang="en-US" b="1" dirty="0"/>
              <a:t>Implementing </a:t>
            </a:r>
            <a:r>
              <a:rPr lang="en-US" dirty="0">
                <a:latin typeface="Courier New" pitchFamily="49" charset="0"/>
              </a:rPr>
              <a:t>SLList.removeFirst()</a:t>
            </a:r>
          </a:p>
        </p:txBody>
      </p:sp>
      <p:grpSp>
        <p:nvGrpSpPr>
          <p:cNvPr id="104450" name="Group 3"/>
          <p:cNvGrpSpPr>
            <a:grpSpLocks/>
          </p:cNvGrpSpPr>
          <p:nvPr/>
        </p:nvGrpSpPr>
        <p:grpSpPr bwMode="auto">
          <a:xfrm>
            <a:off x="685800" y="2362200"/>
            <a:ext cx="1828800" cy="1066800"/>
            <a:chOff x="432" y="1488"/>
            <a:chExt cx="1152" cy="672"/>
          </a:xfrm>
        </p:grpSpPr>
        <p:grpSp>
          <p:nvGrpSpPr>
            <p:cNvPr id="104466" name="Group 4"/>
            <p:cNvGrpSpPr>
              <a:grpSpLocks/>
            </p:cNvGrpSpPr>
            <p:nvPr/>
          </p:nvGrpSpPr>
          <p:grpSpPr bwMode="auto">
            <a:xfrm>
              <a:off x="432" y="1824"/>
              <a:ext cx="1152" cy="336"/>
              <a:chOff x="432" y="1824"/>
              <a:chExt cx="1152" cy="336"/>
            </a:xfrm>
          </p:grpSpPr>
          <p:sp>
            <p:nvSpPr>
              <p:cNvPr id="104468"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104469"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4467"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104451" name="Group 8"/>
          <p:cNvGrpSpPr>
            <a:grpSpLocks/>
          </p:cNvGrpSpPr>
          <p:nvPr/>
        </p:nvGrpSpPr>
        <p:grpSpPr bwMode="auto">
          <a:xfrm>
            <a:off x="3276600" y="3429000"/>
            <a:ext cx="1828800" cy="1295400"/>
            <a:chOff x="2064" y="1488"/>
            <a:chExt cx="1152" cy="816"/>
          </a:xfrm>
        </p:grpSpPr>
        <p:grpSp>
          <p:nvGrpSpPr>
            <p:cNvPr id="104462" name="Group 9"/>
            <p:cNvGrpSpPr>
              <a:grpSpLocks/>
            </p:cNvGrpSpPr>
            <p:nvPr/>
          </p:nvGrpSpPr>
          <p:grpSpPr bwMode="auto">
            <a:xfrm>
              <a:off x="2064" y="1824"/>
              <a:ext cx="1152" cy="480"/>
              <a:chOff x="2064" y="1824"/>
              <a:chExt cx="1152" cy="480"/>
            </a:xfrm>
          </p:grpSpPr>
          <p:sp>
            <p:nvSpPr>
              <p:cNvPr id="104464"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104465"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4463"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104452" name="Group 13"/>
          <p:cNvGrpSpPr>
            <a:grpSpLocks/>
          </p:cNvGrpSpPr>
          <p:nvPr/>
        </p:nvGrpSpPr>
        <p:grpSpPr bwMode="auto">
          <a:xfrm>
            <a:off x="5715000" y="2362200"/>
            <a:ext cx="1828800" cy="1295400"/>
            <a:chOff x="2064" y="1488"/>
            <a:chExt cx="1152" cy="816"/>
          </a:xfrm>
        </p:grpSpPr>
        <p:grpSp>
          <p:nvGrpSpPr>
            <p:cNvPr id="104458" name="Group 14"/>
            <p:cNvGrpSpPr>
              <a:grpSpLocks/>
            </p:cNvGrpSpPr>
            <p:nvPr/>
          </p:nvGrpSpPr>
          <p:grpSpPr bwMode="auto">
            <a:xfrm>
              <a:off x="2064" y="1824"/>
              <a:ext cx="1152" cy="480"/>
              <a:chOff x="2064" y="1824"/>
              <a:chExt cx="1152" cy="480"/>
            </a:xfrm>
          </p:grpSpPr>
          <p:sp>
            <p:nvSpPr>
              <p:cNvPr id="104460"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104461"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4459"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72050" name="AutoShape 18"/>
          <p:cNvCxnSpPr>
            <a:cxnSpLocks noChangeShapeType="1"/>
            <a:stCxn id="104469" idx="3"/>
            <a:endCxn id="104463" idx="1"/>
          </p:cNvCxnSpPr>
          <p:nvPr/>
        </p:nvCxnSpPr>
        <p:spPr bwMode="auto">
          <a:xfrm>
            <a:off x="2438400" y="3162300"/>
            <a:ext cx="838200" cy="533400"/>
          </a:xfrm>
          <a:prstGeom prst="curvedConnector3">
            <a:avLst>
              <a:gd name="adj1" fmla="val 50000"/>
            </a:avLst>
          </a:prstGeom>
          <a:noFill/>
          <a:ln w="9525">
            <a:solidFill>
              <a:schemeClr val="tx1"/>
            </a:solidFill>
            <a:round/>
            <a:headEnd/>
            <a:tailEnd type="triangle" w="lg" len="lg"/>
          </a:ln>
        </p:spPr>
      </p:cxnSp>
      <p:cxnSp>
        <p:nvCxnSpPr>
          <p:cNvPr id="104454" name="AutoShape 19"/>
          <p:cNvCxnSpPr>
            <a:cxnSpLocks noChangeShapeType="1"/>
            <a:stCxn id="104465" idx="3"/>
            <a:endCxn id="104459" idx="1"/>
          </p:cNvCxnSpPr>
          <p:nvPr/>
        </p:nvCxnSpPr>
        <p:spPr bwMode="auto">
          <a:xfrm flipV="1">
            <a:off x="5029200" y="2628900"/>
            <a:ext cx="685800" cy="1600200"/>
          </a:xfrm>
          <a:prstGeom prst="curvedConnector3">
            <a:avLst>
              <a:gd name="adj1" fmla="val 50000"/>
            </a:avLst>
          </a:prstGeom>
          <a:noFill/>
          <a:ln w="9525">
            <a:solidFill>
              <a:schemeClr val="tx1"/>
            </a:solidFill>
            <a:round/>
            <a:headEnd/>
            <a:tailEnd type="triangle" w="lg" len="lg"/>
          </a:ln>
        </p:spPr>
      </p:cxnSp>
      <p:cxnSp>
        <p:nvCxnSpPr>
          <p:cNvPr id="172061" name="AutoShape 29"/>
          <p:cNvCxnSpPr>
            <a:cxnSpLocks noChangeShapeType="1"/>
            <a:stCxn id="104469" idx="3"/>
            <a:endCxn id="104459" idx="1"/>
          </p:cNvCxnSpPr>
          <p:nvPr/>
        </p:nvCxnSpPr>
        <p:spPr bwMode="auto">
          <a:xfrm flipV="1">
            <a:off x="2438400" y="2628900"/>
            <a:ext cx="3276600" cy="533400"/>
          </a:xfrm>
          <a:prstGeom prst="curvedConnector3">
            <a:avLst>
              <a:gd name="adj1" fmla="val 50000"/>
            </a:avLst>
          </a:prstGeom>
          <a:noFill/>
          <a:ln w="9525">
            <a:solidFill>
              <a:schemeClr val="tx1"/>
            </a:solidFill>
            <a:round/>
            <a:headEnd/>
            <a:tailEnd type="triangle" w="lg" len="lg"/>
          </a:ln>
        </p:spPr>
      </p:cxnSp>
      <p:sp>
        <p:nvSpPr>
          <p:cNvPr id="172063" name="Rectangle 31"/>
          <p:cNvSpPr>
            <a:spLocks noChangeArrowheads="1"/>
          </p:cNvSpPr>
          <p:nvPr/>
        </p:nvSpPr>
        <p:spPr bwMode="auto">
          <a:xfrm>
            <a:off x="1219200" y="4343400"/>
            <a:ext cx="1143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temp</a:t>
            </a:r>
          </a:p>
        </p:txBody>
      </p:sp>
      <p:cxnSp>
        <p:nvCxnSpPr>
          <p:cNvPr id="172064" name="AutoShape 32"/>
          <p:cNvCxnSpPr>
            <a:cxnSpLocks noChangeShapeType="1"/>
            <a:stCxn id="172063" idx="3"/>
            <a:endCxn id="104463" idx="1"/>
          </p:cNvCxnSpPr>
          <p:nvPr/>
        </p:nvCxnSpPr>
        <p:spPr bwMode="auto">
          <a:xfrm flipV="1">
            <a:off x="2362200" y="3695700"/>
            <a:ext cx="914400" cy="800100"/>
          </a:xfrm>
          <a:prstGeom prst="curvedConnector3">
            <a:avLst>
              <a:gd name="adj1" fmla="val 50000"/>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2063"/>
                                        </p:tgtEl>
                                        <p:attrNameLst>
                                          <p:attrName>style.visibility</p:attrName>
                                        </p:attrNameLst>
                                      </p:cBhvr>
                                      <p:to>
                                        <p:strVal val="visible"/>
                                      </p:to>
                                    </p:set>
                                    <p:animEffect transition="in" filter="fade">
                                      <p:cBhvr>
                                        <p:cTn id="7" dur="2000"/>
                                        <p:tgtEl>
                                          <p:spTgt spid="172063"/>
                                        </p:tgtEl>
                                      </p:cBhvr>
                                    </p:animEffect>
                                  </p:childTnLst>
                                </p:cTn>
                              </p:par>
                              <p:par>
                                <p:cTn id="8" presetID="10" presetClass="entr" presetSubtype="0" fill="hold" nodeType="withEffect">
                                  <p:stCondLst>
                                    <p:cond delay="0"/>
                                  </p:stCondLst>
                                  <p:childTnLst>
                                    <p:set>
                                      <p:cBhvr>
                                        <p:cTn id="9" dur="1" fill="hold">
                                          <p:stCondLst>
                                            <p:cond delay="0"/>
                                          </p:stCondLst>
                                        </p:cTn>
                                        <p:tgtEl>
                                          <p:spTgt spid="172064"/>
                                        </p:tgtEl>
                                        <p:attrNameLst>
                                          <p:attrName>style.visibility</p:attrName>
                                        </p:attrNameLst>
                                      </p:cBhvr>
                                      <p:to>
                                        <p:strVal val="visible"/>
                                      </p:to>
                                    </p:set>
                                    <p:animEffect transition="in" filter="fade">
                                      <p:cBhvr>
                                        <p:cTn id="10" dur="2000"/>
                                        <p:tgtEl>
                                          <p:spTgt spid="17206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nodeType="clickEffect">
                                  <p:stCondLst>
                                    <p:cond delay="0"/>
                                  </p:stCondLst>
                                  <p:childTnLst>
                                    <p:animEffect transition="out" filter="fade">
                                      <p:cBhvr>
                                        <p:cTn id="14" dur="2000"/>
                                        <p:tgtEl>
                                          <p:spTgt spid="172050"/>
                                        </p:tgtEl>
                                      </p:cBhvr>
                                    </p:animEffect>
                                    <p:set>
                                      <p:cBhvr>
                                        <p:cTn id="15" dur="1" fill="hold">
                                          <p:stCondLst>
                                            <p:cond delay="1999"/>
                                          </p:stCondLst>
                                        </p:cTn>
                                        <p:tgtEl>
                                          <p:spTgt spid="17205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72061"/>
                                        </p:tgtEl>
                                        <p:attrNameLst>
                                          <p:attrName>style.visibility</p:attrName>
                                        </p:attrNameLst>
                                      </p:cBhvr>
                                      <p:to>
                                        <p:strVal val="visible"/>
                                      </p:to>
                                    </p:set>
                                    <p:animEffect transition="in" filter="fade">
                                      <p:cBhvr>
                                        <p:cTn id="18" dur="2000"/>
                                        <p:tgtEl>
                                          <p:spTgt spid="172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dirty="0" smtClean="0">
                <a:latin typeface="Courier New" pitchFamily="49" charset="0"/>
                <a:cs typeface="Courier New" pitchFamily="49" charset="0"/>
              </a:rPr>
              <a:t>List</a:t>
            </a:r>
            <a:r>
              <a:rPr lang="en-US" dirty="0" smtClean="0"/>
              <a:t> </a:t>
            </a:r>
            <a:r>
              <a:rPr lang="en-US" b="1" dirty="0" smtClean="0"/>
              <a:t>Interface and </a:t>
            </a:r>
            <a:r>
              <a:rPr lang="en-US" dirty="0" smtClean="0">
                <a:latin typeface="Courier New" pitchFamily="49" charset="0"/>
                <a:cs typeface="Courier New" pitchFamily="49" charset="0"/>
              </a:rPr>
              <a:t>ArrayList</a:t>
            </a:r>
            <a:r>
              <a:rPr lang="en-US" dirty="0" smtClean="0"/>
              <a:t> </a:t>
            </a:r>
            <a:r>
              <a:rPr lang="en-US" b="1" dirty="0" smtClean="0"/>
              <a:t>Class</a:t>
            </a:r>
            <a:r>
              <a:rPr lang="en-US" dirty="0" smtClean="0"/>
              <a:t> (cont.)</a:t>
            </a:r>
            <a:endParaRPr lang="en-US" dirty="0"/>
          </a:p>
        </p:txBody>
      </p:sp>
      <p:sp>
        <p:nvSpPr>
          <p:cNvPr id="94211" name="Rectangle 3"/>
          <p:cNvSpPr>
            <a:spLocks noGrp="1" noChangeArrowheads="1"/>
          </p:cNvSpPr>
          <p:nvPr>
            <p:ph sz="quarter" idx="1"/>
          </p:nvPr>
        </p:nvSpPr>
        <p:spPr>
          <a:xfrm>
            <a:off x="612775" y="1600200"/>
            <a:ext cx="8153400" cy="4495800"/>
          </a:xfrm>
        </p:spPr>
        <p:txBody>
          <a:bodyPr>
            <a:normAutofit fontScale="77500" lnSpcReduction="20000"/>
          </a:bodyPr>
          <a:lstStyle/>
          <a:p>
            <a:pPr marL="320040" indent="-320040" fontAlgn="auto">
              <a:spcAft>
                <a:spcPts val="0"/>
              </a:spcAft>
              <a:buFont typeface="Wingdings"/>
              <a:buChar char=""/>
              <a:defRPr/>
            </a:pPr>
            <a:r>
              <a:rPr lang="en-US" dirty="0" smtClean="0"/>
              <a:t>Java provides a </a:t>
            </a:r>
            <a:r>
              <a:rPr lang="en-US" dirty="0" smtClean="0">
                <a:latin typeface="Courier New" pitchFamily="49" charset="0"/>
                <a:cs typeface="Courier New" pitchFamily="49" charset="0"/>
              </a:rPr>
              <a:t>List</a:t>
            </a:r>
            <a:r>
              <a:rPr lang="en-US" dirty="0" smtClean="0"/>
              <a:t> interface as part of its API </a:t>
            </a:r>
            <a:r>
              <a:rPr lang="en-US" dirty="0" smtClean="0">
                <a:latin typeface="Courier New" pitchFamily="49" charset="0"/>
                <a:cs typeface="Courier New" pitchFamily="49" charset="0"/>
              </a:rPr>
              <a:t>java.util</a:t>
            </a:r>
          </a:p>
          <a:p>
            <a:pPr marL="320040" indent="-320040" fontAlgn="auto">
              <a:spcAft>
                <a:spcPts val="0"/>
              </a:spcAft>
              <a:buFont typeface="Wingdings"/>
              <a:buChar char=""/>
              <a:defRPr/>
            </a:pPr>
            <a:r>
              <a:rPr lang="en-US" dirty="0" smtClean="0">
                <a:cs typeface="Courier New" pitchFamily="49" charset="0"/>
              </a:rPr>
              <a:t>Classes that implement the </a:t>
            </a:r>
            <a:r>
              <a:rPr lang="en-US" dirty="0" smtClean="0">
                <a:latin typeface="Courier New" pitchFamily="49" charset="0"/>
                <a:cs typeface="Courier New" pitchFamily="49" charset="0"/>
              </a:rPr>
              <a:t>List</a:t>
            </a:r>
            <a:r>
              <a:rPr lang="en-US" dirty="0" smtClean="0"/>
              <a:t> interface provide the functionality of an indexed data structure and offer many more operations </a:t>
            </a:r>
          </a:p>
          <a:p>
            <a:pPr marL="320040" indent="-320040" fontAlgn="auto">
              <a:spcAft>
                <a:spcPts val="0"/>
              </a:spcAft>
              <a:buFont typeface="Wingdings"/>
              <a:buChar char=""/>
              <a:defRPr/>
            </a:pPr>
            <a:r>
              <a:rPr lang="en-US" dirty="0" smtClean="0">
                <a:cs typeface="Courier New" pitchFamily="49" charset="0"/>
              </a:rPr>
              <a:t>A sample of the operations:</a:t>
            </a:r>
          </a:p>
          <a:p>
            <a:pPr marL="640080" lvl="1" indent="-274320" fontAlgn="auto">
              <a:spcAft>
                <a:spcPts val="0"/>
              </a:spcAft>
              <a:buFont typeface="Wingdings 2"/>
              <a:buChar char=""/>
              <a:defRPr/>
            </a:pPr>
            <a:r>
              <a:rPr lang="en-US" dirty="0" smtClean="0"/>
              <a:t>Obtain an element at a specified position</a:t>
            </a:r>
          </a:p>
          <a:p>
            <a:pPr marL="640080" lvl="1" indent="-274320" fontAlgn="auto">
              <a:spcAft>
                <a:spcPts val="0"/>
              </a:spcAft>
              <a:buFont typeface="Wingdings 2"/>
              <a:buChar char=""/>
              <a:defRPr/>
            </a:pPr>
            <a:r>
              <a:rPr lang="en-US" dirty="0" smtClean="0"/>
              <a:t>Replace an element at a specified position</a:t>
            </a:r>
          </a:p>
          <a:p>
            <a:pPr marL="640080" lvl="1" indent="-274320" fontAlgn="auto">
              <a:spcAft>
                <a:spcPts val="0"/>
              </a:spcAft>
              <a:buFont typeface="Wingdings 2"/>
              <a:buChar char=""/>
              <a:defRPr/>
            </a:pPr>
            <a:r>
              <a:rPr lang="en-US" dirty="0" smtClean="0"/>
              <a:t>Find a specified target value</a:t>
            </a:r>
          </a:p>
          <a:p>
            <a:pPr marL="640080" lvl="1" indent="-274320" fontAlgn="auto">
              <a:spcAft>
                <a:spcPts val="0"/>
              </a:spcAft>
              <a:buFont typeface="Wingdings 2"/>
              <a:buChar char=""/>
              <a:defRPr/>
            </a:pPr>
            <a:r>
              <a:rPr lang="en-US" dirty="0" smtClean="0"/>
              <a:t>Add an element at either end</a:t>
            </a:r>
          </a:p>
          <a:p>
            <a:pPr marL="640080" lvl="1" indent="-274320" fontAlgn="auto">
              <a:spcAft>
                <a:spcPts val="0"/>
              </a:spcAft>
              <a:buFont typeface="Wingdings 2"/>
              <a:buChar char=""/>
              <a:defRPr/>
            </a:pPr>
            <a:r>
              <a:rPr lang="en-US" dirty="0" smtClean="0"/>
              <a:t>Remove an element from either end</a:t>
            </a:r>
          </a:p>
          <a:p>
            <a:pPr marL="640080" lvl="1" indent="-274320" fontAlgn="auto">
              <a:spcAft>
                <a:spcPts val="0"/>
              </a:spcAft>
              <a:buFont typeface="Wingdings 2"/>
              <a:buChar char=""/>
              <a:defRPr/>
            </a:pPr>
            <a:r>
              <a:rPr lang="en-US" dirty="0" smtClean="0"/>
              <a:t>Insert or remove an element at any position</a:t>
            </a:r>
          </a:p>
          <a:p>
            <a:pPr marL="640080" lvl="1" indent="-274320" fontAlgn="auto">
              <a:spcAft>
                <a:spcPts val="0"/>
              </a:spcAft>
              <a:buFont typeface="Wingdings 2"/>
              <a:buChar char=""/>
              <a:defRPr/>
            </a:pPr>
            <a:r>
              <a:rPr lang="en-US" dirty="0" smtClean="0"/>
              <a:t>Traverse the list structure without managing a subscript</a:t>
            </a:r>
          </a:p>
          <a:p>
            <a:pPr marL="320040" indent="-320040" fontAlgn="auto">
              <a:spcAft>
                <a:spcPts val="0"/>
              </a:spcAft>
              <a:buFont typeface="Wingdings"/>
              <a:buChar char=""/>
              <a:defRPr/>
            </a:pPr>
            <a:r>
              <a:rPr lang="en-US" dirty="0" smtClean="0"/>
              <a:t>All classes introduced in this chapter support these operations, but they do not support them with the same degree of efficiency</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Implementing </a:t>
            </a:r>
            <a:r>
              <a:rPr lang="en-US" dirty="0" smtClean="0">
                <a:latin typeface="Courier New" pitchFamily="49" charset="0"/>
                <a:cs typeface="Courier New" pitchFamily="49" charset="0"/>
              </a:rPr>
              <a:t>SLList.removeFirst() </a:t>
            </a:r>
            <a:r>
              <a:rPr lang="en-US" dirty="0" smtClean="0"/>
              <a:t>(cont.)</a:t>
            </a:r>
            <a:endParaRPr lang="en-US" dirty="0"/>
          </a:p>
        </p:txBody>
      </p:sp>
      <p:sp>
        <p:nvSpPr>
          <p:cNvPr id="173078" name="Rectangle 22"/>
          <p:cNvSpPr>
            <a:spLocks noGrp="1" noChangeArrowheads="1"/>
          </p:cNvSpPr>
          <p:nvPr>
            <p:ph sz="quarter" idx="1"/>
          </p:nvPr>
        </p:nvSpPr>
        <p:spPr>
          <a:xfrm>
            <a:off x="612775" y="1600200"/>
            <a:ext cx="8153400" cy="4495800"/>
          </a:xfrm>
        </p:spPr>
        <p:txBody>
          <a:bodyPr>
            <a:normAutofit/>
          </a:bodyPr>
          <a:lstStyle/>
          <a:p>
            <a:pPr marL="0" indent="0" fontAlgn="auto">
              <a:spcAft>
                <a:spcPts val="0"/>
              </a:spcAft>
              <a:buFont typeface="Wingdings"/>
              <a:buNone/>
              <a:defRPr/>
            </a:pPr>
            <a:r>
              <a:rPr lang="en-US" sz="1800" dirty="0" smtClean="0">
                <a:latin typeface="Courier New" pitchFamily="49" charset="0"/>
                <a:cs typeface="Courier New" pitchFamily="49" charset="0"/>
              </a:rPr>
              <a:t>private E removeFirst () {</a:t>
            </a:r>
          </a:p>
          <a:p>
            <a:pPr marL="0" indent="0" fontAlgn="auto">
              <a:spcAft>
                <a:spcPts val="0"/>
              </a:spcAft>
              <a:buFont typeface="Wingdings"/>
              <a:buNone/>
              <a:defRPr/>
            </a:pPr>
            <a:r>
              <a:rPr lang="en-US" sz="1800" dirty="0" smtClean="0">
                <a:latin typeface="Courier New" pitchFamily="49" charset="0"/>
                <a:cs typeface="Courier New" pitchFamily="49" charset="0"/>
              </a:rPr>
              <a:t>  Node&lt;E&gt; temp = head;</a:t>
            </a:r>
          </a:p>
          <a:p>
            <a:pPr marL="0" indent="0" fontAlgn="auto">
              <a:spcAft>
                <a:spcPts val="0"/>
              </a:spcAft>
              <a:buFont typeface="Wingdings"/>
              <a:buNone/>
              <a:defRPr/>
            </a:pPr>
            <a:r>
              <a:rPr lang="en-US" sz="1800" dirty="0" smtClean="0">
                <a:latin typeface="Courier New" pitchFamily="49" charset="0"/>
                <a:cs typeface="Courier New" pitchFamily="49" charset="0"/>
              </a:rPr>
              <a:t>  if (head != null) {</a:t>
            </a:r>
          </a:p>
          <a:p>
            <a:pPr marL="0" indent="0" fontAlgn="auto">
              <a:spcAft>
                <a:spcPts val="0"/>
              </a:spcAft>
              <a:buFont typeface="Wingdings"/>
              <a:buNone/>
              <a:defRPr/>
            </a:pPr>
            <a:r>
              <a:rPr lang="en-US" sz="1800" dirty="0" smtClean="0">
                <a:latin typeface="Courier New" pitchFamily="49" charset="0"/>
                <a:cs typeface="Courier New" pitchFamily="49" charset="0"/>
              </a:rPr>
              <a:t>    head = head.next;</a:t>
            </a:r>
          </a:p>
          <a:p>
            <a:pPr marL="0" indent="0" fontAlgn="auto">
              <a:spcAft>
                <a:spcPts val="0"/>
              </a:spcAft>
              <a:buFont typeface="Wingdings"/>
              <a:buNone/>
              <a:defRPr/>
            </a:pPr>
            <a:r>
              <a:rPr lang="en-US" sz="1800" dirty="0" smtClean="0">
                <a:latin typeface="Courier New" pitchFamily="49" charset="0"/>
                <a:cs typeface="Courier New" pitchFamily="49" charset="0"/>
              </a:rPr>
              <a:t>  }</a:t>
            </a:r>
          </a:p>
          <a:p>
            <a:pPr marL="0" indent="0" fontAlgn="auto">
              <a:spcAft>
                <a:spcPts val="0"/>
              </a:spcAft>
              <a:buFont typeface="Wingdings"/>
              <a:buNone/>
              <a:defRPr/>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(temp != null) {</a:t>
            </a:r>
          </a:p>
          <a:p>
            <a:pPr marL="0" indent="0" fontAlgn="auto">
              <a:spcAft>
                <a:spcPts val="0"/>
              </a:spcAft>
              <a:buFont typeface="Wingdings"/>
              <a:buNone/>
              <a:defRPr/>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size--;</a:t>
            </a:r>
          </a:p>
          <a:p>
            <a:pPr marL="0" indent="0" fontAlgn="auto">
              <a:spcAft>
                <a:spcPts val="0"/>
              </a:spcAft>
              <a:buFont typeface="Wingdings"/>
              <a:buNone/>
              <a:defRPr/>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return temp.data</a:t>
            </a:r>
          </a:p>
          <a:p>
            <a:pPr marL="0" indent="0" fontAlgn="auto">
              <a:spcAft>
                <a:spcPts val="0"/>
              </a:spcAft>
              <a:buFont typeface="Wingdings"/>
              <a:buNone/>
              <a:defRPr/>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 else {</a:t>
            </a:r>
          </a:p>
          <a:p>
            <a:pPr marL="0" indent="0" fontAlgn="auto">
              <a:spcAft>
                <a:spcPts val="0"/>
              </a:spcAft>
              <a:buFont typeface="Wingdings"/>
              <a:buNone/>
              <a:defRPr/>
            </a:pPr>
            <a:r>
              <a:rPr lang="en-US" sz="1800" dirty="0" smtClean="0">
                <a:latin typeface="Courier New" pitchFamily="49" charset="0"/>
                <a:cs typeface="Courier New" pitchFamily="49" charset="0"/>
              </a:rPr>
              <a:t>    return null;</a:t>
            </a:r>
          </a:p>
          <a:p>
            <a:pPr marL="0" indent="0" fontAlgn="auto">
              <a:spcAft>
                <a:spcPts val="0"/>
              </a:spcAft>
              <a:buFont typeface="Wingdings"/>
              <a:buNone/>
              <a:defRPr/>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p>
          <a:p>
            <a:pPr marL="0" indent="0" fontAlgn="auto">
              <a:spcAft>
                <a:spcPts val="0"/>
              </a:spcAft>
              <a:buFont typeface="Wingdings"/>
              <a:buNone/>
              <a:defRPr/>
            </a:pPr>
            <a:r>
              <a:rPr lang="en-US" sz="1800" dirty="0" smtClean="0">
                <a:latin typeface="Courier New" pitchFamily="49" charset="0"/>
                <a:cs typeface="Courier New" pitchFamily="49" charset="0"/>
              </a:rPr>
              <a:t>}</a:t>
            </a:r>
          </a:p>
          <a:p>
            <a:pPr marL="320040" indent="-320040" fontAlgn="auto">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a:xfrm>
            <a:off x="612775" y="228600"/>
            <a:ext cx="8153400" cy="990600"/>
          </a:xfrm>
        </p:spPr>
        <p:txBody>
          <a:bodyPr/>
          <a:lstStyle/>
          <a:p>
            <a:r>
              <a:rPr lang="en-US" b="1" smtClean="0"/>
              <a:t>Traversing a Single-Linked List</a:t>
            </a:r>
          </a:p>
        </p:txBody>
      </p:sp>
      <p:grpSp>
        <p:nvGrpSpPr>
          <p:cNvPr id="106498" name="Group 3"/>
          <p:cNvGrpSpPr>
            <a:grpSpLocks/>
          </p:cNvGrpSpPr>
          <p:nvPr/>
        </p:nvGrpSpPr>
        <p:grpSpPr bwMode="auto">
          <a:xfrm>
            <a:off x="685800" y="2362200"/>
            <a:ext cx="1828800" cy="1066800"/>
            <a:chOff x="432" y="1488"/>
            <a:chExt cx="1152" cy="672"/>
          </a:xfrm>
        </p:grpSpPr>
        <p:grpSp>
          <p:nvGrpSpPr>
            <p:cNvPr id="106524" name="Group 4"/>
            <p:cNvGrpSpPr>
              <a:grpSpLocks/>
            </p:cNvGrpSpPr>
            <p:nvPr/>
          </p:nvGrpSpPr>
          <p:grpSpPr bwMode="auto">
            <a:xfrm>
              <a:off x="432" y="1824"/>
              <a:ext cx="1152" cy="336"/>
              <a:chOff x="432" y="1824"/>
              <a:chExt cx="1152" cy="336"/>
            </a:xfrm>
          </p:grpSpPr>
          <p:sp>
            <p:nvSpPr>
              <p:cNvPr id="106526"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106527"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6525"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106499" name="Group 8"/>
          <p:cNvGrpSpPr>
            <a:grpSpLocks/>
          </p:cNvGrpSpPr>
          <p:nvPr/>
        </p:nvGrpSpPr>
        <p:grpSpPr bwMode="auto">
          <a:xfrm>
            <a:off x="3276600" y="2362200"/>
            <a:ext cx="1828800" cy="1295400"/>
            <a:chOff x="2064" y="1488"/>
            <a:chExt cx="1152" cy="816"/>
          </a:xfrm>
        </p:grpSpPr>
        <p:grpSp>
          <p:nvGrpSpPr>
            <p:cNvPr id="106520" name="Group 9"/>
            <p:cNvGrpSpPr>
              <a:grpSpLocks/>
            </p:cNvGrpSpPr>
            <p:nvPr/>
          </p:nvGrpSpPr>
          <p:grpSpPr bwMode="auto">
            <a:xfrm>
              <a:off x="2064" y="1824"/>
              <a:ext cx="1152" cy="480"/>
              <a:chOff x="2064" y="1824"/>
              <a:chExt cx="1152" cy="480"/>
            </a:xfrm>
          </p:grpSpPr>
          <p:sp>
            <p:nvSpPr>
              <p:cNvPr id="106522"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106523"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6521"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106500" name="Group 13"/>
          <p:cNvGrpSpPr>
            <a:grpSpLocks/>
          </p:cNvGrpSpPr>
          <p:nvPr/>
        </p:nvGrpSpPr>
        <p:grpSpPr bwMode="auto">
          <a:xfrm>
            <a:off x="5715000" y="2362200"/>
            <a:ext cx="1828800" cy="1295400"/>
            <a:chOff x="2064" y="1488"/>
            <a:chExt cx="1152" cy="816"/>
          </a:xfrm>
        </p:grpSpPr>
        <p:grpSp>
          <p:nvGrpSpPr>
            <p:cNvPr id="106516" name="Group 14"/>
            <p:cNvGrpSpPr>
              <a:grpSpLocks/>
            </p:cNvGrpSpPr>
            <p:nvPr/>
          </p:nvGrpSpPr>
          <p:grpSpPr bwMode="auto">
            <a:xfrm>
              <a:off x="2064" y="1824"/>
              <a:ext cx="1152" cy="480"/>
              <a:chOff x="2064" y="1824"/>
              <a:chExt cx="1152" cy="480"/>
            </a:xfrm>
          </p:grpSpPr>
          <p:sp>
            <p:nvSpPr>
              <p:cNvPr id="106518"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106519"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6517"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6501" name="AutoShape 18"/>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106502" name="AutoShape 19"/>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grpSp>
        <p:nvGrpSpPr>
          <p:cNvPr id="106503" name="Group 20"/>
          <p:cNvGrpSpPr>
            <a:grpSpLocks/>
          </p:cNvGrpSpPr>
          <p:nvPr/>
        </p:nvGrpSpPr>
        <p:grpSpPr bwMode="auto">
          <a:xfrm>
            <a:off x="6629400" y="4343400"/>
            <a:ext cx="1828800" cy="1295400"/>
            <a:chOff x="2064" y="1488"/>
            <a:chExt cx="1152" cy="816"/>
          </a:xfrm>
        </p:grpSpPr>
        <p:grpSp>
          <p:nvGrpSpPr>
            <p:cNvPr id="106512" name="Group 21"/>
            <p:cNvGrpSpPr>
              <a:grpSpLocks/>
            </p:cNvGrpSpPr>
            <p:nvPr/>
          </p:nvGrpSpPr>
          <p:grpSpPr bwMode="auto">
            <a:xfrm>
              <a:off x="2064" y="1824"/>
              <a:ext cx="1152" cy="480"/>
              <a:chOff x="2064" y="1824"/>
              <a:chExt cx="1152" cy="480"/>
            </a:xfrm>
          </p:grpSpPr>
          <p:sp>
            <p:nvSpPr>
              <p:cNvPr id="106514" name="Rectangle 22"/>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"Ann"</a:t>
                </a:r>
              </a:p>
            </p:txBody>
          </p:sp>
          <p:sp>
            <p:nvSpPr>
              <p:cNvPr id="106515" name="Rectangle 23"/>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r>
                  <a:rPr lang="en-US" sz="1400">
                    <a:latin typeface="Courier New" pitchFamily="49" charset="0"/>
                    <a:cs typeface="Courier New" pitchFamily="49" charset="0"/>
                  </a:rPr>
                  <a:t>null</a:t>
                </a:r>
              </a:p>
            </p:txBody>
          </p:sp>
        </p:grpSp>
        <p:sp>
          <p:nvSpPr>
            <p:cNvPr id="106513" name="Rectangle 24"/>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6504" name="AutoShape 28"/>
          <p:cNvCxnSpPr>
            <a:cxnSpLocks noChangeShapeType="1"/>
            <a:stCxn id="106519" idx="3"/>
            <a:endCxn id="106513" idx="1"/>
          </p:cNvCxnSpPr>
          <p:nvPr/>
        </p:nvCxnSpPr>
        <p:spPr bwMode="auto">
          <a:xfrm flipH="1">
            <a:off x="6629400" y="3162300"/>
            <a:ext cx="838200" cy="1447800"/>
          </a:xfrm>
          <a:prstGeom prst="curvedConnector5">
            <a:avLst>
              <a:gd name="adj1" fmla="val -27273"/>
              <a:gd name="adj2" fmla="val 54602"/>
              <a:gd name="adj3" fmla="val 127273"/>
            </a:avLst>
          </a:prstGeom>
          <a:noFill/>
          <a:ln w="9525">
            <a:solidFill>
              <a:schemeClr val="tx1"/>
            </a:solidFill>
            <a:round/>
            <a:headEnd/>
            <a:tailEnd type="triangle" w="lg" len="lg"/>
          </a:ln>
        </p:spPr>
      </p:cxnSp>
      <p:sp>
        <p:nvSpPr>
          <p:cNvPr id="28" name="Rectangle 29"/>
          <p:cNvSpPr>
            <a:spLocks noChangeArrowheads="1"/>
          </p:cNvSpPr>
          <p:nvPr/>
        </p:nvSpPr>
        <p:spPr bwMode="auto">
          <a:xfrm>
            <a:off x="2628900" y="4791075"/>
            <a:ext cx="1143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nodeRef</a:t>
            </a:r>
          </a:p>
        </p:txBody>
      </p:sp>
      <p:cxnSp>
        <p:nvCxnSpPr>
          <p:cNvPr id="29" name="AutoShape 30"/>
          <p:cNvCxnSpPr>
            <a:cxnSpLocks noChangeShapeType="1"/>
            <a:stCxn id="28" idx="3"/>
            <a:endCxn id="106522" idx="2"/>
          </p:cNvCxnSpPr>
          <p:nvPr/>
        </p:nvCxnSpPr>
        <p:spPr bwMode="auto">
          <a:xfrm flipV="1">
            <a:off x="3771900" y="3657600"/>
            <a:ext cx="419100" cy="1285875"/>
          </a:xfrm>
          <a:prstGeom prst="curvedConnector2">
            <a:avLst/>
          </a:prstGeom>
          <a:noFill/>
          <a:ln w="9525">
            <a:solidFill>
              <a:schemeClr val="tx1"/>
            </a:solidFill>
            <a:round/>
            <a:headEnd/>
            <a:tailEnd type="triangle" w="lg" len="lg"/>
          </a:ln>
        </p:spPr>
      </p:cxnSp>
      <p:sp>
        <p:nvSpPr>
          <p:cNvPr id="34" name="Rectangle 33"/>
          <p:cNvSpPr/>
          <p:nvPr/>
        </p:nvSpPr>
        <p:spPr>
          <a:xfrm>
            <a:off x="4300538" y="4000500"/>
            <a:ext cx="18288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t>Do something with </a:t>
            </a:r>
            <a:r>
              <a:rPr lang="en-US" dirty="0">
                <a:latin typeface="Courier New" pitchFamily="49" charset="0"/>
                <a:cs typeface="Courier New" pitchFamily="49" charset="0"/>
              </a:rPr>
              <a:t>nodeRef</a:t>
            </a:r>
          </a:p>
        </p:txBody>
      </p:sp>
      <p:cxnSp>
        <p:nvCxnSpPr>
          <p:cNvPr id="35" name="AutoShape 30"/>
          <p:cNvCxnSpPr>
            <a:cxnSpLocks noChangeShapeType="1"/>
          </p:cNvCxnSpPr>
          <p:nvPr/>
        </p:nvCxnSpPr>
        <p:spPr bwMode="auto">
          <a:xfrm flipV="1">
            <a:off x="3784600" y="3733800"/>
            <a:ext cx="2616200" cy="1209675"/>
          </a:xfrm>
          <a:prstGeom prst="curvedConnector3">
            <a:avLst>
              <a:gd name="adj1" fmla="val 95301"/>
            </a:avLst>
          </a:prstGeom>
          <a:noFill/>
          <a:ln w="9525">
            <a:solidFill>
              <a:schemeClr val="tx1"/>
            </a:solidFill>
            <a:round/>
            <a:headEnd/>
            <a:tailEnd type="triangle" w="lg" len="lg"/>
          </a:ln>
        </p:spPr>
      </p:cxnSp>
      <p:sp>
        <p:nvSpPr>
          <p:cNvPr id="47" name="Rectangle 46"/>
          <p:cNvSpPr/>
          <p:nvPr/>
        </p:nvSpPr>
        <p:spPr>
          <a:xfrm>
            <a:off x="4300538" y="4000500"/>
            <a:ext cx="18288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t>Do something with </a:t>
            </a:r>
            <a:r>
              <a:rPr lang="en-US" dirty="0">
                <a:latin typeface="Courier New" pitchFamily="49" charset="0"/>
                <a:cs typeface="Courier New" pitchFamily="49" charset="0"/>
              </a:rPr>
              <a:t>nodeRef</a:t>
            </a:r>
          </a:p>
        </p:txBody>
      </p:sp>
      <p:cxnSp>
        <p:nvCxnSpPr>
          <p:cNvPr id="48" name="AutoShape 30"/>
          <p:cNvCxnSpPr>
            <a:cxnSpLocks noChangeShapeType="1"/>
            <a:stCxn id="28" idx="3"/>
          </p:cNvCxnSpPr>
          <p:nvPr/>
        </p:nvCxnSpPr>
        <p:spPr bwMode="auto">
          <a:xfrm>
            <a:off x="3771900" y="4943475"/>
            <a:ext cx="2781300" cy="0"/>
          </a:xfrm>
          <a:prstGeom prst="curvedConnector3">
            <a:avLst>
              <a:gd name="adj1" fmla="val 50000"/>
            </a:avLst>
          </a:prstGeom>
          <a:noFill/>
          <a:ln w="9525">
            <a:solidFill>
              <a:schemeClr val="tx1"/>
            </a:solidFill>
            <a:round/>
            <a:headEnd/>
            <a:tailEnd type="triangle" w="lg" len="lg"/>
          </a:ln>
        </p:spPr>
      </p:cxnSp>
      <p:sp>
        <p:nvSpPr>
          <p:cNvPr id="52" name="Rectangle 51"/>
          <p:cNvSpPr/>
          <p:nvPr/>
        </p:nvSpPr>
        <p:spPr>
          <a:xfrm>
            <a:off x="4300538" y="4000500"/>
            <a:ext cx="18288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t>Do something with </a:t>
            </a:r>
            <a:r>
              <a:rPr lang="en-US" dirty="0">
                <a:latin typeface="Courier New" pitchFamily="49" charset="0"/>
                <a:cs typeface="Courier New" pitchFamily="49" charset="0"/>
              </a:rPr>
              <a:t>nodeRef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animBg="1"/>
      <p:bldP spid="34" grpId="1" animBg="1"/>
      <p:bldP spid="47" grpId="0" animBg="1"/>
      <p:bldP spid="47" grpId="1" animBg="1"/>
      <p:bldP spid="52" grpId="0" animBg="1"/>
      <p:bldP spid="52"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a:t>Traversing a Single-Linked </a:t>
            </a:r>
            <a:r>
              <a:rPr lang="en-US" b="1" dirty="0" smtClean="0"/>
              <a:t>List </a:t>
            </a:r>
            <a:r>
              <a:rPr lang="en-US" dirty="0" smtClean="0"/>
              <a:t>(cont.)</a:t>
            </a:r>
            <a:endParaRPr lang="en-US" dirty="0"/>
          </a:p>
        </p:txBody>
      </p:sp>
      <p:sp>
        <p:nvSpPr>
          <p:cNvPr id="3" name="Content Placeholder 2"/>
          <p:cNvSpPr>
            <a:spLocks noGrp="1"/>
          </p:cNvSpPr>
          <p:nvPr>
            <p:ph sz="quarter" idx="1"/>
          </p:nvPr>
        </p:nvSpPr>
        <p:spPr>
          <a:xfrm>
            <a:off x="612775" y="1600200"/>
            <a:ext cx="8153400" cy="4495800"/>
          </a:xfrm>
        </p:spPr>
        <p:txBody>
          <a:bodyPr>
            <a:normAutofit fontScale="85000" lnSpcReduction="20000"/>
          </a:bodyPr>
          <a:lstStyle/>
          <a:p>
            <a:pPr marL="320040" indent="-320040" fontAlgn="auto">
              <a:spcAft>
                <a:spcPts val="0"/>
              </a:spcAft>
              <a:buFont typeface="Wingdings"/>
              <a:buChar char=""/>
              <a:defRPr/>
            </a:pPr>
            <a:r>
              <a:rPr lang="en-US" sz="2400" dirty="0" smtClean="0">
                <a:latin typeface="Courier New" pitchFamily="49" charset="0"/>
                <a:cs typeface="Courier New" pitchFamily="49" charset="0"/>
              </a:rPr>
              <a:t>toString()</a:t>
            </a:r>
            <a:r>
              <a:rPr lang="en-US" dirty="0" smtClean="0">
                <a:cs typeface="Courier New" pitchFamily="49" charset="0"/>
              </a:rPr>
              <a:t>can be implemented with a traversal:</a:t>
            </a:r>
          </a:p>
          <a:p>
            <a:pPr marL="0" indent="0" fontAlgn="auto">
              <a:spcAft>
                <a:spcPts val="0"/>
              </a:spcAft>
              <a:buFont typeface="Wingdings"/>
              <a:buNone/>
              <a:defRPr/>
            </a:pPr>
            <a:endParaRPr lang="en-US" sz="2000" dirty="0" smtClean="0">
              <a:latin typeface="Courier New" pitchFamily="49" charset="0"/>
              <a:cs typeface="Courier New" pitchFamily="49" charset="0"/>
            </a:endParaRPr>
          </a:p>
          <a:p>
            <a:pPr marL="0" indent="0" fontAlgn="auto">
              <a:spcAft>
                <a:spcPts val="0"/>
              </a:spcAft>
              <a:buFont typeface="Wingdings"/>
              <a:buNone/>
              <a:defRPr/>
            </a:pPr>
            <a:r>
              <a:rPr lang="en-US" sz="2100" dirty="0" smtClean="0">
                <a:latin typeface="Courier New" pitchFamily="49" charset="0"/>
                <a:cs typeface="Courier New" pitchFamily="49" charset="0"/>
              </a:rPr>
              <a:t>public String toString() {</a:t>
            </a:r>
          </a:p>
          <a:p>
            <a:pPr marL="0" indent="0" fontAlgn="auto">
              <a:spcAft>
                <a:spcPts val="0"/>
              </a:spcAft>
              <a:buFont typeface="Wingdings"/>
              <a:buNone/>
              <a:defRPr/>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Node&lt;String&gt; nodeRef = head;</a:t>
            </a:r>
          </a:p>
          <a:p>
            <a:pPr marL="0" indent="0" fontAlgn="auto">
              <a:spcAft>
                <a:spcPts val="0"/>
              </a:spcAft>
              <a:buFont typeface="Wingdings"/>
              <a:buNone/>
              <a:defRPr/>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StringBuilder result = new StringBuilder();</a:t>
            </a:r>
          </a:p>
          <a:p>
            <a:pPr marL="0" indent="0" fontAlgn="auto">
              <a:spcAft>
                <a:spcPts val="0"/>
              </a:spcAft>
              <a:buFont typeface="Wingdings"/>
              <a:buNone/>
              <a:defRPr/>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while (nodeRef != null) {</a:t>
            </a:r>
          </a:p>
          <a:p>
            <a:pPr marL="0" indent="0" fontAlgn="auto">
              <a:spcAft>
                <a:spcPts val="0"/>
              </a:spcAft>
              <a:buFont typeface="Wingdings"/>
              <a:buNone/>
              <a:defRPr/>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result.append(nodeRef.data);</a:t>
            </a:r>
          </a:p>
          <a:p>
            <a:pPr marL="0" indent="0" fontAlgn="auto">
              <a:spcAft>
                <a:spcPts val="0"/>
              </a:spcAft>
              <a:buFont typeface="Wingdings"/>
              <a:buNone/>
              <a:defRPr/>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if (nodeRef.next != null) {</a:t>
            </a:r>
          </a:p>
          <a:p>
            <a:pPr marL="0" indent="0" fontAlgn="auto">
              <a:spcAft>
                <a:spcPts val="0"/>
              </a:spcAft>
              <a:buFont typeface="Wingdings"/>
              <a:buNone/>
              <a:defRPr/>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result.append(" </a:t>
            </a:r>
            <a:r>
              <a:rPr lang="en-US" sz="2100" dirty="0" smtClean="0">
                <a:latin typeface="Courier New" pitchFamily="49" charset="0"/>
                <a:cs typeface="Courier New" pitchFamily="49" charset="0"/>
                <a:sym typeface="Wingdings" pitchFamily="2" charset="2"/>
              </a:rPr>
              <a:t>==&gt; </a:t>
            </a:r>
            <a:r>
              <a:rPr lang="en-US" sz="2100" dirty="0" smtClean="0">
                <a:latin typeface="Courier New" pitchFamily="49" charset="0"/>
                <a:cs typeface="Courier New" pitchFamily="49" charset="0"/>
              </a:rPr>
              <a:t>");</a:t>
            </a:r>
          </a:p>
          <a:p>
            <a:pPr marL="0" indent="0" fontAlgn="auto">
              <a:spcAft>
                <a:spcPts val="0"/>
              </a:spcAft>
              <a:buFont typeface="Wingdings"/>
              <a:buNone/>
              <a:defRPr/>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a:t>
            </a:r>
          </a:p>
          <a:p>
            <a:pPr marL="0" indent="0" fontAlgn="auto">
              <a:spcAft>
                <a:spcPts val="0"/>
              </a:spcAft>
              <a:buFont typeface="Wingdings"/>
              <a:buNone/>
              <a:defRPr/>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nodeRef = nodeRef.next;</a:t>
            </a:r>
          </a:p>
          <a:p>
            <a:pPr marL="0" indent="0" fontAlgn="auto">
              <a:spcAft>
                <a:spcPts val="0"/>
              </a:spcAft>
              <a:buFont typeface="Wingdings"/>
              <a:buNone/>
              <a:defRPr/>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a:t>
            </a:r>
          </a:p>
          <a:p>
            <a:pPr marL="0" indent="0" fontAlgn="auto">
              <a:spcAft>
                <a:spcPts val="0"/>
              </a:spcAft>
              <a:buFont typeface="Wingdings"/>
              <a:buNone/>
              <a:defRPr/>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return result.toString();</a:t>
            </a:r>
          </a:p>
          <a:p>
            <a:pPr marL="0" indent="0" fontAlgn="auto">
              <a:spcAft>
                <a:spcPts val="0"/>
              </a:spcAft>
              <a:buFont typeface="Wingdings"/>
              <a:buNone/>
              <a:defRPr/>
            </a:pPr>
            <a:r>
              <a:rPr lang="en-US" sz="2100"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SLList.getNode(int)</a:t>
            </a:r>
          </a:p>
        </p:txBody>
      </p:sp>
      <p:sp>
        <p:nvSpPr>
          <p:cNvPr id="180227" name="Rectangle 3"/>
          <p:cNvSpPr>
            <a:spLocks noGrp="1" noChangeArrowheads="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smtClean="0"/>
              <a:t>In order to implement methods required by the List interface, we need an additional helper method:</a:t>
            </a:r>
            <a:endParaRPr lang="en-US" dirty="0"/>
          </a:p>
          <a:p>
            <a:pPr marL="0" indent="0" fontAlgn="auto">
              <a:spcAft>
                <a:spcPts val="0"/>
              </a:spcAft>
              <a:buFont typeface="Wingdings"/>
              <a:buNone/>
              <a:defRPr/>
            </a:pPr>
            <a:endParaRPr lang="en-US" sz="2000" dirty="0">
              <a:latin typeface="Courier New" pitchFamily="49" charset="0"/>
              <a:cs typeface="Courier New" pitchFamily="49" charset="0"/>
            </a:endParaRPr>
          </a:p>
          <a:p>
            <a:pPr marL="0" indent="0" fontAlgn="auto">
              <a:spcAft>
                <a:spcPts val="0"/>
              </a:spcAft>
              <a:buFont typeface="Wingdings"/>
              <a:buNone/>
              <a:defRPr/>
            </a:pPr>
            <a:r>
              <a:rPr lang="en-US" sz="1800" dirty="0" smtClean="0">
                <a:latin typeface="Courier New" pitchFamily="49" charset="0"/>
                <a:cs typeface="Courier New" pitchFamily="49" charset="0"/>
              </a:rPr>
              <a:t>private Node&lt;E&gt; getNode(int index) {</a:t>
            </a:r>
          </a:p>
          <a:p>
            <a:pPr marL="0" indent="0" fontAlgn="auto">
              <a:spcAft>
                <a:spcPts val="0"/>
              </a:spcAft>
              <a:buFont typeface="Wingdings"/>
              <a:buNone/>
              <a:defRPr/>
            </a:pPr>
            <a:r>
              <a:rPr lang="en-US" sz="1800" dirty="0" smtClean="0">
                <a:latin typeface="Courier New" pitchFamily="49" charset="0"/>
                <a:cs typeface="Courier New" pitchFamily="49" charset="0"/>
              </a:rPr>
              <a:t>  Node&lt;E&gt; node = head;</a:t>
            </a:r>
          </a:p>
          <a:p>
            <a:pPr marL="0" indent="0" fontAlgn="auto">
              <a:spcAft>
                <a:spcPts val="0"/>
              </a:spcAft>
              <a:buFont typeface="Wingdings"/>
              <a:buNone/>
              <a:defRPr/>
            </a:pPr>
            <a:r>
              <a:rPr lang="en-US" sz="1800" dirty="0" smtClean="0">
                <a:latin typeface="Courier New" pitchFamily="49" charset="0"/>
                <a:cs typeface="Courier New" pitchFamily="49" charset="0"/>
              </a:rPr>
              <a:t>  for (int i=0; i&lt;index &amp;&amp; node != null; i++) {</a:t>
            </a:r>
          </a:p>
          <a:p>
            <a:pPr marL="0" indent="0" fontAlgn="auto">
              <a:spcAft>
                <a:spcPts val="0"/>
              </a:spcAft>
              <a:buFont typeface="Wingdings"/>
              <a:buNone/>
              <a:defRPr/>
            </a:pPr>
            <a:r>
              <a:rPr lang="en-US" sz="1800" dirty="0" smtClean="0">
                <a:latin typeface="Courier New" pitchFamily="49" charset="0"/>
                <a:cs typeface="Courier New" pitchFamily="49" charset="0"/>
              </a:rPr>
              <a:t>    node = node.next;</a:t>
            </a:r>
          </a:p>
          <a:p>
            <a:pPr marL="0" indent="0" fontAlgn="auto">
              <a:spcAft>
                <a:spcPts val="0"/>
              </a:spcAft>
              <a:buFont typeface="Wingdings"/>
              <a:buNone/>
              <a:defRPr/>
            </a:pPr>
            <a:r>
              <a:rPr lang="en-US" sz="1800" dirty="0" smtClean="0">
                <a:latin typeface="Courier New" pitchFamily="49" charset="0"/>
                <a:cs typeface="Courier New" pitchFamily="49" charset="0"/>
              </a:rPr>
              <a:t>  }</a:t>
            </a:r>
          </a:p>
          <a:p>
            <a:pPr marL="0" indent="0" fontAlgn="auto">
              <a:spcAft>
                <a:spcPts val="0"/>
              </a:spcAft>
              <a:buFont typeface="Wingdings"/>
              <a:buNone/>
              <a:defRPr/>
            </a:pPr>
            <a:r>
              <a:rPr lang="en-US" sz="1800" dirty="0" smtClean="0">
                <a:latin typeface="Courier New" pitchFamily="49" charset="0"/>
                <a:cs typeface="Courier New" pitchFamily="49" charset="0"/>
              </a:rPr>
              <a:t>  return node;</a:t>
            </a:r>
          </a:p>
          <a:p>
            <a:pPr marL="0" indent="0" fontAlgn="auto">
              <a:spcAft>
                <a:spcPts val="0"/>
              </a:spcAft>
              <a:buFont typeface="Wingdings"/>
              <a:buNone/>
              <a:defRPr/>
            </a:pPr>
            <a:r>
              <a:rPr lang="en-US" sz="1800" dirty="0" smtClean="0">
                <a:latin typeface="Courier New" pitchFamily="49" charset="0"/>
                <a:cs typeface="Courier New" pitchFamily="49" charset="0"/>
              </a:rPr>
              <a:t>}</a:t>
            </a:r>
          </a:p>
          <a:p>
            <a:pPr marL="320040" indent="-320040" fontAlgn="auto">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smtClean="0"/>
              <a:t>Completing the </a:t>
            </a:r>
            <a:r>
              <a:rPr lang="en-US" dirty="0" smtClean="0">
                <a:latin typeface="Courier New" pitchFamily="49" charset="0"/>
                <a:cs typeface="Courier New" pitchFamily="49" charset="0"/>
              </a:rPr>
              <a:t>SingleLinkedList</a:t>
            </a:r>
            <a:r>
              <a:rPr lang="en-US" dirty="0" smtClean="0"/>
              <a:t> </a:t>
            </a:r>
            <a:r>
              <a:rPr lang="en-US" b="1" dirty="0" smtClean="0"/>
              <a:t>Class</a:t>
            </a:r>
            <a:endParaRPr lang="en-US" b="1" dirty="0"/>
          </a:p>
        </p:txBody>
      </p:sp>
      <p:pic>
        <p:nvPicPr>
          <p:cNvPr id="109570" name="Picture 2" descr="C:\Documents and Settings\Administrator\My Documents\Koffman\PPTs\Koffman_Digital Request 150 DPI JPEG\Ch02\Table_2.5.jpg"/>
          <p:cNvPicPr>
            <a:picLocks noChangeAspect="1" noChangeArrowheads="1"/>
          </p:cNvPicPr>
          <p:nvPr/>
        </p:nvPicPr>
        <p:blipFill>
          <a:blip r:embed="rId2" cstate="print"/>
          <a:srcRect/>
          <a:stretch>
            <a:fillRect/>
          </a:stretch>
        </p:blipFill>
        <p:spPr bwMode="auto">
          <a:xfrm>
            <a:off x="304800" y="2133600"/>
            <a:ext cx="851535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xfrm>
            <a:off x="612775" y="228600"/>
            <a:ext cx="8153400" cy="990600"/>
          </a:xfrm>
        </p:spPr>
        <p:txBody>
          <a:bodyPr/>
          <a:lstStyle/>
          <a:p>
            <a:r>
              <a:rPr lang="en-US" sz="4000" smtClean="0">
                <a:latin typeface="Courier New" pitchFamily="49" charset="0"/>
                <a:cs typeface="Courier New" pitchFamily="49" charset="0"/>
              </a:rPr>
              <a:t>public E get(int index)</a:t>
            </a:r>
          </a:p>
        </p:txBody>
      </p:sp>
      <p:sp>
        <p:nvSpPr>
          <p:cNvPr id="180227" name="Rectangle 3"/>
          <p:cNvSpPr>
            <a:spLocks noGrp="1" noChangeArrowheads="1"/>
          </p:cNvSpPr>
          <p:nvPr>
            <p:ph sz="quarter" idx="1"/>
          </p:nvPr>
        </p:nvSpPr>
        <p:spPr>
          <a:xfrm>
            <a:off x="612775" y="1600200"/>
            <a:ext cx="8153400" cy="4495800"/>
          </a:xfrm>
        </p:spPr>
        <p:txBody>
          <a:bodyPr>
            <a:normAutofit/>
          </a:bodyPr>
          <a:lstStyle/>
          <a:p>
            <a:pPr marL="0" indent="0" fontAlgn="auto">
              <a:spcAft>
                <a:spcPts val="0"/>
              </a:spcAft>
              <a:buFont typeface="Wingdings"/>
              <a:buNone/>
              <a:tabLst>
                <a:tab pos="115888" algn="l"/>
              </a:tabLst>
              <a:defRPr/>
            </a:pPr>
            <a:r>
              <a:rPr lang="en-US" sz="1800" dirty="0" smtClean="0">
                <a:latin typeface="Courier New" pitchFamily="49" charset="0"/>
                <a:cs typeface="Courier New" pitchFamily="49" charset="0"/>
              </a:rPr>
              <a:t>public E get (int index) {</a:t>
            </a:r>
          </a:p>
          <a:p>
            <a:pPr marL="0" indent="0" fontAlgn="auto">
              <a:spcAft>
                <a:spcPts val="0"/>
              </a:spcAft>
              <a:buFont typeface="Wingdings"/>
              <a:buNone/>
              <a:tabLst>
                <a:tab pos="115888" algn="l"/>
              </a:tabLst>
              <a:defRPr/>
            </a:pPr>
            <a:r>
              <a:rPr lang="en-US" sz="1800" dirty="0">
                <a:latin typeface="Courier New" pitchFamily="49" charset="0"/>
                <a:cs typeface="Courier New" pitchFamily="49" charset="0"/>
              </a:rPr>
              <a:t> if (index &lt; 0 || </a:t>
            </a:r>
            <a:r>
              <a:rPr lang="en-US" sz="1800" dirty="0" smtClean="0">
                <a:latin typeface="Courier New" pitchFamily="49" charset="0"/>
                <a:cs typeface="Courier New" pitchFamily="49" charset="0"/>
              </a:rPr>
              <a:t>index &gt;= size) </a:t>
            </a:r>
            <a:r>
              <a:rPr lang="en-US" sz="1800" dirty="0">
                <a:latin typeface="Courier New" pitchFamily="49" charset="0"/>
                <a:cs typeface="Courier New" pitchFamily="49" charset="0"/>
              </a:rPr>
              <a:t>{</a:t>
            </a:r>
          </a:p>
          <a:p>
            <a:pPr marL="0" indent="0" fontAlgn="auto">
              <a:spcAft>
                <a:spcPts val="0"/>
              </a:spcAft>
              <a:buFont typeface="Wingdings"/>
              <a:buNone/>
              <a:tabLst>
                <a:tab pos="115888" algn="l"/>
              </a:tabLst>
              <a:defRPr/>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throw new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IndexOutOfBoundsException(Integer.toString(index));</a:t>
            </a:r>
            <a:endParaRPr lang="en-US" sz="1800" dirty="0">
              <a:latin typeface="Courier New" pitchFamily="49" charset="0"/>
              <a:cs typeface="Courier New" pitchFamily="49" charset="0"/>
            </a:endParaRPr>
          </a:p>
          <a:p>
            <a:pPr marL="0" indent="0" fontAlgn="auto">
              <a:spcAft>
                <a:spcPts val="0"/>
              </a:spcAft>
              <a:buFont typeface="Wingdings"/>
              <a:buNone/>
              <a:tabLst>
                <a:tab pos="115888" algn="l"/>
              </a:tabLst>
              <a:defRPr/>
            </a:pPr>
            <a:r>
              <a:rPr lang="en-US" sz="1800" dirty="0">
                <a:latin typeface="Courier New" pitchFamily="49" charset="0"/>
                <a:cs typeface="Courier New" pitchFamily="49" charset="0"/>
              </a:rPr>
              <a:t>  }</a:t>
            </a:r>
          </a:p>
          <a:p>
            <a:pPr marL="0" indent="0" fontAlgn="auto">
              <a:spcAft>
                <a:spcPts val="0"/>
              </a:spcAft>
              <a:buFont typeface="Wingdings"/>
              <a:buNone/>
              <a:tabLst>
                <a:tab pos="115888" algn="l"/>
              </a:tabLst>
              <a:defRPr/>
            </a:pPr>
            <a:r>
              <a:rPr lang="en-US" sz="1800" dirty="0" smtClean="0">
                <a:latin typeface="Courier New" pitchFamily="49" charset="0"/>
                <a:cs typeface="Courier New" pitchFamily="49" charset="0"/>
              </a:rPr>
              <a:t>  Node&lt;E&gt; node = getNode(index);</a:t>
            </a:r>
          </a:p>
          <a:p>
            <a:pPr marL="0" indent="0" fontAlgn="auto">
              <a:spcAft>
                <a:spcPts val="0"/>
              </a:spcAft>
              <a:buFont typeface="Wingdings"/>
              <a:buNone/>
              <a:tabLst>
                <a:tab pos="115888" algn="l"/>
              </a:tabLst>
              <a:defRPr/>
            </a:pPr>
            <a:r>
              <a:rPr lang="en-US" sz="1800" dirty="0" smtClean="0">
                <a:latin typeface="Courier New" pitchFamily="49" charset="0"/>
                <a:cs typeface="Courier New" pitchFamily="49" charset="0"/>
              </a:rPr>
              <a:t>  return node.data;</a:t>
            </a:r>
          </a:p>
          <a:p>
            <a:pPr marL="0" indent="0" fontAlgn="auto">
              <a:spcAft>
                <a:spcPts val="0"/>
              </a:spcAft>
              <a:buFont typeface="Wingdings"/>
              <a:buNone/>
              <a:tabLst>
                <a:tab pos="115888" algn="l"/>
              </a:tabLst>
              <a:defRPr/>
            </a:pPr>
            <a:r>
              <a:rPr lang="en-US" sz="1800" dirty="0" smtClean="0">
                <a:latin typeface="Courier New" pitchFamily="49" charset="0"/>
                <a:cs typeface="Courier New" pitchFamily="49" charset="0"/>
              </a:rPr>
              <a:t>}</a:t>
            </a:r>
          </a:p>
          <a:p>
            <a:pPr marL="320040" indent="-320040" fontAlgn="auto">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612775" y="228600"/>
            <a:ext cx="8153400" cy="990600"/>
          </a:xfrm>
        </p:spPr>
        <p:txBody>
          <a:bodyPr/>
          <a:lstStyle/>
          <a:p>
            <a:r>
              <a:rPr lang="en-US" sz="2800" smtClean="0">
                <a:latin typeface="Courier New" pitchFamily="49" charset="0"/>
                <a:cs typeface="Courier New" pitchFamily="49" charset="0"/>
              </a:rPr>
              <a:t>public E set(int index, E newValue)</a:t>
            </a:r>
          </a:p>
        </p:txBody>
      </p:sp>
      <p:sp>
        <p:nvSpPr>
          <p:cNvPr id="181251" name="Rectangle 3"/>
          <p:cNvSpPr>
            <a:spLocks noGrp="1" noChangeArrowheads="1"/>
          </p:cNvSpPr>
          <p:nvPr>
            <p:ph sz="quarter" idx="1"/>
          </p:nvPr>
        </p:nvSpPr>
        <p:spPr>
          <a:xfrm>
            <a:off x="612775" y="1600200"/>
            <a:ext cx="8153400" cy="4495800"/>
          </a:xfrm>
        </p:spPr>
        <p:txBody>
          <a:bodyPr>
            <a:normAutofit/>
          </a:bodyPr>
          <a:lstStyle/>
          <a:p>
            <a:pPr marL="0" indent="0" fontAlgn="auto">
              <a:spcAft>
                <a:spcPts val="0"/>
              </a:spcAft>
              <a:buFont typeface="Wingdings"/>
              <a:buNone/>
              <a:defRPr/>
            </a:pPr>
            <a:r>
              <a:rPr lang="en-US" sz="1800" dirty="0" smtClean="0">
                <a:latin typeface="Courier New" pitchFamily="49" charset="0"/>
                <a:cs typeface="Courier New" pitchFamily="49" charset="0"/>
              </a:rPr>
              <a:t>public E set (int index, E anEntry) {</a:t>
            </a:r>
          </a:p>
          <a:p>
            <a:pPr marL="0" indent="0" fontAlgn="auto">
              <a:spcAft>
                <a:spcPts val="0"/>
              </a:spcAft>
              <a:buFont typeface="Wingdings"/>
              <a:buNone/>
              <a:defRPr/>
            </a:pPr>
            <a:r>
              <a:rPr lang="en-US" sz="1800" dirty="0" smtClean="0">
                <a:latin typeface="Courier New" pitchFamily="49" charset="0"/>
                <a:cs typeface="Courier New" pitchFamily="49" charset="0"/>
              </a:rPr>
              <a:t>  if (index &lt; 0 || index &gt;= size) {</a:t>
            </a:r>
          </a:p>
          <a:p>
            <a:pPr marL="0" indent="0" fontAlgn="auto">
              <a:spcAft>
                <a:spcPts val="0"/>
              </a:spcAft>
              <a:buFont typeface="Wingdings"/>
              <a:buNone/>
              <a:defRPr/>
            </a:pPr>
            <a:r>
              <a:rPr lang="en-US" sz="1800" dirty="0" smtClean="0">
                <a:latin typeface="Courier New" pitchFamily="49" charset="0"/>
                <a:cs typeface="Courier New" pitchFamily="49" charset="0"/>
              </a:rPr>
              <a:t>    throw new                                                     	IndexOutOfBoundsException(Integer.toString(index));</a:t>
            </a:r>
          </a:p>
          <a:p>
            <a:pPr marL="0" indent="0" fontAlgn="auto">
              <a:spcAft>
                <a:spcPts val="0"/>
              </a:spcAft>
              <a:buFont typeface="Wingdings"/>
              <a:buNone/>
              <a:defRPr/>
            </a:pPr>
            <a:r>
              <a:rPr lang="en-US" sz="1800" dirty="0" smtClean="0">
                <a:latin typeface="Courier New" pitchFamily="49" charset="0"/>
                <a:cs typeface="Courier New" pitchFamily="49" charset="0"/>
              </a:rPr>
              <a:t>  }</a:t>
            </a:r>
          </a:p>
          <a:p>
            <a:pPr marL="0" indent="0" fontAlgn="auto">
              <a:spcAft>
                <a:spcPts val="0"/>
              </a:spcAft>
              <a:buFont typeface="Wingdings"/>
              <a:buNone/>
              <a:defRPr/>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Node&lt;E</a:t>
            </a:r>
            <a:r>
              <a:rPr lang="en-US" sz="1800" dirty="0">
                <a:latin typeface="Courier New" pitchFamily="49" charset="0"/>
                <a:cs typeface="Courier New" pitchFamily="49" charset="0"/>
              </a:rPr>
              <a:t>&gt; node = getNode(index);</a:t>
            </a:r>
            <a:endParaRPr lang="en-US" sz="1800" dirty="0" smtClean="0">
              <a:latin typeface="Courier New" pitchFamily="49" charset="0"/>
              <a:cs typeface="Courier New" pitchFamily="49" charset="0"/>
            </a:endParaRPr>
          </a:p>
          <a:p>
            <a:pPr marL="0" indent="0" fontAlgn="auto">
              <a:spcAft>
                <a:spcPts val="0"/>
              </a:spcAft>
              <a:buFont typeface="Wingdings"/>
              <a:buNone/>
              <a:defRPr/>
            </a:pPr>
            <a:r>
              <a:rPr lang="en-US" sz="1800" dirty="0" smtClean="0">
                <a:latin typeface="Courier New" pitchFamily="49" charset="0"/>
                <a:cs typeface="Courier New" pitchFamily="49" charset="0"/>
              </a:rPr>
              <a:t>  E result = node.data;</a:t>
            </a:r>
          </a:p>
          <a:p>
            <a:pPr marL="0" indent="0" fontAlgn="auto">
              <a:spcAft>
                <a:spcPts val="0"/>
              </a:spcAft>
              <a:buFont typeface="Wingdings"/>
              <a:buNone/>
              <a:defRPr/>
            </a:pPr>
            <a:r>
              <a:rPr lang="en-US" sz="1800" dirty="0" smtClean="0">
                <a:latin typeface="Courier New" pitchFamily="49" charset="0"/>
                <a:cs typeface="Courier New" pitchFamily="49" charset="0"/>
              </a:rPr>
              <a:t>  node.data = </a:t>
            </a:r>
            <a:r>
              <a:rPr lang="en-US" sz="1800" dirty="0" err="1" smtClean="0">
                <a:latin typeface="Courier New" pitchFamily="49" charset="0"/>
                <a:cs typeface="Courier New" pitchFamily="49" charset="0"/>
              </a:rPr>
              <a:t>anEntry</a:t>
            </a:r>
            <a:r>
              <a:rPr lang="en-US" sz="1800" dirty="0" smtClean="0">
                <a:latin typeface="Courier New" pitchFamily="49" charset="0"/>
                <a:cs typeface="Courier New" pitchFamily="49" charset="0"/>
              </a:rPr>
              <a:t>;</a:t>
            </a:r>
          </a:p>
          <a:p>
            <a:pPr marL="0" indent="0" fontAlgn="auto">
              <a:spcAft>
                <a:spcPts val="0"/>
              </a:spcAft>
              <a:buFont typeface="Wingdings"/>
              <a:buNone/>
              <a:defRPr/>
            </a:pPr>
            <a:r>
              <a:rPr lang="en-US" sz="1800" dirty="0" smtClean="0">
                <a:latin typeface="Courier New" pitchFamily="49" charset="0"/>
                <a:cs typeface="Courier New" pitchFamily="49" charset="0"/>
              </a:rPr>
              <a:t>  return result;</a:t>
            </a:r>
          </a:p>
          <a:p>
            <a:pPr marL="0" indent="0" fontAlgn="auto">
              <a:spcAft>
                <a:spcPts val="0"/>
              </a:spcAft>
              <a:buFont typeface="Wingdings"/>
              <a:buNone/>
              <a:defRPr/>
            </a:pPr>
            <a:r>
              <a:rPr lang="en-US" sz="1800" dirty="0" smtClean="0">
                <a:latin typeface="Courier New" pitchFamily="49" charset="0"/>
                <a:cs typeface="Courier New" pitchFamily="49" charset="0"/>
              </a:rPr>
              <a:t>}</a:t>
            </a:r>
          </a:p>
          <a:p>
            <a:pPr marL="320040" indent="-320040" fontAlgn="auto">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612775" y="228600"/>
            <a:ext cx="8153400" cy="990600"/>
          </a:xfrm>
        </p:spPr>
        <p:txBody>
          <a:bodyPr/>
          <a:lstStyle/>
          <a:p>
            <a:r>
              <a:rPr lang="en-US" sz="2800" smtClean="0">
                <a:latin typeface="Courier New" pitchFamily="49" charset="0"/>
                <a:cs typeface="Courier New" pitchFamily="49" charset="0"/>
              </a:rPr>
              <a:t>public void add(int index, E item)</a:t>
            </a:r>
          </a:p>
        </p:txBody>
      </p:sp>
      <p:sp>
        <p:nvSpPr>
          <p:cNvPr id="112642" name="Rectangle 3"/>
          <p:cNvSpPr>
            <a:spLocks noGrp="1" noChangeArrowheads="1"/>
          </p:cNvSpPr>
          <p:nvPr>
            <p:ph sz="quarter" idx="1"/>
          </p:nvPr>
        </p:nvSpPr>
        <p:spPr>
          <a:xfrm>
            <a:off x="612775" y="1600200"/>
            <a:ext cx="8153400" cy="4495800"/>
          </a:xfrm>
        </p:spPr>
        <p:txBody>
          <a:bodyPr/>
          <a:lstStyle/>
          <a:p>
            <a:pPr marL="0" indent="0">
              <a:buFont typeface="Wingdings" pitchFamily="2" charset="2"/>
              <a:buNone/>
            </a:pPr>
            <a:r>
              <a:rPr lang="en-US" sz="1800" smtClean="0">
                <a:latin typeface="Courier New" pitchFamily="49" charset="0"/>
                <a:cs typeface="Courier New" pitchFamily="49" charset="0"/>
              </a:rPr>
              <a:t>public void add (int index, E item) {</a:t>
            </a:r>
          </a:p>
          <a:p>
            <a:pPr marL="0" indent="0">
              <a:buFont typeface="Wingdings" pitchFamily="2" charset="2"/>
              <a:buNone/>
            </a:pPr>
            <a:r>
              <a:rPr lang="en-US" sz="1800" smtClean="0">
                <a:latin typeface="Courier New" pitchFamily="49" charset="0"/>
                <a:cs typeface="Courier New" pitchFamily="49" charset="0"/>
              </a:rPr>
              <a:t> if (index &lt; 0 || index &gt; size) {</a:t>
            </a:r>
          </a:p>
          <a:p>
            <a:pPr marL="0" indent="0">
              <a:buFont typeface="Wingdings" pitchFamily="2" charset="2"/>
              <a:buNone/>
            </a:pPr>
            <a:r>
              <a:rPr lang="en-US" sz="1800" smtClean="0">
                <a:latin typeface="Courier New" pitchFamily="49" charset="0"/>
                <a:cs typeface="Courier New" pitchFamily="49" charset="0"/>
              </a:rPr>
              <a:t>   throw new                                   </a:t>
            </a:r>
          </a:p>
          <a:p>
            <a:pPr marL="0" indent="0">
              <a:buFont typeface="Wingdings" pitchFamily="2" charset="2"/>
              <a:buNone/>
            </a:pPr>
            <a:r>
              <a:rPr lang="en-US" sz="1800" smtClean="0">
                <a:latin typeface="Courier New" pitchFamily="49" charset="0"/>
                <a:cs typeface="Courier New" pitchFamily="49" charset="0"/>
              </a:rPr>
              <a:t>     IndexOutOfBoundsException(Integer.toString(index));</a:t>
            </a:r>
          </a:p>
          <a:p>
            <a:pPr marL="0" indent="0">
              <a:buFont typeface="Wingdings" pitchFamily="2" charset="2"/>
              <a:buNone/>
            </a:pPr>
            <a:r>
              <a:rPr lang="en-US" sz="1800" smtClean="0">
                <a:latin typeface="Courier New" pitchFamily="49" charset="0"/>
                <a:cs typeface="Courier New" pitchFamily="49" charset="0"/>
              </a:rPr>
              <a:t> }</a:t>
            </a:r>
          </a:p>
          <a:p>
            <a:pPr marL="0" indent="0">
              <a:buFont typeface="Wingdings" pitchFamily="2" charset="2"/>
              <a:buNone/>
            </a:pPr>
            <a:r>
              <a:rPr lang="en-US" sz="1800" smtClean="0">
                <a:latin typeface="Courier New" pitchFamily="49" charset="0"/>
                <a:cs typeface="Courier New" pitchFamily="49" charset="0"/>
              </a:rPr>
              <a:t> if (index == 0) {</a:t>
            </a:r>
          </a:p>
          <a:p>
            <a:pPr marL="0" indent="0">
              <a:buFont typeface="Wingdings" pitchFamily="2" charset="2"/>
              <a:buNone/>
            </a:pPr>
            <a:r>
              <a:rPr lang="en-US" sz="1800" smtClean="0">
                <a:latin typeface="Courier New" pitchFamily="49" charset="0"/>
                <a:cs typeface="Courier New" pitchFamily="49" charset="0"/>
              </a:rPr>
              <a:t>   addFirst(item); </a:t>
            </a:r>
          </a:p>
          <a:p>
            <a:pPr marL="0" indent="0">
              <a:buFont typeface="Wingdings" pitchFamily="2" charset="2"/>
              <a:buNone/>
            </a:pPr>
            <a:r>
              <a:rPr lang="en-US" sz="1800" smtClean="0">
                <a:latin typeface="Courier New" pitchFamily="49" charset="0"/>
                <a:cs typeface="Courier New" pitchFamily="49" charset="0"/>
              </a:rPr>
              <a:t> } else {</a:t>
            </a:r>
          </a:p>
          <a:p>
            <a:pPr marL="0" indent="0">
              <a:buFont typeface="Wingdings" pitchFamily="2" charset="2"/>
              <a:buNone/>
            </a:pPr>
            <a:r>
              <a:rPr lang="en-US" sz="1800" smtClean="0">
                <a:latin typeface="Courier New" pitchFamily="49" charset="0"/>
                <a:cs typeface="Courier New" pitchFamily="49" charset="0"/>
              </a:rPr>
              <a:t>   Node&lt;E&gt; node = getNode(index-1);</a:t>
            </a:r>
          </a:p>
          <a:p>
            <a:pPr marL="0" indent="0">
              <a:buFont typeface="Wingdings" pitchFamily="2" charset="2"/>
              <a:buNone/>
            </a:pPr>
            <a:r>
              <a:rPr lang="en-US" sz="1800" smtClean="0">
                <a:latin typeface="Courier New" pitchFamily="49" charset="0"/>
                <a:cs typeface="Courier New" pitchFamily="49" charset="0"/>
              </a:rPr>
              <a:t>   addAfter(node, item);</a:t>
            </a:r>
          </a:p>
          <a:p>
            <a:pPr marL="0" indent="0">
              <a:buFont typeface="Wingdings" pitchFamily="2" charset="2"/>
              <a:buNone/>
            </a:pPr>
            <a:r>
              <a:rPr lang="en-US" sz="1800" smtClean="0">
                <a:latin typeface="Courier New" pitchFamily="49" charset="0"/>
                <a:cs typeface="Courier New" pitchFamily="49" charset="0"/>
              </a:rPr>
              <a:t> }</a:t>
            </a:r>
          </a:p>
          <a:p>
            <a:pPr marL="0" indent="0">
              <a:buFont typeface="Wingdings" pitchFamily="2" charset="2"/>
              <a:buNone/>
            </a:pPr>
            <a:r>
              <a:rPr lang="en-US" sz="18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304800"/>
            <a:ext cx="8229600" cy="1143000"/>
          </a:xfrm>
        </p:spPr>
        <p:txBody>
          <a:bodyPr>
            <a:normAutofit fontScale="90000"/>
          </a:bodyPr>
          <a:lstStyle/>
          <a:p>
            <a:pPr fontAlgn="auto">
              <a:spcAft>
                <a:spcPts val="0"/>
              </a:spcAft>
              <a:defRPr/>
            </a:pPr>
            <a:r>
              <a:rPr lang="en-US" dirty="0" smtClean="0">
                <a:latin typeface="Courier New" pitchFamily="49" charset="0"/>
                <a:cs typeface="Courier New" pitchFamily="49" charset="0"/>
              </a:rPr>
              <a:t>public boolean add(E item)</a:t>
            </a:r>
            <a:endParaRPr lang="en-US" dirty="0">
              <a:latin typeface="Courier New" pitchFamily="49" charset="0"/>
              <a:cs typeface="Courier New" pitchFamily="49" charset="0"/>
            </a:endParaRPr>
          </a:p>
        </p:txBody>
      </p:sp>
      <p:sp>
        <p:nvSpPr>
          <p:cNvPr id="184323" name="Rectangle 3"/>
          <p:cNvSpPr>
            <a:spLocks noGrp="1" noChangeArrowheads="1"/>
          </p:cNvSpPr>
          <p:nvPr>
            <p:ph sz="quarter" idx="1"/>
          </p:nvPr>
        </p:nvSpPr>
        <p:spPr>
          <a:xfrm>
            <a:off x="612775" y="1600200"/>
            <a:ext cx="8153400" cy="4495800"/>
          </a:xfrm>
        </p:spPr>
        <p:txBody>
          <a:bodyPr>
            <a:normAutofit/>
          </a:bodyPr>
          <a:lstStyle/>
          <a:p>
            <a:pPr marL="0" indent="0"/>
            <a:r>
              <a:rPr lang="en-US" sz="1600" smtClean="0">
                <a:cs typeface="Courier New" pitchFamily="49" charset="0"/>
              </a:rPr>
              <a:t> </a:t>
            </a:r>
            <a:r>
              <a:rPr lang="en-US" smtClean="0">
                <a:cs typeface="Courier New" pitchFamily="49" charset="0"/>
              </a:rPr>
              <a:t>To add an item to the end of the list</a:t>
            </a:r>
          </a:p>
          <a:p>
            <a:pPr marL="400050" lvl="1" indent="0">
              <a:buFont typeface="Wingdings 2" pitchFamily="18" charset="2"/>
              <a:buNone/>
            </a:pPr>
            <a:r>
              <a:rPr lang="en-US" sz="1800" smtClean="0">
                <a:latin typeface="Courier New" pitchFamily="49" charset="0"/>
                <a:cs typeface="Courier New" pitchFamily="49" charset="0"/>
              </a:rPr>
              <a:t>public boolean add (E item) {</a:t>
            </a:r>
          </a:p>
          <a:p>
            <a:pPr marL="400050" lvl="1" indent="0">
              <a:buFont typeface="Wingdings 2" pitchFamily="18" charset="2"/>
              <a:buNone/>
            </a:pPr>
            <a:r>
              <a:rPr lang="en-US" sz="1800" smtClean="0">
                <a:latin typeface="Courier New" pitchFamily="49" charset="0"/>
                <a:cs typeface="Courier New" pitchFamily="49" charset="0"/>
              </a:rPr>
              <a:t>  add(size, item);</a:t>
            </a:r>
          </a:p>
          <a:p>
            <a:pPr marL="400050" lvl="1" indent="0">
              <a:buFont typeface="Wingdings 2" pitchFamily="18" charset="2"/>
              <a:buNone/>
            </a:pPr>
            <a:r>
              <a:rPr lang="en-US" sz="1800" smtClean="0">
                <a:latin typeface="Courier New" pitchFamily="49" charset="0"/>
                <a:cs typeface="Courier New" pitchFamily="49" charset="0"/>
              </a:rPr>
              <a:t>  return true;</a:t>
            </a:r>
          </a:p>
          <a:p>
            <a:pPr marL="0" indent="0">
              <a:buFont typeface="Wingdings" pitchFamily="2" charset="2"/>
              <a:buNone/>
            </a:pPr>
            <a:r>
              <a:rPr lang="en-US" sz="1800" smtClean="0">
                <a:latin typeface="Courier New" pitchFamily="49" charset="0"/>
                <a:cs typeface="Courier New" pitchFamily="49" charset="0"/>
              </a:rPr>
              <a:t>   }</a:t>
            </a:r>
          </a:p>
          <a:p>
            <a:pPr marL="0" indent="0"/>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 Placeholder 4"/>
          <p:cNvSpPr>
            <a:spLocks noGrp="1"/>
          </p:cNvSpPr>
          <p:nvPr>
            <p:ph type="body" idx="1"/>
          </p:nvPr>
        </p:nvSpPr>
        <p:spPr/>
        <p:txBody>
          <a:bodyPr/>
          <a:lstStyle/>
          <a:p>
            <a:r>
              <a:rPr lang="en-US" smtClean="0"/>
              <a:t>Section 2.6</a:t>
            </a:r>
          </a:p>
        </p:txBody>
      </p:sp>
      <p:sp>
        <p:nvSpPr>
          <p:cNvPr id="114690" name="Title 3"/>
          <p:cNvSpPr>
            <a:spLocks noGrp="1"/>
          </p:cNvSpPr>
          <p:nvPr>
            <p:ph type="title"/>
          </p:nvPr>
        </p:nvSpPr>
        <p:spPr/>
        <p:txBody>
          <a:bodyPr/>
          <a:lstStyle/>
          <a:p>
            <a:r>
              <a:rPr lang="en-US" sz="3600" smtClean="0"/>
              <a:t>Double-Linked Lists and Circular Lists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dirty="0" smtClean="0">
                <a:latin typeface="Courier New" pitchFamily="49" charset="0"/>
                <a:cs typeface="Courier New" pitchFamily="49" charset="0"/>
              </a:rPr>
              <a:t>java.util.List</a:t>
            </a:r>
            <a:r>
              <a:rPr lang="en-US" dirty="0" smtClean="0"/>
              <a:t> </a:t>
            </a:r>
            <a:r>
              <a:rPr lang="en-US" b="1" dirty="0" smtClean="0"/>
              <a:t>Interface and its Implementers</a:t>
            </a:r>
            <a:endParaRPr lang="en-US" b="1" dirty="0"/>
          </a:p>
        </p:txBody>
      </p:sp>
      <p:pic>
        <p:nvPicPr>
          <p:cNvPr id="20482" name="Picture 2" descr="C:\Documents and Settings\Administrator\My Documents\Koffman\PPTs\JPEGS\JWCL233_Koffman JPG files\ch02\w0013-nn.jpg"/>
          <p:cNvPicPr>
            <a:picLocks noChangeAspect="1" noChangeArrowheads="1"/>
          </p:cNvPicPr>
          <p:nvPr/>
        </p:nvPicPr>
        <p:blipFill>
          <a:blip r:embed="rId2" cstate="print"/>
          <a:srcRect/>
          <a:stretch>
            <a:fillRect/>
          </a:stretch>
        </p:blipFill>
        <p:spPr bwMode="auto">
          <a:xfrm>
            <a:off x="381000" y="1600200"/>
            <a:ext cx="8313738"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612775" y="228600"/>
            <a:ext cx="8153400" cy="990600"/>
          </a:xfrm>
        </p:spPr>
        <p:txBody>
          <a:bodyPr/>
          <a:lstStyle/>
          <a:p>
            <a:r>
              <a:rPr lang="en-US" b="1" smtClean="0"/>
              <a:t>Double-Linked Lists</a:t>
            </a:r>
          </a:p>
        </p:txBody>
      </p:sp>
      <p:sp>
        <p:nvSpPr>
          <p:cNvPr id="115714" name="Rectangle 3"/>
          <p:cNvSpPr>
            <a:spLocks noGrp="1" noChangeArrowheads="1"/>
          </p:cNvSpPr>
          <p:nvPr>
            <p:ph sz="quarter" idx="1"/>
          </p:nvPr>
        </p:nvSpPr>
        <p:spPr>
          <a:xfrm>
            <a:off x="612775" y="1600200"/>
            <a:ext cx="8153400" cy="4495800"/>
          </a:xfrm>
        </p:spPr>
        <p:txBody>
          <a:bodyPr/>
          <a:lstStyle/>
          <a:p>
            <a:r>
              <a:rPr lang="en-US" dirty="0" smtClean="0"/>
              <a:t>Limitations of a singly-linked list include:</a:t>
            </a:r>
          </a:p>
          <a:p>
            <a:pPr lvl="1"/>
            <a:r>
              <a:rPr lang="en-US" dirty="0" smtClean="0"/>
              <a:t>Insertion at the front is O(1); insertion at other positions is O(</a:t>
            </a:r>
            <a:r>
              <a:rPr lang="en-US" i="1" dirty="0" smtClean="0"/>
              <a:t>n</a:t>
            </a:r>
            <a:r>
              <a:rPr lang="en-US" dirty="0" smtClean="0"/>
              <a:t>)</a:t>
            </a:r>
          </a:p>
          <a:p>
            <a:pPr lvl="1"/>
            <a:r>
              <a:rPr lang="en-US" dirty="0" smtClean="0"/>
              <a:t>Insertion is convenient only after a referenced node</a:t>
            </a:r>
          </a:p>
          <a:p>
            <a:pPr lvl="1"/>
            <a:r>
              <a:rPr lang="en-US" dirty="0" smtClean="0"/>
              <a:t>Removing a node requires a reference to the previous node</a:t>
            </a:r>
          </a:p>
          <a:p>
            <a:pPr lvl="1"/>
            <a:r>
              <a:rPr lang="en-US" dirty="0" smtClean="0"/>
              <a:t>We can traverse the list only in the forward direction</a:t>
            </a:r>
          </a:p>
          <a:p>
            <a:r>
              <a:rPr lang="en-US" dirty="0" smtClean="0"/>
              <a:t>We can overcome these limitations:</a:t>
            </a:r>
          </a:p>
          <a:p>
            <a:pPr lvl="1"/>
            <a:r>
              <a:rPr lang="en-US" dirty="0" smtClean="0"/>
              <a:t>Add a reference in each node to the previous node, creating a </a:t>
            </a:r>
            <a:r>
              <a:rPr lang="en-US" i="1" dirty="0" smtClean="0"/>
              <a:t>double-linked list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a:xfrm>
            <a:off x="612775" y="228600"/>
            <a:ext cx="8153400" cy="990600"/>
          </a:xfrm>
        </p:spPr>
        <p:txBody>
          <a:bodyPr/>
          <a:lstStyle/>
          <a:p>
            <a:r>
              <a:rPr lang="en-US" b="1" smtClean="0"/>
              <a:t>Double-Linked Lists </a:t>
            </a:r>
            <a:r>
              <a:rPr lang="en-US" smtClean="0"/>
              <a:t>(cont.)</a:t>
            </a:r>
          </a:p>
        </p:txBody>
      </p:sp>
      <p:pic>
        <p:nvPicPr>
          <p:cNvPr id="116738" name="Picture 2" descr="C:\Documents and Settings\Administrator\My Documents\Koffman\PPTs\JPEGS\JWCL233_Koffman JPG files\ch02\w0033-nn.jpg"/>
          <p:cNvPicPr>
            <a:picLocks noChangeAspect="1" noChangeArrowheads="1"/>
          </p:cNvPicPr>
          <p:nvPr/>
        </p:nvPicPr>
        <p:blipFill>
          <a:blip r:embed="rId2" cstate="print"/>
          <a:srcRect/>
          <a:stretch>
            <a:fillRect/>
          </a:stretch>
        </p:blipFill>
        <p:spPr bwMode="auto">
          <a:xfrm>
            <a:off x="457200" y="1981200"/>
            <a:ext cx="3019425" cy="1371600"/>
          </a:xfrm>
          <a:prstGeom prst="rect">
            <a:avLst/>
          </a:prstGeom>
          <a:noFill/>
          <a:ln w="9525">
            <a:noFill/>
            <a:miter lim="800000"/>
            <a:headEnd/>
            <a:tailEnd/>
          </a:ln>
        </p:spPr>
      </p:pic>
      <p:pic>
        <p:nvPicPr>
          <p:cNvPr id="116739" name="Picture 3" descr="C:\Documents and Settings\Administrator\My Documents\Koffman\PPTs\JPEGS\JWCL233_Koffman JPG files\ch02\w0034-nn.jpg"/>
          <p:cNvPicPr>
            <a:picLocks noChangeAspect="1" noChangeArrowheads="1"/>
          </p:cNvPicPr>
          <p:nvPr/>
        </p:nvPicPr>
        <p:blipFill>
          <a:blip r:embed="rId3" cstate="print"/>
          <a:srcRect/>
          <a:stretch>
            <a:fillRect/>
          </a:stretch>
        </p:blipFill>
        <p:spPr bwMode="auto">
          <a:xfrm>
            <a:off x="381000" y="3886200"/>
            <a:ext cx="8531225"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a:xfrm>
            <a:off x="612775" y="228600"/>
            <a:ext cx="8153400" cy="990600"/>
          </a:xfrm>
        </p:spPr>
        <p:txBody>
          <a:bodyPr/>
          <a:lstStyle/>
          <a:p>
            <a:r>
              <a:rPr lang="en-US" smtClean="0">
                <a:latin typeface="Courier New" pitchFamily="49" charset="0"/>
                <a:cs typeface="Courier New" pitchFamily="49" charset="0"/>
              </a:rPr>
              <a:t>Node</a:t>
            </a:r>
            <a:r>
              <a:rPr lang="en-US" smtClean="0"/>
              <a:t> </a:t>
            </a:r>
            <a:r>
              <a:rPr lang="en-US" b="1" smtClean="0"/>
              <a:t>Class</a:t>
            </a:r>
          </a:p>
        </p:txBody>
      </p:sp>
      <p:sp>
        <p:nvSpPr>
          <p:cNvPr id="117762" name="Content Placeholder 2"/>
          <p:cNvSpPr>
            <a:spLocks noGrp="1"/>
          </p:cNvSpPr>
          <p:nvPr>
            <p:ph sz="quarter" idx="1"/>
          </p:nvPr>
        </p:nvSpPr>
        <p:spPr>
          <a:xfrm>
            <a:off x="457200" y="1600200"/>
            <a:ext cx="6934200" cy="4525963"/>
          </a:xfrm>
        </p:spPr>
        <p:txBody>
          <a:bodyPr/>
          <a:lstStyle/>
          <a:p>
            <a:pPr marL="0" indent="0">
              <a:buFont typeface="Wingdings" pitchFamily="2" charset="2"/>
              <a:buNone/>
            </a:pPr>
            <a:r>
              <a:rPr lang="en-US" sz="1800" smtClean="0">
                <a:latin typeface="Courier New" pitchFamily="49" charset="0"/>
                <a:cs typeface="Courier New" pitchFamily="49" charset="0"/>
              </a:rPr>
              <a:t>private static class Node&lt;E&gt; {</a:t>
            </a:r>
          </a:p>
          <a:p>
            <a:pPr marL="0" indent="0">
              <a:buFont typeface="Wingdings" pitchFamily="2" charset="2"/>
              <a:buNone/>
            </a:pPr>
            <a:r>
              <a:rPr lang="en-US" sz="1800" smtClean="0">
                <a:latin typeface="Courier New" pitchFamily="49" charset="0"/>
                <a:cs typeface="Courier New" pitchFamily="49" charset="0"/>
              </a:rPr>
              <a:t>  private E data;</a:t>
            </a:r>
          </a:p>
          <a:p>
            <a:pPr marL="0" indent="0">
              <a:buFont typeface="Wingdings" pitchFamily="2" charset="2"/>
              <a:buNone/>
            </a:pPr>
            <a:r>
              <a:rPr lang="en-US" sz="1800" smtClean="0">
                <a:latin typeface="Courier New" pitchFamily="49" charset="0"/>
                <a:cs typeface="Courier New" pitchFamily="49" charset="0"/>
              </a:rPr>
              <a:t>  private Node&lt;E&gt; next = null;</a:t>
            </a:r>
          </a:p>
          <a:p>
            <a:pPr marL="0" indent="0">
              <a:buFont typeface="Wingdings" pitchFamily="2" charset="2"/>
              <a:buNone/>
            </a:pPr>
            <a:r>
              <a:rPr lang="en-US" sz="1800" smtClean="0">
                <a:latin typeface="Courier New" pitchFamily="49" charset="0"/>
                <a:cs typeface="Courier New" pitchFamily="49" charset="0"/>
              </a:rPr>
              <a:t>  private Node&lt;E&gt; prev = null;</a:t>
            </a:r>
          </a:p>
          <a:p>
            <a:pPr marL="0" indent="0">
              <a:buFont typeface="Wingdings" pitchFamily="2" charset="2"/>
              <a:buNone/>
            </a:pPr>
            <a:endParaRPr lang="en-US" sz="1800" smtClean="0">
              <a:latin typeface="Courier New" pitchFamily="49" charset="0"/>
              <a:cs typeface="Courier New" pitchFamily="49" charset="0"/>
            </a:endParaRPr>
          </a:p>
          <a:p>
            <a:pPr marL="0" indent="0">
              <a:buFont typeface="Wingdings" pitchFamily="2" charset="2"/>
              <a:buNone/>
            </a:pPr>
            <a:r>
              <a:rPr lang="en-US" sz="1800" smtClean="0">
                <a:latin typeface="Courier New" pitchFamily="49" charset="0"/>
                <a:cs typeface="Courier New" pitchFamily="49" charset="0"/>
              </a:rPr>
              <a:t>  private Node(E dataItem) {</a:t>
            </a:r>
          </a:p>
          <a:p>
            <a:pPr marL="0" indent="0">
              <a:buFont typeface="Wingdings" pitchFamily="2" charset="2"/>
              <a:buNone/>
            </a:pPr>
            <a:r>
              <a:rPr lang="en-US" sz="1800" smtClean="0">
                <a:latin typeface="Courier New" pitchFamily="49" charset="0"/>
                <a:cs typeface="Courier New" pitchFamily="49" charset="0"/>
              </a:rPr>
              <a:t>    data = dataItem;</a:t>
            </a:r>
          </a:p>
          <a:p>
            <a:pPr marL="0" indent="0">
              <a:buFont typeface="Wingdings" pitchFamily="2" charset="2"/>
              <a:buNone/>
            </a:pPr>
            <a:r>
              <a:rPr lang="en-US" sz="1800" smtClean="0">
                <a:latin typeface="Courier New" pitchFamily="49" charset="0"/>
                <a:cs typeface="Courier New" pitchFamily="49" charset="0"/>
              </a:rPr>
              <a:t>  }</a:t>
            </a:r>
          </a:p>
          <a:p>
            <a:pPr marL="0" indent="0">
              <a:buFont typeface="Wingdings" pitchFamily="2" charset="2"/>
              <a:buNone/>
            </a:pPr>
            <a:r>
              <a:rPr lang="en-US" sz="1800" smtClean="0">
                <a:latin typeface="Courier New" pitchFamily="49" charset="0"/>
                <a:cs typeface="Courier New" pitchFamily="49" charset="0"/>
              </a:rPr>
              <a:t>}</a:t>
            </a:r>
          </a:p>
        </p:txBody>
      </p:sp>
      <p:pic>
        <p:nvPicPr>
          <p:cNvPr id="117763" name="Picture 2" descr="C:\Documents and Settings\Administrator\My Documents\Koffman\PPTs\JPEGS\JWCL233_Koffman JPG files\ch02\w0033-nn.jpg"/>
          <p:cNvPicPr>
            <a:picLocks noChangeAspect="1" noChangeArrowheads="1"/>
          </p:cNvPicPr>
          <p:nvPr/>
        </p:nvPicPr>
        <p:blipFill>
          <a:blip r:embed="rId2" cstate="print"/>
          <a:srcRect/>
          <a:stretch>
            <a:fillRect/>
          </a:stretch>
        </p:blipFill>
        <p:spPr bwMode="auto">
          <a:xfrm>
            <a:off x="5486400" y="1981200"/>
            <a:ext cx="3522663"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r>
              <a:rPr lang="en-US" b="1" smtClean="0"/>
              <a:t>Inserting into a Double-Linked List</a:t>
            </a:r>
            <a:endParaRPr lang="en-US" b="1" smtClean="0">
              <a:latin typeface="Courier New" pitchFamily="49" charset="0"/>
            </a:endParaRPr>
          </a:p>
        </p:txBody>
      </p:sp>
      <p:grpSp>
        <p:nvGrpSpPr>
          <p:cNvPr id="118786" name="Group 8"/>
          <p:cNvGrpSpPr>
            <a:grpSpLocks/>
          </p:cNvGrpSpPr>
          <p:nvPr/>
        </p:nvGrpSpPr>
        <p:grpSpPr bwMode="auto">
          <a:xfrm>
            <a:off x="1876425" y="1936750"/>
            <a:ext cx="1917700" cy="1676400"/>
            <a:chOff x="1648" y="1481"/>
            <a:chExt cx="1073" cy="1056"/>
          </a:xfrm>
        </p:grpSpPr>
        <p:sp>
          <p:nvSpPr>
            <p:cNvPr id="118809" name="Rectangle 9"/>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"Harry"</a:t>
              </a:r>
            </a:p>
          </p:txBody>
        </p:sp>
        <p:sp>
          <p:nvSpPr>
            <p:cNvPr id="118810" name="Rectangle 10"/>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18811" name="Rectangle 11"/>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18812" name="Rectangle 12"/>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98670" name="AutoShape 14"/>
          <p:cNvCxnSpPr>
            <a:cxnSpLocks noChangeShapeType="1"/>
          </p:cNvCxnSpPr>
          <p:nvPr/>
        </p:nvCxnSpPr>
        <p:spPr bwMode="auto">
          <a:xfrm flipV="1">
            <a:off x="3713163" y="2254250"/>
            <a:ext cx="1897062" cy="546100"/>
          </a:xfrm>
          <a:prstGeom prst="curvedConnector3">
            <a:avLst>
              <a:gd name="adj1" fmla="val 50000"/>
            </a:avLst>
          </a:prstGeom>
          <a:noFill/>
          <a:ln w="9525">
            <a:solidFill>
              <a:schemeClr val="tx1"/>
            </a:solidFill>
            <a:round/>
            <a:headEnd/>
            <a:tailEnd type="triangle" w="lg" len="lg"/>
          </a:ln>
        </p:spPr>
      </p:cxnSp>
      <p:grpSp>
        <p:nvGrpSpPr>
          <p:cNvPr id="118788" name="Group 15"/>
          <p:cNvGrpSpPr>
            <a:grpSpLocks/>
          </p:cNvGrpSpPr>
          <p:nvPr/>
        </p:nvGrpSpPr>
        <p:grpSpPr bwMode="auto">
          <a:xfrm>
            <a:off x="5610225" y="1987550"/>
            <a:ext cx="1905000" cy="1676400"/>
            <a:chOff x="1648" y="1481"/>
            <a:chExt cx="1073" cy="1056"/>
          </a:xfrm>
        </p:grpSpPr>
        <p:sp>
          <p:nvSpPr>
            <p:cNvPr id="118806" name="Rectangle 16"/>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 null</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"Sam"</a:t>
              </a:r>
            </a:p>
          </p:txBody>
        </p:sp>
        <p:sp>
          <p:nvSpPr>
            <p:cNvPr id="118807" name="Rectangle 18"/>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18808" name="Rectangle 19"/>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98682" name="AutoShape 26"/>
          <p:cNvCxnSpPr>
            <a:cxnSpLocks noChangeShapeType="1"/>
          </p:cNvCxnSpPr>
          <p:nvPr/>
        </p:nvCxnSpPr>
        <p:spPr bwMode="auto">
          <a:xfrm flipH="1" flipV="1">
            <a:off x="3794125" y="3041650"/>
            <a:ext cx="1866900" cy="50800"/>
          </a:xfrm>
          <a:prstGeom prst="straightConnector1">
            <a:avLst/>
          </a:prstGeom>
          <a:noFill/>
          <a:ln w="9525">
            <a:solidFill>
              <a:schemeClr val="tx1"/>
            </a:solidFill>
            <a:round/>
            <a:headEnd/>
            <a:tailEnd type="triangle" w="lg" len="lg"/>
          </a:ln>
        </p:spPr>
      </p:cxnSp>
      <p:grpSp>
        <p:nvGrpSpPr>
          <p:cNvPr id="198685" name="Group 29"/>
          <p:cNvGrpSpPr>
            <a:grpSpLocks/>
          </p:cNvGrpSpPr>
          <p:nvPr/>
        </p:nvGrpSpPr>
        <p:grpSpPr bwMode="auto">
          <a:xfrm>
            <a:off x="4303713" y="4883150"/>
            <a:ext cx="2044700" cy="1676400"/>
            <a:chOff x="1648" y="1481"/>
            <a:chExt cx="1073" cy="1056"/>
          </a:xfrm>
        </p:grpSpPr>
        <p:sp>
          <p:nvSpPr>
            <p:cNvPr id="118802" name="Rectangle 30"/>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dirty="0">
                  <a:solidFill>
                    <a:srgbClr val="000000"/>
                  </a:solidFill>
                  <a:latin typeface="Courier New" pitchFamily="49" charset="0"/>
                </a:rPr>
                <a:t>next =</a:t>
              </a:r>
            </a:p>
            <a:p>
              <a:r>
                <a:rPr lang="en-US" sz="1600" dirty="0">
                  <a:solidFill>
                    <a:srgbClr val="000000"/>
                  </a:solidFill>
                  <a:latin typeface="Courier New" pitchFamily="49" charset="0"/>
                </a:rPr>
                <a:t>       = </a:t>
              </a:r>
              <a:r>
                <a:rPr lang="en-US" sz="1600" dirty="0" err="1">
                  <a:solidFill>
                    <a:srgbClr val="000000"/>
                  </a:solidFill>
                  <a:latin typeface="Courier New" pitchFamily="49" charset="0"/>
                </a:rPr>
                <a:t>prev</a:t>
              </a:r>
              <a:endParaRPr lang="en-US" sz="1600" dirty="0">
                <a:solidFill>
                  <a:srgbClr val="000000"/>
                </a:solidFill>
                <a:latin typeface="Courier New" pitchFamily="49" charset="0"/>
              </a:endParaRPr>
            </a:p>
            <a:p>
              <a:r>
                <a:rPr lang="en-US" sz="1600" dirty="0">
                  <a:solidFill>
                    <a:srgbClr val="000000"/>
                  </a:solidFill>
                  <a:latin typeface="Courier New" pitchFamily="49" charset="0"/>
                </a:rPr>
                <a:t>data = "Sharon"</a:t>
              </a:r>
            </a:p>
          </p:txBody>
        </p:sp>
        <p:sp>
          <p:nvSpPr>
            <p:cNvPr id="118803" name="Rectangle 31"/>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18804" name="Rectangle 32"/>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18805" name="Rectangle 33"/>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98693" name="AutoShape 37"/>
          <p:cNvCxnSpPr>
            <a:cxnSpLocks noChangeShapeType="1"/>
            <a:stCxn id="118802" idx="1"/>
          </p:cNvCxnSpPr>
          <p:nvPr/>
        </p:nvCxnSpPr>
        <p:spPr bwMode="auto">
          <a:xfrm rot="10800000">
            <a:off x="2835275" y="3613150"/>
            <a:ext cx="1468438" cy="2374900"/>
          </a:xfrm>
          <a:prstGeom prst="curvedConnector2">
            <a:avLst/>
          </a:prstGeom>
          <a:noFill/>
          <a:ln w="9525">
            <a:solidFill>
              <a:schemeClr val="tx1"/>
            </a:solidFill>
            <a:round/>
            <a:headEnd/>
            <a:tailEnd type="triangle" w="lg" len="lg"/>
          </a:ln>
        </p:spPr>
      </p:cxnSp>
      <p:cxnSp>
        <p:nvCxnSpPr>
          <p:cNvPr id="198694" name="AutoShape 38"/>
          <p:cNvCxnSpPr>
            <a:cxnSpLocks noChangeShapeType="1"/>
            <a:stCxn id="118803" idx="3"/>
          </p:cNvCxnSpPr>
          <p:nvPr/>
        </p:nvCxnSpPr>
        <p:spPr bwMode="auto">
          <a:xfrm flipV="1">
            <a:off x="6262688" y="3663950"/>
            <a:ext cx="300037" cy="2082800"/>
          </a:xfrm>
          <a:prstGeom prst="curvedConnector2">
            <a:avLst/>
          </a:prstGeom>
          <a:noFill/>
          <a:ln w="9525">
            <a:solidFill>
              <a:schemeClr val="tx1"/>
            </a:solidFill>
            <a:round/>
            <a:headEnd/>
            <a:tailEnd type="triangle" w="lg" len="lg"/>
          </a:ln>
        </p:spPr>
      </p:cxnSp>
      <p:cxnSp>
        <p:nvCxnSpPr>
          <p:cNvPr id="198695" name="AutoShape 39"/>
          <p:cNvCxnSpPr>
            <a:cxnSpLocks noChangeShapeType="1"/>
            <a:endCxn id="118804" idx="0"/>
          </p:cNvCxnSpPr>
          <p:nvPr/>
        </p:nvCxnSpPr>
        <p:spPr bwMode="auto">
          <a:xfrm rot="5400000">
            <a:off x="4610894" y="3883819"/>
            <a:ext cx="1714500" cy="284162"/>
          </a:xfrm>
          <a:prstGeom prst="curvedConnector3">
            <a:avLst>
              <a:gd name="adj1" fmla="val 1926"/>
            </a:avLst>
          </a:prstGeom>
          <a:noFill/>
          <a:ln w="9525">
            <a:solidFill>
              <a:schemeClr val="tx1"/>
            </a:solidFill>
            <a:round/>
            <a:headEnd/>
            <a:tailEnd type="triangle" w="lg" len="lg"/>
          </a:ln>
        </p:spPr>
      </p:cxnSp>
      <p:cxnSp>
        <p:nvCxnSpPr>
          <p:cNvPr id="198696" name="AutoShape 40"/>
          <p:cNvCxnSpPr>
            <a:cxnSpLocks noChangeShapeType="1"/>
            <a:endCxn id="118804" idx="0"/>
          </p:cNvCxnSpPr>
          <p:nvPr/>
        </p:nvCxnSpPr>
        <p:spPr bwMode="auto">
          <a:xfrm rot="16200000" flipH="1">
            <a:off x="3524250" y="3081338"/>
            <a:ext cx="2071687" cy="1531938"/>
          </a:xfrm>
          <a:prstGeom prst="curvedConnector3">
            <a:avLst>
              <a:gd name="adj1" fmla="val 2769"/>
            </a:avLst>
          </a:prstGeom>
          <a:noFill/>
          <a:ln w="9525">
            <a:solidFill>
              <a:schemeClr val="tx1"/>
            </a:solidFill>
            <a:round/>
            <a:headEnd/>
            <a:tailEnd type="triangle" w="lg" len="lg"/>
          </a:ln>
        </p:spPr>
      </p:cxnSp>
      <p:sp>
        <p:nvSpPr>
          <p:cNvPr id="198699" name="Rectangle 43"/>
          <p:cNvSpPr>
            <a:spLocks noChangeArrowheads="1"/>
          </p:cNvSpPr>
          <p:nvPr/>
        </p:nvSpPr>
        <p:spPr bwMode="auto">
          <a:xfrm>
            <a:off x="228600" y="4044950"/>
            <a:ext cx="3705225" cy="2019300"/>
          </a:xfrm>
          <a:prstGeom prst="rect">
            <a:avLst/>
          </a:prstGeom>
          <a:noFill/>
          <a:ln w="9525">
            <a:noFill/>
            <a:miter lim="800000"/>
            <a:headEnd/>
            <a:tailEnd/>
          </a:ln>
        </p:spPr>
        <p:txBody>
          <a:bodyPr wrap="none" anchor="ctr"/>
          <a:lstStyle/>
          <a:p>
            <a:pPr>
              <a:spcAft>
                <a:spcPts val="600"/>
              </a:spcAft>
            </a:pPr>
            <a:r>
              <a:rPr lang="en-US" b="0">
                <a:solidFill>
                  <a:srgbClr val="000000"/>
                </a:solidFill>
                <a:latin typeface="Courier New" pitchFamily="49" charset="0"/>
              </a:rPr>
              <a:t>Node&lt;E&gt; sharon = new Node&lt;E&gt;("Sharon");</a:t>
            </a:r>
          </a:p>
          <a:p>
            <a:pPr>
              <a:spcAft>
                <a:spcPts val="600"/>
              </a:spcAft>
            </a:pPr>
            <a:r>
              <a:rPr lang="en-US" b="0">
                <a:solidFill>
                  <a:srgbClr val="000000"/>
                </a:solidFill>
                <a:latin typeface="Courier New" pitchFamily="49" charset="0"/>
              </a:rPr>
              <a:t>sharon.next = sam; </a:t>
            </a:r>
          </a:p>
          <a:p>
            <a:pPr>
              <a:spcAft>
                <a:spcPts val="600"/>
              </a:spcAft>
            </a:pPr>
            <a:r>
              <a:rPr lang="en-US" b="0">
                <a:solidFill>
                  <a:srgbClr val="000000"/>
                </a:solidFill>
                <a:latin typeface="Courier New" pitchFamily="49" charset="0"/>
              </a:rPr>
              <a:t>sharon.prev = sam.prev;</a:t>
            </a:r>
          </a:p>
          <a:p>
            <a:pPr>
              <a:spcAft>
                <a:spcPts val="600"/>
              </a:spcAft>
            </a:pPr>
            <a:r>
              <a:rPr lang="en-US" b="0">
                <a:solidFill>
                  <a:srgbClr val="000000"/>
                </a:solidFill>
                <a:latin typeface="Courier New" pitchFamily="49" charset="0"/>
              </a:rPr>
              <a:t>sam.prev.next = sharon;</a:t>
            </a:r>
          </a:p>
          <a:p>
            <a:pPr>
              <a:spcAft>
                <a:spcPts val="600"/>
              </a:spcAft>
            </a:pPr>
            <a:r>
              <a:rPr lang="en-US" b="0">
                <a:solidFill>
                  <a:srgbClr val="000000"/>
                </a:solidFill>
                <a:latin typeface="Courier New" pitchFamily="49" charset="0"/>
              </a:rPr>
              <a:t>sam.prev = sharon</a:t>
            </a:r>
          </a:p>
        </p:txBody>
      </p:sp>
      <p:cxnSp>
        <p:nvCxnSpPr>
          <p:cNvPr id="118796" name="AutoShape 46"/>
          <p:cNvCxnSpPr>
            <a:cxnSpLocks noChangeShapeType="1"/>
          </p:cNvCxnSpPr>
          <p:nvPr/>
        </p:nvCxnSpPr>
        <p:spPr bwMode="auto">
          <a:xfrm rot="10800000">
            <a:off x="885825" y="2800350"/>
            <a:ext cx="1042988" cy="241300"/>
          </a:xfrm>
          <a:prstGeom prst="curvedConnector3">
            <a:avLst>
              <a:gd name="adj1" fmla="val 50000"/>
            </a:avLst>
          </a:prstGeom>
          <a:noFill/>
          <a:ln w="9525">
            <a:solidFill>
              <a:schemeClr val="tx1"/>
            </a:solidFill>
            <a:round/>
            <a:headEnd/>
            <a:tailEnd type="triangle" w="lg" len="lg"/>
          </a:ln>
        </p:spPr>
      </p:cxnSp>
      <p:cxnSp>
        <p:nvCxnSpPr>
          <p:cNvPr id="118797" name="AutoShape 46"/>
          <p:cNvCxnSpPr>
            <a:cxnSpLocks noChangeShapeType="1"/>
          </p:cNvCxnSpPr>
          <p:nvPr/>
        </p:nvCxnSpPr>
        <p:spPr bwMode="auto">
          <a:xfrm>
            <a:off x="885825" y="1911350"/>
            <a:ext cx="990600" cy="292100"/>
          </a:xfrm>
          <a:prstGeom prst="curvedConnector3">
            <a:avLst>
              <a:gd name="adj1" fmla="val 50000"/>
            </a:avLst>
          </a:prstGeom>
          <a:noFill/>
          <a:ln w="9525">
            <a:solidFill>
              <a:schemeClr val="tx1"/>
            </a:solidFill>
            <a:round/>
            <a:headEnd/>
            <a:tailEnd type="triangle" w="lg" len="lg"/>
          </a:ln>
        </p:spPr>
      </p:cxnSp>
      <p:sp>
        <p:nvSpPr>
          <p:cNvPr id="118798" name="TextBox 10"/>
          <p:cNvSpPr txBox="1">
            <a:spLocks noChangeArrowheads="1"/>
          </p:cNvSpPr>
          <p:nvPr/>
        </p:nvSpPr>
        <p:spPr bwMode="auto">
          <a:xfrm>
            <a:off x="581025" y="1644650"/>
            <a:ext cx="1828800" cy="276225"/>
          </a:xfrm>
          <a:prstGeom prst="rect">
            <a:avLst/>
          </a:prstGeom>
          <a:noFill/>
          <a:ln w="9525">
            <a:noFill/>
            <a:miter lim="800000"/>
            <a:headEnd/>
            <a:tailEnd/>
          </a:ln>
        </p:spPr>
        <p:txBody>
          <a:bodyPr>
            <a:spAutoFit/>
          </a:bodyPr>
          <a:lstStyle/>
          <a:p>
            <a:r>
              <a:rPr lang="en-US" sz="1200" b="0"/>
              <a:t>from predecessor</a:t>
            </a:r>
          </a:p>
        </p:txBody>
      </p:sp>
      <p:sp>
        <p:nvSpPr>
          <p:cNvPr id="118799" name="TextBox 58"/>
          <p:cNvSpPr txBox="1">
            <a:spLocks noChangeArrowheads="1"/>
          </p:cNvSpPr>
          <p:nvPr/>
        </p:nvSpPr>
        <p:spPr bwMode="auto">
          <a:xfrm>
            <a:off x="588963" y="2811463"/>
            <a:ext cx="1143000" cy="460375"/>
          </a:xfrm>
          <a:prstGeom prst="rect">
            <a:avLst/>
          </a:prstGeom>
          <a:noFill/>
          <a:ln w="9525">
            <a:noFill/>
            <a:miter lim="800000"/>
            <a:headEnd/>
            <a:tailEnd/>
          </a:ln>
        </p:spPr>
        <p:txBody>
          <a:bodyPr>
            <a:spAutoFit/>
          </a:bodyPr>
          <a:lstStyle/>
          <a:p>
            <a:r>
              <a:rPr lang="en-US" sz="1200" b="0"/>
              <a:t>to predecessor</a:t>
            </a:r>
          </a:p>
        </p:txBody>
      </p:sp>
      <p:sp>
        <p:nvSpPr>
          <p:cNvPr id="118800" name="Rectangle 41"/>
          <p:cNvSpPr>
            <a:spLocks noChangeArrowheads="1"/>
          </p:cNvSpPr>
          <p:nvPr/>
        </p:nvSpPr>
        <p:spPr bwMode="auto">
          <a:xfrm>
            <a:off x="7772400" y="1588293"/>
            <a:ext cx="762000" cy="388937"/>
          </a:xfrm>
          <a:prstGeom prst="rect">
            <a:avLst/>
          </a:prstGeom>
          <a:solidFill>
            <a:schemeClr val="accent1"/>
          </a:solidFill>
          <a:ln w="9525">
            <a:solidFill>
              <a:schemeClr val="tx1"/>
            </a:solidFill>
            <a:miter lim="800000"/>
            <a:headEnd/>
            <a:tailEnd/>
          </a:ln>
        </p:spPr>
        <p:txBody>
          <a:bodyPr wrap="none" anchor="ctr"/>
          <a:lstStyle/>
          <a:p>
            <a:pPr algn="ctr"/>
            <a:r>
              <a:rPr lang="en-US" sz="1600" dirty="0" err="1">
                <a:solidFill>
                  <a:srgbClr val="000000"/>
                </a:solidFill>
                <a:latin typeface="Courier New" pitchFamily="49" charset="0"/>
              </a:rPr>
              <a:t>sam</a:t>
            </a:r>
            <a:endParaRPr lang="en-US" sz="1600" dirty="0">
              <a:solidFill>
                <a:srgbClr val="000000"/>
              </a:solidFill>
              <a:latin typeface="Courier New" pitchFamily="49" charset="0"/>
            </a:endParaRPr>
          </a:p>
        </p:txBody>
      </p:sp>
      <p:cxnSp>
        <p:nvCxnSpPr>
          <p:cNvPr id="118801" name="AutoShape 42"/>
          <p:cNvCxnSpPr>
            <a:cxnSpLocks noChangeShapeType="1"/>
            <a:stCxn id="118800" idx="1"/>
            <a:endCxn id="118807" idx="0"/>
          </p:cNvCxnSpPr>
          <p:nvPr/>
        </p:nvCxnSpPr>
        <p:spPr bwMode="auto">
          <a:xfrm rot="10800000" flipV="1">
            <a:off x="6562726" y="1782762"/>
            <a:ext cx="1209675" cy="204788"/>
          </a:xfrm>
          <a:prstGeom prst="curvedConnector2">
            <a:avLst/>
          </a:prstGeom>
          <a:noFill/>
          <a:ln w="9525">
            <a:solidFill>
              <a:schemeClr val="tx1"/>
            </a:solidFill>
            <a:round/>
            <a:headEnd/>
            <a:tailEnd type="triangle" w="lg" len="lg"/>
          </a:ln>
        </p:spPr>
      </p:cxnSp>
      <p:sp>
        <p:nvSpPr>
          <p:cNvPr id="31" name="Rectangle 41"/>
          <p:cNvSpPr>
            <a:spLocks noChangeArrowheads="1"/>
          </p:cNvSpPr>
          <p:nvPr/>
        </p:nvSpPr>
        <p:spPr bwMode="auto">
          <a:xfrm>
            <a:off x="7416384" y="3996532"/>
            <a:ext cx="965616" cy="388937"/>
          </a:xfrm>
          <a:prstGeom prst="rect">
            <a:avLst/>
          </a:prstGeom>
          <a:solidFill>
            <a:schemeClr val="accent1"/>
          </a:solidFill>
          <a:ln w="9525">
            <a:solidFill>
              <a:schemeClr val="tx1"/>
            </a:solidFill>
            <a:miter lim="800000"/>
            <a:headEnd/>
            <a:tailEnd/>
          </a:ln>
        </p:spPr>
        <p:txBody>
          <a:bodyPr wrap="none" anchor="ctr"/>
          <a:lstStyle/>
          <a:p>
            <a:pPr algn="ctr"/>
            <a:r>
              <a:rPr lang="en-US" sz="1600" dirty="0" err="1" smtClean="0">
                <a:solidFill>
                  <a:srgbClr val="000000"/>
                </a:solidFill>
                <a:latin typeface="Courier New" pitchFamily="49" charset="0"/>
              </a:rPr>
              <a:t>sharon</a:t>
            </a:r>
            <a:endParaRPr lang="en-US" sz="1600" dirty="0">
              <a:solidFill>
                <a:srgbClr val="000000"/>
              </a:solidFill>
              <a:latin typeface="Courier New" pitchFamily="49" charset="0"/>
            </a:endParaRPr>
          </a:p>
        </p:txBody>
      </p:sp>
      <p:cxnSp>
        <p:nvCxnSpPr>
          <p:cNvPr id="32" name="AutoShape 42"/>
          <p:cNvCxnSpPr>
            <a:cxnSpLocks noChangeShapeType="1"/>
            <a:stCxn id="31" idx="1"/>
            <a:endCxn id="118804" idx="3"/>
          </p:cNvCxnSpPr>
          <p:nvPr/>
        </p:nvCxnSpPr>
        <p:spPr bwMode="auto">
          <a:xfrm rot="10800000" flipV="1">
            <a:off x="6348414" y="4191000"/>
            <a:ext cx="1067971" cy="958849"/>
          </a:xfrm>
          <a:prstGeom prst="curvedConnector3">
            <a:avLst>
              <a:gd name="adj1" fmla="val 50000"/>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8699">
                                            <p:txEl>
                                              <p:pRg st="0" end="0"/>
                                            </p:txEl>
                                          </p:spTgt>
                                        </p:tgtEl>
                                        <p:attrNameLst>
                                          <p:attrName>style.visibility</p:attrName>
                                        </p:attrNameLst>
                                      </p:cBhvr>
                                      <p:to>
                                        <p:strVal val="visible"/>
                                      </p:to>
                                    </p:set>
                                    <p:animEffect transition="in" filter="fade">
                                      <p:cBhvr>
                                        <p:cTn id="7" dur="2000"/>
                                        <p:tgtEl>
                                          <p:spTgt spid="198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685"/>
                                        </p:tgtEl>
                                        <p:attrNameLst>
                                          <p:attrName>style.visibility</p:attrName>
                                        </p:attrNameLst>
                                      </p:cBhvr>
                                      <p:to>
                                        <p:strVal val="visible"/>
                                      </p:to>
                                    </p:set>
                                    <p:animEffect transition="in" filter="fade">
                                      <p:cBhvr>
                                        <p:cTn id="12" dur="2000"/>
                                        <p:tgtEl>
                                          <p:spTgt spid="1986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8699">
                                            <p:txEl>
                                              <p:pRg st="1" end="1"/>
                                            </p:txEl>
                                          </p:spTgt>
                                        </p:tgtEl>
                                        <p:attrNameLst>
                                          <p:attrName>style.visibility</p:attrName>
                                        </p:attrNameLst>
                                      </p:cBhvr>
                                      <p:to>
                                        <p:strVal val="visible"/>
                                      </p:to>
                                    </p:set>
                                    <p:animEffect transition="in" filter="fade">
                                      <p:cBhvr>
                                        <p:cTn id="23" dur="2000"/>
                                        <p:tgtEl>
                                          <p:spTgt spid="19869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8694"/>
                                        </p:tgtEl>
                                        <p:attrNameLst>
                                          <p:attrName>style.visibility</p:attrName>
                                        </p:attrNameLst>
                                      </p:cBhvr>
                                      <p:to>
                                        <p:strVal val="visible"/>
                                      </p:to>
                                    </p:set>
                                    <p:animEffect transition="in" filter="fade">
                                      <p:cBhvr>
                                        <p:cTn id="28" dur="2000"/>
                                        <p:tgtEl>
                                          <p:spTgt spid="19869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8699">
                                            <p:txEl>
                                              <p:pRg st="2" end="2"/>
                                            </p:txEl>
                                          </p:spTgt>
                                        </p:tgtEl>
                                        <p:attrNameLst>
                                          <p:attrName>style.visibility</p:attrName>
                                        </p:attrNameLst>
                                      </p:cBhvr>
                                      <p:to>
                                        <p:strVal val="visible"/>
                                      </p:to>
                                    </p:set>
                                    <p:animEffect transition="in" filter="fade">
                                      <p:cBhvr>
                                        <p:cTn id="33" dur="2000"/>
                                        <p:tgtEl>
                                          <p:spTgt spid="19869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8693"/>
                                        </p:tgtEl>
                                        <p:attrNameLst>
                                          <p:attrName>style.visibility</p:attrName>
                                        </p:attrNameLst>
                                      </p:cBhvr>
                                      <p:to>
                                        <p:strVal val="visible"/>
                                      </p:to>
                                    </p:set>
                                    <p:animEffect transition="in" filter="fade">
                                      <p:cBhvr>
                                        <p:cTn id="38" dur="2000"/>
                                        <p:tgtEl>
                                          <p:spTgt spid="19869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8699">
                                            <p:txEl>
                                              <p:pRg st="3" end="3"/>
                                            </p:txEl>
                                          </p:spTgt>
                                        </p:tgtEl>
                                        <p:attrNameLst>
                                          <p:attrName>style.visibility</p:attrName>
                                        </p:attrNameLst>
                                      </p:cBhvr>
                                      <p:to>
                                        <p:strVal val="visible"/>
                                      </p:to>
                                    </p:set>
                                    <p:animEffect transition="in" filter="fade">
                                      <p:cBhvr>
                                        <p:cTn id="43" dur="2000"/>
                                        <p:tgtEl>
                                          <p:spTgt spid="198699">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2000"/>
                                        <p:tgtEl>
                                          <p:spTgt spid="198670"/>
                                        </p:tgtEl>
                                      </p:cBhvr>
                                    </p:animEffect>
                                    <p:set>
                                      <p:cBhvr>
                                        <p:cTn id="48" dur="1" fill="hold">
                                          <p:stCondLst>
                                            <p:cond delay="1999"/>
                                          </p:stCondLst>
                                        </p:cTn>
                                        <p:tgtEl>
                                          <p:spTgt spid="198670"/>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198696"/>
                                        </p:tgtEl>
                                        <p:attrNameLst>
                                          <p:attrName>style.visibility</p:attrName>
                                        </p:attrNameLst>
                                      </p:cBhvr>
                                      <p:to>
                                        <p:strVal val="visible"/>
                                      </p:to>
                                    </p:set>
                                    <p:animEffect transition="in" filter="fade">
                                      <p:cBhvr>
                                        <p:cTn id="51" dur="2000"/>
                                        <p:tgtEl>
                                          <p:spTgt spid="19869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98699">
                                            <p:txEl>
                                              <p:pRg st="4" end="4"/>
                                            </p:txEl>
                                          </p:spTgt>
                                        </p:tgtEl>
                                        <p:attrNameLst>
                                          <p:attrName>style.visibility</p:attrName>
                                        </p:attrNameLst>
                                      </p:cBhvr>
                                      <p:to>
                                        <p:strVal val="visible"/>
                                      </p:to>
                                    </p:set>
                                    <p:animEffect transition="in" filter="fade">
                                      <p:cBhvr>
                                        <p:cTn id="56" dur="2000"/>
                                        <p:tgtEl>
                                          <p:spTgt spid="198699">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2000"/>
                                        <p:tgtEl>
                                          <p:spTgt spid="198682"/>
                                        </p:tgtEl>
                                      </p:cBhvr>
                                    </p:animEffect>
                                    <p:set>
                                      <p:cBhvr>
                                        <p:cTn id="61" dur="1" fill="hold">
                                          <p:stCondLst>
                                            <p:cond delay="1999"/>
                                          </p:stCondLst>
                                        </p:cTn>
                                        <p:tgtEl>
                                          <p:spTgt spid="198682"/>
                                        </p:tgtEl>
                                        <p:attrNameLst>
                                          <p:attrName>style.visibility</p:attrName>
                                        </p:attrNameLst>
                                      </p:cBhvr>
                                      <p:to>
                                        <p:strVal val="hidden"/>
                                      </p:to>
                                    </p:set>
                                  </p:childTnLst>
                                </p:cTn>
                              </p:par>
                              <p:par>
                                <p:cTn id="62" presetID="10" presetClass="entr" presetSubtype="0" fill="hold" nodeType="withEffect">
                                  <p:stCondLst>
                                    <p:cond delay="0"/>
                                  </p:stCondLst>
                                  <p:childTnLst>
                                    <p:set>
                                      <p:cBhvr>
                                        <p:cTn id="63" dur="1" fill="hold">
                                          <p:stCondLst>
                                            <p:cond delay="0"/>
                                          </p:stCondLst>
                                        </p:cTn>
                                        <p:tgtEl>
                                          <p:spTgt spid="198695"/>
                                        </p:tgtEl>
                                        <p:attrNameLst>
                                          <p:attrName>style.visibility</p:attrName>
                                        </p:attrNameLst>
                                      </p:cBhvr>
                                      <p:to>
                                        <p:strVal val="visible"/>
                                      </p:to>
                                    </p:set>
                                    <p:animEffect transition="in" filter="fade">
                                      <p:cBhvr>
                                        <p:cTn id="64" dur="2000"/>
                                        <p:tgtEl>
                                          <p:spTgt spid="198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normAutofit fontScale="90000"/>
          </a:bodyPr>
          <a:lstStyle/>
          <a:p>
            <a:pPr fontAlgn="auto">
              <a:spcAft>
                <a:spcPts val="0"/>
              </a:spcAft>
              <a:defRPr/>
            </a:pPr>
            <a:r>
              <a:rPr lang="en-US" b="1" dirty="0" smtClean="0"/>
              <a:t>Removing from a Double-Linked List</a:t>
            </a:r>
            <a:endParaRPr lang="en-US" b="1" dirty="0">
              <a:latin typeface="Courier New" pitchFamily="49" charset="0"/>
            </a:endParaRPr>
          </a:p>
        </p:txBody>
      </p:sp>
      <p:grpSp>
        <p:nvGrpSpPr>
          <p:cNvPr id="119810" name="Group 8"/>
          <p:cNvGrpSpPr>
            <a:grpSpLocks/>
          </p:cNvGrpSpPr>
          <p:nvPr/>
        </p:nvGrpSpPr>
        <p:grpSpPr bwMode="auto">
          <a:xfrm>
            <a:off x="993775" y="2311400"/>
            <a:ext cx="1870075" cy="1676400"/>
            <a:chOff x="1648" y="1481"/>
            <a:chExt cx="1073" cy="1056"/>
          </a:xfrm>
        </p:grpSpPr>
        <p:sp>
          <p:nvSpPr>
            <p:cNvPr id="119832" name="Rectangle 9"/>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"Dick"</a:t>
              </a:r>
            </a:p>
          </p:txBody>
        </p:sp>
        <p:sp>
          <p:nvSpPr>
            <p:cNvPr id="119833" name="Rectangle 10"/>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19834" name="Rectangle 11"/>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19835" name="Rectangle 12"/>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201742" name="AutoShape 14"/>
          <p:cNvCxnSpPr>
            <a:cxnSpLocks noChangeShapeType="1"/>
            <a:stCxn id="119833" idx="3"/>
            <a:endCxn id="119830" idx="1"/>
          </p:cNvCxnSpPr>
          <p:nvPr/>
        </p:nvCxnSpPr>
        <p:spPr bwMode="auto">
          <a:xfrm>
            <a:off x="2786063" y="3175000"/>
            <a:ext cx="1135062" cy="1049338"/>
          </a:xfrm>
          <a:prstGeom prst="curvedConnector3">
            <a:avLst>
              <a:gd name="adj1" fmla="val 50000"/>
            </a:avLst>
          </a:prstGeom>
          <a:noFill/>
          <a:ln w="9525">
            <a:solidFill>
              <a:schemeClr val="tx1"/>
            </a:solidFill>
            <a:round/>
            <a:headEnd/>
            <a:tailEnd type="triangle" w="lg" len="lg"/>
          </a:ln>
        </p:spPr>
      </p:cxnSp>
      <p:grpSp>
        <p:nvGrpSpPr>
          <p:cNvPr id="119812" name="Group 15"/>
          <p:cNvGrpSpPr>
            <a:grpSpLocks/>
          </p:cNvGrpSpPr>
          <p:nvPr/>
        </p:nvGrpSpPr>
        <p:grpSpPr bwMode="auto">
          <a:xfrm>
            <a:off x="3921125" y="3957638"/>
            <a:ext cx="1835150" cy="1676400"/>
            <a:chOff x="1648" y="1481"/>
            <a:chExt cx="1073" cy="1056"/>
          </a:xfrm>
        </p:grpSpPr>
        <p:sp>
          <p:nvSpPr>
            <p:cNvPr id="119828" name="Rectangle 16"/>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"Harry"</a:t>
              </a:r>
            </a:p>
          </p:txBody>
        </p:sp>
        <p:sp>
          <p:nvSpPr>
            <p:cNvPr id="119829" name="Rectangle 17"/>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19830" name="Rectangle 18"/>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19831" name="Rectangle 19"/>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grpSp>
        <p:nvGrpSpPr>
          <p:cNvPr id="119813" name="Group 20"/>
          <p:cNvGrpSpPr>
            <a:grpSpLocks/>
          </p:cNvGrpSpPr>
          <p:nvPr/>
        </p:nvGrpSpPr>
        <p:grpSpPr bwMode="auto">
          <a:xfrm>
            <a:off x="6351588" y="2311400"/>
            <a:ext cx="1954212" cy="1676400"/>
            <a:chOff x="1648" y="1481"/>
            <a:chExt cx="1073" cy="1056"/>
          </a:xfrm>
        </p:grpSpPr>
        <p:sp>
          <p:nvSpPr>
            <p:cNvPr id="119824" name="Rectangle 21"/>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"Sharon"</a:t>
              </a:r>
            </a:p>
          </p:txBody>
        </p:sp>
        <p:sp>
          <p:nvSpPr>
            <p:cNvPr id="119825" name="Rectangle 22"/>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19826" name="Rectangle 23"/>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19827" name="Rectangle 24"/>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19814" name="AutoShape 25"/>
          <p:cNvCxnSpPr>
            <a:cxnSpLocks noChangeShapeType="1"/>
            <a:stCxn id="119829" idx="3"/>
            <a:endCxn id="119826" idx="1"/>
          </p:cNvCxnSpPr>
          <p:nvPr/>
        </p:nvCxnSpPr>
        <p:spPr bwMode="auto">
          <a:xfrm flipV="1">
            <a:off x="5680075" y="2578100"/>
            <a:ext cx="671513" cy="2243138"/>
          </a:xfrm>
          <a:prstGeom prst="curvedConnector3">
            <a:avLst>
              <a:gd name="adj1" fmla="val 50000"/>
            </a:avLst>
          </a:prstGeom>
          <a:noFill/>
          <a:ln w="9525">
            <a:solidFill>
              <a:schemeClr val="tx1"/>
            </a:solidFill>
            <a:round/>
            <a:headEnd/>
            <a:tailEnd type="triangle" w="lg" len="lg"/>
          </a:ln>
        </p:spPr>
      </p:cxnSp>
      <p:cxnSp>
        <p:nvCxnSpPr>
          <p:cNvPr id="119815" name="AutoShape 26"/>
          <p:cNvCxnSpPr>
            <a:cxnSpLocks noChangeShapeType="1"/>
            <a:stCxn id="119831" idx="1"/>
            <a:endCxn id="119832" idx="3"/>
          </p:cNvCxnSpPr>
          <p:nvPr/>
        </p:nvCxnSpPr>
        <p:spPr bwMode="auto">
          <a:xfrm flipH="1" flipV="1">
            <a:off x="2863850" y="3416300"/>
            <a:ext cx="1106488" cy="1646238"/>
          </a:xfrm>
          <a:prstGeom prst="straightConnector1">
            <a:avLst/>
          </a:prstGeom>
          <a:noFill/>
          <a:ln w="9525">
            <a:solidFill>
              <a:schemeClr val="tx1"/>
            </a:solidFill>
            <a:round/>
            <a:headEnd/>
            <a:tailEnd type="triangle" w="lg" len="lg"/>
          </a:ln>
        </p:spPr>
      </p:cxnSp>
      <p:cxnSp>
        <p:nvCxnSpPr>
          <p:cNvPr id="201755" name="AutoShape 27"/>
          <p:cNvCxnSpPr>
            <a:cxnSpLocks noChangeShapeType="1"/>
            <a:stCxn id="119827" idx="1"/>
            <a:endCxn id="119828" idx="3"/>
          </p:cNvCxnSpPr>
          <p:nvPr/>
        </p:nvCxnSpPr>
        <p:spPr bwMode="auto">
          <a:xfrm flipH="1">
            <a:off x="5756275" y="3416300"/>
            <a:ext cx="649288" cy="1646238"/>
          </a:xfrm>
          <a:prstGeom prst="straightConnector1">
            <a:avLst/>
          </a:prstGeom>
          <a:noFill/>
          <a:ln w="9525">
            <a:solidFill>
              <a:schemeClr val="tx1"/>
            </a:solidFill>
            <a:round/>
            <a:headEnd/>
            <a:tailEnd type="triangle" w="lg" len="lg"/>
          </a:ln>
        </p:spPr>
      </p:cxnSp>
      <p:sp>
        <p:nvSpPr>
          <p:cNvPr id="119817" name="Rectangle 38"/>
          <p:cNvSpPr>
            <a:spLocks noChangeArrowheads="1"/>
          </p:cNvSpPr>
          <p:nvPr/>
        </p:nvSpPr>
        <p:spPr bwMode="auto">
          <a:xfrm>
            <a:off x="4122738" y="2159000"/>
            <a:ext cx="838200" cy="304800"/>
          </a:xfrm>
          <a:prstGeom prst="rect">
            <a:avLst/>
          </a:prstGeom>
          <a:solidFill>
            <a:schemeClr val="accent1"/>
          </a:solidFill>
          <a:ln w="9525">
            <a:solidFill>
              <a:schemeClr val="tx1"/>
            </a:solidFill>
            <a:miter lim="800000"/>
            <a:headEnd/>
            <a:tailEnd/>
          </a:ln>
        </p:spPr>
        <p:txBody>
          <a:bodyPr wrap="none" anchor="ctr"/>
          <a:lstStyle/>
          <a:p>
            <a:pPr algn="ctr"/>
            <a:r>
              <a:rPr lang="en-US" sz="1600">
                <a:solidFill>
                  <a:srgbClr val="000000"/>
                </a:solidFill>
                <a:latin typeface="Courier New" pitchFamily="49" charset="0"/>
              </a:rPr>
              <a:t>harry</a:t>
            </a:r>
          </a:p>
        </p:txBody>
      </p:sp>
      <p:cxnSp>
        <p:nvCxnSpPr>
          <p:cNvPr id="119818" name="AutoShape 39"/>
          <p:cNvCxnSpPr>
            <a:cxnSpLocks noChangeShapeType="1"/>
            <a:stCxn id="119817" idx="2"/>
            <a:endCxn id="119830" idx="0"/>
          </p:cNvCxnSpPr>
          <p:nvPr/>
        </p:nvCxnSpPr>
        <p:spPr bwMode="auto">
          <a:xfrm rot="16200000" flipH="1">
            <a:off x="3943350" y="3062288"/>
            <a:ext cx="1493838" cy="296862"/>
          </a:xfrm>
          <a:prstGeom prst="curvedConnector3">
            <a:avLst>
              <a:gd name="adj1" fmla="val 50000"/>
            </a:avLst>
          </a:prstGeom>
          <a:noFill/>
          <a:ln w="9525">
            <a:solidFill>
              <a:schemeClr val="tx1"/>
            </a:solidFill>
            <a:round/>
            <a:headEnd/>
            <a:tailEnd type="triangle" w="lg" len="lg"/>
          </a:ln>
        </p:spPr>
      </p:cxnSp>
      <p:sp>
        <p:nvSpPr>
          <p:cNvPr id="201768" name="Rectangle 40"/>
          <p:cNvSpPr>
            <a:spLocks noChangeArrowheads="1"/>
          </p:cNvSpPr>
          <p:nvPr/>
        </p:nvSpPr>
        <p:spPr bwMode="auto">
          <a:xfrm>
            <a:off x="152400" y="4419600"/>
            <a:ext cx="4389438" cy="1676400"/>
          </a:xfrm>
          <a:prstGeom prst="rect">
            <a:avLst/>
          </a:prstGeom>
          <a:noFill/>
          <a:ln w="9525">
            <a:noFill/>
            <a:miter lim="800000"/>
            <a:headEnd/>
            <a:tailEnd/>
          </a:ln>
        </p:spPr>
        <p:txBody>
          <a:bodyPr wrap="none" anchor="ctr"/>
          <a:lstStyle/>
          <a:p>
            <a:r>
              <a:rPr lang="en-US" sz="1600" b="0">
                <a:solidFill>
                  <a:srgbClr val="000000"/>
                </a:solidFill>
                <a:latin typeface="Courier New" pitchFamily="49" charset="0"/>
              </a:rPr>
              <a:t>harry.prev.next = harry.next</a:t>
            </a:r>
          </a:p>
          <a:p>
            <a:r>
              <a:rPr lang="en-US" sz="1600" b="0">
                <a:solidFill>
                  <a:srgbClr val="000000"/>
                </a:solidFill>
                <a:latin typeface="Courier New" pitchFamily="49" charset="0"/>
              </a:rPr>
              <a:t>harry.next.prev = harry.prev</a:t>
            </a:r>
          </a:p>
        </p:txBody>
      </p:sp>
      <p:cxnSp>
        <p:nvCxnSpPr>
          <p:cNvPr id="119820" name="AutoShape 25"/>
          <p:cNvCxnSpPr>
            <a:cxnSpLocks noChangeShapeType="1"/>
            <a:stCxn id="119825" idx="3"/>
          </p:cNvCxnSpPr>
          <p:nvPr/>
        </p:nvCxnSpPr>
        <p:spPr bwMode="auto">
          <a:xfrm flipV="1">
            <a:off x="8223250" y="2578100"/>
            <a:ext cx="866775" cy="596900"/>
          </a:xfrm>
          <a:prstGeom prst="curvedConnector3">
            <a:avLst>
              <a:gd name="adj1" fmla="val 50000"/>
            </a:avLst>
          </a:prstGeom>
          <a:noFill/>
          <a:ln w="9525">
            <a:solidFill>
              <a:schemeClr val="tx1"/>
            </a:solidFill>
            <a:round/>
            <a:headEnd/>
            <a:tailEnd type="triangle" w="lg" len="lg"/>
          </a:ln>
        </p:spPr>
      </p:cxnSp>
      <p:cxnSp>
        <p:nvCxnSpPr>
          <p:cNvPr id="119821" name="AutoShape 26"/>
          <p:cNvCxnSpPr>
            <a:cxnSpLocks noChangeShapeType="1"/>
            <a:stCxn id="119835" idx="1"/>
          </p:cNvCxnSpPr>
          <p:nvPr/>
        </p:nvCxnSpPr>
        <p:spPr bwMode="auto">
          <a:xfrm flipH="1">
            <a:off x="133350" y="3416300"/>
            <a:ext cx="911225" cy="0"/>
          </a:xfrm>
          <a:prstGeom prst="straightConnector1">
            <a:avLst/>
          </a:prstGeom>
          <a:noFill/>
          <a:ln w="9525">
            <a:solidFill>
              <a:schemeClr val="tx1"/>
            </a:solidFill>
            <a:round/>
            <a:headEnd/>
            <a:tailEnd type="triangle" w="lg" len="lg"/>
          </a:ln>
        </p:spPr>
      </p:cxnSp>
      <p:cxnSp>
        <p:nvCxnSpPr>
          <p:cNvPr id="52" name="AutoShape 14"/>
          <p:cNvCxnSpPr>
            <a:cxnSpLocks noChangeShapeType="1"/>
            <a:stCxn id="119833" idx="3"/>
            <a:endCxn id="119826" idx="1"/>
          </p:cNvCxnSpPr>
          <p:nvPr/>
        </p:nvCxnSpPr>
        <p:spPr bwMode="auto">
          <a:xfrm flipV="1">
            <a:off x="2786063" y="2578100"/>
            <a:ext cx="3565525" cy="596900"/>
          </a:xfrm>
          <a:prstGeom prst="curvedConnector3">
            <a:avLst>
              <a:gd name="adj1" fmla="val 19301"/>
            </a:avLst>
          </a:prstGeom>
          <a:noFill/>
          <a:ln w="9525">
            <a:solidFill>
              <a:schemeClr val="tx1"/>
            </a:solidFill>
            <a:round/>
            <a:headEnd/>
            <a:tailEnd type="triangle" w="lg" len="lg"/>
          </a:ln>
        </p:spPr>
      </p:cxnSp>
      <p:cxnSp>
        <p:nvCxnSpPr>
          <p:cNvPr id="73" name="AutoShape 27"/>
          <p:cNvCxnSpPr>
            <a:cxnSpLocks noChangeShapeType="1"/>
            <a:stCxn id="119827" idx="1"/>
            <a:endCxn id="119832" idx="3"/>
          </p:cNvCxnSpPr>
          <p:nvPr/>
        </p:nvCxnSpPr>
        <p:spPr bwMode="auto">
          <a:xfrm flipH="1">
            <a:off x="2863850" y="3416300"/>
            <a:ext cx="3541713" cy="0"/>
          </a:xfrm>
          <a:prstGeom prst="straightConnector1">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768">
                                            <p:txEl>
                                              <p:pRg st="0" end="0"/>
                                            </p:txEl>
                                          </p:spTgt>
                                        </p:tgtEl>
                                        <p:attrNameLst>
                                          <p:attrName>style.visibility</p:attrName>
                                        </p:attrNameLst>
                                      </p:cBhvr>
                                      <p:to>
                                        <p:strVal val="visible"/>
                                      </p:to>
                                    </p:set>
                                    <p:animEffect transition="in" filter="fade">
                                      <p:cBhvr>
                                        <p:cTn id="7" dur="500"/>
                                        <p:tgtEl>
                                          <p:spTgt spid="201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01742"/>
                                        </p:tgtEl>
                                      </p:cBhvr>
                                    </p:animEffect>
                                    <p:set>
                                      <p:cBhvr>
                                        <p:cTn id="12" dur="1" fill="hold">
                                          <p:stCondLst>
                                            <p:cond delay="499"/>
                                          </p:stCondLst>
                                        </p:cTn>
                                        <p:tgtEl>
                                          <p:spTgt spid="201742"/>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1768">
                                            <p:txEl>
                                              <p:pRg st="1" end="1"/>
                                            </p:txEl>
                                          </p:spTgt>
                                        </p:tgtEl>
                                        <p:attrNameLst>
                                          <p:attrName>style.visibility</p:attrName>
                                        </p:attrNameLst>
                                      </p:cBhvr>
                                      <p:to>
                                        <p:strVal val="visible"/>
                                      </p:to>
                                    </p:set>
                                    <p:animEffect transition="in" filter="fade">
                                      <p:cBhvr>
                                        <p:cTn id="20" dur="500"/>
                                        <p:tgtEl>
                                          <p:spTgt spid="20176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01755"/>
                                        </p:tgtEl>
                                      </p:cBhvr>
                                    </p:animEffect>
                                    <p:set>
                                      <p:cBhvr>
                                        <p:cTn id="25" dur="1" fill="hold">
                                          <p:stCondLst>
                                            <p:cond delay="499"/>
                                          </p:stCondLst>
                                        </p:cTn>
                                        <p:tgtEl>
                                          <p:spTgt spid="20175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2"/>
          <p:cNvSpPr>
            <a:spLocks noGrp="1"/>
          </p:cNvSpPr>
          <p:nvPr>
            <p:ph type="title"/>
          </p:nvPr>
        </p:nvSpPr>
        <p:spPr>
          <a:xfrm>
            <a:off x="612775" y="228600"/>
            <a:ext cx="8153400" cy="990600"/>
          </a:xfrm>
        </p:spPr>
        <p:txBody>
          <a:bodyPr/>
          <a:lstStyle/>
          <a:p>
            <a:r>
              <a:rPr lang="en-US" b="1" dirty="0" smtClean="0"/>
              <a:t>A Double-Linked List Class</a:t>
            </a:r>
          </a:p>
        </p:txBody>
      </p:sp>
      <p:sp>
        <p:nvSpPr>
          <p:cNvPr id="4" name="Content Placeholder 3"/>
          <p:cNvSpPr>
            <a:spLocks noGrp="1"/>
          </p:cNvSpPr>
          <p:nvPr>
            <p:ph sz="quarter" idx="1"/>
          </p:nvPr>
        </p:nvSpPr>
        <p:spPr>
          <a:xfrm>
            <a:off x="457200" y="1600200"/>
            <a:ext cx="8229600" cy="4800600"/>
          </a:xfrm>
        </p:spPr>
        <p:txBody>
          <a:bodyPr>
            <a:normAutofit fontScale="92500" lnSpcReduction="20000"/>
          </a:bodyPr>
          <a:lstStyle/>
          <a:p>
            <a:pPr marL="320040" indent="-320040" fontAlgn="auto">
              <a:spcAft>
                <a:spcPts val="0"/>
              </a:spcAft>
              <a:buFont typeface="Wingdings"/>
              <a:buChar char=""/>
              <a:defRPr/>
            </a:pPr>
            <a:r>
              <a:rPr lang="en-US" dirty="0" smtClean="0"/>
              <a:t>So far we have worked only</a:t>
            </a:r>
            <a:br>
              <a:rPr lang="en-US" dirty="0" smtClean="0"/>
            </a:br>
            <a:r>
              <a:rPr lang="en-US" dirty="0" smtClean="0"/>
              <a:t>with internal nodes</a:t>
            </a:r>
          </a:p>
          <a:p>
            <a:pPr marL="320040" indent="-320040" fontAlgn="auto">
              <a:spcAft>
                <a:spcPts val="0"/>
              </a:spcAft>
              <a:buFont typeface="Wingdings"/>
              <a:buChar char=""/>
              <a:defRPr/>
            </a:pPr>
            <a:r>
              <a:rPr lang="en-US" dirty="0" smtClean="0"/>
              <a:t>As with the single-linked class,</a:t>
            </a:r>
            <a:br>
              <a:rPr lang="en-US" dirty="0" smtClean="0"/>
            </a:br>
            <a:r>
              <a:rPr lang="en-US" dirty="0" smtClean="0"/>
              <a:t>it is best to access the internal</a:t>
            </a:r>
            <a:br>
              <a:rPr lang="en-US" dirty="0" smtClean="0"/>
            </a:br>
            <a:r>
              <a:rPr lang="en-US" dirty="0" smtClean="0"/>
              <a:t>nodes with a </a:t>
            </a:r>
            <a:r>
              <a:rPr lang="en-US" dirty="0"/>
              <a:t>d</a:t>
            </a:r>
            <a:r>
              <a:rPr lang="en-US" dirty="0" smtClean="0"/>
              <a:t>ouble-linked list </a:t>
            </a:r>
            <a:br>
              <a:rPr lang="en-US" dirty="0" smtClean="0"/>
            </a:br>
            <a:r>
              <a:rPr lang="en-US" dirty="0" smtClean="0"/>
              <a:t>object</a:t>
            </a:r>
          </a:p>
          <a:p>
            <a:pPr marL="320040" indent="-320040" fontAlgn="auto">
              <a:spcAft>
                <a:spcPts val="0"/>
              </a:spcAft>
              <a:buFont typeface="Wingdings"/>
              <a:buChar char=""/>
              <a:defRPr/>
            </a:pPr>
            <a:r>
              <a:rPr lang="en-US" dirty="0" smtClean="0"/>
              <a:t>A double-linked list object has data fields:</a:t>
            </a:r>
          </a:p>
          <a:p>
            <a:pPr marL="640080" lvl="1" indent="-274320" fontAlgn="auto">
              <a:spcAft>
                <a:spcPts val="0"/>
              </a:spcAft>
              <a:buFont typeface="Wingdings 2"/>
              <a:buChar char=""/>
              <a:defRPr/>
            </a:pPr>
            <a:r>
              <a:rPr lang="en-US" sz="2400" dirty="0" smtClean="0">
                <a:latin typeface="Courier New" pitchFamily="49" charset="0"/>
                <a:cs typeface="Courier New" pitchFamily="49" charset="0"/>
              </a:rPr>
              <a:t>head</a:t>
            </a:r>
            <a:r>
              <a:rPr lang="en-US" dirty="0" smtClean="0"/>
              <a:t> (a reference to the first list </a:t>
            </a:r>
            <a:r>
              <a:rPr lang="en-US" sz="2400" dirty="0">
                <a:latin typeface="Courier New" pitchFamily="49" charset="0"/>
                <a:cs typeface="Courier New" pitchFamily="49" charset="0"/>
              </a:rPr>
              <a:t>Node</a:t>
            </a:r>
            <a:r>
              <a:rPr lang="en-US" dirty="0" smtClean="0"/>
              <a:t>)</a:t>
            </a:r>
          </a:p>
          <a:p>
            <a:pPr marL="640080" lvl="1" indent="-274320" fontAlgn="auto">
              <a:spcAft>
                <a:spcPts val="0"/>
              </a:spcAft>
              <a:buFont typeface="Wingdings 2"/>
              <a:buChar char=""/>
              <a:defRPr/>
            </a:pPr>
            <a:r>
              <a:rPr lang="en-US" sz="2400" dirty="0">
                <a:latin typeface="Courier New" pitchFamily="49" charset="0"/>
                <a:cs typeface="Courier New" pitchFamily="49" charset="0"/>
              </a:rPr>
              <a:t>tail</a:t>
            </a:r>
            <a:r>
              <a:rPr lang="en-US" dirty="0" smtClean="0"/>
              <a:t> (a reference to the last list </a:t>
            </a:r>
            <a:r>
              <a:rPr lang="en-US" sz="2400" dirty="0">
                <a:latin typeface="Courier New" pitchFamily="49" charset="0"/>
                <a:cs typeface="Courier New" pitchFamily="49" charset="0"/>
              </a:rPr>
              <a:t>Node</a:t>
            </a:r>
            <a:r>
              <a:rPr lang="en-US" dirty="0" smtClean="0"/>
              <a:t>)</a:t>
            </a:r>
          </a:p>
          <a:p>
            <a:pPr marL="640080" lvl="1" indent="-274320" fontAlgn="auto">
              <a:spcAft>
                <a:spcPts val="0"/>
              </a:spcAft>
              <a:buFont typeface="Wingdings 2"/>
              <a:buChar char=""/>
              <a:defRPr/>
            </a:pPr>
            <a:r>
              <a:rPr lang="en-US" sz="2400" dirty="0">
                <a:latin typeface="Courier New" pitchFamily="49" charset="0"/>
                <a:cs typeface="Courier New" pitchFamily="49" charset="0"/>
              </a:rPr>
              <a:t>size </a:t>
            </a:r>
            <a:endParaRPr lang="en-US" sz="2400" dirty="0" smtClean="0">
              <a:latin typeface="Courier New" pitchFamily="49" charset="0"/>
              <a:cs typeface="Courier New" pitchFamily="49" charset="0"/>
            </a:endParaRPr>
          </a:p>
          <a:p>
            <a:pPr marL="320040" indent="-320040" fontAlgn="auto">
              <a:spcAft>
                <a:spcPts val="0"/>
              </a:spcAft>
              <a:buFont typeface="Wingdings"/>
              <a:buChar char=""/>
              <a:defRPr/>
            </a:pPr>
            <a:r>
              <a:rPr lang="en-US" dirty="0" smtClean="0">
                <a:solidFill>
                  <a:prstClr val="black"/>
                </a:solidFill>
              </a:rPr>
              <a:t>Insertion at either end is O(1); insertion elsewhere is still O(</a:t>
            </a:r>
            <a:r>
              <a:rPr lang="en-US" i="1" dirty="0" smtClean="0">
                <a:solidFill>
                  <a:prstClr val="black"/>
                </a:solidFill>
              </a:rPr>
              <a:t>n</a:t>
            </a:r>
            <a:r>
              <a:rPr lang="en-US" dirty="0" smtClean="0">
                <a:solidFill>
                  <a:prstClr val="black"/>
                </a:solidFill>
              </a:rPr>
              <a:t>)</a:t>
            </a:r>
            <a:endParaRPr lang="en-US" dirty="0">
              <a:solidFill>
                <a:prstClr val="black"/>
              </a:solidFill>
            </a:endParaRPr>
          </a:p>
          <a:p>
            <a:pPr marL="640080" lvl="1" indent="-274320" fontAlgn="auto">
              <a:spcAft>
                <a:spcPts val="0"/>
              </a:spcAft>
              <a:buFont typeface="Wingdings 2"/>
              <a:buChar char=""/>
              <a:defRPr/>
            </a:pPr>
            <a:endParaRPr lang="en-US" sz="2400" dirty="0">
              <a:latin typeface="Courier New" pitchFamily="49" charset="0"/>
              <a:cs typeface="Courier New" pitchFamily="49" charset="0"/>
            </a:endParaRPr>
          </a:p>
        </p:txBody>
      </p:sp>
      <p:pic>
        <p:nvPicPr>
          <p:cNvPr id="120835" name="Picture 2" descr="C:\Documents and Settings\Administrator\My Documents\Koffman\PPTs\JPEGS\JWCL233_Koffman JPG files\ch02\w0038-nn.jpg"/>
          <p:cNvPicPr>
            <a:picLocks noChangeAspect="1" noChangeArrowheads="1"/>
          </p:cNvPicPr>
          <p:nvPr/>
        </p:nvPicPr>
        <p:blipFill>
          <a:blip r:embed="rId2" cstate="print"/>
          <a:srcRect/>
          <a:stretch>
            <a:fillRect/>
          </a:stretch>
        </p:blipFill>
        <p:spPr bwMode="auto">
          <a:xfrm>
            <a:off x="6477000" y="1676400"/>
            <a:ext cx="1901825"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612775" y="228600"/>
            <a:ext cx="8153400" cy="990600"/>
          </a:xfrm>
        </p:spPr>
        <p:txBody>
          <a:bodyPr/>
          <a:lstStyle/>
          <a:p>
            <a:r>
              <a:rPr lang="en-US" b="1" smtClean="0"/>
              <a:t>Circular Lists</a:t>
            </a:r>
          </a:p>
        </p:txBody>
      </p:sp>
      <p:sp>
        <p:nvSpPr>
          <p:cNvPr id="110595" name="Rectangle 3"/>
          <p:cNvSpPr>
            <a:spLocks noGrp="1" noChangeArrowheads="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smtClean="0"/>
              <a:t>Circular double-linked list:</a:t>
            </a:r>
          </a:p>
          <a:p>
            <a:pPr marL="640080" lvl="1" indent="-274320" fontAlgn="auto">
              <a:spcAft>
                <a:spcPts val="0"/>
              </a:spcAft>
              <a:buFont typeface="Wingdings 2"/>
              <a:buChar char=""/>
              <a:defRPr/>
            </a:pPr>
            <a:r>
              <a:rPr lang="en-US" dirty="0" smtClean="0"/>
              <a:t>Link last node to the first node, and</a:t>
            </a:r>
          </a:p>
          <a:p>
            <a:pPr marL="640080" lvl="1" indent="-274320" fontAlgn="auto">
              <a:spcAft>
                <a:spcPts val="0"/>
              </a:spcAft>
              <a:buFont typeface="Wingdings 2"/>
              <a:buChar char=""/>
              <a:defRPr/>
            </a:pPr>
            <a:r>
              <a:rPr lang="en-US" dirty="0" smtClean="0"/>
              <a:t>Link first node to the last node</a:t>
            </a:r>
          </a:p>
          <a:p>
            <a:pPr marL="320040" indent="-320040" fontAlgn="auto">
              <a:spcAft>
                <a:spcPts val="0"/>
              </a:spcAft>
              <a:buFont typeface="Wingdings"/>
              <a:buChar char=""/>
              <a:defRPr/>
            </a:pPr>
            <a:r>
              <a:rPr lang="en-US" dirty="0" smtClean="0"/>
              <a:t>We can </a:t>
            </a:r>
            <a:r>
              <a:rPr lang="en-US" dirty="0"/>
              <a:t>also build singly-linked circular lists:</a:t>
            </a:r>
          </a:p>
          <a:p>
            <a:pPr marL="640080" lvl="1" indent="-274320" fontAlgn="auto">
              <a:spcAft>
                <a:spcPts val="0"/>
              </a:spcAft>
              <a:buFont typeface="Wingdings 2"/>
              <a:buChar char=""/>
              <a:defRPr/>
            </a:pPr>
            <a:r>
              <a:rPr lang="en-US" dirty="0"/>
              <a:t>Traverse in forward direction only</a:t>
            </a:r>
          </a:p>
          <a:p>
            <a:pPr marL="320040" indent="-320040" fontAlgn="auto">
              <a:spcAft>
                <a:spcPts val="0"/>
              </a:spcAft>
              <a:buFont typeface="Wingdings"/>
              <a:buChar char=""/>
              <a:defRPr/>
            </a:pPr>
            <a:r>
              <a:rPr lang="en-US" b="1" dirty="0" smtClean="0"/>
              <a:t>Advantages:</a:t>
            </a:r>
          </a:p>
          <a:p>
            <a:pPr marL="640080" lvl="1" indent="-274320" fontAlgn="auto">
              <a:spcAft>
                <a:spcPts val="0"/>
              </a:spcAft>
              <a:buFont typeface="Wingdings 2"/>
              <a:buChar char=""/>
              <a:defRPr/>
            </a:pPr>
            <a:r>
              <a:rPr lang="en-US" dirty="0" smtClean="0"/>
              <a:t>Continue to traverse even after passing the first or last node</a:t>
            </a:r>
          </a:p>
          <a:p>
            <a:pPr marL="640080" lvl="1" indent="-274320" fontAlgn="auto">
              <a:spcAft>
                <a:spcPts val="0"/>
              </a:spcAft>
              <a:buFont typeface="Wingdings 2"/>
              <a:buChar char=""/>
              <a:defRPr/>
            </a:pPr>
            <a:r>
              <a:rPr lang="en-US" dirty="0" smtClean="0"/>
              <a:t>Visit all elements from any starting point</a:t>
            </a:r>
          </a:p>
          <a:p>
            <a:pPr marL="640080" lvl="1" indent="-274320" fontAlgn="auto">
              <a:spcAft>
                <a:spcPts val="0"/>
              </a:spcAft>
              <a:buFont typeface="Wingdings 2"/>
              <a:buChar char=""/>
              <a:defRPr/>
            </a:pPr>
            <a:r>
              <a:rPr lang="en-US" dirty="0" smtClean="0"/>
              <a:t>Never fall off the end of a list</a:t>
            </a:r>
          </a:p>
          <a:p>
            <a:pPr marL="320040" indent="-320040" fontAlgn="auto">
              <a:spcAft>
                <a:spcPts val="0"/>
              </a:spcAft>
              <a:buFont typeface="Wingdings"/>
              <a:buChar char=""/>
              <a:defRPr/>
            </a:pPr>
            <a:r>
              <a:rPr lang="en-US" b="1" dirty="0" smtClean="0"/>
              <a:t>Disadvantage</a:t>
            </a:r>
            <a:r>
              <a:rPr lang="en-US" dirty="0" smtClean="0"/>
              <a:t>: Code must avoid an infinite loop!</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612775" y="228600"/>
            <a:ext cx="8153400" cy="990600"/>
          </a:xfrm>
        </p:spPr>
        <p:txBody>
          <a:bodyPr/>
          <a:lstStyle/>
          <a:p>
            <a:r>
              <a:rPr lang="en-US" b="1" smtClean="0"/>
              <a:t>Circular Lists </a:t>
            </a:r>
            <a:r>
              <a:rPr lang="en-US" smtClean="0"/>
              <a:t>(cont.)</a:t>
            </a:r>
          </a:p>
        </p:txBody>
      </p:sp>
      <p:pic>
        <p:nvPicPr>
          <p:cNvPr id="122882" name="Picture 2" descr="C:\Documents and Settings\Administrator\My Documents\Koffman\PPTs\JPEGS\JWCL233_Koffman JPG files\ch02\w0039-nn.jpg"/>
          <p:cNvPicPr>
            <a:picLocks noChangeAspect="1" noChangeArrowheads="1"/>
          </p:cNvPicPr>
          <p:nvPr/>
        </p:nvPicPr>
        <p:blipFill>
          <a:blip r:embed="rId2" cstate="print"/>
          <a:srcRect/>
          <a:stretch>
            <a:fillRect/>
          </a:stretch>
        </p:blipFill>
        <p:spPr bwMode="auto">
          <a:xfrm>
            <a:off x="381000" y="2438400"/>
            <a:ext cx="8518525"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Placeholder 4"/>
          <p:cNvSpPr>
            <a:spLocks noGrp="1"/>
          </p:cNvSpPr>
          <p:nvPr>
            <p:ph type="body" idx="1"/>
          </p:nvPr>
        </p:nvSpPr>
        <p:spPr/>
        <p:txBody>
          <a:bodyPr/>
          <a:lstStyle/>
          <a:p>
            <a:r>
              <a:rPr lang="en-US" smtClean="0"/>
              <a:t>Section 2.7</a:t>
            </a:r>
          </a:p>
        </p:txBody>
      </p:sp>
      <p:sp>
        <p:nvSpPr>
          <p:cNvPr id="4" name="Title 3"/>
          <p:cNvSpPr>
            <a:spLocks noGrp="1"/>
          </p:cNvSpPr>
          <p:nvPr>
            <p:ph type="title"/>
          </p:nvPr>
        </p:nvSpPr>
        <p:spPr/>
        <p:txBody>
          <a:bodyPr>
            <a:normAutofit fontScale="90000"/>
          </a:bodyPr>
          <a:lstStyle/>
          <a:p>
            <a:pPr fontAlgn="auto">
              <a:spcAft>
                <a:spcPts val="0"/>
              </a:spcAft>
              <a:defRPr/>
            </a:pPr>
            <a:r>
              <a:rPr lang="en-US" sz="3200" dirty="0" smtClean="0"/>
              <a:t>The </a:t>
            </a:r>
            <a:r>
              <a:rPr lang="en-US" sz="2800" dirty="0" smtClean="0">
                <a:latin typeface="Courier New" pitchFamily="49" charset="0"/>
                <a:cs typeface="Courier New" pitchFamily="49" charset="0"/>
              </a:rPr>
              <a:t>LinkedList</a:t>
            </a:r>
            <a:r>
              <a:rPr lang="en-US" sz="2800" dirty="0" smtClean="0"/>
              <a:t> </a:t>
            </a:r>
            <a:r>
              <a:rPr lang="en-US" sz="3200" dirty="0" smtClean="0"/>
              <a:t>Class and the </a:t>
            </a:r>
            <a:r>
              <a:rPr lang="en-US" sz="2800" dirty="0">
                <a:latin typeface="Courier New" pitchFamily="49" charset="0"/>
                <a:cs typeface="Courier New" pitchFamily="49" charset="0"/>
              </a:rPr>
              <a:t>Iterator</a:t>
            </a:r>
            <a:r>
              <a:rPr lang="en-US" sz="3200" dirty="0" smtClean="0"/>
              <a:t>, </a:t>
            </a:r>
            <a:r>
              <a:rPr lang="en-US" sz="2800" dirty="0">
                <a:latin typeface="Courier New" pitchFamily="49" charset="0"/>
                <a:cs typeface="Courier New" pitchFamily="49" charset="0"/>
              </a:rPr>
              <a:t>ListIterator</a:t>
            </a:r>
            <a:r>
              <a:rPr lang="en-US" sz="3200" dirty="0" smtClean="0"/>
              <a:t>, and </a:t>
            </a:r>
            <a:r>
              <a:rPr lang="en-US" sz="2800" dirty="0">
                <a:latin typeface="Courier New" pitchFamily="49" charset="0"/>
                <a:cs typeface="Courier New" pitchFamily="49" charset="0"/>
              </a:rPr>
              <a:t>Iterable</a:t>
            </a:r>
            <a:r>
              <a:rPr lang="en-US" sz="3200" dirty="0" smtClean="0"/>
              <a:t> Interfaces</a:t>
            </a:r>
            <a:endParaRPr lang="en-US" sz="32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a:xfrm>
            <a:off x="612775" y="228600"/>
            <a:ext cx="8153400" cy="990600"/>
          </a:xfrm>
        </p:spPr>
        <p:txBody>
          <a:bodyPr/>
          <a:lstStyle/>
          <a:p>
            <a:r>
              <a:rPr lang="en-US" b="1" smtClean="0"/>
              <a:t>The</a:t>
            </a:r>
            <a:r>
              <a:rPr lang="en-US" smtClean="0"/>
              <a:t> </a:t>
            </a:r>
            <a:r>
              <a:rPr lang="en-US" sz="4000" smtClean="0">
                <a:latin typeface="Courier New" pitchFamily="49" charset="0"/>
                <a:cs typeface="Courier New" pitchFamily="49" charset="0"/>
              </a:rPr>
              <a:t>LinkedList</a:t>
            </a:r>
            <a:r>
              <a:rPr lang="en-US" sz="4000" smtClean="0"/>
              <a:t> </a:t>
            </a:r>
            <a:r>
              <a:rPr lang="en-US" b="1" smtClean="0"/>
              <a:t>Class</a:t>
            </a:r>
          </a:p>
        </p:txBody>
      </p:sp>
      <p:pic>
        <p:nvPicPr>
          <p:cNvPr id="124930" name="Picture 2" descr="C:\Documents and Settings\Administrator\My Documents\Koffman\PPTs\Koffman_Digital Request 150 DPI JPEG\Ch02\Table_2.6.jpg"/>
          <p:cNvPicPr>
            <a:picLocks noChangeAspect="1" noChangeArrowheads="1"/>
          </p:cNvPicPr>
          <p:nvPr/>
        </p:nvPicPr>
        <p:blipFill>
          <a:blip r:embed="rId2" cstate="print"/>
          <a:srcRect/>
          <a:stretch>
            <a:fillRect/>
          </a:stretch>
        </p:blipFill>
        <p:spPr bwMode="auto">
          <a:xfrm>
            <a:off x="228600" y="1905000"/>
            <a:ext cx="8685213"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dirty="0" smtClean="0">
                <a:latin typeface="Courier New" pitchFamily="49" charset="0"/>
                <a:cs typeface="Courier New" pitchFamily="49" charset="0"/>
              </a:rPr>
              <a:t>List</a:t>
            </a:r>
            <a:r>
              <a:rPr lang="en-US" dirty="0" smtClean="0"/>
              <a:t> </a:t>
            </a:r>
            <a:r>
              <a:rPr lang="en-US" b="1" dirty="0" smtClean="0"/>
              <a:t>Interface and </a:t>
            </a:r>
            <a:r>
              <a:rPr lang="en-US" dirty="0" err="1" smtClean="0">
                <a:latin typeface="Courier New" pitchFamily="49" charset="0"/>
                <a:cs typeface="Courier New" pitchFamily="49" charset="0"/>
              </a:rPr>
              <a:t>ArrayList</a:t>
            </a:r>
            <a:r>
              <a:rPr lang="en-US" dirty="0" smtClean="0"/>
              <a:t> </a:t>
            </a:r>
            <a:r>
              <a:rPr lang="en-US" b="1" dirty="0" smtClean="0"/>
              <a:t>Class</a:t>
            </a:r>
            <a:endParaRPr lang="en-US" b="1" dirty="0"/>
          </a:p>
        </p:txBody>
      </p:sp>
      <p:sp>
        <p:nvSpPr>
          <p:cNvPr id="21506" name="Slide Number Placeholder 5"/>
          <p:cNvSpPr>
            <a:spLocks noGrp="1"/>
          </p:cNvSpPr>
          <p:nvPr>
            <p:ph type="sldNum" sz="quarter" idx="12"/>
          </p:nvPr>
        </p:nvSpPr>
        <p:spPr bwMode="auto">
          <a:xfrm>
            <a:off x="6553200" y="6356350"/>
            <a:ext cx="2133600" cy="365125"/>
          </a:xfrm>
          <a:noFill/>
          <a:ln>
            <a:miter lim="800000"/>
            <a:headEnd/>
            <a:tailEnd/>
          </a:ln>
        </p:spPr>
        <p:txBody>
          <a:bodyPr wrap="square" lIns="91440" tIns="45720" rIns="91440" bIns="45720" numCol="1" compatLnSpc="1">
            <a:prstTxWarp prst="textNoShape">
              <a:avLst/>
            </a:prstTxWarp>
          </a:bodyPr>
          <a:lstStyle/>
          <a:p>
            <a:fld id="{CE04A97D-3465-49B7-8547-C86F7FD8CAF5}" type="slidenum">
              <a:rPr lang="en-US"/>
              <a:pPr/>
              <a:t>8</a:t>
            </a:fld>
            <a:endParaRPr lang="en-US"/>
          </a:p>
        </p:txBody>
      </p:sp>
      <p:sp>
        <p:nvSpPr>
          <p:cNvPr id="21507" name="Rectangle 3"/>
          <p:cNvSpPr>
            <a:spLocks noGrp="1" noChangeArrowheads="1"/>
          </p:cNvSpPr>
          <p:nvPr>
            <p:ph sz="quarter" idx="1"/>
          </p:nvPr>
        </p:nvSpPr>
        <p:spPr>
          <a:xfrm>
            <a:off x="612775" y="1600200"/>
            <a:ext cx="8153400" cy="4495800"/>
          </a:xfrm>
        </p:spPr>
        <p:txBody>
          <a:bodyPr/>
          <a:lstStyle/>
          <a:p>
            <a:r>
              <a:rPr lang="en-US" dirty="0" smtClean="0"/>
              <a:t>Unlike the </a:t>
            </a:r>
            <a:r>
              <a:rPr lang="en-US" dirty="0" smtClean="0">
                <a:latin typeface="Courier New" pitchFamily="49" charset="0"/>
                <a:cs typeface="Courier New" pitchFamily="49" charset="0"/>
              </a:rPr>
              <a:t>Array</a:t>
            </a:r>
            <a:r>
              <a:rPr lang="en-US" dirty="0" smtClean="0"/>
              <a:t> data structure, classes that implement the </a:t>
            </a:r>
            <a:r>
              <a:rPr lang="en-US" dirty="0" smtClean="0">
                <a:latin typeface="Courier New" pitchFamily="49" charset="0"/>
                <a:cs typeface="Courier New" pitchFamily="49" charset="0"/>
              </a:rPr>
              <a:t>List</a:t>
            </a:r>
            <a:r>
              <a:rPr lang="en-US" dirty="0" smtClean="0"/>
              <a:t> interface cannot store primitive types</a:t>
            </a:r>
          </a:p>
          <a:p>
            <a:r>
              <a:rPr lang="en-US" dirty="0" smtClean="0">
                <a:cs typeface="Courier New" pitchFamily="49" charset="0"/>
              </a:rPr>
              <a:t>Classes must store values as objects</a:t>
            </a:r>
          </a:p>
          <a:p>
            <a:r>
              <a:rPr lang="en-US" dirty="0" smtClean="0">
                <a:cs typeface="Courier New" pitchFamily="49" charset="0"/>
              </a:rPr>
              <a:t>This requires you to wrap primitive types, such an </a:t>
            </a:r>
            <a:r>
              <a:rPr lang="en-US" dirty="0" err="1" smtClean="0">
                <a:latin typeface="Courier New" pitchFamily="49" charset="0"/>
                <a:cs typeface="Courier New" pitchFamily="49" charset="0"/>
              </a:rPr>
              <a:t>int</a:t>
            </a:r>
            <a:r>
              <a:rPr lang="en-US" sz="2400" dirty="0" smtClean="0">
                <a:cs typeface="Courier New" pitchFamily="49" charset="0"/>
              </a:rPr>
              <a:t> </a:t>
            </a:r>
            <a:r>
              <a:rPr lang="en-US" dirty="0" smtClean="0">
                <a:cs typeface="Courier New" pitchFamily="49" charset="0"/>
              </a:rPr>
              <a:t>and </a:t>
            </a:r>
            <a:r>
              <a:rPr lang="en-US" dirty="0" smtClean="0">
                <a:latin typeface="Courier New" pitchFamily="49" charset="0"/>
                <a:cs typeface="Courier New" pitchFamily="49" charset="0"/>
              </a:rPr>
              <a:t>double</a:t>
            </a:r>
            <a:r>
              <a:rPr lang="en-US" dirty="0" smtClean="0">
                <a:cs typeface="Courier New" pitchFamily="49" charset="0"/>
              </a:rPr>
              <a:t> in object wrappers, in these cases, </a:t>
            </a:r>
            <a:r>
              <a:rPr lang="en-US" dirty="0" smtClean="0">
                <a:latin typeface="Courier New" pitchFamily="49" charset="0"/>
                <a:cs typeface="Courier New" pitchFamily="49" charset="0"/>
              </a:rPr>
              <a:t>Integer</a:t>
            </a:r>
            <a:r>
              <a:rPr lang="en-US" dirty="0" smtClean="0">
                <a:cs typeface="Courier New" pitchFamily="49" charset="0"/>
              </a:rPr>
              <a:t> and </a:t>
            </a:r>
            <a:r>
              <a:rPr lang="en-US" dirty="0" smtClean="0">
                <a:latin typeface="Courier New" pitchFamily="49" charset="0"/>
                <a:cs typeface="Courier New" pitchFamily="49" charset="0"/>
              </a:rPr>
              <a:t>Double</a:t>
            </a:r>
            <a:endParaRPr lang="en-US" dirty="0" smtClean="0">
              <a:cs typeface="Courier New" pitchFamily="49"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a:xfrm>
            <a:off x="612775" y="228600"/>
            <a:ext cx="8153400" cy="990600"/>
          </a:xfrm>
        </p:spPr>
        <p:txBody>
          <a:bodyPr/>
          <a:lstStyle/>
          <a:p>
            <a:r>
              <a:rPr lang="en-US" b="1" smtClean="0"/>
              <a:t>The Iterator</a:t>
            </a:r>
          </a:p>
        </p:txBody>
      </p:sp>
      <p:sp>
        <p:nvSpPr>
          <p:cNvPr id="3" name="Content Placeholder 2"/>
          <p:cNvSpPr>
            <a:spLocks noGrp="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smtClean="0"/>
              <a:t>An iterator can be viewed as a moving place marker that keeps track of the current position in a particular linked list</a:t>
            </a:r>
          </a:p>
          <a:p>
            <a:pPr marL="320040" indent="-320040" fontAlgn="auto">
              <a:spcAft>
                <a:spcPts val="0"/>
              </a:spcAft>
              <a:buFont typeface="Wingdings"/>
              <a:buChar char=""/>
              <a:defRPr/>
            </a:pPr>
            <a:r>
              <a:rPr lang="en-US" dirty="0" smtClean="0"/>
              <a:t>An </a:t>
            </a:r>
            <a:r>
              <a:rPr lang="en-US" sz="2800" dirty="0" smtClean="0">
                <a:latin typeface="Courier New" pitchFamily="49" charset="0"/>
                <a:cs typeface="Courier New" pitchFamily="49" charset="0"/>
              </a:rPr>
              <a:t>Iterator</a:t>
            </a:r>
            <a:r>
              <a:rPr lang="en-US" sz="2800" dirty="0" smtClean="0"/>
              <a:t> </a:t>
            </a:r>
            <a:r>
              <a:rPr lang="en-US" dirty="0" smtClean="0"/>
              <a:t>object for a list starts at the first node</a:t>
            </a:r>
          </a:p>
          <a:p>
            <a:pPr marL="320040" indent="-320040" fontAlgn="auto">
              <a:spcAft>
                <a:spcPts val="0"/>
              </a:spcAft>
              <a:buFont typeface="Wingdings"/>
              <a:buChar char=""/>
              <a:defRPr/>
            </a:pPr>
            <a:r>
              <a:rPr lang="en-US" dirty="0" smtClean="0"/>
              <a:t>The programmer can move the </a:t>
            </a:r>
            <a:r>
              <a:rPr lang="en-US" sz="2800" dirty="0">
                <a:latin typeface="Courier New" pitchFamily="49" charset="0"/>
                <a:cs typeface="Courier New" pitchFamily="49" charset="0"/>
              </a:rPr>
              <a:t>Iterator</a:t>
            </a:r>
            <a:r>
              <a:rPr lang="en-US" dirty="0" smtClean="0"/>
              <a:t> by calling its </a:t>
            </a:r>
            <a:r>
              <a:rPr lang="en-US" sz="2800" dirty="0">
                <a:latin typeface="Courier New" pitchFamily="49" charset="0"/>
                <a:cs typeface="Courier New" pitchFamily="49" charset="0"/>
              </a:rPr>
              <a:t>next</a:t>
            </a:r>
            <a:r>
              <a:rPr lang="en-US" dirty="0" smtClean="0"/>
              <a:t> method</a:t>
            </a:r>
          </a:p>
          <a:p>
            <a:pPr marL="320040" indent="-320040" fontAlgn="auto">
              <a:spcAft>
                <a:spcPts val="0"/>
              </a:spcAft>
              <a:buFont typeface="Wingdings"/>
              <a:buChar char=""/>
              <a:defRPr/>
            </a:pPr>
            <a:r>
              <a:rPr lang="en-US" dirty="0" smtClean="0"/>
              <a:t>The </a:t>
            </a:r>
            <a:r>
              <a:rPr lang="en-US" sz="2800" dirty="0">
                <a:latin typeface="Courier New" pitchFamily="49" charset="0"/>
                <a:cs typeface="Courier New" pitchFamily="49" charset="0"/>
              </a:rPr>
              <a:t>Iterator</a:t>
            </a:r>
            <a:r>
              <a:rPr lang="en-US" dirty="0" smtClean="0"/>
              <a:t> stays on its current list item until it is needed </a:t>
            </a:r>
          </a:p>
          <a:p>
            <a:pPr marL="320040" indent="-320040" fontAlgn="auto">
              <a:spcAft>
                <a:spcPts val="0"/>
              </a:spcAft>
              <a:buFont typeface="Wingdings"/>
              <a:buChar char=""/>
              <a:defRPr/>
            </a:pPr>
            <a:r>
              <a:rPr lang="en-US" dirty="0" smtClean="0"/>
              <a:t>An </a:t>
            </a:r>
            <a:r>
              <a:rPr lang="en-US" sz="3000" dirty="0">
                <a:latin typeface="Courier New" pitchFamily="49" charset="0"/>
                <a:cs typeface="Courier New" pitchFamily="49" charset="0"/>
              </a:rPr>
              <a:t>Iterator</a:t>
            </a:r>
            <a:r>
              <a:rPr lang="en-US" dirty="0" smtClean="0"/>
              <a:t> traverses in O(</a:t>
            </a:r>
            <a:r>
              <a:rPr lang="en-US" i="1" dirty="0" smtClean="0"/>
              <a:t>n</a:t>
            </a:r>
            <a:r>
              <a:rPr lang="en-US" dirty="0" smtClean="0"/>
              <a:t>) while a list traversal using </a:t>
            </a:r>
            <a:r>
              <a:rPr lang="en-US" sz="3000" dirty="0" smtClean="0">
                <a:latin typeface="Courier New" pitchFamily="49" charset="0"/>
                <a:cs typeface="Courier New" pitchFamily="49" charset="0"/>
              </a:rPr>
              <a:t>get()</a:t>
            </a:r>
            <a:r>
              <a:rPr lang="en-US" dirty="0" smtClean="0"/>
              <a:t> calls in a linked list is O(</a:t>
            </a:r>
            <a:r>
              <a:rPr lang="en-US" i="1" dirty="0" smtClean="0"/>
              <a:t>n</a:t>
            </a:r>
            <a:r>
              <a:rPr lang="en-US" i="1" baseline="30000" dirty="0" smtClean="0"/>
              <a:t>2</a:t>
            </a:r>
            <a:r>
              <a:rPr lang="en-US" dirty="0" smtClean="0"/>
              <a:t>)</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Courier New" pitchFamily="49" charset="0"/>
                <a:ea typeface="+mn-ea"/>
                <a:cs typeface="Courier New" pitchFamily="49" charset="0"/>
              </a:rPr>
              <a:t>Iterator</a:t>
            </a:r>
            <a:r>
              <a:rPr lang="en-US" sz="5400" dirty="0" smtClean="0"/>
              <a:t> </a:t>
            </a:r>
            <a:r>
              <a:rPr lang="en-US" b="1" dirty="0" smtClean="0"/>
              <a:t>Interface</a:t>
            </a:r>
            <a:endParaRPr lang="en-US" b="1" dirty="0"/>
          </a:p>
        </p:txBody>
      </p:sp>
      <p:sp>
        <p:nvSpPr>
          <p:cNvPr id="126978" name="Rectangle 3"/>
          <p:cNvSpPr>
            <a:spLocks noGrp="1" noChangeArrowheads="1"/>
          </p:cNvSpPr>
          <p:nvPr>
            <p:ph sz="quarter" idx="1"/>
          </p:nvPr>
        </p:nvSpPr>
        <p:spPr>
          <a:xfrm>
            <a:off x="457200" y="1600200"/>
            <a:ext cx="8229600" cy="2743200"/>
          </a:xfrm>
        </p:spPr>
        <p:txBody>
          <a:bodyPr/>
          <a:lstStyle/>
          <a:p>
            <a:r>
              <a:rPr lang="en-US" dirty="0" smtClean="0"/>
              <a:t>The </a:t>
            </a:r>
            <a:r>
              <a:rPr lang="en-US" sz="2800" dirty="0" smtClean="0">
                <a:latin typeface="Courier New" pitchFamily="49" charset="0"/>
                <a:cs typeface="Courier New" pitchFamily="49" charset="0"/>
              </a:rPr>
              <a:t>Iterator</a:t>
            </a:r>
            <a:r>
              <a:rPr lang="en-US" dirty="0" smtClean="0"/>
              <a:t> interface is defined in </a:t>
            </a:r>
            <a:r>
              <a:rPr lang="en-US" sz="2800" dirty="0" err="1" smtClean="0">
                <a:latin typeface="Courier New" pitchFamily="49" charset="0"/>
                <a:cs typeface="Courier New" pitchFamily="49" charset="0"/>
              </a:rPr>
              <a:t>java.util</a:t>
            </a:r>
            <a:endParaRPr lang="en-US" sz="2800" dirty="0" smtClean="0">
              <a:latin typeface="Courier New" pitchFamily="49" charset="0"/>
              <a:cs typeface="Courier New" pitchFamily="49" charset="0"/>
            </a:endParaRPr>
          </a:p>
          <a:p>
            <a:r>
              <a:rPr lang="en-US" dirty="0" smtClean="0"/>
              <a:t>The </a:t>
            </a:r>
            <a:r>
              <a:rPr lang="en-US" sz="3000" dirty="0" smtClean="0">
                <a:latin typeface="Courier New" pitchFamily="49" charset="0"/>
                <a:cs typeface="Courier New" pitchFamily="49" charset="0"/>
              </a:rPr>
              <a:t>List</a:t>
            </a:r>
            <a:r>
              <a:rPr lang="en-US" dirty="0" smtClean="0"/>
              <a:t> interface declares the method </a:t>
            </a:r>
            <a:r>
              <a:rPr lang="en-US" sz="3000" dirty="0" smtClean="0">
                <a:latin typeface="Courier New" pitchFamily="49" charset="0"/>
                <a:cs typeface="Courier New" pitchFamily="49" charset="0"/>
              </a:rPr>
              <a:t>iterator</a:t>
            </a:r>
            <a:r>
              <a:rPr lang="en-US" dirty="0"/>
              <a:t> </a:t>
            </a:r>
            <a:r>
              <a:rPr lang="en-US" dirty="0" smtClean="0"/>
              <a:t>which returns an </a:t>
            </a:r>
            <a:r>
              <a:rPr lang="en-US" dirty="0" smtClean="0">
                <a:latin typeface="Courier New" pitchFamily="49" charset="0"/>
                <a:cs typeface="Courier New" pitchFamily="49" charset="0"/>
              </a:rPr>
              <a:t>Iterator</a:t>
            </a:r>
            <a:r>
              <a:rPr lang="en-US" dirty="0" smtClean="0"/>
              <a:t> object that iterates over the elements of that list</a:t>
            </a:r>
          </a:p>
        </p:txBody>
      </p:sp>
      <p:pic>
        <p:nvPicPr>
          <p:cNvPr id="126979" name="Picture 2" descr="C:\Documents and Settings\Administrator\My Documents\Koffman\PPTs\Koffman_Digital Request 150 DPI JPEG\Ch02\Table_2.7.jpg"/>
          <p:cNvPicPr>
            <a:picLocks noChangeAspect="1" noChangeArrowheads="1"/>
          </p:cNvPicPr>
          <p:nvPr/>
        </p:nvPicPr>
        <p:blipFill>
          <a:blip r:embed="rId2" cstate="print"/>
          <a:srcRect/>
          <a:stretch>
            <a:fillRect/>
          </a:stretch>
        </p:blipFill>
        <p:spPr bwMode="auto">
          <a:xfrm>
            <a:off x="304800" y="4267200"/>
            <a:ext cx="8534400" cy="2011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612775" y="228600"/>
            <a:ext cx="8153400" cy="990600"/>
          </a:xfrm>
        </p:spPr>
        <p:txBody>
          <a:bodyPr/>
          <a:lstStyle/>
          <a:p>
            <a:r>
              <a:rPr lang="en-US" sz="3600" smtClean="0">
                <a:latin typeface="Courier New" pitchFamily="49" charset="0"/>
                <a:cs typeface="Courier New" pitchFamily="49" charset="0"/>
              </a:rPr>
              <a:t>Iterator</a:t>
            </a:r>
            <a:r>
              <a:rPr lang="en-US" sz="5400" smtClean="0"/>
              <a:t> </a:t>
            </a:r>
            <a:r>
              <a:rPr lang="en-US" b="1" smtClean="0"/>
              <a:t>Interface</a:t>
            </a:r>
            <a:r>
              <a:rPr lang="en-US" smtClean="0"/>
              <a:t> (cont.)</a:t>
            </a:r>
          </a:p>
        </p:txBody>
      </p:sp>
      <p:sp>
        <p:nvSpPr>
          <p:cNvPr id="128002" name="Rectangle 5"/>
          <p:cNvSpPr>
            <a:spLocks noGrp="1" noChangeArrowheads="1"/>
          </p:cNvSpPr>
          <p:nvPr>
            <p:ph sz="quarter" idx="1"/>
          </p:nvPr>
        </p:nvSpPr>
        <p:spPr>
          <a:xfrm>
            <a:off x="612775" y="1600200"/>
            <a:ext cx="8153400" cy="4495800"/>
          </a:xfrm>
        </p:spPr>
        <p:txBody>
          <a:bodyPr/>
          <a:lstStyle/>
          <a:p>
            <a:r>
              <a:rPr lang="en-US" smtClean="0"/>
              <a:t>An </a:t>
            </a:r>
            <a:r>
              <a:rPr lang="en-US" sz="2800" smtClean="0">
                <a:latin typeface="Courier New" pitchFamily="49" charset="0"/>
                <a:cs typeface="Courier New" pitchFamily="49" charset="0"/>
              </a:rPr>
              <a:t>Iterator</a:t>
            </a:r>
            <a:r>
              <a:rPr lang="en-US" smtClean="0"/>
              <a:t> is conceptually </a:t>
            </a:r>
            <a:r>
              <a:rPr lang="en-US" i="1" smtClean="0"/>
              <a:t>between</a:t>
            </a:r>
            <a:r>
              <a:rPr lang="en-US" smtClean="0"/>
              <a:t> elements; it does not refer to a particular object at any given time</a:t>
            </a:r>
          </a:p>
        </p:txBody>
      </p:sp>
      <p:pic>
        <p:nvPicPr>
          <p:cNvPr id="128003" name="Picture 2" descr="C:\Documents and Settings\Administrator\My Documents\Koffman\PPTs\JPEGS\JWCL233_Koffman JPG files\ch02\w0040-nn.jpg"/>
          <p:cNvPicPr>
            <a:picLocks noChangeAspect="1" noChangeArrowheads="1"/>
          </p:cNvPicPr>
          <p:nvPr/>
        </p:nvPicPr>
        <p:blipFill>
          <a:blip r:embed="rId2" cstate="print"/>
          <a:srcRect/>
          <a:stretch>
            <a:fillRect/>
          </a:stretch>
        </p:blipFill>
        <p:spPr bwMode="auto">
          <a:xfrm>
            <a:off x="990600" y="3276600"/>
            <a:ext cx="7620000" cy="2700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xfrm>
            <a:off x="612775" y="228600"/>
            <a:ext cx="8153400" cy="990600"/>
          </a:xfrm>
        </p:spPr>
        <p:txBody>
          <a:bodyPr/>
          <a:lstStyle/>
          <a:p>
            <a:r>
              <a:rPr lang="en-US" sz="3600" smtClean="0">
                <a:latin typeface="Courier New" pitchFamily="49" charset="0"/>
                <a:cs typeface="Courier New" pitchFamily="49" charset="0"/>
              </a:rPr>
              <a:t>Iterator</a:t>
            </a:r>
            <a:r>
              <a:rPr lang="en-US" sz="5400" smtClean="0"/>
              <a:t> </a:t>
            </a:r>
            <a:r>
              <a:rPr lang="en-US" b="1" smtClean="0"/>
              <a:t>Interface</a:t>
            </a:r>
            <a:r>
              <a:rPr lang="en-US" smtClean="0"/>
              <a:t> (cont.)</a:t>
            </a:r>
          </a:p>
        </p:txBody>
      </p:sp>
      <p:sp>
        <p:nvSpPr>
          <p:cNvPr id="210948" name="Rectangle 4"/>
          <p:cNvSpPr>
            <a:spLocks noGrp="1" noChangeArrowheads="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smtClean="0"/>
              <a:t>In the following loop, we process all items in </a:t>
            </a:r>
            <a:r>
              <a:rPr lang="en-US" sz="3000" dirty="0" smtClean="0">
                <a:latin typeface="Courier New" pitchFamily="49" charset="0"/>
                <a:cs typeface="Courier New" pitchFamily="49" charset="0"/>
              </a:rPr>
              <a:t>List&lt;Integer</a:t>
            </a:r>
            <a:r>
              <a:rPr lang="en-US" sz="3000" dirty="0">
                <a:latin typeface="Courier New" pitchFamily="49" charset="0"/>
                <a:cs typeface="Courier New" pitchFamily="49" charset="0"/>
              </a:rPr>
              <a:t>&gt; </a:t>
            </a:r>
            <a:r>
              <a:rPr lang="en-US" dirty="0" smtClean="0"/>
              <a:t>through an </a:t>
            </a:r>
            <a:r>
              <a:rPr lang="en-US" sz="3000" dirty="0">
                <a:latin typeface="Courier New" pitchFamily="49" charset="0"/>
                <a:cs typeface="Courier New" pitchFamily="49" charset="0"/>
              </a:rPr>
              <a:t>Iterator</a:t>
            </a:r>
          </a:p>
          <a:p>
            <a:pPr marL="0" indent="0" fontAlgn="auto">
              <a:spcAft>
                <a:spcPts val="0"/>
              </a:spcAft>
              <a:buFont typeface="Wingdings"/>
              <a:buNone/>
              <a:defRPr/>
            </a:pPr>
            <a:endParaRPr lang="en-US" sz="2000" dirty="0" smtClean="0">
              <a:latin typeface="Courier New" pitchFamily="49" charset="0"/>
              <a:cs typeface="Courier New" pitchFamily="49" charset="0"/>
            </a:endParaRPr>
          </a:p>
          <a:p>
            <a:pPr marL="0" indent="0" fontAlgn="auto">
              <a:spcAft>
                <a:spcPts val="0"/>
              </a:spcAft>
              <a:buFont typeface="Wingdings"/>
              <a:buNone/>
              <a:defRPr/>
            </a:pPr>
            <a:r>
              <a:rPr lang="en-US" sz="2000" dirty="0" smtClean="0">
                <a:latin typeface="Courier New" pitchFamily="49" charset="0"/>
                <a:cs typeface="Courier New" pitchFamily="49" charset="0"/>
              </a:rPr>
              <a:t>Iterator&lt;Integer&gt; iter = </a:t>
            </a:r>
            <a:r>
              <a:rPr lang="en-US" sz="2000" dirty="0" err="1" smtClean="0">
                <a:latin typeface="Courier New" pitchFamily="49" charset="0"/>
                <a:cs typeface="Courier New" pitchFamily="49" charset="0"/>
              </a:rPr>
              <a:t>aList.iterator</a:t>
            </a:r>
            <a:r>
              <a:rPr lang="en-US" sz="2000" dirty="0" smtClean="0">
                <a:latin typeface="Courier New" pitchFamily="49" charset="0"/>
                <a:cs typeface="Courier New" pitchFamily="49" charset="0"/>
              </a:rPr>
              <a:t>();</a:t>
            </a:r>
          </a:p>
          <a:p>
            <a:pPr marL="0" indent="0" fontAlgn="auto">
              <a:spcAft>
                <a:spcPts val="0"/>
              </a:spcAft>
              <a:buFont typeface="Wingdings"/>
              <a:buNone/>
              <a:defRPr/>
            </a:pPr>
            <a:r>
              <a:rPr lang="en-US" sz="2000" dirty="0" smtClean="0">
                <a:latin typeface="Courier New" pitchFamily="49" charset="0"/>
                <a:cs typeface="Courier New" pitchFamily="49" charset="0"/>
              </a:rPr>
              <a:t>while (iter.hasNext()) {</a:t>
            </a:r>
          </a:p>
          <a:p>
            <a:pPr marL="0" indent="0" fontAlgn="auto">
              <a:spcAft>
                <a:spcPts val="0"/>
              </a:spcAft>
              <a:buFont typeface="Wingdings"/>
              <a:buNone/>
              <a:defRPr/>
            </a:pPr>
            <a:r>
              <a:rPr lang="en-US" sz="2000" dirty="0" smtClean="0">
                <a:latin typeface="Courier New" pitchFamily="49" charset="0"/>
                <a:cs typeface="Courier New" pitchFamily="49" charset="0"/>
              </a:rPr>
              <a:t>  int value = </a:t>
            </a:r>
            <a:r>
              <a:rPr lang="en-US" sz="2000" dirty="0" err="1" smtClean="0">
                <a:latin typeface="Courier New" pitchFamily="49" charset="0"/>
                <a:cs typeface="Courier New" pitchFamily="49" charset="0"/>
              </a:rPr>
              <a:t>iter.next</a:t>
            </a:r>
            <a:r>
              <a:rPr lang="en-US" sz="2000" dirty="0" smtClean="0">
                <a:latin typeface="Courier New" pitchFamily="49" charset="0"/>
                <a:cs typeface="Courier New" pitchFamily="49" charset="0"/>
              </a:rPr>
              <a:t>();</a:t>
            </a:r>
          </a:p>
          <a:p>
            <a:pPr marL="0" indent="0" fontAlgn="auto">
              <a:spcAft>
                <a:spcPts val="0"/>
              </a:spcAft>
              <a:buFont typeface="Wingdings"/>
              <a:buNone/>
              <a:defRPr/>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 Do something with value</a:t>
            </a:r>
          </a:p>
          <a:p>
            <a:pPr marL="0" indent="0" fontAlgn="auto">
              <a:spcAft>
                <a:spcPts val="0"/>
              </a:spcAft>
              <a:buFont typeface="Wingdings"/>
              <a:buNone/>
              <a:defRPr/>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p>
          <a:p>
            <a:pPr marL="0" indent="0" fontAlgn="auto">
              <a:spcAft>
                <a:spcPts val="0"/>
              </a:spcAft>
              <a:buFont typeface="Wingdings"/>
              <a:buNone/>
              <a:defRPr/>
            </a:pPr>
            <a:r>
              <a:rPr lang="en-US" sz="2000" dirty="0" smtClean="0">
                <a:latin typeface="Courier New" pitchFamily="49" charset="0"/>
                <a:cs typeface="Courier New" pitchFamily="49" charset="0"/>
              </a:rPr>
              <a:t>}</a:t>
            </a:r>
          </a:p>
          <a:p>
            <a:pPr marL="0" indent="0" fontAlgn="auto">
              <a:spcAft>
                <a:spcPts val="0"/>
              </a:spcAft>
              <a:buFont typeface="Wingdings"/>
              <a:buNone/>
              <a:defRPr/>
            </a:pPr>
            <a:endParaRPr lang="en-US" sz="20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612775" y="228600"/>
            <a:ext cx="8153400" cy="990600"/>
          </a:xfrm>
        </p:spPr>
        <p:txBody>
          <a:bodyPr/>
          <a:lstStyle/>
          <a:p>
            <a:r>
              <a:rPr lang="en-US" b="1" smtClean="0"/>
              <a:t>Iterators and Removing Elements</a:t>
            </a:r>
          </a:p>
        </p:txBody>
      </p:sp>
      <p:sp>
        <p:nvSpPr>
          <p:cNvPr id="238595" name="Rectangle 3"/>
          <p:cNvSpPr>
            <a:spLocks noGrp="1" noChangeArrowheads="1"/>
          </p:cNvSpPr>
          <p:nvPr>
            <p:ph sz="quarter" idx="1"/>
          </p:nvPr>
        </p:nvSpPr>
        <p:spPr>
          <a:xfrm>
            <a:off x="612775" y="1600200"/>
            <a:ext cx="8153400" cy="4495800"/>
          </a:xfrm>
        </p:spPr>
        <p:txBody>
          <a:bodyPr>
            <a:normAutofit fontScale="92500" lnSpcReduction="20000"/>
          </a:bodyPr>
          <a:lstStyle/>
          <a:p>
            <a:pPr marL="320040" indent="-320040" fontAlgn="auto">
              <a:spcAft>
                <a:spcPts val="0"/>
              </a:spcAft>
              <a:buFont typeface="Wingdings"/>
              <a:buChar char=""/>
              <a:defRPr/>
            </a:pPr>
            <a:r>
              <a:rPr lang="en-US" dirty="0" smtClean="0"/>
              <a:t>You can use the  </a:t>
            </a:r>
            <a:r>
              <a:rPr lang="en-US" sz="2800" dirty="0">
                <a:latin typeface="Courier New" pitchFamily="49" charset="0"/>
                <a:cs typeface="Courier New" pitchFamily="49" charset="0"/>
              </a:rPr>
              <a:t>Iterator</a:t>
            </a:r>
            <a:r>
              <a:rPr lang="en-US" sz="2800" dirty="0" smtClean="0"/>
              <a:t>  </a:t>
            </a:r>
            <a:r>
              <a:rPr lang="en-US" sz="2800" dirty="0" smtClean="0">
                <a:latin typeface="Courier New" pitchFamily="49" charset="0"/>
                <a:cs typeface="Courier New" pitchFamily="49" charset="0"/>
              </a:rPr>
              <a:t>remove()</a:t>
            </a:r>
            <a:r>
              <a:rPr lang="en-US" dirty="0"/>
              <a:t>method </a:t>
            </a:r>
            <a:r>
              <a:rPr lang="en-US" dirty="0" smtClean="0"/>
              <a:t>to remove items from a list as you access them</a:t>
            </a:r>
            <a:endParaRPr lang="en-US" dirty="0"/>
          </a:p>
          <a:p>
            <a:pPr marL="320040" indent="-320040" fontAlgn="auto">
              <a:spcAft>
                <a:spcPts val="0"/>
              </a:spcAft>
              <a:buFont typeface="Wingdings"/>
              <a:buChar char=""/>
              <a:defRPr/>
            </a:pPr>
            <a:r>
              <a:rPr lang="en-US" sz="3300" dirty="0" smtClean="0">
                <a:latin typeface="Courier New" pitchFamily="49" charset="0"/>
                <a:cs typeface="Courier New" pitchFamily="49" charset="0"/>
              </a:rPr>
              <a:t>remove()</a:t>
            </a:r>
            <a:r>
              <a:rPr lang="en-US" dirty="0" smtClean="0"/>
              <a:t> deletes the most recent element returned</a:t>
            </a:r>
          </a:p>
          <a:p>
            <a:pPr marL="320040" indent="-320040" fontAlgn="auto">
              <a:spcAft>
                <a:spcPts val="0"/>
              </a:spcAft>
              <a:buFont typeface="Wingdings"/>
              <a:buChar char=""/>
              <a:defRPr/>
            </a:pPr>
            <a:r>
              <a:rPr lang="en-US" dirty="0" smtClean="0"/>
              <a:t>You must call </a:t>
            </a:r>
            <a:r>
              <a:rPr lang="en-US" sz="2800" dirty="0">
                <a:latin typeface="Courier New" pitchFamily="49" charset="0"/>
                <a:cs typeface="Courier New" pitchFamily="49" charset="0"/>
              </a:rPr>
              <a:t>next()</a:t>
            </a:r>
            <a:r>
              <a:rPr lang="en-US" dirty="0" smtClean="0"/>
              <a:t>before each </a:t>
            </a:r>
            <a:r>
              <a:rPr lang="en-US" sz="2800" dirty="0">
                <a:latin typeface="Courier New" pitchFamily="49" charset="0"/>
                <a:cs typeface="Courier New" pitchFamily="49" charset="0"/>
              </a:rPr>
              <a:t>remove</a:t>
            </a:r>
            <a:r>
              <a:rPr lang="en-US" sz="2800" dirty="0" smtClean="0">
                <a:latin typeface="Courier New" pitchFamily="49" charset="0"/>
                <a:cs typeface="Courier New" pitchFamily="49" charset="0"/>
              </a:rPr>
              <a:t>();</a:t>
            </a:r>
            <a:r>
              <a:rPr lang="en-US" dirty="0" smtClean="0"/>
              <a:t> otherwise, an </a:t>
            </a:r>
            <a:r>
              <a:rPr lang="en-US" sz="2800" dirty="0">
                <a:latin typeface="Courier New" pitchFamily="49" charset="0"/>
                <a:cs typeface="Courier New" pitchFamily="49" charset="0"/>
              </a:rPr>
              <a:t>IllegalStateException</a:t>
            </a:r>
            <a:r>
              <a:rPr lang="en-US" sz="3300" dirty="0" smtClean="0">
                <a:latin typeface="Courier New" pitchFamily="49" charset="0"/>
                <a:cs typeface="Courier New" pitchFamily="49" charset="0"/>
              </a:rPr>
              <a:t> </a:t>
            </a:r>
            <a:r>
              <a:rPr lang="en-US" dirty="0"/>
              <a:t>will be thrown</a:t>
            </a:r>
          </a:p>
          <a:p>
            <a:pPr marL="320040" indent="-320040" fontAlgn="auto">
              <a:spcAft>
                <a:spcPts val="0"/>
              </a:spcAft>
              <a:buFont typeface="Wingdings"/>
              <a:buChar char=""/>
              <a:defRPr/>
            </a:pPr>
            <a:r>
              <a:rPr lang="en-US" sz="2800" dirty="0">
                <a:latin typeface="Courier New" pitchFamily="49" charset="0"/>
                <a:cs typeface="Courier New" pitchFamily="49" charset="0"/>
              </a:rPr>
              <a:t>LinkedList.remove</a:t>
            </a:r>
            <a:r>
              <a:rPr lang="en-US" dirty="0" smtClean="0"/>
              <a:t> vs. </a:t>
            </a:r>
            <a:r>
              <a:rPr lang="en-US" sz="2800" dirty="0">
                <a:latin typeface="Courier New" pitchFamily="49" charset="0"/>
                <a:cs typeface="Courier New" pitchFamily="49" charset="0"/>
              </a:rPr>
              <a:t>Iterator.remove</a:t>
            </a:r>
            <a:r>
              <a:rPr lang="en-US" dirty="0" smtClean="0"/>
              <a:t>:</a:t>
            </a:r>
          </a:p>
          <a:p>
            <a:pPr marL="640080" lvl="1" indent="-274320" fontAlgn="auto">
              <a:spcAft>
                <a:spcPts val="0"/>
              </a:spcAft>
              <a:buFont typeface="Wingdings 2"/>
              <a:buChar char=""/>
              <a:defRPr/>
            </a:pPr>
            <a:r>
              <a:rPr lang="en-US" dirty="0" smtClean="0">
                <a:latin typeface="Courier New" pitchFamily="49" charset="0"/>
                <a:cs typeface="Courier New" pitchFamily="49" charset="0"/>
              </a:rPr>
              <a:t>LinkedList.remove</a:t>
            </a:r>
            <a:r>
              <a:rPr lang="en-US" dirty="0"/>
              <a:t> </a:t>
            </a:r>
            <a:r>
              <a:rPr lang="en-US" dirty="0" smtClean="0"/>
              <a:t>must walk down the list each time, then remove, so in general it is O(</a:t>
            </a:r>
            <a:r>
              <a:rPr lang="en-US" i="1" dirty="0" smtClean="0"/>
              <a:t>n</a:t>
            </a:r>
            <a:r>
              <a:rPr lang="en-US" i="1" baseline="30000" dirty="0" smtClean="0"/>
              <a:t>2</a:t>
            </a:r>
            <a:r>
              <a:rPr lang="en-US" dirty="0" smtClean="0"/>
              <a:t>)</a:t>
            </a:r>
          </a:p>
          <a:p>
            <a:pPr marL="640080" lvl="1" indent="-274320" fontAlgn="auto">
              <a:spcAft>
                <a:spcPts val="0"/>
              </a:spcAft>
              <a:buFont typeface="Wingdings 2"/>
              <a:buChar char=""/>
              <a:defRPr/>
            </a:pPr>
            <a:r>
              <a:rPr lang="en-US" dirty="0" smtClean="0">
                <a:latin typeface="Courier New" pitchFamily="49" charset="0"/>
                <a:cs typeface="Courier New" pitchFamily="49" charset="0"/>
              </a:rPr>
              <a:t>Iterator.remove</a:t>
            </a:r>
            <a:r>
              <a:rPr lang="en-US" dirty="0" smtClean="0"/>
              <a:t> removes items without starting over at the beginning, so in general it is O(n)</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smtClean="0"/>
              <a:t>Iterators and Removing Elements </a:t>
            </a:r>
            <a:r>
              <a:rPr lang="en-US" dirty="0" smtClean="0"/>
              <a:t>(cont.)</a:t>
            </a:r>
            <a:endParaRPr lang="en-US" dirty="0"/>
          </a:p>
        </p:txBody>
      </p:sp>
      <p:sp>
        <p:nvSpPr>
          <p:cNvPr id="238595" name="Rectangle 3"/>
          <p:cNvSpPr>
            <a:spLocks noGrp="1" noChangeArrowheads="1"/>
          </p:cNvSpPr>
          <p:nvPr>
            <p:ph sz="quarter" idx="1"/>
          </p:nvPr>
        </p:nvSpPr>
        <p:spPr>
          <a:xfrm>
            <a:off x="457200" y="1600200"/>
            <a:ext cx="8610600" cy="4525963"/>
          </a:xfrm>
        </p:spPr>
        <p:txBody>
          <a:bodyPr>
            <a:normAutofit fontScale="92500" lnSpcReduction="10000"/>
          </a:bodyPr>
          <a:lstStyle/>
          <a:p>
            <a:pPr marL="320040" indent="-320040" fontAlgn="auto">
              <a:spcAft>
                <a:spcPts val="0"/>
              </a:spcAft>
              <a:buFont typeface="Wingdings"/>
              <a:buChar char=""/>
              <a:defRPr/>
            </a:pPr>
            <a:r>
              <a:rPr lang="en-US" dirty="0" smtClean="0"/>
              <a:t>To remove all elements from a list of type </a:t>
            </a:r>
            <a:r>
              <a:rPr lang="en-US" sz="2400" dirty="0">
                <a:latin typeface="Courier New" pitchFamily="49" charset="0"/>
                <a:cs typeface="Courier New" pitchFamily="49" charset="0"/>
              </a:rPr>
              <a:t>Integer</a:t>
            </a:r>
            <a:r>
              <a:rPr lang="en-US" dirty="0" smtClean="0"/>
              <a:t> that are divisible by a particular value:</a:t>
            </a:r>
          </a:p>
          <a:p>
            <a:pPr marL="0" indent="0" fontAlgn="auto">
              <a:spcAft>
                <a:spcPts val="0"/>
              </a:spcAft>
              <a:buFont typeface="Wingdings"/>
              <a:buNone/>
              <a:defRPr/>
            </a:pPr>
            <a:endParaRPr lang="en-US" sz="2400" dirty="0" smtClean="0">
              <a:latin typeface="Courier New" pitchFamily="49" charset="0"/>
              <a:cs typeface="Courier New" pitchFamily="49" charset="0"/>
            </a:endParaRPr>
          </a:p>
          <a:p>
            <a:pPr marL="0" indent="0" fontAlgn="auto">
              <a:spcAft>
                <a:spcPts val="0"/>
              </a:spcAft>
              <a:buFont typeface="Wingdings"/>
              <a:buNone/>
              <a:defRPr/>
            </a:pPr>
            <a:r>
              <a:rPr lang="en-US" sz="1900" dirty="0" smtClean="0">
                <a:latin typeface="Courier New" pitchFamily="49" charset="0"/>
                <a:cs typeface="Courier New" pitchFamily="49" charset="0"/>
              </a:rPr>
              <a:t>public static void </a:t>
            </a:r>
            <a:r>
              <a:rPr lang="en-US" sz="1900" dirty="0" err="1" smtClean="0">
                <a:latin typeface="Courier New" pitchFamily="49" charset="0"/>
                <a:cs typeface="Courier New" pitchFamily="49" charset="0"/>
              </a:rPr>
              <a:t>removeDivisibleBy</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LinkedList</a:t>
            </a:r>
            <a:r>
              <a:rPr lang="en-US" sz="1900" dirty="0" smtClean="0">
                <a:latin typeface="Courier New" pitchFamily="49" charset="0"/>
                <a:cs typeface="Courier New" pitchFamily="49" charset="0"/>
              </a:rPr>
              <a:t>&lt;Integer&gt;</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aList, int div) {</a:t>
            </a:r>
          </a:p>
          <a:p>
            <a:pPr marL="0" indent="0" fontAlgn="auto">
              <a:spcAft>
                <a:spcPts val="0"/>
              </a:spcAft>
              <a:buFont typeface="Wingdings"/>
              <a:buNone/>
              <a:defRPr/>
            </a:pPr>
            <a:r>
              <a:rPr lang="en-US" sz="1900" dirty="0">
                <a:latin typeface="Courier New" pitchFamily="49" charset="0"/>
                <a:cs typeface="Courier New" pitchFamily="49" charset="0"/>
              </a:rPr>
              <a:t> </a:t>
            </a:r>
            <a:r>
              <a:rPr lang="en-US" sz="1900" dirty="0" smtClean="0">
                <a:latin typeface="Courier New" pitchFamily="49" charset="0"/>
                <a:cs typeface="Courier New" pitchFamily="49" charset="0"/>
              </a:rPr>
              <a:t> Iterator&lt;Integer&gt; iter = aList.iterator();</a:t>
            </a:r>
          </a:p>
          <a:p>
            <a:pPr marL="0" indent="0" fontAlgn="auto">
              <a:spcAft>
                <a:spcPts val="0"/>
              </a:spcAft>
              <a:buFont typeface="Wingdings"/>
              <a:buNone/>
              <a:defRPr/>
            </a:pPr>
            <a:r>
              <a:rPr lang="en-US" sz="1900" dirty="0">
                <a:latin typeface="Courier New" pitchFamily="49" charset="0"/>
                <a:cs typeface="Courier New" pitchFamily="49" charset="0"/>
              </a:rPr>
              <a:t> </a:t>
            </a:r>
            <a:r>
              <a:rPr lang="en-US" sz="1900" dirty="0" smtClean="0">
                <a:latin typeface="Courier New" pitchFamily="49" charset="0"/>
                <a:cs typeface="Courier New" pitchFamily="49" charset="0"/>
              </a:rPr>
              <a:t> while (iter.hasNext()) {</a:t>
            </a:r>
          </a:p>
          <a:p>
            <a:pPr marL="0" indent="0" fontAlgn="auto">
              <a:spcAft>
                <a:spcPts val="0"/>
              </a:spcAft>
              <a:buFont typeface="Wingdings"/>
              <a:buNone/>
              <a:defRPr/>
            </a:pPr>
            <a:r>
              <a:rPr lang="en-US" sz="1900" dirty="0">
                <a:latin typeface="Courier New" pitchFamily="49" charset="0"/>
                <a:cs typeface="Courier New" pitchFamily="49" charset="0"/>
              </a:rPr>
              <a:t> </a:t>
            </a:r>
            <a:r>
              <a:rPr lang="en-US" sz="1900" dirty="0" smtClean="0">
                <a:latin typeface="Courier New" pitchFamily="49" charset="0"/>
                <a:cs typeface="Courier New" pitchFamily="49" charset="0"/>
              </a:rPr>
              <a:t>   int nextInt = </a:t>
            </a:r>
            <a:r>
              <a:rPr lang="en-US" sz="1900" dirty="0" err="1" smtClean="0">
                <a:latin typeface="Courier New" pitchFamily="49" charset="0"/>
                <a:cs typeface="Courier New" pitchFamily="49" charset="0"/>
              </a:rPr>
              <a:t>iter.next</a:t>
            </a:r>
            <a:r>
              <a:rPr lang="en-US" sz="1900" dirty="0" smtClean="0">
                <a:latin typeface="Courier New" pitchFamily="49" charset="0"/>
                <a:cs typeface="Courier New" pitchFamily="49" charset="0"/>
              </a:rPr>
              <a:t>();</a:t>
            </a:r>
          </a:p>
          <a:p>
            <a:pPr marL="0" indent="0" fontAlgn="auto">
              <a:spcAft>
                <a:spcPts val="0"/>
              </a:spcAft>
              <a:buFont typeface="Wingdings"/>
              <a:buNone/>
              <a:defRPr/>
            </a:pPr>
            <a:r>
              <a:rPr lang="en-US" sz="1900" dirty="0">
                <a:latin typeface="Courier New" pitchFamily="49" charset="0"/>
                <a:cs typeface="Courier New" pitchFamily="49" charset="0"/>
              </a:rPr>
              <a:t> </a:t>
            </a:r>
            <a:r>
              <a:rPr lang="en-US" sz="1900" dirty="0" smtClean="0">
                <a:latin typeface="Courier New" pitchFamily="49" charset="0"/>
                <a:cs typeface="Courier New" pitchFamily="49" charset="0"/>
              </a:rPr>
              <a:t>   if (nextInt % div == 0) {</a:t>
            </a:r>
          </a:p>
          <a:p>
            <a:pPr marL="0" indent="0" fontAlgn="auto">
              <a:spcAft>
                <a:spcPts val="0"/>
              </a:spcAft>
              <a:buFont typeface="Wingdings"/>
              <a:buNone/>
              <a:defRPr/>
            </a:pPr>
            <a:r>
              <a:rPr lang="en-US" sz="1900" dirty="0">
                <a:latin typeface="Courier New" pitchFamily="49" charset="0"/>
                <a:cs typeface="Courier New" pitchFamily="49" charset="0"/>
              </a:rPr>
              <a:t> </a:t>
            </a:r>
            <a:r>
              <a:rPr lang="en-US" sz="1900" dirty="0" smtClean="0">
                <a:latin typeface="Courier New" pitchFamily="49" charset="0"/>
                <a:cs typeface="Courier New" pitchFamily="49" charset="0"/>
              </a:rPr>
              <a:t>     iter.remove();</a:t>
            </a:r>
          </a:p>
          <a:p>
            <a:pPr marL="0" indent="0" fontAlgn="auto">
              <a:spcAft>
                <a:spcPts val="0"/>
              </a:spcAft>
              <a:buFont typeface="Wingdings"/>
              <a:buNone/>
              <a:defRPr/>
            </a:pPr>
            <a:r>
              <a:rPr lang="en-US" sz="1900" dirty="0">
                <a:latin typeface="Courier New" pitchFamily="49" charset="0"/>
                <a:cs typeface="Courier New" pitchFamily="49" charset="0"/>
              </a:rPr>
              <a:t> </a:t>
            </a:r>
            <a:r>
              <a:rPr lang="en-US" sz="1900" dirty="0" smtClean="0">
                <a:latin typeface="Courier New" pitchFamily="49" charset="0"/>
                <a:cs typeface="Courier New" pitchFamily="49" charset="0"/>
              </a:rPr>
              <a:t>   }</a:t>
            </a:r>
          </a:p>
          <a:p>
            <a:pPr marL="0" indent="0" fontAlgn="auto">
              <a:spcAft>
                <a:spcPts val="0"/>
              </a:spcAft>
              <a:buFont typeface="Wingdings"/>
              <a:buNone/>
              <a:defRPr/>
            </a:pPr>
            <a:r>
              <a:rPr lang="en-US" sz="1900" dirty="0">
                <a:latin typeface="Courier New" pitchFamily="49" charset="0"/>
                <a:cs typeface="Courier New" pitchFamily="49" charset="0"/>
              </a:rPr>
              <a:t> </a:t>
            </a:r>
            <a:r>
              <a:rPr lang="en-US" sz="1900" dirty="0" smtClean="0">
                <a:latin typeface="Courier New" pitchFamily="49" charset="0"/>
                <a:cs typeface="Courier New" pitchFamily="49" charset="0"/>
              </a:rPr>
              <a:t> }</a:t>
            </a:r>
          </a:p>
          <a:p>
            <a:pPr marL="0" indent="0" fontAlgn="auto">
              <a:spcAft>
                <a:spcPts val="0"/>
              </a:spcAft>
              <a:buFont typeface="Wingdings"/>
              <a:buNone/>
              <a:defRPr/>
            </a:pPr>
            <a:r>
              <a:rPr lang="en-US" sz="19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a:xfrm>
            <a:off x="612775" y="228600"/>
            <a:ext cx="8153400" cy="990600"/>
          </a:xfrm>
        </p:spPr>
        <p:txBody>
          <a:bodyPr/>
          <a:lstStyle/>
          <a:p>
            <a:r>
              <a:rPr lang="en-US" sz="3600" smtClean="0">
                <a:latin typeface="Courier New" pitchFamily="49" charset="0"/>
                <a:cs typeface="Courier New" pitchFamily="49" charset="0"/>
              </a:rPr>
              <a:t>ListIterator</a:t>
            </a:r>
            <a:r>
              <a:rPr lang="en-US" smtClean="0"/>
              <a:t> </a:t>
            </a:r>
            <a:r>
              <a:rPr lang="en-US" b="1" smtClean="0"/>
              <a:t>Interface</a:t>
            </a:r>
          </a:p>
        </p:txBody>
      </p:sp>
      <p:sp>
        <p:nvSpPr>
          <p:cNvPr id="132098" name="Rectangle 3"/>
          <p:cNvSpPr>
            <a:spLocks noGrp="1" noChangeArrowheads="1"/>
          </p:cNvSpPr>
          <p:nvPr>
            <p:ph sz="quarter" idx="1"/>
          </p:nvPr>
        </p:nvSpPr>
        <p:spPr>
          <a:xfrm>
            <a:off x="612775" y="1600200"/>
            <a:ext cx="8153400" cy="4495800"/>
          </a:xfrm>
        </p:spPr>
        <p:txBody>
          <a:bodyPr/>
          <a:lstStyle/>
          <a:p>
            <a:r>
              <a:rPr lang="en-US" sz="2600" dirty="0" err="1" smtClean="0">
                <a:latin typeface="Courier New" pitchFamily="49" charset="0"/>
                <a:cs typeface="Courier New" pitchFamily="49" charset="0"/>
              </a:rPr>
              <a:t>Iterator</a:t>
            </a:r>
            <a:r>
              <a:rPr lang="en-US" sz="3500" dirty="0" smtClean="0"/>
              <a:t> </a:t>
            </a:r>
            <a:r>
              <a:rPr lang="en-US" dirty="0" smtClean="0"/>
              <a:t>limitations</a:t>
            </a:r>
          </a:p>
          <a:p>
            <a:pPr lvl="1"/>
            <a:r>
              <a:rPr lang="en-US" dirty="0" smtClean="0"/>
              <a:t>Traverses </a:t>
            </a:r>
            <a:r>
              <a:rPr lang="en-US" dirty="0" smtClean="0">
                <a:latin typeface="Courier New" pitchFamily="49" charset="0"/>
                <a:cs typeface="Courier New" pitchFamily="49" charset="0"/>
              </a:rPr>
              <a:t>List</a:t>
            </a:r>
            <a:r>
              <a:rPr lang="en-US" sz="3000" dirty="0" smtClean="0"/>
              <a:t> </a:t>
            </a:r>
            <a:r>
              <a:rPr lang="en-US" dirty="0" smtClean="0"/>
              <a:t>only in the forward direction</a:t>
            </a:r>
          </a:p>
          <a:p>
            <a:pPr lvl="1"/>
            <a:r>
              <a:rPr lang="en-US" dirty="0" smtClean="0"/>
              <a:t>Provides a </a:t>
            </a:r>
            <a:r>
              <a:rPr lang="en-US" dirty="0" smtClean="0">
                <a:latin typeface="Courier New" pitchFamily="49" charset="0"/>
                <a:cs typeface="Courier New" pitchFamily="49" charset="0"/>
              </a:rPr>
              <a:t>remove</a:t>
            </a:r>
            <a:r>
              <a:rPr lang="en-US" sz="3000" dirty="0" smtClean="0"/>
              <a:t> </a:t>
            </a:r>
            <a:r>
              <a:rPr lang="en-US" dirty="0" smtClean="0"/>
              <a:t>method, but no </a:t>
            </a:r>
            <a:r>
              <a:rPr lang="en-US" dirty="0" smtClean="0">
                <a:latin typeface="Courier New" pitchFamily="49" charset="0"/>
                <a:cs typeface="Courier New" pitchFamily="49" charset="0"/>
              </a:rPr>
              <a:t>add</a:t>
            </a:r>
            <a:r>
              <a:rPr lang="en-US" dirty="0"/>
              <a:t> </a:t>
            </a:r>
            <a:r>
              <a:rPr lang="en-US" dirty="0" smtClean="0"/>
              <a:t>method</a:t>
            </a:r>
          </a:p>
          <a:p>
            <a:pPr lvl="1"/>
            <a:r>
              <a:rPr lang="en-US" dirty="0" smtClean="0"/>
              <a:t>You must advance the </a:t>
            </a:r>
            <a:r>
              <a:rPr lang="en-US" sz="2200" dirty="0" err="1" smtClean="0">
                <a:latin typeface="Courier New" pitchFamily="49" charset="0"/>
                <a:cs typeface="Courier New" pitchFamily="49" charset="0"/>
              </a:rPr>
              <a:t>Iterator</a:t>
            </a:r>
            <a:r>
              <a:rPr lang="en-US" dirty="0" smtClean="0"/>
              <a:t> using your own loop if you do not start from the beginning of the list</a:t>
            </a:r>
          </a:p>
          <a:p>
            <a:r>
              <a:rPr lang="en-US" sz="2600" dirty="0" err="1" smtClean="0">
                <a:latin typeface="Courier New" pitchFamily="49" charset="0"/>
                <a:cs typeface="Courier New" pitchFamily="49" charset="0"/>
              </a:rPr>
              <a:t>ListIterator</a:t>
            </a:r>
            <a:r>
              <a:rPr lang="en-US" sz="3500" dirty="0" smtClean="0"/>
              <a:t> </a:t>
            </a:r>
            <a:r>
              <a:rPr lang="en-US" dirty="0" smtClean="0"/>
              <a:t>extends </a:t>
            </a:r>
            <a:r>
              <a:rPr lang="en-US" sz="2600" dirty="0" err="1" smtClean="0">
                <a:latin typeface="Courier New" pitchFamily="49" charset="0"/>
                <a:cs typeface="Courier New" pitchFamily="49" charset="0"/>
              </a:rPr>
              <a:t>Iterator</a:t>
            </a:r>
            <a:r>
              <a:rPr lang="en-US" dirty="0" smtClean="0"/>
              <a:t>, overcoming these limitations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ListIterator</a:t>
            </a:r>
            <a:r>
              <a:rPr lang="en-US" smtClean="0"/>
              <a:t> </a:t>
            </a:r>
            <a:r>
              <a:rPr lang="en-US" b="1" smtClean="0"/>
              <a:t>Interface</a:t>
            </a:r>
            <a:r>
              <a:rPr lang="en-US" smtClean="0"/>
              <a:t> (cont.)</a:t>
            </a:r>
          </a:p>
        </p:txBody>
      </p:sp>
      <p:sp>
        <p:nvSpPr>
          <p:cNvPr id="133122" name="Rectangle 5"/>
          <p:cNvSpPr>
            <a:spLocks noGrp="1" noChangeArrowheads="1"/>
          </p:cNvSpPr>
          <p:nvPr>
            <p:ph sz="quarter" idx="1"/>
          </p:nvPr>
        </p:nvSpPr>
        <p:spPr>
          <a:xfrm>
            <a:off x="457200" y="1600200"/>
            <a:ext cx="8229600" cy="2895600"/>
          </a:xfrm>
        </p:spPr>
        <p:txBody>
          <a:bodyPr/>
          <a:lstStyle/>
          <a:p>
            <a:r>
              <a:rPr lang="en-US" smtClean="0"/>
              <a:t>As with </a:t>
            </a:r>
            <a:r>
              <a:rPr lang="en-US" sz="2400" smtClean="0">
                <a:latin typeface="Courier New" pitchFamily="49" charset="0"/>
                <a:cs typeface="Courier New" pitchFamily="49" charset="0"/>
              </a:rPr>
              <a:t>Iterator</a:t>
            </a:r>
            <a:r>
              <a:rPr lang="en-US" smtClean="0"/>
              <a:t>, </a:t>
            </a:r>
            <a:r>
              <a:rPr lang="en-US" sz="2400" smtClean="0">
                <a:latin typeface="Courier New" pitchFamily="49" charset="0"/>
                <a:cs typeface="Courier New" pitchFamily="49" charset="0"/>
              </a:rPr>
              <a:t>ListIterator</a:t>
            </a:r>
            <a:r>
              <a:rPr lang="en-US" smtClean="0"/>
              <a:t> is conceptually positioned between elements of the list</a:t>
            </a:r>
          </a:p>
          <a:p>
            <a:r>
              <a:rPr lang="en-US" sz="2400" smtClean="0">
                <a:latin typeface="Courier New" pitchFamily="49" charset="0"/>
                <a:cs typeface="Courier New" pitchFamily="49" charset="0"/>
              </a:rPr>
              <a:t>ListIterator</a:t>
            </a:r>
            <a:r>
              <a:rPr lang="en-US" smtClean="0"/>
              <a:t> positions are assigned an index from 0 to </a:t>
            </a:r>
            <a:r>
              <a:rPr lang="en-US" sz="2400" smtClean="0">
                <a:latin typeface="Courier New" pitchFamily="49" charset="0"/>
                <a:cs typeface="Courier New" pitchFamily="49" charset="0"/>
              </a:rPr>
              <a:t>size</a:t>
            </a:r>
          </a:p>
          <a:p>
            <a:endParaRPr lang="en-US" smtClean="0"/>
          </a:p>
        </p:txBody>
      </p:sp>
      <p:pic>
        <p:nvPicPr>
          <p:cNvPr id="133123" name="Picture 2" descr="C:\Documents and Settings\Administrator\My Documents\Koffman\PPTs\JPEGS\JWCL233_Koffman JPG files\ch02\w0041-nn.jpg"/>
          <p:cNvPicPr>
            <a:picLocks noChangeAspect="1" noChangeArrowheads="1"/>
          </p:cNvPicPr>
          <p:nvPr/>
        </p:nvPicPr>
        <p:blipFill>
          <a:blip r:embed="rId2" cstate="print"/>
          <a:srcRect/>
          <a:stretch>
            <a:fillRect/>
          </a:stretch>
        </p:blipFill>
        <p:spPr bwMode="auto">
          <a:xfrm>
            <a:off x="304800" y="4114800"/>
            <a:ext cx="8626475"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ListIterator</a:t>
            </a:r>
            <a:r>
              <a:rPr lang="en-US" smtClean="0"/>
              <a:t> </a:t>
            </a:r>
            <a:r>
              <a:rPr lang="en-US" b="1" smtClean="0"/>
              <a:t>Interface</a:t>
            </a:r>
            <a:r>
              <a:rPr lang="en-US" smtClean="0"/>
              <a:t> (cont.)</a:t>
            </a:r>
          </a:p>
        </p:txBody>
      </p:sp>
      <p:pic>
        <p:nvPicPr>
          <p:cNvPr id="134146" name="Picture 2" descr="C:\Documents and Settings\Administrator\My Documents\Koffman\PPTs\Koffman_Digital Request 150 DPI JPEG\Ch02\Table_2.8.jpg"/>
          <p:cNvPicPr>
            <a:picLocks noChangeAspect="1" noChangeArrowheads="1"/>
          </p:cNvPicPr>
          <p:nvPr/>
        </p:nvPicPr>
        <p:blipFill>
          <a:blip r:embed="rId2" cstate="print"/>
          <a:srcRect/>
          <a:stretch>
            <a:fillRect/>
          </a:stretch>
        </p:blipFill>
        <p:spPr bwMode="auto">
          <a:xfrm>
            <a:off x="533400" y="1600200"/>
            <a:ext cx="8297863"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p:txBody>
          <a:bodyPr/>
          <a:lstStyle/>
          <a:p>
            <a:r>
              <a:rPr lang="en-US" smtClean="0">
                <a:latin typeface="Courier New" pitchFamily="49" charset="0"/>
                <a:cs typeface="Courier New" pitchFamily="49" charset="0"/>
              </a:rPr>
              <a:t>ListIterator</a:t>
            </a:r>
            <a:r>
              <a:rPr lang="en-US" smtClean="0"/>
              <a:t> </a:t>
            </a:r>
            <a:r>
              <a:rPr lang="en-US" b="1" smtClean="0"/>
              <a:t>Interface</a:t>
            </a:r>
            <a:r>
              <a:rPr lang="en-US" smtClean="0"/>
              <a:t> (cont.)</a:t>
            </a:r>
            <a:endParaRPr lang="en-US" b="1" smtClean="0">
              <a:latin typeface="Courier New" pitchFamily="49" charset="0"/>
            </a:endParaRPr>
          </a:p>
        </p:txBody>
      </p:sp>
      <p:pic>
        <p:nvPicPr>
          <p:cNvPr id="135170" name="Picture 2" descr="C:\Documents and Settings\Administrator\My Documents\Koffman\PPTs\Koffman_Digital Request 150 DPI JPEG\Ch02\Table_2.9.jpg"/>
          <p:cNvPicPr>
            <a:picLocks noChangeAspect="1" noChangeArrowheads="1"/>
          </p:cNvPicPr>
          <p:nvPr/>
        </p:nvPicPr>
        <p:blipFill>
          <a:blip r:embed="rId2" cstate="print"/>
          <a:srcRect/>
          <a:stretch>
            <a:fillRect/>
          </a:stretch>
        </p:blipFill>
        <p:spPr bwMode="auto">
          <a:xfrm>
            <a:off x="152400" y="2895600"/>
            <a:ext cx="8810625"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612775" y="228600"/>
            <a:ext cx="8153400" cy="990600"/>
          </a:xfrm>
        </p:spPr>
        <p:txBody>
          <a:bodyPr/>
          <a:lstStyle/>
          <a:p>
            <a:r>
              <a:rPr lang="en-US" smtClean="0">
                <a:latin typeface="Courier New" pitchFamily="49" charset="0"/>
                <a:cs typeface="Courier New" pitchFamily="49" charset="0"/>
              </a:rPr>
              <a:t>ArrayList</a:t>
            </a:r>
            <a:r>
              <a:rPr lang="en-US" smtClean="0"/>
              <a:t> </a:t>
            </a:r>
            <a:r>
              <a:rPr lang="en-US" b="1" smtClean="0"/>
              <a:t>Class</a:t>
            </a:r>
          </a:p>
        </p:txBody>
      </p:sp>
      <p:sp>
        <p:nvSpPr>
          <p:cNvPr id="22530" name="Rectangle 3"/>
          <p:cNvSpPr>
            <a:spLocks noGrp="1" noChangeArrowheads="1"/>
          </p:cNvSpPr>
          <p:nvPr>
            <p:ph sz="quarter" idx="1"/>
          </p:nvPr>
        </p:nvSpPr>
        <p:spPr>
          <a:xfrm>
            <a:off x="612775" y="1600200"/>
            <a:ext cx="8153400" cy="4495800"/>
          </a:xfrm>
        </p:spPr>
        <p:txBody>
          <a:bodyPr/>
          <a:lstStyle/>
          <a:p>
            <a:r>
              <a:rPr lang="en-US" smtClean="0"/>
              <a:t>The simplest class that implements the List interface</a:t>
            </a:r>
          </a:p>
          <a:p>
            <a:r>
              <a:rPr lang="en-US" smtClean="0"/>
              <a:t>An improvement over an array object</a:t>
            </a:r>
          </a:p>
          <a:p>
            <a:r>
              <a:rPr lang="en-US" smtClean="0"/>
              <a:t>Use when:</a:t>
            </a:r>
          </a:p>
          <a:p>
            <a:pPr lvl="1"/>
            <a:r>
              <a:rPr lang="en-US" smtClean="0"/>
              <a:t>you will be adding new elements to the end of a list</a:t>
            </a:r>
          </a:p>
          <a:p>
            <a:pPr lvl="1"/>
            <a:r>
              <a:rPr lang="en-US" smtClean="0"/>
              <a:t>you need to access elements quickly in any order</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12775" y="228600"/>
            <a:ext cx="8153400" cy="990600"/>
          </a:xfrm>
        </p:spPr>
        <p:txBody>
          <a:bodyPr>
            <a:noAutofit/>
          </a:bodyPr>
          <a:lstStyle/>
          <a:p>
            <a:pPr fontAlgn="auto">
              <a:spcAft>
                <a:spcPts val="0"/>
              </a:spcAft>
              <a:defRPr/>
            </a:pPr>
            <a:r>
              <a:rPr lang="en-US" sz="3600" b="1" dirty="0" smtClean="0"/>
              <a:t>Comparison of </a:t>
            </a:r>
            <a:r>
              <a:rPr lang="en-US" sz="3600" dirty="0">
                <a:latin typeface="Courier New" pitchFamily="49" charset="0"/>
                <a:ea typeface="+mn-ea"/>
                <a:cs typeface="Courier New" pitchFamily="49" charset="0"/>
              </a:rPr>
              <a:t>Iterator</a:t>
            </a:r>
            <a:r>
              <a:rPr lang="en-US" sz="3600" dirty="0" smtClean="0"/>
              <a:t> </a:t>
            </a:r>
            <a:r>
              <a:rPr lang="en-US" sz="3600" b="1" dirty="0" smtClean="0"/>
              <a:t>and</a:t>
            </a:r>
            <a:r>
              <a:rPr lang="en-US" sz="3600" dirty="0" smtClean="0"/>
              <a:t> </a:t>
            </a:r>
            <a:r>
              <a:rPr lang="en-US" sz="3600" dirty="0">
                <a:latin typeface="Courier New" pitchFamily="49" charset="0"/>
                <a:ea typeface="+mn-ea"/>
                <a:cs typeface="Courier New" pitchFamily="49" charset="0"/>
              </a:rPr>
              <a:t>ListIterator</a:t>
            </a:r>
          </a:p>
        </p:txBody>
      </p:sp>
      <p:sp>
        <p:nvSpPr>
          <p:cNvPr id="136194" name="Rectangle 3"/>
          <p:cNvSpPr>
            <a:spLocks noGrp="1" noChangeArrowheads="1"/>
          </p:cNvSpPr>
          <p:nvPr>
            <p:ph sz="quarter" idx="1"/>
          </p:nvPr>
        </p:nvSpPr>
        <p:spPr>
          <a:xfrm>
            <a:off x="612775" y="1600200"/>
            <a:ext cx="8153400" cy="4495800"/>
          </a:xfrm>
        </p:spPr>
        <p:txBody>
          <a:bodyPr/>
          <a:lstStyle/>
          <a:p>
            <a:r>
              <a:rPr lang="en-US" sz="2400" smtClean="0">
                <a:latin typeface="Courier New" pitchFamily="49" charset="0"/>
                <a:cs typeface="Courier New" pitchFamily="49" charset="0"/>
              </a:rPr>
              <a:t>ListIterator</a:t>
            </a:r>
            <a:r>
              <a:rPr lang="en-US" smtClean="0"/>
              <a:t> is a subinterface of </a:t>
            </a:r>
            <a:r>
              <a:rPr lang="en-US" sz="2400" smtClean="0">
                <a:latin typeface="Courier New" pitchFamily="49" charset="0"/>
                <a:cs typeface="Courier New" pitchFamily="49" charset="0"/>
              </a:rPr>
              <a:t>Iterator</a:t>
            </a:r>
          </a:p>
          <a:p>
            <a:pPr lvl="1"/>
            <a:r>
              <a:rPr lang="en-US" smtClean="0"/>
              <a:t>Classes that implement </a:t>
            </a:r>
            <a:r>
              <a:rPr lang="en-US" sz="2400" smtClean="0">
                <a:latin typeface="Courier New" pitchFamily="49" charset="0"/>
                <a:cs typeface="Courier New" pitchFamily="49" charset="0"/>
              </a:rPr>
              <a:t>ListIterator</a:t>
            </a:r>
            <a:r>
              <a:rPr lang="en-US" smtClean="0"/>
              <a:t> must provide the features of both</a:t>
            </a:r>
          </a:p>
          <a:p>
            <a:r>
              <a:rPr lang="en-US" sz="2400" smtClean="0">
                <a:latin typeface="Courier New" pitchFamily="49" charset="0"/>
                <a:cs typeface="Courier New" pitchFamily="49" charset="0"/>
              </a:rPr>
              <a:t>Iterator</a:t>
            </a:r>
            <a:r>
              <a:rPr lang="en-US" smtClean="0"/>
              <a:t>:</a:t>
            </a:r>
          </a:p>
          <a:p>
            <a:pPr lvl="1"/>
            <a:r>
              <a:rPr lang="en-US" smtClean="0"/>
              <a:t>Requires fewer methods</a:t>
            </a:r>
          </a:p>
          <a:p>
            <a:pPr lvl="1"/>
            <a:r>
              <a:rPr lang="en-US" smtClean="0"/>
              <a:t>Can iterate over more general data structures</a:t>
            </a:r>
          </a:p>
          <a:p>
            <a:r>
              <a:rPr lang="en-US" sz="2400" smtClean="0">
                <a:latin typeface="Courier New" pitchFamily="49" charset="0"/>
                <a:cs typeface="Courier New" pitchFamily="49" charset="0"/>
              </a:rPr>
              <a:t>Iterator</a:t>
            </a:r>
            <a:r>
              <a:rPr lang="en-US" smtClean="0"/>
              <a:t> is required by the </a:t>
            </a:r>
            <a:r>
              <a:rPr lang="en-US" sz="2400" smtClean="0">
                <a:latin typeface="Courier New" pitchFamily="49" charset="0"/>
                <a:cs typeface="Courier New" pitchFamily="49" charset="0"/>
              </a:rPr>
              <a:t>Collection</a:t>
            </a:r>
            <a:r>
              <a:rPr lang="en-US" smtClean="0"/>
              <a:t> interface</a:t>
            </a:r>
          </a:p>
          <a:p>
            <a:pPr lvl="1"/>
            <a:r>
              <a:rPr lang="en-US" sz="2400" smtClean="0">
                <a:latin typeface="Courier New" pitchFamily="49" charset="0"/>
                <a:cs typeface="Courier New" pitchFamily="49" charset="0"/>
              </a:rPr>
              <a:t>ListIterator </a:t>
            </a:r>
            <a:r>
              <a:rPr lang="en-US" smtClean="0"/>
              <a:t>is required only by the </a:t>
            </a:r>
            <a:r>
              <a:rPr lang="en-US" sz="2400" smtClean="0">
                <a:latin typeface="Courier New" pitchFamily="49" charset="0"/>
                <a:cs typeface="Courier New" pitchFamily="49" charset="0"/>
              </a:rPr>
              <a:t>List</a:t>
            </a:r>
            <a:r>
              <a:rPr lang="en-US" smtClean="0"/>
              <a:t> interface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12775" y="228600"/>
            <a:ext cx="8153400" cy="990600"/>
          </a:xfrm>
        </p:spPr>
        <p:txBody>
          <a:bodyPr>
            <a:noAutofit/>
          </a:bodyPr>
          <a:lstStyle/>
          <a:p>
            <a:pPr fontAlgn="auto">
              <a:spcAft>
                <a:spcPts val="0"/>
              </a:spcAft>
              <a:defRPr/>
            </a:pPr>
            <a:r>
              <a:rPr lang="en-US" sz="3600" b="1" dirty="0" smtClean="0"/>
              <a:t>Conversion Between </a:t>
            </a:r>
            <a:r>
              <a:rPr lang="en-US" sz="3600" dirty="0">
                <a:latin typeface="Courier New" pitchFamily="49" charset="0"/>
                <a:ea typeface="+mn-ea"/>
                <a:cs typeface="Courier New" pitchFamily="49" charset="0"/>
              </a:rPr>
              <a:t>ListIterator</a:t>
            </a:r>
            <a:r>
              <a:rPr lang="en-US" sz="3600" dirty="0" smtClean="0"/>
              <a:t> </a:t>
            </a:r>
            <a:r>
              <a:rPr lang="en-US" sz="3600" b="1" dirty="0" smtClean="0"/>
              <a:t>and an Index</a:t>
            </a:r>
            <a:endParaRPr lang="en-US" sz="3600" b="1" dirty="0"/>
          </a:p>
        </p:txBody>
      </p:sp>
      <p:sp>
        <p:nvSpPr>
          <p:cNvPr id="137218" name="Rectangle 3"/>
          <p:cNvSpPr>
            <a:spLocks noGrp="1" noChangeArrowheads="1"/>
          </p:cNvSpPr>
          <p:nvPr>
            <p:ph sz="quarter" idx="1"/>
          </p:nvPr>
        </p:nvSpPr>
        <p:spPr>
          <a:xfrm>
            <a:off x="612775" y="1600200"/>
            <a:ext cx="8153400" cy="4495800"/>
          </a:xfrm>
        </p:spPr>
        <p:txBody>
          <a:bodyPr/>
          <a:lstStyle/>
          <a:p>
            <a:r>
              <a:rPr lang="en-US" sz="2400" dirty="0" err="1" smtClean="0">
                <a:latin typeface="Courier New" pitchFamily="49" charset="0"/>
                <a:cs typeface="Courier New" pitchFamily="49" charset="0"/>
              </a:rPr>
              <a:t>ListIterator</a:t>
            </a:r>
            <a:r>
              <a:rPr lang="en-US" dirty="0" smtClean="0"/>
              <a:t>:</a:t>
            </a:r>
          </a:p>
          <a:p>
            <a:pPr lvl="1"/>
            <a:r>
              <a:rPr lang="en-US" sz="2400" dirty="0" err="1" smtClean="0">
                <a:latin typeface="Courier New" pitchFamily="49" charset="0"/>
                <a:cs typeface="Courier New" pitchFamily="49" charset="0"/>
              </a:rPr>
              <a:t>nextIndex</a:t>
            </a:r>
            <a:r>
              <a:rPr lang="en-US" sz="2400" dirty="0" smtClean="0">
                <a:latin typeface="Courier New" pitchFamily="49" charset="0"/>
                <a:cs typeface="Courier New" pitchFamily="49" charset="0"/>
              </a:rPr>
              <a:t>()</a:t>
            </a:r>
            <a:r>
              <a:rPr lang="en-US" dirty="0" smtClean="0"/>
              <a:t>returns the index of item to be returned by </a:t>
            </a:r>
            <a:r>
              <a:rPr lang="en-US" sz="2400" dirty="0" smtClean="0">
                <a:latin typeface="Courier New" pitchFamily="49" charset="0"/>
                <a:cs typeface="Courier New" pitchFamily="49" charset="0"/>
              </a:rPr>
              <a:t>next()</a:t>
            </a:r>
          </a:p>
          <a:p>
            <a:pPr lvl="1"/>
            <a:r>
              <a:rPr lang="en-US" sz="2400" dirty="0" err="1" smtClean="0">
                <a:latin typeface="Courier New" pitchFamily="49" charset="0"/>
                <a:cs typeface="Courier New" pitchFamily="49" charset="0"/>
              </a:rPr>
              <a:t>previousIndex</a:t>
            </a:r>
            <a:r>
              <a:rPr lang="en-US" sz="2400" dirty="0" smtClean="0">
                <a:latin typeface="Courier New" pitchFamily="49" charset="0"/>
                <a:cs typeface="Courier New" pitchFamily="49" charset="0"/>
              </a:rPr>
              <a:t>() </a:t>
            </a:r>
            <a:r>
              <a:rPr lang="en-US" dirty="0" smtClean="0"/>
              <a:t>returns the index of item to be returned by </a:t>
            </a:r>
            <a:r>
              <a:rPr lang="en-US" sz="2400" dirty="0" smtClean="0">
                <a:latin typeface="Courier New" pitchFamily="49" charset="0"/>
                <a:cs typeface="Courier New" pitchFamily="49" charset="0"/>
              </a:rPr>
              <a:t>previous()</a:t>
            </a:r>
          </a:p>
          <a:p>
            <a:r>
              <a:rPr lang="en-US" sz="2400" dirty="0" err="1" smtClean="0">
                <a:latin typeface="Courier New" pitchFamily="49" charset="0"/>
                <a:cs typeface="Courier New" pitchFamily="49" charset="0"/>
              </a:rPr>
              <a:t>LinkedList</a:t>
            </a:r>
            <a:r>
              <a:rPr lang="en-US" dirty="0" smtClean="0"/>
              <a:t> has method </a:t>
            </a:r>
            <a:r>
              <a:rPr lang="en-US" sz="2400" dirty="0" err="1" smtClean="0">
                <a:latin typeface="Courier New" pitchFamily="49" charset="0"/>
                <a:cs typeface="Courier New" pitchFamily="49" charset="0"/>
              </a:rPr>
              <a:t>listIterator</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index) </a:t>
            </a:r>
          </a:p>
          <a:p>
            <a:pPr lvl="1"/>
            <a:r>
              <a:rPr lang="en-US" dirty="0" smtClean="0"/>
              <a:t>Returns a </a:t>
            </a:r>
            <a:r>
              <a:rPr lang="en-US" sz="2400" dirty="0" err="1" smtClean="0">
                <a:latin typeface="Courier New" pitchFamily="49" charset="0"/>
                <a:cs typeface="Courier New" pitchFamily="49" charset="0"/>
              </a:rPr>
              <a:t>ListIterator</a:t>
            </a:r>
            <a:r>
              <a:rPr lang="en-US" dirty="0" smtClean="0"/>
              <a:t> positioned so </a:t>
            </a:r>
            <a:r>
              <a:rPr lang="en-US" sz="2400" dirty="0" smtClean="0">
                <a:latin typeface="Courier New" pitchFamily="49" charset="0"/>
                <a:cs typeface="Courier New" pitchFamily="49" charset="0"/>
              </a:rPr>
              <a:t>next()</a:t>
            </a:r>
            <a:r>
              <a:rPr lang="en-US" dirty="0" smtClean="0"/>
              <a:t>will return the item at position </a:t>
            </a:r>
            <a:r>
              <a:rPr lang="en-US" sz="2400" dirty="0" smtClean="0">
                <a:latin typeface="Courier New" pitchFamily="49" charset="0"/>
                <a:cs typeface="Courier New" pitchFamily="49" charset="0"/>
              </a:rPr>
              <a:t>index</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a:xfrm>
            <a:off x="612775" y="228600"/>
            <a:ext cx="8153400" cy="990600"/>
          </a:xfrm>
        </p:spPr>
        <p:txBody>
          <a:bodyPr/>
          <a:lstStyle/>
          <a:p>
            <a:r>
              <a:rPr lang="en-US" sz="3600" b="1" smtClean="0"/>
              <a:t>Conversion Between </a:t>
            </a:r>
            <a:r>
              <a:rPr lang="en-US" sz="3600" smtClean="0">
                <a:latin typeface="Courier New" pitchFamily="49" charset="0"/>
                <a:cs typeface="Courier New" pitchFamily="49" charset="0"/>
              </a:rPr>
              <a:t>ListIterator</a:t>
            </a:r>
            <a:r>
              <a:rPr lang="en-US" sz="3600" smtClean="0"/>
              <a:t> </a:t>
            </a:r>
            <a:r>
              <a:rPr lang="en-US" sz="3600" b="1" smtClean="0"/>
              <a:t>and an Index </a:t>
            </a:r>
            <a:r>
              <a:rPr lang="en-US" sz="3600" smtClean="0"/>
              <a:t>(cont.)</a:t>
            </a:r>
          </a:p>
        </p:txBody>
      </p:sp>
      <p:sp>
        <p:nvSpPr>
          <p:cNvPr id="138242" name="Content Placeholder 2"/>
          <p:cNvSpPr>
            <a:spLocks noGrp="1"/>
          </p:cNvSpPr>
          <p:nvPr>
            <p:ph sz="quarter" idx="1"/>
          </p:nvPr>
        </p:nvSpPr>
        <p:spPr>
          <a:xfrm>
            <a:off x="612775" y="1600200"/>
            <a:ext cx="8153400" cy="4495800"/>
          </a:xfrm>
        </p:spPr>
        <p:txBody>
          <a:bodyPr/>
          <a:lstStyle/>
          <a:p>
            <a:r>
              <a:rPr lang="en-US" smtClean="0"/>
              <a:t>The </a:t>
            </a:r>
            <a:r>
              <a:rPr lang="en-US" sz="2800" smtClean="0">
                <a:latin typeface="Courier New" pitchFamily="49" charset="0"/>
                <a:cs typeface="Courier New" pitchFamily="49" charset="0"/>
              </a:rPr>
              <a:t>listIterator (int index) </a:t>
            </a:r>
            <a:r>
              <a:rPr lang="en-US" smtClean="0"/>
              <a:t>method creates a new </a:t>
            </a:r>
            <a:r>
              <a:rPr lang="en-US" sz="2800" smtClean="0">
                <a:latin typeface="Courier New" pitchFamily="49" charset="0"/>
                <a:cs typeface="Courier New" pitchFamily="49" charset="0"/>
              </a:rPr>
              <a:t>ListIterator </a:t>
            </a:r>
            <a:r>
              <a:rPr lang="en-US" smtClean="0"/>
              <a:t>that starts at the beginning, and walks down the list to the desired position – generally an O(n) operation</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a:xfrm>
            <a:off x="612775" y="228600"/>
            <a:ext cx="8153400" cy="990600"/>
          </a:xfrm>
        </p:spPr>
        <p:txBody>
          <a:bodyPr/>
          <a:lstStyle/>
          <a:p>
            <a:r>
              <a:rPr lang="en-US" b="1" smtClean="0"/>
              <a:t>Enhanced</a:t>
            </a:r>
            <a:r>
              <a:rPr lang="en-US" smtClean="0"/>
              <a:t> </a:t>
            </a:r>
            <a:r>
              <a:rPr lang="en-US" sz="4000" smtClean="0">
                <a:latin typeface="Courier New" pitchFamily="49" charset="0"/>
                <a:cs typeface="Courier New" pitchFamily="49" charset="0"/>
              </a:rPr>
              <a:t>for</a:t>
            </a:r>
            <a:r>
              <a:rPr lang="en-US" sz="4000" smtClean="0"/>
              <a:t> </a:t>
            </a:r>
            <a:r>
              <a:rPr lang="en-US" b="1" smtClean="0"/>
              <a:t>Statement</a:t>
            </a:r>
          </a:p>
        </p:txBody>
      </p:sp>
      <p:sp>
        <p:nvSpPr>
          <p:cNvPr id="139266" name="Content Placeholder 2"/>
          <p:cNvSpPr>
            <a:spLocks noGrp="1"/>
          </p:cNvSpPr>
          <p:nvPr>
            <p:ph sz="quarter" idx="1"/>
          </p:nvPr>
        </p:nvSpPr>
        <p:spPr>
          <a:xfrm>
            <a:off x="612775" y="1600200"/>
            <a:ext cx="8153400" cy="4495800"/>
          </a:xfrm>
        </p:spPr>
        <p:txBody>
          <a:bodyPr/>
          <a:lstStyle/>
          <a:p>
            <a:r>
              <a:rPr lang="en-US" smtClean="0"/>
              <a:t>Java 5.0 introduced an enhanced </a:t>
            </a:r>
            <a:r>
              <a:rPr lang="en-US" sz="3100" smtClean="0">
                <a:latin typeface="Courier New" pitchFamily="49" charset="0"/>
                <a:cs typeface="Courier New" pitchFamily="49" charset="0"/>
              </a:rPr>
              <a:t>for</a:t>
            </a:r>
            <a:r>
              <a:rPr lang="en-US" smtClean="0"/>
              <a:t> statement</a:t>
            </a:r>
          </a:p>
          <a:p>
            <a:r>
              <a:rPr lang="en-US" smtClean="0"/>
              <a:t>The enhanced </a:t>
            </a:r>
            <a:r>
              <a:rPr lang="en-US" sz="3100" smtClean="0">
                <a:latin typeface="Courier New" pitchFamily="49" charset="0"/>
                <a:cs typeface="Courier New" pitchFamily="49" charset="0"/>
              </a:rPr>
              <a:t>for</a:t>
            </a:r>
            <a:r>
              <a:rPr lang="en-US" smtClean="0"/>
              <a:t> statement  creates an </a:t>
            </a:r>
            <a:r>
              <a:rPr lang="en-US" sz="2800" smtClean="0">
                <a:latin typeface="Courier New" pitchFamily="49" charset="0"/>
                <a:cs typeface="Courier New" pitchFamily="49" charset="0"/>
              </a:rPr>
              <a:t>Iterator</a:t>
            </a:r>
            <a:r>
              <a:rPr lang="en-US" smtClean="0"/>
              <a:t> object and implicitly calls its </a:t>
            </a:r>
            <a:r>
              <a:rPr lang="en-US" sz="2800" smtClean="0">
                <a:latin typeface="Courier New" pitchFamily="49" charset="0"/>
                <a:cs typeface="Courier New" pitchFamily="49" charset="0"/>
              </a:rPr>
              <a:t>hasNext</a:t>
            </a:r>
            <a:r>
              <a:rPr lang="en-US" smtClean="0"/>
              <a:t> and </a:t>
            </a:r>
            <a:r>
              <a:rPr lang="en-US" sz="3100" smtClean="0">
                <a:latin typeface="Courier New" pitchFamily="49" charset="0"/>
                <a:cs typeface="Courier New" pitchFamily="49" charset="0"/>
              </a:rPr>
              <a:t>next</a:t>
            </a:r>
            <a:r>
              <a:rPr lang="en-US" smtClean="0"/>
              <a:t> methods</a:t>
            </a:r>
          </a:p>
          <a:p>
            <a:r>
              <a:rPr lang="en-US" smtClean="0"/>
              <a:t>Other </a:t>
            </a:r>
            <a:r>
              <a:rPr lang="en-US" sz="2400" smtClean="0">
                <a:latin typeface="Courier New" pitchFamily="49" charset="0"/>
                <a:cs typeface="Courier New" pitchFamily="49" charset="0"/>
              </a:rPr>
              <a:t>Iterator</a:t>
            </a:r>
            <a:r>
              <a:rPr lang="en-US" smtClean="0"/>
              <a:t> methods, such as </a:t>
            </a:r>
            <a:r>
              <a:rPr lang="en-US" sz="2400" smtClean="0">
                <a:latin typeface="Courier New" pitchFamily="49" charset="0"/>
                <a:cs typeface="Courier New" pitchFamily="49" charset="0"/>
              </a:rPr>
              <a:t>remove</a:t>
            </a:r>
            <a:r>
              <a:rPr lang="en-US" smtClean="0"/>
              <a:t>, are not available</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a:xfrm>
            <a:off x="612775" y="228600"/>
            <a:ext cx="8153400" cy="990600"/>
          </a:xfrm>
        </p:spPr>
        <p:txBody>
          <a:bodyPr/>
          <a:lstStyle/>
          <a:p>
            <a:r>
              <a:rPr lang="en-US" b="1" smtClean="0"/>
              <a:t>Enhanced</a:t>
            </a:r>
            <a:r>
              <a:rPr lang="en-US" smtClean="0"/>
              <a:t> </a:t>
            </a:r>
            <a:r>
              <a:rPr lang="en-US" sz="4000" smtClean="0">
                <a:latin typeface="Courier New" pitchFamily="49" charset="0"/>
                <a:cs typeface="Courier New" pitchFamily="49" charset="0"/>
              </a:rPr>
              <a:t>for</a:t>
            </a:r>
            <a:r>
              <a:rPr lang="en-US" sz="4000" smtClean="0"/>
              <a:t> </a:t>
            </a:r>
            <a:r>
              <a:rPr lang="en-US" b="1" smtClean="0"/>
              <a:t>Statement</a:t>
            </a:r>
            <a:r>
              <a:rPr lang="en-US" smtClean="0"/>
              <a:t> (cont.)</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smtClean="0"/>
              <a:t>The following code counts the number of times </a:t>
            </a:r>
            <a:r>
              <a:rPr lang="en-US" sz="2200" dirty="0">
                <a:latin typeface="Courier New" pitchFamily="49" charset="0"/>
                <a:cs typeface="Courier New" pitchFamily="49" charset="0"/>
              </a:rPr>
              <a:t>target</a:t>
            </a:r>
            <a:r>
              <a:rPr lang="en-US" sz="3000" dirty="0" smtClean="0"/>
              <a:t> </a:t>
            </a:r>
            <a:r>
              <a:rPr lang="en-US" dirty="0" smtClean="0"/>
              <a:t>occurs in </a:t>
            </a:r>
            <a:r>
              <a:rPr lang="en-US" sz="2200" dirty="0">
                <a:latin typeface="Courier New" pitchFamily="49" charset="0"/>
                <a:cs typeface="Courier New" pitchFamily="49" charset="0"/>
              </a:rPr>
              <a:t>myList</a:t>
            </a:r>
            <a:r>
              <a:rPr lang="en-US" sz="3000" dirty="0" smtClean="0"/>
              <a:t> </a:t>
            </a:r>
            <a:r>
              <a:rPr lang="en-US" dirty="0" smtClean="0"/>
              <a:t>(type </a:t>
            </a:r>
            <a:r>
              <a:rPr lang="en-US" sz="2200" dirty="0">
                <a:latin typeface="Courier New" pitchFamily="49" charset="0"/>
                <a:cs typeface="Courier New" pitchFamily="49" charset="0"/>
              </a:rPr>
              <a:t>LinkedList&lt;String&gt;</a:t>
            </a:r>
            <a:r>
              <a:rPr lang="en-US" dirty="0"/>
              <a:t>)</a:t>
            </a:r>
          </a:p>
          <a:p>
            <a:pPr marL="0" indent="0" fontAlgn="auto">
              <a:spcAft>
                <a:spcPts val="0"/>
              </a:spcAft>
              <a:buFont typeface="Wingdings"/>
              <a:buNone/>
              <a:defRPr/>
            </a:pPr>
            <a:endParaRPr lang="en-US" sz="2400" dirty="0">
              <a:latin typeface="Courier New" pitchFamily="49" charset="0"/>
              <a:cs typeface="Courier New" pitchFamily="49" charset="0"/>
            </a:endParaRPr>
          </a:p>
          <a:p>
            <a:pPr marL="0" indent="0" fontAlgn="auto">
              <a:spcAft>
                <a:spcPts val="0"/>
              </a:spcAft>
              <a:buFont typeface="Wingdings"/>
              <a:buNone/>
              <a:defRPr/>
            </a:pPr>
            <a:r>
              <a:rPr lang="en-US" sz="2400" dirty="0" smtClean="0">
                <a:latin typeface="Courier New" pitchFamily="49" charset="0"/>
                <a:cs typeface="Courier New" pitchFamily="49" charset="0"/>
              </a:rPr>
              <a:t>count = 0;</a:t>
            </a:r>
          </a:p>
          <a:p>
            <a:pPr marL="0" indent="0" fontAlgn="auto">
              <a:spcAft>
                <a:spcPts val="0"/>
              </a:spcAft>
              <a:buFont typeface="Wingdings"/>
              <a:buNone/>
              <a:defRPr/>
            </a:pPr>
            <a:r>
              <a:rPr lang="en-US" sz="2400" dirty="0" smtClean="0">
                <a:latin typeface="Courier New" pitchFamily="49" charset="0"/>
                <a:cs typeface="Courier New" pitchFamily="49" charset="0"/>
              </a:rPr>
              <a:t>for (String nextStr : myList) {</a:t>
            </a:r>
          </a:p>
          <a:p>
            <a:pPr marL="0" indent="0" fontAlgn="auto">
              <a:spcAft>
                <a:spcPts val="0"/>
              </a:spcAft>
              <a:buFont typeface="Wingdings"/>
              <a:buNone/>
              <a:defRPr/>
            </a:pPr>
            <a:r>
              <a:rPr lang="en-US" sz="2400" dirty="0" smtClean="0">
                <a:latin typeface="Courier New" pitchFamily="49" charset="0"/>
                <a:cs typeface="Courier New" pitchFamily="49" charset="0"/>
              </a:rPr>
              <a:t>  if (target.equals(nextStr)) {</a:t>
            </a:r>
          </a:p>
          <a:p>
            <a:pPr marL="0" indent="0" fontAlgn="auto">
              <a:spcAft>
                <a:spcPts val="0"/>
              </a:spcAft>
              <a:buFont typeface="Wingdings"/>
              <a:buNone/>
              <a:defRPr/>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count++;</a:t>
            </a:r>
          </a:p>
          <a:p>
            <a:pPr marL="0" indent="0" fontAlgn="auto">
              <a:spcAft>
                <a:spcPts val="0"/>
              </a:spcAft>
              <a:buFont typeface="Wingdings"/>
              <a:buNone/>
              <a:defRPr/>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p>
          <a:p>
            <a:pPr marL="0" indent="0" fontAlgn="auto">
              <a:spcAft>
                <a:spcPts val="0"/>
              </a:spcAft>
              <a:buFont typeface="Wingdings"/>
              <a:buNone/>
              <a:defRPr/>
            </a:pPr>
            <a:r>
              <a:rPr lang="en-US" sz="2400" dirty="0" smtClean="0">
                <a:latin typeface="Courier New" pitchFamily="49" charset="0"/>
                <a:cs typeface="Courier New" pitchFamily="49" charset="0"/>
              </a:rPr>
              <a:t>}</a:t>
            </a:r>
          </a:p>
          <a:p>
            <a:pPr marL="0" indent="0" fontAlgn="auto">
              <a:spcAft>
                <a:spcPts val="0"/>
              </a:spcAft>
              <a:buFont typeface="Wingdings"/>
              <a:buNone/>
              <a:defRPr/>
            </a:pPr>
            <a:endParaRPr lang="en-US"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a:xfrm>
            <a:off x="612775" y="228600"/>
            <a:ext cx="8153400" cy="990600"/>
          </a:xfrm>
        </p:spPr>
        <p:txBody>
          <a:bodyPr/>
          <a:lstStyle/>
          <a:p>
            <a:r>
              <a:rPr lang="en-US" b="1" smtClean="0"/>
              <a:t>Enhanced</a:t>
            </a:r>
            <a:r>
              <a:rPr lang="en-US" smtClean="0"/>
              <a:t> </a:t>
            </a:r>
            <a:r>
              <a:rPr lang="en-US" sz="4000" smtClean="0">
                <a:latin typeface="Courier New" pitchFamily="49" charset="0"/>
                <a:cs typeface="Courier New" pitchFamily="49" charset="0"/>
              </a:rPr>
              <a:t>for</a:t>
            </a:r>
            <a:r>
              <a:rPr lang="en-US" sz="4000" smtClean="0"/>
              <a:t> </a:t>
            </a:r>
            <a:r>
              <a:rPr lang="en-US" b="1" smtClean="0"/>
              <a:t>Statement</a:t>
            </a:r>
            <a:r>
              <a:rPr lang="en-US" smtClean="0"/>
              <a:t> (cont.)</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smtClean="0"/>
              <a:t>In list </a:t>
            </a:r>
            <a:r>
              <a:rPr lang="en-US" sz="2400" dirty="0">
                <a:latin typeface="Courier New" pitchFamily="49" charset="0"/>
                <a:cs typeface="Courier New" pitchFamily="49" charset="0"/>
              </a:rPr>
              <a:t>myList</a:t>
            </a:r>
            <a:r>
              <a:rPr lang="en-US" dirty="0" smtClean="0"/>
              <a:t> of type </a:t>
            </a:r>
            <a:r>
              <a:rPr lang="en-US" sz="2200" dirty="0" smtClean="0">
                <a:latin typeface="Courier New" pitchFamily="49" charset="0"/>
                <a:cs typeface="Courier New" pitchFamily="49" charset="0"/>
              </a:rPr>
              <a:t>LinkedList&lt;Integer&gt;</a:t>
            </a:r>
            <a:r>
              <a:rPr lang="en-US" dirty="0" smtClean="0"/>
              <a:t>, each </a:t>
            </a:r>
            <a:r>
              <a:rPr lang="en-US" sz="2400" dirty="0">
                <a:latin typeface="Courier New" pitchFamily="49" charset="0"/>
                <a:cs typeface="Courier New" pitchFamily="49" charset="0"/>
              </a:rPr>
              <a:t>Integer</a:t>
            </a:r>
            <a:r>
              <a:rPr lang="en-US" dirty="0" smtClean="0"/>
              <a:t> object is automatically unboxed:</a:t>
            </a:r>
            <a:endParaRPr lang="en-US" dirty="0"/>
          </a:p>
          <a:p>
            <a:pPr marL="0" indent="0" fontAlgn="auto">
              <a:spcAft>
                <a:spcPts val="0"/>
              </a:spcAft>
              <a:buFont typeface="Wingdings"/>
              <a:buNone/>
              <a:defRPr/>
            </a:pPr>
            <a:endParaRPr lang="en-US" sz="2400" dirty="0">
              <a:latin typeface="Courier New" pitchFamily="49" charset="0"/>
              <a:cs typeface="Courier New" pitchFamily="49" charset="0"/>
            </a:endParaRPr>
          </a:p>
          <a:p>
            <a:pPr marL="0" indent="0" fontAlgn="auto">
              <a:spcAft>
                <a:spcPts val="0"/>
              </a:spcAft>
              <a:buFont typeface="Wingdings"/>
              <a:buNone/>
              <a:defRPr/>
            </a:pPr>
            <a:r>
              <a:rPr lang="en-US" sz="2400" dirty="0" smtClean="0">
                <a:latin typeface="Courier New" pitchFamily="49" charset="0"/>
                <a:cs typeface="Courier New" pitchFamily="49" charset="0"/>
              </a:rPr>
              <a:t>sum = 0;</a:t>
            </a:r>
          </a:p>
          <a:p>
            <a:pPr marL="0" indent="0" fontAlgn="auto">
              <a:spcAft>
                <a:spcPts val="0"/>
              </a:spcAft>
              <a:buFont typeface="Wingdings"/>
              <a:buNone/>
              <a:defRPr/>
            </a:pPr>
            <a:r>
              <a:rPr lang="en-US" sz="2400" dirty="0" smtClean="0">
                <a:latin typeface="Courier New" pitchFamily="49" charset="0"/>
                <a:cs typeface="Courier New" pitchFamily="49" charset="0"/>
              </a:rPr>
              <a:t>for (int nextInt : myList) {</a:t>
            </a:r>
          </a:p>
          <a:p>
            <a:pPr marL="0" indent="0" fontAlgn="auto">
              <a:spcAft>
                <a:spcPts val="0"/>
              </a:spcAft>
              <a:buFont typeface="Wingdings"/>
              <a:buNone/>
              <a:defRPr/>
            </a:pPr>
            <a:r>
              <a:rPr lang="en-US" sz="2400" dirty="0" smtClean="0">
                <a:latin typeface="Courier New" pitchFamily="49" charset="0"/>
                <a:cs typeface="Courier New" pitchFamily="49" charset="0"/>
              </a:rPr>
              <a:t>  sum += nextInt;</a:t>
            </a:r>
          </a:p>
          <a:p>
            <a:pPr marL="0" indent="0" fontAlgn="auto">
              <a:spcAft>
                <a:spcPts val="0"/>
              </a:spcAft>
              <a:buFont typeface="Wingdings"/>
              <a:buNone/>
              <a:defRPr/>
            </a:pPr>
            <a:r>
              <a:rPr lang="en-US" sz="2400" dirty="0" smtClean="0">
                <a:latin typeface="Courier New" pitchFamily="49" charset="0"/>
                <a:cs typeface="Courier New" pitchFamily="49" charset="0"/>
              </a:rPr>
              <a:t>}</a:t>
            </a:r>
          </a:p>
          <a:p>
            <a:pPr marL="0" indent="0" fontAlgn="auto">
              <a:spcAft>
                <a:spcPts val="0"/>
              </a:spcAft>
              <a:buFont typeface="Wingdings"/>
              <a:buNone/>
              <a:defRPr/>
            </a:pPr>
            <a:endParaRPr lang="en-US"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a:xfrm>
            <a:off x="612775" y="228600"/>
            <a:ext cx="8153400" cy="990600"/>
          </a:xfrm>
        </p:spPr>
        <p:txBody>
          <a:bodyPr/>
          <a:lstStyle/>
          <a:p>
            <a:r>
              <a:rPr lang="en-US" b="1" smtClean="0"/>
              <a:t>Enhanced</a:t>
            </a:r>
            <a:r>
              <a:rPr lang="en-US" smtClean="0"/>
              <a:t> </a:t>
            </a:r>
            <a:r>
              <a:rPr lang="en-US" sz="4000" smtClean="0">
                <a:latin typeface="Courier New" pitchFamily="49" charset="0"/>
                <a:cs typeface="Courier New" pitchFamily="49" charset="0"/>
              </a:rPr>
              <a:t>for</a:t>
            </a:r>
            <a:r>
              <a:rPr lang="en-US" sz="4000" smtClean="0"/>
              <a:t> </a:t>
            </a:r>
            <a:r>
              <a:rPr lang="en-US" b="1" smtClean="0"/>
              <a:t>Statement</a:t>
            </a:r>
            <a:r>
              <a:rPr lang="en-US" smtClean="0"/>
              <a:t> (cont.)</a:t>
            </a:r>
          </a:p>
        </p:txBody>
      </p:sp>
      <p:sp>
        <p:nvSpPr>
          <p:cNvPr id="3" name="Content Placeholder 2"/>
          <p:cNvSpPr>
            <a:spLocks noGrp="1"/>
          </p:cNvSpPr>
          <p:nvPr>
            <p:ph sz="quarter" idx="1"/>
          </p:nvPr>
        </p:nvSpPr>
        <p:spPr>
          <a:xfrm>
            <a:off x="612775" y="1600200"/>
            <a:ext cx="8153400" cy="4495800"/>
          </a:xfrm>
        </p:spPr>
        <p:txBody>
          <a:bodyPr>
            <a:normAutofit/>
          </a:bodyPr>
          <a:lstStyle/>
          <a:p>
            <a:r>
              <a:rPr lang="en-US" dirty="0" smtClean="0"/>
              <a:t>The enhanced for statement also can be used with arrays, in this case, </a:t>
            </a:r>
            <a:r>
              <a:rPr lang="en-US" sz="2400" dirty="0" smtClean="0">
                <a:latin typeface="Courier New" pitchFamily="49" charset="0"/>
                <a:cs typeface="Courier New" pitchFamily="49" charset="0"/>
              </a:rPr>
              <a:t>chars</a:t>
            </a:r>
            <a:r>
              <a:rPr lang="en-US" dirty="0" smtClean="0"/>
              <a:t> or type </a:t>
            </a:r>
            <a:r>
              <a:rPr lang="en-US" sz="2400" dirty="0" smtClean="0">
                <a:latin typeface="Courier New" pitchFamily="49" charset="0"/>
                <a:cs typeface="Courier New" pitchFamily="49" charset="0"/>
              </a:rPr>
              <a:t>char[]</a:t>
            </a:r>
          </a:p>
          <a:p>
            <a:pPr>
              <a:buFont typeface="Wingdings" pitchFamily="2" charset="2"/>
              <a:buNone/>
            </a:pPr>
            <a:endParaRPr lang="en-US" sz="2400" dirty="0" smtClean="0">
              <a:latin typeface="Courier New" pitchFamily="49" charset="0"/>
              <a:cs typeface="Courier New" pitchFamily="49" charset="0"/>
            </a:endParaRPr>
          </a:p>
          <a:p>
            <a:pPr marL="400050" lvl="1" indent="0">
              <a:buFont typeface="Wingdings 2" pitchFamily="18" charset="2"/>
              <a:buNone/>
            </a:pPr>
            <a:r>
              <a:rPr lang="en-US" sz="2000" dirty="0" smtClean="0">
                <a:latin typeface="Courier New" pitchFamily="49" charset="0"/>
                <a:cs typeface="Courier New" pitchFamily="49" charset="0"/>
              </a:rPr>
              <a:t>for (char </a:t>
            </a:r>
            <a:r>
              <a:rPr lang="en-US" sz="2000" dirty="0" err="1" smtClean="0">
                <a:latin typeface="Courier New" pitchFamily="49" charset="0"/>
                <a:cs typeface="Courier New" pitchFamily="49" charset="0"/>
              </a:rPr>
              <a:t>nextCh</a:t>
            </a:r>
            <a:r>
              <a:rPr lang="en-US" sz="2000" dirty="0" smtClean="0">
                <a:latin typeface="Courier New" pitchFamily="49" charset="0"/>
                <a:cs typeface="Courier New" pitchFamily="49" charset="0"/>
              </a:rPr>
              <a:t> : chars) {</a:t>
            </a:r>
          </a:p>
          <a:p>
            <a:pPr marL="400050" lvl="1" indent="0">
              <a:buFont typeface="Wingdings 2" pitchFamily="18"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nextCh</a:t>
            </a:r>
            <a:r>
              <a:rPr lang="en-US" sz="2000" dirty="0" smtClean="0">
                <a:latin typeface="Courier New" pitchFamily="49" charset="0"/>
                <a:cs typeface="Courier New" pitchFamily="49" charset="0"/>
              </a:rPr>
              <a:t>);</a:t>
            </a:r>
          </a:p>
          <a:p>
            <a:pPr>
              <a:buFont typeface="Wingdings" pitchFamily="2" charset="2"/>
              <a:buNone/>
            </a:pPr>
            <a:r>
              <a:rPr lang="en-US" sz="2400" dirty="0" smtClean="0">
                <a:latin typeface="Courier New" pitchFamily="49" charset="0"/>
                <a:cs typeface="Courier New" pitchFamily="49" charset="0"/>
              </a:rPr>
              <a:t>  }</a:t>
            </a:r>
          </a:p>
          <a:p>
            <a:pPr>
              <a:buFont typeface="Wingdings" pitchFamily="2" charset="2"/>
              <a:buNone/>
            </a:pPr>
            <a:endParaRPr lang="en-US" sz="24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sz="4000" dirty="0">
                <a:latin typeface="Courier New" pitchFamily="49" charset="0"/>
                <a:ea typeface="+mn-ea"/>
                <a:cs typeface="Courier New" pitchFamily="49" charset="0"/>
              </a:rPr>
              <a:t>Iterable</a:t>
            </a:r>
            <a:r>
              <a:rPr lang="en-US" sz="6600" dirty="0" smtClean="0"/>
              <a:t> </a:t>
            </a:r>
            <a:r>
              <a:rPr lang="en-US" b="1" dirty="0" smtClean="0"/>
              <a:t>Interface</a:t>
            </a:r>
            <a:endParaRPr lang="en-US" b="1" dirty="0"/>
          </a:p>
        </p:txBody>
      </p:sp>
      <p:sp>
        <p:nvSpPr>
          <p:cNvPr id="239619" name="Rectangle 3"/>
          <p:cNvSpPr>
            <a:spLocks noGrp="1" noChangeArrowheads="1"/>
          </p:cNvSpPr>
          <p:nvPr>
            <p:ph sz="quarter" idx="1"/>
          </p:nvPr>
        </p:nvSpPr>
        <p:spPr>
          <a:xfrm>
            <a:off x="612775" y="1600200"/>
            <a:ext cx="8153400" cy="4495800"/>
          </a:xfrm>
        </p:spPr>
        <p:txBody>
          <a:bodyPr>
            <a:normAutofit fontScale="85000" lnSpcReduction="10000"/>
          </a:bodyPr>
          <a:lstStyle/>
          <a:p>
            <a:pPr marL="320040" indent="-320040" fontAlgn="auto">
              <a:spcAft>
                <a:spcPts val="0"/>
              </a:spcAft>
              <a:buFont typeface="Wingdings"/>
              <a:buChar char=""/>
              <a:defRPr/>
            </a:pPr>
            <a:r>
              <a:rPr lang="en-US" dirty="0" smtClean="0"/>
              <a:t>Each class that implements the </a:t>
            </a:r>
            <a:r>
              <a:rPr lang="en-US" sz="2600" dirty="0" smtClean="0">
                <a:latin typeface="Courier New" pitchFamily="49" charset="0"/>
                <a:cs typeface="Courier New" pitchFamily="49" charset="0"/>
              </a:rPr>
              <a:t>List</a:t>
            </a:r>
            <a:r>
              <a:rPr lang="en-US" dirty="0" smtClean="0"/>
              <a:t> interface must provide an </a:t>
            </a:r>
            <a:r>
              <a:rPr lang="en-US" sz="2600" dirty="0">
                <a:latin typeface="Courier New" pitchFamily="49" charset="0"/>
                <a:cs typeface="Courier New" pitchFamily="49" charset="0"/>
              </a:rPr>
              <a:t>iterator</a:t>
            </a:r>
            <a:r>
              <a:rPr lang="en-US" dirty="0" smtClean="0"/>
              <a:t> method</a:t>
            </a:r>
          </a:p>
          <a:p>
            <a:pPr marL="320040" indent="-320040" fontAlgn="auto">
              <a:spcAft>
                <a:spcPts val="0"/>
              </a:spcAft>
              <a:buFont typeface="Wingdings"/>
              <a:buChar char=""/>
              <a:defRPr/>
            </a:pPr>
            <a:r>
              <a:rPr lang="en-US" dirty="0" smtClean="0"/>
              <a:t>The </a:t>
            </a:r>
            <a:r>
              <a:rPr lang="en-US" sz="2600" dirty="0">
                <a:latin typeface="Courier New" pitchFamily="49" charset="0"/>
                <a:cs typeface="Courier New" pitchFamily="49" charset="0"/>
              </a:rPr>
              <a:t>Collection</a:t>
            </a:r>
            <a:r>
              <a:rPr lang="en-US" dirty="0" smtClean="0"/>
              <a:t> interface extends the </a:t>
            </a:r>
            <a:r>
              <a:rPr lang="en-US" sz="2600" dirty="0">
                <a:latin typeface="Courier New" pitchFamily="49" charset="0"/>
                <a:cs typeface="Courier New" pitchFamily="49" charset="0"/>
              </a:rPr>
              <a:t>Iterable</a:t>
            </a:r>
            <a:r>
              <a:rPr lang="en-US" dirty="0" smtClean="0"/>
              <a:t> interface</a:t>
            </a:r>
          </a:p>
          <a:p>
            <a:pPr marL="320040" indent="-320040" fontAlgn="auto">
              <a:spcAft>
                <a:spcPts val="0"/>
              </a:spcAft>
              <a:buFont typeface="Wingdings"/>
              <a:buChar char=""/>
              <a:defRPr/>
            </a:pPr>
            <a:r>
              <a:rPr lang="en-US" dirty="0" smtClean="0"/>
              <a:t>All classes that implement the </a:t>
            </a:r>
            <a:r>
              <a:rPr lang="en-US" sz="2600" dirty="0">
                <a:latin typeface="Courier New" pitchFamily="49" charset="0"/>
                <a:cs typeface="Courier New" pitchFamily="49" charset="0"/>
              </a:rPr>
              <a:t>List</a:t>
            </a:r>
            <a:r>
              <a:rPr lang="en-US" dirty="0" smtClean="0"/>
              <a:t> interface (a subinterface of </a:t>
            </a:r>
            <a:r>
              <a:rPr lang="en-US" sz="2600" dirty="0" smtClean="0">
                <a:latin typeface="Courier New" pitchFamily="49" charset="0"/>
                <a:cs typeface="Courier New" pitchFamily="49" charset="0"/>
              </a:rPr>
              <a:t>Collection</a:t>
            </a:r>
            <a:r>
              <a:rPr lang="en-US" dirty="0" smtClean="0"/>
              <a:t>) must provide an </a:t>
            </a:r>
            <a:r>
              <a:rPr lang="en-US" sz="2400" dirty="0">
                <a:latin typeface="Courier New" pitchFamily="49" charset="0"/>
                <a:cs typeface="Courier New" pitchFamily="49" charset="0"/>
              </a:rPr>
              <a:t>iterator</a:t>
            </a:r>
            <a:r>
              <a:rPr lang="en-US" dirty="0" smtClean="0"/>
              <a:t> method</a:t>
            </a:r>
          </a:p>
          <a:p>
            <a:pPr marL="320040" indent="-320040" fontAlgn="auto">
              <a:spcAft>
                <a:spcPts val="0"/>
              </a:spcAft>
              <a:buFont typeface="Wingdings"/>
              <a:buChar char=""/>
              <a:defRPr/>
            </a:pPr>
            <a:r>
              <a:rPr lang="en-US" dirty="0"/>
              <a:t>Allows use of </a:t>
            </a:r>
            <a:r>
              <a:rPr lang="en-US" dirty="0" smtClean="0"/>
              <a:t>the Java </a:t>
            </a:r>
            <a:r>
              <a:rPr lang="en-US" dirty="0"/>
              <a:t>5.0 </a:t>
            </a:r>
            <a:r>
              <a:rPr lang="en-US" i="1" dirty="0"/>
              <a:t>for-each</a:t>
            </a:r>
            <a:r>
              <a:rPr lang="en-US" dirty="0"/>
              <a:t> loop</a:t>
            </a:r>
          </a:p>
          <a:p>
            <a:pPr marL="320040" indent="-320040" fontAlgn="auto">
              <a:spcAft>
                <a:spcPts val="0"/>
              </a:spcAft>
              <a:buFont typeface="Wingdings"/>
              <a:buChar char=""/>
              <a:defRPr/>
            </a:pPr>
            <a:endParaRPr lang="en-US" dirty="0" smtClean="0"/>
          </a:p>
          <a:p>
            <a:pPr marL="400050" lvl="1" indent="0" fontAlgn="auto">
              <a:spcAft>
                <a:spcPts val="0"/>
              </a:spcAft>
              <a:buFont typeface="Wingdings 2"/>
              <a:buNone/>
              <a:defRPr/>
            </a:pPr>
            <a:r>
              <a:rPr lang="en-US" sz="2000" dirty="0" smtClean="0">
                <a:latin typeface="Courier New" pitchFamily="49" charset="0"/>
                <a:cs typeface="Courier New" pitchFamily="49" charset="0"/>
              </a:rPr>
              <a:t>public interface Iterable&lt;E&gt; {</a:t>
            </a:r>
          </a:p>
          <a:p>
            <a:pPr marL="400050" lvl="1" indent="0" fontAlgn="auto">
              <a:spcAft>
                <a:spcPts val="0"/>
              </a:spcAft>
              <a:buFont typeface="Wingdings 2"/>
              <a:buNone/>
              <a:defRPr/>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returns an iterator over the elements in this 	collection. */</a:t>
            </a:r>
          </a:p>
          <a:p>
            <a:pPr marL="400050" lvl="1" indent="0" fontAlgn="auto">
              <a:spcAft>
                <a:spcPts val="0"/>
              </a:spcAft>
              <a:buFont typeface="Wingdings 2"/>
              <a:buNone/>
              <a:defRPr/>
            </a:pPr>
            <a:r>
              <a:rPr lang="en-US" sz="2000" dirty="0" smtClean="0">
                <a:latin typeface="Courier New" pitchFamily="49" charset="0"/>
                <a:cs typeface="Courier New" pitchFamily="49" charset="0"/>
              </a:rPr>
              <a:t>  Iterator&lt;E&gt; iterator();</a:t>
            </a:r>
          </a:p>
          <a:p>
            <a:pPr marL="400050" lvl="1" indent="0" fontAlgn="auto">
              <a:spcAft>
                <a:spcPts val="0"/>
              </a:spcAft>
              <a:buFont typeface="Wingdings 2"/>
              <a:buNone/>
              <a:defRPr/>
            </a:pP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ext Placeholder 4"/>
          <p:cNvSpPr>
            <a:spLocks noGrp="1"/>
          </p:cNvSpPr>
          <p:nvPr>
            <p:ph type="body" idx="1"/>
          </p:nvPr>
        </p:nvSpPr>
        <p:spPr/>
        <p:txBody>
          <a:bodyPr/>
          <a:lstStyle/>
          <a:p>
            <a:r>
              <a:rPr lang="en-US" smtClean="0"/>
              <a:t>Section 2.8</a:t>
            </a:r>
          </a:p>
        </p:txBody>
      </p:sp>
      <p:sp>
        <p:nvSpPr>
          <p:cNvPr id="144386" name="Title 3"/>
          <p:cNvSpPr>
            <a:spLocks noGrp="1"/>
          </p:cNvSpPr>
          <p:nvPr>
            <p:ph type="title"/>
          </p:nvPr>
        </p:nvSpPr>
        <p:spPr/>
        <p:txBody>
          <a:bodyPr/>
          <a:lstStyle/>
          <a:p>
            <a:r>
              <a:rPr lang="en-US" sz="3800" smtClean="0"/>
              <a:t>Implementation of a Double-Linked List Class</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3"/>
          <p:cNvSpPr>
            <a:spLocks noGrp="1"/>
          </p:cNvSpPr>
          <p:nvPr>
            <p:ph type="title"/>
          </p:nvPr>
        </p:nvSpPr>
        <p:spPr>
          <a:xfrm>
            <a:off x="612775" y="228600"/>
            <a:ext cx="8153400" cy="990600"/>
          </a:xfrm>
        </p:spPr>
        <p:txBody>
          <a:bodyPr/>
          <a:lstStyle/>
          <a:p>
            <a:r>
              <a:rPr lang="en-US" smtClean="0">
                <a:latin typeface="Courier New" pitchFamily="49" charset="0"/>
                <a:cs typeface="Courier New" pitchFamily="49" charset="0"/>
              </a:rPr>
              <a:t>KWLinkedList</a:t>
            </a:r>
          </a:p>
        </p:txBody>
      </p:sp>
      <p:sp>
        <p:nvSpPr>
          <p:cNvPr id="5" name="Content Placeholder 4"/>
          <p:cNvSpPr>
            <a:spLocks noGrp="1"/>
          </p:cNvSpPr>
          <p:nvPr>
            <p:ph sz="quarter" idx="1"/>
          </p:nvPr>
        </p:nvSpPr>
        <p:spPr>
          <a:xfrm>
            <a:off x="457200" y="1600200"/>
            <a:ext cx="8229600" cy="2514600"/>
          </a:xfrm>
        </p:spPr>
        <p:txBody>
          <a:bodyPr>
            <a:normAutofit fontScale="92500"/>
          </a:bodyPr>
          <a:lstStyle/>
          <a:p>
            <a:pPr marL="320040" indent="-320040" fontAlgn="auto">
              <a:spcAft>
                <a:spcPts val="0"/>
              </a:spcAft>
              <a:buFont typeface="Wingdings"/>
              <a:buChar char=""/>
              <a:defRPr/>
            </a:pPr>
            <a:r>
              <a:rPr lang="en-US" dirty="0" smtClean="0"/>
              <a:t>We will define a </a:t>
            </a:r>
            <a:r>
              <a:rPr lang="en-US" sz="2400" dirty="0" smtClean="0">
                <a:latin typeface="Courier New" pitchFamily="49" charset="0"/>
                <a:cs typeface="Courier New" pitchFamily="49" charset="0"/>
              </a:rPr>
              <a:t>KWLinkedList</a:t>
            </a:r>
            <a:r>
              <a:rPr lang="en-US" sz="2400" dirty="0" smtClean="0"/>
              <a:t> </a:t>
            </a:r>
            <a:r>
              <a:rPr lang="en-US" dirty="0" smtClean="0"/>
              <a:t>class which implements some of the methods of the </a:t>
            </a:r>
            <a:r>
              <a:rPr lang="en-US" sz="2400" dirty="0">
                <a:latin typeface="Courier New" pitchFamily="49" charset="0"/>
                <a:cs typeface="Courier New" pitchFamily="49" charset="0"/>
              </a:rPr>
              <a:t>List</a:t>
            </a:r>
            <a:r>
              <a:rPr lang="en-US" dirty="0" smtClean="0"/>
              <a:t> interface</a:t>
            </a:r>
          </a:p>
          <a:p>
            <a:pPr marL="320040" indent="-320040" fontAlgn="auto">
              <a:spcAft>
                <a:spcPts val="0"/>
              </a:spcAft>
              <a:buFont typeface="Wingdings"/>
              <a:buChar char=""/>
              <a:defRPr/>
            </a:pPr>
            <a:r>
              <a:rPr lang="en-US" dirty="0" smtClean="0"/>
              <a:t>The </a:t>
            </a:r>
            <a:r>
              <a:rPr lang="en-US" sz="2400" dirty="0" smtClean="0">
                <a:latin typeface="Courier New" pitchFamily="49" charset="0"/>
                <a:cs typeface="Courier New" pitchFamily="49" charset="0"/>
              </a:rPr>
              <a:t>KWLinkedList</a:t>
            </a:r>
            <a:r>
              <a:rPr lang="en-US" sz="2400" dirty="0" smtClean="0"/>
              <a:t> </a:t>
            </a:r>
            <a:r>
              <a:rPr lang="en-US" dirty="0"/>
              <a:t>class </a:t>
            </a:r>
            <a:r>
              <a:rPr lang="en-US" dirty="0" smtClean="0"/>
              <a:t>is for demonstration purposes only; Java provides a standard  </a:t>
            </a:r>
            <a:r>
              <a:rPr lang="en-US" sz="2400" dirty="0" smtClean="0">
                <a:latin typeface="Courier New" pitchFamily="49" charset="0"/>
                <a:cs typeface="Courier New" pitchFamily="49" charset="0"/>
              </a:rPr>
              <a:t>LinkedList</a:t>
            </a:r>
            <a:r>
              <a:rPr lang="en-US" dirty="0" smtClean="0"/>
              <a:t> class in </a:t>
            </a:r>
            <a:r>
              <a:rPr lang="en-US" sz="2400" dirty="0">
                <a:latin typeface="Courier New" pitchFamily="49" charset="0"/>
                <a:cs typeface="Courier New" pitchFamily="49" charset="0"/>
              </a:rPr>
              <a:t>java.util</a:t>
            </a:r>
            <a:r>
              <a:rPr lang="en-US" dirty="0" smtClean="0"/>
              <a:t> which you should use in your programs</a:t>
            </a:r>
            <a:endParaRPr lang="en-US" dirty="0"/>
          </a:p>
          <a:p>
            <a:pPr marL="320040" indent="-320040" fontAlgn="auto">
              <a:spcAft>
                <a:spcPts val="0"/>
              </a:spcAft>
              <a:buFont typeface="Wingdings"/>
              <a:buChar char=""/>
              <a:defRPr/>
            </a:pPr>
            <a:endParaRPr lang="en-US" dirty="0"/>
          </a:p>
        </p:txBody>
      </p:sp>
      <p:pic>
        <p:nvPicPr>
          <p:cNvPr id="145411" name="Picture 2" descr="C:\Documents and Settings\Administrator\My Documents\Koffman\PPTs\Koffman_Digital Request 150 DPI JPEG\Ch02\Table_2.10.jpg"/>
          <p:cNvPicPr>
            <a:picLocks noChangeAspect="1" noChangeArrowheads="1"/>
          </p:cNvPicPr>
          <p:nvPr/>
        </p:nvPicPr>
        <p:blipFill>
          <a:blip r:embed="rId2" cstate="print"/>
          <a:srcRect/>
          <a:stretch>
            <a:fillRect/>
          </a:stretch>
        </p:blipFill>
        <p:spPr bwMode="auto">
          <a:xfrm>
            <a:off x="228600" y="4267200"/>
            <a:ext cx="8653463"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Median</Template>
  <TotalTime>12679</TotalTime>
  <Words>6016</Words>
  <Application>Microsoft Office PowerPoint</Application>
  <PresentationFormat>On-screen Show (4:3)</PresentationFormat>
  <Paragraphs>1237</Paragraphs>
  <Slides>136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136</vt:i4>
      </vt:variant>
    </vt:vector>
  </HeadingPairs>
  <TitlesOfParts>
    <vt:vector size="142" baseType="lpstr">
      <vt:lpstr>Arial</vt:lpstr>
      <vt:lpstr>Courier New</vt:lpstr>
      <vt:lpstr>Tw Cen MT</vt:lpstr>
      <vt:lpstr>Wingdings</vt:lpstr>
      <vt:lpstr>Wingdings 2</vt:lpstr>
      <vt:lpstr>Median</vt:lpstr>
      <vt:lpstr>Chapter 2</vt:lpstr>
      <vt:lpstr>Chapter Objectives</vt:lpstr>
      <vt:lpstr>Introduction</vt:lpstr>
      <vt:lpstr>The List Interface and ArrayList Class </vt:lpstr>
      <vt:lpstr>List Interface and ArrayList Class</vt:lpstr>
      <vt:lpstr>List Interface and ArrayList Class (cont.)</vt:lpstr>
      <vt:lpstr>java.util.List Interface and its Implementers</vt:lpstr>
      <vt:lpstr>List Interface and ArrayList Class</vt:lpstr>
      <vt:lpstr>ArrayList Class</vt:lpstr>
      <vt:lpstr>ArrayList Class (cont.)</vt:lpstr>
      <vt:lpstr>ArrayList Class (cont.)</vt:lpstr>
      <vt:lpstr>ArrayList Class (cont.)</vt:lpstr>
      <vt:lpstr>ArrayList Class (cont.)</vt:lpstr>
      <vt:lpstr>ArrayList Class (cont.)</vt:lpstr>
      <vt:lpstr>ArrayList Class (cont.)</vt:lpstr>
      <vt:lpstr>ArrayList Class (cont.)</vt:lpstr>
      <vt:lpstr>Generic Collections</vt:lpstr>
      <vt:lpstr>Generic Collections (cont.)</vt:lpstr>
      <vt:lpstr>Why Use Generic Collections?</vt:lpstr>
      <vt:lpstr>Specification of the ArrayList Class</vt:lpstr>
      <vt:lpstr>Applications of ArrayList</vt:lpstr>
      <vt:lpstr>Example Application of ArrayList</vt:lpstr>
      <vt:lpstr>Example Application of ArrayList (cont.)</vt:lpstr>
      <vt:lpstr>Phone Directory Application</vt:lpstr>
      <vt:lpstr>Phone Directory Application (cont.)</vt:lpstr>
      <vt:lpstr>Phone Directory Application (cont.)</vt:lpstr>
      <vt:lpstr>Phone Directory Application (cont.)</vt:lpstr>
      <vt:lpstr>Phone Directory Application (cont.)</vt:lpstr>
      <vt:lpstr>Implementation of an ArrayList Class</vt:lpstr>
      <vt:lpstr>Implementing an ArrayList Class</vt:lpstr>
      <vt:lpstr>KWArrayList Fields</vt:lpstr>
      <vt:lpstr>KWArrayList Constructor</vt:lpstr>
      <vt:lpstr>Implementing ArrayList.add(E)</vt:lpstr>
      <vt:lpstr>Implementing ArrayList.add(E)(cont.)</vt:lpstr>
      <vt:lpstr>Implementing ArrayList.add(int index,E anEntry)</vt:lpstr>
      <vt:lpstr>Implementing ArrayList.add(index,E)</vt:lpstr>
      <vt:lpstr>set and get Methods</vt:lpstr>
      <vt:lpstr>remove Method</vt:lpstr>
      <vt:lpstr>remove Method (cont.)</vt:lpstr>
      <vt:lpstr>reallocate Method</vt:lpstr>
      <vt:lpstr>reallocate Method (cont.)</vt:lpstr>
      <vt:lpstr>KWArrayList as a Collection of Objects</vt:lpstr>
      <vt:lpstr>Single-Linked Lists</vt:lpstr>
      <vt:lpstr>Single-Linked Lists</vt:lpstr>
      <vt:lpstr>A List Node</vt:lpstr>
      <vt:lpstr>List Nodes for Single-Linked Lists</vt:lpstr>
      <vt:lpstr>List Nodes for Single-Linked Lists (cont.)</vt:lpstr>
      <vt:lpstr>List Nodes for Single-Linked Lists (cont.)</vt:lpstr>
      <vt:lpstr>Connecting Nodes</vt:lpstr>
      <vt:lpstr>Connecting Nodes (cont.)</vt:lpstr>
      <vt:lpstr>A Single-Linked List Class</vt:lpstr>
      <vt:lpstr>SLList: An Example List</vt:lpstr>
      <vt:lpstr>Implementing SLList.addFirst(E item)</vt:lpstr>
      <vt:lpstr>Implementing SLList.addFirst(E item) (cont.)</vt:lpstr>
      <vt:lpstr>Implementing addAfter(Node&lt;E&gt; node, E item)</vt:lpstr>
      <vt:lpstr>Implementing  addAfter(Node&lt;E&gt; node, E item) (cont.)</vt:lpstr>
      <vt:lpstr>Implementing removeAfter(Node&lt;E&gt; node)</vt:lpstr>
      <vt:lpstr>Implementing removeAfter(Node&lt;E&gt; node) (cont.)</vt:lpstr>
      <vt:lpstr>Implementing SLList.removeFirst()</vt:lpstr>
      <vt:lpstr>Implementing SLList.removeFirst() (cont.)</vt:lpstr>
      <vt:lpstr>Traversing a Single-Linked List</vt:lpstr>
      <vt:lpstr>Traversing a Single-Linked List (cont.)</vt:lpstr>
      <vt:lpstr>SLList.getNode(int)</vt:lpstr>
      <vt:lpstr>Completing the SingleLinkedList Class</vt:lpstr>
      <vt:lpstr>public E get(int index)</vt:lpstr>
      <vt:lpstr>public E set(int index, E newValue)</vt:lpstr>
      <vt:lpstr>public void add(int index, E item)</vt:lpstr>
      <vt:lpstr>public boolean add(E item)</vt:lpstr>
      <vt:lpstr>Double-Linked Lists and Circular Lists</vt:lpstr>
      <vt:lpstr>Double-Linked Lists</vt:lpstr>
      <vt:lpstr>Double-Linked Lists (cont.)</vt:lpstr>
      <vt:lpstr>Node Class</vt:lpstr>
      <vt:lpstr>Inserting into a Double-Linked List</vt:lpstr>
      <vt:lpstr>Removing from a Double-Linked List</vt:lpstr>
      <vt:lpstr>A Double-Linked List Class</vt:lpstr>
      <vt:lpstr>Circular Lists</vt:lpstr>
      <vt:lpstr>Circular Lists (cont.)</vt:lpstr>
      <vt:lpstr>The LinkedList Class and the Iterator, ListIterator, and Iterable Interfaces</vt:lpstr>
      <vt:lpstr>The LinkedList Class</vt:lpstr>
      <vt:lpstr>The Iterator</vt:lpstr>
      <vt:lpstr>Iterator Interface</vt:lpstr>
      <vt:lpstr>Iterator Interface (cont.)</vt:lpstr>
      <vt:lpstr>Iterator Interface (cont.)</vt:lpstr>
      <vt:lpstr>Iterators and Removing Elements</vt:lpstr>
      <vt:lpstr>Iterators and Removing Elements (cont.)</vt:lpstr>
      <vt:lpstr>ListIterator Interface</vt:lpstr>
      <vt:lpstr>ListIterator Interface (cont.)</vt:lpstr>
      <vt:lpstr>ListIterator Interface (cont.)</vt:lpstr>
      <vt:lpstr>ListIterator Interface (cont.)</vt:lpstr>
      <vt:lpstr>Comparison of Iterator and ListIterator</vt:lpstr>
      <vt:lpstr>Conversion Between ListIterator and an Index</vt:lpstr>
      <vt:lpstr>Conversion Between ListIterator and an Index (cont.)</vt:lpstr>
      <vt:lpstr>Enhanced for Statement</vt:lpstr>
      <vt:lpstr>Enhanced for Statement (cont.)</vt:lpstr>
      <vt:lpstr>Enhanced for Statement (cont.)</vt:lpstr>
      <vt:lpstr>Enhanced for Statement (cont.)</vt:lpstr>
      <vt:lpstr>Iterable Interface</vt:lpstr>
      <vt:lpstr>Implementation of a Double-Linked List Class</vt:lpstr>
      <vt:lpstr>KWLinkedList</vt:lpstr>
      <vt:lpstr>KWLinkedList (cont.)</vt:lpstr>
      <vt:lpstr>Add Method</vt:lpstr>
      <vt:lpstr>Get Method</vt:lpstr>
      <vt:lpstr>Other Add and Get Methods</vt:lpstr>
      <vt:lpstr>Implementing the ListIterator Interface</vt:lpstr>
      <vt:lpstr>Implementing the ListIterator Interface (cont.)</vt:lpstr>
      <vt:lpstr>Implementing the ListIterator Interface (cont.)</vt:lpstr>
      <vt:lpstr>Constructor</vt:lpstr>
      <vt:lpstr>The hasNext()Method</vt:lpstr>
      <vt:lpstr>Advancing the Iterator</vt:lpstr>
      <vt:lpstr>Previous Methods</vt:lpstr>
      <vt:lpstr>The Add Method</vt:lpstr>
      <vt:lpstr>Adding to an Empty List</vt:lpstr>
      <vt:lpstr>                 Adding to the Head of the                  List</vt:lpstr>
      <vt:lpstr>Adding to the Tail of the List</vt:lpstr>
      <vt:lpstr>Adding to the Middle of the List</vt:lpstr>
      <vt:lpstr>Inner Classes: Static and Nonstatic</vt:lpstr>
      <vt:lpstr>The Collections Framework Design</vt:lpstr>
      <vt:lpstr>The Collection Interface</vt:lpstr>
      <vt:lpstr>The Collection Framework</vt:lpstr>
      <vt:lpstr>Common Features of Collections</vt:lpstr>
      <vt:lpstr>Common Features of Collections (cont.)</vt:lpstr>
      <vt:lpstr>Common Features of Collections (cont.)</vt:lpstr>
      <vt:lpstr>AbstractCollection, AbstractList, and AbstractSequentialList</vt:lpstr>
      <vt:lpstr>Implementing a Subclass of Collection&lt;E&gt;</vt:lpstr>
      <vt:lpstr>Implementing a Subclass of List&lt;E&gt;</vt:lpstr>
      <vt:lpstr>AbstractCollection, AbstractList, and AbstractSequentialList</vt:lpstr>
      <vt:lpstr>List and RandomAccess Interfaces</vt:lpstr>
      <vt:lpstr>Application of the LinkedList Class</vt:lpstr>
      <vt:lpstr>An Application: Ordered Lists</vt:lpstr>
      <vt:lpstr>Class Diagram for OrderedList</vt:lpstr>
      <vt:lpstr>Design</vt:lpstr>
      <vt:lpstr>Inserting into an OrderedList</vt:lpstr>
      <vt:lpstr>Inserting Diagrammed</vt:lpstr>
      <vt:lpstr>Inserting Diagrammed (cont.)</vt:lpstr>
      <vt:lpstr>OrderedList.add</vt:lpstr>
      <vt:lpstr>Using Delegation to Implement the Other Methods</vt:lpstr>
    </vt:vector>
  </TitlesOfParts>
  <Company>Personal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and Class Hierarchies</dc:title>
  <dc:creator>Eliot Moss and Philip King</dc:creator>
  <cp:lastModifiedBy>Admin</cp:lastModifiedBy>
  <cp:revision>251</cp:revision>
  <dcterms:created xsi:type="dcterms:W3CDTF">2004-06-18T19:15:49Z</dcterms:created>
  <dcterms:modified xsi:type="dcterms:W3CDTF">2017-10-22T05:08:57Z</dcterms:modified>
</cp:coreProperties>
</file>