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70"/>
  </p:notesMasterIdLst>
  <p:sldIdLst>
    <p:sldId id="256" r:id="rId2"/>
    <p:sldId id="257" r:id="rId3"/>
    <p:sldId id="258" r:id="rId4"/>
    <p:sldId id="303" r:id="rId5"/>
    <p:sldId id="304" r:id="rId6"/>
    <p:sldId id="305" r:id="rId7"/>
    <p:sldId id="306" r:id="rId8"/>
    <p:sldId id="307" r:id="rId9"/>
    <p:sldId id="309" r:id="rId10"/>
    <p:sldId id="308" r:id="rId11"/>
    <p:sldId id="310" r:id="rId12"/>
    <p:sldId id="311" r:id="rId13"/>
    <p:sldId id="313" r:id="rId14"/>
    <p:sldId id="312" r:id="rId15"/>
    <p:sldId id="314" r:id="rId16"/>
    <p:sldId id="315" r:id="rId17"/>
    <p:sldId id="320" r:id="rId18"/>
    <p:sldId id="321" r:id="rId19"/>
    <p:sldId id="322" r:id="rId20"/>
    <p:sldId id="323" r:id="rId21"/>
    <p:sldId id="324" r:id="rId22"/>
    <p:sldId id="316" r:id="rId23"/>
    <p:sldId id="317" r:id="rId24"/>
    <p:sldId id="318" r:id="rId25"/>
    <p:sldId id="325" r:id="rId26"/>
    <p:sldId id="326" r:id="rId27"/>
    <p:sldId id="327" r:id="rId28"/>
    <p:sldId id="328" r:id="rId29"/>
    <p:sldId id="329" r:id="rId30"/>
    <p:sldId id="330" r:id="rId31"/>
    <p:sldId id="264" r:id="rId32"/>
    <p:sldId id="265" r:id="rId33"/>
    <p:sldId id="331" r:id="rId34"/>
    <p:sldId id="333" r:id="rId35"/>
    <p:sldId id="334" r:id="rId36"/>
    <p:sldId id="332" r:id="rId37"/>
    <p:sldId id="336" r:id="rId38"/>
    <p:sldId id="441" r:id="rId39"/>
    <p:sldId id="335" r:id="rId40"/>
    <p:sldId id="337" r:id="rId41"/>
    <p:sldId id="267" r:id="rId42"/>
    <p:sldId id="338" r:id="rId43"/>
    <p:sldId id="268" r:id="rId44"/>
    <p:sldId id="340" r:id="rId45"/>
    <p:sldId id="339" r:id="rId46"/>
    <p:sldId id="269" r:id="rId47"/>
    <p:sldId id="270" r:id="rId48"/>
    <p:sldId id="271" r:id="rId49"/>
    <p:sldId id="343" r:id="rId50"/>
    <p:sldId id="344" r:id="rId51"/>
    <p:sldId id="345" r:id="rId52"/>
    <p:sldId id="272" r:id="rId53"/>
    <p:sldId id="346" r:id="rId54"/>
    <p:sldId id="347" r:id="rId55"/>
    <p:sldId id="348" r:id="rId56"/>
    <p:sldId id="341" r:id="rId57"/>
    <p:sldId id="273" r:id="rId58"/>
    <p:sldId id="370" r:id="rId59"/>
    <p:sldId id="371" r:id="rId60"/>
    <p:sldId id="274" r:id="rId61"/>
    <p:sldId id="350" r:id="rId62"/>
    <p:sldId id="351" r:id="rId63"/>
    <p:sldId id="352" r:id="rId64"/>
    <p:sldId id="353" r:id="rId65"/>
    <p:sldId id="354" r:id="rId66"/>
    <p:sldId id="275" r:id="rId67"/>
    <p:sldId id="356" r:id="rId68"/>
    <p:sldId id="451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55" r:id="rId83"/>
    <p:sldId id="276" r:id="rId84"/>
    <p:sldId id="301" r:id="rId85"/>
    <p:sldId id="443" r:id="rId86"/>
    <p:sldId id="278" r:id="rId87"/>
    <p:sldId id="372" r:id="rId88"/>
    <p:sldId id="279" r:id="rId89"/>
    <p:sldId id="298" r:id="rId90"/>
    <p:sldId id="452" r:id="rId91"/>
    <p:sldId id="280" r:id="rId92"/>
    <p:sldId id="444" r:id="rId93"/>
    <p:sldId id="453" r:id="rId94"/>
    <p:sldId id="454" r:id="rId95"/>
    <p:sldId id="282" r:id="rId96"/>
    <p:sldId id="376" r:id="rId97"/>
    <p:sldId id="374" r:id="rId98"/>
    <p:sldId id="281" r:id="rId99"/>
    <p:sldId id="378" r:id="rId100"/>
    <p:sldId id="379" r:id="rId101"/>
    <p:sldId id="380" r:id="rId102"/>
    <p:sldId id="381" r:id="rId103"/>
    <p:sldId id="382" r:id="rId104"/>
    <p:sldId id="383" r:id="rId105"/>
    <p:sldId id="384" r:id="rId106"/>
    <p:sldId id="377" r:id="rId107"/>
    <p:sldId id="283" r:id="rId108"/>
    <p:sldId id="386" r:id="rId109"/>
    <p:sldId id="387" r:id="rId110"/>
    <p:sldId id="388" r:id="rId111"/>
    <p:sldId id="389" r:id="rId112"/>
    <p:sldId id="395" r:id="rId113"/>
    <p:sldId id="390" r:id="rId114"/>
    <p:sldId id="391" r:id="rId115"/>
    <p:sldId id="392" r:id="rId116"/>
    <p:sldId id="393" r:id="rId117"/>
    <p:sldId id="394" r:id="rId118"/>
    <p:sldId id="396" r:id="rId119"/>
    <p:sldId id="397" r:id="rId120"/>
    <p:sldId id="402" r:id="rId121"/>
    <p:sldId id="403" r:id="rId122"/>
    <p:sldId id="404" r:id="rId123"/>
    <p:sldId id="405" r:id="rId124"/>
    <p:sldId id="406" r:id="rId125"/>
    <p:sldId id="407" r:id="rId126"/>
    <p:sldId id="408" r:id="rId127"/>
    <p:sldId id="409" r:id="rId128"/>
    <p:sldId id="410" r:id="rId129"/>
    <p:sldId id="411" r:id="rId130"/>
    <p:sldId id="412" r:id="rId131"/>
    <p:sldId id="413" r:id="rId132"/>
    <p:sldId id="414" r:id="rId133"/>
    <p:sldId id="415" r:id="rId134"/>
    <p:sldId id="416" r:id="rId135"/>
    <p:sldId id="417" r:id="rId136"/>
    <p:sldId id="418" r:id="rId137"/>
    <p:sldId id="419" r:id="rId138"/>
    <p:sldId id="420" r:id="rId139"/>
    <p:sldId id="421" r:id="rId140"/>
    <p:sldId id="422" r:id="rId141"/>
    <p:sldId id="288" r:id="rId142"/>
    <p:sldId id="423" r:id="rId143"/>
    <p:sldId id="289" r:id="rId144"/>
    <p:sldId id="290" r:id="rId145"/>
    <p:sldId id="424" r:id="rId146"/>
    <p:sldId id="291" r:id="rId147"/>
    <p:sldId id="425" r:id="rId148"/>
    <p:sldId id="426" r:id="rId149"/>
    <p:sldId id="447" r:id="rId150"/>
    <p:sldId id="448" r:id="rId151"/>
    <p:sldId id="427" r:id="rId152"/>
    <p:sldId id="428" r:id="rId153"/>
    <p:sldId id="430" r:id="rId154"/>
    <p:sldId id="449" r:id="rId155"/>
    <p:sldId id="432" r:id="rId156"/>
    <p:sldId id="431" r:id="rId157"/>
    <p:sldId id="429" r:id="rId158"/>
    <p:sldId id="293" r:id="rId159"/>
    <p:sldId id="302" r:id="rId160"/>
    <p:sldId id="294" r:id="rId161"/>
    <p:sldId id="433" r:id="rId162"/>
    <p:sldId id="434" r:id="rId163"/>
    <p:sldId id="436" r:id="rId164"/>
    <p:sldId id="435" r:id="rId165"/>
    <p:sldId id="437" r:id="rId166"/>
    <p:sldId id="438" r:id="rId167"/>
    <p:sldId id="439" r:id="rId168"/>
    <p:sldId id="440" r:id="rId1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5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228"/>
    </p:cViewPr>
  </p:sorter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FFF38F6-4CEC-41AC-A0B6-028B92859E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51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FF38F6-4CEC-41AC-A0B6-028B92859E89}" type="slidenum">
              <a:rPr lang="en-US" smtClean="0"/>
              <a:pPr>
                <a:defRPr/>
              </a:pPr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7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12/11/2015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8: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6E6F7-1486-43FB-9157-B70DF88944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Chapter 8: Trees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C0CA1511-02DA-4114-9E07-BDB78001C6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8E90C8-F60A-44C5-BBA2-3AA1C24B52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8: Trees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8D138C7-94A9-44BF-A271-0A0E55D640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 smtClean="0"/>
              <a:t>Chapter 8: Trees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678DD7D4-00A3-4BB6-89B2-75D9D507A6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 smtClean="0"/>
              <a:t>Chapter 8: Trees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8: 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014499-C6C4-4664-902F-6EB35B316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8: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869975C-5A24-4F24-A11C-C2C39AF341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8: Trees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83764F-52F5-49B1-996C-CED9E82611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FC6CE14-8CC8-4EA8-A202-74A97517A2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r>
              <a:rPr lang="en-US" dirty="0" smtClean="0"/>
              <a:t>Chapter 8: Trees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wolf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canine</a:t>
              </a:r>
              <a:endParaRPr lang="en-US" sz="1600" dirty="0"/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6248400" y="2971800"/>
            <a:ext cx="2286000" cy="1066800"/>
          </a:xfrm>
          <a:prstGeom prst="borderCallout1">
            <a:avLst>
              <a:gd name="adj1" fmla="val 50579"/>
              <a:gd name="adj2" fmla="val 118"/>
              <a:gd name="adj3" fmla="val 77669"/>
              <a:gd name="adj4" fmla="val -4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The links from a node to its successors are called </a:t>
            </a:r>
            <a:r>
              <a:rPr lang="en-US" i="1" dirty="0" smtClean="0"/>
              <a:t>branches</a:t>
            </a:r>
          </a:p>
        </p:txBody>
      </p:sp>
      <p:cxnSp>
        <p:nvCxnSpPr>
          <p:cNvPr id="10" name="Straight Connector 9"/>
          <p:cNvCxnSpPr>
            <a:stCxn id="21" idx="2"/>
          </p:cNvCxnSpPr>
          <p:nvPr/>
        </p:nvCxnSpPr>
        <p:spPr>
          <a:xfrm rot="10800000" flipV="1">
            <a:off x="3920636" y="3505200"/>
            <a:ext cx="2327764" cy="24385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841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</a:t>
            </a:r>
            <a:r>
              <a:rPr lang="en-US" dirty="0" smtClean="0"/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findLargestChild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7890" name="Picture 2" descr="C:\Documents and Settings\Administrator\My Documents\Koffman\PPTs\Koffman_Digital Request 150 DPI JPEG\Ch06\Listing 6.6.jpg"/>
          <p:cNvPicPr>
            <a:picLocks noChangeAspect="1" noChangeArrowheads="1"/>
          </p:cNvPicPr>
          <p:nvPr/>
        </p:nvPicPr>
        <p:blipFill>
          <a:blip r:embed="rId2" cstate="print"/>
          <a:srcRect t="7532"/>
          <a:stretch>
            <a:fillRect/>
          </a:stretch>
        </p:blipFill>
        <p:spPr bwMode="auto">
          <a:xfrm>
            <a:off x="914400" y="1905000"/>
            <a:ext cx="6705600" cy="4677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10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a Binary Search Tree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test a binary search tree, verify that an inorder traversal will display the tree contents in ascending order after a series of insertions and deletions are 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Writing an Index for a Term Paper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write an index for a term paper</a:t>
            </a:r>
          </a:p>
          <a:p>
            <a:pPr lvl="1"/>
            <a:r>
              <a:rPr lang="en-US" dirty="0" smtClean="0"/>
              <a:t>The index should show each word in the paper followed by the line number on which it occurred</a:t>
            </a:r>
          </a:p>
          <a:p>
            <a:pPr lvl="1"/>
            <a:r>
              <a:rPr lang="en-US" dirty="0" smtClean="0"/>
              <a:t>The words should be displayed in alphabetical order</a:t>
            </a:r>
          </a:p>
          <a:p>
            <a:pPr lvl="1"/>
            <a:r>
              <a:rPr lang="en-US" dirty="0" smtClean="0"/>
              <a:t>If a word occurs on multiple lines, the line numbers should be listed in ascending order: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a, 003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a, 013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are, 003</a:t>
            </a:r>
          </a:p>
        </p:txBody>
      </p:sp>
    </p:spTree>
    <p:extLst>
      <p:ext uri="{BB962C8B-B14F-4D97-AF65-F5344CB8AC3E}">
        <p14:creationId xmlns:p14="http://schemas.microsoft.com/office/powerpoint/2010/main" val="41869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an Index for a Term Paper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Store each word and its line number as a string in a tree node</a:t>
            </a:r>
          </a:p>
          <a:p>
            <a:pPr lvl="1"/>
            <a:r>
              <a:rPr lang="en-US" dirty="0" smtClean="0"/>
              <a:t>For example, two occurences of 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dirty="0" smtClean="0"/>
              <a:t>":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java, 005</a:t>
            </a:r>
            <a:r>
              <a:rPr lang="en-US" dirty="0"/>
              <a:t>" and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java, 010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Display the words in ascending order by performing an inorder traversal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1840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an Index for a Term Paper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Use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TreeSet&lt;E&gt;</a:t>
            </a:r>
            <a:r>
              <a:rPr lang="en-US" dirty="0"/>
              <a:t>, a class </a:t>
            </a:r>
            <a:r>
              <a:rPr lang="en-US" dirty="0" smtClean="0"/>
              <a:t>based on a binary search tree, provided in the Java API</a:t>
            </a:r>
          </a:p>
          <a:p>
            <a:pPr lvl="1"/>
            <a:r>
              <a:rPr lang="en-US" dirty="0" smtClean="0"/>
              <a:t>Write a class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IndexGenerator</a:t>
            </a:r>
            <a:r>
              <a:rPr lang="en-US" sz="2400" dirty="0" smtClean="0"/>
              <a:t> </a:t>
            </a:r>
            <a:r>
              <a:rPr lang="en-US" dirty="0" smtClean="0"/>
              <a:t>with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TreeSet&lt;String&gt; </a:t>
            </a:r>
            <a:r>
              <a:rPr lang="en-US" dirty="0" smtClean="0"/>
              <a:t>data fields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</a:p>
        </p:txBody>
      </p:sp>
      <p:pic>
        <p:nvPicPr>
          <p:cNvPr id="38914" name="Picture 2" descr="C:\Documents and Settings\Administrator\My Documents\Koffman\PPTs\Koffman_Digital Request 150 DPI JPEG\Ch06\Table 6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343399"/>
            <a:ext cx="8991600" cy="2124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12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an Index for a Term Paper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Listing 6.7 (Class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IndexGenerator.java</a:t>
            </a:r>
            <a:r>
              <a:rPr lang="en-US" dirty="0" smtClean="0">
                <a:solidFill>
                  <a:srgbClr val="0070C0"/>
                </a:solidFill>
              </a:rPr>
              <a:t>; pages 330-331)</a:t>
            </a:r>
            <a:endParaRPr lang="en-US" sz="2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6.5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and Priority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Heaps and Priority Queues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heap is a complete binary tree with the following properties</a:t>
            </a:r>
          </a:p>
          <a:p>
            <a:pPr lvl="1"/>
            <a:r>
              <a:rPr lang="en-US" dirty="0"/>
              <a:t>The value in the root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smallest item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tree</a:t>
            </a:r>
            <a:endParaRPr lang="en-US" dirty="0"/>
          </a:p>
          <a:p>
            <a:pPr lvl="1"/>
            <a:r>
              <a:rPr lang="en-US" dirty="0"/>
              <a:t>Every </a:t>
            </a:r>
            <a:r>
              <a:rPr lang="en-US" dirty="0" smtClean="0"/>
              <a:t>nonempty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/>
              <a:t>is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a heap</a:t>
            </a:r>
            <a:endParaRPr lang="en-US" dirty="0"/>
          </a:p>
        </p:txBody>
      </p:sp>
      <p:pic>
        <p:nvPicPr>
          <p:cNvPr id="26626" name="Picture 2" descr="C:\Documents and Settings\Administrator\My Documents\Koffman\PPTs\JPEGS\JWCL233_Koffman JPG files\ch06\w0144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599" y="2286000"/>
            <a:ext cx="3566829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an Item into a Heap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6" name="TextBox 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71122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89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66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>
              <a:stCxn id="6" idx="1"/>
              <a:endCxn id="8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3"/>
              <a:endCxn id="9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2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3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8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9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4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25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1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an Item into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2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66</a:t>
                </a:r>
                <a:endParaRPr lang="en-US" dirty="0"/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12268" y="4511766"/>
              <a:ext cx="11028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wolf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canine</a:t>
              </a:r>
              <a:endParaRPr lang="en-US" sz="1600" dirty="0"/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1028700" y="2675107"/>
            <a:ext cx="2286000" cy="930614"/>
          </a:xfrm>
          <a:prstGeom prst="borderCallout1">
            <a:avLst>
              <a:gd name="adj1" fmla="val 46428"/>
              <a:gd name="adj2" fmla="val 99836"/>
              <a:gd name="adj3" fmla="val 137621"/>
              <a:gd name="adj4" fmla="val 181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The successors of a node are called its </a:t>
            </a:r>
            <a:r>
              <a:rPr lang="en-US" i="1" dirty="0" smtClean="0"/>
              <a:t>children</a:t>
            </a:r>
          </a:p>
        </p:txBody>
      </p:sp>
      <p:cxnSp>
        <p:nvCxnSpPr>
          <p:cNvPr id="10" name="Straight Connector 9"/>
          <p:cNvCxnSpPr>
            <a:stCxn id="21" idx="0"/>
            <a:endCxn id="7" idx="0"/>
          </p:cNvCxnSpPr>
          <p:nvPr/>
        </p:nvCxnSpPr>
        <p:spPr>
          <a:xfrm>
            <a:off x="3314700" y="3140414"/>
            <a:ext cx="190500" cy="76200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397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an Item into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2820096" y="3258404"/>
            <a:ext cx="3375568" cy="1997965"/>
            <a:chOff x="5213726" y="3063501"/>
            <a:chExt cx="337556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2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66</a:t>
              </a:r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195198" cy="369332"/>
              <a:chOff x="7394096" y="4142433"/>
              <a:chExt cx="119519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8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2057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76388" y="4511766"/>
              <a:ext cx="4616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8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an Item into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66</a:t>
              </a:r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en-US" dirty="0"/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76388" y="4511766"/>
              <a:ext cx="4616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3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an Item into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66</a:t>
              </a:r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en-US" dirty="0"/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76388" y="4511766"/>
              <a:ext cx="4616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6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Removing an Item from a Heap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66</a:t>
              </a:r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en-US" dirty="0"/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76388" y="4511766"/>
              <a:ext cx="4616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Removing an Item from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en-US" dirty="0"/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76388" y="4511766"/>
              <a:ext cx="4616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1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Removing an Item from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en-US" dirty="0"/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296489" y="3248167"/>
              <a:ext cx="69520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6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Removing an Item from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66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en-US" dirty="0"/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8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Removing an Item from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29</a:t>
              </a:r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66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0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Removing an Item from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29</a:t>
              </a:r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66</a:t>
                </a:r>
                <a:endParaRPr lang="en-US" dirty="0"/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1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Heap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Because a heap is a complete binary tree, it can be implemented efficiently using an array </a:t>
            </a:r>
            <a:r>
              <a:rPr lang="en-US" dirty="0" smtClean="0"/>
              <a:t>rather than </a:t>
            </a:r>
            <a:r>
              <a:rPr lang="en-US" dirty="0"/>
              <a:t>a linked data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wolf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canine</a:t>
              </a:r>
              <a:endParaRPr lang="en-US" sz="1600" dirty="0"/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6381926" y="3673814"/>
            <a:ext cx="2286000" cy="930614"/>
          </a:xfrm>
          <a:prstGeom prst="borderCallout1">
            <a:avLst>
              <a:gd name="adj1" fmla="val 50579"/>
              <a:gd name="adj2" fmla="val 118"/>
              <a:gd name="adj3" fmla="val -24298"/>
              <a:gd name="adj4" fmla="val -60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The predecessor of a node is called its </a:t>
            </a:r>
            <a:r>
              <a:rPr lang="en-US" i="1" dirty="0" smtClean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1375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Heap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51488" y="1925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30618" y="24752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93521" y="2470583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820096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61242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804544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236591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79893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21039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040669" y="30151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35329" y="30202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00466" y="30100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82758" y="30100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  <p:cxnSp>
        <p:nvCxnSpPr>
          <p:cNvPr id="52" name="Straight Connector 51"/>
          <p:cNvCxnSpPr>
            <a:stCxn id="40" idx="1"/>
            <a:endCxn id="42" idx="0"/>
          </p:cNvCxnSpPr>
          <p:nvPr/>
        </p:nvCxnSpPr>
        <p:spPr>
          <a:xfrm flipH="1">
            <a:off x="3751191" y="2109981"/>
            <a:ext cx="700297" cy="36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3"/>
            <a:endCxn id="44" idx="0"/>
          </p:cNvCxnSpPr>
          <p:nvPr/>
        </p:nvCxnSpPr>
        <p:spPr>
          <a:xfrm>
            <a:off x="4764394" y="2109981"/>
            <a:ext cx="849701" cy="3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76" idx="0"/>
          </p:cNvCxnSpPr>
          <p:nvPr/>
        </p:nvCxnSpPr>
        <p:spPr>
          <a:xfrm flipH="1">
            <a:off x="3261242" y="2839915"/>
            <a:ext cx="269376" cy="17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0" idx="0"/>
          </p:cNvCxnSpPr>
          <p:nvPr/>
        </p:nvCxnSpPr>
        <p:spPr>
          <a:xfrm flipH="1">
            <a:off x="5221039" y="2839915"/>
            <a:ext cx="172482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8" idx="0"/>
          </p:cNvCxnSpPr>
          <p:nvPr/>
        </p:nvCxnSpPr>
        <p:spPr>
          <a:xfrm flipH="1" flipV="1">
            <a:off x="3971764" y="2839915"/>
            <a:ext cx="284138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4" idx="0"/>
          </p:cNvCxnSpPr>
          <p:nvPr/>
        </p:nvCxnSpPr>
        <p:spPr>
          <a:xfrm flipH="1" flipV="1">
            <a:off x="5818639" y="2839915"/>
            <a:ext cx="28469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5" idx="0"/>
          </p:cNvCxnSpPr>
          <p:nvPr/>
        </p:nvCxnSpPr>
        <p:spPr>
          <a:xfrm flipV="1">
            <a:off x="3040669" y="3379381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6" idx="0"/>
          </p:cNvCxnSpPr>
          <p:nvPr/>
        </p:nvCxnSpPr>
        <p:spPr>
          <a:xfrm flipH="1" flipV="1">
            <a:off x="3395930" y="3379381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1" idx="0"/>
          </p:cNvCxnSpPr>
          <p:nvPr/>
        </p:nvCxnSpPr>
        <p:spPr>
          <a:xfrm flipV="1">
            <a:off x="4025117" y="3389617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2" idx="0"/>
          </p:cNvCxnSpPr>
          <p:nvPr/>
        </p:nvCxnSpPr>
        <p:spPr>
          <a:xfrm flipH="1" flipV="1">
            <a:off x="4349152" y="3379381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9" idx="0"/>
          </p:cNvCxnSpPr>
          <p:nvPr/>
        </p:nvCxnSpPr>
        <p:spPr>
          <a:xfrm flipV="1">
            <a:off x="5000466" y="3379381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0" idx="0"/>
          </p:cNvCxnSpPr>
          <p:nvPr/>
        </p:nvCxnSpPr>
        <p:spPr>
          <a:xfrm flipH="1" flipV="1">
            <a:off x="5377491" y="3389617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387368" y="19253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530618" y="247523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393521" y="247058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040669" y="30151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035329" y="30202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000466" y="30202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82758" y="30100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820096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261242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804544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236591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779893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221039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9639E-6 L -0.33003 0.435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217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9.99075E-7 L -0.18524 0.3570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178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99075E-7 L -0.32882 0.357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41" y="178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01758E-7 L -0.01493 0.278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" y="139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3034E-6 L -0.06389 0.276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138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1758E-7 L -0.11268 0.2784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42" y="139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01758E-7 L -0.15086 0.2784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139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0037E-6 L 0.2342 0.1984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1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60037E-6 L 0.24427 0.1984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60037E-6 L 0.24323 0.198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60037E-6 L 0.25417 0.1984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0037E-6 L 0.25313 0.1984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0037E-6 L 0.26319 0.1984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  <p:bldP spid="76" grpId="0"/>
      <p:bldP spid="78" grpId="0"/>
      <p:bldP spid="73" grpId="0"/>
      <p:bldP spid="74" grpId="0"/>
      <p:bldP spid="92" grpId="0"/>
      <p:bldP spid="94" grpId="0"/>
      <p:bldP spid="95" grpId="0"/>
      <p:bldP spid="109" grpId="0"/>
      <p:bldP spid="110" grpId="0"/>
      <p:bldP spid="111" grpId="0"/>
      <p:bldP spid="112" grpId="0"/>
      <p:bldP spid="114" grpId="0"/>
      <p:bldP spid="115" grpId="0"/>
      <p:bldP spid="117" grpId="0"/>
      <p:bldP spid="118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Heap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66</a:t>
                </a:r>
                <a:endParaRPr lang="en-US" dirty="0"/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stCxn id="92" idx="2"/>
            <a:endCxn id="95" idx="2"/>
          </p:cNvCxnSpPr>
          <p:nvPr/>
        </p:nvCxnSpPr>
        <p:spPr>
          <a:xfrm rot="16200000" flipH="1">
            <a:off x="2038208" y="4790039"/>
            <a:ext cx="1816" cy="1001454"/>
          </a:xfrm>
          <a:prstGeom prst="bentConnector3">
            <a:avLst>
              <a:gd name="adj1" fmla="val 232094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4" idx="2"/>
          </p:cNvCxnSpPr>
          <p:nvPr/>
        </p:nvCxnSpPr>
        <p:spPr>
          <a:xfrm flipV="1">
            <a:off x="2015098" y="5291674"/>
            <a:ext cx="0" cy="423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324" y="5721824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839061" y="5721824"/>
            <a:ext cx="400110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L. Child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339788" y="5721824"/>
            <a:ext cx="400110" cy="7303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R. Child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39547" y="1474675"/>
            <a:ext cx="2675054" cy="1545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a node at position </a:t>
            </a:r>
            <a:r>
              <a:rPr lang="en-US" i="1" dirty="0"/>
              <a:t>p</a:t>
            </a:r>
            <a:r>
              <a:rPr lang="en-US" i="1" dirty="0" smtClean="0"/>
              <a:t>,</a:t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</a:t>
            </a:r>
            <a:r>
              <a:rPr lang="en-US" dirty="0" smtClean="0"/>
              <a:t>L. </a:t>
            </a:r>
            <a:r>
              <a:rPr lang="en-US" dirty="0"/>
              <a:t>child position: </a:t>
            </a:r>
            <a:r>
              <a:rPr lang="en-US" dirty="0" smtClean="0"/>
              <a:t>  2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+ 1</a:t>
            </a:r>
          </a:p>
          <a:p>
            <a:r>
              <a:rPr lang="en-US" dirty="0" smtClean="0"/>
              <a:t>  R. </a:t>
            </a:r>
            <a:r>
              <a:rPr lang="en-US" dirty="0"/>
              <a:t>child position: </a:t>
            </a:r>
            <a:r>
              <a:rPr lang="en-US" dirty="0" smtClean="0"/>
              <a:t> 2</a:t>
            </a:r>
            <a:r>
              <a:rPr lang="en-US" i="1" dirty="0" smtClean="0"/>
              <a:t>p </a:t>
            </a:r>
            <a:r>
              <a:rPr lang="en-US" i="1" dirty="0"/>
              <a:t>+ 2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29</a:t>
              </a:r>
              <a:endParaRPr lang="en-US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20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28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66</a:t>
                </a:r>
                <a:endParaRPr lang="en-US" dirty="0"/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10" idx="2"/>
          </p:cNvCxnSpPr>
          <p:nvPr/>
        </p:nvCxnSpPr>
        <p:spPr>
          <a:xfrm flipV="1">
            <a:off x="2015098" y="5278190"/>
            <a:ext cx="1613358" cy="4441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9" idx="2"/>
          </p:cNvCxnSpPr>
          <p:nvPr/>
        </p:nvCxnSpPr>
        <p:spPr>
          <a:xfrm flipV="1">
            <a:off x="3104819" y="5275885"/>
            <a:ext cx="0" cy="4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8093" y="5722343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904943" y="5722343"/>
            <a:ext cx="400110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L. Child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405670" y="5722343"/>
            <a:ext cx="400110" cy="7303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R. Child</a:t>
            </a:r>
            <a:endParaRPr lang="en-US" sz="1400" dirty="0"/>
          </a:p>
        </p:txBody>
      </p:sp>
      <p:cxnSp>
        <p:nvCxnSpPr>
          <p:cNvPr id="27" name="Straight Connector 26"/>
          <p:cNvCxnSpPr>
            <a:stCxn id="94" idx="2"/>
          </p:cNvCxnSpPr>
          <p:nvPr/>
        </p:nvCxnSpPr>
        <p:spPr>
          <a:xfrm>
            <a:off x="2015098" y="5291674"/>
            <a:ext cx="0" cy="4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39547" y="1474675"/>
            <a:ext cx="2675054" cy="1545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a node at position </a:t>
            </a:r>
            <a:r>
              <a:rPr lang="en-US" i="1" dirty="0"/>
              <a:t>p</a:t>
            </a:r>
            <a:r>
              <a:rPr lang="en-US" i="1" dirty="0" smtClean="0"/>
              <a:t>,</a:t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</a:t>
            </a:r>
            <a:r>
              <a:rPr lang="en-US" dirty="0" smtClean="0"/>
              <a:t>L. </a:t>
            </a:r>
            <a:r>
              <a:rPr lang="en-US" dirty="0"/>
              <a:t>child position: </a:t>
            </a:r>
            <a:r>
              <a:rPr lang="en-US" dirty="0" smtClean="0"/>
              <a:t>  2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+ 1</a:t>
            </a:r>
          </a:p>
          <a:p>
            <a:r>
              <a:rPr lang="en-US" dirty="0" smtClean="0"/>
              <a:t>  R. </a:t>
            </a:r>
            <a:r>
              <a:rPr lang="en-US" dirty="0"/>
              <a:t>child position: </a:t>
            </a:r>
            <a:r>
              <a:rPr lang="en-US" dirty="0" smtClean="0"/>
              <a:t> 2</a:t>
            </a:r>
            <a:r>
              <a:rPr lang="en-US" i="1" dirty="0" smtClean="0"/>
              <a:t>p </a:t>
            </a:r>
            <a:r>
              <a:rPr lang="en-US" i="1" dirty="0"/>
              <a:t>+ 2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39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66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6" idx="2"/>
          </p:cNvCxnSpPr>
          <p:nvPr/>
        </p:nvCxnSpPr>
        <p:spPr>
          <a:xfrm flipV="1">
            <a:off x="2539842" y="5289858"/>
            <a:ext cx="2125802" cy="445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143093" y="5289369"/>
            <a:ext cx="0" cy="4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2837" y="5735827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943217" y="5735827"/>
            <a:ext cx="400110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L. Child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461713" y="5742652"/>
            <a:ext cx="400110" cy="7303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R. Child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539842" y="5305158"/>
            <a:ext cx="0" cy="4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9547" y="1474675"/>
            <a:ext cx="2675054" cy="1545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a node at position </a:t>
            </a:r>
            <a:r>
              <a:rPr lang="en-US" i="1" dirty="0"/>
              <a:t>p</a:t>
            </a:r>
            <a:r>
              <a:rPr lang="en-US" i="1" dirty="0" smtClean="0"/>
              <a:t>,</a:t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</a:t>
            </a:r>
            <a:r>
              <a:rPr lang="en-US" dirty="0" smtClean="0"/>
              <a:t>L. </a:t>
            </a:r>
            <a:r>
              <a:rPr lang="en-US" dirty="0"/>
              <a:t>child position: </a:t>
            </a:r>
            <a:r>
              <a:rPr lang="en-US" dirty="0" smtClean="0"/>
              <a:t>  2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+ 1</a:t>
            </a:r>
          </a:p>
          <a:p>
            <a:r>
              <a:rPr lang="en-US" dirty="0" smtClean="0"/>
              <a:t>  R. </a:t>
            </a:r>
            <a:r>
              <a:rPr lang="en-US" dirty="0"/>
              <a:t>child position: </a:t>
            </a:r>
            <a:r>
              <a:rPr lang="en-US" dirty="0" smtClean="0"/>
              <a:t> 2</a:t>
            </a:r>
            <a:r>
              <a:rPr lang="en-US" i="1" dirty="0" smtClean="0"/>
              <a:t>p </a:t>
            </a:r>
            <a:r>
              <a:rPr lang="en-US" i="1" dirty="0"/>
              <a:t>+ 2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29</a:t>
              </a:r>
              <a:endParaRPr lang="en-US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37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26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20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66</a:t>
                </a:r>
                <a:endParaRPr lang="en-US" dirty="0"/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23" idx="2"/>
          </p:cNvCxnSpPr>
          <p:nvPr/>
        </p:nvCxnSpPr>
        <p:spPr>
          <a:xfrm flipV="1">
            <a:off x="3087110" y="5278190"/>
            <a:ext cx="2619016" cy="442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21039" y="5289858"/>
            <a:ext cx="0" cy="4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39115" y="5732937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998369" y="5732937"/>
            <a:ext cx="400110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L. Child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99096" y="5732937"/>
            <a:ext cx="400110" cy="7303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R. Child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087110" y="5289930"/>
            <a:ext cx="0" cy="4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39547" y="1474675"/>
            <a:ext cx="2675054" cy="1545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a node at position </a:t>
            </a:r>
            <a:r>
              <a:rPr lang="en-US" i="1" dirty="0"/>
              <a:t>p</a:t>
            </a:r>
            <a:r>
              <a:rPr lang="en-US" i="1" dirty="0" smtClean="0"/>
              <a:t>,</a:t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</a:t>
            </a:r>
            <a:r>
              <a:rPr lang="en-US" dirty="0" smtClean="0"/>
              <a:t>L. </a:t>
            </a:r>
            <a:r>
              <a:rPr lang="en-US" dirty="0"/>
              <a:t>child position: </a:t>
            </a:r>
            <a:r>
              <a:rPr lang="en-US" dirty="0" smtClean="0"/>
              <a:t>  2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+ 1</a:t>
            </a:r>
          </a:p>
          <a:p>
            <a:r>
              <a:rPr lang="en-US" dirty="0" smtClean="0"/>
              <a:t>  R. </a:t>
            </a:r>
            <a:r>
              <a:rPr lang="en-US" dirty="0"/>
              <a:t>child position: </a:t>
            </a:r>
            <a:r>
              <a:rPr lang="en-US" dirty="0" smtClean="0"/>
              <a:t> 2</a:t>
            </a:r>
            <a:r>
              <a:rPr lang="en-US" i="1" dirty="0" smtClean="0"/>
              <a:t>p </a:t>
            </a:r>
            <a:r>
              <a:rPr lang="en-US" i="1" dirty="0"/>
              <a:t>+ 2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29</a:t>
              </a:r>
              <a:endParaRPr lang="en-US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76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28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66</a:t>
                </a:r>
                <a:endParaRPr lang="en-US" dirty="0"/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25" idx="2"/>
          </p:cNvCxnSpPr>
          <p:nvPr/>
        </p:nvCxnSpPr>
        <p:spPr>
          <a:xfrm flipV="1">
            <a:off x="3620412" y="5275885"/>
            <a:ext cx="3155035" cy="4491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288622" y="5294283"/>
            <a:ext cx="0" cy="4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72417" y="5737362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049331" y="5737362"/>
            <a:ext cx="400110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L. Child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550058" y="5737362"/>
            <a:ext cx="400110" cy="7303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R. Child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620412" y="5294355"/>
            <a:ext cx="0" cy="4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9547" y="1474675"/>
            <a:ext cx="2675054" cy="1545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a node at position </a:t>
            </a:r>
            <a:r>
              <a:rPr lang="en-US" i="1" dirty="0"/>
              <a:t>p</a:t>
            </a:r>
            <a:r>
              <a:rPr lang="en-US" i="1" dirty="0" smtClean="0"/>
              <a:t>,</a:t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</a:t>
            </a:r>
            <a:r>
              <a:rPr lang="en-US" dirty="0" smtClean="0"/>
              <a:t>L. </a:t>
            </a:r>
            <a:r>
              <a:rPr lang="en-US" dirty="0"/>
              <a:t>child position: </a:t>
            </a:r>
            <a:r>
              <a:rPr lang="en-US" dirty="0" smtClean="0"/>
              <a:t>  2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+ 1</a:t>
            </a:r>
          </a:p>
          <a:p>
            <a:r>
              <a:rPr lang="en-US" dirty="0" smtClean="0"/>
              <a:t>  R. </a:t>
            </a:r>
            <a:r>
              <a:rPr lang="en-US" dirty="0"/>
              <a:t>child position: </a:t>
            </a:r>
            <a:r>
              <a:rPr lang="en-US" dirty="0" smtClean="0"/>
              <a:t> 2</a:t>
            </a:r>
            <a:r>
              <a:rPr lang="en-US" i="1" dirty="0" smtClean="0"/>
              <a:t>p </a:t>
            </a:r>
            <a:r>
              <a:rPr lang="en-US" i="1" dirty="0"/>
              <a:t>+ 2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Heap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29</a:t>
              </a:r>
              <a:endParaRPr lang="en-US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74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39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66</a:t>
                </a:r>
                <a:endParaRPr lang="en-US" dirty="0"/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11" idx="2"/>
          </p:cNvCxnSpPr>
          <p:nvPr/>
        </p:nvCxnSpPr>
        <p:spPr>
          <a:xfrm rot="10800000">
            <a:off x="4136965" y="5295849"/>
            <a:ext cx="3166145" cy="4199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49042" y="5737362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133359" y="5726517"/>
            <a:ext cx="400110" cy="5010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Child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03109" y="5295848"/>
            <a:ext cx="0" cy="4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54874" y="2655249"/>
            <a:ext cx="2250096" cy="1190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node </a:t>
            </a:r>
            <a:r>
              <a:rPr lang="en-US" dirty="0"/>
              <a:t>at position </a:t>
            </a:r>
            <a:r>
              <a:rPr lang="en-US" i="1" dirty="0" smtClean="0"/>
              <a:t>c </a:t>
            </a:r>
            <a:br>
              <a:rPr lang="en-US" i="1" dirty="0" smtClean="0"/>
            </a:br>
            <a:r>
              <a:rPr lang="en-US" dirty="0" smtClean="0"/>
              <a:t>can find its parent at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 – 1)/2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into a Heap Implemented as an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814743" y="2205968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29</a:t>
              </a:r>
              <a:endParaRPr lang="en-US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89</a:t>
                </a:r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66</a:t>
                </a:r>
                <a:endParaRPr lang="en-US" dirty="0"/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00217" y="4584643"/>
            <a:ext cx="7143566" cy="723036"/>
            <a:chOff x="1317816" y="4584643"/>
            <a:chExt cx="7143566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71279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317816" y="4920526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94525" y="4922342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19269" y="4922342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84246" y="490655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07883" y="4908858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28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16391" y="4926516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445071" y="4906715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66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000466" y="4908858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485553" y="4908858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45768" y="4908858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554874" y="490655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082536" y="4908858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559854" y="4908858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89</a:t>
              </a:r>
              <a:endParaRPr lang="en-US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8001000" y="4900881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8001000" y="4586406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64373" y="2006770"/>
            <a:ext cx="380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dirty="0" smtClean="0"/>
              <a:t>1. Insert the new element at the end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/>
              <a:t> and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table.size() - 1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en-US" sz="3600" b="0" dirty="0" smtClean="0"/>
              <a:t>(cont.)</a:t>
            </a:r>
            <a:endParaRPr lang="en-US" sz="3600" b="0" dirty="0"/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323438" cy="369332"/>
            <a:chOff x="7394096" y="4142433"/>
            <a:chExt cx="132343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66</a:t>
              </a:r>
              <a:endParaRPr lang="en-US" dirty="0"/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8469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27472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4373" y="2006770"/>
            <a:ext cx="380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dirty="0" smtClean="0"/>
              <a:t>1. Insert the new element at the end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/>
              <a:t> and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table.size() - 1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877405" y="3654232"/>
            <a:ext cx="10322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66757" y="4908858"/>
            <a:ext cx="31290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702660" y="5294112"/>
            <a:ext cx="430887" cy="1128328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517"/>
              <a:ext cx="430887" cy="70949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Child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323438" cy="369332"/>
            <a:chOff x="7394096" y="4142433"/>
            <a:chExt cx="132343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8469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27472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4373" y="2006770"/>
            <a:ext cx="397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dirty="0"/>
              <a:t>2</a:t>
            </a:r>
            <a:r>
              <a:rPr lang="en-US" dirty="0" smtClean="0"/>
              <a:t>.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(child – 1)/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877405" y="3654232"/>
            <a:ext cx="10322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66757" y="4908858"/>
            <a:ext cx="31290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702660" y="5294112"/>
            <a:ext cx="430887" cy="1128328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517"/>
              <a:ext cx="430887" cy="70949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Child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145758" y="5307679"/>
            <a:ext cx="430887" cy="1251758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7"/>
              <a:ext cx="430887" cy="83292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Parent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  <a:endCxn id="85" idx="0"/>
          </p:cNvCxnSpPr>
          <p:nvPr/>
        </p:nvCxnSpPr>
        <p:spPr>
          <a:xfrm flipV="1">
            <a:off x="4361202" y="5712950"/>
            <a:ext cx="3556902" cy="13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wolf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canine</a:t>
              </a:r>
              <a:endParaRPr lang="en-US" sz="1600" dirty="0"/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A tree consists of a collection of elements or nodes, with each node linked to its successors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2564506"/>
            <a:ext cx="2545370" cy="1397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Each node in a tree has exactly one parent except for the root node, which has no parent</a:t>
            </a:r>
          </a:p>
        </p:txBody>
      </p:sp>
    </p:spTree>
    <p:extLst>
      <p:ext uri="{BB962C8B-B14F-4D97-AF65-F5344CB8AC3E}">
        <p14:creationId xmlns:p14="http://schemas.microsoft.com/office/powerpoint/2010/main" val="10928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323438" cy="369332"/>
            <a:chOff x="7394096" y="4142433"/>
            <a:chExt cx="132343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8469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27472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9689" y="1823833"/>
            <a:ext cx="47943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600"/>
              </a:spcAft>
            </a:pPr>
            <a:r>
              <a:rPr lang="en-US" dirty="0" smtClean="0"/>
              <a:t>3. while 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877405" y="3654232"/>
            <a:ext cx="10322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66757" y="4908858"/>
            <a:ext cx="31290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702660" y="5294112"/>
            <a:ext cx="430887" cy="1128328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517"/>
              <a:ext cx="430887" cy="70949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Child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145758" y="5307679"/>
            <a:ext cx="430887" cy="1251758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7"/>
              <a:ext cx="430887" cy="83292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Parent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  <a:endCxn id="85" idx="0"/>
          </p:cNvCxnSpPr>
          <p:nvPr/>
        </p:nvCxnSpPr>
        <p:spPr>
          <a:xfrm flipV="1">
            <a:off x="4361202" y="5712950"/>
            <a:ext cx="3556902" cy="13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195198" cy="369332"/>
            <a:chOff x="7394096" y="4142433"/>
            <a:chExt cx="119519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2057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91592" y="4906715"/>
            <a:ext cx="31290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9689" y="1823833"/>
            <a:ext cx="47943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600"/>
              </a:spcAft>
            </a:pPr>
            <a:r>
              <a:rPr lang="en-US" dirty="0" smtClean="0"/>
              <a:t>3. while 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941525" y="3654233"/>
            <a:ext cx="39102" cy="18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02637" y="4908858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66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702660" y="5294112"/>
            <a:ext cx="430887" cy="1128328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517"/>
              <a:ext cx="430887" cy="70949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Child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145758" y="5307679"/>
            <a:ext cx="430887" cy="1251758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7"/>
              <a:ext cx="430887" cy="83292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Parent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  <a:endCxn id="85" idx="0"/>
          </p:cNvCxnSpPr>
          <p:nvPr/>
        </p:nvCxnSpPr>
        <p:spPr>
          <a:xfrm flipV="1">
            <a:off x="4361202" y="5712950"/>
            <a:ext cx="3556902" cy="13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195198" cy="369332"/>
            <a:chOff x="7394096" y="4142433"/>
            <a:chExt cx="119519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2057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91592" y="4906715"/>
            <a:ext cx="31290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9689" y="1823833"/>
            <a:ext cx="47943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600"/>
              </a:spcAft>
            </a:pPr>
            <a:r>
              <a:rPr lang="en-US" dirty="0" smtClean="0"/>
              <a:t>3. while 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941525" y="3654233"/>
            <a:ext cx="39102" cy="18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02637" y="4908858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14304" y="5293097"/>
            <a:ext cx="430887" cy="1128328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517"/>
              <a:ext cx="430887" cy="70949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Child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781104" y="5307679"/>
            <a:ext cx="430887" cy="1237176"/>
            <a:chOff x="7226201" y="5322261"/>
            <a:chExt cx="430887" cy="1237176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7"/>
              <a:ext cx="430887" cy="83292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Parent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1645" y="5322261"/>
              <a:ext cx="215443" cy="404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29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195198" cy="369332"/>
            <a:chOff x="7394096" y="4142433"/>
            <a:chExt cx="119519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2057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91592" y="4906715"/>
            <a:ext cx="31290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9689" y="1823833"/>
            <a:ext cx="47943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600"/>
              </a:spcAft>
            </a:pPr>
            <a:r>
              <a:rPr lang="en-US" dirty="0" smtClean="0"/>
              <a:t>3. while 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941525" y="3654233"/>
            <a:ext cx="39102" cy="18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02637" y="4908858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1867" y="5307679"/>
            <a:ext cx="430887" cy="1128328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517"/>
              <a:ext cx="430887" cy="70949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Child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025473" y="5295848"/>
            <a:ext cx="430887" cy="1251758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7"/>
              <a:ext cx="430887" cy="83292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Parent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</p:cNvCxnSpPr>
          <p:nvPr/>
        </p:nvCxnSpPr>
        <p:spPr>
          <a:xfrm>
            <a:off x="2240917" y="5714686"/>
            <a:ext cx="2116394" cy="1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29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195198" cy="369332"/>
            <a:chOff x="7394096" y="4142433"/>
            <a:chExt cx="119519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2057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91592" y="4906715"/>
            <a:ext cx="31290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9689" y="1823833"/>
            <a:ext cx="47943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600"/>
              </a:spcAft>
            </a:pPr>
            <a:r>
              <a:rPr lang="en-US" dirty="0" smtClean="0"/>
              <a:t>3. while 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941525" y="3654233"/>
            <a:ext cx="39102" cy="18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02637" y="4908858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1867" y="5307679"/>
            <a:ext cx="430887" cy="1128328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517"/>
              <a:ext cx="430887" cy="70949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Child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025473" y="5295848"/>
            <a:ext cx="430887" cy="1251758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7"/>
              <a:ext cx="430887" cy="83292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Parent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</p:cNvCxnSpPr>
          <p:nvPr/>
        </p:nvCxnSpPr>
        <p:spPr>
          <a:xfrm>
            <a:off x="2240917" y="5714686"/>
            <a:ext cx="2116394" cy="1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323438" cy="369332"/>
            <a:chOff x="7394096" y="4142433"/>
            <a:chExt cx="132343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29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8469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27472" y="4906715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9689" y="1823833"/>
            <a:ext cx="47943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600"/>
              </a:spcAft>
            </a:pPr>
            <a:r>
              <a:rPr lang="en-US" dirty="0" smtClean="0"/>
              <a:t>3. while 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941525" y="3654233"/>
            <a:ext cx="39102" cy="18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02637" y="4908858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1867" y="5307679"/>
            <a:ext cx="430887" cy="1128328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517"/>
              <a:ext cx="430887" cy="70949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Child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025473" y="5295848"/>
            <a:ext cx="430887" cy="1251758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7"/>
              <a:ext cx="430887" cy="83292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Parent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</p:cNvCxnSpPr>
          <p:nvPr/>
        </p:nvCxnSpPr>
        <p:spPr>
          <a:xfrm>
            <a:off x="2240917" y="5714686"/>
            <a:ext cx="2116394" cy="1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323438" cy="369332"/>
            <a:chOff x="7394096" y="4142433"/>
            <a:chExt cx="132343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8469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27472" y="4906715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9689" y="1823833"/>
            <a:ext cx="47943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600"/>
              </a:spcAft>
            </a:pPr>
            <a:r>
              <a:rPr lang="en-US" dirty="0" smtClean="0"/>
              <a:t>3. while 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941525" y="3654233"/>
            <a:ext cx="39102" cy="18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02637" y="4908858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25473" y="5307679"/>
            <a:ext cx="430887" cy="1128328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517"/>
              <a:ext cx="430887" cy="70949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Child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650577" y="5307679"/>
            <a:ext cx="571666" cy="1239927"/>
            <a:chOff x="7226201" y="5319510"/>
            <a:chExt cx="571666" cy="1239927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7"/>
              <a:ext cx="430887" cy="83292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Parent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1645" y="5319510"/>
              <a:ext cx="356222" cy="4070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323438" cy="369332"/>
            <a:chOff x="7394096" y="4142433"/>
            <a:chExt cx="132343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8469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27472" y="4906715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9689" y="1823833"/>
            <a:ext cx="47943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600"/>
              </a:spcAft>
            </a:pPr>
            <a:r>
              <a:rPr lang="en-US" dirty="0" smtClean="0"/>
              <a:t>3. while 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941525" y="3654233"/>
            <a:ext cx="39102" cy="18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02637" y="4908858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25473" y="5309869"/>
            <a:ext cx="430887" cy="1128328"/>
            <a:chOff x="7226201" y="5307679"/>
            <a:chExt cx="430887" cy="1128328"/>
          </a:xfrm>
        </p:grpSpPr>
        <p:sp>
          <p:nvSpPr>
            <p:cNvPr id="85" name="TextBox 84"/>
            <p:cNvSpPr txBox="1"/>
            <p:nvPr/>
          </p:nvSpPr>
          <p:spPr>
            <a:xfrm>
              <a:off x="7226201" y="5726517"/>
              <a:ext cx="430887" cy="70949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Child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85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957597" y="5309869"/>
            <a:ext cx="430887" cy="1251758"/>
            <a:chOff x="7226201" y="5307679"/>
            <a:chExt cx="430887" cy="1251758"/>
          </a:xfrm>
        </p:grpSpPr>
        <p:sp>
          <p:nvSpPr>
            <p:cNvPr id="96" name="TextBox 95"/>
            <p:cNvSpPr txBox="1"/>
            <p:nvPr/>
          </p:nvSpPr>
          <p:spPr>
            <a:xfrm>
              <a:off x="7226201" y="5726517"/>
              <a:ext cx="430887" cy="83292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Parent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7441645" y="5307679"/>
              <a:ext cx="0" cy="41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stCxn id="96" idx="0"/>
            <a:endCxn id="85" idx="0"/>
          </p:cNvCxnSpPr>
          <p:nvPr/>
        </p:nvCxnSpPr>
        <p:spPr>
          <a:xfrm>
            <a:off x="1173041" y="5728707"/>
            <a:ext cx="1067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Inserting into a Heap Implemented as an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56360" y="220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25265" y="27454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372138" y="2745434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814743" y="3834601"/>
            <a:ext cx="882292" cy="369332"/>
            <a:chOff x="4590254" y="5277977"/>
            <a:chExt cx="882292" cy="369332"/>
          </a:xfrm>
        </p:grpSpPr>
        <p:sp>
          <p:nvSpPr>
            <p:cNvPr id="154" name="TextBox 153"/>
            <p:cNvSpPr txBox="1"/>
            <p:nvPr/>
          </p:nvSpPr>
          <p:spPr>
            <a:xfrm>
              <a:off x="4590254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31400" y="52779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99191" y="3834601"/>
            <a:ext cx="873193" cy="369332"/>
            <a:chOff x="2571515" y="5410200"/>
            <a:chExt cx="873193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2571515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03562" y="5410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774540" y="3834601"/>
            <a:ext cx="882292" cy="369332"/>
            <a:chOff x="2571515" y="5943600"/>
            <a:chExt cx="882292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2571515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74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2661" y="59436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35316" y="3284900"/>
            <a:ext cx="1421044" cy="379568"/>
            <a:chOff x="5434299" y="4142433"/>
            <a:chExt cx="1421044" cy="379568"/>
          </a:xfrm>
        </p:grpSpPr>
        <p:sp>
          <p:nvSpPr>
            <p:cNvPr id="148" name="TextBox 147"/>
            <p:cNvSpPr txBox="1"/>
            <p:nvPr/>
          </p:nvSpPr>
          <p:spPr>
            <a:xfrm>
              <a:off x="5434299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4197" y="41526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95113" y="3284900"/>
            <a:ext cx="1323438" cy="369332"/>
            <a:chOff x="7394096" y="4142433"/>
            <a:chExt cx="1323438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7394096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39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6388" y="41424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</p:grpSp>
      <p:cxnSp>
        <p:nvCxnSpPr>
          <p:cNvPr id="134" name="Straight Connector 133"/>
          <p:cNvCxnSpPr>
            <a:stCxn id="116" idx="1"/>
            <a:endCxn id="119" idx="0"/>
          </p:cNvCxnSpPr>
          <p:nvPr/>
        </p:nvCxnSpPr>
        <p:spPr>
          <a:xfrm flipH="1">
            <a:off x="1745838" y="2390634"/>
            <a:ext cx="710522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6" idx="3"/>
            <a:endCxn id="128" idx="0"/>
          </p:cNvCxnSpPr>
          <p:nvPr/>
        </p:nvCxnSpPr>
        <p:spPr>
          <a:xfrm>
            <a:off x="2769266" y="2390634"/>
            <a:ext cx="823446" cy="3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48" idx="0"/>
          </p:cNvCxnSpPr>
          <p:nvPr/>
        </p:nvCxnSpPr>
        <p:spPr>
          <a:xfrm flipH="1">
            <a:off x="1255889" y="3114766"/>
            <a:ext cx="269376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261852" y="3114766"/>
            <a:ext cx="220573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9" idx="0"/>
          </p:cNvCxnSpPr>
          <p:nvPr/>
        </p:nvCxnSpPr>
        <p:spPr>
          <a:xfrm flipH="1" flipV="1">
            <a:off x="1966411" y="3114766"/>
            <a:ext cx="269376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</p:cNvCxnSpPr>
          <p:nvPr/>
        </p:nvCxnSpPr>
        <p:spPr>
          <a:xfrm flipH="1" flipV="1">
            <a:off x="3813286" y="3114766"/>
            <a:ext cx="28469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4" idx="0"/>
          </p:cNvCxnSpPr>
          <p:nvPr/>
        </p:nvCxnSpPr>
        <p:spPr>
          <a:xfrm flipV="1">
            <a:off x="1035316" y="3654232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5" idx="0"/>
          </p:cNvCxnSpPr>
          <p:nvPr/>
        </p:nvCxnSpPr>
        <p:spPr>
          <a:xfrm flipH="1" flipV="1">
            <a:off x="1390577" y="3654232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0"/>
          </p:cNvCxnSpPr>
          <p:nvPr/>
        </p:nvCxnSpPr>
        <p:spPr>
          <a:xfrm flipV="1">
            <a:off x="2019764" y="3664468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3" idx="0"/>
          </p:cNvCxnSpPr>
          <p:nvPr/>
        </p:nvCxnSpPr>
        <p:spPr>
          <a:xfrm flipH="1" flipV="1">
            <a:off x="2343799" y="3654232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0" idx="0"/>
          </p:cNvCxnSpPr>
          <p:nvPr/>
        </p:nvCxnSpPr>
        <p:spPr>
          <a:xfrm flipV="1">
            <a:off x="2995113" y="3654232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1" idx="0"/>
          </p:cNvCxnSpPr>
          <p:nvPr/>
        </p:nvCxnSpPr>
        <p:spPr>
          <a:xfrm flipH="1" flipV="1">
            <a:off x="3372138" y="3664468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2689" y="4908858"/>
            <a:ext cx="7127912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53835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3320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981772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09709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37646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5583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93520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21457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49394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77331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5268" y="490885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0217" y="458464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6237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1670" y="458464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1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2726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58119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9481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6374" y="4584643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3018" y="4584643"/>
            <a:ext cx="460383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7002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49595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58103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8391" y="4584643"/>
            <a:ext cx="322524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226201" y="492667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217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76926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01670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66647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9028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8792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127472" y="4906715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68286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679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728169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37275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64937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2255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683401" y="4900881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83401" y="4586406"/>
            <a:ext cx="460382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9689" y="1823833"/>
            <a:ext cx="47943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600"/>
              </a:spcAft>
            </a:pPr>
            <a:r>
              <a:rPr lang="en-US" dirty="0" smtClean="0"/>
              <a:t>3. while 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parent &gt;=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and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table[parent] &gt; table[child]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Swap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table[parent]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       and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table[child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 smtClean="0"/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 smtClean="0"/>
              <a:t>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(child-1)/2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20952" y="3834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  <p:cxnSp>
        <p:nvCxnSpPr>
          <p:cNvPr id="7" name="Straight Connector 6"/>
          <p:cNvCxnSpPr>
            <a:stCxn id="81" idx="0"/>
          </p:cNvCxnSpPr>
          <p:nvPr/>
        </p:nvCxnSpPr>
        <p:spPr>
          <a:xfrm flipV="1">
            <a:off x="3941525" y="3654233"/>
            <a:ext cx="39102" cy="18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02637" y="4908858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Removal from a </a:t>
            </a:r>
            <a:r>
              <a:rPr lang="en-US" b="1" dirty="0"/>
              <a:t>Heap Implemented as an</a:t>
            </a:r>
            <a:r>
              <a:rPr lang="en-US" dirty="0"/>
              <a:t>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ArrayList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Removing an Element from a Heap Implemented as an ArrayList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1. 	Remove the last element (i.e., the one at size() – 1) and set the item at 0 to this value.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2. 	Set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1200" dirty="0" smtClean="0">
                <a:latin typeface="Calibri" pitchFamily="34" charset="0"/>
              </a:rPr>
              <a:t> to 0.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3. 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while (true)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4. 	                Set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leftChild </a:t>
            </a:r>
            <a:r>
              <a:rPr lang="en-US" sz="1200" dirty="0" smtClean="0">
                <a:latin typeface="Calibri" pitchFamily="34" charset="0"/>
              </a:rPr>
              <a:t>to (2 *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1200" dirty="0" smtClean="0">
                <a:latin typeface="Calibri" pitchFamily="34" charset="0"/>
              </a:rPr>
              <a:t>) + 1 and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1200" dirty="0" smtClean="0">
                <a:latin typeface="Calibri" pitchFamily="34" charset="0"/>
              </a:rPr>
              <a:t> to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sz="1200" dirty="0" smtClean="0">
                <a:latin typeface="Calibri" pitchFamily="34" charset="0"/>
              </a:rPr>
              <a:t> + 1.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5. 	      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if leftChild &gt;= table.size()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6. 		            Break out of loop.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7. 		Assume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minChild</a:t>
            </a:r>
            <a:r>
              <a:rPr lang="en-US" sz="1200" dirty="0" smtClean="0">
                <a:latin typeface="Calibri" pitchFamily="34" charset="0"/>
              </a:rPr>
              <a:t> (the smaller child) is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sz="1200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8. 	      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rightChild &lt; table.size() and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   table[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&lt; table[leftChild]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9. 		             Set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minChild</a:t>
            </a:r>
            <a:r>
              <a:rPr lang="en-US" sz="1200" dirty="0" smtClean="0">
                <a:latin typeface="Calibri" pitchFamily="34" charset="0"/>
              </a:rPr>
              <a:t> to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1200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10. 	      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if table[parent] &gt; table[minChild]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11. 		             Swap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table[parent</a:t>
            </a:r>
            <a:r>
              <a:rPr lang="en-US" sz="1200" dirty="0" smtClean="0">
                <a:latin typeface="Calibri" pitchFamily="34" charset="0"/>
              </a:rPr>
              <a:t>] and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table[minChild</a:t>
            </a:r>
            <a:r>
              <a:rPr lang="en-US" sz="1200" dirty="0" smtClean="0">
                <a:latin typeface="Calibri" pitchFamily="34" charset="0"/>
              </a:rPr>
              <a:t>].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12. 		             Set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1200" dirty="0" smtClean="0">
                <a:latin typeface="Calibri" pitchFamily="34" charset="0"/>
              </a:rPr>
              <a:t> to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minChild</a:t>
            </a:r>
            <a:r>
              <a:rPr lang="en-US" sz="1200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	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sz="1200" dirty="0" smtClean="0">
                <a:latin typeface="Calibri" pitchFamily="34" charset="0"/>
              </a:rPr>
              <a:t>13. 			Break out of loop.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wolf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canine</a:t>
              </a:r>
              <a:endParaRPr lang="en-US" sz="1600" dirty="0"/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6248400" y="2971800"/>
            <a:ext cx="2286000" cy="930614"/>
          </a:xfrm>
          <a:prstGeom prst="borderCallout1">
            <a:avLst>
              <a:gd name="adj1" fmla="val 50579"/>
              <a:gd name="adj2" fmla="val 118"/>
              <a:gd name="adj3" fmla="val 109942"/>
              <a:gd name="adj4" fmla="val -18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Nodes that have the same parent are </a:t>
            </a:r>
            <a:r>
              <a:rPr lang="en-US" i="1" dirty="0" smtClean="0"/>
              <a:t>siblings</a:t>
            </a:r>
          </a:p>
        </p:txBody>
      </p:sp>
      <p:cxnSp>
        <p:nvCxnSpPr>
          <p:cNvPr id="10" name="Straight Connector 9"/>
          <p:cNvCxnSpPr>
            <a:stCxn id="21" idx="2"/>
            <a:endCxn id="7" idx="7"/>
          </p:cNvCxnSpPr>
          <p:nvPr/>
        </p:nvCxnSpPr>
        <p:spPr>
          <a:xfrm flipH="1">
            <a:off x="3855430" y="3437107"/>
            <a:ext cx="2392970" cy="54342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423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 of the Heap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traces a path from the root to a leaf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traces a path from a leaf to the root</a:t>
            </a:r>
          </a:p>
          <a:p>
            <a:r>
              <a:rPr lang="en-US" dirty="0" smtClean="0"/>
              <a:t>This requires at most </a:t>
            </a:r>
            <a:r>
              <a:rPr lang="en-US" i="1" dirty="0" smtClean="0"/>
              <a:t>h</a:t>
            </a:r>
            <a:r>
              <a:rPr lang="en-US" dirty="0" smtClean="0"/>
              <a:t> steps where </a:t>
            </a:r>
            <a:r>
              <a:rPr lang="en-US" i="1" dirty="0" smtClean="0"/>
              <a:t>h</a:t>
            </a:r>
            <a:r>
              <a:rPr lang="en-US" dirty="0" smtClean="0"/>
              <a:t> is the height of the tree</a:t>
            </a:r>
          </a:p>
          <a:p>
            <a:r>
              <a:rPr lang="en-US" dirty="0" smtClean="0"/>
              <a:t>The largest </a:t>
            </a:r>
            <a:r>
              <a:rPr lang="en-US" i="1" dirty="0" smtClean="0"/>
              <a:t>full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 has 2</a:t>
            </a:r>
            <a:r>
              <a:rPr lang="en-US" i="1" baseline="30000" dirty="0" smtClean="0"/>
              <a:t>h</a:t>
            </a:r>
            <a:r>
              <a:rPr lang="en-US" dirty="0" smtClean="0"/>
              <a:t>-1 nodes</a:t>
            </a:r>
          </a:p>
          <a:p>
            <a:r>
              <a:rPr lang="en-US" dirty="0" smtClean="0"/>
              <a:t>The smallest </a:t>
            </a:r>
            <a:r>
              <a:rPr lang="en-US" i="1" dirty="0" smtClean="0"/>
              <a:t>complete</a:t>
            </a:r>
            <a:r>
              <a:rPr lang="en-US" dirty="0" smtClean="0"/>
              <a:t> tree of </a:t>
            </a:r>
            <a:r>
              <a:rPr lang="en-US" dirty="0"/>
              <a:t>height </a:t>
            </a:r>
            <a:r>
              <a:rPr lang="en-US" i="1" dirty="0"/>
              <a:t>h</a:t>
            </a:r>
            <a:r>
              <a:rPr lang="en-US" dirty="0" smtClean="0"/>
              <a:t> has 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h</a:t>
            </a:r>
            <a:r>
              <a:rPr lang="en-US" baseline="30000" dirty="0" smtClean="0"/>
              <a:t>-1)</a:t>
            </a:r>
            <a:r>
              <a:rPr lang="en-US" dirty="0" smtClean="0"/>
              <a:t> nodes</a:t>
            </a:r>
          </a:p>
          <a:p>
            <a:r>
              <a:rPr lang="en-US" dirty="0" smtClean="0"/>
              <a:t>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are O(log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Priority Queues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The heap is used to implement a special kind of queue called a priority queue</a:t>
            </a:r>
          </a:p>
          <a:p>
            <a:pPr eaLnBrk="1" hangingPunct="1"/>
            <a:r>
              <a:rPr lang="en-US" dirty="0" smtClean="0"/>
              <a:t>The heap is not very useful as an ADT on its own</a:t>
            </a:r>
          </a:p>
          <a:p>
            <a:pPr lvl="1" eaLnBrk="1" hangingPunct="1"/>
            <a:r>
              <a:rPr lang="en-US" dirty="0" smtClean="0"/>
              <a:t>We will not create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Heap</a:t>
            </a:r>
            <a:r>
              <a:rPr lang="en-US" dirty="0" smtClean="0"/>
              <a:t> interface or code a class that implements it</a:t>
            </a:r>
          </a:p>
          <a:p>
            <a:pPr lvl="1" eaLnBrk="1" hangingPunct="1"/>
            <a:r>
              <a:rPr lang="en-US" dirty="0" smtClean="0"/>
              <a:t>Instead, we will incorporate its algorithms when we implement a priority queue class and heapsort</a:t>
            </a:r>
          </a:p>
          <a:p>
            <a:pPr eaLnBrk="1" hangingPunct="1"/>
            <a:r>
              <a:rPr lang="en-US" dirty="0" smtClean="0"/>
              <a:t>Sometimes a FIFO queue may not be the best way to implement a waiting line</a:t>
            </a:r>
          </a:p>
          <a:p>
            <a:pPr eaLnBrk="1" hangingPunct="1"/>
            <a:r>
              <a:rPr lang="en-US" dirty="0" smtClean="0"/>
              <a:t>A priority queue is a data structure in which only the highest-priority item is accessible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Priority Queues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 a print queue, sometimes it is more appropriate to print a short document that arrived after a very long document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priority queue </a:t>
            </a:r>
            <a:r>
              <a:rPr lang="en-US" dirty="0" smtClean="0"/>
              <a:t>is a data structure in which only the highest-priority item is accessible (as opposed to the first item entered)</a:t>
            </a:r>
          </a:p>
        </p:txBody>
      </p:sp>
    </p:spTree>
    <p:extLst>
      <p:ext uri="{BB962C8B-B14F-4D97-AF65-F5344CB8AC3E}">
        <p14:creationId xmlns:p14="http://schemas.microsoft.com/office/powerpoint/2010/main" val="5414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Insertion into a Priority Queue</a:t>
            </a:r>
          </a:p>
        </p:txBody>
      </p:sp>
      <p:pic>
        <p:nvPicPr>
          <p:cNvPr id="27650" name="Picture 2" descr="C:\Documents and Settings\Administrator\My Documents\Koffman\PPTs\JPEGS\JWCL233_Koffman JPG files\ch06\w0158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828800"/>
            <a:ext cx="8638363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sz="4000" dirty="0" smtClean="0"/>
              <a:t> </a:t>
            </a:r>
            <a:r>
              <a:rPr lang="en-US" b="1" dirty="0" smtClean="0"/>
              <a:t>Class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129539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Java provides a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PriorityQueue&lt;E&gt;</a:t>
            </a:r>
            <a:r>
              <a:rPr lang="en-US" dirty="0" smtClean="0"/>
              <a:t> class that implements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Queue&lt;E&gt; </a:t>
            </a:r>
            <a:r>
              <a:rPr lang="en-US" dirty="0" smtClean="0"/>
              <a:t>interface given in Chapter 4. </a:t>
            </a:r>
          </a:p>
        </p:txBody>
      </p:sp>
      <p:pic>
        <p:nvPicPr>
          <p:cNvPr id="41986" name="Picture 2" descr="C:\Documents and Settings\Administrator\My Documents\Koffman\PPTs\Koffman_Digital Request 150 DPI JPEG\Ch06\Table 6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2819400"/>
            <a:ext cx="8623901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a Heap as the Basis of a Priority Queue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priority queue, just like a heap, the smallest item always is removed first</a:t>
            </a:r>
          </a:p>
          <a:p>
            <a:r>
              <a:rPr lang="en-US" dirty="0" smtClean="0"/>
              <a:t>Because heap insertion and removal is </a:t>
            </a:r>
            <a:br>
              <a:rPr lang="en-US" dirty="0" smtClean="0"/>
            </a:br>
            <a:r>
              <a:rPr lang="en-US" dirty="0" smtClean="0"/>
              <a:t>O(log </a:t>
            </a:r>
            <a:r>
              <a:rPr lang="en-US" i="1" dirty="0" smtClean="0"/>
              <a:t>n</a:t>
            </a:r>
            <a:r>
              <a:rPr lang="en-US" dirty="0" smtClean="0"/>
              <a:t>), a heap can be the basis of a very efficient implementation of a priority queue</a:t>
            </a:r>
          </a:p>
          <a:p>
            <a:r>
              <a:rPr lang="en-US" dirty="0" smtClean="0"/>
              <a:t>While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java.util.PriorityQueue</a:t>
            </a:r>
            <a:r>
              <a:rPr lang="en-US" sz="2800" dirty="0" smtClean="0"/>
              <a:t> </a:t>
            </a:r>
            <a:r>
              <a:rPr lang="en-US" dirty="0" smtClean="0"/>
              <a:t>uses an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dirty="0" smtClean="0"/>
              <a:t>array, we will use an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/>
              <a:t> for our custom priority queue, 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KWPriorityQueue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Design of a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KWPriorityQueue</a:t>
            </a:r>
            <a:r>
              <a:rPr lang="en-US" sz="4000" dirty="0" smtClean="0"/>
              <a:t> </a:t>
            </a:r>
            <a:r>
              <a:rPr lang="en-US" b="1" dirty="0" smtClean="0"/>
              <a:t>Class</a:t>
            </a:r>
          </a:p>
        </p:txBody>
      </p:sp>
      <p:pic>
        <p:nvPicPr>
          <p:cNvPr id="43010" name="Picture 2" descr="C:\Documents and Settings\Administrator\My Documents\Koffman\PPTs\Koffman_Digital Request 150 DPI JPEG\Ch06\Table 6.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380219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Design of a </a:t>
            </a:r>
            <a:r>
              <a:rPr lang="en-US" dirty="0" smtClean="0"/>
              <a:t>KWPriorityQueue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0" dirty="0" smtClean="0"/>
              <a:t>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153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KWPriorityQueue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implements the 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interface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by building a heap in an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. The heap is structured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so that the "smallest" item is at the top.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KWPriorityQueue&lt;E&gt; extends AbstractQueue&lt;E&gt;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      implements Queue&lt;E&gt;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Data Fields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to hold the data. */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private ArrayList&lt;E&gt; theData;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An optional reference to a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object. */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Comparator&lt;E&gt; comparator = null;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Constructor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KWPriorityQueue()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theData = new ArrayList&lt;E&gt;();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offer</a:t>
            </a:r>
            <a:r>
              <a:rPr lang="en-US" sz="4000" dirty="0" smtClean="0"/>
              <a:t>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9296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Insert an item into the priority queue.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 pre: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is in heap order.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 post: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is in the priority queue and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theData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is in heap order.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@param item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to be inserted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@throws NullPointerException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if the item to be inserted is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Add the item to the heap.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theData.add(item);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// child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is newly inserted item.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int child = theData.size() - 1;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int parent = (child - 1) / 2;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Find child’s parent.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Reheap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while (parent &gt;= 0 &amp;&amp; compare(theData.get(parent),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    theData.get(child)) &gt; 0)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swap(parent, child);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child = parent;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parent = (child - 1) / 2;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return true;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poll</a:t>
            </a:r>
            <a:r>
              <a:rPr lang="en-US" dirty="0" smtClean="0"/>
              <a:t>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828800"/>
            <a:ext cx="8610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Remove an item from the priority queue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 pre: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is in heap order.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 post: Removed smallest item,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is in heap order.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@return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The item with the smallest priority value 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if empty.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E poll()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if (isEmpty())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Save the top of the heap.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E result = theData.get(0);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If only one item then remove it.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if (theData.size() == 1)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theData.remove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457200" y="3208102"/>
            <a:ext cx="2286000" cy="930614"/>
          </a:xfrm>
          <a:prstGeom prst="borderCallout1">
            <a:avLst>
              <a:gd name="adj1" fmla="val 99017"/>
              <a:gd name="adj2" fmla="val 49695"/>
              <a:gd name="adj3" fmla="val 162530"/>
              <a:gd name="adj4" fmla="val 8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A node that has no children is called a </a:t>
            </a:r>
            <a:r>
              <a:rPr lang="en-US" i="1" dirty="0" smtClean="0"/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42799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poll</a:t>
            </a:r>
            <a:r>
              <a:rPr lang="en-US" sz="3600" dirty="0" smtClean="0"/>
              <a:t> </a:t>
            </a:r>
            <a:r>
              <a:rPr lang="en-US" sz="3600" b="1" dirty="0" smtClean="0"/>
              <a:t>Method</a:t>
            </a:r>
            <a:r>
              <a:rPr lang="en-US" sz="3600" dirty="0" smtClean="0"/>
              <a:t> </a:t>
            </a:r>
            <a:r>
              <a:rPr lang="en-US" sz="3600" b="0" dirty="0" smtClean="0"/>
              <a:t>(cont.)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/*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Remove the last item from the ArrayList and place it into</a:t>
            </a:r>
          </a:p>
          <a:p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      the first position. */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theData.set(0, theData.remove(theData.size() - 1));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The parent starts at the top.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int parent =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while (true)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int leftChild = 2 * parent + 1;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if (leftChild &gt;= theData.size())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break;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Out of heap.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int rightChild = leftChild + 1;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int minChild = leftChild;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Assume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is smaller.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See whether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is smaller.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if (rightChild &lt; theData.size()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&amp;&amp; compare(theData.get(leftChild),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	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theData.get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 &gt; 0)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minChild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rightChild;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assert: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minChild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is the index of the smaller child.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Move smaller child up heap if necessary.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if (compare(theData.get(parent),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       theData.get(minChild)) &gt; 0)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swap(parent, minChild);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parent = minChild;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} else { //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Heap property is restored.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Methods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dirty="0" smtClean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 smtClean="0"/>
              <a:t> methods are implemented via delegation to the corresponding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Method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 smtClean="0"/>
              <a:t> tests whether the result of calling method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 smtClean="0"/>
              <a:t> is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and is inherited from class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AbstractCollection</a:t>
            </a:r>
          </a:p>
          <a:p>
            <a:r>
              <a:rPr lang="en-US" dirty="0" smtClean="0"/>
              <a:t>The implementations of methods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are left as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Comparator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763000" cy="4495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To use an ordering that is different from the natural ordering, provide a constructor that has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Comparator&lt;E&gt; </a:t>
            </a:r>
            <a:r>
              <a:rPr lang="en-US" dirty="0" smtClean="0">
                <a:cs typeface="Courier New" pitchFamily="49" charset="0"/>
              </a:rPr>
              <a:t>parameter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Creates a heap-based priority queue with the specified initial</a:t>
            </a:r>
          </a:p>
          <a:p>
            <a:pPr>
              <a:buNone/>
            </a:pP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    capacity that orders its elements according to the specified</a:t>
            </a:r>
          </a:p>
          <a:p>
            <a:pPr>
              <a:buNone/>
            </a:pP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    comparator.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@param cap </a:t>
            </a: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The initial capacity for this priority queue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@param comp </a:t>
            </a: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The comparator used to order this priority queue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@throws IllegalArgumentException </a:t>
            </a: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cap</a:t>
            </a: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 is less than 1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public KWPriorityQueue(Comparator&lt;E&gt; comp) {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if (cap &lt; 1)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	throw new IllegalArgumentException();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theData = new ArrayList&lt;E&gt;();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comparator = comp;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compare</a:t>
            </a:r>
            <a:r>
              <a:rPr lang="en-US" sz="4000" dirty="0" smtClean="0"/>
              <a:t>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data field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dirty="0" smtClean="0"/>
              <a:t> references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Comparator&lt;E&gt; </a:t>
            </a:r>
            <a:r>
              <a:rPr lang="en-US" dirty="0" smtClean="0"/>
              <a:t>object,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compare</a:t>
            </a:r>
            <a:r>
              <a:rPr lang="en-US" dirty="0" smtClean="0"/>
              <a:t> delegates the task to the object’s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If comparator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, it will delegate to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compareTo</a:t>
            </a:r>
          </a:p>
        </p:txBody>
      </p:sp>
    </p:spTree>
    <p:extLst>
      <p:ext uri="{BB962C8B-B14F-4D97-AF65-F5344CB8AC3E}">
        <p14:creationId xmlns:p14="http://schemas.microsoft.com/office/powerpoint/2010/main" val="28374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compare</a:t>
            </a:r>
            <a:r>
              <a:rPr lang="en-US" dirty="0" smtClean="0"/>
              <a:t> </a:t>
            </a:r>
            <a:r>
              <a:rPr lang="en-US" b="1" dirty="0" smtClean="0"/>
              <a:t>Method</a:t>
            </a:r>
            <a:r>
              <a:rPr lang="en-US" dirty="0" smtClean="0"/>
              <a:t>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859340"/>
            <a:ext cx="8229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Compare two items using either a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object’s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method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or their natural ordering using method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pre: If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implement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Comparable&lt;E&gt;.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@param left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One item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@param right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The other item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@return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Negative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less than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	   0 if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	   positive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 &gt; right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@throws ClassCastException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if items are not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Comparable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private int compare(E left, E right)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(comparator != null) { //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is defined.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return comparator.compare(left, right);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else { 		       //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Use left’s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method.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return ((Comparable&lt;E&gt;) left).compareTo(right);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PrintDocuments</a:t>
            </a:r>
            <a:r>
              <a:rPr lang="en-US" sz="4000" dirty="0" smtClean="0"/>
              <a:t> </a:t>
            </a:r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class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PrintDocument</a:t>
            </a:r>
            <a:r>
              <a:rPr lang="en-US" dirty="0" smtClean="0"/>
              <a:t> is used to define documents to be printed on a printer</a:t>
            </a:r>
          </a:p>
          <a:p>
            <a:r>
              <a:rPr lang="en-US" dirty="0" smtClean="0"/>
              <a:t>We want to order documents by a value that is a function of both size and time submitted</a:t>
            </a:r>
          </a:p>
          <a:p>
            <a:r>
              <a:rPr lang="en-US" dirty="0" smtClean="0"/>
              <a:t>In the client program, use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Queue printQueue =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(new ComparePrintDocuments());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PrintDocuments</a:t>
            </a:r>
            <a:r>
              <a:rPr lang="en-US" sz="4000" dirty="0" smtClean="0"/>
              <a:t> </a:t>
            </a:r>
            <a:r>
              <a:rPr lang="en-US" b="1" dirty="0" smtClean="0"/>
              <a:t>Example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4034" name="Picture 2" descr="C:\Documents and Settings\Administrator\My Documents\Koffman\PPTs\Koffman_Digital Request 150 DPI JPEG\Ch06\Listing 6.8.jpg"/>
          <p:cNvPicPr>
            <a:picLocks noChangeAspect="1" noChangeArrowheads="1"/>
          </p:cNvPicPr>
          <p:nvPr/>
        </p:nvPicPr>
        <p:blipFill>
          <a:blip r:embed="rId2" cstate="print"/>
          <a:srcRect t="10256"/>
          <a:stretch>
            <a:fillRect/>
          </a:stretch>
        </p:blipFill>
        <p:spPr bwMode="auto">
          <a:xfrm>
            <a:off x="0" y="1905000"/>
            <a:ext cx="5629366" cy="2667000"/>
          </a:xfrm>
          <a:prstGeom prst="rect">
            <a:avLst/>
          </a:prstGeom>
          <a:noFill/>
        </p:spPr>
      </p:pic>
      <p:pic>
        <p:nvPicPr>
          <p:cNvPr id="44035" name="Picture 3" descr="C:\Documents and Settings\Administrator\My Documents\Koffman\PPTs\Koffman_Digital Request 150 DPI JPEG\Ch06\Listing 6.8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70144"/>
            <a:ext cx="4953000" cy="2245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41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6.6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Huffman Trees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Huffman tree can be implemented using a binary tree and a PriorityQueue</a:t>
            </a:r>
          </a:p>
          <a:p>
            <a:pPr eaLnBrk="1" hangingPunct="1"/>
            <a:r>
              <a:rPr lang="en-US" dirty="0" smtClean="0"/>
              <a:t>A straight binary encoding of an alphabet assigns a unique binary number to each symbol in the alphabet</a:t>
            </a:r>
          </a:p>
          <a:p>
            <a:pPr lvl="1"/>
            <a:r>
              <a:rPr lang="en-US" dirty="0" smtClean="0"/>
              <a:t>Unicode is an example of such a coding</a:t>
            </a:r>
          </a:p>
          <a:p>
            <a:pPr eaLnBrk="1" hangingPunct="1"/>
            <a:r>
              <a:rPr lang="en-US" dirty="0" smtClean="0"/>
              <a:t>The message “go eagles” requires 144 bits in Unicode but only 38 bits using Huffman coding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Huffman Trees </a:t>
            </a:r>
            <a:r>
              <a:rPr lang="en-US" b="0" dirty="0" smtClean="0"/>
              <a:t>(cont.)</a:t>
            </a:r>
          </a:p>
        </p:txBody>
      </p:sp>
      <p:pic>
        <p:nvPicPr>
          <p:cNvPr id="45058" name="Picture 2" descr="C:\Documents and Settings\Administrator\My Documents\Koffman\PPTs\Koffman_Digital Request 150 DPI JPEG\Ch06\Table 6.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905000"/>
            <a:ext cx="8808697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457200" y="3208102"/>
            <a:ext cx="2286000" cy="930614"/>
          </a:xfrm>
          <a:prstGeom prst="borderCallout1">
            <a:avLst>
              <a:gd name="adj1" fmla="val 99017"/>
              <a:gd name="adj2" fmla="val 49695"/>
              <a:gd name="adj3" fmla="val 162530"/>
              <a:gd name="adj4" fmla="val 8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A node that has no children is called a </a:t>
            </a:r>
            <a:r>
              <a:rPr lang="en-US" i="1" dirty="0" smtClean="0"/>
              <a:t>leaf node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0" y="2743200"/>
            <a:ext cx="2209800" cy="24546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 nodes also are known as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/>
              <a:t>external nodes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nonleaf nodes are known as </a:t>
            </a:r>
            <a:br>
              <a:rPr lang="en-US" dirty="0" smtClean="0"/>
            </a:br>
            <a:r>
              <a:rPr lang="en-US" i="1" dirty="0" smtClean="0"/>
              <a:t>internal nodes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Huffman Trees </a:t>
            </a:r>
            <a:r>
              <a:rPr lang="en-US" b="0" dirty="0" smtClean="0"/>
              <a:t>(cont.)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/>
          <a:stretch/>
        </p:blipFill>
        <p:spPr bwMode="auto">
          <a:xfrm>
            <a:off x="838200" y="1528549"/>
            <a:ext cx="7648575" cy="471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Building a Custom Huffman Tree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want to build a custom Huffman tree for a file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 an array of objects such that each object contains a reference to a symbol occurring in that file and the frequency of occurrence (weight) for the symbol in that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Building a Custom Huffman Tree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Analysis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Each node will have storage for two data items: </a:t>
            </a:r>
          </a:p>
          <a:p>
            <a:pPr lvl="2"/>
            <a:r>
              <a:rPr lang="en-US" dirty="0" smtClean="0"/>
              <a:t>the weight of the node and </a:t>
            </a:r>
          </a:p>
          <a:p>
            <a:pPr lvl="2"/>
            <a:r>
              <a:rPr lang="en-US" dirty="0" smtClean="0"/>
              <a:t>the symbol associated with the node</a:t>
            </a:r>
          </a:p>
          <a:p>
            <a:pPr lvl="1"/>
            <a:r>
              <a:rPr lang="en-US" dirty="0" smtClean="0"/>
              <a:t>All symbols will be stored in leaf nodes</a:t>
            </a:r>
          </a:p>
          <a:p>
            <a:pPr lvl="1"/>
            <a:r>
              <a:rPr lang="en-US" dirty="0" smtClean="0"/>
              <a:t>For nodes that are not leaf nodes, the symbol part has no meaning</a:t>
            </a:r>
          </a:p>
          <a:p>
            <a:pPr lvl="1"/>
            <a:r>
              <a:rPr lang="en-US" dirty="0" smtClean="0"/>
              <a:t>The weight of a leaf node will be the frequency of the symbol stored at that node</a:t>
            </a:r>
          </a:p>
          <a:p>
            <a:pPr lvl="1"/>
            <a:r>
              <a:rPr lang="en-US" dirty="0" smtClean="0"/>
              <a:t>The weight of an interior node will be the sum of frequencies of all leaf nodes in the subtree rooted at the interior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Building a Custom Huffman Tree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Analysis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priority queue will be the key data structure in our Huffman tree</a:t>
            </a:r>
          </a:p>
          <a:p>
            <a:pPr lvl="1"/>
            <a:r>
              <a:rPr lang="en-US" dirty="0" smtClean="0"/>
              <a:t>We will store individual symbols and subtrees of multiple symbols in order by their priority (frequency of occurrence)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Building a Custom Huffman Tree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8674" name="Picture 2" descr="C:\Documents and Settings\Administrator\My Documents\Koffman\PPTs\JPEGS\JWCL233_Koffman JPG files\ch06\w0160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1996314" cy="762000"/>
          </a:xfrm>
          <a:prstGeom prst="rect">
            <a:avLst/>
          </a:prstGeom>
          <a:noFill/>
        </p:spPr>
      </p:pic>
      <p:pic>
        <p:nvPicPr>
          <p:cNvPr id="28675" name="Picture 3" descr="C:\Documents and Settings\Administrator\My Documents\Koffman\PPTs\JPEGS\JWCL233_Koffman JPG files\ch06\w0161-n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438400"/>
            <a:ext cx="1295400" cy="1586865"/>
          </a:xfrm>
          <a:prstGeom prst="rect">
            <a:avLst/>
          </a:prstGeom>
          <a:noFill/>
        </p:spPr>
      </p:pic>
      <p:pic>
        <p:nvPicPr>
          <p:cNvPr id="28676" name="Picture 4" descr="C:\Documents and Settings\Administrator\My Documents\Koffman\PPTs\JPEGS\JWCL233_Koffman JPG files\ch06\w0162-n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581400"/>
            <a:ext cx="1143000" cy="2545150"/>
          </a:xfrm>
          <a:prstGeom prst="rect">
            <a:avLst/>
          </a:prstGeom>
          <a:noFill/>
        </p:spPr>
      </p:pic>
      <p:pic>
        <p:nvPicPr>
          <p:cNvPr id="28677" name="Picture 5" descr="C:\Documents and Settings\Administrator\My Documents\Koffman\PPTs\JPEGS\JWCL233_Koffman JPG files\ch06\w0163-n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839593"/>
            <a:ext cx="1219200" cy="3018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67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Building a Custom Huffman Tree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9699" name="Picture 3" descr="C:\Documents and Settings\Administrator\My Documents\Koffman\PPTs\JPEGS\JWCL233_Koffman JPG files\ch06\w0164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514600" cy="3067942"/>
          </a:xfrm>
          <a:prstGeom prst="rect">
            <a:avLst/>
          </a:prstGeom>
          <a:noFill/>
        </p:spPr>
      </p:pic>
      <p:pic>
        <p:nvPicPr>
          <p:cNvPr id="29700" name="Picture 4" descr="C:\Documents and Settings\Administrator\My Documents\Koffman\PPTs\Koffman_Digital Request 150 DPI JPEG\Ch06\Table 6.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3417887" cy="3153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33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981200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Algorithm for Building a Huffman Tree</a:t>
            </a:r>
          </a:p>
          <a:p>
            <a:pPr marL="342900" indent="-342900"/>
            <a:r>
              <a:rPr lang="en-US" dirty="0" smtClean="0"/>
              <a:t>1.   Construct a set of trees with root nodes that contain each of the individual</a:t>
            </a:r>
          </a:p>
          <a:p>
            <a:pPr marL="342900" indent="-342900"/>
            <a:r>
              <a:rPr lang="en-US" dirty="0" smtClean="0"/>
              <a:t>      symbols and their weights.</a:t>
            </a:r>
          </a:p>
          <a:p>
            <a:r>
              <a:rPr lang="en-US" dirty="0" smtClean="0"/>
              <a:t>2.   Place the set of trees into a priority queue.</a:t>
            </a:r>
          </a:p>
          <a:p>
            <a:r>
              <a:rPr lang="en-US" dirty="0" smtClean="0"/>
              <a:t>3.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the priority queue has more than one item</a:t>
            </a:r>
          </a:p>
          <a:p>
            <a:r>
              <a:rPr lang="en-US" dirty="0" smtClean="0"/>
              <a:t>4. 	 Remove the two trees with the smallest weights.</a:t>
            </a:r>
          </a:p>
          <a:p>
            <a:r>
              <a:rPr lang="en-US" dirty="0" smtClean="0"/>
              <a:t>5. 	 Combine them into a new binary tree in which the weight of the tree</a:t>
            </a:r>
          </a:p>
          <a:p>
            <a:r>
              <a:rPr lang="en-US" dirty="0" smtClean="0"/>
              <a:t>	 root is the sum of the weights of its children.</a:t>
            </a:r>
          </a:p>
          <a:p>
            <a:r>
              <a:rPr lang="en-US" dirty="0" smtClean="0"/>
              <a:t>6. 	 Insert the newly created tree back into the priority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r>
              <a:rPr lang="en-US" dirty="0" smtClean="0"/>
              <a:t>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6082" name="Picture 2" descr="C:\Documents and Settings\Administrator\My Documents\Koffman\PPTs\Koffman_Digital Request 150 DPI JPEG\Ch06\Table 6.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508495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4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Listing 6.9 (Class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HuffmanTree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; page 349)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Listing 6.10 (The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buildTree</a:t>
            </a:r>
            <a:r>
              <a:rPr lang="en-US" dirty="0" smtClean="0">
                <a:solidFill>
                  <a:srgbClr val="0070C0"/>
                </a:solidFill>
              </a:rPr>
              <a:t> Method (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HuffmanTree.java</a:t>
            </a:r>
            <a:r>
              <a:rPr lang="en-US" dirty="0" smtClean="0">
                <a:solidFill>
                  <a:srgbClr val="0070C0"/>
                </a:solidFill>
              </a:rPr>
              <a:t>); pages 350-351)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Listing 6.11 (The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decode</a:t>
            </a:r>
            <a:r>
              <a:rPr lang="en-US" dirty="0" smtClean="0">
                <a:solidFill>
                  <a:srgbClr val="0070C0"/>
                </a:solidFill>
              </a:rPr>
              <a:t> Method (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HuffmanTree.java</a:t>
            </a:r>
            <a:r>
              <a:rPr lang="en-US" dirty="0" smtClean="0">
                <a:solidFill>
                  <a:srgbClr val="0070C0"/>
                </a:solidFill>
              </a:rPr>
              <a:t>); page 352)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3400" y="4800600"/>
            <a:ext cx="4480415" cy="974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generalization of the parent-child relationship is the  </a:t>
            </a:r>
            <a:br>
              <a:rPr lang="en-US" dirty="0" smtClean="0"/>
            </a:br>
            <a:r>
              <a:rPr lang="en-US" i="1" dirty="0" smtClean="0"/>
              <a:t>ancestor-descendant relationship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38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990599" y="2675107"/>
            <a:ext cx="2026813" cy="930614"/>
          </a:xfrm>
          <a:prstGeom prst="borderCallout1">
            <a:avLst>
              <a:gd name="adj1" fmla="val 51964"/>
              <a:gd name="adj2" fmla="val 102089"/>
              <a:gd name="adj3" fmla="val 69808"/>
              <a:gd name="adj4" fmla="val 144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dog is the parent of cat in this tree</a:t>
            </a:r>
            <a:endParaRPr lang="en-US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43400" y="4800600"/>
            <a:ext cx="4480415" cy="974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generalization of the parent-child relationship is the  </a:t>
            </a:r>
            <a:br>
              <a:rPr lang="en-US" dirty="0" smtClean="0"/>
            </a:br>
            <a:r>
              <a:rPr lang="en-US" i="1" dirty="0" smtClean="0"/>
              <a:t>ancestor-descendant relationship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49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457200" y="3238500"/>
            <a:ext cx="2026813" cy="930614"/>
          </a:xfrm>
          <a:prstGeom prst="borderCallout1">
            <a:avLst>
              <a:gd name="adj1" fmla="val 51964"/>
              <a:gd name="adj2" fmla="val 102089"/>
              <a:gd name="adj3" fmla="val 76728"/>
              <a:gd name="adj4" fmla="val 128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cat is the parent of canine in this tree</a:t>
            </a:r>
            <a:endParaRPr lang="en-US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43400" y="4800600"/>
            <a:ext cx="4480415" cy="974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generalization of the parent-child relationship is the  </a:t>
            </a:r>
            <a:br>
              <a:rPr lang="en-US" dirty="0" smtClean="0"/>
            </a:br>
            <a:r>
              <a:rPr lang="en-US" i="1" dirty="0" smtClean="0"/>
              <a:t>ancestor-descendant relationship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31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Chapter Objectives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To learn how to use a tree to represent a hierarchical organization of information</a:t>
            </a:r>
          </a:p>
          <a:p>
            <a:pPr eaLnBrk="1" hangingPunct="1"/>
            <a:r>
              <a:rPr lang="en-US" dirty="0" smtClean="0"/>
              <a:t>To learn how to use recursion to process trees</a:t>
            </a:r>
          </a:p>
          <a:p>
            <a:pPr eaLnBrk="1" hangingPunct="1"/>
            <a:r>
              <a:rPr lang="en-US" dirty="0" smtClean="0"/>
              <a:t>To understand the different ways of traversing a tree</a:t>
            </a:r>
          </a:p>
          <a:p>
            <a:pPr eaLnBrk="1" hangingPunct="1"/>
            <a:r>
              <a:rPr lang="en-US" dirty="0" smtClean="0"/>
              <a:t>To understand the differences between binary trees, binary search trees, and heaps</a:t>
            </a:r>
          </a:p>
          <a:p>
            <a:pPr eaLnBrk="1" hangingPunct="1"/>
            <a:r>
              <a:rPr lang="en-US" dirty="0" smtClean="0"/>
              <a:t>To learn how to implement binary trees, binary search trees, and heaps using linked data structures and arrays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381000" y="3505200"/>
            <a:ext cx="2026813" cy="930614"/>
          </a:xfrm>
          <a:prstGeom prst="borderCallout1">
            <a:avLst>
              <a:gd name="adj1" fmla="val 51964"/>
              <a:gd name="adj2" fmla="val 102089"/>
              <a:gd name="adj3" fmla="val 126549"/>
              <a:gd name="adj4" fmla="val 109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canine is a </a:t>
            </a:r>
            <a:r>
              <a:rPr lang="en-US" i="1" dirty="0" smtClean="0"/>
              <a:t>descendant</a:t>
            </a:r>
            <a:r>
              <a:rPr lang="en-US" dirty="0" smtClean="0"/>
              <a:t> of cat in this tree</a:t>
            </a:r>
            <a:endParaRPr lang="en-US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43400" y="4800600"/>
            <a:ext cx="4480415" cy="974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generalization of the parent-child relationship is the  </a:t>
            </a:r>
            <a:br>
              <a:rPr lang="en-US" dirty="0" smtClean="0"/>
            </a:br>
            <a:r>
              <a:rPr lang="en-US" i="1" dirty="0" smtClean="0"/>
              <a:t>ancestor-descendant relationship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079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1105619" y="2675107"/>
            <a:ext cx="2026813" cy="930614"/>
          </a:xfrm>
          <a:prstGeom prst="borderCallout1">
            <a:avLst>
              <a:gd name="adj1" fmla="val 51964"/>
              <a:gd name="adj2" fmla="val 102089"/>
              <a:gd name="adj3" fmla="val 71193"/>
              <a:gd name="adj4" fmla="val 143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dog is an </a:t>
            </a:r>
            <a:r>
              <a:rPr lang="en-US" i="1" dirty="0" smtClean="0"/>
              <a:t>ancestor</a:t>
            </a:r>
            <a:r>
              <a:rPr lang="en-US" dirty="0" smtClean="0"/>
              <a:t> of canine in this tree</a:t>
            </a:r>
            <a:endParaRPr lang="en-US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43400" y="4800600"/>
            <a:ext cx="4480415" cy="974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generalization of the parent-child relationship is the  </a:t>
            </a:r>
            <a:br>
              <a:rPr lang="en-US" dirty="0" smtClean="0"/>
            </a:br>
            <a:r>
              <a:rPr lang="en-US" i="1" dirty="0" smtClean="0"/>
              <a:t>ancestor-descendant relationship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45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6210837" y="4648200"/>
            <a:ext cx="2286000" cy="1014921"/>
          </a:xfrm>
          <a:prstGeom prst="borderCallout1">
            <a:avLst>
              <a:gd name="adj1" fmla="val 46428"/>
              <a:gd name="adj2" fmla="val -2699"/>
              <a:gd name="adj3" fmla="val 4764"/>
              <a:gd name="adj4" fmla="val -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subtree</a:t>
            </a:r>
            <a:r>
              <a:rPr lang="en-US" dirty="0" smtClean="0"/>
              <a:t> of a node is a tree whose root is a child of that node</a:t>
            </a:r>
            <a:endParaRPr lang="en-US" i="1" dirty="0" smtClean="0"/>
          </a:p>
        </p:txBody>
      </p:sp>
      <p:sp>
        <p:nvSpPr>
          <p:cNvPr id="12" name="Oval 11"/>
          <p:cNvSpPr/>
          <p:nvPr/>
        </p:nvSpPr>
        <p:spPr>
          <a:xfrm>
            <a:off x="1600200" y="3407114"/>
            <a:ext cx="2819400" cy="2460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6210837" y="4732506"/>
            <a:ext cx="2286000" cy="1058693"/>
          </a:xfrm>
          <a:prstGeom prst="borderCallout1">
            <a:avLst>
              <a:gd name="adj1" fmla="val 46428"/>
              <a:gd name="adj2" fmla="val -2699"/>
              <a:gd name="adj3" fmla="val 7532"/>
              <a:gd name="adj4" fmla="val -24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subtree</a:t>
            </a:r>
            <a:r>
              <a:rPr lang="en-US" dirty="0" smtClean="0"/>
              <a:t> of a node is a tree whose root is a child of that node</a:t>
            </a:r>
            <a:endParaRPr lang="en-US" i="1" dirty="0" smtClean="0"/>
          </a:p>
        </p:txBody>
      </p:sp>
      <p:sp>
        <p:nvSpPr>
          <p:cNvPr id="12" name="Oval 11"/>
          <p:cNvSpPr/>
          <p:nvPr/>
        </p:nvSpPr>
        <p:spPr>
          <a:xfrm>
            <a:off x="4724400" y="3595698"/>
            <a:ext cx="1752600" cy="120490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6210837" y="4648200"/>
            <a:ext cx="2286000" cy="1014921"/>
          </a:xfrm>
          <a:prstGeom prst="borderCallout1">
            <a:avLst>
              <a:gd name="adj1" fmla="val 46428"/>
              <a:gd name="adj2" fmla="val -2699"/>
              <a:gd name="adj3" fmla="val 26907"/>
              <a:gd name="adj4" fmla="val -112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subtree</a:t>
            </a:r>
            <a:r>
              <a:rPr lang="en-US" dirty="0" smtClean="0"/>
              <a:t> of a node is a tree whose root is a child of that node</a:t>
            </a:r>
            <a:endParaRPr lang="en-US" i="1" dirty="0" smtClean="0"/>
          </a:p>
        </p:txBody>
      </p:sp>
      <p:sp>
        <p:nvSpPr>
          <p:cNvPr id="12" name="Oval 11"/>
          <p:cNvSpPr/>
          <p:nvPr/>
        </p:nvSpPr>
        <p:spPr>
          <a:xfrm>
            <a:off x="1866900" y="4357699"/>
            <a:ext cx="1752600" cy="120490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0" y="2743200"/>
            <a:ext cx="2209800" cy="24546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The </a:t>
            </a:r>
            <a:r>
              <a:rPr lang="en-US" i="1" dirty="0" smtClean="0">
                <a:solidFill>
                  <a:prstClr val="white"/>
                </a:solidFill>
              </a:rPr>
              <a:t>level of a node</a:t>
            </a:r>
            <a:r>
              <a:rPr lang="en-US" dirty="0" smtClean="0">
                <a:solidFill>
                  <a:prstClr val="white"/>
                </a:solidFill>
              </a:rPr>
              <a:t> is determined by its distance from the root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0" y="2743200"/>
            <a:ext cx="2209800" cy="24546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The </a:t>
            </a:r>
            <a:r>
              <a:rPr lang="en-US" i="1" dirty="0" smtClean="0">
                <a:solidFill>
                  <a:prstClr val="white"/>
                </a:solidFill>
              </a:rPr>
              <a:t>level of a node</a:t>
            </a:r>
            <a:r>
              <a:rPr lang="en-US" dirty="0" smtClean="0">
                <a:solidFill>
                  <a:prstClr val="white"/>
                </a:solidFill>
              </a:rPr>
              <a:t> is its distance from the root plus 1</a:t>
            </a:r>
            <a:endParaRPr lang="en-US" i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6741" y="31404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37550" y="39024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753" y="46644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43000" y="4516784"/>
            <a:ext cx="5105400" cy="38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143000" y="3749056"/>
            <a:ext cx="5105400" cy="38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0" y="3407114"/>
            <a:ext cx="2209800" cy="1257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The </a:t>
            </a:r>
            <a:r>
              <a:rPr lang="en-US" i="1" dirty="0" smtClean="0">
                <a:solidFill>
                  <a:prstClr val="white"/>
                </a:solidFill>
              </a:rPr>
              <a:t>level of a node</a:t>
            </a:r>
            <a:r>
              <a:rPr lang="en-US" dirty="0" smtClean="0">
                <a:solidFill>
                  <a:prstClr val="white"/>
                </a:solidFill>
              </a:rPr>
              <a:t> is defined recursively</a:t>
            </a:r>
            <a:endParaRPr lang="en-US" i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6741" y="31404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37550" y="39024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753" y="46644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43000" y="4516784"/>
            <a:ext cx="5105400" cy="38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143000" y="3749056"/>
            <a:ext cx="5105400" cy="38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0" y="3407114"/>
            <a:ext cx="2209800" cy="1257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The </a:t>
            </a:r>
            <a:r>
              <a:rPr lang="en-US" i="1" dirty="0" smtClean="0">
                <a:solidFill>
                  <a:prstClr val="white"/>
                </a:solidFill>
              </a:rPr>
              <a:t>level of a node</a:t>
            </a:r>
            <a:r>
              <a:rPr lang="en-US" dirty="0" smtClean="0">
                <a:solidFill>
                  <a:prstClr val="white"/>
                </a:solidFill>
              </a:rPr>
              <a:t> is defined recursively</a:t>
            </a:r>
            <a:endParaRPr lang="en-US" i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6741" y="31404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37550" y="39024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753" y="46644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43000" y="4516784"/>
            <a:ext cx="5105400" cy="38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143000" y="3749056"/>
            <a:ext cx="5105400" cy="38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5334000"/>
            <a:ext cx="50292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If node </a:t>
            </a:r>
            <a:r>
              <a:rPr lang="en-US" i="1" dirty="0" smtClean="0"/>
              <a:t>n</a:t>
            </a:r>
            <a:r>
              <a:rPr lang="en-US" dirty="0" smtClean="0"/>
              <a:t> is the root of tree T, its level is 1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If node </a:t>
            </a:r>
            <a:r>
              <a:rPr lang="en-US" i="1" dirty="0" smtClean="0"/>
              <a:t>n</a:t>
            </a:r>
            <a:r>
              <a:rPr lang="en-US" dirty="0" smtClean="0"/>
              <a:t> is not the root of tree T, its level is </a:t>
            </a:r>
            <a:br>
              <a:rPr lang="en-US" dirty="0" smtClean="0"/>
            </a:br>
            <a:r>
              <a:rPr lang="en-US" dirty="0" smtClean="0"/>
              <a:t>1 + the level of its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1" y="2564505"/>
            <a:ext cx="2057400" cy="1793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The </a:t>
            </a:r>
            <a:r>
              <a:rPr lang="en-US" i="1" dirty="0" smtClean="0">
                <a:solidFill>
                  <a:prstClr val="white"/>
                </a:solidFill>
              </a:rPr>
              <a:t>height of a tree</a:t>
            </a:r>
            <a:r>
              <a:rPr lang="en-US" dirty="0" smtClean="0">
                <a:solidFill>
                  <a:prstClr val="white"/>
                </a:solidFill>
              </a:rPr>
              <a:t> is the number of nodes in the longest path from the root node to a leaf node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Chapter Objectives </a:t>
            </a:r>
            <a:r>
              <a:rPr lang="en-US" b="0" dirty="0" smtClean="0"/>
              <a:t>(cont.)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learn how to use a binary search tree to store information so that it can be retrieved in an efficient manner</a:t>
            </a:r>
          </a:p>
          <a:p>
            <a:pPr eaLnBrk="1" hangingPunct="1"/>
            <a:r>
              <a:rPr lang="en-US" dirty="0" smtClean="0"/>
              <a:t>To learn how to use a Huffman tree to encode characters using fewer bytes than ASCII or Unicode, resulting in smaller files and reduced storage requirements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dog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cat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wolf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canine</a:t>
              </a:r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 tree consists of a collection of elements or nodes, with each node linked to its successors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1" y="2564505"/>
            <a:ext cx="2057400" cy="1793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The </a:t>
            </a:r>
            <a:r>
              <a:rPr lang="en-US" i="1" dirty="0" smtClean="0">
                <a:solidFill>
                  <a:prstClr val="white"/>
                </a:solidFill>
              </a:rPr>
              <a:t>height of a tree</a:t>
            </a:r>
            <a:r>
              <a:rPr lang="en-US" dirty="0" smtClean="0">
                <a:solidFill>
                  <a:prstClr val="white"/>
                </a:solidFill>
              </a:rPr>
              <a:t> is the number of nodes in the longest path from the root node to a leaf node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3276600"/>
            <a:ext cx="1752600" cy="138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height of this tree is 3</a:t>
            </a:r>
            <a:endParaRPr lang="en-US" dirty="0"/>
          </a:p>
        </p:txBody>
      </p:sp>
      <p:cxnSp>
        <p:nvCxnSpPr>
          <p:cNvPr id="14" name="Elbow Connector 13"/>
          <p:cNvCxnSpPr>
            <a:stCxn id="10" idx="1"/>
          </p:cNvCxnSpPr>
          <p:nvPr/>
        </p:nvCxnSpPr>
        <p:spPr>
          <a:xfrm rot="10800000">
            <a:off x="5166216" y="3276601"/>
            <a:ext cx="1615585" cy="693907"/>
          </a:xfrm>
          <a:prstGeom prst="bentConnector3">
            <a:avLst>
              <a:gd name="adj1" fmla="val 37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3505200" y="3970506"/>
            <a:ext cx="2667000" cy="960607"/>
          </a:xfrm>
          <a:prstGeom prst="bentConnector3">
            <a:avLst>
              <a:gd name="adj1" fmla="val -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Binary Trees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a binary tree, each node has two subtrees</a:t>
            </a:r>
          </a:p>
          <a:p>
            <a:pPr eaLnBrk="1" hangingPunct="1"/>
            <a:r>
              <a:rPr lang="en-US" dirty="0" smtClean="0"/>
              <a:t>A set of nodes T is a binary tree if either of the following is true</a:t>
            </a:r>
          </a:p>
          <a:p>
            <a:pPr lvl="1" eaLnBrk="1" hangingPunct="1"/>
            <a:r>
              <a:rPr lang="en-US" dirty="0" smtClean="0"/>
              <a:t>T is empty</a:t>
            </a:r>
          </a:p>
          <a:p>
            <a:pPr lvl="1" eaLnBrk="1" hangingPunct="1"/>
            <a:r>
              <a:rPr lang="en-US" dirty="0" smtClean="0"/>
              <a:t>Its root node has two subtrees, T</a:t>
            </a:r>
            <a:r>
              <a:rPr lang="en-US" baseline="-25000" dirty="0" smtClean="0"/>
              <a:t>L</a:t>
            </a:r>
            <a:r>
              <a:rPr lang="en-US" dirty="0" smtClean="0"/>
              <a:t> and T</a:t>
            </a:r>
            <a:r>
              <a:rPr lang="en-US" baseline="-25000" dirty="0"/>
              <a:t>R</a:t>
            </a:r>
            <a:r>
              <a:rPr lang="en-US" dirty="0" smtClean="0"/>
              <a:t>, such that T</a:t>
            </a:r>
            <a:r>
              <a:rPr lang="en-US" baseline="-25000" dirty="0"/>
              <a:t>L</a:t>
            </a:r>
            <a:r>
              <a:rPr lang="en-US" dirty="0" smtClean="0"/>
              <a:t> and T</a:t>
            </a:r>
            <a:r>
              <a:rPr lang="en-US" baseline="-25000" dirty="0"/>
              <a:t>R</a:t>
            </a:r>
            <a:r>
              <a:rPr lang="en-US" dirty="0" smtClean="0"/>
              <a:t> are binary trees</a:t>
            </a:r>
          </a:p>
          <a:p>
            <a:pPr marL="457200" lvl="1" indent="0">
              <a:buNone/>
            </a:pPr>
            <a:r>
              <a:rPr lang="en-US" dirty="0" smtClean="0"/>
              <a:t>(T</a:t>
            </a:r>
            <a:r>
              <a:rPr lang="en-US" baseline="-25000" dirty="0" smtClean="0"/>
              <a:t>L</a:t>
            </a:r>
            <a:r>
              <a:rPr lang="en-US" dirty="0" smtClean="0"/>
              <a:t> = left subtree;  T</a:t>
            </a:r>
            <a:r>
              <a:rPr lang="en-US" baseline="-25000" dirty="0" smtClean="0"/>
              <a:t>R</a:t>
            </a:r>
            <a:r>
              <a:rPr lang="en-US" dirty="0" smtClean="0"/>
              <a:t> = right subtree)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Expression Tree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node contains an </a:t>
            </a:r>
            <a:br>
              <a:rPr lang="en-US" dirty="0" smtClean="0"/>
            </a:br>
            <a:r>
              <a:rPr lang="en-US" dirty="0" smtClean="0"/>
              <a:t>operator or an operand</a:t>
            </a:r>
          </a:p>
          <a:p>
            <a:r>
              <a:rPr lang="en-US" dirty="0" smtClean="0"/>
              <a:t>Operands are stored in </a:t>
            </a:r>
            <a:br>
              <a:rPr lang="en-US" dirty="0" smtClean="0"/>
            </a:br>
            <a:r>
              <a:rPr lang="en-US" dirty="0" smtClean="0"/>
              <a:t>leaf nodes</a:t>
            </a:r>
          </a:p>
          <a:p>
            <a:r>
              <a:rPr lang="en-US" dirty="0" smtClean="0"/>
              <a:t>Parentheses are not stored </a:t>
            </a:r>
            <a:br>
              <a:rPr lang="en-US" dirty="0" smtClean="0"/>
            </a:br>
            <a:r>
              <a:rPr lang="en-US" dirty="0" smtClean="0"/>
              <a:t>in the tree because the tree structure dictates the order of operand evaluation</a:t>
            </a:r>
          </a:p>
          <a:p>
            <a:r>
              <a:rPr lang="en-US" dirty="0" smtClean="0"/>
              <a:t>Operators in nodes at higher tree levels are evaluated after operators in nodes at lower tree levels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8"/>
          <a:stretch/>
        </p:blipFill>
        <p:spPr bwMode="auto">
          <a:xfrm>
            <a:off x="5486400" y="1600200"/>
            <a:ext cx="305550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3429000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(x + y) * ((a + b) / c)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Huffman Tree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Huffman tree </a:t>
            </a:r>
            <a:r>
              <a:rPr lang="en-US" dirty="0" smtClean="0"/>
              <a:t>represents </a:t>
            </a:r>
            <a:r>
              <a:rPr lang="en-US" i="1" dirty="0" smtClean="0"/>
              <a:t>Huffman codes </a:t>
            </a:r>
            <a:r>
              <a:rPr lang="en-US" dirty="0" smtClean="0"/>
              <a:t>for characters that might appear in a text file</a:t>
            </a:r>
          </a:p>
          <a:p>
            <a:r>
              <a:rPr lang="en-US" dirty="0" smtClean="0"/>
              <a:t>As opposed to ASCII or Unicode, Huffman code uses different numbers of bits to encode letters; more common characters use fewer bits</a:t>
            </a:r>
          </a:p>
          <a:p>
            <a:r>
              <a:rPr lang="en-US" dirty="0" smtClean="0"/>
              <a:t>Many programs that compress files use Huffman codes</a:t>
            </a:r>
          </a:p>
        </p:txBody>
      </p:sp>
    </p:spTree>
    <p:extLst>
      <p:ext uri="{BB962C8B-B14F-4D97-AF65-F5344CB8AC3E}">
        <p14:creationId xmlns:p14="http://schemas.microsoft.com/office/powerpoint/2010/main" val="17211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My Documents\Koffman\PPTs\JPEGS\JWCL233_Koffman JPG files\ch06\w012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458200" cy="4854451"/>
          </a:xfrm>
          <a:prstGeom prst="rect">
            <a:avLst/>
          </a:prstGeom>
          <a:noFill/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Huffman Tree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4800600"/>
            <a:ext cx="4495800" cy="1752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form a code, traverse the tree from the root to the chosen character, appending 0 if you branch left, and 1 if you branch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istrator\My Documents\Koffman\PPTs\JPEGS\JWCL233_Koffman JPG files\ch06\w012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966069" cy="4572000"/>
          </a:xfrm>
          <a:prstGeom prst="rect">
            <a:avLst/>
          </a:prstGeom>
          <a:noFill/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Huffman Tree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5400" y="4800600"/>
            <a:ext cx="26670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Examples:</a:t>
            </a:r>
          </a:p>
          <a:p>
            <a:pPr algn="ctr"/>
            <a:r>
              <a:rPr lang="en-US" dirty="0" smtClean="0"/>
              <a:t>d : 10110</a:t>
            </a:r>
          </a:p>
          <a:p>
            <a:pPr algn="ctr"/>
            <a:r>
              <a:rPr lang="en-US" dirty="0" smtClean="0"/>
              <a:t>e : 010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62600" y="39624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90800" y="31242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Search Tree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Binary search trees</a:t>
            </a:r>
          </a:p>
          <a:p>
            <a:pPr lvl="1" eaLnBrk="1" hangingPunct="1"/>
            <a:r>
              <a:rPr lang="en-US" dirty="0" smtClean="0"/>
              <a:t>All elements in the left subtree </a:t>
            </a:r>
            <a:br>
              <a:rPr lang="en-US" dirty="0" smtClean="0"/>
            </a:br>
            <a:r>
              <a:rPr lang="en-US" dirty="0" smtClean="0"/>
              <a:t>precede those in the right subtree</a:t>
            </a:r>
          </a:p>
          <a:p>
            <a:r>
              <a:rPr lang="en-US" dirty="0" smtClean="0"/>
              <a:t>A formal definition: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set of nodes T is a binary </a:t>
            </a:r>
            <a:br>
              <a:rPr lang="en-US" dirty="0" smtClean="0"/>
            </a:br>
            <a:r>
              <a:rPr lang="en-US" dirty="0" smtClean="0"/>
              <a:t>search tree if either of the following is true:</a:t>
            </a:r>
          </a:p>
          <a:p>
            <a:pPr lvl="1"/>
            <a:r>
              <a:rPr lang="en-US" dirty="0" smtClean="0"/>
              <a:t>T is empty</a:t>
            </a:r>
          </a:p>
          <a:p>
            <a:pPr lvl="1"/>
            <a:r>
              <a:rPr lang="en-US" dirty="0" smtClean="0"/>
              <a:t>If T is not empty, its root node has two subtrees, T</a:t>
            </a:r>
            <a:r>
              <a:rPr lang="en-US" sz="3000" baseline="-25000" dirty="0"/>
              <a:t>L</a:t>
            </a:r>
            <a:r>
              <a:rPr lang="en-US" dirty="0" smtClean="0"/>
              <a:t> and T</a:t>
            </a:r>
            <a:r>
              <a:rPr lang="en-US" sz="3000" baseline="-25000" dirty="0"/>
              <a:t>R</a:t>
            </a:r>
            <a:r>
              <a:rPr lang="en-US" dirty="0" smtClean="0"/>
              <a:t>, such that T</a:t>
            </a:r>
            <a:r>
              <a:rPr lang="en-US" sz="3000" baseline="-25000" dirty="0"/>
              <a:t>L</a:t>
            </a:r>
            <a:r>
              <a:rPr lang="en-US" dirty="0" smtClean="0"/>
              <a:t> and T</a:t>
            </a:r>
            <a:r>
              <a:rPr lang="en-US" sz="3000" baseline="-25000" dirty="0"/>
              <a:t>R</a:t>
            </a:r>
            <a:r>
              <a:rPr lang="en-US" dirty="0" smtClean="0"/>
              <a:t> are binary search trees and the value in the root node of T is greater than all values in T</a:t>
            </a:r>
            <a:r>
              <a:rPr lang="en-US" sz="3000" baseline="-25000" dirty="0"/>
              <a:t>L</a:t>
            </a:r>
            <a:r>
              <a:rPr lang="en-US" dirty="0" smtClean="0"/>
              <a:t> and is less than all values in T</a:t>
            </a:r>
            <a:r>
              <a:rPr lang="en-US" sz="3000" baseline="-25000" dirty="0"/>
              <a:t>R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843187" y="1552486"/>
            <a:ext cx="3810000" cy="2057400"/>
            <a:chOff x="1447800" y="2514600"/>
            <a:chExt cx="3810000" cy="2057400"/>
          </a:xfrm>
        </p:grpSpPr>
        <p:sp>
          <p:nvSpPr>
            <p:cNvPr id="5" name="Oval 4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wolf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canine</a:t>
              </a:r>
              <a:endParaRPr lang="en-US" sz="1600" dirty="0"/>
            </a:p>
          </p:txBody>
        </p:sp>
        <p:cxnSp>
          <p:nvCxnSpPr>
            <p:cNvPr id="9" name="Straight Connector 8"/>
            <p:cNvCxnSpPr>
              <a:stCxn id="5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5"/>
              <a:endCxn id="7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Search Tree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binary search tree never has to be sorted because its elements always satisfy the required order relationships</a:t>
            </a:r>
          </a:p>
          <a:p>
            <a:r>
              <a:rPr lang="en-US" dirty="0" smtClean="0"/>
              <a:t>When new elements are inserted (or removed) properly, the binary search tree maintains its order</a:t>
            </a:r>
          </a:p>
          <a:p>
            <a:r>
              <a:rPr lang="en-US" dirty="0" smtClean="0"/>
              <a:t>In contrast, a sorted array must be expanded whenever new elements are added, and compacted whenever elements are removed—expanding and contracting are both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Search Tree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searching a BST, each probe has the potential to eliminate half the elements in the tree, so searching can be O(log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the worst case, searching is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Recursive Algorithm for Searching a Binary Tree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the tree is empty</a:t>
            </a:r>
          </a:p>
          <a:p>
            <a:pPr marL="51435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          return null </a:t>
            </a:r>
            <a:r>
              <a:rPr lang="en-US" i="1" dirty="0" smtClean="0"/>
              <a:t>(target is not found)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dirty="0" smtClean="0"/>
              <a:t>the target matches the root node's data</a:t>
            </a:r>
          </a:p>
          <a:p>
            <a:pPr marL="51435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          return the data stored at the root node</a:t>
            </a:r>
            <a:br>
              <a:rPr lang="en-US" dirty="0" smtClean="0"/>
            </a:br>
            <a:r>
              <a:rPr lang="en-US" sz="3100" b="1" dirty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dirty="0" smtClean="0"/>
              <a:t>the target is less than the root node's data</a:t>
            </a:r>
          </a:p>
          <a:p>
            <a:pPr marL="51435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          return the result of searching the left subtree of the root</a:t>
            </a:r>
            <a:br>
              <a:rPr lang="en-US" dirty="0" smtClean="0"/>
            </a:br>
            <a:r>
              <a:rPr lang="en-US" sz="31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51435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          return the result of searching the right subtree of the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Trees - Introduction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previous data organizations we've studied are linear—each element can have only one predecessor and successor</a:t>
            </a:r>
          </a:p>
          <a:p>
            <a:r>
              <a:rPr lang="en-US" dirty="0" smtClean="0"/>
              <a:t>Accessing all elements in a linear sequence is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Trees are nonlinear and hierarchical</a:t>
            </a:r>
          </a:p>
          <a:p>
            <a:r>
              <a:rPr lang="en-US" dirty="0" smtClean="0"/>
              <a:t>Tree nodes can have multiple successors (but only one predecessor)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Full, Perfect, and Complete Binary Trees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full binary tree is a binary tree where all nodes have either 2 children or 0 children (the leaf nodes)</a:t>
            </a:r>
          </a:p>
        </p:txBody>
      </p:sp>
      <p:sp>
        <p:nvSpPr>
          <p:cNvPr id="2" name="Oval 1"/>
          <p:cNvSpPr/>
          <p:nvPr/>
        </p:nvSpPr>
        <p:spPr>
          <a:xfrm>
            <a:off x="6766446" y="1569493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96389" y="2105168"/>
            <a:ext cx="487718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5775846" y="2105168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08672" y="2780732"/>
            <a:ext cx="1447987" cy="370764"/>
            <a:chOff x="7208672" y="2780732"/>
            <a:chExt cx="1447987" cy="370764"/>
          </a:xfrm>
        </p:grpSpPr>
        <p:sp>
          <p:nvSpPr>
            <p:cNvPr id="14" name="Oval 13"/>
            <p:cNvSpPr/>
            <p:nvPr/>
          </p:nvSpPr>
          <p:spPr>
            <a:xfrm>
              <a:off x="8184106" y="2780732"/>
              <a:ext cx="472553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12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208672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288128" y="2780732"/>
            <a:ext cx="1346200" cy="370764"/>
            <a:chOff x="5257800" y="2780732"/>
            <a:chExt cx="1346200" cy="370764"/>
          </a:xfrm>
        </p:grpSpPr>
        <p:sp>
          <p:nvSpPr>
            <p:cNvPr id="17" name="Oval 16"/>
            <p:cNvSpPr/>
            <p:nvPr/>
          </p:nvSpPr>
          <p:spPr>
            <a:xfrm>
              <a:off x="6233236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010" y="3505200"/>
            <a:ext cx="1315871" cy="370764"/>
            <a:chOff x="6293893" y="2105168"/>
            <a:chExt cx="1315871" cy="370764"/>
          </a:xfrm>
        </p:grpSpPr>
        <p:sp>
          <p:nvSpPr>
            <p:cNvPr id="20" name="Oval 19"/>
            <p:cNvSpPr/>
            <p:nvPr/>
          </p:nvSpPr>
          <p:spPr>
            <a:xfrm>
              <a:off x="7239000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293893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7711552" y="3505200"/>
            <a:ext cx="472553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  <a:endParaRPr lang="en-US" sz="11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263565" y="4220570"/>
            <a:ext cx="1315871" cy="370764"/>
            <a:chOff x="6293893" y="2105168"/>
            <a:chExt cx="1315871" cy="370764"/>
          </a:xfrm>
        </p:grpSpPr>
        <p:sp>
          <p:nvSpPr>
            <p:cNvPr id="26" name="Oval 25"/>
            <p:cNvSpPr/>
            <p:nvPr/>
          </p:nvSpPr>
          <p:spPr>
            <a:xfrm>
              <a:off x="7239000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6293893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8" name="Straight Connector 7"/>
          <p:cNvCxnSpPr>
            <a:stCxn id="2" idx="3"/>
            <a:endCxn id="11" idx="7"/>
          </p:cNvCxnSpPr>
          <p:nvPr/>
        </p:nvCxnSpPr>
        <p:spPr>
          <a:xfrm flipH="1">
            <a:off x="6092313" y="1885960"/>
            <a:ext cx="728430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5"/>
            <a:endCxn id="10" idx="1"/>
          </p:cNvCxnSpPr>
          <p:nvPr/>
        </p:nvCxnSpPr>
        <p:spPr>
          <a:xfrm>
            <a:off x="7082913" y="1885960"/>
            <a:ext cx="684901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3"/>
            <a:endCxn id="18" idx="0"/>
          </p:cNvCxnSpPr>
          <p:nvPr/>
        </p:nvCxnSpPr>
        <p:spPr>
          <a:xfrm flipH="1">
            <a:off x="5473510" y="2421635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Straight Connector 11263"/>
          <p:cNvCxnSpPr>
            <a:stCxn id="11" idx="5"/>
            <a:endCxn id="17" idx="0"/>
          </p:cNvCxnSpPr>
          <p:nvPr/>
        </p:nvCxnSpPr>
        <p:spPr>
          <a:xfrm>
            <a:off x="6092313" y="2421635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>
            <a:stCxn id="10" idx="3"/>
            <a:endCxn id="15" idx="0"/>
          </p:cNvCxnSpPr>
          <p:nvPr/>
        </p:nvCxnSpPr>
        <p:spPr>
          <a:xfrm flipH="1">
            <a:off x="7394054" y="2421635"/>
            <a:ext cx="373760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3" name="Straight Connector 11272"/>
          <p:cNvCxnSpPr>
            <a:stCxn id="10" idx="5"/>
          </p:cNvCxnSpPr>
          <p:nvPr/>
        </p:nvCxnSpPr>
        <p:spPr>
          <a:xfrm>
            <a:off x="8112682" y="2421635"/>
            <a:ext cx="256807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>
            <a:stCxn id="17" idx="3"/>
            <a:endCxn id="21" idx="0"/>
          </p:cNvCxnSpPr>
          <p:nvPr/>
        </p:nvCxnSpPr>
        <p:spPr>
          <a:xfrm flipH="1">
            <a:off x="5976392" y="3097199"/>
            <a:ext cx="341469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9" name="Straight Connector 11278"/>
          <p:cNvCxnSpPr>
            <a:stCxn id="17" idx="5"/>
            <a:endCxn id="20" idx="0"/>
          </p:cNvCxnSpPr>
          <p:nvPr/>
        </p:nvCxnSpPr>
        <p:spPr>
          <a:xfrm>
            <a:off x="6580031" y="3097199"/>
            <a:ext cx="341468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1" name="Straight Connector 11280"/>
          <p:cNvCxnSpPr>
            <a:stCxn id="14" idx="3"/>
            <a:endCxn id="24" idx="0"/>
          </p:cNvCxnSpPr>
          <p:nvPr/>
        </p:nvCxnSpPr>
        <p:spPr>
          <a:xfrm flipH="1">
            <a:off x="7947829" y="3097199"/>
            <a:ext cx="305481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3" name="Straight Connector 11282"/>
          <p:cNvCxnSpPr>
            <a:stCxn id="14" idx="5"/>
          </p:cNvCxnSpPr>
          <p:nvPr/>
        </p:nvCxnSpPr>
        <p:spPr>
          <a:xfrm>
            <a:off x="8587455" y="3097199"/>
            <a:ext cx="136449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5" name="Straight Connector 11284"/>
          <p:cNvCxnSpPr>
            <a:stCxn id="20" idx="3"/>
            <a:endCxn id="27" idx="0"/>
          </p:cNvCxnSpPr>
          <p:nvPr/>
        </p:nvCxnSpPr>
        <p:spPr>
          <a:xfrm flipH="1">
            <a:off x="6448947" y="3821667"/>
            <a:ext cx="341467" cy="39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7" name="Straight Connector 11286"/>
          <p:cNvCxnSpPr>
            <a:stCxn id="20" idx="5"/>
            <a:endCxn id="26" idx="0"/>
          </p:cNvCxnSpPr>
          <p:nvPr/>
        </p:nvCxnSpPr>
        <p:spPr>
          <a:xfrm>
            <a:off x="7052584" y="3821667"/>
            <a:ext cx="341470" cy="39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487627" y="3505200"/>
            <a:ext cx="472553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313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Full, Perfect, and Complete Binary Trees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perfect binary tree </a:t>
            </a:r>
            <a:r>
              <a:rPr lang="en-US" dirty="0" smtClean="0"/>
              <a:t>is a full binary tree of height </a:t>
            </a:r>
            <a:r>
              <a:rPr lang="en-US" i="1" dirty="0" smtClean="0"/>
              <a:t>n</a:t>
            </a:r>
            <a:r>
              <a:rPr lang="en-US" dirty="0" smtClean="0"/>
              <a:t> with exactly 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i="1" baseline="30000" dirty="0" smtClean="0"/>
              <a:t>n</a:t>
            </a:r>
            <a:r>
              <a:rPr lang="en-US" dirty="0" smtClean="0"/>
              <a:t> – 1 nodes </a:t>
            </a:r>
          </a:p>
          <a:p>
            <a:r>
              <a:rPr lang="en-US" dirty="0" smtClean="0"/>
              <a:t>In this case, </a:t>
            </a:r>
            <a:r>
              <a:rPr lang="en-US" i="1" dirty="0" smtClean="0"/>
              <a:t>n</a:t>
            </a:r>
            <a:r>
              <a:rPr lang="en-US" dirty="0" smtClean="0"/>
              <a:t> = 3 and 2</a:t>
            </a:r>
            <a:r>
              <a:rPr lang="en-US" i="1" baseline="30000" dirty="0" smtClean="0"/>
              <a:t>n</a:t>
            </a:r>
            <a:r>
              <a:rPr lang="en-US" dirty="0" smtClean="0"/>
              <a:t> – 1 = 7</a:t>
            </a:r>
            <a:endParaRPr lang="en-US" i="1" dirty="0" smtClean="0"/>
          </a:p>
        </p:txBody>
      </p:sp>
      <p:sp>
        <p:nvSpPr>
          <p:cNvPr id="2" name="Oval 1"/>
          <p:cNvSpPr/>
          <p:nvPr/>
        </p:nvSpPr>
        <p:spPr>
          <a:xfrm>
            <a:off x="6766446" y="2050871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75846" y="2586546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208672" y="3262110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88128" y="3262110"/>
            <a:ext cx="1346200" cy="370764"/>
            <a:chOff x="5257800" y="2780732"/>
            <a:chExt cx="1346200" cy="370764"/>
          </a:xfrm>
        </p:grpSpPr>
        <p:sp>
          <p:nvSpPr>
            <p:cNvPr id="17" name="Oval 16"/>
            <p:cNvSpPr/>
            <p:nvPr/>
          </p:nvSpPr>
          <p:spPr>
            <a:xfrm>
              <a:off x="6233236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8" name="Straight Connector 7"/>
          <p:cNvCxnSpPr>
            <a:stCxn id="2" idx="3"/>
            <a:endCxn id="11" idx="7"/>
          </p:cNvCxnSpPr>
          <p:nvPr/>
        </p:nvCxnSpPr>
        <p:spPr>
          <a:xfrm flipH="1">
            <a:off x="6092313" y="2367338"/>
            <a:ext cx="728430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5"/>
            <a:endCxn id="70" idx="1"/>
          </p:cNvCxnSpPr>
          <p:nvPr/>
        </p:nvCxnSpPr>
        <p:spPr>
          <a:xfrm>
            <a:off x="7082913" y="2367338"/>
            <a:ext cx="739198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3"/>
            <a:endCxn id="18" idx="0"/>
          </p:cNvCxnSpPr>
          <p:nvPr/>
        </p:nvCxnSpPr>
        <p:spPr>
          <a:xfrm flipH="1">
            <a:off x="5473510" y="2903013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Straight Connector 11263"/>
          <p:cNvCxnSpPr>
            <a:stCxn id="11" idx="5"/>
            <a:endCxn id="17" idx="0"/>
          </p:cNvCxnSpPr>
          <p:nvPr/>
        </p:nvCxnSpPr>
        <p:spPr>
          <a:xfrm>
            <a:off x="6092313" y="2903013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>
            <a:stCxn id="70" idx="3"/>
            <a:endCxn id="15" idx="0"/>
          </p:cNvCxnSpPr>
          <p:nvPr/>
        </p:nvCxnSpPr>
        <p:spPr>
          <a:xfrm flipH="1">
            <a:off x="7394054" y="2903013"/>
            <a:ext cx="428057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3" name="Straight Connector 11272"/>
          <p:cNvCxnSpPr>
            <a:stCxn id="70" idx="5"/>
            <a:endCxn id="71" idx="0"/>
          </p:cNvCxnSpPr>
          <p:nvPr/>
        </p:nvCxnSpPr>
        <p:spPr>
          <a:xfrm>
            <a:off x="8084281" y="2903013"/>
            <a:ext cx="342186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767814" y="2586546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241085" y="3262110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Full, Perfect, and Complete Binary Trees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complete binary tree </a:t>
            </a:r>
            <a:r>
              <a:rPr lang="en-US" dirty="0" smtClean="0"/>
              <a:t>is a perfect binary tree through level </a:t>
            </a:r>
            <a:r>
              <a:rPr lang="en-US" i="1" dirty="0" smtClean="0"/>
              <a:t>n </a:t>
            </a:r>
            <a:r>
              <a:rPr lang="en-US" dirty="0" smtClean="0"/>
              <a:t>- 1 with some extra leaf nodes at level </a:t>
            </a:r>
            <a:r>
              <a:rPr lang="en-US" i="1" dirty="0" smtClean="0"/>
              <a:t>n</a:t>
            </a:r>
            <a:r>
              <a:rPr lang="en-US" dirty="0" smtClean="0"/>
              <a:t> (the tree height), all toward the left</a:t>
            </a:r>
            <a:endParaRPr lang="en-US" i="1" dirty="0" smtClean="0"/>
          </a:p>
        </p:txBody>
      </p:sp>
      <p:sp>
        <p:nvSpPr>
          <p:cNvPr id="2" name="Oval 1"/>
          <p:cNvSpPr/>
          <p:nvPr/>
        </p:nvSpPr>
        <p:spPr>
          <a:xfrm>
            <a:off x="6766446" y="2050871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75846" y="2586546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208672" y="3262110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88128" y="3262110"/>
            <a:ext cx="1346200" cy="370764"/>
            <a:chOff x="5257800" y="2780732"/>
            <a:chExt cx="1346200" cy="370764"/>
          </a:xfrm>
        </p:grpSpPr>
        <p:sp>
          <p:nvSpPr>
            <p:cNvPr id="17" name="Oval 16"/>
            <p:cNvSpPr/>
            <p:nvPr/>
          </p:nvSpPr>
          <p:spPr>
            <a:xfrm>
              <a:off x="6233236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8" name="Straight Connector 7"/>
          <p:cNvCxnSpPr>
            <a:stCxn id="2" idx="3"/>
            <a:endCxn id="11" idx="7"/>
          </p:cNvCxnSpPr>
          <p:nvPr/>
        </p:nvCxnSpPr>
        <p:spPr>
          <a:xfrm flipH="1">
            <a:off x="6092313" y="2367338"/>
            <a:ext cx="728430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5"/>
            <a:endCxn id="70" idx="1"/>
          </p:cNvCxnSpPr>
          <p:nvPr/>
        </p:nvCxnSpPr>
        <p:spPr>
          <a:xfrm>
            <a:off x="7082913" y="2367338"/>
            <a:ext cx="739198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3"/>
            <a:endCxn id="18" idx="0"/>
          </p:cNvCxnSpPr>
          <p:nvPr/>
        </p:nvCxnSpPr>
        <p:spPr>
          <a:xfrm flipH="1">
            <a:off x="5473510" y="2903013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Straight Connector 11263"/>
          <p:cNvCxnSpPr>
            <a:stCxn id="11" idx="5"/>
            <a:endCxn id="17" idx="0"/>
          </p:cNvCxnSpPr>
          <p:nvPr/>
        </p:nvCxnSpPr>
        <p:spPr>
          <a:xfrm>
            <a:off x="6092313" y="2903013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>
            <a:stCxn id="70" idx="3"/>
            <a:endCxn id="15" idx="0"/>
          </p:cNvCxnSpPr>
          <p:nvPr/>
        </p:nvCxnSpPr>
        <p:spPr>
          <a:xfrm flipH="1">
            <a:off x="7394054" y="2903013"/>
            <a:ext cx="428057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767814" y="2586546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General Trees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We do not discuss general trees in this chapter, but nodes of a general tree can have any number of subtrees</a:t>
            </a:r>
          </a:p>
        </p:txBody>
      </p:sp>
      <p:pic>
        <p:nvPicPr>
          <p:cNvPr id="3074" name="Picture 2" descr="C:\Documents and Settings\Administrator\My Documents\Koffman\PPTs\JPEGS\JWCL233_Koffman JPG files\ch06\w0124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82493"/>
            <a:ext cx="6172200" cy="3875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General Trees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122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438400"/>
            <a:ext cx="4800600" cy="36877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 general tree can be represented using a binary tree</a:t>
            </a:r>
          </a:p>
          <a:p>
            <a:pPr eaLnBrk="1" hangingPunct="1"/>
            <a:r>
              <a:rPr lang="en-US" dirty="0" smtClean="0"/>
              <a:t>The left branch of a node is the oldest child, and each right branch is connected to the next younger sibling (if any) </a:t>
            </a:r>
          </a:p>
        </p:txBody>
      </p:sp>
      <p:pic>
        <p:nvPicPr>
          <p:cNvPr id="4098" name="Picture 2" descr="C:\Documents and Settings\Administrator\My Documents\Koffman\PPTs\JPEGS\JWCL233_Koffman JPG files\ch06\w0125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76400"/>
            <a:ext cx="39070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56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6.2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Tree Traversals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Often we want to determine the nodes of a tree and their relationship</a:t>
            </a:r>
          </a:p>
          <a:p>
            <a:pPr lvl="1" eaLnBrk="1" hangingPunct="1"/>
            <a:r>
              <a:rPr lang="en-US" dirty="0" smtClean="0"/>
              <a:t>We can do this by walking through the tree in a prescribed order and visiting the nodes as they are encountered</a:t>
            </a:r>
          </a:p>
          <a:p>
            <a:pPr lvl="1"/>
            <a:r>
              <a:rPr lang="en-US" dirty="0" smtClean="0"/>
              <a:t>This process is called </a:t>
            </a:r>
            <a:r>
              <a:rPr lang="en-US" i="1" dirty="0" smtClean="0"/>
              <a:t>tree traversal</a:t>
            </a:r>
          </a:p>
          <a:p>
            <a:pPr eaLnBrk="1" hangingPunct="1"/>
            <a:r>
              <a:rPr lang="en-US" dirty="0" smtClean="0"/>
              <a:t>Three common kinds of tree traversal</a:t>
            </a:r>
          </a:p>
          <a:p>
            <a:pPr lvl="1" eaLnBrk="1" hangingPunct="1"/>
            <a:r>
              <a:rPr lang="en-US" dirty="0" smtClean="0"/>
              <a:t>Inorder</a:t>
            </a:r>
          </a:p>
          <a:p>
            <a:pPr lvl="1" eaLnBrk="1" hangingPunct="1"/>
            <a:r>
              <a:rPr lang="en-US" dirty="0" smtClean="0"/>
              <a:t>Preorder</a:t>
            </a:r>
          </a:p>
          <a:p>
            <a:pPr lvl="1" eaLnBrk="1" hangingPunct="1"/>
            <a:r>
              <a:rPr lang="en-US" dirty="0" smtClean="0"/>
              <a:t>Postorder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Tree Traversals </a:t>
            </a:r>
            <a:r>
              <a:rPr lang="en-US" b="0" dirty="0" smtClean="0"/>
              <a:t>(cont.)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Preorder: visit root node, traverse T</a:t>
            </a:r>
            <a:r>
              <a:rPr lang="en-US" baseline="-25000" dirty="0" smtClean="0"/>
              <a:t>L</a:t>
            </a:r>
            <a:r>
              <a:rPr lang="en-US" dirty="0" smtClean="0"/>
              <a:t>, traverse T</a:t>
            </a:r>
            <a:r>
              <a:rPr lang="en-US" baseline="-25000" dirty="0"/>
              <a:t>R</a:t>
            </a:r>
          </a:p>
          <a:p>
            <a:pPr eaLnBrk="1" hangingPunct="1"/>
            <a:r>
              <a:rPr lang="en-US" dirty="0" smtClean="0"/>
              <a:t>Inorder: traverse T</a:t>
            </a:r>
            <a:r>
              <a:rPr lang="en-US" baseline="-25000" dirty="0"/>
              <a:t>L</a:t>
            </a:r>
            <a:r>
              <a:rPr lang="en-US" dirty="0" smtClean="0"/>
              <a:t>, visit root node, traverse T</a:t>
            </a:r>
            <a:r>
              <a:rPr lang="en-US" baseline="-25000" dirty="0"/>
              <a:t>R</a:t>
            </a:r>
          </a:p>
          <a:p>
            <a:pPr eaLnBrk="1" hangingPunct="1"/>
            <a:r>
              <a:rPr lang="en-US" dirty="0" smtClean="0"/>
              <a:t>Postorder: traverse T</a:t>
            </a:r>
            <a:r>
              <a:rPr lang="en-US" baseline="-25000" dirty="0"/>
              <a:t>L</a:t>
            </a:r>
            <a:r>
              <a:rPr lang="en-US" dirty="0" smtClean="0"/>
              <a:t>, traverse T</a:t>
            </a:r>
            <a:r>
              <a:rPr lang="en-US" baseline="-25000" dirty="0"/>
              <a:t>R</a:t>
            </a:r>
            <a:r>
              <a:rPr lang="en-US" dirty="0" smtClean="0"/>
              <a:t>, visit root node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1" y="3428648"/>
            <a:ext cx="8588279" cy="315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Visualizing Tree Traversals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You can visualize a tree traversal by imagining a mouse that walks along the edge of the tree</a:t>
            </a:r>
          </a:p>
          <a:p>
            <a:r>
              <a:rPr lang="en-US" dirty="0" smtClean="0"/>
              <a:t>If the mouse always keeps the tree to the left, it will trace a route known as the </a:t>
            </a:r>
            <a:r>
              <a:rPr lang="en-US" i="1" dirty="0" smtClean="0"/>
              <a:t>Euler tour</a:t>
            </a:r>
          </a:p>
          <a:p>
            <a:r>
              <a:rPr lang="en-US" dirty="0" smtClean="0"/>
              <a:t>The Euler tour is the path traced in blue in the figure on the right</a:t>
            </a:r>
          </a:p>
        </p:txBody>
      </p:sp>
      <p:pic>
        <p:nvPicPr>
          <p:cNvPr id="5122" name="Picture 2" descr="C:\Documents and Settings\Administrator\My Documents\Koffman\PPTs\JPEGS\JWCL233_Koffman JPG files\ch06\w0127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676400"/>
            <a:ext cx="3862477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Visualizing Tree Traversals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Euler tour (blue path) is a preorder traversal</a:t>
            </a:r>
          </a:p>
          <a:p>
            <a:r>
              <a:rPr lang="en-US" dirty="0" smtClean="0"/>
              <a:t>The sequence in this example is</a:t>
            </a:r>
            <a:br>
              <a:rPr lang="en-US" dirty="0" smtClean="0"/>
            </a:br>
            <a:r>
              <a:rPr lang="en-US" dirty="0" smtClean="0"/>
              <a:t>a b d g e h c f i j</a:t>
            </a:r>
          </a:p>
          <a:p>
            <a:r>
              <a:rPr lang="en-US" dirty="0" smtClean="0"/>
              <a:t>The mouse visits each node before traversing its </a:t>
            </a:r>
            <a:r>
              <a:rPr lang="en-US" dirty="0" err="1" smtClean="0"/>
              <a:t>subtrees</a:t>
            </a:r>
            <a:r>
              <a:rPr lang="en-US" dirty="0" smtClean="0"/>
              <a:t> (shown by the downward pointing arrows)</a:t>
            </a:r>
          </a:p>
        </p:txBody>
      </p:sp>
      <p:pic>
        <p:nvPicPr>
          <p:cNvPr id="6146" name="Picture 2" descr="C:\Documents and Settings\Administrator\My Documents\Koffman\PPTs\JPEGS\JWCL233_Koffman JPG files\ch06\w0127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9857" y="2057400"/>
            <a:ext cx="4034143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80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Trees - Introduction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can represent hierarchical organizations of information:</a:t>
            </a:r>
          </a:p>
          <a:p>
            <a:pPr lvl="1"/>
            <a:r>
              <a:rPr lang="en-US" dirty="0" smtClean="0"/>
              <a:t>class hierarchy</a:t>
            </a:r>
          </a:p>
          <a:p>
            <a:pPr lvl="1"/>
            <a:r>
              <a:rPr lang="en-US" dirty="0" smtClean="0"/>
              <a:t>disk directory and subdirectories</a:t>
            </a:r>
          </a:p>
          <a:p>
            <a:pPr lvl="1"/>
            <a:r>
              <a:rPr lang="en-US" dirty="0" smtClean="0"/>
              <a:t>family tree</a:t>
            </a:r>
          </a:p>
          <a:p>
            <a:r>
              <a:rPr lang="en-US" dirty="0" smtClean="0"/>
              <a:t>Trees are recursive data structures because they can be defined recursively</a:t>
            </a:r>
          </a:p>
          <a:p>
            <a:r>
              <a:rPr lang="en-US" dirty="0" smtClean="0"/>
              <a:t>Many methods to process trees are written recursively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Visualizing Tree Traversals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we record a node as the mouse returns from traversing its left </a:t>
            </a:r>
            <a:r>
              <a:rPr lang="en-US" dirty="0" err="1" smtClean="0"/>
              <a:t>subtree</a:t>
            </a:r>
            <a:r>
              <a:rPr lang="en-US" dirty="0" smtClean="0"/>
              <a:t> (shown by horizontal black arrows in the figure) we get an inorder traversal</a:t>
            </a:r>
          </a:p>
          <a:p>
            <a:r>
              <a:rPr lang="en-US" dirty="0" smtClean="0"/>
              <a:t>The sequence is</a:t>
            </a:r>
            <a:br>
              <a:rPr lang="en-US" dirty="0" smtClean="0"/>
            </a:br>
            <a:r>
              <a:rPr lang="en-US" dirty="0" smtClean="0"/>
              <a:t>d g b h e a i f j c</a:t>
            </a:r>
          </a:p>
        </p:txBody>
      </p:sp>
      <p:pic>
        <p:nvPicPr>
          <p:cNvPr id="7170" name="Picture 2" descr="C:\Documents and Settings\Administrator\My Documents\Koffman\PPTs\JPEGS\JWCL233_Koffman JPG files\ch06\w0127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886200" cy="3450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84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Visualizing Tree Traversals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we record each node as the mouse last encounters it, we get a </a:t>
            </a:r>
            <a:r>
              <a:rPr lang="en-US" dirty="0" err="1" smtClean="0"/>
              <a:t>postorder</a:t>
            </a:r>
            <a:r>
              <a:rPr lang="en-US" dirty="0" smtClean="0"/>
              <a:t> traversal (shown by the upward pointing arrows)</a:t>
            </a:r>
          </a:p>
          <a:p>
            <a:r>
              <a:rPr lang="en-US" dirty="0" smtClean="0"/>
              <a:t>The sequence is</a:t>
            </a:r>
            <a:br>
              <a:rPr lang="en-US" dirty="0" smtClean="0"/>
            </a:br>
            <a:r>
              <a:rPr lang="en-US" dirty="0" smtClean="0"/>
              <a:t>g d h e b i j f c a</a:t>
            </a:r>
          </a:p>
        </p:txBody>
      </p:sp>
      <p:pic>
        <p:nvPicPr>
          <p:cNvPr id="8194" name="Picture 2" descr="C:\Documents and Settings\Administrator\My Documents\Koffman\PPTs\JPEGS\JWCL233_Koffman JPG files\ch06\w0127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590800"/>
            <a:ext cx="3657600" cy="3247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Traversals of Binary Search Trees and Expression Trees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inorder traversal of a </a:t>
            </a:r>
            <a:br>
              <a:rPr lang="en-US" dirty="0" smtClean="0"/>
            </a:br>
            <a:r>
              <a:rPr lang="en-US" dirty="0" smtClean="0"/>
              <a:t>binary search tree results </a:t>
            </a:r>
            <a:br>
              <a:rPr lang="en-US" dirty="0" smtClean="0"/>
            </a:br>
            <a:r>
              <a:rPr lang="en-US" dirty="0" smtClean="0"/>
              <a:t>in the nodes being visited </a:t>
            </a:r>
            <a:br>
              <a:rPr lang="en-US" dirty="0" smtClean="0"/>
            </a:br>
            <a:r>
              <a:rPr lang="en-US" dirty="0" smtClean="0"/>
              <a:t>in sequence by </a:t>
            </a:r>
            <a:br>
              <a:rPr lang="en-US" dirty="0" smtClean="0"/>
            </a:br>
            <a:r>
              <a:rPr lang="en-US" dirty="0" smtClean="0"/>
              <a:t>increasing data value</a:t>
            </a:r>
          </a:p>
          <a:p>
            <a:pPr eaLnBrk="1" hangingPunct="1"/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canine, cat, dog, wolf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66987" y="2047786"/>
            <a:ext cx="3810000" cy="2057400"/>
            <a:chOff x="1447800" y="2514600"/>
            <a:chExt cx="3810000" cy="2057400"/>
          </a:xfrm>
        </p:grpSpPr>
        <p:sp>
          <p:nvSpPr>
            <p:cNvPr id="8" name="Oval 7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wolf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canine</a:t>
              </a:r>
              <a:endParaRPr lang="en-US" sz="1600" dirty="0"/>
            </a:p>
          </p:txBody>
        </p:sp>
        <p:cxnSp>
          <p:nvCxnSpPr>
            <p:cNvPr id="12" name="Straight Connector 11"/>
            <p:cNvCxnSpPr>
              <a:stCxn id="8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5"/>
              <a:endCxn id="10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3"/>
              <a:endCxn id="11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b="1" dirty="0" smtClean="0"/>
              <a:t>Traversals of Binary Search Trees and Expression Trees </a:t>
            </a:r>
            <a:r>
              <a:rPr lang="en-US" sz="3600" b="0" dirty="0" smtClean="0"/>
              <a:t>(cont.)</a:t>
            </a:r>
            <a:endParaRPr lang="en-US" sz="3600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inorder traversal of an expression tree results in the sequence</a:t>
            </a:r>
            <a:br>
              <a:rPr lang="en-US" dirty="0" smtClean="0"/>
            </a:br>
            <a:r>
              <a:rPr lang="en-US" dirty="0" smtClean="0"/>
              <a:t>x + y * a + b / c</a:t>
            </a:r>
          </a:p>
          <a:p>
            <a:pPr eaLnBrk="1" hangingPunct="1"/>
            <a:r>
              <a:rPr lang="en-US" dirty="0" smtClean="0"/>
              <a:t>If we insert parentheses where they belong, we get the infix form:</a:t>
            </a:r>
          </a:p>
          <a:p>
            <a:pPr marL="0" indent="0" algn="ctr" eaLnBrk="1" hangingPunct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 + y) * ((a + b) / c)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459776" y="1754875"/>
            <a:ext cx="3246273" cy="2282440"/>
            <a:chOff x="5288128" y="1569493"/>
            <a:chExt cx="3246273" cy="2282440"/>
          </a:xfrm>
        </p:grpSpPr>
        <p:sp>
          <p:nvSpPr>
            <p:cNvPr id="7" name="Oval 6"/>
            <p:cNvSpPr/>
            <p:nvPr/>
          </p:nvSpPr>
          <p:spPr>
            <a:xfrm>
              <a:off x="6766446" y="1569493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696390" y="2105168"/>
              <a:ext cx="355328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75846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208672" y="2780732"/>
              <a:ext cx="1325729" cy="370764"/>
              <a:chOff x="7208672" y="2780732"/>
              <a:chExt cx="1325729" cy="3707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8184107" y="2780732"/>
                <a:ext cx="35029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08672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88128" y="2780732"/>
              <a:ext cx="1346200" cy="370764"/>
              <a:chOff x="5257800" y="2780732"/>
              <a:chExt cx="1346200" cy="37076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233236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257800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cxnSp>
          <p:nvCxnSpPr>
            <p:cNvPr id="23" name="Straight Connector 22"/>
            <p:cNvCxnSpPr>
              <a:stCxn id="7" idx="3"/>
              <a:endCxn id="9" idx="7"/>
            </p:cNvCxnSpPr>
            <p:nvPr/>
          </p:nvCxnSpPr>
          <p:spPr>
            <a:xfrm flipH="1">
              <a:off x="6092313" y="1885960"/>
              <a:ext cx="728430" cy="27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8" idx="1"/>
            </p:cNvCxnSpPr>
            <p:nvPr/>
          </p:nvCxnSpPr>
          <p:spPr>
            <a:xfrm>
              <a:off x="7082913" y="1885960"/>
              <a:ext cx="665514" cy="27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3"/>
              <a:endCxn id="15" idx="0"/>
            </p:cNvCxnSpPr>
            <p:nvPr/>
          </p:nvCxnSpPr>
          <p:spPr>
            <a:xfrm flipH="1">
              <a:off x="5473510" y="2421635"/>
              <a:ext cx="35663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5"/>
              <a:endCxn id="14" idx="0"/>
            </p:cNvCxnSpPr>
            <p:nvPr/>
          </p:nvCxnSpPr>
          <p:spPr>
            <a:xfrm>
              <a:off x="6092313" y="2421635"/>
              <a:ext cx="35663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3"/>
              <a:endCxn id="12" idx="0"/>
            </p:cNvCxnSpPr>
            <p:nvPr/>
          </p:nvCxnSpPr>
          <p:spPr>
            <a:xfrm flipH="1">
              <a:off x="7394054" y="2421635"/>
              <a:ext cx="35437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5"/>
              <a:endCxn id="11" idx="0"/>
            </p:cNvCxnSpPr>
            <p:nvPr/>
          </p:nvCxnSpPr>
          <p:spPr>
            <a:xfrm>
              <a:off x="7999681" y="2421635"/>
              <a:ext cx="35957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6731221" y="3481169"/>
              <a:ext cx="1346200" cy="370764"/>
              <a:chOff x="5257800" y="2780732"/>
              <a:chExt cx="1346200" cy="37076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233236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57800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43" name="Straight Connector 42"/>
            <p:cNvCxnSpPr>
              <a:stCxn id="12" idx="3"/>
              <a:endCxn id="42" idx="0"/>
            </p:cNvCxnSpPr>
            <p:nvPr/>
          </p:nvCxnSpPr>
          <p:spPr>
            <a:xfrm flipH="1">
              <a:off x="6916603" y="3097199"/>
              <a:ext cx="346366" cy="383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2" idx="5"/>
              <a:endCxn id="41" idx="0"/>
            </p:cNvCxnSpPr>
            <p:nvPr/>
          </p:nvCxnSpPr>
          <p:spPr>
            <a:xfrm>
              <a:off x="7525139" y="3097199"/>
              <a:ext cx="366900" cy="383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42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b="1" dirty="0" smtClean="0"/>
              <a:t>Traversals of Binary Search Trees and Expression Trees </a:t>
            </a:r>
            <a:r>
              <a:rPr lang="en-US" sz="3600" b="0" dirty="0" smtClean="0"/>
              <a:t>(cont.)</a:t>
            </a:r>
            <a:endParaRPr lang="en-US" sz="3600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postorder traversal of an expression tree results in the sequence</a:t>
            </a:r>
            <a:br>
              <a:rPr lang="en-US" dirty="0" smtClean="0"/>
            </a:br>
            <a:r>
              <a:rPr lang="en-US" dirty="0" smtClean="0"/>
              <a:t>x y + a b + c / * </a:t>
            </a:r>
          </a:p>
          <a:p>
            <a:pPr eaLnBrk="1" hangingPunct="1"/>
            <a:r>
              <a:rPr lang="en-US" dirty="0" smtClean="0"/>
              <a:t>This is the </a:t>
            </a:r>
            <a:r>
              <a:rPr lang="en-US" i="1" dirty="0" smtClean="0"/>
              <a:t>postfix</a:t>
            </a:r>
            <a:r>
              <a:rPr lang="en-US" dirty="0" smtClean="0"/>
              <a:t> or  </a:t>
            </a:r>
            <a:r>
              <a:rPr lang="en-US" i="1" dirty="0" smtClean="0"/>
              <a:t>reverse polish </a:t>
            </a:r>
            <a:r>
              <a:rPr lang="en-US" dirty="0" smtClean="0"/>
              <a:t>form of the expression</a:t>
            </a:r>
          </a:p>
          <a:p>
            <a:pPr eaLnBrk="1" hangingPunct="1"/>
            <a:r>
              <a:rPr lang="en-US" dirty="0" smtClean="0"/>
              <a:t>Operators follow operands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459776" y="1754875"/>
            <a:ext cx="3246273" cy="2282440"/>
            <a:chOff x="5288128" y="1569493"/>
            <a:chExt cx="3246273" cy="2282440"/>
          </a:xfrm>
        </p:grpSpPr>
        <p:sp>
          <p:nvSpPr>
            <p:cNvPr id="7" name="Oval 6"/>
            <p:cNvSpPr/>
            <p:nvPr/>
          </p:nvSpPr>
          <p:spPr>
            <a:xfrm>
              <a:off x="6766446" y="1569493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696390" y="2105168"/>
              <a:ext cx="355328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75846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208672" y="2780732"/>
              <a:ext cx="1325729" cy="370764"/>
              <a:chOff x="7208672" y="2780732"/>
              <a:chExt cx="1325729" cy="3707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8184107" y="2780732"/>
                <a:ext cx="35029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08672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88128" y="2780732"/>
              <a:ext cx="1346200" cy="370764"/>
              <a:chOff x="5257800" y="2780732"/>
              <a:chExt cx="1346200" cy="37076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233236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257800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cxnSp>
          <p:nvCxnSpPr>
            <p:cNvPr id="23" name="Straight Connector 22"/>
            <p:cNvCxnSpPr>
              <a:stCxn id="7" idx="3"/>
              <a:endCxn id="9" idx="7"/>
            </p:cNvCxnSpPr>
            <p:nvPr/>
          </p:nvCxnSpPr>
          <p:spPr>
            <a:xfrm flipH="1">
              <a:off x="6092313" y="1885960"/>
              <a:ext cx="728430" cy="27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8" idx="1"/>
            </p:cNvCxnSpPr>
            <p:nvPr/>
          </p:nvCxnSpPr>
          <p:spPr>
            <a:xfrm>
              <a:off x="7082913" y="1885960"/>
              <a:ext cx="665514" cy="27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3"/>
              <a:endCxn id="15" idx="0"/>
            </p:cNvCxnSpPr>
            <p:nvPr/>
          </p:nvCxnSpPr>
          <p:spPr>
            <a:xfrm flipH="1">
              <a:off x="5473510" y="2421635"/>
              <a:ext cx="35663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5"/>
              <a:endCxn id="14" idx="0"/>
            </p:cNvCxnSpPr>
            <p:nvPr/>
          </p:nvCxnSpPr>
          <p:spPr>
            <a:xfrm>
              <a:off x="6092313" y="2421635"/>
              <a:ext cx="35663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3"/>
              <a:endCxn id="12" idx="0"/>
            </p:cNvCxnSpPr>
            <p:nvPr/>
          </p:nvCxnSpPr>
          <p:spPr>
            <a:xfrm flipH="1">
              <a:off x="7394054" y="2421635"/>
              <a:ext cx="35437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5"/>
              <a:endCxn id="11" idx="0"/>
            </p:cNvCxnSpPr>
            <p:nvPr/>
          </p:nvCxnSpPr>
          <p:spPr>
            <a:xfrm>
              <a:off x="7999681" y="2421635"/>
              <a:ext cx="35957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6731221" y="3481169"/>
              <a:ext cx="1346200" cy="370764"/>
              <a:chOff x="5257800" y="2780732"/>
              <a:chExt cx="1346200" cy="37076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233236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57800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43" name="Straight Connector 42"/>
            <p:cNvCxnSpPr>
              <a:stCxn id="12" idx="3"/>
              <a:endCxn id="42" idx="0"/>
            </p:cNvCxnSpPr>
            <p:nvPr/>
          </p:nvCxnSpPr>
          <p:spPr>
            <a:xfrm flipH="1">
              <a:off x="6916603" y="3097199"/>
              <a:ext cx="346366" cy="383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2" idx="5"/>
              <a:endCxn id="41" idx="0"/>
            </p:cNvCxnSpPr>
            <p:nvPr/>
          </p:nvCxnSpPr>
          <p:spPr>
            <a:xfrm>
              <a:off x="7525139" y="3097199"/>
              <a:ext cx="366900" cy="383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28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b="1" dirty="0" smtClean="0"/>
              <a:t>Traversals of Binary Search Trees and Expression Trees </a:t>
            </a:r>
            <a:r>
              <a:rPr lang="en-US" sz="3600" b="0" dirty="0" smtClean="0"/>
              <a:t>(cont.)</a:t>
            </a:r>
            <a:endParaRPr lang="en-US" sz="3600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preorder traversal of an expression tree results in the sequence</a:t>
            </a:r>
            <a:br>
              <a:rPr lang="en-US" dirty="0" smtClean="0"/>
            </a:br>
            <a:r>
              <a:rPr lang="en-US" dirty="0" smtClean="0"/>
              <a:t>* + x y / + a b c </a:t>
            </a:r>
          </a:p>
          <a:p>
            <a:pPr eaLnBrk="1" hangingPunct="1"/>
            <a:r>
              <a:rPr lang="en-US" dirty="0" smtClean="0"/>
              <a:t>This is the </a:t>
            </a:r>
            <a:r>
              <a:rPr lang="en-US" i="1" dirty="0" smtClean="0"/>
              <a:t>prefix</a:t>
            </a:r>
            <a:r>
              <a:rPr lang="en-US" dirty="0" smtClean="0"/>
              <a:t> or </a:t>
            </a:r>
            <a:r>
              <a:rPr lang="en-US" i="1" dirty="0" smtClean="0"/>
              <a:t>forward polish</a:t>
            </a:r>
            <a:r>
              <a:rPr lang="en-US" dirty="0" smtClean="0"/>
              <a:t> form of the expression</a:t>
            </a:r>
          </a:p>
          <a:p>
            <a:pPr eaLnBrk="1" hangingPunct="1"/>
            <a:r>
              <a:rPr lang="en-US" dirty="0" smtClean="0"/>
              <a:t>Operators precede operands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459776" y="1754875"/>
            <a:ext cx="3246273" cy="2282440"/>
            <a:chOff x="5288128" y="1569493"/>
            <a:chExt cx="3246273" cy="2282440"/>
          </a:xfrm>
        </p:grpSpPr>
        <p:sp>
          <p:nvSpPr>
            <p:cNvPr id="7" name="Oval 6"/>
            <p:cNvSpPr/>
            <p:nvPr/>
          </p:nvSpPr>
          <p:spPr>
            <a:xfrm>
              <a:off x="6766446" y="1569493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696390" y="2105168"/>
              <a:ext cx="355328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75846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208672" y="2780732"/>
              <a:ext cx="1325729" cy="370764"/>
              <a:chOff x="7208672" y="2780732"/>
              <a:chExt cx="1325729" cy="3707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8184107" y="2780732"/>
                <a:ext cx="35029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08672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88128" y="2780732"/>
              <a:ext cx="1346200" cy="370764"/>
              <a:chOff x="5257800" y="2780732"/>
              <a:chExt cx="1346200" cy="37076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233236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257800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cxnSp>
          <p:nvCxnSpPr>
            <p:cNvPr id="23" name="Straight Connector 22"/>
            <p:cNvCxnSpPr>
              <a:stCxn id="7" idx="3"/>
              <a:endCxn id="9" idx="7"/>
            </p:cNvCxnSpPr>
            <p:nvPr/>
          </p:nvCxnSpPr>
          <p:spPr>
            <a:xfrm flipH="1">
              <a:off x="6092313" y="1885960"/>
              <a:ext cx="728430" cy="27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8" idx="1"/>
            </p:cNvCxnSpPr>
            <p:nvPr/>
          </p:nvCxnSpPr>
          <p:spPr>
            <a:xfrm>
              <a:off x="7082913" y="1885960"/>
              <a:ext cx="665514" cy="27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3"/>
              <a:endCxn id="15" idx="0"/>
            </p:cNvCxnSpPr>
            <p:nvPr/>
          </p:nvCxnSpPr>
          <p:spPr>
            <a:xfrm flipH="1">
              <a:off x="5473510" y="2421635"/>
              <a:ext cx="35663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5"/>
              <a:endCxn id="14" idx="0"/>
            </p:cNvCxnSpPr>
            <p:nvPr/>
          </p:nvCxnSpPr>
          <p:spPr>
            <a:xfrm>
              <a:off x="6092313" y="2421635"/>
              <a:ext cx="35663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3"/>
              <a:endCxn id="12" idx="0"/>
            </p:cNvCxnSpPr>
            <p:nvPr/>
          </p:nvCxnSpPr>
          <p:spPr>
            <a:xfrm flipH="1">
              <a:off x="7394054" y="2421635"/>
              <a:ext cx="35437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5"/>
              <a:endCxn id="11" idx="0"/>
            </p:cNvCxnSpPr>
            <p:nvPr/>
          </p:nvCxnSpPr>
          <p:spPr>
            <a:xfrm>
              <a:off x="7999681" y="2421635"/>
              <a:ext cx="35957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6731221" y="3481169"/>
              <a:ext cx="1346200" cy="370764"/>
              <a:chOff x="5257800" y="2780732"/>
              <a:chExt cx="1346200" cy="37076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233236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57800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43" name="Straight Connector 42"/>
            <p:cNvCxnSpPr>
              <a:stCxn id="12" idx="3"/>
              <a:endCxn id="42" idx="0"/>
            </p:cNvCxnSpPr>
            <p:nvPr/>
          </p:nvCxnSpPr>
          <p:spPr>
            <a:xfrm flipH="1">
              <a:off x="6916603" y="3097199"/>
              <a:ext cx="346366" cy="383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2" idx="5"/>
              <a:endCxn id="41" idx="0"/>
            </p:cNvCxnSpPr>
            <p:nvPr/>
          </p:nvCxnSpPr>
          <p:spPr>
            <a:xfrm>
              <a:off x="7525139" y="3097199"/>
              <a:ext cx="366900" cy="383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2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6.3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3200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Node&lt;E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4864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Just as for a linked list, a node consists of a data part and links to successor nodes</a:t>
            </a:r>
          </a:p>
          <a:p>
            <a:pPr eaLnBrk="1" hangingPunct="1"/>
            <a:r>
              <a:rPr lang="en-US" dirty="0" smtClean="0"/>
              <a:t>The data part is a reference to type E</a:t>
            </a:r>
          </a:p>
          <a:p>
            <a:pPr eaLnBrk="1" hangingPunct="1"/>
            <a:r>
              <a:rPr lang="en-US" dirty="0" smtClean="0"/>
              <a:t>A binary tree node must have links to both its left and right subtrees</a:t>
            </a:r>
          </a:p>
        </p:txBody>
      </p:sp>
      <p:pic>
        <p:nvPicPr>
          <p:cNvPr id="9218" name="Picture 2" descr="C:\Documents and Settings\Administrator\My Documents\Koffman\PPTs\JPEGS\JWCL233_Koffman JPG files\ch06\w0131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133600"/>
            <a:ext cx="3050721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Node&lt;E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b="1" dirty="0" smtClean="0"/>
              <a:t>Class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static class Node&lt;E&gt;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implements Serializable {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E data;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Node&lt;E&gt; left;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Node&lt;E&gt; right;</a:t>
            </a:r>
          </a:p>
          <a:p>
            <a:pPr marL="341313" indent="0" eaLnBrk="1" hangingPunct="1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Node(E data) {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data;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left = null;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right = null;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1313" indent="0" eaLnBrk="1" hangingPunct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String toString() {</a:t>
            </a:r>
          </a:p>
          <a:p>
            <a:pPr marL="682625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data.toString();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1600" y="4191000"/>
            <a:ext cx="2971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Node&lt;E&gt; </a:t>
            </a:r>
            <a:r>
              <a:rPr lang="en-US" dirty="0" smtClean="0"/>
              <a:t>is declared as an inner class within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BinaryTree&lt;E&gt;</a:t>
            </a:r>
          </a:p>
        </p:txBody>
      </p:sp>
      <p:pic>
        <p:nvPicPr>
          <p:cNvPr id="10242" name="Picture 2" descr="C:\Documents and Settings\Administrator\My Documents\Koffman\PPTs\JPEGS\JWCL233_Koffman JPG files\ch06\w0131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752600"/>
            <a:ext cx="3124200" cy="2419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12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Node&lt;E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b="1" dirty="0" smtClean="0"/>
              <a:t>Class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static class Node&lt;E&gt;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implements Serializable {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E data;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Node&lt;E&gt; left;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Node&lt;E&gt; right;</a:t>
            </a:r>
          </a:p>
          <a:p>
            <a:pPr marL="341313" indent="0" eaLnBrk="1" hangingPunct="1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Node(E data) {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data;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left = null;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right = null;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1313" indent="0" eaLnBrk="1" hangingPunct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String toString() {</a:t>
            </a:r>
          </a:p>
          <a:p>
            <a:pPr marL="682625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data.toString();</a:t>
            </a:r>
          </a:p>
          <a:p>
            <a:pPr marL="341313" indent="0" eaLnBrk="1" hangingPunct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1600" y="4114800"/>
            <a:ext cx="2971800" cy="1752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Node&lt;E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/>
              <a:t>is declared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/>
              <a:t>.  This way we can use it as a superclass.</a:t>
            </a:r>
            <a:endParaRPr lang="en-US" dirty="0"/>
          </a:p>
        </p:txBody>
      </p:sp>
      <p:pic>
        <p:nvPicPr>
          <p:cNvPr id="11266" name="Picture 2" descr="C:\Documents and Settings\Administrator\My Documents\Koffman\PPTs\JPEGS\JWCL233_Koffman JPG files\ch06\w0131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52600"/>
            <a:ext cx="2819400" cy="2183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46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Trees - Introduction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chapter focuses on the </a:t>
            </a:r>
            <a:r>
              <a:rPr lang="en-US" i="1" dirty="0" smtClean="0"/>
              <a:t>binary tree</a:t>
            </a:r>
          </a:p>
          <a:p>
            <a:r>
              <a:rPr lang="en-US" dirty="0" smtClean="0"/>
              <a:t>In a binary tree each element has two successors</a:t>
            </a:r>
          </a:p>
          <a:p>
            <a:r>
              <a:rPr lang="en-US" dirty="0" smtClean="0"/>
              <a:t>Binary trees can be represented by arrays and by linked data structures</a:t>
            </a:r>
          </a:p>
          <a:p>
            <a:r>
              <a:rPr lang="en-US" dirty="0" smtClean="0"/>
              <a:t>Searching a binary search tree, an ordered tree, is generally more efficient than searching an ordered list—O(log </a:t>
            </a:r>
            <a:r>
              <a:rPr lang="en-US" i="1" dirty="0" smtClean="0"/>
              <a:t>n</a:t>
            </a:r>
            <a:r>
              <a:rPr lang="en-US" dirty="0" smtClean="0"/>
              <a:t>) versus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BinaryTree&lt;E&gt;</a:t>
            </a:r>
            <a:r>
              <a:rPr lang="en-US" b="1" dirty="0" smtClean="0"/>
              <a:t> Class </a:t>
            </a:r>
            <a:r>
              <a:rPr lang="en-US" dirty="0" smtClean="0"/>
              <a:t>(cont.)</a:t>
            </a:r>
          </a:p>
        </p:txBody>
      </p:sp>
      <p:pic>
        <p:nvPicPr>
          <p:cNvPr id="12290" name="Picture 2" descr="C:\Documents and Settings\Administrator\My Documents\Koffman\PPTs\JPEGS\JWCL233_Koffman JPG files\ch06\w013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086600" cy="5080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Documents and Settings\Administrator\My Documents\Koffman\PPTs\JPEGS\JWCL233_Koffman JPG files\ch06\w013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6629400" cy="4753068"/>
          </a:xfrm>
          <a:prstGeom prst="rect">
            <a:avLst/>
          </a:prstGeom>
          <a:noFill/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/>
              <a:t> Class </a:t>
            </a:r>
            <a:r>
              <a:rPr lang="en-US" dirty="0" smtClean="0"/>
              <a:t>(cont.)</a:t>
            </a:r>
          </a:p>
        </p:txBody>
      </p:sp>
      <p:sp>
        <p:nvSpPr>
          <p:cNvPr id="2" name="Rectangle 1"/>
          <p:cNvSpPr/>
          <p:nvPr/>
        </p:nvSpPr>
        <p:spPr>
          <a:xfrm>
            <a:off x="5943600" y="1447800"/>
            <a:ext cx="297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Assuming the tree is referenced by variable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/>
              <a:t>  (type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dirty="0" smtClean="0"/>
              <a:t>) then . . .</a:t>
            </a:r>
          </a:p>
          <a:p>
            <a:pPr algn="ctr"/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Documents and Settings\Administrator\My Documents\Koffman\PPTs\JPEGS\JWCL233_Koffman JPG files\ch06\w013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6629400" cy="4753068"/>
          </a:xfrm>
          <a:prstGeom prst="rect">
            <a:avLst/>
          </a:prstGeom>
          <a:noFill/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/>
              <a:t> Class </a:t>
            </a:r>
            <a:r>
              <a:rPr lang="en-US" dirty="0" smtClean="0"/>
              <a:t>(cont.)</a:t>
            </a:r>
          </a:p>
        </p:txBody>
      </p:sp>
      <p:sp>
        <p:nvSpPr>
          <p:cNvPr id="2" name="Rectangle 1"/>
          <p:cNvSpPr/>
          <p:nvPr/>
        </p:nvSpPr>
        <p:spPr>
          <a:xfrm>
            <a:off x="5943600" y="1295400"/>
            <a:ext cx="2971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bT.root.data </a:t>
            </a:r>
            <a:r>
              <a:rPr lang="en-US" dirty="0" smtClean="0"/>
              <a:t>references 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sz="1600" dirty="0" smtClean="0"/>
              <a:t> </a:t>
            </a:r>
            <a:r>
              <a:rPr lang="en-US" dirty="0" smtClean="0"/>
              <a:t>object storing 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'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4495800" y="2514600"/>
            <a:ext cx="2933700" cy="53340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Documents and Settings\Administrator\My Documents\Koffman\PPTs\JPEGS\JWCL233_Koffman JPG files\ch06\w013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6781800" cy="4862334"/>
          </a:xfrm>
          <a:prstGeom prst="rect">
            <a:avLst/>
          </a:prstGeom>
          <a:noFill/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sz="4000" b="1" dirty="0" smtClean="0"/>
              <a:t> Class </a:t>
            </a:r>
            <a:r>
              <a:rPr lang="en-US" sz="4000" dirty="0" smtClean="0"/>
              <a:t>(cont.)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943600" y="1295400"/>
            <a:ext cx="2971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bT.root.left </a:t>
            </a:r>
            <a:r>
              <a:rPr lang="en-US" dirty="0" smtClean="0"/>
              <a:t>references the left subtree of the root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3124200" y="2514600"/>
            <a:ext cx="3657600" cy="160020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ocuments and Settings\Administrator\My Documents\Koffman\PPTs\JPEGS\JWCL233_Koffman JPG files\ch06\w013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6858000" cy="4916967"/>
          </a:xfrm>
          <a:prstGeom prst="rect">
            <a:avLst/>
          </a:prstGeom>
          <a:noFill/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sz="4000" b="1" dirty="0" smtClean="0"/>
              <a:t> Class </a:t>
            </a:r>
            <a:r>
              <a:rPr lang="en-US" sz="4000" dirty="0" smtClean="0"/>
              <a:t>(cont.)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943600" y="1295400"/>
            <a:ext cx="2971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bT.root.right </a:t>
            </a:r>
            <a:r>
              <a:rPr lang="en-US" dirty="0" smtClean="0"/>
              <a:t>references the right subtree of the root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2"/>
          </p:cNvCxnSpPr>
          <p:nvPr/>
        </p:nvCxnSpPr>
        <p:spPr>
          <a:xfrm rot="5400000">
            <a:off x="6419850" y="2495550"/>
            <a:ext cx="990600" cy="102870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2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Administrator\My Documents\Koffman\PPTs\JPEGS\JWCL233_Koffman JPG files\ch06\w013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6934200" cy="4971600"/>
          </a:xfrm>
          <a:prstGeom prst="rect">
            <a:avLst/>
          </a:prstGeom>
          <a:noFill/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sz="4000" b="1" dirty="0" smtClean="0"/>
              <a:t> Class </a:t>
            </a:r>
            <a:r>
              <a:rPr lang="en-US" sz="4000" dirty="0" smtClean="0"/>
              <a:t>(cont.)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943600" y="1295400"/>
            <a:ext cx="2971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bT.root.right.data </a:t>
            </a:r>
            <a:r>
              <a:rPr lang="en-US" dirty="0" smtClean="0"/>
              <a:t>references 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sz="1600" dirty="0" smtClean="0"/>
              <a:t> </a:t>
            </a:r>
            <a:r>
              <a:rPr lang="en-US" dirty="0" smtClean="0"/>
              <a:t>object storing 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smtClean="0"/>
              <a:t>'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6048375" y="3038475"/>
            <a:ext cx="1905000" cy="857250"/>
          </a:xfrm>
          <a:prstGeom prst="bentConnector3">
            <a:avLst>
              <a:gd name="adj1" fmla="val 10014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sz="4000" b="1" dirty="0" smtClean="0"/>
              <a:t> Class </a:t>
            </a:r>
            <a:r>
              <a:rPr lang="en-US" sz="4000" dirty="0" smtClean="0"/>
              <a:t>(cont.)</a:t>
            </a:r>
            <a:endParaRPr lang="en-US" b="0" dirty="0" smtClean="0"/>
          </a:p>
        </p:txBody>
      </p:sp>
      <p:pic>
        <p:nvPicPr>
          <p:cNvPr id="30722" name="Picture 2" descr="C:\Documents and Settings\Administrator\My Documents\Koffman\PPTs\Koffman_Digital Request 150 DPI JPEG\Ch06\Table 6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857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sz="4000" b="1" dirty="0" smtClean="0"/>
              <a:t> Class </a:t>
            </a:r>
            <a:r>
              <a:rPr lang="en-US" sz="400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heading and data field declarations: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BinaryTree&lt;E&gt; implements Serializable {</a:t>
            </a: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Insert inner class Node&lt;E&gt; here</a:t>
            </a:r>
          </a:p>
          <a:p>
            <a:pPr marL="341313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Node&lt;E&gt; root;</a:t>
            </a:r>
          </a:p>
          <a:p>
            <a:pPr marL="341313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sz="4000" b="1" dirty="0" smtClean="0"/>
              <a:t> Class </a:t>
            </a:r>
            <a:r>
              <a:rPr lang="en-US" sz="400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cs typeface="Courier New" pitchFamily="49" charset="0"/>
              </a:rPr>
              <a:t> interface defines no methods</a:t>
            </a:r>
          </a:p>
          <a:p>
            <a:r>
              <a:rPr lang="en-US" dirty="0" smtClean="0">
                <a:cs typeface="Courier New" pitchFamily="49" charset="0"/>
              </a:rPr>
              <a:t>It provides a marker for classes that can be written to a binary file 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dirty="0" smtClean="0">
                <a:cs typeface="Courier New" pitchFamily="49" charset="0"/>
              </a:rPr>
              <a:t> and read 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ObjectInputStream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no-parameter constructor: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BinaryTree() {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root = null;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The constructor that creates a tree with a given node at the root: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BinaryTree(Node&lt;E&gt; root) {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this.root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root;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6.1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Tree Terminology and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The constructor that builds a tree from a data value and two trees:</a:t>
            </a:r>
            <a:endParaRPr lang="en-US" sz="7200" dirty="0"/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public BinaryTree(E data, BinaryTree&lt;E&gt; leftTree,</a:t>
            </a:r>
          </a:p>
          <a:p>
            <a:pPr marL="0" indent="0">
              <a:buNone/>
            </a:pPr>
            <a:r>
              <a:rPr lang="en-US" sz="5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5500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&lt;E&gt; rightTree) {</a:t>
            </a:r>
          </a:p>
          <a:p>
            <a:pPr marL="341313" indent="0">
              <a:buNone/>
            </a:pPr>
            <a:endParaRPr lang="en-US" sz="5500" dirty="0" smtClean="0">
              <a:latin typeface="Courier New" pitchFamily="49" charset="0"/>
              <a:cs typeface="Courier New" pitchFamily="49" charset="0"/>
            </a:endParaRPr>
          </a:p>
          <a:p>
            <a:pPr marL="341313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root = new Node&lt;E&gt;(data);</a:t>
            </a:r>
          </a:p>
          <a:p>
            <a:pPr marL="341313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if (leftTree != null) {</a:t>
            </a:r>
          </a:p>
          <a:p>
            <a:pPr marL="682625" indent="0">
              <a:buNone/>
            </a:pPr>
            <a:r>
              <a:rPr lang="en-US" sz="5500" dirty="0" err="1" smtClean="0">
                <a:latin typeface="Courier New" pitchFamily="49" charset="0"/>
                <a:cs typeface="Courier New" pitchFamily="49" charset="0"/>
              </a:rPr>
              <a:t>root.left</a:t>
            </a: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 = leftTree.root;</a:t>
            </a:r>
          </a:p>
          <a:p>
            <a:pPr marL="341313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682625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root.left = null;</a:t>
            </a:r>
          </a:p>
          <a:p>
            <a:pPr marL="341313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1313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if (rightTree != null) {</a:t>
            </a:r>
          </a:p>
          <a:p>
            <a:pPr marL="682625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root.right = rightTree.root;</a:t>
            </a:r>
          </a:p>
          <a:p>
            <a:pPr marL="341313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682625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root.right = null;</a:t>
            </a:r>
          </a:p>
          <a:p>
            <a:pPr marL="341313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5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getLeftSubtree</a:t>
            </a:r>
            <a:r>
              <a:rPr lang="en-US" sz="4000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getRightSubtree</a:t>
            </a:r>
            <a:r>
              <a:rPr lang="en-US" sz="4000" dirty="0" smtClean="0"/>
              <a:t>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BinaryTree&lt;E&gt; getLeftSubtree() {</a:t>
            </a: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(root != null &amp;&amp; root.left != null) {</a:t>
            </a:r>
          </a:p>
          <a:p>
            <a:pPr marL="682625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return new BinaryTree&lt;E&gt;(root.left);</a:t>
            </a: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  else {</a:t>
            </a:r>
          </a:p>
          <a:p>
            <a:pPr marL="682625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pPr marL="341313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getRightSubtree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method is symmetric</a:t>
            </a:r>
            <a:endParaRPr lang="en-US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isLeaf</a:t>
            </a:r>
            <a:r>
              <a:rPr lang="en-US" b="1" dirty="0" smtClean="0"/>
              <a:t> Method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boolean isLeaf() {</a:t>
            </a:r>
          </a:p>
          <a:p>
            <a:pPr marL="341313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return (root.left == null &amp;&amp; root.right == null);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b="1" dirty="0" smtClean="0"/>
              <a:t> Method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toString method generates a string representing a preorder traversal in which each local root is indented a distance proportional to its depth</a:t>
            </a: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String toString() {</a:t>
            </a: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sb = new StringBuilder();</a:t>
            </a: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(root, 1, sb);</a:t>
            </a: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sb.toString();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b="1" dirty="0" smtClean="0"/>
              <a:t> Method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private void preOrderTraverse(Node&lt;E&gt; node, int depth,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StringBuilder sb) {</a:t>
            </a:r>
          </a:p>
          <a:p>
            <a:pPr marL="341313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(int i = 1; i &lt; depth; i++) {</a:t>
            </a:r>
          </a:p>
          <a:p>
            <a:pPr marL="682625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  "); //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indentation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(node == null) {</a:t>
            </a:r>
          </a:p>
          <a:p>
            <a:pPr marL="682625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("null\n");</a:t>
            </a: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 marL="682625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node.toString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682625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marL="682625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node.left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depth + 1, sb);</a:t>
            </a:r>
          </a:p>
          <a:p>
            <a:pPr marL="682625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node.right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depth + 1, sb);</a:t>
            </a:r>
          </a:p>
          <a:p>
            <a:pPr marL="341313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b="1" dirty="0" smtClean="0"/>
              <a:t> Method </a:t>
            </a:r>
            <a:r>
              <a:rPr lang="en-US" b="0" dirty="0" smtClean="0"/>
              <a:t>(cont.)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10580"/>
            <a:ext cx="2895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+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x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null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null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null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null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null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null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b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null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null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80252" y="2291559"/>
            <a:ext cx="3323721" cy="1582003"/>
            <a:chOff x="5288128" y="2050871"/>
            <a:chExt cx="3323721" cy="1582003"/>
          </a:xfrm>
        </p:grpSpPr>
        <p:sp>
          <p:nvSpPr>
            <p:cNvPr id="6" name="Oval 5"/>
            <p:cNvSpPr/>
            <p:nvPr/>
          </p:nvSpPr>
          <p:spPr>
            <a:xfrm>
              <a:off x="6766446" y="2050871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75846" y="2586546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208672" y="3262110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88128" y="3262110"/>
              <a:ext cx="1346200" cy="370764"/>
              <a:chOff x="5257800" y="2780732"/>
              <a:chExt cx="1346200" cy="37076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233236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257800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cxnSp>
          <p:nvCxnSpPr>
            <p:cNvPr id="12" name="Straight Connector 11"/>
            <p:cNvCxnSpPr>
              <a:stCxn id="6" idx="3"/>
              <a:endCxn id="7" idx="7"/>
            </p:cNvCxnSpPr>
            <p:nvPr/>
          </p:nvCxnSpPr>
          <p:spPr>
            <a:xfrm flipH="1">
              <a:off x="6092313" y="2367338"/>
              <a:ext cx="728430" cy="27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18" idx="1"/>
            </p:cNvCxnSpPr>
            <p:nvPr/>
          </p:nvCxnSpPr>
          <p:spPr>
            <a:xfrm>
              <a:off x="7082913" y="2367338"/>
              <a:ext cx="739198" cy="27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3"/>
              <a:endCxn id="11" idx="0"/>
            </p:cNvCxnSpPr>
            <p:nvPr/>
          </p:nvCxnSpPr>
          <p:spPr>
            <a:xfrm flipH="1">
              <a:off x="5473510" y="2903013"/>
              <a:ext cx="35663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10" idx="0"/>
            </p:cNvCxnSpPr>
            <p:nvPr/>
          </p:nvCxnSpPr>
          <p:spPr>
            <a:xfrm>
              <a:off x="6092313" y="2903013"/>
              <a:ext cx="35663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8" idx="3"/>
              <a:endCxn id="8" idx="0"/>
            </p:cNvCxnSpPr>
            <p:nvPr/>
          </p:nvCxnSpPr>
          <p:spPr>
            <a:xfrm flipH="1">
              <a:off x="7394054" y="2903013"/>
              <a:ext cx="428057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8" idx="5"/>
              <a:endCxn id="19" idx="0"/>
            </p:cNvCxnSpPr>
            <p:nvPr/>
          </p:nvCxnSpPr>
          <p:spPr>
            <a:xfrm>
              <a:off x="8084281" y="2903013"/>
              <a:ext cx="342186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767814" y="2586546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241085" y="3262110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19600" y="41910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(x + y) * (a / b)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 Binary Tree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 we use a Scanner to read the individual lines created by the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200" dirty="0" smtClean="0"/>
              <a:t>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sz="2200" dirty="0" smtClean="0"/>
              <a:t> methods, we can reconstruct the tree</a:t>
            </a:r>
          </a:p>
          <a:p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Read a line that represents information at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Remove the leading and trailing spaces using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String.trim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/>
              <a:t> it is "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dirty="0" smtClean="0"/>
              <a:t>"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200" dirty="0" smtClean="0"/>
              <a:t>   return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marL="519113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2200" dirty="0" smtClean="0"/>
              <a:t>   recursively read the left child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2200" dirty="0" smtClean="0"/>
              <a:t>   recursively read the right child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2200" dirty="0" smtClean="0"/>
              <a:t>   return a tree consisting of the root and the two children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11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 Binary Tree </a:t>
            </a:r>
            <a:r>
              <a:rPr lang="en-US" b="0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public static BinaryTree&lt;String&gt; 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readBinaryTree(Scanner scan) {</a:t>
            </a:r>
          </a:p>
          <a:p>
            <a:pPr marL="341313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String data = scan.next();</a:t>
            </a:r>
          </a:p>
          <a:p>
            <a:pPr marL="341313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if (data.equals("null")) {</a:t>
            </a:r>
          </a:p>
          <a:p>
            <a:pPr marL="682625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return null;</a:t>
            </a:r>
          </a:p>
          <a:p>
            <a:pPr marL="341313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682625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&lt;String&gt; leftTree = readBinaryTree(scan);</a:t>
            </a:r>
          </a:p>
          <a:p>
            <a:pPr marL="682625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&lt;String&gt; rightTree = readBinaryTree(scan);</a:t>
            </a:r>
          </a:p>
          <a:p>
            <a:pPr marL="682625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return new BinaryTree&lt;String&gt;(data, leftTree,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rightTree);</a:t>
            </a:r>
          </a:p>
          <a:p>
            <a:pPr marL="341313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9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4000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ObjectInputStream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Java API includes the class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2800" dirty="0" smtClean="0"/>
              <a:t> </a:t>
            </a:r>
            <a:r>
              <a:rPr lang="en-US" dirty="0" smtClean="0"/>
              <a:t>that will write to an external file any object that is declared to be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Serializable</a:t>
            </a:r>
          </a:p>
          <a:p>
            <a:r>
              <a:rPr lang="en-US" dirty="0" smtClean="0"/>
              <a:t>To declare an object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/>
              <a:t>, add</a:t>
            </a:r>
          </a:p>
          <a:p>
            <a:pPr marL="0" indent="0" algn="ctr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Serializable </a:t>
            </a:r>
          </a:p>
          <a:p>
            <a:pPr marL="341313" indent="0">
              <a:buNone/>
            </a:pPr>
            <a:r>
              <a:rPr lang="en-US" dirty="0" smtClean="0"/>
              <a:t>to the class declaration</a:t>
            </a:r>
          </a:p>
          <a:p>
            <a:r>
              <a:rPr lang="en-US" dirty="0" smtClean="0"/>
              <a:t>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/>
              <a:t> </a:t>
            </a:r>
            <a:r>
              <a:rPr lang="en-US" dirty="0" smtClean="0"/>
              <a:t>interface contains no methods, but it serves to mark the class and gives you control over whether or not you want your object written to an external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4000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ObjectInputStream </a:t>
            </a:r>
            <a:r>
              <a:rPr lang="en-US" b="0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write a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/>
              <a:t> object to a file:</a:t>
            </a:r>
          </a:p>
          <a:p>
            <a:pPr marL="40005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409575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out =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409575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new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i="1" dirty="0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409575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out.writeObject</a:t>
            </a:r>
            <a:r>
              <a:rPr lang="en-US" sz="17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i="1" dirty="0" err="1" smtClean="0">
                <a:latin typeface="Courier New" pitchFamily="49" charset="0"/>
                <a:cs typeface="Courier New" pitchFamily="49" charset="0"/>
              </a:rPr>
              <a:t>nameOfObject</a:t>
            </a:r>
            <a:r>
              <a:rPr lang="en-US" sz="1700" i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7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catch (Exception ex) {</a:t>
            </a:r>
          </a:p>
          <a:p>
            <a:pPr marL="395288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ex.printStackTrace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95288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(1);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 A deep copy of all the nodes of the binary tree will be written to the file</a:t>
            </a:r>
          </a:p>
        </p:txBody>
      </p:sp>
    </p:spTree>
    <p:extLst>
      <p:ext uri="{BB962C8B-B14F-4D97-AF65-F5344CB8AC3E}">
        <p14:creationId xmlns:p14="http://schemas.microsoft.com/office/powerpoint/2010/main" val="19921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wolf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canine</a:t>
              </a:r>
              <a:endParaRPr lang="en-US" sz="1600" dirty="0"/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A tree consists of a collection of elements or nodes, with each node linked to its successors</a:t>
            </a:r>
          </a:p>
        </p:txBody>
      </p:sp>
    </p:spTree>
    <p:extLst>
      <p:ext uri="{BB962C8B-B14F-4D97-AF65-F5344CB8AC3E}">
        <p14:creationId xmlns:p14="http://schemas.microsoft.com/office/powerpoint/2010/main" val="35955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Using</a:t>
            </a:r>
            <a:r>
              <a:rPr lang="en-US" sz="3600" dirty="0" smtClean="0"/>
              <a:t>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3600" dirty="0" smtClean="0"/>
              <a:t> </a:t>
            </a:r>
            <a:r>
              <a:rPr lang="en-US" sz="3600" b="1" dirty="0" smtClean="0"/>
              <a:t>and</a:t>
            </a:r>
            <a:r>
              <a:rPr lang="en-US" sz="3600" dirty="0" smtClean="0"/>
              <a:t>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read a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/>
              <a:t> object from a file:</a:t>
            </a:r>
          </a:p>
          <a:p>
            <a:pPr marL="40005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409575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ObjectInputStream in 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9575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409575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9575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objectClass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)in.readObject();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catch (Exception ex) {</a:t>
            </a:r>
          </a:p>
          <a:p>
            <a:pPr marL="395288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ex.printStackTrace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95288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66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Using</a:t>
            </a:r>
            <a:r>
              <a:rPr lang="en-US" sz="3600" dirty="0" smtClean="0"/>
              <a:t>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3600" dirty="0" smtClean="0"/>
              <a:t> </a:t>
            </a:r>
            <a:r>
              <a:rPr lang="en-US" sz="3600" b="1" dirty="0" smtClean="0"/>
              <a:t>and</a:t>
            </a:r>
            <a:r>
              <a:rPr lang="en-US" sz="3600" dirty="0" smtClean="0"/>
              <a:t>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(cont.)</a:t>
            </a:r>
            <a:endParaRPr lang="en-US" sz="3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recompile the Java source file for a class after an object of that class has been serialized</a:t>
            </a:r>
          </a:p>
          <a:p>
            <a:r>
              <a:rPr lang="en-US" dirty="0" smtClean="0"/>
              <a:t>Even if you didn't make any changes to the class, the resulting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.class </a:t>
            </a:r>
            <a:r>
              <a:rPr lang="en-US" dirty="0" smtClean="0"/>
              <a:t>file associated with the serialized object will have a different class signature</a:t>
            </a:r>
          </a:p>
          <a:p>
            <a:r>
              <a:rPr lang="en-US" dirty="0" smtClean="0"/>
              <a:t>When you attempt to read the object, the class signatures will not match, and you will get an exception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8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6.4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Overview of a Binary Search Tree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 the definition of a binary search tree:</a:t>
            </a:r>
          </a:p>
          <a:p>
            <a:pPr marL="457200" lvl="1" indent="0" eaLnBrk="1" hangingPunct="1">
              <a:buNone/>
            </a:pPr>
            <a:r>
              <a:rPr lang="en-US" dirty="0" smtClean="0"/>
              <a:t>A set of nodes T is a binary search tree if either of the following is true</a:t>
            </a:r>
          </a:p>
          <a:p>
            <a:pPr lvl="2" eaLnBrk="1" hangingPunct="1"/>
            <a:r>
              <a:rPr lang="en-US" dirty="0" smtClean="0"/>
              <a:t>T is empty</a:t>
            </a:r>
          </a:p>
          <a:p>
            <a:pPr lvl="2"/>
            <a:r>
              <a:rPr lang="en-US" dirty="0" smtClean="0"/>
              <a:t>If T is not empty, its </a:t>
            </a:r>
            <a:r>
              <a:rPr lang="en-US" dirty="0"/>
              <a:t>root node has two subtrees, T</a:t>
            </a:r>
            <a:r>
              <a:rPr lang="en-US" baseline="-25000" dirty="0"/>
              <a:t>L</a:t>
            </a:r>
            <a:r>
              <a:rPr lang="en-US" dirty="0"/>
              <a:t> and T</a:t>
            </a:r>
            <a:r>
              <a:rPr lang="en-US" baseline="-25000" dirty="0"/>
              <a:t>R</a:t>
            </a:r>
            <a:r>
              <a:rPr lang="en-US" dirty="0"/>
              <a:t>, such that T</a:t>
            </a:r>
            <a:r>
              <a:rPr lang="en-US" baseline="-25000" dirty="0"/>
              <a:t>L</a:t>
            </a:r>
            <a:r>
              <a:rPr lang="en-US" dirty="0"/>
              <a:t> and T</a:t>
            </a:r>
            <a:r>
              <a:rPr lang="en-US" baseline="-25000" dirty="0"/>
              <a:t>R</a:t>
            </a:r>
            <a:r>
              <a:rPr lang="en-US" dirty="0"/>
              <a:t> are binary </a:t>
            </a:r>
            <a:r>
              <a:rPr lang="en-US" dirty="0" smtClean="0"/>
              <a:t>search trees and the value in the root node of T is greater than all values in </a:t>
            </a:r>
            <a:r>
              <a:rPr lang="en-US" dirty="0"/>
              <a:t>T</a:t>
            </a:r>
            <a:r>
              <a:rPr lang="en-US" baseline="-25000" dirty="0"/>
              <a:t>L</a:t>
            </a:r>
            <a:r>
              <a:rPr lang="en-US" dirty="0" smtClean="0"/>
              <a:t> and less than all values in </a:t>
            </a:r>
            <a:r>
              <a:rPr lang="en-US" dirty="0"/>
              <a:t>T</a:t>
            </a:r>
            <a:r>
              <a:rPr lang="en-US" baseline="-25000" dirty="0"/>
              <a:t>R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Overview of a Binary Search Tree </a:t>
            </a:r>
            <a:r>
              <a:rPr lang="en-US" b="0" dirty="0" smtClean="0"/>
              <a:t>(cont.)</a:t>
            </a:r>
          </a:p>
        </p:txBody>
      </p:sp>
      <p:pic>
        <p:nvPicPr>
          <p:cNvPr id="18434" name="Picture 2" descr="C:\Documents and Settings\Administrator\My Documents\Koffman\PPTs\JPEGS\JWCL233_Koffman JPG files\ch06\w0135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728038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Recursive Algorithm for Searching a Binary Search Tree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the root is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 smtClean="0"/>
              <a:t>     the item is not in the tree; return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Compare the value of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2400" dirty="0" smtClean="0"/>
              <a:t> with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root.data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they are equal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 smtClean="0"/>
              <a:t>     the target has been found; return the data at the root</a:t>
            </a:r>
          </a:p>
          <a:p>
            <a:pPr marL="914400" lvl="1" indent="-51435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2400" dirty="0" smtClean="0"/>
              <a:t>the target is less than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root.data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 smtClean="0"/>
              <a:t>     return the result of searching the left subtree</a:t>
            </a:r>
          </a:p>
          <a:p>
            <a:pPr marL="914400" lvl="1" indent="-51435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 smtClean="0"/>
              <a:t>     return the result of searching the right subtree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Searching a Binary Tree</a:t>
            </a:r>
          </a:p>
        </p:txBody>
      </p:sp>
      <p:pic>
        <p:nvPicPr>
          <p:cNvPr id="19458" name="Picture 2" descr="C:\Documents and Settings\Administrator\My Documents\Koffman\PPTs\JPEGS\JWCL233_Koffman JPG files\ch06\w0136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8728038" cy="32766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6248400" y="1828800"/>
            <a:ext cx="2362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Searching for </a:t>
            </a:r>
            <a:r>
              <a:rPr lang="en-US" smtClean="0"/>
              <a:t>"kept"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Search a tree is generally O(log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a tree is not very full, performance will be worse</a:t>
            </a:r>
          </a:p>
          <a:p>
            <a:r>
              <a:rPr lang="en-US" dirty="0" smtClean="0"/>
              <a:t>Searching a tree with only </a:t>
            </a:r>
            <a:br>
              <a:rPr lang="en-US" dirty="0" smtClean="0"/>
            </a:br>
            <a:r>
              <a:rPr lang="en-US" dirty="0" smtClean="0"/>
              <a:t>right subtrees, for example, </a:t>
            </a:r>
            <a:br>
              <a:rPr lang="en-US" dirty="0" smtClean="0"/>
            </a:br>
            <a:r>
              <a:rPr lang="en-US" dirty="0" smtClean="0"/>
              <a:t>is O</a:t>
            </a:r>
            <a:r>
              <a:rPr lang="en-US" i="1" dirty="0" smtClean="0"/>
              <a:t>(n</a:t>
            </a:r>
            <a:r>
              <a:rPr lang="en-US" dirty="0" smtClean="0"/>
              <a:t>)</a:t>
            </a:r>
            <a:endParaRPr lang="en-US" i="1" dirty="0"/>
          </a:p>
        </p:txBody>
      </p:sp>
      <p:pic>
        <p:nvPicPr>
          <p:cNvPr id="20482" name="Picture 2" descr="C:\Documents and Settings\Administrator\My Documents\Koffman\PPTs\JPEGS\JWCL233_Koffman JPG files\ch06\w0137-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200400"/>
            <a:ext cx="2057400" cy="2156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63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Interface</a:t>
            </a:r>
            <a:r>
              <a:rPr lang="en-US" dirty="0" smtClean="0"/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SearchTree&lt;E&gt;</a:t>
            </a:r>
          </a:p>
        </p:txBody>
      </p:sp>
      <p:pic>
        <p:nvPicPr>
          <p:cNvPr id="31746" name="Picture 2" descr="C:\Documents and Settings\Administrator\My Documents\Koffman\PPTs\Koffman_Digital Request 150 DPI JPEG\Ch06\Table 6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1905000"/>
            <a:ext cx="889635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BinarySearchTree&lt;E&gt;</a:t>
            </a:r>
            <a:r>
              <a:rPr lang="en-US" b="1" dirty="0" smtClean="0"/>
              <a:t> Class</a:t>
            </a:r>
          </a:p>
        </p:txBody>
      </p:sp>
      <p:pic>
        <p:nvPicPr>
          <p:cNvPr id="21506" name="Picture 2" descr="C:\Documents and Settings\Administrator\My Documents\Koffman\PPTs\JPEGS\JWCL233_Koffman JPG files\ch06\w0138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3276600"/>
            <a:ext cx="6367721" cy="3200400"/>
          </a:xfrm>
          <a:prstGeom prst="rect">
            <a:avLst/>
          </a:prstGeom>
          <a:noFill/>
        </p:spPr>
      </p:pic>
      <p:pic>
        <p:nvPicPr>
          <p:cNvPr id="21507" name="Picture 3" descr="C:\Documents and Settings\Administrator\My Documents\Koffman\PPTs\Koffman_Digital Request 150 DPI JPEG\Ch06\Table 6.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8686800" cy="1565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71700" y="3140414"/>
            <a:ext cx="3810000" cy="2057400"/>
            <a:chOff x="1447800" y="2514600"/>
            <a:chExt cx="3810000" cy="2057400"/>
          </a:xfrm>
        </p:grpSpPr>
        <p:sp>
          <p:nvSpPr>
            <p:cNvPr id="6" name="Oval 5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wolf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canine</a:t>
              </a:r>
              <a:endParaRPr lang="en-US" sz="1600" dirty="0"/>
            </a:p>
          </p:txBody>
        </p: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09600" y="159127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A tree consists of a collection of elements or nodes, with each node linked to its successors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1212761" y="2545377"/>
            <a:ext cx="2286000" cy="930614"/>
          </a:xfrm>
          <a:prstGeom prst="borderCallout1">
            <a:avLst>
              <a:gd name="adj1" fmla="val 49196"/>
              <a:gd name="adj2" fmla="val 99836"/>
              <a:gd name="adj3" fmla="val 80879"/>
              <a:gd name="adj4" fmla="val 123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node at the top of a tree is called its </a:t>
            </a:r>
            <a:r>
              <a:rPr lang="en-US" i="1" dirty="0" smtClean="0"/>
              <a:t>root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68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</a:t>
            </a:r>
            <a:r>
              <a:rPr lang="en-US" dirty="0" smtClean="0"/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4000" dirty="0" smtClean="0"/>
              <a:t>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 descr="C:\Documents and Settings\Administrator\My Documents\Koffman\PPTs\Koffman_Digital Request 150 DPI JPEG\Ch06\Listing 6.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6329"/>
          <a:stretch>
            <a:fillRect/>
          </a:stretch>
        </p:blipFill>
        <p:spPr bwMode="auto">
          <a:xfrm>
            <a:off x="1600200" y="1600200"/>
            <a:ext cx="55626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Insertion into a Binary Search Tree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93" y="1447800"/>
            <a:ext cx="664341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 descr="C:\Documents and Settings\Administrator\My Documents\Koffman\PPTs\JPEGS\JWCL233_Koffman JPG files\ch06\w0139-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226221"/>
            <a:ext cx="7010400" cy="2631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Implementing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8001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Starter method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pre: The object to insert must implement the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Comparable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interface.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@param item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The object being inserted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@return true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if the object is inserted,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	   if the object already exists in the tree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boolean add(E item)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root = add(root, item);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addReturn;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Implementing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</a:t>
            </a:r>
            <a:r>
              <a:rPr lang="en-US" b="1" dirty="0" smtClean="0"/>
              <a:t>Methods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/**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Recursive add method.</a:t>
            </a:r>
          </a:p>
          <a:p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    post: The data field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addReturn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 is set true if the item is added to</a:t>
            </a:r>
          </a:p>
          <a:p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	the tree,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 if the item is already in the tree.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localRoot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The local root of the </a:t>
            </a:r>
            <a:r>
              <a:rPr lang="en-US" sz="3200" i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endParaRPr lang="en-US" sz="3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The object to be inserted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@return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The new local root that now contains the</a:t>
            </a:r>
          </a:p>
          <a:p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	inserted item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private Node&lt;E&gt; add(Node&lt;E&gt;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localRoot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, E item) {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localRoot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== null) {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// item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is not in the tree — insert it.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addReturn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return new Node&lt;E&gt;(item);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} else if (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item.compareTo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localRoot.data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) == 0) {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// item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is equal to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localRoot.data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addReturn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localRoot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} else if (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item.compareTo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localRoot.data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) &lt; 0) {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// item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is less than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localRoot.data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localRoot.left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add(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localRoot.left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item);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localRoot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// item </a:t>
            </a:r>
            <a:r>
              <a:rPr lang="en-US" sz="3200" i="1" dirty="0" smtClean="0">
                <a:latin typeface="Courier New" pitchFamily="49" charset="0"/>
                <a:cs typeface="Courier New" pitchFamily="49" charset="0"/>
              </a:rPr>
              <a:t>is greater than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localRoot.data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localRoot.right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add(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localRoot.right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item);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localRoot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Removal from a Binary Search Tree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item to be removed has no children, simply delete the reference to the item</a:t>
            </a:r>
          </a:p>
          <a:p>
            <a:r>
              <a:rPr lang="en-US" dirty="0" smtClean="0"/>
              <a:t>If the item to be removed has only one child, change the reference to the item so that it references the item’s only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Removal from a Binary Search Tree </a:t>
            </a:r>
            <a:r>
              <a:rPr lang="en-US" dirty="0"/>
              <a:t>(cont.)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800600"/>
            <a:ext cx="8153400" cy="1828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23555" name="Picture 3" descr="C:\Documents and Settings\Administrator\My Documents\Koffman\PPTs\JPEGS\JWCL233_Koffman JPG files\ch06\w0140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561" y="1905000"/>
            <a:ext cx="8322080" cy="3124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Removing from a Binary Search Tree </a:t>
            </a:r>
            <a:r>
              <a:rPr lang="en-US" b="0" dirty="0" smtClean="0"/>
              <a:t>(cont.)</a:t>
            </a:r>
            <a:endParaRPr lang="en-US" dirty="0" smtClean="0"/>
          </a:p>
        </p:txBody>
      </p:sp>
      <p:pic>
        <p:nvPicPr>
          <p:cNvPr id="24578" name="Picture 2" descr="C:\Documents and Settings\Administrator\My Documents\Koffman\PPTs\JPEGS\JWCL233_Koffman JPG files\ch06\w0141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28999"/>
            <a:ext cx="8525058" cy="3200399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602776" y="1676399"/>
            <a:ext cx="80010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>
                <a:latin typeface="+mn-lt"/>
                <a:cs typeface="+mn-cs"/>
              </a:rPr>
              <a:t>If the item to be removed has two children, replace it with the largest item in its left </a:t>
            </a:r>
            <a:r>
              <a:rPr lang="en-US" sz="2900" dirty="0" err="1">
                <a:latin typeface="+mn-lt"/>
                <a:cs typeface="+mn-cs"/>
              </a:rPr>
              <a:t>subtree</a:t>
            </a:r>
            <a:r>
              <a:rPr lang="en-US" sz="2900" dirty="0">
                <a:latin typeface="+mn-lt"/>
                <a:cs typeface="+mn-cs"/>
              </a:rPr>
              <a:t> – the </a:t>
            </a:r>
            <a:r>
              <a:rPr lang="en-US" sz="2900" dirty="0" err="1">
                <a:latin typeface="+mn-lt"/>
                <a:cs typeface="+mn-cs"/>
              </a:rPr>
              <a:t>inorder</a:t>
            </a:r>
            <a:r>
              <a:rPr lang="en-US" sz="2900" dirty="0">
                <a:latin typeface="+mn-lt"/>
                <a:cs typeface="+mn-cs"/>
              </a:rPr>
              <a:t> predecessor</a:t>
            </a:r>
          </a:p>
        </p:txBody>
      </p:sp>
    </p:spTree>
    <p:extLst>
      <p:ext uri="{BB962C8B-B14F-4D97-AF65-F5344CB8AC3E}">
        <p14:creationId xmlns:p14="http://schemas.microsoft.com/office/powerpoint/2010/main" val="40403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Removing from a Binary Search Tree </a:t>
            </a:r>
            <a:r>
              <a:rPr lang="en-US" b="0" dirty="0" smtClean="0"/>
              <a:t>(cont.)</a:t>
            </a:r>
          </a:p>
        </p:txBody>
      </p:sp>
      <p:pic>
        <p:nvPicPr>
          <p:cNvPr id="25602" name="Picture 2" descr="C:\Documents and Settings\Administrator\My Documents\Koffman\PPTs\JPEGS\JWCL233_Koffman JPG files\ch06\w014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1854861"/>
            <a:ext cx="8534399" cy="320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94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Algorithm for Removing from a Binary Search Tree</a:t>
            </a: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934075" cy="524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Implementing 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4000" dirty="0" smtClean="0"/>
              <a:t>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Listing 6.5 (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BinarySearchTree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delete 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Methods</a:t>
            </a:r>
            <a:r>
              <a:rPr lang="en-US" dirty="0" smtClean="0">
                <a:solidFill>
                  <a:srgbClr val="0070C0"/>
                </a:solidFill>
              </a:rPr>
              <a:t>; pages 325-326)</a:t>
            </a:r>
            <a:endParaRPr lang="en-US" sz="2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6380</TotalTime>
  <Words>6423</Words>
  <Application>Microsoft Office PowerPoint</Application>
  <PresentationFormat>On-screen Show (4:3)</PresentationFormat>
  <Paragraphs>2169</Paragraphs>
  <Slides>168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168</vt:i4>
      </vt:variant>
    </vt:vector>
  </HeadingPairs>
  <TitlesOfParts>
    <vt:vector size="175" baseType="lpstr">
      <vt:lpstr>Arial</vt:lpstr>
      <vt:lpstr>Calibri</vt:lpstr>
      <vt:lpstr>Courier New</vt:lpstr>
      <vt:lpstr>Tw Cen MT</vt:lpstr>
      <vt:lpstr>Wingdings</vt:lpstr>
      <vt:lpstr>Wingdings 2</vt:lpstr>
      <vt:lpstr>Median</vt:lpstr>
      <vt:lpstr>Trees</vt:lpstr>
      <vt:lpstr>Chapter Objectives</vt:lpstr>
      <vt:lpstr>Chapter Objectives (cont.)</vt:lpstr>
      <vt:lpstr>Trees - Introduction</vt:lpstr>
      <vt:lpstr>Trees - Introduction (cont.)</vt:lpstr>
      <vt:lpstr>Trees - Introduction (cont.)</vt:lpstr>
      <vt:lpstr>Tree Terminology and Applications</vt:lpstr>
      <vt:lpstr>Tree Terminology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Tree Terminology (cont.)</vt:lpstr>
      <vt:lpstr>Binary Trees</vt:lpstr>
      <vt:lpstr>Expression Tree</vt:lpstr>
      <vt:lpstr>Huffman Tree</vt:lpstr>
      <vt:lpstr>Huffman Tree (cont.)</vt:lpstr>
      <vt:lpstr>Huffman Tree (cont.)</vt:lpstr>
      <vt:lpstr>Binary Search Tree</vt:lpstr>
      <vt:lpstr>Binary Search Tree (cont.)</vt:lpstr>
      <vt:lpstr>Binary Search Tree (cont.)</vt:lpstr>
      <vt:lpstr>Recursive Algorithm for Searching a Binary Tree</vt:lpstr>
      <vt:lpstr>Full, Perfect, and Complete Binary Trees</vt:lpstr>
      <vt:lpstr>Full, Perfect, and Complete Binary Trees (cont.)</vt:lpstr>
      <vt:lpstr>Full, Perfect, and Complete Binary Trees (cont.)</vt:lpstr>
      <vt:lpstr>General Trees</vt:lpstr>
      <vt:lpstr>General Trees (cont.)</vt:lpstr>
      <vt:lpstr>Tree Traversals</vt:lpstr>
      <vt:lpstr>Tree Traversals</vt:lpstr>
      <vt:lpstr>Tree Traversals (cont.)</vt:lpstr>
      <vt:lpstr>Visualizing Tree Traversals</vt:lpstr>
      <vt:lpstr>Visualizing Tree Traversals (cont.)</vt:lpstr>
      <vt:lpstr>Visualizing Tree Traversals (cont.)</vt:lpstr>
      <vt:lpstr>Visualizing Tree Traversals (cont.)</vt:lpstr>
      <vt:lpstr>Traversals of Binary Search Trees and Expression Trees</vt:lpstr>
      <vt:lpstr>Traversals of Binary Search Trees and Expression Trees (cont.)</vt:lpstr>
      <vt:lpstr>Traversals of Binary Search Trees and Expression Trees (cont.)</vt:lpstr>
      <vt:lpstr>Traversals of Binary Search Trees and Expression Trees (cont.)</vt:lpstr>
      <vt:lpstr>Implementing a BinaryTree Class</vt:lpstr>
      <vt:lpstr>Node&lt;E&gt; Class</vt:lpstr>
      <vt:lpstr>Node&lt;E&gt; Class (cont.)</vt:lpstr>
      <vt:lpstr>Node&lt;E&gt; Class (cont.)</vt:lpstr>
      <vt:lpstr>BinaryTree&lt;E&gt; Class (cont.)</vt:lpstr>
      <vt:lpstr>BinaryTree&lt;E&gt; Class (cont.)</vt:lpstr>
      <vt:lpstr>BinaryTree&lt;E&gt; Class (cont.)</vt:lpstr>
      <vt:lpstr>BinaryTree&lt;E&gt; Class (cont.)</vt:lpstr>
      <vt:lpstr>BinaryTree&lt;E&gt; Class (cont.)</vt:lpstr>
      <vt:lpstr>BinaryTree&lt;E&gt; Class (cont.)</vt:lpstr>
      <vt:lpstr>BinaryTree&lt;E&gt; Class (cont.)</vt:lpstr>
      <vt:lpstr>BinaryTree&lt;E&gt; Class (cont.)</vt:lpstr>
      <vt:lpstr>BinaryTree&lt;E&gt; Class (cont.)</vt:lpstr>
      <vt:lpstr>Constructors</vt:lpstr>
      <vt:lpstr>Constructors (cont.)</vt:lpstr>
      <vt:lpstr>getLeftSubtree and getRightSubtree Methods</vt:lpstr>
      <vt:lpstr>isLeaf Method</vt:lpstr>
      <vt:lpstr>toString Method</vt:lpstr>
      <vt:lpstr>preOrderTraverse Method</vt:lpstr>
      <vt:lpstr>preOrderTraverse Method (cont.)</vt:lpstr>
      <vt:lpstr>Reading a Binary Tree</vt:lpstr>
      <vt:lpstr>Reading a Binary Tree (cont.)</vt:lpstr>
      <vt:lpstr>Using ObjectOutputStream and ObjectInputStream</vt:lpstr>
      <vt:lpstr>Using ObjectOutputStream and ObjectInputStream (cont.)</vt:lpstr>
      <vt:lpstr>Using ObjectOutputStream and ObjectInputStream (cont.)</vt:lpstr>
      <vt:lpstr>Using ObjectOutputStream and ObjectInputStream (cont.)</vt:lpstr>
      <vt:lpstr>Binary Search Trees</vt:lpstr>
      <vt:lpstr>Overview of a Binary Search Tree</vt:lpstr>
      <vt:lpstr>Overview of a Binary Search Tree (cont.)</vt:lpstr>
      <vt:lpstr>Recursive Algorithm for Searching a Binary Search Tree</vt:lpstr>
      <vt:lpstr>Searching a Binary Tree</vt:lpstr>
      <vt:lpstr>Performance</vt:lpstr>
      <vt:lpstr>Interface SearchTree&lt;E&gt;</vt:lpstr>
      <vt:lpstr>BinarySearchTree&lt;E&gt; Class</vt:lpstr>
      <vt:lpstr>Implementing find Methods</vt:lpstr>
      <vt:lpstr>Insertion into a Binary Search Tree</vt:lpstr>
      <vt:lpstr>Implementing the add Methods</vt:lpstr>
      <vt:lpstr>Implementing the add Methods (cont.)</vt:lpstr>
      <vt:lpstr>Removal from a Binary Search Tree</vt:lpstr>
      <vt:lpstr>Removal from a Binary Search Tree (cont.)</vt:lpstr>
      <vt:lpstr>Removing from a Binary Search Tree (cont.)</vt:lpstr>
      <vt:lpstr>Removing from a Binary Search Tree (cont.)</vt:lpstr>
      <vt:lpstr>Algorithm for Removing from a Binary Search Tree</vt:lpstr>
      <vt:lpstr>Implementing the delete Method</vt:lpstr>
      <vt:lpstr>Method findLargestChild</vt:lpstr>
      <vt:lpstr>Testing a Binary Search Tree</vt:lpstr>
      <vt:lpstr>Writing an Index for a Term Paper</vt:lpstr>
      <vt:lpstr>Writing an Index for a Term Paper (cont.)</vt:lpstr>
      <vt:lpstr>Writing an Index for a Term Paper (cont.)</vt:lpstr>
      <vt:lpstr>Writing an Index for a Term Paper (cont.)</vt:lpstr>
      <vt:lpstr>Heaps and Priority Queues</vt:lpstr>
      <vt:lpstr>Heaps and Priority Queues</vt:lpstr>
      <vt:lpstr>Inserting an Item into a Heap</vt:lpstr>
      <vt:lpstr>Inserting an Item into a Heap (cont.)</vt:lpstr>
      <vt:lpstr>Inserting an Item into a Heap (cont.)</vt:lpstr>
      <vt:lpstr>Inserting an Item into a Heap (cont.)</vt:lpstr>
      <vt:lpstr>Inserting an Item into a Heap (cont.)</vt:lpstr>
      <vt:lpstr>Removing an Item from a Heap</vt:lpstr>
      <vt:lpstr>Removing an Item from a Heap (cont.)</vt:lpstr>
      <vt:lpstr>Removing an Item from a Heap (cont.)</vt:lpstr>
      <vt:lpstr>Removing an Item from a Heap (cont.)</vt:lpstr>
      <vt:lpstr>Removing an Item from a Heap (cont.)</vt:lpstr>
      <vt:lpstr>Removing an Item from a Heap (cont.)</vt:lpstr>
      <vt:lpstr>Implementing a Heap</vt:lpstr>
      <vt:lpstr>Implementing a Heap (cont.)</vt:lpstr>
      <vt:lpstr>Implementing a Heap (cont.)</vt:lpstr>
      <vt:lpstr>Implementing a Heap (cont.)</vt:lpstr>
      <vt:lpstr>Implementing a Heap (cont.)</vt:lpstr>
      <vt:lpstr>Implementing a Heap (cont.)</vt:lpstr>
      <vt:lpstr>Implementing a Heap (cont.)</vt:lpstr>
      <vt:lpstr>Implementing a Heap (cont.)</vt:lpstr>
      <vt:lpstr>Inserting into a Heap Implemented as an ArrayList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Inserting into a Heap Implemented as an ArrayList (cont.)</vt:lpstr>
      <vt:lpstr>Removal from a Heap Implemented as an ArrayList</vt:lpstr>
      <vt:lpstr>Performance of the Heap</vt:lpstr>
      <vt:lpstr>Priority Queues</vt:lpstr>
      <vt:lpstr>Priority Queues (cont.)</vt:lpstr>
      <vt:lpstr>Insertion into a Priority Queue</vt:lpstr>
      <vt:lpstr>PriorityQueue Class</vt:lpstr>
      <vt:lpstr>Using a Heap as the Basis of a Priority Queue</vt:lpstr>
      <vt:lpstr>Design of a KWPriorityQueue Class</vt:lpstr>
      <vt:lpstr>Design of a KWPriorityQueue Class (cont.)</vt:lpstr>
      <vt:lpstr>offer Method</vt:lpstr>
      <vt:lpstr>poll Method</vt:lpstr>
      <vt:lpstr>poll Method (cont.)</vt:lpstr>
      <vt:lpstr>Other Methods</vt:lpstr>
      <vt:lpstr>Using a Comparator</vt:lpstr>
      <vt:lpstr>compare Method</vt:lpstr>
      <vt:lpstr>compare Method (cont.)</vt:lpstr>
      <vt:lpstr>PrintDocuments Example</vt:lpstr>
      <vt:lpstr>PrintDocuments Example (cont.)</vt:lpstr>
      <vt:lpstr>Huffman Trees</vt:lpstr>
      <vt:lpstr>Huffman Trees</vt:lpstr>
      <vt:lpstr>Huffman Trees (cont.)</vt:lpstr>
      <vt:lpstr>Huffman Trees (cont.)</vt:lpstr>
      <vt:lpstr>Building a Custom Huffman Tree</vt:lpstr>
      <vt:lpstr>Building a Custom Huffman Tree (cont.)</vt:lpstr>
      <vt:lpstr>Building a Custom Huffman Tree (cont.)</vt:lpstr>
      <vt:lpstr>Building a Custom Huffman Tree (cont.)</vt:lpstr>
      <vt:lpstr>Building a Custom Huffman Tree (cont.)</vt:lpstr>
      <vt:lpstr>Design</vt:lpstr>
      <vt:lpstr>Design (cont.)</vt:lpstr>
      <vt:lpstr>Implementation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Philip King</dc:creator>
  <cp:lastModifiedBy>Paul S. LaFollette, Jr.</cp:lastModifiedBy>
  <cp:revision>159</cp:revision>
  <dcterms:created xsi:type="dcterms:W3CDTF">2004-06-18T19:33:01Z</dcterms:created>
  <dcterms:modified xsi:type="dcterms:W3CDTF">2015-12-11T13:43:15Z</dcterms:modified>
</cp:coreProperties>
</file>