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62" r:id="rId8"/>
    <p:sldId id="264" r:id="rId9"/>
    <p:sldId id="259" r:id="rId10"/>
    <p:sldId id="260" r:id="rId11"/>
    <p:sldId id="261" r:id="rId12"/>
    <p:sldId id="265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F6027A-3F95-4FFE-998D-F108E69AF892}" v="6" dt="2021-09-07T12:37:51.673"/>
    <p1510:client id="{F964B405-2EB4-4E5B-827D-4257ACDF801B}" v="27" dt="2021-09-07T12:24:18.6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230" y="-18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blipFill dpi="0" rotWithShape="1">
          <a:blip r:embed="rId2">
            <a:lum/>
          </a:blip>
          <a:srcRect/>
          <a:stretch>
            <a:fillRect t="-25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231904" y="5013178"/>
            <a:ext cx="6960096" cy="512917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fr-CA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231904" y="5633884"/>
            <a:ext cx="6960096" cy="153911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fr-FR" dirty="0"/>
              <a:t>Modifiez le style des sous-titres du masque</a:t>
            </a:r>
            <a:endParaRPr lang="fr-CA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4EEE4-7BA2-43E0-BC2E-9B15CB21A349}" type="datetimeFigureOut">
              <a:rPr lang="fr-CA" smtClean="0"/>
              <a:t>2023-09-15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F6F35-4F90-4735-BD6C-5C472E700C2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03580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4EEE4-7BA2-43E0-BC2E-9B15CB21A349}" type="datetimeFigureOut">
              <a:rPr lang="fr-CA" smtClean="0"/>
              <a:t>2023-09-15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F6F35-4F90-4735-BD6C-5C472E700C2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1289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4EEE4-7BA2-43E0-BC2E-9B15CB21A349}" type="datetimeFigureOut">
              <a:rPr lang="fr-CA" smtClean="0"/>
              <a:t>2023-09-15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F6F35-4F90-4735-BD6C-5C472E700C2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24531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bg>
      <p:bgPr>
        <a:blipFill dpi="0" rotWithShape="1">
          <a:blip r:embed="rId2">
            <a:lum/>
          </a:blip>
          <a:srcRect/>
          <a:stretch>
            <a:fillRect t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615602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fr-FR"/>
              <a:t>Modifiez le style du titre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196755"/>
            <a:ext cx="10515600" cy="4980211"/>
          </a:xfrm>
        </p:spPr>
        <p:txBody>
          <a:bodyPr>
            <a:normAutofit/>
          </a:bodyPr>
          <a:lstStyle>
            <a:lvl1pPr>
              <a:lnSpc>
                <a:spcPct val="114000"/>
              </a:lnSpc>
              <a:defRPr sz="2000"/>
            </a:lvl1pPr>
            <a:lvl2pPr>
              <a:lnSpc>
                <a:spcPct val="114000"/>
              </a:lnSpc>
              <a:defRPr sz="1800"/>
            </a:lvl2pPr>
            <a:lvl3pPr>
              <a:lnSpc>
                <a:spcPct val="114000"/>
              </a:lnSpc>
              <a:defRPr sz="1600"/>
            </a:lvl3pPr>
            <a:lvl4pPr>
              <a:lnSpc>
                <a:spcPct val="114000"/>
              </a:lnSpc>
              <a:defRPr sz="1400"/>
            </a:lvl4pPr>
            <a:lvl5pPr>
              <a:lnSpc>
                <a:spcPct val="114000"/>
              </a:lnSpc>
              <a:defRPr sz="140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fr-CA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4EEE4-7BA2-43E0-BC2E-9B15CB21A349}" type="datetimeFigureOut">
              <a:rPr lang="fr-CA" smtClean="0"/>
              <a:t>2023-09-15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F6F35-4F90-4735-BD6C-5C472E700C2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18503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4EEE4-7BA2-43E0-BC2E-9B15CB21A349}" type="datetimeFigureOut">
              <a:rPr lang="fr-CA" smtClean="0"/>
              <a:t>2023-09-15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F6F35-4F90-4735-BD6C-5C472E700C2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88865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4EEE4-7BA2-43E0-BC2E-9B15CB21A349}" type="datetimeFigureOut">
              <a:rPr lang="fr-CA" smtClean="0"/>
              <a:t>2023-09-15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F6F35-4F90-4735-BD6C-5C472E700C2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2906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4EEE4-7BA2-43E0-BC2E-9B15CB21A349}" type="datetimeFigureOut">
              <a:rPr lang="fr-CA" smtClean="0"/>
              <a:t>2023-09-15</a:t>
            </a:fld>
            <a:endParaRPr lang="fr-CA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F6F35-4F90-4735-BD6C-5C472E700C2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23548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4EEE4-7BA2-43E0-BC2E-9B15CB21A349}" type="datetimeFigureOut">
              <a:rPr lang="fr-CA" smtClean="0"/>
              <a:t>2023-09-15</a:t>
            </a:fld>
            <a:endParaRPr lang="fr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F6F35-4F90-4735-BD6C-5C472E700C2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73267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4EEE4-7BA2-43E0-BC2E-9B15CB21A349}" type="datetimeFigureOut">
              <a:rPr lang="fr-CA" smtClean="0"/>
              <a:t>2023-09-15</a:t>
            </a:fld>
            <a:endParaRPr lang="fr-CA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F6F35-4F90-4735-BD6C-5C472E700C2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63576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4EEE4-7BA2-43E0-BC2E-9B15CB21A349}" type="datetimeFigureOut">
              <a:rPr lang="fr-CA" smtClean="0"/>
              <a:t>2023-09-15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F6F35-4F90-4735-BD6C-5C472E700C2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8421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fr-FR"/>
              <a:t>Cliquez sur l'icône pour ajouter une image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4EEE4-7BA2-43E0-BC2E-9B15CB21A349}" type="datetimeFigureOut">
              <a:rPr lang="fr-CA" smtClean="0"/>
              <a:t>2023-09-15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F6F35-4F90-4735-BD6C-5C472E700C2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74325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E4EEE4-7BA2-43E0-BC2E-9B15CB21A349}" type="datetimeFigureOut">
              <a:rPr lang="fr-CA" smtClean="0"/>
              <a:t>2023-09-15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F6F35-4F90-4735-BD6C-5C472E700C2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38518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programmation1-A21/Labo-Tour-de-Zork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programmation1-A21/Labo-Tour-de-Zork.gi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F08C6-90AC-4713-BDCE-B300E51381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>
                <a:cs typeface="Calibri"/>
              </a:rPr>
              <a:t>La tour de </a:t>
            </a:r>
            <a:r>
              <a:rPr lang="fr-CA" dirty="0" err="1">
                <a:cs typeface="Calibri"/>
              </a:rPr>
              <a:t>Zork</a:t>
            </a:r>
            <a:endParaRPr lang="fr-CA" dirty="0" err="1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B26C871-6D92-40CF-98DC-09D8EA3E69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CA">
                <a:cs typeface="Calibri"/>
              </a:rPr>
              <a:t>Modification du code</a:t>
            </a:r>
            <a:endParaRPr lang="fr-CA" dirty="0">
              <a:cs typeface="Calibri"/>
            </a:endParaRPr>
          </a:p>
          <a:p>
            <a:r>
              <a:rPr lang="fr-CA" dirty="0">
                <a:cs typeface="Calibri"/>
              </a:rPr>
              <a:t>Structure de contrôle : Si</a:t>
            </a:r>
          </a:p>
          <a:p>
            <a:r>
              <a:rPr lang="fr-CA">
                <a:cs typeface="Calibri"/>
              </a:rPr>
              <a:t>Structure de contrôle : Switch</a:t>
            </a:r>
            <a:endParaRPr lang="fr-CA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60581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8F01E-CC71-42ED-9B9F-527B0027C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682" y="373233"/>
            <a:ext cx="10515600" cy="615602"/>
          </a:xfrm>
        </p:spPr>
        <p:txBody>
          <a:bodyPr/>
          <a:lstStyle/>
          <a:p>
            <a:r>
              <a:rPr lang="en-US" dirty="0">
                <a:cs typeface="Calibri Light"/>
              </a:rPr>
              <a:t>La tour de </a:t>
            </a:r>
            <a:r>
              <a:rPr lang="en-US" dirty="0" err="1">
                <a:cs typeface="Calibri Light"/>
              </a:rPr>
              <a:t>Zork</a:t>
            </a:r>
            <a:r>
              <a:rPr lang="en-US" dirty="0">
                <a:cs typeface="Calibri Light"/>
              </a:rPr>
              <a:t> – un code plus flexible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AA1D8-093C-4E63-9720-59AC8F34C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128270" indent="-128270"/>
            <a:r>
              <a:rPr lang="en-US" dirty="0" err="1">
                <a:cs typeface="Calibri"/>
              </a:rPr>
              <a:t>Présentation</a:t>
            </a:r>
            <a:r>
              <a:rPr lang="en-US" dirty="0">
                <a:cs typeface="Calibri"/>
              </a:rPr>
              <a:t> des modifications</a:t>
            </a:r>
          </a:p>
          <a:p>
            <a:pPr marL="128270" indent="-128270">
              <a:lnSpc>
                <a:spcPct val="113999"/>
              </a:lnSpc>
            </a:pPr>
            <a:r>
              <a:rPr lang="en-US" dirty="0">
                <a:cs typeface="Calibri"/>
              </a:rPr>
              <a:t>Documentation du code</a:t>
            </a:r>
            <a:endParaRPr lang="en-US" dirty="0"/>
          </a:p>
          <a:p>
            <a:pPr marL="128270" indent="-128270">
              <a:lnSpc>
                <a:spcPct val="113999"/>
              </a:lnSpc>
            </a:pPr>
            <a:r>
              <a:rPr lang="en-US" dirty="0">
                <a:cs typeface="Calibri"/>
              </a:rPr>
              <a:t>Conditions à variables multiples</a:t>
            </a:r>
          </a:p>
          <a:p>
            <a:pPr marL="128270" indent="-128270">
              <a:lnSpc>
                <a:spcPct val="113999"/>
              </a:lnSpc>
            </a:pPr>
            <a:r>
              <a:rPr lang="en-US" dirty="0" err="1">
                <a:cs typeface="Calibri"/>
              </a:rPr>
              <a:t>Sélection</a:t>
            </a:r>
            <a:endParaRPr lang="en-US" dirty="0">
              <a:cs typeface="Calibri"/>
            </a:endParaRPr>
          </a:p>
          <a:p>
            <a:pPr marL="128270" indent="-128270">
              <a:lnSpc>
                <a:spcPct val="113999"/>
              </a:lnSpc>
            </a:pPr>
            <a:r>
              <a:rPr lang="en-US" dirty="0" err="1">
                <a:cs typeface="Calibri"/>
              </a:rPr>
              <a:t>Récupérer</a:t>
            </a:r>
            <a:r>
              <a:rPr lang="en-US" dirty="0">
                <a:cs typeface="Calibri"/>
              </a:rPr>
              <a:t> un </a:t>
            </a:r>
            <a:r>
              <a:rPr lang="en-US" dirty="0" err="1">
                <a:cs typeface="Calibri"/>
              </a:rPr>
              <a:t>projet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Github</a:t>
            </a:r>
          </a:p>
          <a:p>
            <a:pPr marL="128270" indent="-128270">
              <a:lnSpc>
                <a:spcPct val="113999"/>
              </a:lnSpc>
            </a:pPr>
            <a:r>
              <a:rPr lang="en-US" dirty="0">
                <a:cs typeface="Calibri"/>
              </a:rPr>
              <a:t>En </a:t>
            </a:r>
            <a:r>
              <a:rPr lang="en-US">
                <a:cs typeface="Calibri"/>
              </a:rPr>
              <a:t>route!</a:t>
            </a:r>
            <a:endParaRPr lang="en-US" dirty="0">
              <a:cs typeface="Calibri"/>
            </a:endParaRPr>
          </a:p>
          <a:p>
            <a:pPr marL="128270" indent="-128270">
              <a:lnSpc>
                <a:spcPct val="113999"/>
              </a:lnSpc>
            </a:pPr>
            <a:endParaRPr lang="en-US" dirty="0">
              <a:cs typeface="Calibri"/>
            </a:endParaRPr>
          </a:p>
          <a:p>
            <a:pPr marL="128270" indent="-128270">
              <a:lnSpc>
                <a:spcPct val="113999"/>
              </a:lnSpc>
            </a:pPr>
            <a:endParaRPr lang="en-US" dirty="0">
              <a:cs typeface="Calibri"/>
            </a:endParaRPr>
          </a:p>
        </p:txBody>
      </p:sp>
      <p:pic>
        <p:nvPicPr>
          <p:cNvPr id="4" name="Image 5">
            <a:extLst>
              <a:ext uri="{FF2B5EF4-FFF2-40B4-BE49-F238E27FC236}">
                <a16:creationId xmlns:a16="http://schemas.microsoft.com/office/drawing/2014/main" id="{05B2DB03-DC14-4FC9-8ACB-E7F6C3C1A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717" y="1867598"/>
            <a:ext cx="5326565" cy="2992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777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8BBC7-83AD-4FDA-B235-6B4879C11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 La tour de </a:t>
            </a:r>
            <a:r>
              <a:rPr lang="en-US" dirty="0" err="1">
                <a:cs typeface="Calibri Light"/>
              </a:rPr>
              <a:t>Zork</a:t>
            </a:r>
            <a:r>
              <a:rPr lang="en-US" dirty="0">
                <a:cs typeface="Calibri Light"/>
              </a:rPr>
              <a:t> - modifications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66A82-7593-412F-9931-4E9130B37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Au </a:t>
            </a:r>
            <a:r>
              <a:rPr lang="en-US" dirty="0" err="1">
                <a:cs typeface="Calibri"/>
              </a:rPr>
              <a:t>moyen</a:t>
            </a:r>
            <a:r>
              <a:rPr lang="en-US" dirty="0">
                <a:cs typeface="Calibri"/>
              </a:rPr>
              <a:t> des conditions et des </a:t>
            </a:r>
            <a:r>
              <a:rPr lang="en-US" dirty="0" err="1">
                <a:cs typeface="Calibri"/>
              </a:rPr>
              <a:t>sélection</a:t>
            </a:r>
            <a:r>
              <a:rPr lang="en-US" dirty="0">
                <a:cs typeface="Calibri"/>
              </a:rPr>
              <a:t>, il </a:t>
            </a:r>
            <a:r>
              <a:rPr lang="en-US" dirty="0" err="1">
                <a:cs typeface="Calibri"/>
              </a:rPr>
              <a:t>est</a:t>
            </a:r>
            <a:r>
              <a:rPr lang="en-US" dirty="0">
                <a:cs typeface="Calibri"/>
              </a:rPr>
              <a:t> possible de se </a:t>
            </a:r>
            <a:r>
              <a:rPr lang="en-US" dirty="0" err="1">
                <a:cs typeface="Calibri"/>
              </a:rPr>
              <a:t>diriger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vers</a:t>
            </a:r>
            <a:r>
              <a:rPr lang="en-US" dirty="0">
                <a:cs typeface="Calibri"/>
              </a:rPr>
              <a:t> un </a:t>
            </a:r>
            <a:r>
              <a:rPr lang="en-US" dirty="0" err="1">
                <a:cs typeface="Calibri"/>
              </a:rPr>
              <a:t>réel</a:t>
            </a:r>
            <a:r>
              <a:rPr lang="en-US" dirty="0">
                <a:cs typeface="Calibri"/>
              </a:rPr>
              <a:t> menu et plus de </a:t>
            </a:r>
            <a:r>
              <a:rPr lang="en-US" dirty="0" err="1">
                <a:cs typeface="Calibri"/>
              </a:rPr>
              <a:t>flexibilité</a:t>
            </a:r>
            <a:r>
              <a:rPr lang="en-US" dirty="0">
                <a:cs typeface="Calibri"/>
              </a:rPr>
              <a:t> dans le </a:t>
            </a:r>
            <a:r>
              <a:rPr lang="en-US" dirty="0" err="1">
                <a:cs typeface="Calibri"/>
              </a:rPr>
              <a:t>choix</a:t>
            </a:r>
            <a:r>
              <a:rPr lang="en-US" dirty="0">
                <a:cs typeface="Calibri"/>
              </a:rPr>
              <a:t> des classes.</a:t>
            </a:r>
          </a:p>
          <a:p>
            <a:pPr marL="0" indent="0">
              <a:lnSpc>
                <a:spcPct val="113999"/>
              </a:lnSpc>
              <a:buNone/>
            </a:pPr>
            <a:endParaRPr lang="en-US" dirty="0">
              <a:cs typeface="Calibri"/>
            </a:endParaRPr>
          </a:p>
          <a:p>
            <a:pPr marL="0" indent="0">
              <a:lnSpc>
                <a:spcPct val="113999"/>
              </a:lnSpc>
              <a:buNone/>
            </a:pPr>
            <a:r>
              <a:rPr lang="en-US" dirty="0">
                <a:cs typeface="Calibri"/>
              </a:rPr>
              <a:t>Il </a:t>
            </a:r>
            <a:r>
              <a:rPr lang="en-US" dirty="0" err="1">
                <a:cs typeface="Calibri"/>
              </a:rPr>
              <a:t>est</a:t>
            </a:r>
            <a:r>
              <a:rPr lang="en-US" dirty="0">
                <a:cs typeface="Calibri"/>
              </a:rPr>
              <a:t> possible </a:t>
            </a:r>
            <a:r>
              <a:rPr lang="en-US" dirty="0" err="1">
                <a:cs typeface="Calibri"/>
              </a:rPr>
              <a:t>d'entreprendre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laboratoire</a:t>
            </a:r>
            <a:r>
              <a:rPr lang="en-US" dirty="0">
                <a:cs typeface="Calibri"/>
              </a:rPr>
              <a:t> à </a:t>
            </a:r>
            <a:r>
              <a:rPr lang="en-US" dirty="0" err="1">
                <a:cs typeface="Calibri"/>
              </a:rPr>
              <a:t>partir</a:t>
            </a:r>
            <a:r>
              <a:rPr lang="en-US" dirty="0">
                <a:cs typeface="Calibri"/>
              </a:rPr>
              <a:t> de la solution </a:t>
            </a:r>
            <a:r>
              <a:rPr lang="en-US" dirty="0" err="1">
                <a:cs typeface="Calibri"/>
              </a:rPr>
              <a:t>proposée</a:t>
            </a:r>
            <a:r>
              <a:rPr lang="en-US" dirty="0">
                <a:cs typeface="Calibri"/>
              </a:rPr>
              <a:t> pour le premier </a:t>
            </a:r>
            <a:r>
              <a:rPr lang="en-US" dirty="0" err="1">
                <a:cs typeface="Calibri"/>
              </a:rPr>
              <a:t>laboratoire</a:t>
            </a:r>
            <a:r>
              <a:rPr lang="en-US" dirty="0">
                <a:cs typeface="Calibri"/>
              </a:rPr>
              <a:t> :</a:t>
            </a:r>
            <a:br>
              <a:rPr lang="en-US" dirty="0">
                <a:cs typeface="Calibri"/>
              </a:rPr>
            </a:br>
            <a:endParaRPr lang="en-US" dirty="0">
              <a:cs typeface="Calibri"/>
            </a:endParaRPr>
          </a:p>
          <a:p>
            <a:pPr marL="0" indent="0">
              <a:lnSpc>
                <a:spcPct val="113999"/>
              </a:lnSpc>
              <a:buNone/>
            </a:pPr>
            <a:r>
              <a:rPr lang="en-US" dirty="0">
                <a:ea typeface="+mn-lt"/>
                <a:cs typeface="+mn-lt"/>
                <a:hlinkClick r:id="rId2"/>
              </a:rPr>
              <a:t>https://github.com/programmation1-A21/Labo-Tour-de-Zork</a:t>
            </a:r>
            <a:endParaRPr lang="en-US">
              <a:ea typeface="+mn-lt"/>
              <a:cs typeface="+mn-lt"/>
            </a:endParaRPr>
          </a:p>
          <a:p>
            <a:pPr marL="0" indent="0">
              <a:lnSpc>
                <a:spcPct val="113999"/>
              </a:lnSpc>
              <a:buNone/>
            </a:pPr>
            <a:endParaRPr lang="en-US" dirty="0">
              <a:cs typeface="Calibri"/>
            </a:endParaRPr>
          </a:p>
          <a:p>
            <a:pPr marL="0" indent="0">
              <a:lnSpc>
                <a:spcPct val="113999"/>
              </a:lnSpc>
              <a:buNone/>
            </a:pPr>
            <a:r>
              <a:rPr lang="en-US" dirty="0">
                <a:cs typeface="Calibri"/>
              </a:rPr>
              <a:t>Ce que </a:t>
            </a:r>
            <a:r>
              <a:rPr lang="en-US" dirty="0" err="1">
                <a:cs typeface="Calibri"/>
              </a:rPr>
              <a:t>l'on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vient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ajouter</a:t>
            </a:r>
            <a:r>
              <a:rPr lang="en-US" dirty="0">
                <a:cs typeface="Calibri"/>
              </a:rPr>
              <a:t> :</a:t>
            </a:r>
          </a:p>
          <a:p>
            <a:pPr marL="385445" lvl="1" indent="-128270">
              <a:lnSpc>
                <a:spcPct val="113999"/>
              </a:lnSpc>
            </a:pPr>
            <a:r>
              <a:rPr lang="en-US" dirty="0">
                <a:cs typeface="Calibri"/>
              </a:rPr>
              <a:t>Menu avec option quitter</a:t>
            </a:r>
          </a:p>
          <a:p>
            <a:pPr marL="385445" lvl="1" indent="-128270">
              <a:lnSpc>
                <a:spcPct val="113999"/>
              </a:lnSpc>
            </a:pPr>
            <a:r>
              <a:rPr lang="en-US" dirty="0">
                <a:cs typeface="Calibri"/>
              </a:rPr>
              <a:t>Une </a:t>
            </a:r>
            <a:r>
              <a:rPr lang="en-US" dirty="0" err="1">
                <a:cs typeface="Calibri"/>
              </a:rPr>
              <a:t>troisième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classe</a:t>
            </a:r>
            <a:r>
              <a:rPr lang="en-US" dirty="0">
                <a:cs typeface="Calibri"/>
              </a:rPr>
              <a:t> : le </a:t>
            </a:r>
            <a:r>
              <a:rPr lang="en-US" dirty="0" err="1">
                <a:cs typeface="Calibri"/>
              </a:rPr>
              <a:t>voleur</a:t>
            </a:r>
            <a:endParaRPr lang="fr-FR">
              <a:cs typeface="Calibri" panose="020F0502020204030204"/>
            </a:endParaRPr>
          </a:p>
          <a:p>
            <a:pPr marL="385445" lvl="1" indent="-128270">
              <a:lnSpc>
                <a:spcPct val="113999"/>
              </a:lnSpc>
            </a:pPr>
            <a:r>
              <a:rPr lang="en-US" dirty="0" err="1">
                <a:cs typeface="Calibri"/>
              </a:rPr>
              <a:t>Accès</a:t>
            </a:r>
            <a:r>
              <a:rPr lang="en-US" dirty="0">
                <a:cs typeface="Calibri"/>
              </a:rPr>
              <a:t> au </a:t>
            </a:r>
            <a:r>
              <a:rPr lang="en-US" dirty="0" err="1">
                <a:cs typeface="Calibri"/>
              </a:rPr>
              <a:t>choix</a:t>
            </a:r>
            <a:r>
              <a:rPr lang="en-US" dirty="0">
                <a:cs typeface="Calibri"/>
              </a:rPr>
              <a:t> direct </a:t>
            </a:r>
            <a:r>
              <a:rPr lang="en-US" dirty="0" err="1">
                <a:cs typeface="Calibri"/>
              </a:rPr>
              <a:t>d'une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classe</a:t>
            </a:r>
            <a:endParaRPr lang="en-US">
              <a:cs typeface="Calibri"/>
            </a:endParaRPr>
          </a:p>
          <a:p>
            <a:pPr marL="128270" indent="-128270">
              <a:lnSpc>
                <a:spcPct val="113999"/>
              </a:lnSpc>
            </a:pPr>
            <a:endParaRPr lang="en-US" dirty="0">
              <a:cs typeface="Calibri"/>
            </a:endParaRPr>
          </a:p>
        </p:txBody>
      </p:sp>
      <p:pic>
        <p:nvPicPr>
          <p:cNvPr id="4" name="Image 5">
            <a:extLst>
              <a:ext uri="{FF2B5EF4-FFF2-40B4-BE49-F238E27FC236}">
                <a16:creationId xmlns:a16="http://schemas.microsoft.com/office/drawing/2014/main" id="{CF235866-9700-4A01-A9FE-8EAEDFD30F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9718" y="3911987"/>
            <a:ext cx="3849028" cy="215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298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8BBC7-83AD-4FDA-B235-6B4879C11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La tour de </a:t>
            </a:r>
            <a:r>
              <a:rPr lang="en-US" dirty="0" err="1">
                <a:ea typeface="+mj-lt"/>
                <a:cs typeface="+mj-lt"/>
              </a:rPr>
              <a:t>Zork</a:t>
            </a:r>
            <a:r>
              <a:rPr lang="en-US" dirty="0">
                <a:ea typeface="+mj-lt"/>
                <a:cs typeface="+mj-lt"/>
              </a:rPr>
              <a:t> - suggestions et </a:t>
            </a:r>
            <a:r>
              <a:rPr lang="en-US" dirty="0" err="1">
                <a:ea typeface="+mj-lt"/>
                <a:cs typeface="+mj-lt"/>
              </a:rPr>
              <a:t>pistes</a:t>
            </a:r>
            <a:endParaRPr lang="fr-FR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66A82-7593-412F-9931-4E9130B37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13999"/>
              </a:lnSpc>
              <a:buNone/>
            </a:pPr>
            <a:r>
              <a:rPr lang="en-US" dirty="0">
                <a:cs typeface="Calibri"/>
              </a:rPr>
              <a:t>Menu</a:t>
            </a:r>
            <a:endParaRPr lang="fr-FR" dirty="0"/>
          </a:p>
          <a:p>
            <a:pPr marL="0" indent="0">
              <a:lnSpc>
                <a:spcPct val="113999"/>
              </a:lnSpc>
              <a:buNone/>
            </a:pPr>
            <a:endParaRPr lang="en-US" dirty="0">
              <a:cs typeface="Calibri"/>
            </a:endParaRPr>
          </a:p>
          <a:p>
            <a:pPr marL="128270" indent="-128270">
              <a:lnSpc>
                <a:spcPct val="113999"/>
              </a:lnSpc>
            </a:pPr>
            <a:r>
              <a:rPr lang="en-US" dirty="0">
                <a:cs typeface="Calibri"/>
              </a:rPr>
              <a:t>Le code entre les accolades </a:t>
            </a:r>
            <a:r>
              <a:rPr lang="en-US" dirty="0" err="1">
                <a:cs typeface="Calibri"/>
              </a:rPr>
              <a:t>d'une</a:t>
            </a:r>
            <a:r>
              <a:rPr lang="en-US" dirty="0">
                <a:cs typeface="Calibri"/>
              </a:rPr>
              <a:t> condition (if) </a:t>
            </a:r>
            <a:r>
              <a:rPr lang="en-US" dirty="0" err="1">
                <a:cs typeface="Calibri"/>
              </a:rPr>
              <a:t>n'est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exécuté</a:t>
            </a:r>
            <a:r>
              <a:rPr lang="en-US" dirty="0">
                <a:cs typeface="Calibri"/>
              </a:rPr>
              <a:t> que </a:t>
            </a:r>
            <a:r>
              <a:rPr lang="en-US" dirty="0" err="1">
                <a:cs typeface="Calibri"/>
              </a:rPr>
              <a:t>si</a:t>
            </a:r>
            <a:r>
              <a:rPr lang="en-US" dirty="0">
                <a:cs typeface="Calibri"/>
              </a:rPr>
              <a:t> la condition </a:t>
            </a:r>
            <a:r>
              <a:rPr lang="en-US" dirty="0" err="1">
                <a:cs typeface="Calibri"/>
              </a:rPr>
              <a:t>est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vraie</a:t>
            </a:r>
            <a:r>
              <a:rPr lang="en-US" dirty="0">
                <a:cs typeface="Calibri"/>
              </a:rPr>
              <a:t>!</a:t>
            </a:r>
          </a:p>
          <a:p>
            <a:pPr marL="0" indent="0">
              <a:lnSpc>
                <a:spcPct val="113999"/>
              </a:lnSpc>
              <a:buNone/>
            </a:pPr>
            <a:endParaRPr lang="en-US" dirty="0">
              <a:cs typeface="Calibri"/>
            </a:endParaRPr>
          </a:p>
          <a:p>
            <a:pPr marL="0" indent="0">
              <a:lnSpc>
                <a:spcPct val="113999"/>
              </a:lnSpc>
              <a:buNone/>
            </a:pPr>
            <a:r>
              <a:rPr lang="en-US" dirty="0">
                <a:latin typeface="Consolas"/>
                <a:cs typeface="Calibri"/>
              </a:rPr>
              <a:t>if(</a:t>
            </a:r>
            <a:r>
              <a:rPr lang="en-US" dirty="0" err="1">
                <a:latin typeface="Consolas"/>
                <a:cs typeface="Calibri"/>
              </a:rPr>
              <a:t>choix</a:t>
            </a:r>
            <a:r>
              <a:rPr lang="en-US" dirty="0">
                <a:latin typeface="Consolas"/>
                <a:cs typeface="Calibri"/>
              </a:rPr>
              <a:t> == 1)</a:t>
            </a:r>
            <a:endParaRPr lang="en-US" dirty="0">
              <a:latin typeface="Calibri" panose="020F0502020204030204"/>
              <a:cs typeface="Calibri"/>
            </a:endParaRPr>
          </a:p>
          <a:p>
            <a:pPr marL="0" indent="0">
              <a:lnSpc>
                <a:spcPct val="113999"/>
              </a:lnSpc>
              <a:buNone/>
            </a:pPr>
            <a:r>
              <a:rPr lang="en-US" dirty="0">
                <a:latin typeface="Consolas"/>
                <a:cs typeface="Calibri"/>
              </a:rPr>
              <a:t>{</a:t>
            </a:r>
          </a:p>
          <a:p>
            <a:pPr marL="0" indent="0">
              <a:lnSpc>
                <a:spcPct val="113999"/>
              </a:lnSpc>
              <a:buNone/>
            </a:pPr>
            <a:r>
              <a:rPr lang="en-US" dirty="0">
                <a:latin typeface="Consolas"/>
                <a:cs typeface="Calibri"/>
              </a:rPr>
              <a:t>   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/>
                <a:cs typeface="Calibri"/>
              </a:rPr>
              <a:t>//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/>
                <a:cs typeface="Calibri"/>
              </a:rPr>
              <a:t>séquence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/>
                <a:cs typeface="Calibri"/>
              </a:rPr>
              <a:t>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/>
                <a:cs typeface="Calibri"/>
              </a:rPr>
              <a:t>d'instructions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latin typeface="Consolas"/>
              <a:cs typeface="Calibri"/>
            </a:endParaRPr>
          </a:p>
          <a:p>
            <a:pPr marL="0" indent="0">
              <a:lnSpc>
                <a:spcPct val="113999"/>
              </a:lnSpc>
              <a:buNone/>
            </a:pPr>
            <a:r>
              <a:rPr lang="en-US" dirty="0">
                <a:latin typeface="Consolas"/>
                <a:cs typeface="Calibri"/>
              </a:rPr>
              <a:t>}</a:t>
            </a:r>
          </a:p>
          <a:p>
            <a:pPr marL="0" indent="0">
              <a:lnSpc>
                <a:spcPct val="113999"/>
              </a:lnSpc>
              <a:buNone/>
            </a:pPr>
            <a:endParaRPr lang="en-US" dirty="0">
              <a:latin typeface="Consolas"/>
              <a:cs typeface="Calibri"/>
            </a:endParaRPr>
          </a:p>
          <a:p>
            <a:pPr marL="0" indent="0">
              <a:lnSpc>
                <a:spcPct val="113999"/>
              </a:lnSpc>
              <a:buNone/>
            </a:pPr>
            <a:r>
              <a:rPr lang="en-US" dirty="0">
                <a:latin typeface="Calibri"/>
                <a:cs typeface="Calibri"/>
              </a:rPr>
              <a:t>La </a:t>
            </a:r>
            <a:r>
              <a:rPr lang="en-US" dirty="0" err="1">
                <a:latin typeface="Calibri"/>
                <a:cs typeface="Calibri"/>
              </a:rPr>
              <a:t>séquence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d'intructions</a:t>
            </a:r>
            <a:r>
              <a:rPr lang="en-US" dirty="0">
                <a:latin typeface="Calibri"/>
                <a:cs typeface="Calibri"/>
              </a:rPr>
              <a:t> ne sera </a:t>
            </a:r>
            <a:r>
              <a:rPr lang="en-US" dirty="0" err="1">
                <a:latin typeface="Calibri"/>
                <a:cs typeface="Calibri"/>
              </a:rPr>
              <a:t>exécutée</a:t>
            </a:r>
            <a:r>
              <a:rPr lang="en-US" dirty="0">
                <a:latin typeface="Calibri"/>
                <a:cs typeface="Calibri"/>
              </a:rPr>
              <a:t> que </a:t>
            </a:r>
            <a:r>
              <a:rPr lang="en-US" dirty="0" err="1">
                <a:latin typeface="Calibri"/>
                <a:cs typeface="Calibri"/>
              </a:rPr>
              <a:t>si</a:t>
            </a:r>
            <a:r>
              <a:rPr lang="en-US" dirty="0">
                <a:latin typeface="Calibri"/>
                <a:cs typeface="Calibri"/>
              </a:rPr>
              <a:t> le </a:t>
            </a:r>
            <a:r>
              <a:rPr lang="en-US" dirty="0" err="1">
                <a:latin typeface="Calibri"/>
                <a:cs typeface="Calibri"/>
              </a:rPr>
              <a:t>choix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est</a:t>
            </a:r>
            <a:r>
              <a:rPr lang="en-US" dirty="0">
                <a:latin typeface="Calibri"/>
                <a:cs typeface="Calibri"/>
              </a:rPr>
              <a:t> 1</a:t>
            </a:r>
            <a:endParaRPr lang="en-US" dirty="0">
              <a:latin typeface="Consolas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01924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8BBC7-83AD-4FDA-B235-6B4879C11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La tour de </a:t>
            </a:r>
            <a:r>
              <a:rPr lang="en-US" dirty="0" err="1">
                <a:ea typeface="+mj-lt"/>
                <a:cs typeface="+mj-lt"/>
              </a:rPr>
              <a:t>Zork</a:t>
            </a:r>
            <a:r>
              <a:rPr lang="en-US" dirty="0">
                <a:ea typeface="+mj-lt"/>
                <a:cs typeface="+mj-lt"/>
              </a:rPr>
              <a:t> - suggestions et </a:t>
            </a:r>
            <a:r>
              <a:rPr lang="en-US" dirty="0" err="1">
                <a:ea typeface="+mj-lt"/>
                <a:cs typeface="+mj-lt"/>
              </a:rPr>
              <a:t>pistes</a:t>
            </a:r>
            <a:endParaRPr lang="fr-FR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66A82-7593-412F-9931-4E9130B37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lnSpc>
                <a:spcPct val="113999"/>
              </a:lnSpc>
              <a:buNone/>
            </a:pPr>
            <a:r>
              <a:rPr lang="en-US" dirty="0">
                <a:cs typeface="Calibri"/>
              </a:rPr>
              <a:t>Un </a:t>
            </a:r>
            <a:r>
              <a:rPr lang="en-US" dirty="0" err="1">
                <a:cs typeface="Calibri"/>
              </a:rPr>
              <a:t>autre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personnage</a:t>
            </a:r>
            <a:endParaRPr lang="en-US" dirty="0">
              <a:cs typeface="Calibri"/>
            </a:endParaRPr>
          </a:p>
          <a:p>
            <a:pPr marL="0" indent="0">
              <a:lnSpc>
                <a:spcPct val="113999"/>
              </a:lnSpc>
              <a:buNone/>
            </a:pPr>
            <a:endParaRPr lang="en-US" dirty="0">
              <a:cs typeface="Calibri"/>
            </a:endParaRPr>
          </a:p>
          <a:p>
            <a:pPr marL="128270" indent="-128270">
              <a:lnSpc>
                <a:spcPct val="113999"/>
              </a:lnSpc>
            </a:pPr>
            <a:r>
              <a:rPr lang="en-US" dirty="0">
                <a:cs typeface="Calibri"/>
              </a:rPr>
              <a:t>Avec trois variables pour </a:t>
            </a:r>
            <a:r>
              <a:rPr lang="en-US" dirty="0" err="1">
                <a:cs typeface="Calibri"/>
              </a:rPr>
              <a:t>choisir</a:t>
            </a:r>
            <a:r>
              <a:rPr lang="en-US" dirty="0">
                <a:cs typeface="Calibri"/>
              </a:rPr>
              <a:t> la </a:t>
            </a:r>
            <a:r>
              <a:rPr lang="en-US" dirty="0" err="1">
                <a:cs typeface="Calibri"/>
              </a:rPr>
              <a:t>classe</a:t>
            </a:r>
            <a:r>
              <a:rPr lang="en-US" dirty="0">
                <a:cs typeface="Calibri"/>
              </a:rPr>
              <a:t> et trois questions pour </a:t>
            </a:r>
            <a:r>
              <a:rPr lang="en-US" dirty="0" err="1">
                <a:cs typeface="Calibri"/>
              </a:rPr>
              <a:t>vérifier</a:t>
            </a:r>
            <a:r>
              <a:rPr lang="en-US" dirty="0">
                <a:cs typeface="Calibri"/>
              </a:rPr>
              <a:t> les tendances de </a:t>
            </a:r>
            <a:r>
              <a:rPr lang="en-US" dirty="0" err="1">
                <a:cs typeface="Calibri"/>
              </a:rPr>
              <a:t>l'utilisateur</a:t>
            </a:r>
            <a:r>
              <a:rPr lang="en-US" dirty="0">
                <a:cs typeface="Calibri"/>
              </a:rPr>
              <a:t>, on </a:t>
            </a:r>
            <a:r>
              <a:rPr lang="en-US" dirty="0" err="1">
                <a:cs typeface="Calibri"/>
              </a:rPr>
              <a:t>peut</a:t>
            </a:r>
            <a:r>
              <a:rPr lang="en-US" dirty="0">
                <a:cs typeface="Calibri"/>
              </a:rPr>
              <a:t> arriver à </a:t>
            </a:r>
            <a:r>
              <a:rPr lang="en-US" dirty="0" err="1">
                <a:cs typeface="Calibri"/>
              </a:rPr>
              <a:t>une</a:t>
            </a:r>
            <a:r>
              <a:rPr lang="en-US" dirty="0">
                <a:cs typeface="Calibri"/>
              </a:rPr>
              <a:t> égalité qui ne </a:t>
            </a:r>
            <a:r>
              <a:rPr lang="en-US" dirty="0" err="1">
                <a:cs typeface="Calibri"/>
              </a:rPr>
              <a:t>permet</a:t>
            </a:r>
            <a:r>
              <a:rPr lang="en-US" dirty="0">
                <a:cs typeface="Calibri"/>
              </a:rPr>
              <a:t> pas de </a:t>
            </a:r>
            <a:r>
              <a:rPr lang="en-US" dirty="0" err="1">
                <a:cs typeface="Calibri"/>
              </a:rPr>
              <a:t>choisir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automatiquement</a:t>
            </a:r>
            <a:r>
              <a:rPr lang="en-US" dirty="0">
                <a:cs typeface="Calibri"/>
              </a:rPr>
              <a:t>.</a:t>
            </a:r>
          </a:p>
          <a:p>
            <a:pPr marL="0" indent="0">
              <a:lnSpc>
                <a:spcPct val="113999"/>
              </a:lnSpc>
              <a:buNone/>
            </a:pPr>
            <a:endParaRPr lang="en-US" dirty="0">
              <a:cs typeface="Calibri"/>
            </a:endParaRPr>
          </a:p>
          <a:p>
            <a:pPr marL="128270" indent="-128270">
              <a:lnSpc>
                <a:spcPct val="113999"/>
              </a:lnSpc>
            </a:pPr>
            <a:r>
              <a:rPr lang="en-US" dirty="0">
                <a:cs typeface="Calibri"/>
              </a:rPr>
              <a:t>Pour </a:t>
            </a:r>
            <a:r>
              <a:rPr lang="en-US" dirty="0" err="1">
                <a:cs typeface="Calibri"/>
              </a:rPr>
              <a:t>vérifier</a:t>
            </a:r>
            <a:r>
              <a:rPr lang="en-US" dirty="0">
                <a:cs typeface="Calibri"/>
              </a:rPr>
              <a:t> trois variables, il </a:t>
            </a:r>
            <a:r>
              <a:rPr lang="en-US" dirty="0" err="1">
                <a:cs typeface="Calibri"/>
              </a:rPr>
              <a:t>faudra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porbablement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utiliser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une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ou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plusieurs</a:t>
            </a:r>
            <a:r>
              <a:rPr lang="en-US" dirty="0">
                <a:cs typeface="Calibri"/>
              </a:rPr>
              <a:t> conditions</a:t>
            </a:r>
          </a:p>
          <a:p>
            <a:pPr marL="0" indent="0">
              <a:lnSpc>
                <a:spcPct val="113999"/>
              </a:lnSpc>
              <a:buNone/>
            </a:pPr>
            <a:endParaRPr lang="en-US" dirty="0">
              <a:latin typeface="Calibri" panose="020F0502020204030204"/>
              <a:cs typeface="Calibri"/>
            </a:endParaRPr>
          </a:p>
          <a:p>
            <a:pPr marL="128270" indent="-128270">
              <a:lnSpc>
                <a:spcPct val="113999"/>
              </a:lnSpc>
            </a:pPr>
            <a:r>
              <a:rPr lang="en-US" dirty="0">
                <a:latin typeface="Calibri" panose="020F0502020204030204"/>
                <a:cs typeface="Calibri"/>
              </a:rPr>
              <a:t>On </a:t>
            </a:r>
            <a:r>
              <a:rPr lang="en-US" dirty="0" err="1">
                <a:latin typeface="Calibri" panose="020F0502020204030204"/>
                <a:cs typeface="Calibri"/>
              </a:rPr>
              <a:t>peut</a:t>
            </a:r>
            <a:r>
              <a:rPr lang="en-US" dirty="0">
                <a:latin typeface="Calibri" panose="020F0502020204030204"/>
                <a:cs typeface="Calibri"/>
              </a:rPr>
              <a:t> </a:t>
            </a:r>
            <a:r>
              <a:rPr lang="en-US" dirty="0" err="1">
                <a:latin typeface="Calibri" panose="020F0502020204030204"/>
                <a:cs typeface="Calibri"/>
              </a:rPr>
              <a:t>penser</a:t>
            </a:r>
            <a:r>
              <a:rPr lang="en-US" dirty="0">
                <a:latin typeface="Calibri" panose="020F0502020204030204"/>
                <a:cs typeface="Calibri"/>
              </a:rPr>
              <a:t> trop </a:t>
            </a:r>
            <a:r>
              <a:rPr lang="en-US" dirty="0" err="1">
                <a:latin typeface="Calibri" panose="020F0502020204030204"/>
                <a:cs typeface="Calibri"/>
              </a:rPr>
              <a:t>vite</a:t>
            </a:r>
            <a:r>
              <a:rPr lang="en-US" dirty="0">
                <a:latin typeface="Calibri" panose="020F0502020204030204"/>
                <a:cs typeface="Calibri"/>
              </a:rPr>
              <a:t> à des conditions </a:t>
            </a:r>
            <a:r>
              <a:rPr lang="en-US" dirty="0" err="1">
                <a:latin typeface="Calibri" panose="020F0502020204030204"/>
                <a:cs typeface="Calibri"/>
              </a:rPr>
              <a:t>imbriquées</a:t>
            </a:r>
            <a:r>
              <a:rPr lang="en-US" dirty="0">
                <a:latin typeface="Calibri" panose="020F0502020204030204"/>
                <a:cs typeface="Calibri"/>
              </a:rPr>
              <a:t>, il </a:t>
            </a:r>
            <a:r>
              <a:rPr lang="en-US" dirty="0" err="1">
                <a:latin typeface="Calibri" panose="020F0502020204030204"/>
                <a:cs typeface="Calibri"/>
              </a:rPr>
              <a:t>est</a:t>
            </a:r>
            <a:r>
              <a:rPr lang="en-US" dirty="0">
                <a:latin typeface="Calibri" panose="020F0502020204030204"/>
                <a:cs typeface="Calibri"/>
              </a:rPr>
              <a:t> possible de simplifier la </a:t>
            </a:r>
            <a:r>
              <a:rPr lang="en-US" dirty="0" err="1">
                <a:latin typeface="Calibri" panose="020F0502020204030204"/>
                <a:cs typeface="Calibri"/>
              </a:rPr>
              <a:t>lisibilité</a:t>
            </a:r>
            <a:r>
              <a:rPr lang="en-US" dirty="0">
                <a:latin typeface="Calibri" panose="020F0502020204030204"/>
                <a:cs typeface="Calibri"/>
              </a:rPr>
              <a:t> </a:t>
            </a:r>
            <a:r>
              <a:rPr lang="en-US" dirty="0" err="1">
                <a:latin typeface="Calibri" panose="020F0502020204030204"/>
                <a:cs typeface="Calibri"/>
              </a:rPr>
              <a:t>en</a:t>
            </a:r>
            <a:r>
              <a:rPr lang="en-US" dirty="0">
                <a:latin typeface="Calibri" panose="020F0502020204030204"/>
                <a:cs typeface="Calibri"/>
              </a:rPr>
              <a:t> </a:t>
            </a:r>
            <a:r>
              <a:rPr lang="en-US" dirty="0" err="1">
                <a:latin typeface="Calibri" panose="020F0502020204030204"/>
                <a:cs typeface="Calibri"/>
              </a:rPr>
              <a:t>utilisant</a:t>
            </a:r>
            <a:r>
              <a:rPr lang="en-US" dirty="0">
                <a:latin typeface="Calibri" panose="020F0502020204030204"/>
                <a:cs typeface="Calibri"/>
              </a:rPr>
              <a:t> des conditions avec </a:t>
            </a:r>
            <a:r>
              <a:rPr lang="en-US" dirty="0" err="1">
                <a:latin typeface="Calibri" panose="020F0502020204030204"/>
                <a:cs typeface="Calibri"/>
              </a:rPr>
              <a:t>plusieurs</a:t>
            </a:r>
            <a:r>
              <a:rPr lang="en-US" dirty="0">
                <a:latin typeface="Calibri" panose="020F0502020204030204"/>
                <a:cs typeface="Calibri"/>
              </a:rPr>
              <a:t> variables </a:t>
            </a:r>
          </a:p>
          <a:p>
            <a:pPr marL="385445" lvl="1" indent="-128270">
              <a:lnSpc>
                <a:spcPct val="113999"/>
              </a:lnSpc>
            </a:pPr>
            <a:r>
              <a:rPr lang="en-US" dirty="0">
                <a:latin typeface="Consolas"/>
                <a:cs typeface="Calibri"/>
              </a:rPr>
              <a:t>    </a:t>
            </a:r>
            <a:r>
              <a:rPr lang="en-US" dirty="0" err="1">
                <a:latin typeface="Consolas"/>
                <a:cs typeface="Calibri"/>
              </a:rPr>
              <a:t>magicien</a:t>
            </a:r>
            <a:r>
              <a:rPr lang="en-US" dirty="0">
                <a:latin typeface="Consolas"/>
                <a:cs typeface="Calibri"/>
              </a:rPr>
              <a:t> &gt; </a:t>
            </a:r>
            <a:r>
              <a:rPr lang="en-US" dirty="0" err="1">
                <a:latin typeface="Consolas"/>
                <a:cs typeface="Calibri"/>
              </a:rPr>
              <a:t>guerrier</a:t>
            </a:r>
            <a:r>
              <a:rPr lang="en-US" dirty="0">
                <a:latin typeface="Consolas"/>
                <a:cs typeface="Calibri"/>
              </a:rPr>
              <a:t> &amp;&amp; </a:t>
            </a:r>
            <a:r>
              <a:rPr lang="en-US" dirty="0" err="1">
                <a:latin typeface="Consolas"/>
                <a:cs typeface="Calibri"/>
              </a:rPr>
              <a:t>magicien</a:t>
            </a:r>
            <a:r>
              <a:rPr lang="en-US" dirty="0">
                <a:latin typeface="Consolas"/>
                <a:cs typeface="Calibri"/>
              </a:rPr>
              <a:t> &gt; </a:t>
            </a:r>
            <a:r>
              <a:rPr lang="en-US" dirty="0" err="1">
                <a:latin typeface="Consolas"/>
                <a:cs typeface="Calibri"/>
              </a:rPr>
              <a:t>voleur</a:t>
            </a:r>
            <a:endParaRPr lang="en-US">
              <a:latin typeface="Consolas"/>
              <a:cs typeface="Calibri"/>
            </a:endParaRPr>
          </a:p>
          <a:p>
            <a:pPr marL="128270" indent="-128270">
              <a:lnSpc>
                <a:spcPct val="113999"/>
              </a:lnSpc>
            </a:pPr>
            <a:endParaRPr lang="en-US" dirty="0">
              <a:latin typeface="Calibri" panose="020F0502020204030204"/>
              <a:cs typeface="Calibri"/>
            </a:endParaRPr>
          </a:p>
          <a:p>
            <a:pPr marL="128270" indent="-128270">
              <a:lnSpc>
                <a:spcPct val="113999"/>
              </a:lnSpc>
            </a:pPr>
            <a:r>
              <a:rPr lang="en-US" dirty="0">
                <a:latin typeface="Calibri" panose="020F0502020204030204"/>
                <a:cs typeface="Calibri"/>
              </a:rPr>
              <a:t>Avec </a:t>
            </a:r>
            <a:r>
              <a:rPr lang="en-US" dirty="0" err="1">
                <a:latin typeface="Calibri" panose="020F0502020204030204"/>
                <a:cs typeface="Calibri"/>
              </a:rPr>
              <a:t>autant</a:t>
            </a:r>
            <a:r>
              <a:rPr lang="en-US" dirty="0">
                <a:latin typeface="Calibri" panose="020F0502020204030204"/>
                <a:cs typeface="Calibri"/>
              </a:rPr>
              <a:t> de conditions, </a:t>
            </a:r>
            <a:r>
              <a:rPr lang="en-US" dirty="0" err="1">
                <a:latin typeface="Calibri" panose="020F0502020204030204"/>
                <a:cs typeface="Calibri"/>
              </a:rPr>
              <a:t>est</a:t>
            </a:r>
            <a:r>
              <a:rPr lang="en-US" dirty="0">
                <a:latin typeface="Calibri" panose="020F0502020204030204"/>
                <a:cs typeface="Calibri"/>
              </a:rPr>
              <a:t>-il plus </a:t>
            </a:r>
            <a:r>
              <a:rPr lang="en-US" dirty="0" err="1">
                <a:latin typeface="Calibri" panose="020F0502020204030204"/>
                <a:cs typeface="Calibri"/>
              </a:rPr>
              <a:t>efficace</a:t>
            </a:r>
            <a:r>
              <a:rPr lang="en-US" dirty="0">
                <a:latin typeface="Calibri" panose="020F0502020204030204"/>
                <a:cs typeface="Calibri"/>
              </a:rPr>
              <a:t> </a:t>
            </a:r>
            <a:r>
              <a:rPr lang="en-US" dirty="0" err="1">
                <a:latin typeface="Calibri" panose="020F0502020204030204"/>
                <a:cs typeface="Calibri"/>
              </a:rPr>
              <a:t>d'utiliser</a:t>
            </a:r>
            <a:r>
              <a:rPr lang="en-US" dirty="0">
                <a:latin typeface="Calibri" panose="020F0502020204030204"/>
                <a:cs typeface="Calibri"/>
              </a:rPr>
              <a:t> </a:t>
            </a:r>
            <a:r>
              <a:rPr lang="en-US" dirty="0" err="1">
                <a:latin typeface="Calibri" panose="020F0502020204030204"/>
                <a:cs typeface="Calibri"/>
              </a:rPr>
              <a:t>plusieurs</a:t>
            </a:r>
            <a:r>
              <a:rPr lang="en-US" dirty="0">
                <a:latin typeface="Calibri" panose="020F0502020204030204"/>
                <a:cs typeface="Calibri"/>
              </a:rPr>
              <a:t> conditions </a:t>
            </a:r>
            <a:r>
              <a:rPr lang="en-US" dirty="0" err="1">
                <a:latin typeface="Calibri" panose="020F0502020204030204"/>
                <a:cs typeface="Calibri"/>
              </a:rPr>
              <a:t>imbriquées</a:t>
            </a:r>
            <a:r>
              <a:rPr lang="en-US" dirty="0">
                <a:latin typeface="Calibri" panose="020F0502020204030204"/>
                <a:cs typeface="Calibri"/>
              </a:rPr>
              <a:t> </a:t>
            </a:r>
            <a:r>
              <a:rPr lang="en-US" dirty="0" err="1">
                <a:latin typeface="Calibri" panose="020F0502020204030204"/>
                <a:cs typeface="Calibri"/>
              </a:rPr>
              <a:t>ou</a:t>
            </a:r>
            <a:r>
              <a:rPr lang="en-US" dirty="0">
                <a:latin typeface="Calibri" panose="020F0502020204030204"/>
                <a:cs typeface="Calibri"/>
              </a:rPr>
              <a:t> </a:t>
            </a:r>
            <a:r>
              <a:rPr lang="en-US" dirty="0" err="1">
                <a:latin typeface="Calibri" panose="020F0502020204030204"/>
                <a:cs typeface="Calibri"/>
              </a:rPr>
              <a:t>ajouter</a:t>
            </a:r>
            <a:r>
              <a:rPr lang="en-US" dirty="0">
                <a:latin typeface="Calibri" panose="020F0502020204030204"/>
                <a:cs typeface="Calibri"/>
              </a:rPr>
              <a:t> </a:t>
            </a:r>
            <a:r>
              <a:rPr lang="en-US" dirty="0" err="1">
                <a:latin typeface="Calibri" panose="020F0502020204030204"/>
                <a:cs typeface="Calibri"/>
              </a:rPr>
              <a:t>une</a:t>
            </a:r>
            <a:r>
              <a:rPr lang="en-US" dirty="0">
                <a:latin typeface="Calibri" panose="020F0502020204030204"/>
                <a:cs typeface="Calibri"/>
              </a:rPr>
              <a:t> variable de </a:t>
            </a:r>
            <a:r>
              <a:rPr lang="en-US" dirty="0" err="1">
                <a:latin typeface="Calibri" panose="020F0502020204030204"/>
                <a:cs typeface="Calibri"/>
              </a:rPr>
              <a:t>contrôle</a:t>
            </a:r>
            <a:r>
              <a:rPr lang="en-US" dirty="0">
                <a:latin typeface="Calibri" panose="020F0502020204030204"/>
                <a:cs typeface="Calibri"/>
              </a:rPr>
              <a:t>?</a:t>
            </a:r>
          </a:p>
          <a:p>
            <a:pPr marL="0" indent="0">
              <a:lnSpc>
                <a:spcPct val="113999"/>
              </a:lnSpc>
              <a:buNone/>
            </a:pPr>
            <a:endParaRPr lang="en-US" dirty="0">
              <a:latin typeface="Consolas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15182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4D87A-BCB3-4D42-9DDC-CBF8E137D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Aide-mémoire : conditions à variables multiples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4FF15-A975-4B29-9004-213B923C1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6755"/>
            <a:ext cx="4895850" cy="498021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13999"/>
              </a:lnSpc>
              <a:buNone/>
            </a:pPr>
            <a:r>
              <a:rPr lang="en-US" sz="1400" dirty="0">
                <a:solidFill>
                  <a:schemeClr val="accent6"/>
                </a:solidFill>
                <a:latin typeface="Consolas"/>
                <a:cs typeface="Calibri"/>
              </a:rPr>
              <a:t>// Et </a:t>
            </a:r>
            <a:endParaRPr lang="fr-FR">
              <a:solidFill>
                <a:schemeClr val="accent6"/>
              </a:solidFill>
            </a:endParaRPr>
          </a:p>
          <a:p>
            <a:pPr marL="0" indent="0">
              <a:lnSpc>
                <a:spcPct val="113999"/>
              </a:lnSpc>
              <a:buNone/>
            </a:pPr>
            <a:r>
              <a:rPr lang="en-US" sz="1400" dirty="0">
                <a:solidFill>
                  <a:schemeClr val="accent6"/>
                </a:solidFill>
                <a:latin typeface="Consolas"/>
                <a:cs typeface="Calibri"/>
              </a:rPr>
              <a:t>// La </a:t>
            </a:r>
            <a:r>
              <a:rPr lang="en-US" sz="1400" dirty="0" err="1">
                <a:solidFill>
                  <a:schemeClr val="accent6"/>
                </a:solidFill>
                <a:latin typeface="Consolas"/>
                <a:cs typeface="Calibri"/>
              </a:rPr>
              <a:t>séquence</a:t>
            </a:r>
            <a:r>
              <a:rPr lang="en-US" sz="1400" dirty="0">
                <a:solidFill>
                  <a:schemeClr val="accent6"/>
                </a:solidFill>
                <a:latin typeface="Consolas"/>
                <a:cs typeface="Calibri"/>
              </a:rPr>
              <a:t> </a:t>
            </a:r>
            <a:r>
              <a:rPr lang="en-US" sz="1400" dirty="0" err="1">
                <a:solidFill>
                  <a:schemeClr val="accent6"/>
                </a:solidFill>
                <a:latin typeface="Consolas"/>
                <a:cs typeface="Calibri"/>
              </a:rPr>
              <a:t>d'instructions</a:t>
            </a:r>
            <a:r>
              <a:rPr lang="en-US" sz="1400" dirty="0">
                <a:solidFill>
                  <a:schemeClr val="accent6"/>
                </a:solidFill>
                <a:latin typeface="Consolas"/>
                <a:cs typeface="Calibri"/>
              </a:rPr>
              <a:t> </a:t>
            </a:r>
            <a:r>
              <a:rPr lang="en-US" sz="1400" dirty="0" err="1">
                <a:solidFill>
                  <a:schemeClr val="accent6"/>
                </a:solidFill>
                <a:latin typeface="Consolas"/>
                <a:cs typeface="Calibri"/>
              </a:rPr>
              <a:t>n'est</a:t>
            </a:r>
            <a:r>
              <a:rPr lang="en-US" sz="1400" dirty="0">
                <a:solidFill>
                  <a:schemeClr val="accent6"/>
                </a:solidFill>
                <a:latin typeface="Consolas"/>
                <a:cs typeface="Calibri"/>
              </a:rPr>
              <a:t> </a:t>
            </a:r>
            <a:r>
              <a:rPr lang="en-US" sz="1400" dirty="0" err="1">
                <a:solidFill>
                  <a:schemeClr val="accent6"/>
                </a:solidFill>
                <a:latin typeface="Consolas"/>
                <a:cs typeface="Calibri"/>
              </a:rPr>
              <a:t>exécutée</a:t>
            </a:r>
            <a:r>
              <a:rPr lang="en-US" sz="1400" dirty="0">
                <a:solidFill>
                  <a:schemeClr val="accent6"/>
                </a:solidFill>
                <a:latin typeface="Consolas"/>
                <a:cs typeface="Calibri"/>
              </a:rPr>
              <a:t> que </a:t>
            </a:r>
            <a:r>
              <a:rPr lang="en-US" sz="1400" dirty="0" err="1">
                <a:solidFill>
                  <a:schemeClr val="accent6"/>
                </a:solidFill>
                <a:latin typeface="Consolas"/>
                <a:cs typeface="Calibri"/>
              </a:rPr>
              <a:t>si</a:t>
            </a:r>
            <a:r>
              <a:rPr lang="en-US" sz="1400" dirty="0">
                <a:solidFill>
                  <a:schemeClr val="accent6"/>
                </a:solidFill>
                <a:latin typeface="Consolas"/>
                <a:cs typeface="Calibri"/>
              </a:rPr>
              <a:t> les 2 </a:t>
            </a:r>
            <a:r>
              <a:rPr lang="en-US" sz="1400" dirty="0" err="1">
                <a:solidFill>
                  <a:schemeClr val="accent6"/>
                </a:solidFill>
                <a:latin typeface="Consolas"/>
                <a:cs typeface="Calibri"/>
              </a:rPr>
              <a:t>opérations</a:t>
            </a:r>
            <a:r>
              <a:rPr lang="en-US" sz="1400" dirty="0">
                <a:solidFill>
                  <a:schemeClr val="accent6"/>
                </a:solidFill>
                <a:latin typeface="Consolas"/>
                <a:cs typeface="Calibri"/>
              </a:rPr>
              <a:t> </a:t>
            </a:r>
            <a:r>
              <a:rPr lang="en-US" sz="1400" dirty="0" err="1">
                <a:solidFill>
                  <a:schemeClr val="accent6"/>
                </a:solidFill>
                <a:latin typeface="Consolas"/>
                <a:cs typeface="Calibri"/>
              </a:rPr>
              <a:t>logiques</a:t>
            </a:r>
            <a:r>
              <a:rPr lang="en-US" sz="1400" dirty="0">
                <a:solidFill>
                  <a:schemeClr val="accent6"/>
                </a:solidFill>
                <a:latin typeface="Consolas"/>
                <a:cs typeface="Calibri"/>
              </a:rPr>
              <a:t> </a:t>
            </a:r>
            <a:r>
              <a:rPr lang="en-US" sz="1400" dirty="0" err="1">
                <a:solidFill>
                  <a:schemeClr val="accent6"/>
                </a:solidFill>
                <a:latin typeface="Consolas"/>
                <a:cs typeface="Calibri"/>
              </a:rPr>
              <a:t>sont</a:t>
            </a:r>
            <a:r>
              <a:rPr lang="en-US" sz="1400" dirty="0">
                <a:solidFill>
                  <a:schemeClr val="accent6"/>
                </a:solidFill>
                <a:latin typeface="Consolas"/>
                <a:cs typeface="Calibri"/>
              </a:rPr>
              <a:t> </a:t>
            </a:r>
            <a:r>
              <a:rPr lang="en-US" sz="1400" dirty="0" err="1">
                <a:solidFill>
                  <a:schemeClr val="accent6"/>
                </a:solidFill>
                <a:latin typeface="Consolas"/>
                <a:cs typeface="Calibri"/>
              </a:rPr>
              <a:t>vraies</a:t>
            </a:r>
            <a:endParaRPr lang="en-US" sz="1400" dirty="0">
              <a:solidFill>
                <a:schemeClr val="accent6"/>
              </a:solidFill>
              <a:latin typeface="Consolas"/>
              <a:cs typeface="Calibri"/>
            </a:endParaRPr>
          </a:p>
          <a:p>
            <a:pPr marL="0" indent="0">
              <a:lnSpc>
                <a:spcPct val="113999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cs typeface="Calibri"/>
              </a:rPr>
              <a:t>if(prix &gt; 200.0 &amp;&amp; </a:t>
            </a:r>
            <a:r>
              <a:rPr lang="en-US" sz="1400" dirty="0" err="1">
                <a:solidFill>
                  <a:srgbClr val="000000"/>
                </a:solidFill>
                <a:latin typeface="Consolas"/>
                <a:cs typeface="Calibri"/>
              </a:rPr>
              <a:t>membre</a:t>
            </a:r>
            <a:r>
              <a:rPr lang="en-US" sz="1400" dirty="0">
                <a:solidFill>
                  <a:srgbClr val="000000"/>
                </a:solidFill>
                <a:latin typeface="Consolas"/>
                <a:cs typeface="Calibri"/>
              </a:rPr>
              <a:t> == true)</a:t>
            </a:r>
          </a:p>
          <a:p>
            <a:pPr marL="0" indent="0">
              <a:lnSpc>
                <a:spcPct val="113999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cs typeface="Calibri"/>
              </a:rPr>
              <a:t>{</a:t>
            </a:r>
          </a:p>
          <a:p>
            <a:pPr marL="0" indent="0">
              <a:lnSpc>
                <a:spcPct val="113999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cs typeface="Calibri"/>
              </a:rPr>
              <a:t>    </a:t>
            </a:r>
            <a:r>
              <a:rPr lang="en-US" sz="1400" dirty="0">
                <a:solidFill>
                  <a:schemeClr val="accent6"/>
                </a:solidFill>
                <a:latin typeface="Consolas"/>
                <a:cs typeface="Calibri"/>
              </a:rPr>
              <a:t>…</a:t>
            </a:r>
            <a:r>
              <a:rPr lang="en-US" sz="1400" dirty="0" err="1">
                <a:solidFill>
                  <a:schemeClr val="accent6"/>
                </a:solidFill>
                <a:latin typeface="Consolas"/>
                <a:cs typeface="Calibri"/>
              </a:rPr>
              <a:t>séquence</a:t>
            </a:r>
            <a:r>
              <a:rPr lang="en-US" sz="1400" dirty="0">
                <a:solidFill>
                  <a:schemeClr val="accent6"/>
                </a:solidFill>
                <a:latin typeface="Consolas"/>
                <a:cs typeface="Calibri"/>
              </a:rPr>
              <a:t> </a:t>
            </a:r>
            <a:r>
              <a:rPr lang="en-US" sz="1400" dirty="0" err="1">
                <a:solidFill>
                  <a:schemeClr val="accent6"/>
                </a:solidFill>
                <a:latin typeface="Consolas"/>
                <a:cs typeface="Calibri"/>
              </a:rPr>
              <a:t>d'instructions</a:t>
            </a:r>
          </a:p>
          <a:p>
            <a:pPr marL="0" indent="0">
              <a:lnSpc>
                <a:spcPct val="113999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cs typeface="Calibri"/>
              </a:rPr>
              <a:t>}</a:t>
            </a:r>
          </a:p>
          <a:p>
            <a:pPr marL="0" indent="0">
              <a:lnSpc>
                <a:spcPct val="113999"/>
              </a:lnSpc>
              <a:buNone/>
            </a:pPr>
            <a:endParaRPr lang="en-US" sz="1400" dirty="0">
              <a:solidFill>
                <a:srgbClr val="000000"/>
              </a:solidFill>
              <a:latin typeface="Consolas"/>
              <a:cs typeface="Calibri"/>
            </a:endParaRPr>
          </a:p>
          <a:p>
            <a:pPr marL="0" indent="0">
              <a:lnSpc>
                <a:spcPct val="113999"/>
              </a:lnSpc>
              <a:buNone/>
            </a:pPr>
            <a:r>
              <a:rPr lang="en-US" sz="1400" dirty="0">
                <a:solidFill>
                  <a:schemeClr val="accent6"/>
                </a:solidFill>
                <a:latin typeface="Consolas"/>
                <a:cs typeface="Calibri"/>
              </a:rPr>
              <a:t>// Ou</a:t>
            </a:r>
          </a:p>
          <a:p>
            <a:pPr marL="0" indent="0">
              <a:lnSpc>
                <a:spcPct val="113999"/>
              </a:lnSpc>
              <a:buNone/>
            </a:pPr>
            <a:r>
              <a:rPr lang="en-US" sz="1400" dirty="0">
                <a:solidFill>
                  <a:schemeClr val="accent6"/>
                </a:solidFill>
                <a:latin typeface="Consolas"/>
                <a:ea typeface="+mn-lt"/>
                <a:cs typeface="+mn-lt"/>
              </a:rPr>
              <a:t>// La </a:t>
            </a:r>
            <a:r>
              <a:rPr lang="en-US" sz="1400" dirty="0" err="1">
                <a:solidFill>
                  <a:schemeClr val="accent6"/>
                </a:solidFill>
                <a:latin typeface="Consolas"/>
                <a:ea typeface="+mn-lt"/>
                <a:cs typeface="+mn-lt"/>
              </a:rPr>
              <a:t>séquence</a:t>
            </a:r>
            <a:r>
              <a:rPr lang="en-US" sz="1400" dirty="0">
                <a:solidFill>
                  <a:schemeClr val="accent6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sz="1400" dirty="0" err="1">
                <a:solidFill>
                  <a:schemeClr val="accent6"/>
                </a:solidFill>
                <a:latin typeface="Consolas"/>
                <a:ea typeface="+mn-lt"/>
                <a:cs typeface="+mn-lt"/>
              </a:rPr>
              <a:t>d'instructions</a:t>
            </a:r>
            <a:r>
              <a:rPr lang="en-US" sz="1400" dirty="0">
                <a:solidFill>
                  <a:schemeClr val="accent6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sz="1400" dirty="0" err="1">
                <a:solidFill>
                  <a:schemeClr val="accent6"/>
                </a:solidFill>
                <a:latin typeface="Consolas"/>
                <a:ea typeface="+mn-lt"/>
                <a:cs typeface="+mn-lt"/>
              </a:rPr>
              <a:t>est</a:t>
            </a:r>
            <a:r>
              <a:rPr lang="en-US" sz="1400" dirty="0">
                <a:solidFill>
                  <a:schemeClr val="accent6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sz="1400" dirty="0" err="1">
                <a:solidFill>
                  <a:schemeClr val="accent6"/>
                </a:solidFill>
                <a:latin typeface="Consolas"/>
                <a:ea typeface="+mn-lt"/>
                <a:cs typeface="+mn-lt"/>
              </a:rPr>
              <a:t>exécutée</a:t>
            </a:r>
            <a:r>
              <a:rPr lang="en-US" sz="1400" dirty="0">
                <a:solidFill>
                  <a:schemeClr val="accent6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sz="1400" dirty="0" err="1">
                <a:solidFill>
                  <a:schemeClr val="accent6"/>
                </a:solidFill>
                <a:latin typeface="Consolas"/>
                <a:ea typeface="+mn-lt"/>
                <a:cs typeface="+mn-lt"/>
              </a:rPr>
              <a:t>dès</a:t>
            </a:r>
            <a:r>
              <a:rPr lang="en-US" sz="1400" dirty="0">
                <a:solidFill>
                  <a:schemeClr val="accent6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sz="1400" dirty="0" err="1">
                <a:solidFill>
                  <a:schemeClr val="accent6"/>
                </a:solidFill>
                <a:latin typeface="Consolas"/>
                <a:ea typeface="+mn-lt"/>
                <a:cs typeface="+mn-lt"/>
              </a:rPr>
              <a:t>qu'une</a:t>
            </a:r>
            <a:r>
              <a:rPr lang="en-US" sz="1400" dirty="0">
                <a:solidFill>
                  <a:schemeClr val="accent6"/>
                </a:solidFill>
                <a:latin typeface="Consolas"/>
                <a:ea typeface="+mn-lt"/>
                <a:cs typeface="+mn-lt"/>
              </a:rPr>
              <a:t> des 2 </a:t>
            </a:r>
            <a:r>
              <a:rPr lang="en-US" sz="1400" dirty="0" err="1">
                <a:solidFill>
                  <a:schemeClr val="accent6"/>
                </a:solidFill>
                <a:latin typeface="Consolas"/>
                <a:ea typeface="+mn-lt"/>
                <a:cs typeface="+mn-lt"/>
              </a:rPr>
              <a:t>opérations</a:t>
            </a:r>
            <a:r>
              <a:rPr lang="en-US" sz="1400" dirty="0">
                <a:solidFill>
                  <a:schemeClr val="accent6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sz="1400" dirty="0" err="1">
                <a:solidFill>
                  <a:schemeClr val="accent6"/>
                </a:solidFill>
                <a:latin typeface="Consolas"/>
                <a:ea typeface="+mn-lt"/>
                <a:cs typeface="+mn-lt"/>
              </a:rPr>
              <a:t>logiques</a:t>
            </a:r>
            <a:r>
              <a:rPr lang="en-US" sz="1400" dirty="0">
                <a:solidFill>
                  <a:schemeClr val="accent6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sz="1400" dirty="0" err="1">
                <a:solidFill>
                  <a:schemeClr val="accent6"/>
                </a:solidFill>
                <a:latin typeface="Consolas"/>
                <a:ea typeface="+mn-lt"/>
                <a:cs typeface="+mn-lt"/>
              </a:rPr>
              <a:t>est</a:t>
            </a:r>
            <a:r>
              <a:rPr lang="en-US" sz="1400" dirty="0">
                <a:solidFill>
                  <a:schemeClr val="accent6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sz="1400" dirty="0" err="1">
                <a:solidFill>
                  <a:schemeClr val="accent6"/>
                </a:solidFill>
                <a:latin typeface="Consolas"/>
                <a:ea typeface="+mn-lt"/>
                <a:cs typeface="+mn-lt"/>
              </a:rPr>
              <a:t>vraie</a:t>
            </a:r>
          </a:p>
          <a:p>
            <a:pPr marL="0" indent="0">
              <a:lnSpc>
                <a:spcPct val="113999"/>
              </a:lnSpc>
              <a:buNone/>
            </a:pPr>
            <a:r>
              <a:rPr lang="en-US" sz="1400" dirty="0">
                <a:latin typeface="Consolas"/>
                <a:ea typeface="+mn-lt"/>
                <a:cs typeface="+mn-lt"/>
              </a:rPr>
              <a:t>if(prix &gt; 200.0 || </a:t>
            </a:r>
            <a:r>
              <a:rPr lang="en-US" sz="1400" dirty="0" err="1">
                <a:latin typeface="Consolas"/>
                <a:ea typeface="+mn-lt"/>
                <a:cs typeface="+mn-lt"/>
              </a:rPr>
              <a:t>membre</a:t>
            </a:r>
            <a:r>
              <a:rPr lang="en-US" sz="1400" dirty="0">
                <a:latin typeface="Consolas"/>
                <a:ea typeface="+mn-lt"/>
                <a:cs typeface="+mn-lt"/>
              </a:rPr>
              <a:t> == true)</a:t>
            </a:r>
            <a:endParaRPr lang="en-US" sz="1400" dirty="0">
              <a:ea typeface="+mn-lt"/>
              <a:cs typeface="+mn-lt"/>
            </a:endParaRPr>
          </a:p>
          <a:p>
            <a:pPr marL="0" indent="0">
              <a:lnSpc>
                <a:spcPct val="113999"/>
              </a:lnSpc>
              <a:buNone/>
            </a:pPr>
            <a:r>
              <a:rPr lang="en-US" sz="1400" dirty="0">
                <a:latin typeface="Consolas"/>
                <a:ea typeface="+mn-lt"/>
                <a:cs typeface="+mn-lt"/>
              </a:rPr>
              <a:t>{</a:t>
            </a:r>
            <a:endParaRPr lang="en-US" sz="1400" dirty="0">
              <a:ea typeface="+mn-lt"/>
              <a:cs typeface="+mn-lt"/>
            </a:endParaRPr>
          </a:p>
          <a:p>
            <a:pPr marL="0" indent="0">
              <a:lnSpc>
                <a:spcPct val="113999"/>
              </a:lnSpc>
              <a:buNone/>
            </a:pPr>
            <a:r>
              <a:rPr lang="en-US" sz="1400" dirty="0">
                <a:latin typeface="Consolas"/>
                <a:ea typeface="+mn-lt"/>
                <a:cs typeface="+mn-lt"/>
              </a:rPr>
              <a:t>    </a:t>
            </a:r>
            <a:r>
              <a:rPr lang="en-US" sz="1400" dirty="0">
                <a:solidFill>
                  <a:schemeClr val="accent6"/>
                </a:solidFill>
                <a:latin typeface="Consolas"/>
                <a:ea typeface="+mn-lt"/>
                <a:cs typeface="+mn-lt"/>
              </a:rPr>
              <a:t>…</a:t>
            </a:r>
            <a:r>
              <a:rPr lang="en-US" sz="1400" dirty="0" err="1">
                <a:solidFill>
                  <a:schemeClr val="accent6"/>
                </a:solidFill>
                <a:latin typeface="Consolas"/>
                <a:ea typeface="+mn-lt"/>
                <a:cs typeface="+mn-lt"/>
              </a:rPr>
              <a:t>séquence</a:t>
            </a:r>
            <a:r>
              <a:rPr lang="en-US" sz="1400" dirty="0">
                <a:solidFill>
                  <a:schemeClr val="accent6"/>
                </a:solidFill>
                <a:latin typeface="Consolas"/>
                <a:ea typeface="+mn-lt"/>
                <a:cs typeface="+mn-lt"/>
              </a:rPr>
              <a:t> </a:t>
            </a:r>
            <a:r>
              <a:rPr lang="en-US" sz="1400" dirty="0" err="1">
                <a:solidFill>
                  <a:schemeClr val="accent6"/>
                </a:solidFill>
                <a:latin typeface="Consolas"/>
                <a:ea typeface="+mn-lt"/>
                <a:cs typeface="+mn-lt"/>
              </a:rPr>
              <a:t>d'instructions</a:t>
            </a:r>
            <a:endParaRPr lang="en-US" sz="1400" dirty="0" err="1">
              <a:solidFill>
                <a:schemeClr val="accent6"/>
              </a:solidFill>
              <a:ea typeface="+mn-lt"/>
              <a:cs typeface="+mn-lt"/>
            </a:endParaRPr>
          </a:p>
          <a:p>
            <a:pPr marL="0" indent="0">
              <a:lnSpc>
                <a:spcPct val="113999"/>
              </a:lnSpc>
              <a:buNone/>
            </a:pPr>
            <a:r>
              <a:rPr lang="en-US" sz="1400" dirty="0">
                <a:latin typeface="Consolas"/>
                <a:ea typeface="+mn-lt"/>
                <a:cs typeface="+mn-lt"/>
              </a:rPr>
              <a:t>}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DB75F52-CE13-48BA-9D21-F4688CF2303C}"/>
              </a:ext>
            </a:extLst>
          </p:cNvPr>
          <p:cNvSpPr txBox="1">
            <a:spLocks/>
          </p:cNvSpPr>
          <p:nvPr/>
        </p:nvSpPr>
        <p:spPr>
          <a:xfrm>
            <a:off x="6096000" y="1320580"/>
            <a:ext cx="4895850" cy="388158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rmAutofit/>
          </a:bodyPr>
          <a:lstStyle>
            <a:lvl1pPr marL="128588" indent="-128588" algn="l" defTabSz="514350" rtl="0" eaLnBrk="1" latinLnBrk="0" hangingPunct="1">
              <a:lnSpc>
                <a:spcPct val="114000"/>
              </a:lnSpc>
              <a:spcBef>
                <a:spcPts val="563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5763" indent="-128588" algn="l" defTabSz="514350" rtl="0" eaLnBrk="1" latinLnBrk="0" hangingPunct="1">
              <a:lnSpc>
                <a:spcPct val="114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2938" indent="-128588" algn="l" defTabSz="514350" rtl="0" eaLnBrk="1" latinLnBrk="0" hangingPunct="1">
              <a:lnSpc>
                <a:spcPct val="114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113" indent="-128588" algn="l" defTabSz="514350" rtl="0" eaLnBrk="1" latinLnBrk="0" hangingPunct="1">
              <a:lnSpc>
                <a:spcPct val="114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7288" indent="-128588" algn="l" defTabSz="514350" rtl="0" eaLnBrk="1" latinLnBrk="0" hangingPunct="1">
              <a:lnSpc>
                <a:spcPct val="114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cs typeface="Calibri"/>
              </a:rPr>
              <a:t>Les </a:t>
            </a:r>
            <a:r>
              <a:rPr lang="en-US" dirty="0" err="1">
                <a:cs typeface="Calibri"/>
              </a:rPr>
              <a:t>bonnes</a:t>
            </a:r>
            <a:r>
              <a:rPr lang="en-US" dirty="0">
                <a:cs typeface="Calibri"/>
              </a:rPr>
              <a:t> pratiques</a:t>
            </a:r>
          </a:p>
          <a:p>
            <a:pPr marL="0" indent="0">
              <a:lnSpc>
                <a:spcPct val="113999"/>
              </a:lnSpc>
              <a:buNone/>
            </a:pPr>
            <a:endParaRPr lang="en-US" dirty="0">
              <a:cs typeface="Calibri"/>
            </a:endParaRPr>
          </a:p>
          <a:p>
            <a:pPr marL="385445" lvl="1" indent="-128270">
              <a:lnSpc>
                <a:spcPct val="113999"/>
              </a:lnSpc>
            </a:pPr>
            <a:r>
              <a:rPr lang="en-US" dirty="0">
                <a:cs typeface="Calibri"/>
              </a:rPr>
              <a:t>1 </a:t>
            </a:r>
            <a:r>
              <a:rPr lang="en-US" dirty="0" err="1">
                <a:cs typeface="Calibri"/>
              </a:rPr>
              <a:t>opération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logique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chaque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côté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l'opérateur</a:t>
            </a:r>
            <a:r>
              <a:rPr lang="en-US" dirty="0">
                <a:cs typeface="Calibri"/>
              </a:rPr>
              <a:t> &amp;&amp; </a:t>
            </a:r>
            <a:r>
              <a:rPr lang="en-US" dirty="0" err="1">
                <a:cs typeface="Calibri"/>
              </a:rPr>
              <a:t>ou</a:t>
            </a:r>
            <a:r>
              <a:rPr lang="en-US" dirty="0">
                <a:cs typeface="Calibri"/>
              </a:rPr>
              <a:t> ||</a:t>
            </a:r>
          </a:p>
          <a:p>
            <a:pPr marL="385445" lvl="1" indent="-128270">
              <a:lnSpc>
                <a:spcPct val="113999"/>
              </a:lnSpc>
            </a:pPr>
            <a:r>
              <a:rPr lang="en-US" dirty="0">
                <a:cs typeface="Calibri"/>
              </a:rPr>
              <a:t>La </a:t>
            </a:r>
            <a:r>
              <a:rPr lang="en-US" dirty="0" err="1">
                <a:cs typeface="Calibri"/>
              </a:rPr>
              <a:t>négation</a:t>
            </a:r>
            <a:r>
              <a:rPr lang="en-US" dirty="0">
                <a:cs typeface="Calibri"/>
              </a:rPr>
              <a:t> (!) </a:t>
            </a:r>
            <a:r>
              <a:rPr lang="en-US" dirty="0" err="1">
                <a:cs typeface="Calibri"/>
              </a:rPr>
              <a:t>est</a:t>
            </a:r>
            <a:r>
              <a:rPr lang="en-US" dirty="0">
                <a:cs typeface="Calibri"/>
              </a:rPr>
              <a:t> pratique </a:t>
            </a:r>
            <a:r>
              <a:rPr lang="en-US" dirty="0" err="1">
                <a:cs typeface="Calibri"/>
              </a:rPr>
              <a:t>mais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peut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compliquer</a:t>
            </a:r>
            <a:r>
              <a:rPr lang="en-US" dirty="0">
                <a:cs typeface="Calibri"/>
              </a:rPr>
              <a:t> la lecture </a:t>
            </a:r>
            <a:r>
              <a:rPr lang="en-US" dirty="0" err="1">
                <a:cs typeface="Calibri"/>
              </a:rPr>
              <a:t>quand</a:t>
            </a:r>
            <a:r>
              <a:rPr lang="en-US" dirty="0">
                <a:cs typeface="Calibri"/>
              </a:rPr>
              <a:t> il y a </a:t>
            </a:r>
            <a:r>
              <a:rPr lang="en-US" dirty="0" err="1">
                <a:cs typeface="Calibri"/>
              </a:rPr>
              <a:t>plusieurs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opérations</a:t>
            </a:r>
            <a:endParaRPr lang="en-US" dirty="0">
              <a:cs typeface="Calibri"/>
            </a:endParaRPr>
          </a:p>
          <a:p>
            <a:pPr marL="385445" lvl="1" indent="-128270">
              <a:lnSpc>
                <a:spcPct val="113999"/>
              </a:lnSpc>
            </a:pPr>
            <a:r>
              <a:rPr lang="en-US" dirty="0">
                <a:cs typeface="Calibri"/>
              </a:rPr>
              <a:t>Il </a:t>
            </a:r>
            <a:r>
              <a:rPr lang="en-US" dirty="0" err="1">
                <a:cs typeface="Calibri"/>
              </a:rPr>
              <a:t>est</a:t>
            </a:r>
            <a:r>
              <a:rPr lang="en-US" dirty="0">
                <a:cs typeface="Calibri"/>
              </a:rPr>
              <a:t> possible de </a:t>
            </a:r>
            <a:r>
              <a:rPr lang="en-US" dirty="0" err="1">
                <a:cs typeface="Calibri"/>
              </a:rPr>
              <a:t>remplacer</a:t>
            </a:r>
            <a:r>
              <a:rPr lang="en-US" dirty="0">
                <a:cs typeface="Calibri"/>
              </a:rPr>
              <a:t> la </a:t>
            </a:r>
            <a:r>
              <a:rPr lang="en-US" dirty="0" err="1">
                <a:cs typeface="Calibri"/>
              </a:rPr>
              <a:t>comparaison</a:t>
            </a:r>
            <a:r>
              <a:rPr lang="en-US" dirty="0">
                <a:cs typeface="Calibri"/>
              </a:rPr>
              <a:t> avec un </a:t>
            </a:r>
            <a:r>
              <a:rPr lang="en-US" dirty="0" err="1">
                <a:cs typeface="Calibri"/>
              </a:rPr>
              <a:t>booléen</a:t>
            </a:r>
            <a:r>
              <a:rPr lang="en-US" dirty="0">
                <a:cs typeface="Calibri"/>
              </a:rPr>
              <a:t> par la variable </a:t>
            </a:r>
            <a:r>
              <a:rPr lang="en-US" dirty="0" err="1">
                <a:cs typeface="Calibri"/>
              </a:rPr>
              <a:t>booléenne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seulement</a:t>
            </a:r>
            <a:r>
              <a:rPr lang="en-US" dirty="0">
                <a:cs typeface="Calibri"/>
              </a:rPr>
              <a:t>. Par </a:t>
            </a:r>
            <a:r>
              <a:rPr lang="en-US" dirty="0" err="1">
                <a:cs typeface="Calibri"/>
              </a:rPr>
              <a:t>exemple</a:t>
            </a:r>
            <a:r>
              <a:rPr lang="en-US" dirty="0">
                <a:cs typeface="Calibri"/>
              </a:rPr>
              <a:t> :</a:t>
            </a:r>
          </a:p>
          <a:p>
            <a:pPr marL="642620" lvl="2" indent="-128270">
              <a:lnSpc>
                <a:spcPct val="113999"/>
              </a:lnSpc>
            </a:pPr>
            <a:r>
              <a:rPr lang="en-US" dirty="0">
                <a:cs typeface="Calibri"/>
              </a:rPr>
              <a:t>(prix &gt; 200.0 &amp;&amp; </a:t>
            </a:r>
            <a:r>
              <a:rPr lang="en-US" dirty="0" err="1">
                <a:cs typeface="Calibri"/>
              </a:rPr>
              <a:t>membre</a:t>
            </a:r>
            <a:r>
              <a:rPr lang="en-US" dirty="0">
                <a:cs typeface="Calibri"/>
              </a:rPr>
              <a:t>)</a:t>
            </a:r>
          </a:p>
          <a:p>
            <a:pPr marL="642620" lvl="2" indent="-128270">
              <a:lnSpc>
                <a:spcPct val="113999"/>
              </a:lnSpc>
            </a:pPr>
            <a:endParaRPr lang="en-US" dirty="0">
              <a:cs typeface="Calibri"/>
            </a:endParaRPr>
          </a:p>
          <a:p>
            <a:pPr marL="257175" lvl="1" indent="0">
              <a:lnSpc>
                <a:spcPct val="113999"/>
              </a:lnSpc>
              <a:buNone/>
            </a:pPr>
            <a:endParaRPr lang="en-US" dirty="0">
              <a:cs typeface="Calibri"/>
            </a:endParaRPr>
          </a:p>
          <a:p>
            <a:pPr marL="128270" indent="-128270">
              <a:lnSpc>
                <a:spcPct val="113999"/>
              </a:lnSpc>
            </a:pPr>
            <a:endParaRPr lang="en-US" dirty="0">
              <a:cs typeface="Calibri"/>
            </a:endParaRPr>
          </a:p>
          <a:p>
            <a:pPr marL="0" indent="0">
              <a:lnSpc>
                <a:spcPct val="113999"/>
              </a:lnSpc>
              <a:buNone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23770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60F7F-8A16-4D8C-BF5E-FE78656BC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Aide-mémoire : </a:t>
            </a:r>
            <a:r>
              <a:rPr lang="en-US" dirty="0" err="1">
                <a:cs typeface="Calibri Light"/>
              </a:rPr>
              <a:t>sélection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FBD00-7141-4187-A267-57BA12114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accent6"/>
                </a:solidFill>
                <a:latin typeface="Consolas"/>
                <a:ea typeface="+mn-lt"/>
                <a:cs typeface="+mn-lt"/>
              </a:rPr>
              <a:t>// </a:t>
            </a:r>
            <a:r>
              <a:rPr lang="en-US" sz="1400" dirty="0" err="1">
                <a:solidFill>
                  <a:schemeClr val="accent6"/>
                </a:solidFill>
                <a:latin typeface="Consolas"/>
                <a:ea typeface="+mn-lt"/>
                <a:cs typeface="+mn-lt"/>
              </a:rPr>
              <a:t>Sélection</a:t>
            </a:r>
            <a:endParaRPr lang="en-US" sz="1400">
              <a:solidFill>
                <a:schemeClr val="accent6"/>
              </a:solidFill>
              <a:latin typeface="Consolas"/>
              <a:ea typeface="+mn-lt"/>
              <a:cs typeface="+mn-lt"/>
            </a:endParaRPr>
          </a:p>
          <a:p>
            <a:pPr marL="0" indent="0">
              <a:lnSpc>
                <a:spcPct val="113999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int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choixClasse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= 1;</a:t>
            </a:r>
          </a:p>
          <a:p>
            <a:pPr marL="0" indent="0">
              <a:lnSpc>
                <a:spcPct val="113999"/>
              </a:lnSpc>
              <a:buNone/>
            </a:pPr>
            <a:endParaRPr lang="en-US" sz="1400" dirty="0">
              <a:solidFill>
                <a:srgbClr val="000000"/>
              </a:solidFill>
              <a:latin typeface="Consolas"/>
              <a:cs typeface="Calibri" panose="020F0502020204030204"/>
            </a:endParaRPr>
          </a:p>
          <a:p>
            <a:pPr marL="0" indent="0">
              <a:lnSpc>
                <a:spcPct val="113999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cs typeface="Calibri" panose="020F0502020204030204"/>
              </a:rPr>
              <a:t>switch(</a:t>
            </a:r>
            <a:r>
              <a:rPr lang="en-US" sz="1400" dirty="0" err="1">
                <a:solidFill>
                  <a:srgbClr val="000000"/>
                </a:solidFill>
                <a:latin typeface="Consolas"/>
                <a:cs typeface="Calibri" panose="020F0502020204030204"/>
              </a:rPr>
              <a:t>choixClasse</a:t>
            </a:r>
            <a:r>
              <a:rPr lang="en-US" sz="1400" dirty="0">
                <a:solidFill>
                  <a:srgbClr val="000000"/>
                </a:solidFill>
                <a:latin typeface="Consolas"/>
                <a:cs typeface="Calibri" panose="020F0502020204030204"/>
              </a:rPr>
              <a:t>)</a:t>
            </a:r>
          </a:p>
          <a:p>
            <a:pPr marL="0" indent="0">
              <a:lnSpc>
                <a:spcPct val="113999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cs typeface="Calibri" panose="020F0502020204030204"/>
              </a:rPr>
              <a:t>{</a:t>
            </a:r>
          </a:p>
          <a:p>
            <a:pPr marL="0" indent="0">
              <a:lnSpc>
                <a:spcPct val="113999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cs typeface="Calibri" panose="020F0502020204030204"/>
              </a:rPr>
              <a:t>    case 1:</a:t>
            </a:r>
          </a:p>
          <a:p>
            <a:pPr marL="0" indent="0">
              <a:lnSpc>
                <a:spcPct val="113999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cs typeface="Calibri" panose="020F0502020204030204"/>
              </a:rPr>
              <a:t>        </a:t>
            </a:r>
            <a:r>
              <a:rPr lang="en-US" sz="1400" dirty="0">
                <a:solidFill>
                  <a:schemeClr val="accent6"/>
                </a:solidFill>
                <a:latin typeface="Consolas"/>
                <a:cs typeface="Calibri" panose="020F0502020204030204"/>
              </a:rPr>
              <a:t>// instructions </a:t>
            </a:r>
            <a:r>
              <a:rPr lang="en-US" sz="1400" dirty="0" err="1">
                <a:solidFill>
                  <a:schemeClr val="accent6"/>
                </a:solidFill>
                <a:latin typeface="Consolas"/>
                <a:cs typeface="Calibri" panose="020F0502020204030204"/>
              </a:rPr>
              <a:t>si</a:t>
            </a:r>
            <a:r>
              <a:rPr lang="en-US" sz="1400" dirty="0">
                <a:solidFill>
                  <a:schemeClr val="accent6"/>
                </a:solidFill>
                <a:latin typeface="Consolas"/>
                <a:cs typeface="Calibri" panose="020F0502020204030204"/>
              </a:rPr>
              <a:t> </a:t>
            </a:r>
            <a:r>
              <a:rPr lang="en-US" sz="1400" dirty="0" err="1">
                <a:solidFill>
                  <a:schemeClr val="accent6"/>
                </a:solidFill>
                <a:latin typeface="Consolas"/>
                <a:cs typeface="Calibri" panose="020F0502020204030204"/>
              </a:rPr>
              <a:t>choixClasse</a:t>
            </a:r>
            <a:r>
              <a:rPr lang="en-US" sz="1400" dirty="0">
                <a:solidFill>
                  <a:schemeClr val="accent6"/>
                </a:solidFill>
                <a:latin typeface="Consolas"/>
                <a:cs typeface="Calibri" panose="020F0502020204030204"/>
              </a:rPr>
              <a:t> == 1</a:t>
            </a:r>
          </a:p>
          <a:p>
            <a:pPr marL="0" indent="0">
              <a:lnSpc>
                <a:spcPct val="113999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cs typeface="Calibri" panose="020F0502020204030204"/>
              </a:rPr>
              <a:t>        break;</a:t>
            </a:r>
          </a:p>
          <a:p>
            <a:pPr marL="0" indent="0">
              <a:lnSpc>
                <a:spcPct val="113999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cs typeface="Calibri" panose="020F0502020204030204"/>
              </a:rPr>
              <a:t>    case 2:</a:t>
            </a:r>
          </a:p>
          <a:p>
            <a:pPr marL="0" indent="0">
              <a:lnSpc>
                <a:spcPct val="113999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cs typeface="Calibri" panose="020F0502020204030204"/>
              </a:rPr>
              <a:t>    ...</a:t>
            </a:r>
          </a:p>
          <a:p>
            <a:pPr marL="0" indent="0">
              <a:lnSpc>
                <a:spcPct val="113999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cs typeface="Calibri" panose="020F0502020204030204"/>
              </a:rPr>
              <a:t>    default:</a:t>
            </a:r>
          </a:p>
          <a:p>
            <a:pPr marL="0" indent="0">
              <a:lnSpc>
                <a:spcPct val="113999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cs typeface="Calibri" panose="020F0502020204030204"/>
              </a:rPr>
              <a:t>        </a:t>
            </a:r>
            <a:r>
              <a:rPr lang="en-US" sz="1400" dirty="0">
                <a:solidFill>
                  <a:schemeClr val="accent6"/>
                </a:solidFill>
                <a:latin typeface="Consolas"/>
                <a:cs typeface="Calibri" panose="020F0502020204030204"/>
              </a:rPr>
              <a:t>// instructions </a:t>
            </a:r>
            <a:r>
              <a:rPr lang="en-US" sz="1400" dirty="0" err="1">
                <a:solidFill>
                  <a:schemeClr val="accent6"/>
                </a:solidFill>
                <a:latin typeface="Consolas"/>
                <a:cs typeface="Calibri" panose="020F0502020204030204"/>
              </a:rPr>
              <a:t>si</a:t>
            </a:r>
            <a:r>
              <a:rPr lang="en-US" sz="1400" dirty="0">
                <a:solidFill>
                  <a:schemeClr val="accent6"/>
                </a:solidFill>
                <a:latin typeface="Consolas"/>
                <a:cs typeface="Calibri" panose="020F0502020204030204"/>
              </a:rPr>
              <a:t> </a:t>
            </a:r>
            <a:r>
              <a:rPr lang="en-US" sz="1400" dirty="0" err="1">
                <a:solidFill>
                  <a:schemeClr val="accent6"/>
                </a:solidFill>
                <a:latin typeface="Consolas"/>
                <a:cs typeface="Calibri" panose="020F0502020204030204"/>
              </a:rPr>
              <a:t>choixClasse</a:t>
            </a:r>
            <a:r>
              <a:rPr lang="en-US" sz="1400" dirty="0">
                <a:solidFill>
                  <a:schemeClr val="accent6"/>
                </a:solidFill>
                <a:latin typeface="Consolas"/>
                <a:cs typeface="Calibri" panose="020F0502020204030204"/>
              </a:rPr>
              <a:t> ne correspond à </a:t>
            </a:r>
            <a:r>
              <a:rPr lang="en-US" sz="1400" dirty="0" err="1">
                <a:solidFill>
                  <a:schemeClr val="accent6"/>
                </a:solidFill>
                <a:latin typeface="Consolas"/>
                <a:cs typeface="Calibri" panose="020F0502020204030204"/>
              </a:rPr>
              <a:t>aucun</a:t>
            </a:r>
            <a:r>
              <a:rPr lang="en-US" sz="1400" dirty="0">
                <a:solidFill>
                  <a:schemeClr val="accent6"/>
                </a:solidFill>
                <a:latin typeface="Consolas"/>
                <a:cs typeface="Calibri" panose="020F0502020204030204"/>
              </a:rPr>
              <a:t> case</a:t>
            </a:r>
          </a:p>
          <a:p>
            <a:pPr marL="0" indent="0">
              <a:lnSpc>
                <a:spcPct val="113999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cs typeface="Calibri" panose="020F0502020204030204"/>
              </a:rPr>
              <a:t>        break;</a:t>
            </a:r>
          </a:p>
          <a:p>
            <a:pPr marL="0" indent="0">
              <a:lnSpc>
                <a:spcPct val="113999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cs typeface="Calibri" panose="020F0502020204030204"/>
              </a:rPr>
              <a:t>}</a:t>
            </a:r>
          </a:p>
          <a:p>
            <a:pPr marL="0" indent="0">
              <a:lnSpc>
                <a:spcPct val="113999"/>
              </a:lnSpc>
              <a:buNone/>
            </a:pPr>
            <a:endParaRPr lang="en-US" sz="1400" dirty="0">
              <a:solidFill>
                <a:schemeClr val="accent6"/>
              </a:solidFill>
              <a:latin typeface="Consolas"/>
              <a:cs typeface="Calibri" panose="020F050202020403020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F9D508-09C0-4026-A1A3-5120F06053EB}"/>
              </a:ext>
            </a:extLst>
          </p:cNvPr>
          <p:cNvSpPr txBox="1"/>
          <p:nvPr/>
        </p:nvSpPr>
        <p:spPr>
          <a:xfrm>
            <a:off x="6290605" y="759135"/>
            <a:ext cx="4775200" cy="369331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/>
              <a:t>Important!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La variable du switch </a:t>
            </a:r>
            <a:r>
              <a:rPr lang="en-US" dirty="0" err="1">
                <a:cs typeface="Calibri"/>
              </a:rPr>
              <a:t>est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comparée</a:t>
            </a:r>
            <a:r>
              <a:rPr lang="en-US" dirty="0">
                <a:cs typeface="Calibri"/>
              </a:rPr>
              <a:t> à la variable de </a:t>
            </a:r>
            <a:r>
              <a:rPr lang="en-US" dirty="0" err="1">
                <a:cs typeface="Calibri"/>
              </a:rPr>
              <a:t>chacune</a:t>
            </a:r>
            <a:r>
              <a:rPr lang="en-US" dirty="0">
                <a:cs typeface="Calibri"/>
              </a:rPr>
              <a:t> des </a:t>
            </a:r>
            <a:r>
              <a:rPr lang="en-US" b="1" dirty="0">
                <a:cs typeface="Calibri"/>
              </a:rPr>
              <a:t>case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Il faut </a:t>
            </a:r>
            <a:r>
              <a:rPr lang="en-US" dirty="0" err="1">
                <a:cs typeface="Calibri"/>
              </a:rPr>
              <a:t>donc</a:t>
            </a:r>
            <a:r>
              <a:rPr lang="en-US" dirty="0">
                <a:cs typeface="Calibri"/>
              </a:rPr>
              <a:t> que le type de </a:t>
            </a:r>
            <a:r>
              <a:rPr lang="en-US" dirty="0" err="1">
                <a:cs typeface="Calibri"/>
              </a:rPr>
              <a:t>chaque</a:t>
            </a:r>
            <a:r>
              <a:rPr lang="en-US" dirty="0">
                <a:cs typeface="Calibri"/>
              </a:rPr>
              <a:t> </a:t>
            </a:r>
            <a:r>
              <a:rPr lang="en-US" b="1" dirty="0">
                <a:cs typeface="Calibri"/>
              </a:rPr>
              <a:t>case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corresponde</a:t>
            </a:r>
            <a:r>
              <a:rPr lang="en-US" dirty="0">
                <a:cs typeface="Calibri"/>
              </a:rPr>
              <a:t> au type de la variable du </a:t>
            </a:r>
            <a:r>
              <a:rPr lang="en-US" b="1" dirty="0">
                <a:cs typeface="Calibri"/>
              </a:rPr>
              <a:t>switch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Dans </a:t>
            </a:r>
            <a:r>
              <a:rPr lang="en-US" dirty="0" err="1">
                <a:cs typeface="Calibri"/>
              </a:rPr>
              <a:t>l'exemple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fourni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si</a:t>
            </a:r>
            <a:r>
              <a:rPr lang="en-US" dirty="0">
                <a:cs typeface="Calibri"/>
              </a:rPr>
              <a:t> on </a:t>
            </a:r>
            <a:r>
              <a:rPr lang="en-US" dirty="0" err="1">
                <a:cs typeface="Calibri"/>
              </a:rPr>
              <a:t>déclare</a:t>
            </a:r>
            <a:endParaRPr lang="en-US">
              <a:cs typeface="Calibri"/>
            </a:endParaRPr>
          </a:p>
          <a:p>
            <a:r>
              <a:rPr lang="en-US" dirty="0">
                <a:latin typeface="Consolas"/>
                <a:cs typeface="Calibri"/>
              </a:rPr>
              <a:t>string </a:t>
            </a:r>
            <a:r>
              <a:rPr lang="en-US" dirty="0" err="1">
                <a:latin typeface="Consolas"/>
                <a:cs typeface="Calibri"/>
              </a:rPr>
              <a:t>choixClasse</a:t>
            </a:r>
            <a:r>
              <a:rPr lang="en-US" dirty="0">
                <a:latin typeface="Consolas"/>
                <a:cs typeface="Calibri"/>
              </a:rPr>
              <a:t> = "</a:t>
            </a:r>
            <a:r>
              <a:rPr lang="en-US" dirty="0" err="1">
                <a:latin typeface="Consolas"/>
                <a:cs typeface="Calibri"/>
              </a:rPr>
              <a:t>voleur</a:t>
            </a:r>
            <a:r>
              <a:rPr lang="en-US" dirty="0">
                <a:latin typeface="Consolas"/>
                <a:cs typeface="Calibri"/>
              </a:rPr>
              <a:t>";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Il y aura un message </a:t>
            </a:r>
            <a:r>
              <a:rPr lang="en-US" dirty="0" err="1">
                <a:cs typeface="Calibri"/>
              </a:rPr>
              <a:t>d'erreur</a:t>
            </a:r>
            <a:r>
              <a:rPr lang="en-US" dirty="0">
                <a:cs typeface="Calibri"/>
              </a:rPr>
              <a:t> car </a:t>
            </a:r>
            <a:r>
              <a:rPr lang="en-US" dirty="0" err="1">
                <a:cs typeface="Calibri"/>
              </a:rPr>
              <a:t>chaque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valeur</a:t>
            </a:r>
            <a:r>
              <a:rPr lang="en-US" dirty="0">
                <a:cs typeface="Calibri"/>
              </a:rPr>
              <a:t> de case </a:t>
            </a:r>
            <a:r>
              <a:rPr lang="en-US" dirty="0" err="1">
                <a:cs typeface="Calibri"/>
              </a:rPr>
              <a:t>est</a:t>
            </a:r>
            <a:r>
              <a:rPr lang="en-US" dirty="0">
                <a:cs typeface="Calibri"/>
              </a:rPr>
              <a:t> un </a:t>
            </a:r>
            <a:r>
              <a:rPr lang="en-US" dirty="0" err="1">
                <a:cs typeface="Calibri"/>
              </a:rPr>
              <a:t>entier</a:t>
            </a:r>
            <a:r>
              <a:rPr lang="en-US" dirty="0">
                <a:cs typeface="Calibri"/>
              </a:rPr>
              <a:t> (int)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915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169D4-5BF8-40A9-B047-E7AE7B478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+mj-lt"/>
                <a:cs typeface="+mj-lt"/>
              </a:rPr>
              <a:t>Récupérer</a:t>
            </a:r>
            <a:r>
              <a:rPr lang="en-US" dirty="0">
                <a:ea typeface="+mj-lt"/>
                <a:cs typeface="+mj-lt"/>
              </a:rPr>
              <a:t> un </a:t>
            </a:r>
            <a:r>
              <a:rPr lang="en-US" dirty="0" err="1">
                <a:ea typeface="+mj-lt"/>
                <a:cs typeface="+mj-lt"/>
              </a:rPr>
              <a:t>projet</a:t>
            </a:r>
            <a:r>
              <a:rPr lang="en-US" dirty="0">
                <a:ea typeface="+mj-lt"/>
                <a:cs typeface="+mj-lt"/>
              </a:rPr>
              <a:t> sur </a:t>
            </a:r>
            <a:r>
              <a:rPr lang="en-US" dirty="0" err="1">
                <a:ea typeface="+mj-lt"/>
                <a:cs typeface="+mj-lt"/>
              </a:rPr>
              <a:t>Github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B3A64-5152-4E0E-BDE9-988D91CD7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lnSpc>
                <a:spcPct val="113999"/>
              </a:lnSpc>
            </a:pPr>
            <a:r>
              <a:rPr lang="en-US" dirty="0" err="1">
                <a:latin typeface="Calibri"/>
                <a:cs typeface="Calibri" panose="020F0502020204030204"/>
              </a:rPr>
              <a:t>S'assurer</a:t>
            </a:r>
            <a:r>
              <a:rPr lang="en-US" dirty="0">
                <a:latin typeface="Calibri"/>
                <a:cs typeface="Calibri" panose="020F0502020204030204"/>
              </a:rPr>
              <a:t> </a:t>
            </a:r>
            <a:r>
              <a:rPr lang="en-US" dirty="0" err="1">
                <a:latin typeface="Calibri"/>
                <a:cs typeface="Calibri" panose="020F0502020204030204"/>
              </a:rPr>
              <a:t>d'avoir</a:t>
            </a:r>
            <a:r>
              <a:rPr lang="en-US" dirty="0">
                <a:latin typeface="Calibri"/>
                <a:cs typeface="Calibri" panose="020F0502020204030204"/>
              </a:rPr>
              <a:t> la </a:t>
            </a:r>
            <a:r>
              <a:rPr lang="en-US" dirty="0" err="1">
                <a:latin typeface="Calibri"/>
                <a:cs typeface="Calibri" panose="020F0502020204030204"/>
              </a:rPr>
              <a:t>dernière</a:t>
            </a:r>
            <a:r>
              <a:rPr lang="en-US" dirty="0">
                <a:latin typeface="Calibri"/>
                <a:cs typeface="Calibri" panose="020F0502020204030204"/>
              </a:rPr>
              <a:t> version de Git </a:t>
            </a:r>
            <a:r>
              <a:rPr lang="en-US" dirty="0" err="1">
                <a:latin typeface="Calibri"/>
                <a:cs typeface="Calibri" panose="020F0502020204030204"/>
              </a:rPr>
              <a:t>installée</a:t>
            </a:r>
            <a:r>
              <a:rPr lang="en-US" dirty="0">
                <a:latin typeface="Calibri"/>
                <a:cs typeface="Calibri" panose="020F0502020204030204"/>
              </a:rPr>
              <a:t> </a:t>
            </a:r>
            <a:r>
              <a:rPr lang="en-US" dirty="0">
                <a:ea typeface="+mn-lt"/>
                <a:cs typeface="+mn-lt"/>
                <a:hlinkClick r:id="rId2"/>
              </a:rPr>
              <a:t>https://git-scm.com/downloads</a:t>
            </a:r>
            <a:endParaRPr lang="en-US" sz="1400" dirty="0">
              <a:latin typeface="Consolas"/>
              <a:ea typeface="+mn-lt"/>
              <a:cs typeface="+mn-lt"/>
            </a:endParaRPr>
          </a:p>
          <a:p>
            <a:pPr marL="285750" indent="-285750">
              <a:lnSpc>
                <a:spcPct val="113999"/>
              </a:lnSpc>
            </a:pPr>
            <a:r>
              <a:rPr lang="en-US" dirty="0" err="1">
                <a:latin typeface="Calibri"/>
                <a:cs typeface="Calibri" panose="020F0502020204030204"/>
              </a:rPr>
              <a:t>Ouvrir</a:t>
            </a:r>
            <a:r>
              <a:rPr lang="en-US" dirty="0">
                <a:latin typeface="Calibri"/>
                <a:cs typeface="Calibri" panose="020F0502020204030204"/>
              </a:rPr>
              <a:t> </a:t>
            </a:r>
            <a:r>
              <a:rPr lang="en-US" dirty="0" err="1">
                <a:latin typeface="Calibri"/>
                <a:cs typeface="Calibri" panose="020F0502020204030204"/>
              </a:rPr>
              <a:t>une</a:t>
            </a:r>
            <a:r>
              <a:rPr lang="en-US" dirty="0">
                <a:latin typeface="Calibri"/>
                <a:cs typeface="Calibri" panose="020F0502020204030204"/>
              </a:rPr>
              <a:t> </a:t>
            </a:r>
            <a:r>
              <a:rPr lang="en-US" dirty="0" err="1">
                <a:latin typeface="Calibri"/>
                <a:cs typeface="Calibri" panose="020F0502020204030204"/>
              </a:rPr>
              <a:t>ligne</a:t>
            </a:r>
            <a:r>
              <a:rPr lang="en-US" dirty="0">
                <a:latin typeface="Calibri"/>
                <a:cs typeface="Calibri" panose="020F0502020204030204"/>
              </a:rPr>
              <a:t> de </a:t>
            </a:r>
            <a:r>
              <a:rPr lang="en-US" dirty="0" err="1">
                <a:latin typeface="Calibri"/>
                <a:cs typeface="Calibri" panose="020F0502020204030204"/>
              </a:rPr>
              <a:t>commande</a:t>
            </a:r>
            <a:r>
              <a:rPr lang="en-US" dirty="0">
                <a:latin typeface="Calibri"/>
                <a:cs typeface="Calibri" panose="020F0502020204030204"/>
              </a:rPr>
              <a:t> Git dans le dossier </a:t>
            </a:r>
            <a:r>
              <a:rPr lang="en-US" dirty="0" err="1">
                <a:latin typeface="Calibri"/>
                <a:cs typeface="Calibri" panose="020F0502020204030204"/>
              </a:rPr>
              <a:t>où</a:t>
            </a:r>
            <a:r>
              <a:rPr lang="en-US" dirty="0">
                <a:latin typeface="Calibri"/>
                <a:cs typeface="Calibri" panose="020F0502020204030204"/>
              </a:rPr>
              <a:t> on </a:t>
            </a:r>
            <a:r>
              <a:rPr lang="en-US" dirty="0" err="1">
                <a:latin typeface="Calibri"/>
                <a:cs typeface="Calibri" panose="020F0502020204030204"/>
              </a:rPr>
              <a:t>veut</a:t>
            </a:r>
            <a:r>
              <a:rPr lang="en-US" dirty="0">
                <a:latin typeface="Calibri"/>
                <a:cs typeface="Calibri" panose="020F0502020204030204"/>
              </a:rPr>
              <a:t> </a:t>
            </a:r>
            <a:r>
              <a:rPr lang="en-US" dirty="0" err="1">
                <a:latin typeface="Calibri"/>
                <a:cs typeface="Calibri" panose="020F0502020204030204"/>
              </a:rPr>
              <a:t>mettre</a:t>
            </a:r>
            <a:r>
              <a:rPr lang="en-US" dirty="0">
                <a:latin typeface="Calibri"/>
                <a:cs typeface="Calibri" panose="020F0502020204030204"/>
              </a:rPr>
              <a:t> le </a:t>
            </a:r>
            <a:r>
              <a:rPr lang="en-US" dirty="0" err="1">
                <a:latin typeface="Calibri"/>
                <a:cs typeface="Calibri" panose="020F0502020204030204"/>
              </a:rPr>
              <a:t>projet</a:t>
            </a:r>
            <a:endParaRPr lang="en-US" dirty="0">
              <a:latin typeface="Calibri"/>
              <a:cs typeface="Calibri" panose="020F0502020204030204"/>
            </a:endParaRPr>
          </a:p>
          <a:p>
            <a:pPr marL="285750" indent="-285750">
              <a:lnSpc>
                <a:spcPct val="113999"/>
              </a:lnSpc>
            </a:pPr>
            <a:endParaRPr lang="en-US" dirty="0">
              <a:latin typeface="Calibri"/>
              <a:cs typeface="Calibri" panose="020F0502020204030204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EA92616-27DB-48F4-A619-6337A0BABE8C}"/>
              </a:ext>
            </a:extLst>
          </p:cNvPr>
          <p:cNvSpPr txBox="1">
            <a:spLocks/>
          </p:cNvSpPr>
          <p:nvPr/>
        </p:nvSpPr>
        <p:spPr>
          <a:xfrm>
            <a:off x="6878715" y="2698801"/>
            <a:ext cx="4895850" cy="23386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rmAutofit lnSpcReduction="10000"/>
          </a:bodyPr>
          <a:lstStyle>
            <a:lvl1pPr marL="128588" indent="-128588" algn="l" defTabSz="514350" rtl="0" eaLnBrk="1" latinLnBrk="0" hangingPunct="1">
              <a:lnSpc>
                <a:spcPct val="114000"/>
              </a:lnSpc>
              <a:spcBef>
                <a:spcPts val="563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5763" indent="-128588" algn="l" defTabSz="514350" rtl="0" eaLnBrk="1" latinLnBrk="0" hangingPunct="1">
              <a:lnSpc>
                <a:spcPct val="114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2938" indent="-128588" algn="l" defTabSz="514350" rtl="0" eaLnBrk="1" latinLnBrk="0" hangingPunct="1">
              <a:lnSpc>
                <a:spcPct val="114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113" indent="-128588" algn="l" defTabSz="514350" rtl="0" eaLnBrk="1" latinLnBrk="0" hangingPunct="1">
              <a:lnSpc>
                <a:spcPct val="114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7288" indent="-128588" algn="l" defTabSz="514350" rtl="0" eaLnBrk="1" latinLnBrk="0" hangingPunct="1">
              <a:lnSpc>
                <a:spcPct val="114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cs typeface="Calibri"/>
              </a:rPr>
              <a:t>Les </a:t>
            </a:r>
            <a:r>
              <a:rPr lang="en-US" err="1">
                <a:cs typeface="Calibri"/>
              </a:rPr>
              <a:t>bonnes</a:t>
            </a:r>
            <a:r>
              <a:rPr lang="en-US" dirty="0">
                <a:cs typeface="Calibri"/>
              </a:rPr>
              <a:t> pratiques</a:t>
            </a:r>
          </a:p>
          <a:p>
            <a:pPr marL="385445" lvl="1" indent="-128270">
              <a:lnSpc>
                <a:spcPct val="113999"/>
              </a:lnSpc>
            </a:pPr>
            <a:r>
              <a:rPr lang="en-US" dirty="0" err="1">
                <a:cs typeface="Calibri"/>
              </a:rPr>
              <a:t>Ouvrir</a:t>
            </a:r>
            <a:r>
              <a:rPr lang="en-US" dirty="0">
                <a:cs typeface="Calibri"/>
              </a:rPr>
              <a:t> la </a:t>
            </a:r>
            <a:r>
              <a:rPr lang="en-US" b="1" dirty="0" err="1">
                <a:cs typeface="Calibri"/>
              </a:rPr>
              <a:t>ligne</a:t>
            </a:r>
            <a:r>
              <a:rPr lang="en-US" b="1" dirty="0">
                <a:cs typeface="Calibri"/>
              </a:rPr>
              <a:t> de </a:t>
            </a:r>
            <a:r>
              <a:rPr lang="en-US" b="1" dirty="0" err="1">
                <a:cs typeface="Calibri"/>
              </a:rPr>
              <a:t>commande</a:t>
            </a:r>
            <a:r>
              <a:rPr lang="en-US" dirty="0">
                <a:cs typeface="Calibri"/>
              </a:rPr>
              <a:t> Git (Git Bash) avec le menu </a:t>
            </a:r>
            <a:r>
              <a:rPr lang="en-US" dirty="0" err="1">
                <a:cs typeface="Calibri"/>
              </a:rPr>
              <a:t>contextuel</a:t>
            </a:r>
            <a:r>
              <a:rPr lang="en-US" dirty="0">
                <a:cs typeface="Calibri"/>
              </a:rPr>
              <a:t> (clique droit)</a:t>
            </a:r>
          </a:p>
          <a:p>
            <a:pPr marL="385445" lvl="1" indent="-128270">
              <a:lnSpc>
                <a:spcPct val="113999"/>
              </a:lnSpc>
            </a:pPr>
            <a:r>
              <a:rPr lang="en-US" dirty="0" err="1">
                <a:cs typeface="Calibri"/>
              </a:rPr>
              <a:t>S'assurer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d'ouvrir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l'outil</a:t>
            </a:r>
            <a:r>
              <a:rPr lang="en-US" dirty="0">
                <a:cs typeface="Calibri"/>
              </a:rPr>
              <a:t> à </a:t>
            </a:r>
            <a:r>
              <a:rPr lang="en-US" dirty="0" err="1">
                <a:cs typeface="Calibri"/>
              </a:rPr>
              <a:t>l'endroit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où</a:t>
            </a:r>
            <a:r>
              <a:rPr lang="en-US" dirty="0">
                <a:cs typeface="Calibri"/>
              </a:rPr>
              <a:t> on </a:t>
            </a:r>
            <a:r>
              <a:rPr lang="en-US" dirty="0" err="1">
                <a:cs typeface="Calibri"/>
              </a:rPr>
              <a:t>veut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avoir</a:t>
            </a:r>
            <a:r>
              <a:rPr lang="en-US" dirty="0">
                <a:cs typeface="Calibri"/>
              </a:rPr>
              <a:t> le dossier de </a:t>
            </a:r>
            <a:r>
              <a:rPr lang="en-US" dirty="0" err="1">
                <a:cs typeface="Calibri"/>
              </a:rPr>
              <a:t>projet</a:t>
            </a:r>
            <a:endParaRPr lang="en-US" dirty="0">
              <a:cs typeface="Calibri"/>
            </a:endParaRPr>
          </a:p>
          <a:p>
            <a:pPr marL="385445" lvl="1" indent="-128270">
              <a:lnSpc>
                <a:spcPct val="113999"/>
              </a:lnSpc>
            </a:pPr>
            <a:r>
              <a:rPr lang="en-US" dirty="0">
                <a:cs typeface="Calibri"/>
              </a:rPr>
              <a:t>Fermer la </a:t>
            </a:r>
            <a:r>
              <a:rPr lang="en-US" dirty="0" err="1">
                <a:cs typeface="Calibri"/>
              </a:rPr>
              <a:t>fenêtre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ligne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commande</a:t>
            </a:r>
            <a:r>
              <a:rPr lang="en-US" dirty="0">
                <a:cs typeface="Calibri"/>
              </a:rPr>
              <a:t> Git après </a:t>
            </a:r>
            <a:r>
              <a:rPr lang="en-US" dirty="0" err="1">
                <a:cs typeface="Calibri"/>
              </a:rPr>
              <a:t>l'avoir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utilisée</a:t>
            </a:r>
            <a:r>
              <a:rPr lang="en-US" dirty="0">
                <a:cs typeface="Calibri"/>
              </a:rPr>
              <a:t> pour </a:t>
            </a:r>
            <a:r>
              <a:rPr lang="en-US" dirty="0" err="1">
                <a:cs typeface="Calibri"/>
              </a:rPr>
              <a:t>éviter</a:t>
            </a:r>
            <a:r>
              <a:rPr lang="en-US" dirty="0">
                <a:cs typeface="Calibri"/>
              </a:rPr>
              <a:t> la confusion</a:t>
            </a:r>
          </a:p>
          <a:p>
            <a:pPr marL="0" indent="0">
              <a:lnSpc>
                <a:spcPct val="113999"/>
              </a:lnSpc>
              <a:buNone/>
            </a:pPr>
            <a:endParaRPr lang="en-US" dirty="0">
              <a:cs typeface="Calibri"/>
            </a:endParaRPr>
          </a:p>
        </p:txBody>
      </p:sp>
      <p:pic>
        <p:nvPicPr>
          <p:cNvPr id="4" name="Image 5">
            <a:extLst>
              <a:ext uri="{FF2B5EF4-FFF2-40B4-BE49-F238E27FC236}">
                <a16:creationId xmlns:a16="http://schemas.microsoft.com/office/drawing/2014/main" id="{8404F4E0-81D9-4909-BE38-0C7987AE9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815" y="2317422"/>
            <a:ext cx="5633224" cy="3802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020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169D4-5BF8-40A9-B047-E7AE7B478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+mj-lt"/>
                <a:cs typeface="+mj-lt"/>
              </a:rPr>
              <a:t>Récupérer</a:t>
            </a:r>
            <a:r>
              <a:rPr lang="en-US" dirty="0">
                <a:ea typeface="+mj-lt"/>
                <a:cs typeface="+mj-lt"/>
              </a:rPr>
              <a:t> un </a:t>
            </a:r>
            <a:r>
              <a:rPr lang="en-US" dirty="0" err="1">
                <a:ea typeface="+mj-lt"/>
                <a:cs typeface="+mj-lt"/>
              </a:rPr>
              <a:t>projet</a:t>
            </a:r>
            <a:r>
              <a:rPr lang="en-US" dirty="0">
                <a:ea typeface="+mj-lt"/>
                <a:cs typeface="+mj-lt"/>
              </a:rPr>
              <a:t> sur </a:t>
            </a:r>
            <a:r>
              <a:rPr lang="en-US" dirty="0" err="1">
                <a:ea typeface="+mj-lt"/>
                <a:cs typeface="+mj-lt"/>
              </a:rPr>
              <a:t>Github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B3A64-5152-4E0E-BDE9-988D91CD7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lnSpc>
                <a:spcPct val="113999"/>
              </a:lnSpc>
            </a:pPr>
            <a:r>
              <a:rPr lang="en-US" dirty="0">
                <a:latin typeface="Calibri"/>
                <a:ea typeface="+mn-lt"/>
                <a:cs typeface="+mn-lt"/>
              </a:rPr>
              <a:t>Dans la console de Git, </a:t>
            </a:r>
            <a:r>
              <a:rPr lang="en-US" dirty="0" err="1">
                <a:latin typeface="Calibri"/>
                <a:ea typeface="+mn-lt"/>
                <a:cs typeface="+mn-lt"/>
              </a:rPr>
              <a:t>ajouter</a:t>
            </a:r>
            <a:r>
              <a:rPr lang="en-US" dirty="0">
                <a:latin typeface="Calibri"/>
                <a:ea typeface="+mn-lt"/>
                <a:cs typeface="+mn-lt"/>
              </a:rPr>
              <a:t> le lien  </a:t>
            </a:r>
            <a:r>
              <a:rPr lang="en-US" dirty="0" err="1">
                <a:latin typeface="Calibri"/>
                <a:ea typeface="+mn-lt"/>
                <a:cs typeface="+mn-lt"/>
              </a:rPr>
              <a:t>vers</a:t>
            </a:r>
            <a:r>
              <a:rPr lang="en-US" dirty="0">
                <a:latin typeface="Calibri"/>
                <a:ea typeface="+mn-lt"/>
                <a:cs typeface="+mn-lt"/>
              </a:rPr>
              <a:t> le </a:t>
            </a:r>
            <a:r>
              <a:rPr lang="en-US" dirty="0" err="1">
                <a:latin typeface="Calibri"/>
                <a:ea typeface="+mn-lt"/>
                <a:cs typeface="+mn-lt"/>
              </a:rPr>
              <a:t>dépôt</a:t>
            </a:r>
            <a:r>
              <a:rPr lang="en-US" dirty="0">
                <a:latin typeface="Calibri"/>
                <a:ea typeface="+mn-lt"/>
                <a:cs typeface="+mn-lt"/>
              </a:rPr>
              <a:t> </a:t>
            </a:r>
            <a:r>
              <a:rPr lang="en-US" dirty="0" err="1">
                <a:latin typeface="Calibri"/>
                <a:ea typeface="+mn-lt"/>
                <a:cs typeface="+mn-lt"/>
              </a:rPr>
              <a:t>github</a:t>
            </a:r>
            <a:r>
              <a:rPr lang="en-US" dirty="0">
                <a:latin typeface="Calibri"/>
                <a:ea typeface="+mn-lt"/>
                <a:cs typeface="+mn-lt"/>
              </a:rPr>
              <a:t> à la </a:t>
            </a:r>
            <a:r>
              <a:rPr lang="en-US" dirty="0" err="1">
                <a:latin typeface="Calibri"/>
                <a:ea typeface="+mn-lt"/>
                <a:cs typeface="+mn-lt"/>
              </a:rPr>
              <a:t>commande</a:t>
            </a:r>
            <a:r>
              <a:rPr lang="en-US" dirty="0">
                <a:latin typeface="Calibri"/>
                <a:ea typeface="+mn-lt"/>
                <a:cs typeface="+mn-lt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alibri"/>
                <a:ea typeface="+mn-lt"/>
                <a:cs typeface="+mn-lt"/>
              </a:rPr>
              <a:t>git clone</a:t>
            </a:r>
          </a:p>
          <a:p>
            <a:pPr marL="542925" lvl="1" indent="-285750">
              <a:lnSpc>
                <a:spcPct val="113999"/>
              </a:lnSpc>
            </a:pPr>
            <a:r>
              <a:rPr lang="en-US" dirty="0">
                <a:latin typeface="Calibri"/>
                <a:cs typeface="Calibri" panose="020F0502020204030204"/>
              </a:rPr>
              <a:t>git clone </a:t>
            </a:r>
            <a:r>
              <a:rPr lang="en-US" dirty="0">
                <a:ea typeface="+mn-lt"/>
                <a:cs typeface="+mn-lt"/>
                <a:hlinkClick r:id="rId2"/>
              </a:rPr>
              <a:t>https://github.com/programmation1-A21/Labo-Tour-de-Zork.git</a:t>
            </a:r>
            <a:endParaRPr lang="en-US" dirty="0">
              <a:latin typeface="Calibri"/>
              <a:cs typeface="Calibri" panose="020F0502020204030204"/>
            </a:endParaRPr>
          </a:p>
          <a:p>
            <a:pPr marL="285750" indent="-285750">
              <a:lnSpc>
                <a:spcPct val="113999"/>
              </a:lnSpc>
            </a:pPr>
            <a:endParaRPr lang="en-US" dirty="0">
              <a:latin typeface="Calibri"/>
              <a:cs typeface="Calibri" panose="020F0502020204030204"/>
            </a:endParaRPr>
          </a:p>
          <a:p>
            <a:pPr marL="285750" indent="-285750">
              <a:lnSpc>
                <a:spcPct val="113999"/>
              </a:lnSpc>
            </a:pPr>
            <a:endParaRPr lang="en-US" dirty="0">
              <a:latin typeface="Calibri"/>
              <a:cs typeface="Calibri" panose="020F0502020204030204"/>
            </a:endParaRPr>
          </a:p>
          <a:p>
            <a:pPr marL="285750" indent="-285750">
              <a:lnSpc>
                <a:spcPct val="113999"/>
              </a:lnSpc>
            </a:pPr>
            <a:endParaRPr lang="en-US" dirty="0">
              <a:latin typeface="Calibri"/>
              <a:cs typeface="Calibri" panose="020F0502020204030204"/>
            </a:endParaRPr>
          </a:p>
          <a:p>
            <a:pPr marL="285750" indent="-285750">
              <a:lnSpc>
                <a:spcPct val="113999"/>
              </a:lnSpc>
            </a:pPr>
            <a:endParaRPr lang="en-US" dirty="0">
              <a:latin typeface="Calibri"/>
              <a:cs typeface="Calibri" panose="020F0502020204030204"/>
            </a:endParaRPr>
          </a:p>
          <a:p>
            <a:pPr marL="285750" indent="-285750">
              <a:lnSpc>
                <a:spcPct val="113999"/>
              </a:lnSpc>
            </a:pPr>
            <a:endParaRPr lang="en-US" dirty="0">
              <a:latin typeface="Calibri"/>
              <a:cs typeface="Calibri" panose="020F0502020204030204"/>
            </a:endParaRPr>
          </a:p>
          <a:p>
            <a:pPr marL="285750" indent="-285750">
              <a:lnSpc>
                <a:spcPct val="113999"/>
              </a:lnSpc>
            </a:pPr>
            <a:r>
              <a:rPr lang="en-US" dirty="0">
                <a:latin typeface="Calibri"/>
                <a:cs typeface="Calibri" panose="020F0502020204030204"/>
              </a:rPr>
              <a:t>Pour </a:t>
            </a:r>
            <a:r>
              <a:rPr lang="en-US" dirty="0" err="1">
                <a:latin typeface="Calibri"/>
                <a:cs typeface="Calibri" panose="020F0502020204030204"/>
              </a:rPr>
              <a:t>obtenir</a:t>
            </a:r>
            <a:r>
              <a:rPr lang="en-US" dirty="0">
                <a:latin typeface="Calibri"/>
                <a:cs typeface="Calibri" panose="020F0502020204030204"/>
              </a:rPr>
              <a:t> le lien sur </a:t>
            </a:r>
            <a:r>
              <a:rPr lang="en-US" dirty="0" err="1">
                <a:latin typeface="Calibri"/>
                <a:cs typeface="Calibri" panose="020F0502020204030204"/>
              </a:rPr>
              <a:t>Github</a:t>
            </a:r>
            <a:r>
              <a:rPr lang="en-US" dirty="0">
                <a:latin typeface="Calibri"/>
                <a:cs typeface="Calibri" panose="020F0502020204030204"/>
              </a:rPr>
              <a:t> </a:t>
            </a:r>
          </a:p>
          <a:p>
            <a:pPr marL="0" indent="0">
              <a:lnSpc>
                <a:spcPct val="113999"/>
              </a:lnSpc>
              <a:buNone/>
            </a:pPr>
            <a:endParaRPr lang="en-US" dirty="0">
              <a:latin typeface="Calibri"/>
              <a:cs typeface="Calibri" panose="020F0502020204030204"/>
            </a:endParaRPr>
          </a:p>
        </p:txBody>
      </p:sp>
      <p:pic>
        <p:nvPicPr>
          <p:cNvPr id="7" name="Image 7">
            <a:extLst>
              <a:ext uri="{FF2B5EF4-FFF2-40B4-BE49-F238E27FC236}">
                <a16:creationId xmlns:a16="http://schemas.microsoft.com/office/drawing/2014/main" id="{381AA6EC-E548-445A-AB17-668C8CF3AC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059" y="2122005"/>
            <a:ext cx="8978590" cy="1694014"/>
          </a:xfrm>
          <a:prstGeom prst="rect">
            <a:avLst/>
          </a:prstGeom>
        </p:spPr>
      </p:pic>
      <p:pic>
        <p:nvPicPr>
          <p:cNvPr id="9" name="Image 9">
            <a:extLst>
              <a:ext uri="{FF2B5EF4-FFF2-40B4-BE49-F238E27FC236}">
                <a16:creationId xmlns:a16="http://schemas.microsoft.com/office/drawing/2014/main" id="{CEA6E053-604B-448D-B778-CB4A350672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059" y="4537175"/>
            <a:ext cx="6674004" cy="1798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076041"/>
      </p:ext>
    </p:extLst>
  </p:cSld>
  <p:clrMapOvr>
    <a:masterClrMapping/>
  </p:clrMapOvr>
</p:sld>
</file>

<file path=ppt/theme/theme1.xml><?xml version="1.0" encoding="utf-8"?>
<a:theme xmlns:a="http://schemas.openxmlformats.org/drawingml/2006/main" name="Vict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cto" id="{667D496E-9FEB-45B3-B057-D78F7188B262}" vid="{A48043CF-4E04-4B80-BC45-4A96AB244563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BDF85FD336D864D938819E3B428C1A2" ma:contentTypeVersion="5" ma:contentTypeDescription="Crée un document." ma:contentTypeScope="" ma:versionID="79c2a53651b1cdb48abef8bcfb753944">
  <xsd:schema xmlns:xsd="http://www.w3.org/2001/XMLSchema" xmlns:xs="http://www.w3.org/2001/XMLSchema" xmlns:p="http://schemas.microsoft.com/office/2006/metadata/properties" xmlns:ns2="7e9bc9ba-c241-4040-aec0-e9d134e35cfe" targetNamespace="http://schemas.microsoft.com/office/2006/metadata/properties" ma:root="true" ma:fieldsID="713bbbd98d048da8c2429c2249c4477a" ns2:_="">
    <xsd:import namespace="7e9bc9ba-c241-4040-aec0-e9d134e35cfe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9bc9ba-c241-4040-aec0-e9d134e35cfe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7e9bc9ba-c241-4040-aec0-e9d134e35cfe" xsi:nil="true"/>
  </documentManagement>
</p:properties>
</file>

<file path=customXml/itemProps1.xml><?xml version="1.0" encoding="utf-8"?>
<ds:datastoreItem xmlns:ds="http://schemas.openxmlformats.org/officeDocument/2006/customXml" ds:itemID="{E31A8377-273C-479D-9B68-7D96CCB120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e9bc9ba-c241-4040-aec0-e9d134e35cf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05F4DD2-AA50-42D0-AF7B-849AFD412B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8009B6D-08A2-4F43-ADC7-E7270FCA5EA4}">
  <ds:schemaRefs>
    <ds:schemaRef ds:uri="http://schemas.microsoft.com/office/2006/metadata/properties"/>
    <ds:schemaRef ds:uri="http://purl.org/dc/elements/1.1/"/>
    <ds:schemaRef ds:uri="http://www.w3.org/XML/1998/namespace"/>
    <ds:schemaRef ds:uri="http://purl.org/dc/terms/"/>
    <ds:schemaRef ds:uri="f5774ac4-cc2c-4ae2-969c-a91738509222"/>
    <ds:schemaRef ds:uri="70f6bf40-45f3-4448-b238-87e96b40c30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dcmitype/"/>
    <ds:schemaRef ds:uri="7e9bc9ba-c241-4040-aec0-e9d134e35cf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Victo</Template>
  <TotalTime>97</TotalTime>
  <Words>653</Words>
  <Application>Microsoft Office PowerPoint</Application>
  <PresentationFormat>Grand écran</PresentationFormat>
  <Paragraphs>106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Victo</vt:lpstr>
      <vt:lpstr>La tour de Zork</vt:lpstr>
      <vt:lpstr>La tour de Zork – un code plus flexible</vt:lpstr>
      <vt:lpstr> La tour de Zork - modifications</vt:lpstr>
      <vt:lpstr>La tour de Zork - suggestions et pistes</vt:lpstr>
      <vt:lpstr>La tour de Zork - suggestions et pistes</vt:lpstr>
      <vt:lpstr>Aide-mémoire : conditions à variables multiples</vt:lpstr>
      <vt:lpstr>Aide-mémoire : sélection</vt:lpstr>
      <vt:lpstr>Récupérer un projet sur Github</vt:lpstr>
      <vt:lpstr>Récupérer un projet sur 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Carine Croteau</dc:creator>
  <cp:lastModifiedBy>Achraf Errihani (2346151)</cp:lastModifiedBy>
  <cp:revision>894</cp:revision>
  <dcterms:created xsi:type="dcterms:W3CDTF">2021-08-17T13:56:27Z</dcterms:created>
  <dcterms:modified xsi:type="dcterms:W3CDTF">2023-09-15T18:55:26Z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0x0101002BDF85FD336D864D938819E3B428C1A2</vt:lpwstr>
  </property>
</Properties>
</file>