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345" r:id="rId2"/>
    <p:sldId id="558" r:id="rId3"/>
    <p:sldId id="581" r:id="rId4"/>
    <p:sldId id="583" r:id="rId5"/>
    <p:sldId id="582" r:id="rId6"/>
    <p:sldId id="584" r:id="rId7"/>
    <p:sldId id="574" r:id="rId8"/>
    <p:sldId id="585" r:id="rId9"/>
    <p:sldId id="575" r:id="rId10"/>
    <p:sldId id="578" r:id="rId11"/>
    <p:sldId id="576" r:id="rId12"/>
    <p:sldId id="579" r:id="rId13"/>
    <p:sldId id="577" r:id="rId14"/>
    <p:sldId id="580" r:id="rId15"/>
    <p:sldId id="568" r:id="rId16"/>
    <p:sldId id="569" r:id="rId17"/>
    <p:sldId id="570" r:id="rId18"/>
    <p:sldId id="571" r:id="rId19"/>
    <p:sldId id="572" r:id="rId20"/>
    <p:sldId id="562" r:id="rId21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DFFDC"/>
    <a:srgbClr val="FFFFB0"/>
    <a:srgbClr val="FFFF69"/>
    <a:srgbClr val="1884CD"/>
    <a:srgbClr val="4242D0"/>
    <a:srgbClr val="3333CC"/>
    <a:srgbClr val="2F7AAD"/>
    <a:srgbClr val="2C73A4"/>
    <a:srgbClr val="3283BA"/>
    <a:srgbClr val="388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2" autoAdjust="0"/>
    <p:restoredTop sz="96715" autoAdjust="0"/>
  </p:normalViewPr>
  <p:slideViewPr>
    <p:cSldViewPr snapToGrid="0" snapToObjects="1">
      <p:cViewPr varScale="1">
        <p:scale>
          <a:sx n="112" d="100"/>
          <a:sy n="112" d="100"/>
        </p:scale>
        <p:origin x="18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674F317-37FA-2A41-984C-DF0BF4DA617A}" type="slidenum">
              <a:rPr lang="es-ES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102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22334032-5E94-3F41-9330-ACB6458982F2}" type="slidenum">
              <a:rPr lang="es-ES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02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19/6/17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17B7-4883-E147-972B-5D749B509F06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19/6/17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16EB-1CF5-E242-865B-031E92D50D85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19/6/17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8225-4961-9B44-9C6D-1765C25937F1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1AE89-2121-344E-A078-15A2212564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886748" y="228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>
          <a:xfrm>
            <a:off x="665018" y="1139516"/>
            <a:ext cx="7793182" cy="502377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40948"/>
            <a:ext cx="7886700" cy="4363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19/6/17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AE89-2121-344E-A078-15A2212564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19/6/17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CA9A-6778-BF4D-974D-E704766C3517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19/6/17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1E93-CD93-A840-B754-202979D35087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19/6/17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1A28-B385-B447-9CA6-14DDBEA7D4B4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19/6/17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AE89-2121-344E-A078-15A2212564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19/6/17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DFB9-C554-8F48-8C1F-F8275BD542EE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19/6/17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A041-C6EA-084F-A73E-B6E2FA65478D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E76C-8E93-5249-B4DD-B04ABF59FFD2}" type="datetimeFigureOut">
              <a:rPr lang="es-ES_tradnl" smtClean="0"/>
              <a:t>19/6/17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9AC4C-9041-1344-AD30-B1F66BA5159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E76C-8E93-5249-B4DD-B04ABF59FFD2}" type="datetimeFigureOut">
              <a:rPr lang="es-ES_tradnl" smtClean="0"/>
              <a:t>19/6/17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AE89-2121-344E-A078-15A2212564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s-ES_tradnl" sz="2400"/>
          </a:p>
        </p:txBody>
      </p:sp>
      <p:pic>
        <p:nvPicPr>
          <p:cNvPr id="8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</p:spPr>
      </p:pic>
      <p:sp>
        <p:nvSpPr>
          <p:cNvPr id="9" name="Rectangle 13"/>
          <p:cNvSpPr txBox="1">
            <a:spLocks noChangeArrowheads="1"/>
          </p:cNvSpPr>
          <p:nvPr userDrawn="1"/>
        </p:nvSpPr>
        <p:spPr bwMode="auto">
          <a:xfrm>
            <a:off x="4347774" y="6553200"/>
            <a:ext cx="411917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tangle 13"/>
          <p:cNvSpPr txBox="1">
            <a:spLocks noChangeArrowheads="1"/>
          </p:cNvSpPr>
          <p:nvPr userDrawn="1"/>
        </p:nvSpPr>
        <p:spPr bwMode="auto">
          <a:xfrm>
            <a:off x="65820" y="6553200"/>
            <a:ext cx="411917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Raúl García Castro</a:t>
            </a:r>
            <a:endParaRPr kumimoji="0" lang="es-E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03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1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81328" y="1441282"/>
            <a:ext cx="5943600" cy="2133600"/>
          </a:xfrm>
        </p:spPr>
        <p:txBody>
          <a:bodyPr>
            <a:noAutofit/>
          </a:bodyPr>
          <a:lstStyle/>
          <a:p>
            <a:r>
              <a:rPr lang="en-GB" sz="3200" noProof="0" dirty="0" smtClean="0"/>
              <a:t>SOSA/SSN ontologies</a:t>
            </a:r>
            <a:endParaRPr lang="en-GB" sz="2400" noProof="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100848"/>
            <a:ext cx="5943600" cy="175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800" noProof="0" dirty="0" err="1" smtClean="0"/>
              <a:t>Raúl</a:t>
            </a:r>
            <a:r>
              <a:rPr lang="en-GB" sz="1800" noProof="0" dirty="0" smtClean="0"/>
              <a:t> </a:t>
            </a:r>
            <a:r>
              <a:rPr lang="en-GB" sz="1800" noProof="0" dirty="0" err="1" smtClean="0"/>
              <a:t>García</a:t>
            </a:r>
            <a:r>
              <a:rPr lang="en-GB" sz="1800" noProof="0" dirty="0" smtClean="0"/>
              <a:t>-Castro &amp; the W3C SDW WG</a:t>
            </a:r>
            <a:r>
              <a:rPr lang="en-GB" sz="2000" noProof="0" dirty="0" smtClean="0"/>
              <a:t> </a:t>
            </a:r>
            <a:endParaRPr lang="en-GB" sz="2000" noProof="0" dirty="0" smtClean="0"/>
          </a:p>
          <a:p>
            <a:endParaRPr lang="en-GB" sz="1400" noProof="0" dirty="0" smtClean="0"/>
          </a:p>
          <a:p>
            <a:pPr>
              <a:buNone/>
            </a:pPr>
            <a:r>
              <a:rPr lang="en-GB" sz="1200" noProof="0" dirty="0" smtClean="0"/>
              <a:t>Ontology Engineering Group. </a:t>
            </a:r>
          </a:p>
          <a:p>
            <a:pPr>
              <a:buNone/>
            </a:pPr>
            <a:r>
              <a:rPr lang="en-GB" sz="1200" noProof="0" dirty="0" smtClean="0"/>
              <a:t>Universidad </a:t>
            </a:r>
            <a:r>
              <a:rPr lang="en-GB" sz="1200" noProof="0" dirty="0" err="1" smtClean="0"/>
              <a:t>Politécnica</a:t>
            </a:r>
            <a:r>
              <a:rPr lang="en-GB" sz="1200" noProof="0" dirty="0" smtClean="0"/>
              <a:t> de Madrid, Spain </a:t>
            </a:r>
          </a:p>
          <a:p>
            <a:pPr>
              <a:buNone/>
            </a:pPr>
            <a:r>
              <a:rPr lang="en-GB" sz="1200" i="1" noProof="0" dirty="0" err="1" smtClean="0"/>
              <a:t>rgarcia@fi.upm.es</a:t>
            </a:r>
            <a:endParaRPr lang="en-GB" sz="1200" i="1" noProof="0" dirty="0" smtClean="0"/>
          </a:p>
          <a:p>
            <a:pPr>
              <a:buNone/>
            </a:pPr>
            <a:endParaRPr lang="en-GB" sz="1400" noProof="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_tradnl" dirty="0" err="1" smtClean="0">
                <a:solidFill>
                  <a:schemeClr val="tx1"/>
                </a:solidFill>
              </a:rPr>
              <a:t>The</a:t>
            </a:r>
            <a:r>
              <a:rPr lang="es-ES_tradnl" dirty="0" smtClean="0">
                <a:solidFill>
                  <a:schemeClr val="tx1"/>
                </a:solidFill>
              </a:rPr>
              <a:t> SOSA/SSN </a:t>
            </a:r>
            <a:r>
              <a:rPr lang="es-ES_tradnl" dirty="0" err="1" smtClean="0">
                <a:solidFill>
                  <a:schemeClr val="tx1"/>
                </a:solidFill>
              </a:rPr>
              <a:t>ontologies</a:t>
            </a:r>
            <a:endParaRPr lang="es-ES_tradnl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954411" y="3098144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50" name="Conector curvado 49"/>
          <p:cNvCxnSpPr>
            <a:stCxn id="44" idx="3"/>
            <a:endCxn id="68" idx="0"/>
          </p:cNvCxnSpPr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3792599" y="3457829"/>
            <a:ext cx="460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625855" y="3755881"/>
            <a:ext cx="61385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Sensor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3" name="Conector curvado 82"/>
          <p:cNvCxnSpPr>
            <a:stCxn id="68" idx="3"/>
            <a:endCxn id="155" idx="1"/>
          </p:cNvCxnSpPr>
          <p:nvPr/>
        </p:nvCxnSpPr>
        <p:spPr>
          <a:xfrm flipV="1">
            <a:off x="4239707" y="3889848"/>
            <a:ext cx="2561652" cy="224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6150833" y="3630692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observes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2933593" y="4923388"/>
            <a:ext cx="90150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1017" y="4201625"/>
            <a:ext cx="895092" cy="54843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3008760" y="3995931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madeBySensor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835098" y="5059595"/>
            <a:ext cx="2872098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450723" y="5028465"/>
            <a:ext cx="12747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9" name="Conector curvado 188"/>
          <p:cNvCxnSpPr>
            <a:stCxn id="178" idx="3"/>
            <a:endCxn id="155" idx="2"/>
          </p:cNvCxnSpPr>
          <p:nvPr/>
        </p:nvCxnSpPr>
        <p:spPr>
          <a:xfrm flipV="1">
            <a:off x="3835098" y="4026055"/>
            <a:ext cx="3638820" cy="1033541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7166227" y="4272888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observedProperty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5665" y="3684707"/>
            <a:ext cx="892190" cy="158517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SOSA: Observations</a:t>
            </a:r>
            <a:endParaRPr lang="en-GB" dirty="0"/>
          </a:p>
        </p:txBody>
      </p:sp>
      <p:sp>
        <p:nvSpPr>
          <p:cNvPr id="155" name="Rectángulo redondeado 154"/>
          <p:cNvSpPr/>
          <p:nvPr/>
        </p:nvSpPr>
        <p:spPr>
          <a:xfrm>
            <a:off x="6801359" y="3753640"/>
            <a:ext cx="134511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15" name="Rectángulo redondeado 214"/>
          <p:cNvSpPr/>
          <p:nvPr/>
        </p:nvSpPr>
        <p:spPr>
          <a:xfrm>
            <a:off x="102147" y="5321337"/>
            <a:ext cx="1346751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time:TemporalEntity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6" name="Conector curvado 215"/>
          <p:cNvCxnSpPr>
            <a:stCxn id="178" idx="1"/>
            <a:endCxn id="215" idx="3"/>
          </p:cNvCxnSpPr>
          <p:nvPr/>
        </p:nvCxnSpPr>
        <p:spPr>
          <a:xfrm rot="10800000" flipV="1">
            <a:off x="1448899" y="5059595"/>
            <a:ext cx="1484695" cy="39794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ángulo 216"/>
          <p:cNvSpPr/>
          <p:nvPr/>
        </p:nvSpPr>
        <p:spPr>
          <a:xfrm>
            <a:off x="1413248" y="5437588"/>
            <a:ext cx="1114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phenomenonTime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48469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374387" y="4652134"/>
            <a:ext cx="1127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err="1" smtClean="0">
                <a:solidFill>
                  <a:srgbClr val="00B050"/>
                </a:solidFill>
                <a:latin typeface="Arial"/>
                <a:cs typeface="Arial"/>
              </a:rPr>
              <a:t>madeObservation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267" name="Rectángulo 266"/>
          <p:cNvSpPr/>
          <p:nvPr/>
        </p:nvSpPr>
        <p:spPr>
          <a:xfrm>
            <a:off x="4253671" y="3625314"/>
            <a:ext cx="9028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isObservedBy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39" name="Conector curvado 38"/>
          <p:cNvCxnSpPr/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4872177" y="5776098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41" name="Conector curvado 74"/>
          <p:cNvCxnSpPr/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954411" y="3098144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590687" y="3755881"/>
            <a:ext cx="68465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1794184" y="3514250"/>
            <a:ext cx="10182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implements only</a:t>
            </a:r>
          </a:p>
        </p:txBody>
      </p:sp>
      <p:cxnSp>
        <p:nvCxnSpPr>
          <p:cNvPr id="83" name="Conector curvado 82"/>
          <p:cNvCxnSpPr>
            <a:stCxn id="68" idx="3"/>
            <a:endCxn id="155" idx="1"/>
          </p:cNvCxnSpPr>
          <p:nvPr/>
        </p:nvCxnSpPr>
        <p:spPr>
          <a:xfrm flipV="1">
            <a:off x="4275341" y="3889848"/>
            <a:ext cx="2553450" cy="224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curvado 117"/>
          <p:cNvCxnSpPr>
            <a:stCxn id="77" idx="1"/>
            <a:endCxn id="123" idx="3"/>
          </p:cNvCxnSpPr>
          <p:nvPr/>
        </p:nvCxnSpPr>
        <p:spPr>
          <a:xfrm rot="10800000">
            <a:off x="704566" y="3686139"/>
            <a:ext cx="696911" cy="20885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703612" y="3470290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hasInput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20" name="Conector curvado 119"/>
          <p:cNvCxnSpPr>
            <a:stCxn id="77" idx="1"/>
            <a:endCxn id="125" idx="3"/>
          </p:cNvCxnSpPr>
          <p:nvPr/>
        </p:nvCxnSpPr>
        <p:spPr>
          <a:xfrm rot="10800000" flipV="1">
            <a:off x="704566" y="3894990"/>
            <a:ext cx="696911" cy="23661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704662" y="4087201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hasOutput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23" name="Rectángulo redondeado 122"/>
          <p:cNvSpPr/>
          <p:nvPr/>
        </p:nvSpPr>
        <p:spPr>
          <a:xfrm>
            <a:off x="211955" y="3549930"/>
            <a:ext cx="49261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Input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25" name="Rectángulo redondeado 124"/>
          <p:cNvSpPr/>
          <p:nvPr/>
        </p:nvSpPr>
        <p:spPr>
          <a:xfrm>
            <a:off x="112892" y="3995396"/>
            <a:ext cx="591673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Output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3021513" y="4923388"/>
            <a:ext cx="73601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3721" y="4204095"/>
            <a:ext cx="895092" cy="54349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757526" y="5059595"/>
            <a:ext cx="2949670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203835" y="5028465"/>
            <a:ext cx="15183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9" name="Conector curvado 188"/>
          <p:cNvCxnSpPr>
            <a:stCxn id="178" idx="3"/>
            <a:endCxn id="155" idx="2"/>
          </p:cNvCxnSpPr>
          <p:nvPr/>
        </p:nvCxnSpPr>
        <p:spPr>
          <a:xfrm flipV="1">
            <a:off x="3757526" y="4026055"/>
            <a:ext cx="3717679" cy="1033541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7178837" y="427249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actsOnProperty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8252" y="3682120"/>
            <a:ext cx="892190" cy="159034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Actuations</a:t>
            </a:r>
            <a:endParaRPr lang="en-GB" dirty="0"/>
          </a:p>
        </p:txBody>
      </p:sp>
      <p:sp>
        <p:nvSpPr>
          <p:cNvPr id="155" name="Rectángulo redondeado 154"/>
          <p:cNvSpPr/>
          <p:nvPr/>
        </p:nvSpPr>
        <p:spPr>
          <a:xfrm>
            <a:off x="6828791" y="3753640"/>
            <a:ext cx="1292828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B050"/>
                </a:solidFill>
                <a:latin typeface="Arial"/>
                <a:cs typeface="Arial"/>
              </a:rPr>
              <a:t>ActuatableProperty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57261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madeActuation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4253671" y="3625314"/>
            <a:ext cx="10951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isActedOnBy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80" name="Conector curvado 79"/>
          <p:cNvCxnSpPr/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curvado 81"/>
          <p:cNvCxnSpPr>
            <a:stCxn id="201" idx="3"/>
            <a:endCxn id="85" idx="3"/>
          </p:cNvCxnSpPr>
          <p:nvPr/>
        </p:nvCxnSpPr>
        <p:spPr>
          <a:xfrm flipH="1" flipV="1">
            <a:off x="7822904" y="3117607"/>
            <a:ext cx="105223" cy="1941988"/>
          </a:xfrm>
          <a:prstGeom prst="curvedConnector3">
            <a:avLst>
              <a:gd name="adj1" fmla="val -217253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curvado 10"/>
          <p:cNvCxnSpPr>
            <a:stCxn id="155" idx="0"/>
            <a:endCxn id="85" idx="2"/>
          </p:cNvCxnSpPr>
          <p:nvPr/>
        </p:nvCxnSpPr>
        <p:spPr>
          <a:xfrm rot="16200000" flipV="1">
            <a:off x="7224648" y="3503083"/>
            <a:ext cx="499826" cy="128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redondeado 84"/>
          <p:cNvSpPr/>
          <p:nvPr/>
        </p:nvSpPr>
        <p:spPr>
          <a:xfrm>
            <a:off x="7124930" y="2981399"/>
            <a:ext cx="697974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8135930" y="309814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8126313" y="4789405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isPropertyOf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91" name="Conector curvado 90"/>
          <p:cNvCxnSpPr>
            <a:stCxn id="68" idx="1"/>
            <a:endCxn id="77" idx="3"/>
          </p:cNvCxnSpPr>
          <p:nvPr/>
        </p:nvCxnSpPr>
        <p:spPr>
          <a:xfrm rot="10800000" flipV="1">
            <a:off x="2196871" y="3892089"/>
            <a:ext cx="1393816" cy="290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3792599" y="3457829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865450" y="352051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implementedBy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2939832" y="4023363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madeByActuator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51" name="Conector curvado 50"/>
          <p:cNvCxnSpPr/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4650242" y="5752607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53" name="Conector curvado 74"/>
          <p:cNvCxnSpPr/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5626525" y="3650128"/>
            <a:ext cx="12298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actsOnProperty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954411" y="3098144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590687" y="3755881"/>
            <a:ext cx="68465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3" name="Conector curvado 82"/>
          <p:cNvCxnSpPr>
            <a:stCxn id="68" idx="3"/>
            <a:endCxn id="155" idx="1"/>
          </p:cNvCxnSpPr>
          <p:nvPr/>
        </p:nvCxnSpPr>
        <p:spPr>
          <a:xfrm flipV="1">
            <a:off x="4275341" y="3889848"/>
            <a:ext cx="2553450" cy="224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redondeado 177"/>
          <p:cNvSpPr/>
          <p:nvPr/>
        </p:nvSpPr>
        <p:spPr>
          <a:xfrm>
            <a:off x="3021513" y="4923388"/>
            <a:ext cx="73601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3721" y="4204095"/>
            <a:ext cx="895092" cy="54349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757526" y="5059595"/>
            <a:ext cx="2949670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432435" y="5028465"/>
            <a:ext cx="12747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9" name="Conector curvado 188"/>
          <p:cNvCxnSpPr>
            <a:stCxn id="178" idx="3"/>
            <a:endCxn id="155" idx="2"/>
          </p:cNvCxnSpPr>
          <p:nvPr/>
        </p:nvCxnSpPr>
        <p:spPr>
          <a:xfrm flipV="1">
            <a:off x="3757526" y="4026055"/>
            <a:ext cx="3717679" cy="1033541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7178837" y="427249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actsOnProperty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8252" y="3682120"/>
            <a:ext cx="892190" cy="159034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SOSA: Actuations</a:t>
            </a:r>
            <a:endParaRPr lang="en-GB" dirty="0"/>
          </a:p>
        </p:txBody>
      </p:sp>
      <p:sp>
        <p:nvSpPr>
          <p:cNvPr id="155" name="Rectángulo redondeado 154"/>
          <p:cNvSpPr/>
          <p:nvPr/>
        </p:nvSpPr>
        <p:spPr>
          <a:xfrm>
            <a:off x="6828791" y="3753640"/>
            <a:ext cx="1292828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B050"/>
                </a:solidFill>
                <a:latin typeface="Arial"/>
                <a:cs typeface="Arial"/>
              </a:rPr>
              <a:t>ActuatableProperty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57261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374387" y="4652134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err="1" smtClean="0">
                <a:solidFill>
                  <a:srgbClr val="00B050"/>
                </a:solidFill>
                <a:latin typeface="Arial"/>
                <a:cs typeface="Arial"/>
              </a:rPr>
              <a:t>madeActuation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4253671" y="3625314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isActedOnBy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80" name="Conector curvado 79"/>
          <p:cNvCxnSpPr/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3792599" y="3457829"/>
            <a:ext cx="460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939832" y="4023363"/>
            <a:ext cx="10374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madeByActuator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37" name="Conector curvado 36"/>
          <p:cNvCxnSpPr/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4872177" y="5776098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39" name="Conector curvado 74"/>
          <p:cNvCxnSpPr/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5874473" y="3650128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actsOnProperty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590687" y="3755881"/>
            <a:ext cx="686320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Sampler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18" name="Conector curvado 117"/>
          <p:cNvCxnSpPr>
            <a:stCxn id="77" idx="1"/>
            <a:endCxn id="123" idx="3"/>
          </p:cNvCxnSpPr>
          <p:nvPr/>
        </p:nvCxnSpPr>
        <p:spPr>
          <a:xfrm rot="10800000">
            <a:off x="704566" y="3686139"/>
            <a:ext cx="696911" cy="20885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703612" y="3470290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hasInput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20" name="Conector curvado 119"/>
          <p:cNvCxnSpPr>
            <a:stCxn id="77" idx="1"/>
            <a:endCxn id="125" idx="3"/>
          </p:cNvCxnSpPr>
          <p:nvPr/>
        </p:nvCxnSpPr>
        <p:spPr>
          <a:xfrm rot="10800000" flipV="1">
            <a:off x="704566" y="3894990"/>
            <a:ext cx="696911" cy="23661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704662" y="4087201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hasOutput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23" name="Rectángulo redondeado 122"/>
          <p:cNvSpPr/>
          <p:nvPr/>
        </p:nvSpPr>
        <p:spPr>
          <a:xfrm>
            <a:off x="211955" y="3549930"/>
            <a:ext cx="49261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Input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25" name="Rectángulo redondeado 124"/>
          <p:cNvSpPr/>
          <p:nvPr/>
        </p:nvSpPr>
        <p:spPr>
          <a:xfrm>
            <a:off x="112892" y="3995396"/>
            <a:ext cx="591673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Output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3021513" y="4923388"/>
            <a:ext cx="73766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Sampling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4549" y="4204091"/>
            <a:ext cx="895092" cy="54350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2903256" y="399593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madeBySampler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759175" y="5059595"/>
            <a:ext cx="2948021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203835" y="5028465"/>
            <a:ext cx="15183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8664" y="3681708"/>
            <a:ext cx="892190" cy="159117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Sampling</a:t>
            </a:r>
            <a:endParaRPr lang="en-GB" dirty="0"/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57261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madeSampling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5584026" y="5363949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1" name="Conector curvado 80"/>
          <p:cNvCxnSpPr/>
          <p:nvPr/>
        </p:nvCxnSpPr>
        <p:spPr>
          <a:xfrm rot="16200000" flipH="1">
            <a:off x="4034060" y="4546091"/>
            <a:ext cx="860210" cy="2159634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curvado 10"/>
          <p:cNvCxnSpPr/>
          <p:nvPr/>
        </p:nvCxnSpPr>
        <p:spPr>
          <a:xfrm rot="5400000" flipH="1" flipV="1">
            <a:off x="6229162" y="4831305"/>
            <a:ext cx="724003" cy="1452998"/>
          </a:xfrm>
          <a:prstGeom prst="bentConnector3">
            <a:avLst>
              <a:gd name="adj1" fmla="val 17162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redondeado 88"/>
          <p:cNvSpPr/>
          <p:nvPr/>
        </p:nvSpPr>
        <p:spPr>
          <a:xfrm>
            <a:off x="5543982" y="5919805"/>
            <a:ext cx="64136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90" name="Conector curvado 10"/>
          <p:cNvCxnSpPr/>
          <p:nvPr/>
        </p:nvCxnSpPr>
        <p:spPr>
          <a:xfrm flipV="1">
            <a:off x="5864664" y="5636364"/>
            <a:ext cx="3414" cy="283441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8126313" y="524368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isSampleOf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6178408" y="6045795"/>
            <a:ext cx="10575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hasSample</a:t>
            </a:r>
            <a:r>
              <a:rPr lang="en-GB" sz="9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93" name="Conector curvado 92"/>
          <p:cNvCxnSpPr/>
          <p:nvPr/>
        </p:nvCxnSpPr>
        <p:spPr>
          <a:xfrm flipH="1">
            <a:off x="6185346" y="5059595"/>
            <a:ext cx="1742781" cy="996418"/>
          </a:xfrm>
          <a:prstGeom prst="curvedConnector3">
            <a:avLst>
              <a:gd name="adj1" fmla="val -13117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954411" y="3098144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76" name="Conector curvado 75"/>
          <p:cNvCxnSpPr/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1794184" y="3514250"/>
            <a:ext cx="10182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implements only</a:t>
            </a:r>
          </a:p>
        </p:txBody>
      </p:sp>
      <p:cxnSp>
        <p:nvCxnSpPr>
          <p:cNvPr id="94" name="Conector curvado 93"/>
          <p:cNvCxnSpPr/>
          <p:nvPr/>
        </p:nvCxnSpPr>
        <p:spPr>
          <a:xfrm rot="10800000" flipV="1">
            <a:off x="2196871" y="3892089"/>
            <a:ext cx="1393816" cy="290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/>
          <p:cNvSpPr/>
          <p:nvPr/>
        </p:nvSpPr>
        <p:spPr>
          <a:xfrm>
            <a:off x="3792599" y="3457829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2865450" y="352051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implementedBy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4521148" y="6045795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734533" y="524368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590687" y="3755881"/>
            <a:ext cx="686320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Sampler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3021513" y="4923388"/>
            <a:ext cx="73766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Sampling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4549" y="4204091"/>
            <a:ext cx="895092" cy="54350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2903256" y="399593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madeBySampler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759175" y="5059595"/>
            <a:ext cx="2948021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432435" y="5028465"/>
            <a:ext cx="12747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8664" y="3681708"/>
            <a:ext cx="892190" cy="159117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SOSA: Sampling</a:t>
            </a:r>
            <a:endParaRPr lang="en-GB" dirty="0"/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57261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374387" y="4679566"/>
            <a:ext cx="9541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madeSampling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1" name="Conector curvado 80"/>
          <p:cNvCxnSpPr/>
          <p:nvPr/>
        </p:nvCxnSpPr>
        <p:spPr>
          <a:xfrm rot="16200000" flipH="1">
            <a:off x="4034060" y="4546091"/>
            <a:ext cx="860210" cy="2159634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redondeado 88"/>
          <p:cNvSpPr/>
          <p:nvPr/>
        </p:nvSpPr>
        <p:spPr>
          <a:xfrm>
            <a:off x="5543982" y="5919805"/>
            <a:ext cx="64136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8126313" y="524368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isSampleOf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6178408" y="6045795"/>
            <a:ext cx="10575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hasSample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93" name="Conector curvado 92"/>
          <p:cNvCxnSpPr/>
          <p:nvPr/>
        </p:nvCxnSpPr>
        <p:spPr>
          <a:xfrm flipH="1">
            <a:off x="6185346" y="5059595"/>
            <a:ext cx="1742781" cy="996418"/>
          </a:xfrm>
          <a:prstGeom prst="curvedConnector3">
            <a:avLst>
              <a:gd name="adj1" fmla="val -13117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954411" y="3098144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76" name="Conector curvado 75"/>
          <p:cNvCxnSpPr/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/>
          <p:cNvSpPr/>
          <p:nvPr/>
        </p:nvSpPr>
        <p:spPr>
          <a:xfrm>
            <a:off x="3792599" y="3457829"/>
            <a:ext cx="460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705040" y="605601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734533" y="5243688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63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Conector curvado 190"/>
          <p:cNvCxnSpPr>
            <a:stCxn id="201" idx="1"/>
            <a:endCxn id="185" idx="3"/>
          </p:cNvCxnSpPr>
          <p:nvPr/>
        </p:nvCxnSpPr>
        <p:spPr>
          <a:xfrm flipH="1">
            <a:off x="4100101" y="3271494"/>
            <a:ext cx="1747571" cy="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/>
          <p:cNvSpPr/>
          <p:nvPr/>
        </p:nvSpPr>
        <p:spPr>
          <a:xfrm>
            <a:off x="4100101" y="291108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93" name="Rectángulo 192"/>
          <p:cNvSpPr/>
          <p:nvPr/>
        </p:nvSpPr>
        <p:spPr>
          <a:xfrm>
            <a:off x="5121672" y="2911082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isPropertyOf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5847672" y="3135286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281" name="Conector curvado 10"/>
          <p:cNvCxnSpPr>
            <a:stCxn id="98" idx="0"/>
            <a:endCxn id="185" idx="2"/>
          </p:cNvCxnSpPr>
          <p:nvPr/>
        </p:nvCxnSpPr>
        <p:spPr>
          <a:xfrm rot="16200000" flipV="1">
            <a:off x="3815038" y="3343777"/>
            <a:ext cx="623904" cy="75175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Features of Interest</a:t>
            </a:r>
            <a:endParaRPr lang="en-GB" dirty="0"/>
          </a:p>
        </p:txBody>
      </p:sp>
      <p:sp>
        <p:nvSpPr>
          <p:cNvPr id="155" name="Rectángulo redondeado 154"/>
          <p:cNvSpPr/>
          <p:nvPr/>
        </p:nvSpPr>
        <p:spPr>
          <a:xfrm>
            <a:off x="2324088" y="4031605"/>
            <a:ext cx="134511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56" name="Conector curvado 10"/>
          <p:cNvCxnSpPr>
            <a:stCxn id="155" idx="0"/>
            <a:endCxn id="185" idx="2"/>
          </p:cNvCxnSpPr>
          <p:nvPr/>
        </p:nvCxnSpPr>
        <p:spPr>
          <a:xfrm rot="5400000" flipH="1" flipV="1">
            <a:off x="3061928" y="3342420"/>
            <a:ext cx="623904" cy="75446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redondeado 184"/>
          <p:cNvSpPr/>
          <p:nvPr/>
        </p:nvSpPr>
        <p:spPr>
          <a:xfrm>
            <a:off x="3402127" y="3135286"/>
            <a:ext cx="697974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98" name="Rectángulo redondeado 97"/>
          <p:cNvSpPr/>
          <p:nvPr/>
        </p:nvSpPr>
        <p:spPr>
          <a:xfrm>
            <a:off x="3856451" y="4031605"/>
            <a:ext cx="1292828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0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Results</a:t>
            </a:r>
            <a:endParaRPr lang="en-GB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2933593" y="4923388"/>
            <a:ext cx="90150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102147" y="5321337"/>
            <a:ext cx="1346751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time:TemporalEntity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8" name="Conector curvado 37"/>
          <p:cNvCxnSpPr/>
          <p:nvPr/>
        </p:nvCxnSpPr>
        <p:spPr>
          <a:xfrm rot="10800000" flipV="1">
            <a:off x="1448899" y="5059595"/>
            <a:ext cx="1484695" cy="39794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1413248" y="5437588"/>
            <a:ext cx="1114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phenomenonTime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1" name="Conector curvado 40"/>
          <p:cNvCxnSpPr/>
          <p:nvPr/>
        </p:nvCxnSpPr>
        <p:spPr>
          <a:xfrm rot="10800000">
            <a:off x="1448899" y="5059346"/>
            <a:ext cx="148469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" name="Conector curvado 17"/>
          <p:cNvCxnSpPr/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650242" y="5752607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20" name="Conector curvado 74"/>
          <p:cNvCxnSpPr/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528424" y="3173566"/>
            <a:ext cx="63590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System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62" name="Conector curvado 10"/>
          <p:cNvCxnSpPr>
            <a:stCxn id="68" idx="0"/>
            <a:endCxn id="4" idx="2"/>
          </p:cNvCxnSpPr>
          <p:nvPr/>
        </p:nvCxnSpPr>
        <p:spPr>
          <a:xfrm rot="5400000" flipH="1" flipV="1">
            <a:off x="5091110" y="3464873"/>
            <a:ext cx="774156" cy="73637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redondeado 67"/>
          <p:cNvSpPr/>
          <p:nvPr/>
        </p:nvSpPr>
        <p:spPr>
          <a:xfrm>
            <a:off x="4803076" y="4220137"/>
            <a:ext cx="61385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Sensor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2784324" y="3173567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78" name="Conector curvado 77"/>
          <p:cNvCxnSpPr>
            <a:stCxn id="4" idx="1"/>
            <a:endCxn id="77" idx="3"/>
          </p:cNvCxnSpPr>
          <p:nvPr/>
        </p:nvCxnSpPr>
        <p:spPr>
          <a:xfrm rot="10800000" flipV="1">
            <a:off x="3579720" y="3309773"/>
            <a:ext cx="1948705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3599735" y="2940441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implements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</a:p>
        </p:txBody>
      </p:sp>
      <p:cxnSp>
        <p:nvCxnSpPr>
          <p:cNvPr id="118" name="Conector curvado 117"/>
          <p:cNvCxnSpPr>
            <a:stCxn id="77" idx="1"/>
            <a:endCxn id="123" idx="3"/>
          </p:cNvCxnSpPr>
          <p:nvPr/>
        </p:nvCxnSpPr>
        <p:spPr>
          <a:xfrm rot="10800000">
            <a:off x="1590828" y="3100923"/>
            <a:ext cx="1193497" cy="20885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1589874" y="2885074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hasInput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20" name="Conector curvado 119"/>
          <p:cNvCxnSpPr>
            <a:stCxn id="77" idx="1"/>
            <a:endCxn id="125" idx="3"/>
          </p:cNvCxnSpPr>
          <p:nvPr/>
        </p:nvCxnSpPr>
        <p:spPr>
          <a:xfrm rot="10800000" flipV="1">
            <a:off x="1590828" y="3309774"/>
            <a:ext cx="1193497" cy="23661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1590924" y="3501985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hasOutput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23" name="Rectángulo redondeado 122"/>
          <p:cNvSpPr/>
          <p:nvPr/>
        </p:nvSpPr>
        <p:spPr>
          <a:xfrm>
            <a:off x="1098217" y="2964714"/>
            <a:ext cx="49261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Input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25" name="Rectángulo redondeado 124"/>
          <p:cNvSpPr/>
          <p:nvPr/>
        </p:nvSpPr>
        <p:spPr>
          <a:xfrm>
            <a:off x="999154" y="3410180"/>
            <a:ext cx="591673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Output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2816629" y="4225590"/>
            <a:ext cx="73601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Actuation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793525" y="3834479"/>
            <a:ext cx="779608" cy="261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3325258" y="3447277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Procedures</a:t>
            </a:r>
            <a:endParaRPr lang="en-GB" dirty="0"/>
          </a:p>
        </p:txBody>
      </p:sp>
      <p:sp>
        <p:nvSpPr>
          <p:cNvPr id="272" name="Rectángulo 271"/>
          <p:cNvSpPr/>
          <p:nvPr/>
        </p:nvSpPr>
        <p:spPr>
          <a:xfrm>
            <a:off x="4604094" y="294044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implementedBy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</a:p>
        </p:txBody>
      </p:sp>
      <p:sp>
        <p:nvSpPr>
          <p:cNvPr id="98" name="Rectángulo redondeado 97"/>
          <p:cNvSpPr/>
          <p:nvPr/>
        </p:nvSpPr>
        <p:spPr>
          <a:xfrm>
            <a:off x="1745659" y="4220137"/>
            <a:ext cx="90150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Observation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99" name="Conector curvado 98"/>
          <p:cNvCxnSpPr>
            <a:stCxn id="98" idx="0"/>
            <a:endCxn id="77" idx="2"/>
          </p:cNvCxnSpPr>
          <p:nvPr/>
        </p:nvCxnSpPr>
        <p:spPr>
          <a:xfrm rot="5400000" flipH="1" flipV="1">
            <a:off x="2302140" y="3340255"/>
            <a:ext cx="774155" cy="98561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redondeado 99"/>
          <p:cNvSpPr/>
          <p:nvPr/>
        </p:nvSpPr>
        <p:spPr>
          <a:xfrm>
            <a:off x="3722107" y="4220137"/>
            <a:ext cx="73766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Sampling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02" name="Conector curvado 101"/>
          <p:cNvCxnSpPr>
            <a:stCxn id="100" idx="0"/>
            <a:endCxn id="77" idx="2"/>
          </p:cNvCxnSpPr>
          <p:nvPr/>
        </p:nvCxnSpPr>
        <p:spPr>
          <a:xfrm rot="16200000" flipV="1">
            <a:off x="3249403" y="3378602"/>
            <a:ext cx="774155" cy="9089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curvado 10"/>
          <p:cNvCxnSpPr>
            <a:stCxn id="105" idx="0"/>
            <a:endCxn id="4" idx="2"/>
          </p:cNvCxnSpPr>
          <p:nvPr/>
        </p:nvCxnSpPr>
        <p:spPr>
          <a:xfrm rot="16200000" flipV="1">
            <a:off x="5462341" y="3830014"/>
            <a:ext cx="774156" cy="608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redondeado 104"/>
          <p:cNvSpPr/>
          <p:nvPr/>
        </p:nvSpPr>
        <p:spPr>
          <a:xfrm>
            <a:off x="5510136" y="4220137"/>
            <a:ext cx="68465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Actuator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06" name="Conector curvado 10"/>
          <p:cNvCxnSpPr>
            <a:stCxn id="107" idx="0"/>
            <a:endCxn id="4" idx="2"/>
          </p:cNvCxnSpPr>
          <p:nvPr/>
        </p:nvCxnSpPr>
        <p:spPr>
          <a:xfrm rot="16200000" flipV="1">
            <a:off x="5851688" y="3440667"/>
            <a:ext cx="774156" cy="78478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redondeado 106"/>
          <p:cNvSpPr/>
          <p:nvPr/>
        </p:nvSpPr>
        <p:spPr>
          <a:xfrm>
            <a:off x="6287998" y="4220137"/>
            <a:ext cx="686320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Sampler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47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Systems and deployments</a:t>
            </a:r>
            <a:endParaRPr lang="en-GB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3617328" y="2016439"/>
            <a:ext cx="63590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System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54411" y="3098144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28" name="Conector curvado 27"/>
          <p:cNvCxnSpPr>
            <a:stCxn id="28" idx="0"/>
            <a:endCxn id="28" idx="1"/>
          </p:cNvCxnSpPr>
          <p:nvPr/>
        </p:nvCxnSpPr>
        <p:spPr>
          <a:xfrm rot="16200000" flipH="1" flipV="1">
            <a:off x="3708199" y="1925568"/>
            <a:ext cx="136208" cy="317950"/>
          </a:xfrm>
          <a:prstGeom prst="curvedConnector4">
            <a:avLst>
              <a:gd name="adj1" fmla="val -167832"/>
              <a:gd name="adj2" fmla="val 171898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100693" y="1547037"/>
            <a:ext cx="11849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hasSubsystem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043127" y="181010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err="1" smtClean="0">
                <a:solidFill>
                  <a:srgbClr val="0070C0"/>
                </a:solidFill>
                <a:latin typeface="Arial"/>
                <a:cs typeface="Arial"/>
              </a:rPr>
              <a:t>hasDeployment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112592" y="2025272"/>
            <a:ext cx="902613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Deployment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33" name="Conector curvado 32"/>
          <p:cNvCxnSpPr>
            <a:endCxn id="28" idx="1"/>
          </p:cNvCxnSpPr>
          <p:nvPr/>
        </p:nvCxnSpPr>
        <p:spPr>
          <a:xfrm flipV="1">
            <a:off x="1015205" y="2152647"/>
            <a:ext cx="2602123" cy="883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2425968" y="1810109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deployedSyste</a:t>
            </a:r>
            <a:r>
              <a:rPr lang="en-GB" sz="900" dirty="0" err="1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36" name="Conector curvado 35"/>
          <p:cNvCxnSpPr/>
          <p:nvPr/>
        </p:nvCxnSpPr>
        <p:spPr>
          <a:xfrm rot="5400000">
            <a:off x="218823" y="2642545"/>
            <a:ext cx="689934" cy="21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543542" y="2713880"/>
            <a:ext cx="14927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deployedOnPlatform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38" name="Conector curvado 37"/>
          <p:cNvCxnSpPr>
            <a:endCxn id="28" idx="1"/>
          </p:cNvCxnSpPr>
          <p:nvPr/>
        </p:nvCxnSpPr>
        <p:spPr>
          <a:xfrm flipV="1">
            <a:off x="907548" y="2152647"/>
            <a:ext cx="2709780" cy="97118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2969925" y="2159162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544636" y="2303323"/>
            <a:ext cx="14390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inDeployment only</a:t>
            </a:r>
            <a:endParaRPr lang="en-GB" sz="900">
              <a:solidFill>
                <a:srgbClr val="0070C0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09159" y="1247007"/>
            <a:ext cx="697974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48" name="Conector curvado 47"/>
          <p:cNvCxnSpPr/>
          <p:nvPr/>
        </p:nvCxnSpPr>
        <p:spPr>
          <a:xfrm rot="5400000" flipH="1" flipV="1">
            <a:off x="306538" y="1771027"/>
            <a:ext cx="503213" cy="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/>
          <p:cNvSpPr/>
          <p:nvPr/>
        </p:nvSpPr>
        <p:spPr>
          <a:xfrm>
            <a:off x="512155" y="1561005"/>
            <a:ext cx="7553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52" name="Conector curvado 10"/>
          <p:cNvCxnSpPr>
            <a:endCxn id="54" idx="2"/>
          </p:cNvCxnSpPr>
          <p:nvPr/>
        </p:nvCxnSpPr>
        <p:spPr>
          <a:xfrm rot="5400000" flipH="1" flipV="1">
            <a:off x="3213203" y="2266041"/>
            <a:ext cx="701689" cy="74246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redondeado 52"/>
          <p:cNvSpPr/>
          <p:nvPr/>
        </p:nvSpPr>
        <p:spPr>
          <a:xfrm>
            <a:off x="2885891" y="2988115"/>
            <a:ext cx="61385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Sensor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54" name="Conector curvado 10"/>
          <p:cNvCxnSpPr>
            <a:endCxn id="54" idx="2"/>
          </p:cNvCxnSpPr>
          <p:nvPr/>
        </p:nvCxnSpPr>
        <p:spPr>
          <a:xfrm flipV="1">
            <a:off x="3935278" y="2286426"/>
            <a:ext cx="0" cy="701689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redondeado 55"/>
          <p:cNvSpPr/>
          <p:nvPr/>
        </p:nvSpPr>
        <p:spPr>
          <a:xfrm>
            <a:off x="3592951" y="2988115"/>
            <a:ext cx="68465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Actuator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57" name="Conector curvado 10"/>
          <p:cNvCxnSpPr>
            <a:endCxn id="54" idx="2"/>
          </p:cNvCxnSpPr>
          <p:nvPr/>
        </p:nvCxnSpPr>
        <p:spPr>
          <a:xfrm rot="16200000" flipV="1">
            <a:off x="3973782" y="2247923"/>
            <a:ext cx="701689" cy="77869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redondeado 57"/>
          <p:cNvSpPr/>
          <p:nvPr/>
        </p:nvSpPr>
        <p:spPr>
          <a:xfrm>
            <a:off x="4370813" y="2988115"/>
            <a:ext cx="686320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Sampler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System properties</a:t>
            </a:r>
            <a:endParaRPr lang="en-GB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3617328" y="2016439"/>
            <a:ext cx="63590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System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5329187" y="2010263"/>
            <a:ext cx="1038369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SurvivalRange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26" name="Conector curvado 25"/>
          <p:cNvCxnSpPr>
            <a:endCxn id="25" idx="1"/>
          </p:cNvCxnSpPr>
          <p:nvPr/>
        </p:nvCxnSpPr>
        <p:spPr>
          <a:xfrm flipV="1">
            <a:off x="4253228" y="2146471"/>
            <a:ext cx="1075959" cy="617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4873990" y="1795433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hasSurvivalRange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5274613" y="2496939"/>
            <a:ext cx="1147516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OperatingRange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29" name="Conector curvado 28"/>
          <p:cNvCxnSpPr/>
          <p:nvPr/>
        </p:nvCxnSpPr>
        <p:spPr>
          <a:xfrm>
            <a:off x="4253228" y="2152647"/>
            <a:ext cx="1021385" cy="4805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4873990" y="226481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hasOperatingRange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32" name="Conector curvado 31"/>
          <p:cNvCxnSpPr/>
          <p:nvPr/>
        </p:nvCxnSpPr>
        <p:spPr>
          <a:xfrm flipV="1">
            <a:off x="4253228" y="1705451"/>
            <a:ext cx="997749" cy="44719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4873990" y="133962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hasSystemCapability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7006434" y="2013195"/>
            <a:ext cx="747572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Condition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36" name="Conector curvado 35"/>
          <p:cNvCxnSpPr>
            <a:stCxn id="39" idx="3"/>
          </p:cNvCxnSpPr>
          <p:nvPr/>
        </p:nvCxnSpPr>
        <p:spPr>
          <a:xfrm>
            <a:off x="6445764" y="1705451"/>
            <a:ext cx="560670" cy="44395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6675059" y="22566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inCondition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5250977" y="1569243"/>
            <a:ext cx="1194787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SystemCapability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6349050" y="1037638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endParaRPr lang="en-GB" sz="900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41" name="Conector curvado 40"/>
          <p:cNvCxnSpPr>
            <a:stCxn id="39" idx="3"/>
            <a:endCxn id="44" idx="1"/>
          </p:cNvCxnSpPr>
          <p:nvPr/>
        </p:nvCxnSpPr>
        <p:spPr>
          <a:xfrm flipV="1">
            <a:off x="6445764" y="1300860"/>
            <a:ext cx="585469" cy="40459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142"/>
          <p:cNvCxnSpPr>
            <a:stCxn id="25" idx="3"/>
            <a:endCxn id="35" idx="1"/>
          </p:cNvCxnSpPr>
          <p:nvPr/>
        </p:nvCxnSpPr>
        <p:spPr>
          <a:xfrm>
            <a:off x="6367556" y="2146471"/>
            <a:ext cx="638878" cy="293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144"/>
          <p:cNvCxnSpPr/>
          <p:nvPr/>
        </p:nvCxnSpPr>
        <p:spPr>
          <a:xfrm flipV="1">
            <a:off x="6422129" y="2149403"/>
            <a:ext cx="584305" cy="483744"/>
          </a:xfrm>
          <a:prstGeom prst="curvedConnector3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redondeado 43"/>
          <p:cNvSpPr/>
          <p:nvPr/>
        </p:nvSpPr>
        <p:spPr>
          <a:xfrm>
            <a:off x="7031233" y="1164652"/>
            <a:ext cx="697974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218" name="Conector curvado 10"/>
          <p:cNvCxnSpPr>
            <a:stCxn id="35" idx="0"/>
            <a:endCxn id="44" idx="2"/>
          </p:cNvCxnSpPr>
          <p:nvPr/>
        </p:nvCxnSpPr>
        <p:spPr>
          <a:xfrm flipV="1">
            <a:off x="7380220" y="1437067"/>
            <a:ext cx="0" cy="576128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3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Overview of SOSA/SSN: modules</a:t>
            </a:r>
            <a:endParaRPr lang="en-GB" dirty="0"/>
          </a:p>
        </p:txBody>
      </p:sp>
      <p:sp>
        <p:nvSpPr>
          <p:cNvPr id="91" name="Rectángulo 90"/>
          <p:cNvSpPr/>
          <p:nvPr/>
        </p:nvSpPr>
        <p:spPr>
          <a:xfrm>
            <a:off x="72266" y="3390699"/>
            <a:ext cx="2776106" cy="1011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GB" i="1" smtClean="0">
                <a:solidFill>
                  <a:schemeClr val="tx1"/>
                </a:solidFill>
                <a:latin typeface="Arial"/>
                <a:cs typeface="Arial"/>
              </a:rPr>
              <a:t>Procedure</a:t>
            </a:r>
            <a:endParaRPr lang="en-GB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72267" y="1109324"/>
            <a:ext cx="2326416" cy="22205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GB" i="1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2469812" y="1109324"/>
            <a:ext cx="1944229" cy="1743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GB" i="1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</a:p>
        </p:txBody>
      </p:sp>
      <p:sp>
        <p:nvSpPr>
          <p:cNvPr id="95" name="Rectángulo 94"/>
          <p:cNvSpPr/>
          <p:nvPr/>
        </p:nvSpPr>
        <p:spPr>
          <a:xfrm>
            <a:off x="4468443" y="1109324"/>
            <a:ext cx="2076494" cy="1743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GB" i="1" dirty="0" err="1" smtClean="0">
                <a:solidFill>
                  <a:schemeClr val="tx1"/>
                </a:solidFill>
                <a:latin typeface="Arial"/>
                <a:cs typeface="Arial"/>
              </a:rPr>
              <a:t>SystemProperty</a:t>
            </a:r>
            <a:endParaRPr lang="en-GB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2903081" y="3390699"/>
            <a:ext cx="5277717" cy="1860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GB" i="1" dirty="0" smtClean="0">
                <a:solidFill>
                  <a:schemeClr val="tx1"/>
                </a:solidFill>
                <a:latin typeface="Arial"/>
                <a:cs typeface="Arial"/>
              </a:rPr>
              <a:t>Observation/Actuation/Sampling</a:t>
            </a:r>
            <a:endParaRPr lang="en-GB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1" name="Forma libre 100"/>
          <p:cNvSpPr/>
          <p:nvPr/>
        </p:nvSpPr>
        <p:spPr>
          <a:xfrm>
            <a:off x="6659254" y="1102474"/>
            <a:ext cx="2306561" cy="4188500"/>
          </a:xfrm>
          <a:custGeom>
            <a:avLst/>
            <a:gdLst>
              <a:gd name="connsiteX0" fmla="*/ 652412 w 2290758"/>
              <a:gd name="connsiteY0" fmla="*/ 0 h 4188500"/>
              <a:gd name="connsiteX1" fmla="*/ 2290757 w 2290758"/>
              <a:gd name="connsiteY1" fmla="*/ 0 h 4188500"/>
              <a:gd name="connsiteX2" fmla="*/ 2290757 w 2290758"/>
              <a:gd name="connsiteY2" fmla="*/ 6850 h 4188500"/>
              <a:gd name="connsiteX3" fmla="*/ 2290757 w 2290758"/>
              <a:gd name="connsiteY3" fmla="*/ 517214 h 4188500"/>
              <a:gd name="connsiteX4" fmla="*/ 2290757 w 2290758"/>
              <a:gd name="connsiteY4" fmla="*/ 3660847 h 4188500"/>
              <a:gd name="connsiteX5" fmla="*/ 2290758 w 2290758"/>
              <a:gd name="connsiteY5" fmla="*/ 3660847 h 4188500"/>
              <a:gd name="connsiteX6" fmla="*/ 2290758 w 2290758"/>
              <a:gd name="connsiteY6" fmla="*/ 4188500 h 4188500"/>
              <a:gd name="connsiteX7" fmla="*/ 2290757 w 2290758"/>
              <a:gd name="connsiteY7" fmla="*/ 4188500 h 4188500"/>
              <a:gd name="connsiteX8" fmla="*/ 1546431 w 2290758"/>
              <a:gd name="connsiteY8" fmla="*/ 4188500 h 4188500"/>
              <a:gd name="connsiteX9" fmla="*/ 0 w 2290758"/>
              <a:gd name="connsiteY9" fmla="*/ 4188500 h 4188500"/>
              <a:gd name="connsiteX10" fmla="*/ 0 w 2290758"/>
              <a:gd name="connsiteY10" fmla="*/ 3660847 h 4188500"/>
              <a:gd name="connsiteX11" fmla="*/ 1546431 w 2290758"/>
              <a:gd name="connsiteY11" fmla="*/ 3660847 h 4188500"/>
              <a:gd name="connsiteX12" fmla="*/ 1546431 w 2290758"/>
              <a:gd name="connsiteY12" fmla="*/ 517214 h 4188500"/>
              <a:gd name="connsiteX13" fmla="*/ 652412 w 2290758"/>
              <a:gd name="connsiteY13" fmla="*/ 517214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17214 h 4188500"/>
              <a:gd name="connsiteX13" fmla="*/ 668215 w 2306561"/>
              <a:gd name="connsiteY13" fmla="*/ 517214 h 4188500"/>
              <a:gd name="connsiteX14" fmla="*/ 0 w 2306561"/>
              <a:gd name="connsiteY14" fmla="*/ 0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17214 h 4188500"/>
              <a:gd name="connsiteX13" fmla="*/ 0 w 2306561"/>
              <a:gd name="connsiteY13" fmla="*/ 578760 h 4188500"/>
              <a:gd name="connsiteX14" fmla="*/ 0 w 2306561"/>
              <a:gd name="connsiteY14" fmla="*/ 0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78761 h 4188500"/>
              <a:gd name="connsiteX13" fmla="*/ 0 w 2306561"/>
              <a:gd name="connsiteY13" fmla="*/ 578760 h 4188500"/>
              <a:gd name="connsiteX14" fmla="*/ 0 w 2306561"/>
              <a:gd name="connsiteY14" fmla="*/ 0 h 418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6561" h="4188500">
                <a:moveTo>
                  <a:pt x="0" y="0"/>
                </a:moveTo>
                <a:lnTo>
                  <a:pt x="2306560" y="0"/>
                </a:lnTo>
                <a:lnTo>
                  <a:pt x="2306560" y="6850"/>
                </a:lnTo>
                <a:lnTo>
                  <a:pt x="2306560" y="517214"/>
                </a:lnTo>
                <a:lnTo>
                  <a:pt x="2306560" y="3660847"/>
                </a:lnTo>
                <a:lnTo>
                  <a:pt x="2306561" y="3660847"/>
                </a:lnTo>
                <a:lnTo>
                  <a:pt x="2306561" y="4188500"/>
                </a:lnTo>
                <a:lnTo>
                  <a:pt x="2306560" y="4188500"/>
                </a:lnTo>
                <a:lnTo>
                  <a:pt x="1562234" y="4188500"/>
                </a:lnTo>
                <a:lnTo>
                  <a:pt x="15803" y="4188500"/>
                </a:lnTo>
                <a:lnTo>
                  <a:pt x="15803" y="3660847"/>
                </a:lnTo>
                <a:lnTo>
                  <a:pt x="1562234" y="3660847"/>
                </a:lnTo>
                <a:lnTo>
                  <a:pt x="1562234" y="578761"/>
                </a:lnTo>
                <a:lnTo>
                  <a:pt x="0" y="57876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0" rtlCol="0" anchor="t" anchorCtr="0">
            <a:noAutofit/>
          </a:bodyPr>
          <a:lstStyle/>
          <a:p>
            <a:pPr algn="r"/>
            <a:endParaRPr lang="en-GB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r"/>
            <a:r>
              <a:rPr lang="en-GB" i="1" dirty="0" smtClean="0">
                <a:solidFill>
                  <a:schemeClr val="tx1"/>
                </a:solidFill>
                <a:latin typeface="Arial"/>
                <a:cs typeface="Arial"/>
              </a:rPr>
              <a:t>Feature</a:t>
            </a:r>
            <a:endParaRPr lang="en-GB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6599340" y="1811223"/>
            <a:ext cx="1564502" cy="6918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GB" i="1" smtClean="0">
                <a:solidFill>
                  <a:schemeClr val="tx1"/>
                </a:solidFill>
                <a:latin typeface="Arial"/>
                <a:cs typeface="Arial"/>
              </a:rPr>
              <a:t>Condition</a:t>
            </a:r>
            <a:endParaRPr lang="en-GB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2265" y="4872508"/>
            <a:ext cx="6543801" cy="1381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GB" i="1" dirty="0">
                <a:solidFill>
                  <a:schemeClr val="tx1"/>
                </a:solidFill>
                <a:latin typeface="Arial"/>
                <a:cs typeface="Arial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5938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redondeado 31"/>
          <p:cNvSpPr/>
          <p:nvPr/>
        </p:nvSpPr>
        <p:spPr>
          <a:xfrm>
            <a:off x="1055241" y="2135277"/>
            <a:ext cx="1194787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SystemCapability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4288735" y="2135277"/>
            <a:ext cx="1114721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SystemProperty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34" name="Conector curvado 33"/>
          <p:cNvCxnSpPr>
            <a:stCxn id="32" idx="3"/>
            <a:endCxn id="33" idx="1"/>
          </p:cNvCxnSpPr>
          <p:nvPr/>
        </p:nvCxnSpPr>
        <p:spPr>
          <a:xfrm>
            <a:off x="2250028" y="2271485"/>
            <a:ext cx="2038707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2823150" y="2018218"/>
            <a:ext cx="14350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hasSystemProperty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1351142" y="2901251"/>
            <a:ext cx="732687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Accuracy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48" name="Conector curvado 10"/>
          <p:cNvCxnSpPr>
            <a:stCxn id="47" idx="0"/>
            <a:endCxn id="33" idx="2"/>
          </p:cNvCxnSpPr>
          <p:nvPr/>
        </p:nvCxnSpPr>
        <p:spPr>
          <a:xfrm rot="5400000" flipH="1" flipV="1">
            <a:off x="3035012" y="1090167"/>
            <a:ext cx="493559" cy="312861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redondeado 52"/>
          <p:cNvSpPr/>
          <p:nvPr/>
        </p:nvSpPr>
        <p:spPr>
          <a:xfrm>
            <a:off x="647940" y="3263498"/>
            <a:ext cx="1024850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DetectionLimit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54" name="Conector curvado 10"/>
          <p:cNvCxnSpPr>
            <a:stCxn id="53" idx="0"/>
            <a:endCxn id="33" idx="2"/>
          </p:cNvCxnSpPr>
          <p:nvPr/>
        </p:nvCxnSpPr>
        <p:spPr>
          <a:xfrm rot="5400000" flipH="1" flipV="1">
            <a:off x="2575327" y="992730"/>
            <a:ext cx="855806" cy="368573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redondeado 54"/>
          <p:cNvSpPr/>
          <p:nvPr/>
        </p:nvSpPr>
        <p:spPr>
          <a:xfrm>
            <a:off x="2092596" y="3263498"/>
            <a:ext cx="453177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Drift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56" name="Conector curvado 10"/>
          <p:cNvCxnSpPr>
            <a:stCxn id="55" idx="0"/>
            <a:endCxn id="33" idx="2"/>
          </p:cNvCxnSpPr>
          <p:nvPr/>
        </p:nvCxnSpPr>
        <p:spPr>
          <a:xfrm rot="5400000" flipH="1" flipV="1">
            <a:off x="3154737" y="1572140"/>
            <a:ext cx="855806" cy="252691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redondeado 56"/>
          <p:cNvSpPr/>
          <p:nvPr/>
        </p:nvSpPr>
        <p:spPr>
          <a:xfrm>
            <a:off x="5054354" y="2901251"/>
            <a:ext cx="813488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Frequency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58" name="Conector curvado 10"/>
          <p:cNvCxnSpPr>
            <a:stCxn id="57" idx="0"/>
            <a:endCxn id="33" idx="2"/>
          </p:cNvCxnSpPr>
          <p:nvPr/>
        </p:nvCxnSpPr>
        <p:spPr>
          <a:xfrm rot="16200000" flipV="1">
            <a:off x="4906818" y="2346971"/>
            <a:ext cx="493559" cy="61500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redondeado 58"/>
          <p:cNvSpPr/>
          <p:nvPr/>
        </p:nvSpPr>
        <p:spPr>
          <a:xfrm>
            <a:off x="5374393" y="3263498"/>
            <a:ext cx="1372639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MeasurementRange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60" name="Conector curvado 10"/>
          <p:cNvCxnSpPr>
            <a:stCxn id="59" idx="0"/>
            <a:endCxn id="33" idx="2"/>
          </p:cNvCxnSpPr>
          <p:nvPr/>
        </p:nvCxnSpPr>
        <p:spPr>
          <a:xfrm rot="16200000" flipV="1">
            <a:off x="5025502" y="2228286"/>
            <a:ext cx="855806" cy="121461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/>
          <p:cNvSpPr/>
          <p:nvPr/>
        </p:nvSpPr>
        <p:spPr>
          <a:xfrm>
            <a:off x="6293588" y="2901251"/>
            <a:ext cx="732752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Precision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62" name="Conector curvado 10"/>
          <p:cNvCxnSpPr>
            <a:stCxn id="61" idx="0"/>
            <a:endCxn id="33" idx="2"/>
          </p:cNvCxnSpPr>
          <p:nvPr/>
        </p:nvCxnSpPr>
        <p:spPr>
          <a:xfrm rot="16200000" flipV="1">
            <a:off x="5506251" y="1747538"/>
            <a:ext cx="493559" cy="181386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redondeado 67"/>
          <p:cNvSpPr/>
          <p:nvPr/>
        </p:nvSpPr>
        <p:spPr>
          <a:xfrm>
            <a:off x="2568316" y="2901251"/>
            <a:ext cx="813552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Resolution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69" name="Conector curvado 10"/>
          <p:cNvCxnSpPr>
            <a:stCxn id="68" idx="0"/>
            <a:endCxn id="33" idx="2"/>
          </p:cNvCxnSpPr>
          <p:nvPr/>
        </p:nvCxnSpPr>
        <p:spPr>
          <a:xfrm rot="5400000" flipH="1" flipV="1">
            <a:off x="3663815" y="1718970"/>
            <a:ext cx="493559" cy="187100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redondeado 69"/>
          <p:cNvSpPr/>
          <p:nvPr/>
        </p:nvSpPr>
        <p:spPr>
          <a:xfrm>
            <a:off x="3092617" y="3263498"/>
            <a:ext cx="1062496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ResponseTime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71" name="Conector curvado 10"/>
          <p:cNvCxnSpPr>
            <a:stCxn id="70" idx="0"/>
            <a:endCxn id="33" idx="2"/>
          </p:cNvCxnSpPr>
          <p:nvPr/>
        </p:nvCxnSpPr>
        <p:spPr>
          <a:xfrm rot="5400000" flipH="1" flipV="1">
            <a:off x="3807077" y="2224480"/>
            <a:ext cx="855806" cy="122223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redondeado 71"/>
          <p:cNvSpPr/>
          <p:nvPr/>
        </p:nvSpPr>
        <p:spPr>
          <a:xfrm>
            <a:off x="3847404" y="2901251"/>
            <a:ext cx="784041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Selectivity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73" name="Conector curvado 10"/>
          <p:cNvCxnSpPr>
            <a:stCxn id="72" idx="0"/>
            <a:endCxn id="33" idx="2"/>
          </p:cNvCxnSpPr>
          <p:nvPr/>
        </p:nvCxnSpPr>
        <p:spPr>
          <a:xfrm rot="5400000" flipH="1" flipV="1">
            <a:off x="4295981" y="2351137"/>
            <a:ext cx="493559" cy="60667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redondeado 73"/>
          <p:cNvSpPr/>
          <p:nvPr/>
        </p:nvSpPr>
        <p:spPr>
          <a:xfrm>
            <a:off x="4456733" y="3263498"/>
            <a:ext cx="784041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Sensitivity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75" name="Conector curvado 10"/>
          <p:cNvCxnSpPr>
            <a:stCxn id="74" idx="0"/>
            <a:endCxn id="33" idx="2"/>
          </p:cNvCxnSpPr>
          <p:nvPr/>
        </p:nvCxnSpPr>
        <p:spPr>
          <a:xfrm rot="16200000" flipV="1">
            <a:off x="4419522" y="2834266"/>
            <a:ext cx="855806" cy="265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redondeado 103"/>
          <p:cNvSpPr/>
          <p:nvPr/>
        </p:nvSpPr>
        <p:spPr>
          <a:xfrm>
            <a:off x="7758981" y="2901249"/>
            <a:ext cx="658339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Latency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105" name="Conector curvado 10"/>
          <p:cNvCxnSpPr>
            <a:stCxn id="104" idx="0"/>
            <a:endCxn id="33" idx="2"/>
          </p:cNvCxnSpPr>
          <p:nvPr/>
        </p:nvCxnSpPr>
        <p:spPr>
          <a:xfrm rot="16200000" flipV="1">
            <a:off x="6220346" y="1033443"/>
            <a:ext cx="493557" cy="324205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curvado 10"/>
          <p:cNvCxnSpPr>
            <a:stCxn id="32" idx="0"/>
            <a:endCxn id="94" idx="2"/>
          </p:cNvCxnSpPr>
          <p:nvPr/>
        </p:nvCxnSpPr>
        <p:spPr>
          <a:xfrm rot="16200000" flipV="1">
            <a:off x="813524" y="1296166"/>
            <a:ext cx="486272" cy="119195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curvado 10"/>
          <p:cNvCxnSpPr>
            <a:stCxn id="33" idx="0"/>
            <a:endCxn id="94" idx="2"/>
          </p:cNvCxnSpPr>
          <p:nvPr/>
        </p:nvCxnSpPr>
        <p:spPr>
          <a:xfrm rot="16200000" flipV="1">
            <a:off x="2410255" y="-300565"/>
            <a:ext cx="486272" cy="438541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redondeado 63"/>
          <p:cNvSpPr/>
          <p:nvPr/>
        </p:nvSpPr>
        <p:spPr>
          <a:xfrm>
            <a:off x="1113443" y="3943172"/>
            <a:ext cx="1147516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OperatingRange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65" name="Rectángulo redondeado 64"/>
          <p:cNvSpPr/>
          <p:nvPr/>
        </p:nvSpPr>
        <p:spPr>
          <a:xfrm>
            <a:off x="4219593" y="3940168"/>
            <a:ext cx="1260148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OperatingProperty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66" name="Conector curvado 65"/>
          <p:cNvCxnSpPr>
            <a:stCxn id="64" idx="3"/>
            <a:endCxn id="65" idx="1"/>
          </p:cNvCxnSpPr>
          <p:nvPr/>
        </p:nvCxnSpPr>
        <p:spPr>
          <a:xfrm flipV="1">
            <a:off x="2260959" y="4076376"/>
            <a:ext cx="1958634" cy="300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2688498" y="3833694"/>
            <a:ext cx="15696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hasOperatingProperty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3245349" y="4516656"/>
            <a:ext cx="1467790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MaintenanceSchedule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81" name="Conector curvado 10"/>
          <p:cNvCxnSpPr>
            <a:stCxn id="80" idx="0"/>
            <a:endCxn id="65" idx="2"/>
          </p:cNvCxnSpPr>
          <p:nvPr/>
        </p:nvCxnSpPr>
        <p:spPr>
          <a:xfrm rot="5400000" flipH="1" flipV="1">
            <a:off x="4262419" y="3929409"/>
            <a:ext cx="304073" cy="87042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redondeado 81"/>
          <p:cNvSpPr/>
          <p:nvPr/>
        </p:nvSpPr>
        <p:spPr>
          <a:xfrm>
            <a:off x="1168017" y="5182877"/>
            <a:ext cx="1038369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SurvivalRange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4275779" y="5182877"/>
            <a:ext cx="1147197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SurvivalProperty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84" name="Conector curvado 83"/>
          <p:cNvCxnSpPr>
            <a:stCxn id="82" idx="3"/>
            <a:endCxn id="83" idx="1"/>
          </p:cNvCxnSpPr>
          <p:nvPr/>
        </p:nvCxnSpPr>
        <p:spPr>
          <a:xfrm>
            <a:off x="2206386" y="5319085"/>
            <a:ext cx="206939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84"/>
          <p:cNvSpPr/>
          <p:nvPr/>
        </p:nvSpPr>
        <p:spPr>
          <a:xfrm>
            <a:off x="2791090" y="5085347"/>
            <a:ext cx="14670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hasSurvivalProperty only</a:t>
            </a:r>
            <a:endParaRPr lang="en-GB" sz="900">
              <a:solidFill>
                <a:srgbClr val="0070C0"/>
              </a:solidFill>
            </a:endParaRPr>
          </a:p>
        </p:txBody>
      </p:sp>
      <p:sp>
        <p:nvSpPr>
          <p:cNvPr id="88" name="Rectángulo redondeado 87"/>
          <p:cNvSpPr/>
          <p:nvPr/>
        </p:nvSpPr>
        <p:spPr>
          <a:xfrm>
            <a:off x="3523890" y="5739257"/>
            <a:ext cx="1081773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SystemLifetime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89" name="Conector curvado 10"/>
          <p:cNvCxnSpPr>
            <a:stCxn id="88" idx="0"/>
            <a:endCxn id="83" idx="2"/>
          </p:cNvCxnSpPr>
          <p:nvPr/>
        </p:nvCxnSpPr>
        <p:spPr>
          <a:xfrm rot="5400000" flipH="1" flipV="1">
            <a:off x="4315095" y="5204975"/>
            <a:ext cx="283965" cy="78460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redondeado 89"/>
          <p:cNvSpPr/>
          <p:nvPr/>
        </p:nvSpPr>
        <p:spPr>
          <a:xfrm>
            <a:off x="5099768" y="5739259"/>
            <a:ext cx="1060071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BatteryLifetime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91" name="Conector curvado 10"/>
          <p:cNvCxnSpPr>
            <a:stCxn id="90" idx="0"/>
            <a:endCxn id="83" idx="2"/>
          </p:cNvCxnSpPr>
          <p:nvPr/>
        </p:nvCxnSpPr>
        <p:spPr>
          <a:xfrm rot="16200000" flipV="1">
            <a:off x="5097608" y="5207063"/>
            <a:ext cx="283967" cy="78042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redondeado 91"/>
          <p:cNvSpPr/>
          <p:nvPr/>
        </p:nvSpPr>
        <p:spPr>
          <a:xfrm>
            <a:off x="5033682" y="4516656"/>
            <a:ext cx="1503637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OperatingPowerRange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93" name="Conector curvado 10"/>
          <p:cNvCxnSpPr>
            <a:stCxn id="92" idx="0"/>
            <a:endCxn id="65" idx="2"/>
          </p:cNvCxnSpPr>
          <p:nvPr/>
        </p:nvCxnSpPr>
        <p:spPr>
          <a:xfrm rot="16200000" flipV="1">
            <a:off x="5165548" y="3896703"/>
            <a:ext cx="304073" cy="93583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redondeado 93"/>
          <p:cNvSpPr/>
          <p:nvPr/>
        </p:nvSpPr>
        <p:spPr>
          <a:xfrm>
            <a:off x="111698" y="1376590"/>
            <a:ext cx="697974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95" name="Conector curvado 10"/>
          <p:cNvCxnSpPr>
            <a:stCxn id="65" idx="0"/>
            <a:endCxn id="94" idx="2"/>
          </p:cNvCxnSpPr>
          <p:nvPr/>
        </p:nvCxnSpPr>
        <p:spPr>
          <a:xfrm rot="16200000" flipV="1">
            <a:off x="1509595" y="600096"/>
            <a:ext cx="2291163" cy="4388982"/>
          </a:xfrm>
          <a:prstGeom prst="bentConnector3">
            <a:avLst>
              <a:gd name="adj1" fmla="val 8494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curvado 10"/>
          <p:cNvCxnSpPr>
            <a:stCxn id="64" idx="0"/>
            <a:endCxn id="94" idx="2"/>
          </p:cNvCxnSpPr>
          <p:nvPr/>
        </p:nvCxnSpPr>
        <p:spPr>
          <a:xfrm rot="16200000" flipV="1">
            <a:off x="-73140" y="2182831"/>
            <a:ext cx="2294167" cy="1226516"/>
          </a:xfrm>
          <a:prstGeom prst="bentConnector3">
            <a:avLst>
              <a:gd name="adj1" fmla="val 878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curvado 10"/>
          <p:cNvCxnSpPr>
            <a:stCxn id="83" idx="0"/>
            <a:endCxn id="94" idx="2"/>
          </p:cNvCxnSpPr>
          <p:nvPr/>
        </p:nvCxnSpPr>
        <p:spPr>
          <a:xfrm rot="16200000" flipV="1">
            <a:off x="888096" y="1221594"/>
            <a:ext cx="3533872" cy="4388693"/>
          </a:xfrm>
          <a:prstGeom prst="bentConnector3">
            <a:avLst>
              <a:gd name="adj1" fmla="val 627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curvado 10"/>
          <p:cNvCxnSpPr>
            <a:stCxn id="82" idx="0"/>
            <a:endCxn id="94" idx="2"/>
          </p:cNvCxnSpPr>
          <p:nvPr/>
        </p:nvCxnSpPr>
        <p:spPr>
          <a:xfrm rot="16200000" flipV="1">
            <a:off x="-692992" y="2802682"/>
            <a:ext cx="3533872" cy="1226517"/>
          </a:xfrm>
          <a:prstGeom prst="bentConnector3">
            <a:avLst>
              <a:gd name="adj1" fmla="val 646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ítulo 6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System properties II</a:t>
            </a:r>
            <a:endParaRPr lang="en-GB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6856492" y="3263498"/>
            <a:ext cx="1111453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ActuationRange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06" name="Rectángulo redondeado 105"/>
          <p:cNvSpPr/>
          <p:nvPr/>
        </p:nvSpPr>
        <p:spPr>
          <a:xfrm>
            <a:off x="8116655" y="3263497"/>
            <a:ext cx="939882" cy="27241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Repeatability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107" name="Conector curvado 10"/>
          <p:cNvCxnSpPr>
            <a:stCxn id="106" idx="0"/>
            <a:endCxn id="33" idx="2"/>
          </p:cNvCxnSpPr>
          <p:nvPr/>
        </p:nvCxnSpPr>
        <p:spPr>
          <a:xfrm rot="16200000" flipV="1">
            <a:off x="6288444" y="965345"/>
            <a:ext cx="855805" cy="37405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curvado 10"/>
          <p:cNvCxnSpPr>
            <a:stCxn id="103" idx="0"/>
            <a:endCxn id="33" idx="2"/>
          </p:cNvCxnSpPr>
          <p:nvPr/>
        </p:nvCxnSpPr>
        <p:spPr>
          <a:xfrm rot="16200000" flipV="1">
            <a:off x="5701255" y="1552533"/>
            <a:ext cx="855806" cy="256612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6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954411" y="3098144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625855" y="3755881"/>
            <a:ext cx="61385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Sensor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3" name="Conector curvado 82"/>
          <p:cNvCxnSpPr>
            <a:stCxn id="68" idx="3"/>
            <a:endCxn id="155" idx="1"/>
          </p:cNvCxnSpPr>
          <p:nvPr/>
        </p:nvCxnSpPr>
        <p:spPr>
          <a:xfrm flipV="1">
            <a:off x="4239707" y="3889848"/>
            <a:ext cx="2561652" cy="224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6156283" y="3630692"/>
            <a:ext cx="6527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observes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2933593" y="4923388"/>
            <a:ext cx="90150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1017" y="4201625"/>
            <a:ext cx="895092" cy="54843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3008760" y="3995931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madeBySensor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835098" y="5059595"/>
            <a:ext cx="2872098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388660" y="5028465"/>
            <a:ext cx="12747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9" name="Conector curvado 188"/>
          <p:cNvCxnSpPr>
            <a:stCxn id="178" idx="3"/>
            <a:endCxn id="155" idx="2"/>
          </p:cNvCxnSpPr>
          <p:nvPr/>
        </p:nvCxnSpPr>
        <p:spPr>
          <a:xfrm flipV="1">
            <a:off x="3835098" y="4026055"/>
            <a:ext cx="3638820" cy="1033541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7166227" y="429117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observedProperty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5665" y="3684707"/>
            <a:ext cx="892190" cy="158517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Overview of SOSA: Observation</a:t>
            </a:r>
            <a:endParaRPr lang="en-GB" dirty="0"/>
          </a:p>
        </p:txBody>
      </p:sp>
      <p:sp>
        <p:nvSpPr>
          <p:cNvPr id="155" name="Rectángulo redondeado 154"/>
          <p:cNvSpPr/>
          <p:nvPr/>
        </p:nvSpPr>
        <p:spPr>
          <a:xfrm>
            <a:off x="6801359" y="3753640"/>
            <a:ext cx="134511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15" name="Rectángulo redondeado 214"/>
          <p:cNvSpPr/>
          <p:nvPr/>
        </p:nvSpPr>
        <p:spPr>
          <a:xfrm>
            <a:off x="102147" y="5321337"/>
            <a:ext cx="1346751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time:TemporalEntity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6" name="Conector curvado 215"/>
          <p:cNvCxnSpPr>
            <a:stCxn id="178" idx="1"/>
            <a:endCxn id="215" idx="3"/>
          </p:cNvCxnSpPr>
          <p:nvPr/>
        </p:nvCxnSpPr>
        <p:spPr>
          <a:xfrm rot="10800000" flipV="1">
            <a:off x="1448899" y="5059595"/>
            <a:ext cx="1484695" cy="39794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ángulo 216"/>
          <p:cNvSpPr/>
          <p:nvPr/>
        </p:nvSpPr>
        <p:spPr>
          <a:xfrm>
            <a:off x="1413248" y="5437588"/>
            <a:ext cx="1114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phenomenonTime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48469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madeObservation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67" name="Rectángulo 266"/>
          <p:cNvSpPr/>
          <p:nvPr/>
        </p:nvSpPr>
        <p:spPr>
          <a:xfrm>
            <a:off x="4253671" y="3625314"/>
            <a:ext cx="9028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isObservedBy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72266" y="3390699"/>
            <a:ext cx="2776106" cy="1011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Procedure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72267" y="2785596"/>
            <a:ext cx="2326416" cy="5443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2903081" y="3390699"/>
            <a:ext cx="5277717" cy="1860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>
                <a:solidFill>
                  <a:schemeClr val="tx1"/>
                </a:solidFill>
                <a:cs typeface="Arial"/>
              </a:rPr>
              <a:t>Observation/Actuation/Sampling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72265" y="4872508"/>
            <a:ext cx="6543801" cy="1381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Result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Rectángulo redondeado 97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99" name="Conector curvado 98"/>
          <p:cNvCxnSpPr/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/>
          <p:cNvSpPr/>
          <p:nvPr/>
        </p:nvSpPr>
        <p:spPr>
          <a:xfrm>
            <a:off x="4772070" y="5752607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02" name="Conector curvado 74"/>
          <p:cNvCxnSpPr/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103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105" name="Rectángulo redondeado 104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07" name="Conector curvado 106"/>
          <p:cNvCxnSpPr/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107"/>
          <p:cNvSpPr/>
          <p:nvPr/>
        </p:nvSpPr>
        <p:spPr>
          <a:xfrm>
            <a:off x="3792599" y="3457829"/>
            <a:ext cx="460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617328" y="2016439"/>
            <a:ext cx="63590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System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54411" y="3098144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1" name="Conector curvado 10"/>
          <p:cNvCxnSpPr>
            <a:stCxn id="4" idx="0"/>
            <a:endCxn id="4" idx="1"/>
          </p:cNvCxnSpPr>
          <p:nvPr/>
        </p:nvCxnSpPr>
        <p:spPr>
          <a:xfrm rot="16200000" flipH="1" flipV="1">
            <a:off x="3708199" y="1925568"/>
            <a:ext cx="136208" cy="317950"/>
          </a:xfrm>
          <a:prstGeom prst="curvedConnector4">
            <a:avLst>
              <a:gd name="adj1" fmla="val -167832"/>
              <a:gd name="adj2" fmla="val 171898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100693" y="1547037"/>
            <a:ext cx="11849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hasSubsystem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5329187" y="2010263"/>
            <a:ext cx="1038369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SurvivalRange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16" name="Conector curvado 15"/>
          <p:cNvCxnSpPr>
            <a:stCxn id="4" idx="3"/>
            <a:endCxn id="15" idx="1"/>
          </p:cNvCxnSpPr>
          <p:nvPr/>
        </p:nvCxnSpPr>
        <p:spPr>
          <a:xfrm flipV="1">
            <a:off x="4253228" y="2146471"/>
            <a:ext cx="1075959" cy="617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873990" y="1795433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hasSurvivalRange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5274613" y="2496939"/>
            <a:ext cx="1147516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OperatingRange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19" name="Conector curvado 18"/>
          <p:cNvCxnSpPr>
            <a:stCxn id="4" idx="3"/>
            <a:endCxn id="18" idx="1"/>
          </p:cNvCxnSpPr>
          <p:nvPr/>
        </p:nvCxnSpPr>
        <p:spPr>
          <a:xfrm>
            <a:off x="4253228" y="2152647"/>
            <a:ext cx="1021385" cy="4805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4873990" y="226481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hasOperatingRange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43127" y="181010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err="1" smtClean="0">
                <a:solidFill>
                  <a:srgbClr val="0070C0"/>
                </a:solidFill>
                <a:latin typeface="Arial"/>
                <a:cs typeface="Arial"/>
              </a:rPr>
              <a:t>hasDeployment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112592" y="2025272"/>
            <a:ext cx="902613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Deployment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40" name="Conector curvado 39"/>
          <p:cNvCxnSpPr>
            <a:stCxn id="31" idx="3"/>
            <a:endCxn id="4" idx="1"/>
          </p:cNvCxnSpPr>
          <p:nvPr/>
        </p:nvCxnSpPr>
        <p:spPr>
          <a:xfrm flipV="1">
            <a:off x="1015205" y="2152647"/>
            <a:ext cx="2602123" cy="883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25968" y="1810109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deployedSyste</a:t>
            </a:r>
            <a:r>
              <a:rPr lang="en-GB" sz="900" dirty="0" err="1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45" name="Conector curvado 44"/>
          <p:cNvCxnSpPr>
            <a:stCxn id="31" idx="2"/>
            <a:endCxn id="44" idx="0"/>
          </p:cNvCxnSpPr>
          <p:nvPr/>
        </p:nvCxnSpPr>
        <p:spPr>
          <a:xfrm rot="5400000">
            <a:off x="218823" y="2642545"/>
            <a:ext cx="689934" cy="21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543542" y="2713880"/>
            <a:ext cx="14927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deployedOnPlatform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50" name="Conector curvado 49"/>
          <p:cNvCxnSpPr>
            <a:stCxn id="44" idx="3"/>
            <a:endCxn id="4" idx="1"/>
          </p:cNvCxnSpPr>
          <p:nvPr/>
        </p:nvCxnSpPr>
        <p:spPr>
          <a:xfrm flipV="1">
            <a:off x="907548" y="2152647"/>
            <a:ext cx="2709780" cy="97118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2969925" y="2159162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62" name="Conector curvado 10"/>
          <p:cNvCxnSpPr>
            <a:stCxn id="68" idx="0"/>
            <a:endCxn id="4" idx="2"/>
          </p:cNvCxnSpPr>
          <p:nvPr/>
        </p:nvCxnSpPr>
        <p:spPr>
          <a:xfrm flipV="1">
            <a:off x="3932781" y="2288854"/>
            <a:ext cx="2497" cy="1467027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redondeado 67"/>
          <p:cNvSpPr/>
          <p:nvPr/>
        </p:nvSpPr>
        <p:spPr>
          <a:xfrm>
            <a:off x="3625855" y="3755881"/>
            <a:ext cx="61385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Sensor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78" name="Conector curvado 77"/>
          <p:cNvCxnSpPr>
            <a:stCxn id="4" idx="2"/>
            <a:endCxn id="77" idx="0"/>
          </p:cNvCxnSpPr>
          <p:nvPr/>
        </p:nvCxnSpPr>
        <p:spPr>
          <a:xfrm rot="5400000">
            <a:off x="2132262" y="1955766"/>
            <a:ext cx="1469929" cy="213610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1794184" y="3514250"/>
            <a:ext cx="10182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implements only</a:t>
            </a:r>
          </a:p>
        </p:txBody>
      </p:sp>
      <p:cxnSp>
        <p:nvCxnSpPr>
          <p:cNvPr id="83" name="Conector curvado 82"/>
          <p:cNvCxnSpPr>
            <a:stCxn id="68" idx="3"/>
            <a:endCxn id="155" idx="1"/>
          </p:cNvCxnSpPr>
          <p:nvPr/>
        </p:nvCxnSpPr>
        <p:spPr>
          <a:xfrm flipV="1">
            <a:off x="4239707" y="3889848"/>
            <a:ext cx="2561652" cy="224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5913089" y="3630692"/>
            <a:ext cx="9028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observes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86" name="Conector curvado 85"/>
          <p:cNvCxnSpPr>
            <a:stCxn id="4" idx="3"/>
            <a:endCxn id="326" idx="1"/>
          </p:cNvCxnSpPr>
          <p:nvPr/>
        </p:nvCxnSpPr>
        <p:spPr>
          <a:xfrm flipV="1">
            <a:off x="4253228" y="1705451"/>
            <a:ext cx="997749" cy="44719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4873990" y="133962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hasSystemCapability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44636" y="2303323"/>
            <a:ext cx="14390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inDeployment only</a:t>
            </a:r>
            <a:endParaRPr lang="en-GB" sz="900">
              <a:solidFill>
                <a:srgbClr val="0070C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4450232" y="4228028"/>
            <a:ext cx="702566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Stimulus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60" name="Conector curvado 59"/>
          <p:cNvCxnSpPr>
            <a:stCxn id="68" idx="3"/>
            <a:endCxn id="59" idx="0"/>
          </p:cNvCxnSpPr>
          <p:nvPr/>
        </p:nvCxnSpPr>
        <p:spPr>
          <a:xfrm>
            <a:off x="4239707" y="3892089"/>
            <a:ext cx="561808" cy="335939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4759558" y="4024979"/>
            <a:ext cx="8130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detects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73" name="Conector curvado 72"/>
          <p:cNvCxnSpPr>
            <a:stCxn id="59" idx="3"/>
            <a:endCxn id="155" idx="1"/>
          </p:cNvCxnSpPr>
          <p:nvPr/>
        </p:nvCxnSpPr>
        <p:spPr>
          <a:xfrm flipV="1">
            <a:off x="5152798" y="3889848"/>
            <a:ext cx="1648561" cy="47438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6013855" y="397708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isProxyFor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18" name="Conector curvado 117"/>
          <p:cNvCxnSpPr>
            <a:stCxn id="77" idx="1"/>
            <a:endCxn id="123" idx="3"/>
          </p:cNvCxnSpPr>
          <p:nvPr/>
        </p:nvCxnSpPr>
        <p:spPr>
          <a:xfrm rot="10800000">
            <a:off x="704566" y="3686139"/>
            <a:ext cx="696911" cy="20885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703612" y="3470290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hasInput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20" name="Conector curvado 119"/>
          <p:cNvCxnSpPr>
            <a:stCxn id="77" idx="1"/>
            <a:endCxn id="125" idx="3"/>
          </p:cNvCxnSpPr>
          <p:nvPr/>
        </p:nvCxnSpPr>
        <p:spPr>
          <a:xfrm rot="10800000" flipV="1">
            <a:off x="704566" y="3894990"/>
            <a:ext cx="696911" cy="23661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704662" y="4087201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hasOutput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23" name="Rectángulo redondeado 122"/>
          <p:cNvSpPr/>
          <p:nvPr/>
        </p:nvSpPr>
        <p:spPr>
          <a:xfrm>
            <a:off x="211955" y="3549930"/>
            <a:ext cx="49261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Input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25" name="Rectángulo redondeado 124"/>
          <p:cNvSpPr/>
          <p:nvPr/>
        </p:nvSpPr>
        <p:spPr>
          <a:xfrm>
            <a:off x="112892" y="3995396"/>
            <a:ext cx="591673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Output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2933593" y="4923388"/>
            <a:ext cx="90150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1017" y="4201625"/>
            <a:ext cx="895092" cy="54843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3008760" y="3995931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madeBySensor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835098" y="5059595"/>
            <a:ext cx="2872098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203835" y="5028465"/>
            <a:ext cx="15183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9" name="Conector curvado 188"/>
          <p:cNvCxnSpPr>
            <a:stCxn id="178" idx="3"/>
            <a:endCxn id="155" idx="2"/>
          </p:cNvCxnSpPr>
          <p:nvPr/>
        </p:nvCxnSpPr>
        <p:spPr>
          <a:xfrm flipV="1">
            <a:off x="3835098" y="4026055"/>
            <a:ext cx="3638820" cy="1033541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7166227" y="429117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observedProperty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1" name="Conector curvado 190"/>
          <p:cNvCxnSpPr>
            <a:stCxn id="201" idx="3"/>
            <a:endCxn id="185" idx="3"/>
          </p:cNvCxnSpPr>
          <p:nvPr/>
        </p:nvCxnSpPr>
        <p:spPr>
          <a:xfrm flipV="1">
            <a:off x="7928127" y="1300860"/>
            <a:ext cx="235715" cy="3758735"/>
          </a:xfrm>
          <a:prstGeom prst="curvedConnector3">
            <a:avLst>
              <a:gd name="adj1" fmla="val 196982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/>
          <p:cNvSpPr/>
          <p:nvPr/>
        </p:nvSpPr>
        <p:spPr>
          <a:xfrm>
            <a:off x="8214313" y="1257953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93" name="Rectángulo 192"/>
          <p:cNvSpPr/>
          <p:nvPr/>
        </p:nvSpPr>
        <p:spPr>
          <a:xfrm>
            <a:off x="8126313" y="4789405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isPropertyOf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5665" y="3684707"/>
            <a:ext cx="892190" cy="158517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9" name="Conector curvado 198"/>
          <p:cNvCxnSpPr>
            <a:stCxn id="178" idx="3"/>
            <a:endCxn id="59" idx="2"/>
          </p:cNvCxnSpPr>
          <p:nvPr/>
        </p:nvCxnSpPr>
        <p:spPr>
          <a:xfrm flipV="1">
            <a:off x="3835098" y="4500443"/>
            <a:ext cx="966417" cy="559153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78" name="Rectángulo redondeado 277"/>
          <p:cNvSpPr/>
          <p:nvPr/>
        </p:nvSpPr>
        <p:spPr>
          <a:xfrm>
            <a:off x="7006434" y="2013195"/>
            <a:ext cx="747572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Condition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279" name="Conector curvado 278"/>
          <p:cNvCxnSpPr>
            <a:stCxn id="326" idx="3"/>
            <a:endCxn id="278" idx="1"/>
          </p:cNvCxnSpPr>
          <p:nvPr/>
        </p:nvCxnSpPr>
        <p:spPr>
          <a:xfrm>
            <a:off x="6445764" y="1705451"/>
            <a:ext cx="560670" cy="44395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/>
          <p:cNvSpPr/>
          <p:nvPr/>
        </p:nvSpPr>
        <p:spPr>
          <a:xfrm>
            <a:off x="6675059" y="22566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inCondition only</a:t>
            </a:r>
            <a:endParaRPr lang="en-GB" sz="900">
              <a:solidFill>
                <a:srgbClr val="0070C0"/>
              </a:solidFill>
            </a:endParaRPr>
          </a:p>
        </p:txBody>
      </p:sp>
      <p:cxnSp>
        <p:nvCxnSpPr>
          <p:cNvPr id="281" name="Conector curvado 10"/>
          <p:cNvCxnSpPr>
            <a:stCxn id="278" idx="0"/>
            <a:endCxn id="185" idx="2"/>
          </p:cNvCxnSpPr>
          <p:nvPr/>
        </p:nvCxnSpPr>
        <p:spPr>
          <a:xfrm rot="5400000" flipH="1" flipV="1">
            <a:off x="7309473" y="1507814"/>
            <a:ext cx="576128" cy="43463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ángulo redondeado 325"/>
          <p:cNvSpPr/>
          <p:nvPr/>
        </p:nvSpPr>
        <p:spPr>
          <a:xfrm>
            <a:off x="5250977" y="1569243"/>
            <a:ext cx="1194787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SystemCapability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30" name="Rectángulo 329"/>
          <p:cNvSpPr/>
          <p:nvPr/>
        </p:nvSpPr>
        <p:spPr>
          <a:xfrm>
            <a:off x="6965348" y="1356881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endParaRPr lang="en-GB" sz="900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335" name="Conector curvado 334"/>
          <p:cNvCxnSpPr>
            <a:stCxn id="326" idx="3"/>
            <a:endCxn id="185" idx="1"/>
          </p:cNvCxnSpPr>
          <p:nvPr/>
        </p:nvCxnSpPr>
        <p:spPr>
          <a:xfrm flipV="1">
            <a:off x="6445764" y="1300860"/>
            <a:ext cx="1020104" cy="40459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5" idx="3"/>
            <a:endCxn id="278" idx="1"/>
          </p:cNvCxnSpPr>
          <p:nvPr/>
        </p:nvCxnSpPr>
        <p:spPr>
          <a:xfrm>
            <a:off x="6367556" y="2146471"/>
            <a:ext cx="638878" cy="2932"/>
          </a:xfrm>
          <a:prstGeom prst="curvedConnector3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8" idx="3"/>
            <a:endCxn id="278" idx="1"/>
          </p:cNvCxnSpPr>
          <p:nvPr/>
        </p:nvCxnSpPr>
        <p:spPr>
          <a:xfrm flipV="1">
            <a:off x="6422129" y="2149403"/>
            <a:ext cx="584305" cy="483744"/>
          </a:xfrm>
          <a:prstGeom prst="curvedConnector3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Overview of SSN: Observation</a:t>
            </a:r>
            <a:endParaRPr lang="en-GB" dirty="0"/>
          </a:p>
        </p:txBody>
      </p:sp>
      <p:sp>
        <p:nvSpPr>
          <p:cNvPr id="124" name="Rectángulo 123"/>
          <p:cNvSpPr/>
          <p:nvPr/>
        </p:nvSpPr>
        <p:spPr>
          <a:xfrm>
            <a:off x="4776536" y="4472825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wasOriginatedBy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55" name="Rectángulo redondeado 154"/>
          <p:cNvSpPr/>
          <p:nvPr/>
        </p:nvSpPr>
        <p:spPr>
          <a:xfrm>
            <a:off x="6801359" y="3753640"/>
            <a:ext cx="134511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56" name="Conector curvado 10"/>
          <p:cNvCxnSpPr>
            <a:stCxn id="155" idx="0"/>
            <a:endCxn id="185" idx="2"/>
          </p:cNvCxnSpPr>
          <p:nvPr/>
        </p:nvCxnSpPr>
        <p:spPr>
          <a:xfrm rot="5400000" flipH="1" flipV="1">
            <a:off x="6486100" y="2424886"/>
            <a:ext cx="2316573" cy="34093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redondeado 184"/>
          <p:cNvSpPr/>
          <p:nvPr/>
        </p:nvSpPr>
        <p:spPr>
          <a:xfrm>
            <a:off x="7465868" y="1164652"/>
            <a:ext cx="697974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15" name="Rectángulo redondeado 214"/>
          <p:cNvSpPr/>
          <p:nvPr/>
        </p:nvSpPr>
        <p:spPr>
          <a:xfrm>
            <a:off x="102147" y="5321337"/>
            <a:ext cx="1346751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time:TemporalEntity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6" name="Conector curvado 215"/>
          <p:cNvCxnSpPr>
            <a:stCxn id="178" idx="1"/>
            <a:endCxn id="215" idx="3"/>
          </p:cNvCxnSpPr>
          <p:nvPr/>
        </p:nvCxnSpPr>
        <p:spPr>
          <a:xfrm rot="10800000" flipV="1">
            <a:off x="1448899" y="5059595"/>
            <a:ext cx="1484695" cy="39794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ángulo 216"/>
          <p:cNvSpPr/>
          <p:nvPr/>
        </p:nvSpPr>
        <p:spPr>
          <a:xfrm>
            <a:off x="1413248" y="5437588"/>
            <a:ext cx="1114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phenomenonTime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48469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madeObservation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67" name="Rectángulo 266"/>
          <p:cNvSpPr/>
          <p:nvPr/>
        </p:nvSpPr>
        <p:spPr>
          <a:xfrm>
            <a:off x="4253671" y="3625314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isObservedBy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72" name="Rectángulo 271"/>
          <p:cNvSpPr/>
          <p:nvPr/>
        </p:nvSpPr>
        <p:spPr>
          <a:xfrm>
            <a:off x="2947192" y="2377697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implementedBy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</a:p>
        </p:txBody>
      </p:sp>
      <p:sp>
        <p:nvSpPr>
          <p:cNvPr id="282" name="Rectángulo 281"/>
          <p:cNvSpPr/>
          <p:nvPr/>
        </p:nvSpPr>
        <p:spPr>
          <a:xfrm>
            <a:off x="6616067" y="1065420"/>
            <a:ext cx="7553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283" name="Conector curvado 282"/>
          <p:cNvCxnSpPr>
            <a:stCxn id="31" idx="0"/>
            <a:endCxn id="185" idx="1"/>
          </p:cNvCxnSpPr>
          <p:nvPr/>
        </p:nvCxnSpPr>
        <p:spPr>
          <a:xfrm rot="5400000" flipH="1" flipV="1">
            <a:off x="3652677" y="-1787918"/>
            <a:ext cx="724412" cy="6901969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72266" y="3390699"/>
            <a:ext cx="2776106" cy="1011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Procedure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72267" y="1109324"/>
            <a:ext cx="2326416" cy="22205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2469812" y="1109324"/>
            <a:ext cx="1944229" cy="1743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6599340" y="1811223"/>
            <a:ext cx="1564502" cy="6918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Condition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468443" y="1109324"/>
            <a:ext cx="2076494" cy="1743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 err="1" smtClean="0">
                <a:solidFill>
                  <a:schemeClr val="tx1"/>
                </a:solidFill>
                <a:latin typeface="Arial"/>
                <a:cs typeface="Arial"/>
              </a:rPr>
              <a:t>SystemProperty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2903081" y="3390699"/>
            <a:ext cx="5277717" cy="1860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>
                <a:solidFill>
                  <a:schemeClr val="tx1"/>
                </a:solidFill>
                <a:cs typeface="Arial"/>
              </a:rPr>
              <a:t>Observation/Actuation/Sampling</a:t>
            </a:r>
          </a:p>
        </p:txBody>
      </p:sp>
      <p:sp>
        <p:nvSpPr>
          <p:cNvPr id="101" name="Forma libre 100"/>
          <p:cNvSpPr/>
          <p:nvPr/>
        </p:nvSpPr>
        <p:spPr>
          <a:xfrm>
            <a:off x="6659254" y="1102474"/>
            <a:ext cx="2306561" cy="4188500"/>
          </a:xfrm>
          <a:custGeom>
            <a:avLst/>
            <a:gdLst>
              <a:gd name="connsiteX0" fmla="*/ 652412 w 2290758"/>
              <a:gd name="connsiteY0" fmla="*/ 0 h 4188500"/>
              <a:gd name="connsiteX1" fmla="*/ 2290757 w 2290758"/>
              <a:gd name="connsiteY1" fmla="*/ 0 h 4188500"/>
              <a:gd name="connsiteX2" fmla="*/ 2290757 w 2290758"/>
              <a:gd name="connsiteY2" fmla="*/ 6850 h 4188500"/>
              <a:gd name="connsiteX3" fmla="*/ 2290757 w 2290758"/>
              <a:gd name="connsiteY3" fmla="*/ 517214 h 4188500"/>
              <a:gd name="connsiteX4" fmla="*/ 2290757 w 2290758"/>
              <a:gd name="connsiteY4" fmla="*/ 3660847 h 4188500"/>
              <a:gd name="connsiteX5" fmla="*/ 2290758 w 2290758"/>
              <a:gd name="connsiteY5" fmla="*/ 3660847 h 4188500"/>
              <a:gd name="connsiteX6" fmla="*/ 2290758 w 2290758"/>
              <a:gd name="connsiteY6" fmla="*/ 4188500 h 4188500"/>
              <a:gd name="connsiteX7" fmla="*/ 2290757 w 2290758"/>
              <a:gd name="connsiteY7" fmla="*/ 4188500 h 4188500"/>
              <a:gd name="connsiteX8" fmla="*/ 1546431 w 2290758"/>
              <a:gd name="connsiteY8" fmla="*/ 4188500 h 4188500"/>
              <a:gd name="connsiteX9" fmla="*/ 0 w 2290758"/>
              <a:gd name="connsiteY9" fmla="*/ 4188500 h 4188500"/>
              <a:gd name="connsiteX10" fmla="*/ 0 w 2290758"/>
              <a:gd name="connsiteY10" fmla="*/ 3660847 h 4188500"/>
              <a:gd name="connsiteX11" fmla="*/ 1546431 w 2290758"/>
              <a:gd name="connsiteY11" fmla="*/ 3660847 h 4188500"/>
              <a:gd name="connsiteX12" fmla="*/ 1546431 w 2290758"/>
              <a:gd name="connsiteY12" fmla="*/ 517214 h 4188500"/>
              <a:gd name="connsiteX13" fmla="*/ 652412 w 2290758"/>
              <a:gd name="connsiteY13" fmla="*/ 517214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17214 h 4188500"/>
              <a:gd name="connsiteX13" fmla="*/ 668215 w 2306561"/>
              <a:gd name="connsiteY13" fmla="*/ 517214 h 4188500"/>
              <a:gd name="connsiteX14" fmla="*/ 0 w 2306561"/>
              <a:gd name="connsiteY14" fmla="*/ 0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17214 h 4188500"/>
              <a:gd name="connsiteX13" fmla="*/ 0 w 2306561"/>
              <a:gd name="connsiteY13" fmla="*/ 578760 h 4188500"/>
              <a:gd name="connsiteX14" fmla="*/ 0 w 2306561"/>
              <a:gd name="connsiteY14" fmla="*/ 0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78761 h 4188500"/>
              <a:gd name="connsiteX13" fmla="*/ 0 w 2306561"/>
              <a:gd name="connsiteY13" fmla="*/ 578760 h 4188500"/>
              <a:gd name="connsiteX14" fmla="*/ 0 w 2306561"/>
              <a:gd name="connsiteY14" fmla="*/ 0 h 418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6561" h="4188500">
                <a:moveTo>
                  <a:pt x="0" y="0"/>
                </a:moveTo>
                <a:lnTo>
                  <a:pt x="2306560" y="0"/>
                </a:lnTo>
                <a:lnTo>
                  <a:pt x="2306560" y="6850"/>
                </a:lnTo>
                <a:lnTo>
                  <a:pt x="2306560" y="517214"/>
                </a:lnTo>
                <a:lnTo>
                  <a:pt x="2306560" y="3660847"/>
                </a:lnTo>
                <a:lnTo>
                  <a:pt x="2306561" y="3660847"/>
                </a:lnTo>
                <a:lnTo>
                  <a:pt x="2306561" y="4188500"/>
                </a:lnTo>
                <a:lnTo>
                  <a:pt x="2306560" y="4188500"/>
                </a:lnTo>
                <a:lnTo>
                  <a:pt x="1562234" y="4188500"/>
                </a:lnTo>
                <a:lnTo>
                  <a:pt x="15803" y="4188500"/>
                </a:lnTo>
                <a:lnTo>
                  <a:pt x="15803" y="3660847"/>
                </a:lnTo>
                <a:lnTo>
                  <a:pt x="1562234" y="3660847"/>
                </a:lnTo>
                <a:lnTo>
                  <a:pt x="1562234" y="578761"/>
                </a:lnTo>
                <a:lnTo>
                  <a:pt x="0" y="57876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0" rtlCol="0" anchor="t" anchorCtr="0">
            <a:noAutofit/>
          </a:bodyPr>
          <a:lstStyle/>
          <a:p>
            <a:pPr algn="r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Feature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72265" y="4872508"/>
            <a:ext cx="6543801" cy="1381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Result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Rectángulo redondeado 97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99" name="Conector curvado 98"/>
          <p:cNvCxnSpPr/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/>
          <p:cNvSpPr/>
          <p:nvPr/>
        </p:nvSpPr>
        <p:spPr>
          <a:xfrm>
            <a:off x="4650242" y="5752607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02" name="Conector curvado 74"/>
          <p:cNvCxnSpPr/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103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105" name="Rectángulo redondeado 104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590687" y="3755881"/>
            <a:ext cx="68465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3" name="Conector curvado 82"/>
          <p:cNvCxnSpPr>
            <a:stCxn id="68" idx="3"/>
            <a:endCxn id="155" idx="1"/>
          </p:cNvCxnSpPr>
          <p:nvPr/>
        </p:nvCxnSpPr>
        <p:spPr>
          <a:xfrm flipV="1">
            <a:off x="4275341" y="3889848"/>
            <a:ext cx="2526018" cy="224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ángulo redondeado 177"/>
          <p:cNvSpPr/>
          <p:nvPr/>
        </p:nvSpPr>
        <p:spPr>
          <a:xfrm>
            <a:off x="3021513" y="4923388"/>
            <a:ext cx="73601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3721" y="4204095"/>
            <a:ext cx="895092" cy="54349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2939832" y="4023363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madeByActuator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757526" y="5059595"/>
            <a:ext cx="2949670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curvado 188"/>
          <p:cNvCxnSpPr>
            <a:stCxn id="178" idx="3"/>
            <a:endCxn id="155" idx="2"/>
          </p:cNvCxnSpPr>
          <p:nvPr/>
        </p:nvCxnSpPr>
        <p:spPr>
          <a:xfrm flipV="1">
            <a:off x="3757526" y="4026055"/>
            <a:ext cx="3690247" cy="1033541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7274420" y="419333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actsOnProperty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8252" y="3682120"/>
            <a:ext cx="892190" cy="159034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Overview of SOSA: Actuation</a:t>
            </a:r>
            <a:endParaRPr lang="en-GB" dirty="0"/>
          </a:p>
        </p:txBody>
      </p:sp>
      <p:sp>
        <p:nvSpPr>
          <p:cNvPr id="155" name="Rectángulo redondeado 154"/>
          <p:cNvSpPr/>
          <p:nvPr/>
        </p:nvSpPr>
        <p:spPr>
          <a:xfrm>
            <a:off x="6801359" y="3753640"/>
            <a:ext cx="1292828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B050"/>
                </a:solidFill>
                <a:latin typeface="Arial"/>
                <a:cs typeface="Arial"/>
              </a:rPr>
              <a:t>ActuatableProperty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57261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madeActuation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5748353" y="3650128"/>
            <a:ext cx="9861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actsOnProperty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4253671" y="3625314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isActedOnBy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1" name="Conector curvado 80"/>
          <p:cNvCxnSpPr>
            <a:stCxn id="178" idx="2"/>
            <a:endCxn id="80" idx="1"/>
          </p:cNvCxnSpPr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4772070" y="5752607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90" name="Conector curvado 74"/>
          <p:cNvCxnSpPr>
            <a:stCxn id="178" idx="2"/>
            <a:endCxn id="92" idx="0"/>
          </p:cNvCxnSpPr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954411" y="3098144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85" name="Conector curvado 84"/>
          <p:cNvCxnSpPr/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792599" y="3457829"/>
            <a:ext cx="460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72266" y="3390699"/>
            <a:ext cx="2776106" cy="1011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Procedure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72267" y="2785596"/>
            <a:ext cx="2326416" cy="5443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2903081" y="3390699"/>
            <a:ext cx="5277717" cy="1860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>
                <a:solidFill>
                  <a:schemeClr val="tx1"/>
                </a:solidFill>
                <a:cs typeface="Arial"/>
              </a:rPr>
              <a:t>Observation/Actuation/Sampling</a:t>
            </a:r>
          </a:p>
        </p:txBody>
      </p:sp>
      <p:sp>
        <p:nvSpPr>
          <p:cNvPr id="96" name="Rectángulo 95"/>
          <p:cNvSpPr/>
          <p:nvPr/>
        </p:nvSpPr>
        <p:spPr>
          <a:xfrm>
            <a:off x="72265" y="4872508"/>
            <a:ext cx="6543801" cy="1381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Result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5388660" y="5028465"/>
            <a:ext cx="12747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617328" y="2016439"/>
            <a:ext cx="63590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System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54411" y="3098144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1" name="Conector curvado 10"/>
          <p:cNvCxnSpPr>
            <a:stCxn id="4" idx="0"/>
            <a:endCxn id="4" idx="1"/>
          </p:cNvCxnSpPr>
          <p:nvPr/>
        </p:nvCxnSpPr>
        <p:spPr>
          <a:xfrm rot="16200000" flipH="1" flipV="1">
            <a:off x="3708199" y="1925568"/>
            <a:ext cx="136208" cy="317950"/>
          </a:xfrm>
          <a:prstGeom prst="curvedConnector4">
            <a:avLst>
              <a:gd name="adj1" fmla="val -167832"/>
              <a:gd name="adj2" fmla="val 171898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100693" y="1547037"/>
            <a:ext cx="11849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hasSubsystem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5329187" y="2010263"/>
            <a:ext cx="1038369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SurvivalRange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16" name="Conector curvado 15"/>
          <p:cNvCxnSpPr>
            <a:stCxn id="4" idx="3"/>
            <a:endCxn id="15" idx="1"/>
          </p:cNvCxnSpPr>
          <p:nvPr/>
        </p:nvCxnSpPr>
        <p:spPr>
          <a:xfrm flipV="1">
            <a:off x="4253228" y="2146471"/>
            <a:ext cx="1075959" cy="617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873990" y="1795433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hasSurvivalRange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5274613" y="2496939"/>
            <a:ext cx="1147516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OperatingRange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19" name="Conector curvado 18"/>
          <p:cNvCxnSpPr>
            <a:stCxn id="4" idx="3"/>
            <a:endCxn id="18" idx="1"/>
          </p:cNvCxnSpPr>
          <p:nvPr/>
        </p:nvCxnSpPr>
        <p:spPr>
          <a:xfrm>
            <a:off x="4253228" y="2152647"/>
            <a:ext cx="1021385" cy="4805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4873990" y="226481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hasOperatingRange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43127" y="181010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err="1" smtClean="0">
                <a:solidFill>
                  <a:srgbClr val="0070C0"/>
                </a:solidFill>
                <a:latin typeface="Arial"/>
                <a:cs typeface="Arial"/>
              </a:rPr>
              <a:t>hasDeployment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112592" y="2025272"/>
            <a:ext cx="902613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Deployment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40" name="Conector curvado 39"/>
          <p:cNvCxnSpPr>
            <a:stCxn id="31" idx="3"/>
            <a:endCxn id="4" idx="1"/>
          </p:cNvCxnSpPr>
          <p:nvPr/>
        </p:nvCxnSpPr>
        <p:spPr>
          <a:xfrm flipV="1">
            <a:off x="1015205" y="2152647"/>
            <a:ext cx="2602123" cy="883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25968" y="1810109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deployedSyste</a:t>
            </a:r>
            <a:r>
              <a:rPr lang="en-GB" sz="900" dirty="0" err="1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45" name="Conector curvado 44"/>
          <p:cNvCxnSpPr>
            <a:stCxn id="31" idx="2"/>
            <a:endCxn id="44" idx="0"/>
          </p:cNvCxnSpPr>
          <p:nvPr/>
        </p:nvCxnSpPr>
        <p:spPr>
          <a:xfrm rot="5400000">
            <a:off x="218823" y="2642545"/>
            <a:ext cx="689934" cy="21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543542" y="2713880"/>
            <a:ext cx="14927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deployedOnPlatform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50" name="Conector curvado 49"/>
          <p:cNvCxnSpPr>
            <a:stCxn id="44" idx="3"/>
            <a:endCxn id="4" idx="1"/>
          </p:cNvCxnSpPr>
          <p:nvPr/>
        </p:nvCxnSpPr>
        <p:spPr>
          <a:xfrm flipV="1">
            <a:off x="907548" y="2152647"/>
            <a:ext cx="2709780" cy="97118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2969925" y="2159162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62" name="Conector curvado 10"/>
          <p:cNvCxnSpPr>
            <a:stCxn id="68" idx="0"/>
            <a:endCxn id="4" idx="2"/>
          </p:cNvCxnSpPr>
          <p:nvPr/>
        </p:nvCxnSpPr>
        <p:spPr>
          <a:xfrm flipV="1">
            <a:off x="3933014" y="2288854"/>
            <a:ext cx="2264" cy="1467027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redondeado 67"/>
          <p:cNvSpPr/>
          <p:nvPr/>
        </p:nvSpPr>
        <p:spPr>
          <a:xfrm>
            <a:off x="3590687" y="3755881"/>
            <a:ext cx="68465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78" name="Conector curvado 77"/>
          <p:cNvCxnSpPr>
            <a:stCxn id="4" idx="2"/>
            <a:endCxn id="77" idx="0"/>
          </p:cNvCxnSpPr>
          <p:nvPr/>
        </p:nvCxnSpPr>
        <p:spPr>
          <a:xfrm rot="5400000">
            <a:off x="2132262" y="1955766"/>
            <a:ext cx="1469929" cy="213610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1794184" y="3514250"/>
            <a:ext cx="10182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implements only</a:t>
            </a:r>
          </a:p>
        </p:txBody>
      </p:sp>
      <p:cxnSp>
        <p:nvCxnSpPr>
          <p:cNvPr id="83" name="Conector curvado 82"/>
          <p:cNvCxnSpPr>
            <a:stCxn id="68" idx="3"/>
            <a:endCxn id="155" idx="1"/>
          </p:cNvCxnSpPr>
          <p:nvPr/>
        </p:nvCxnSpPr>
        <p:spPr>
          <a:xfrm flipV="1">
            <a:off x="4275341" y="3889848"/>
            <a:ext cx="2526018" cy="224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curvado 85"/>
          <p:cNvCxnSpPr>
            <a:stCxn id="4" idx="3"/>
            <a:endCxn id="326" idx="1"/>
          </p:cNvCxnSpPr>
          <p:nvPr/>
        </p:nvCxnSpPr>
        <p:spPr>
          <a:xfrm flipV="1">
            <a:off x="4253228" y="1705451"/>
            <a:ext cx="997749" cy="44719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4873990" y="133962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hasSystemCapability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44636" y="2303323"/>
            <a:ext cx="14390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inDeployment only</a:t>
            </a:r>
            <a:endParaRPr lang="en-GB" sz="900">
              <a:solidFill>
                <a:srgbClr val="0070C0"/>
              </a:solidFill>
            </a:endParaRPr>
          </a:p>
        </p:txBody>
      </p:sp>
      <p:cxnSp>
        <p:nvCxnSpPr>
          <p:cNvPr id="118" name="Conector curvado 117"/>
          <p:cNvCxnSpPr>
            <a:stCxn id="77" idx="1"/>
            <a:endCxn id="123" idx="3"/>
          </p:cNvCxnSpPr>
          <p:nvPr/>
        </p:nvCxnSpPr>
        <p:spPr>
          <a:xfrm rot="10800000">
            <a:off x="704566" y="3686139"/>
            <a:ext cx="696911" cy="20885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703612" y="3470290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hasInput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20" name="Conector curvado 119"/>
          <p:cNvCxnSpPr>
            <a:stCxn id="77" idx="1"/>
            <a:endCxn id="125" idx="3"/>
          </p:cNvCxnSpPr>
          <p:nvPr/>
        </p:nvCxnSpPr>
        <p:spPr>
          <a:xfrm rot="10800000" flipV="1">
            <a:off x="704566" y="3894990"/>
            <a:ext cx="696911" cy="23661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704662" y="4087201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hasOutput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23" name="Rectángulo redondeado 122"/>
          <p:cNvSpPr/>
          <p:nvPr/>
        </p:nvSpPr>
        <p:spPr>
          <a:xfrm>
            <a:off x="211955" y="3549930"/>
            <a:ext cx="49261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Input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25" name="Rectángulo redondeado 124"/>
          <p:cNvSpPr/>
          <p:nvPr/>
        </p:nvSpPr>
        <p:spPr>
          <a:xfrm>
            <a:off x="112892" y="3995396"/>
            <a:ext cx="591673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Output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3021513" y="4923388"/>
            <a:ext cx="73601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Actuation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3721" y="4204095"/>
            <a:ext cx="895092" cy="54349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2939832" y="4023363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madeByActuator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757526" y="5059595"/>
            <a:ext cx="2949670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203835" y="5028465"/>
            <a:ext cx="15183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9" name="Conector curvado 188"/>
          <p:cNvCxnSpPr>
            <a:stCxn id="178" idx="3"/>
            <a:endCxn id="155" idx="2"/>
          </p:cNvCxnSpPr>
          <p:nvPr/>
        </p:nvCxnSpPr>
        <p:spPr>
          <a:xfrm flipV="1">
            <a:off x="3757526" y="4026055"/>
            <a:ext cx="3690247" cy="1033541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7274420" y="419333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actsOnProperty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1" name="Conector curvado 190"/>
          <p:cNvCxnSpPr>
            <a:stCxn id="201" idx="3"/>
            <a:endCxn id="185" idx="3"/>
          </p:cNvCxnSpPr>
          <p:nvPr/>
        </p:nvCxnSpPr>
        <p:spPr>
          <a:xfrm flipV="1">
            <a:off x="7928127" y="1300860"/>
            <a:ext cx="235715" cy="3758735"/>
          </a:xfrm>
          <a:prstGeom prst="curvedConnector3">
            <a:avLst>
              <a:gd name="adj1" fmla="val 196982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/>
          <p:cNvSpPr/>
          <p:nvPr/>
        </p:nvSpPr>
        <p:spPr>
          <a:xfrm>
            <a:off x="8214313" y="1257953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93" name="Rectángulo 192"/>
          <p:cNvSpPr/>
          <p:nvPr/>
        </p:nvSpPr>
        <p:spPr>
          <a:xfrm>
            <a:off x="8126313" y="4789405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isPropertyOf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8252" y="3682120"/>
            <a:ext cx="892190" cy="159034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78" name="Rectángulo redondeado 277"/>
          <p:cNvSpPr/>
          <p:nvPr/>
        </p:nvSpPr>
        <p:spPr>
          <a:xfrm>
            <a:off x="7006434" y="2013195"/>
            <a:ext cx="747572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Condition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279" name="Conector curvado 278"/>
          <p:cNvCxnSpPr>
            <a:stCxn id="326" idx="3"/>
            <a:endCxn id="278" idx="1"/>
          </p:cNvCxnSpPr>
          <p:nvPr/>
        </p:nvCxnSpPr>
        <p:spPr>
          <a:xfrm>
            <a:off x="6445764" y="1705451"/>
            <a:ext cx="560670" cy="44395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/>
          <p:cNvSpPr/>
          <p:nvPr/>
        </p:nvSpPr>
        <p:spPr>
          <a:xfrm>
            <a:off x="6675059" y="22566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inCondition only</a:t>
            </a:r>
            <a:endParaRPr lang="en-GB" sz="900">
              <a:solidFill>
                <a:srgbClr val="0070C0"/>
              </a:solidFill>
            </a:endParaRPr>
          </a:p>
        </p:txBody>
      </p:sp>
      <p:cxnSp>
        <p:nvCxnSpPr>
          <p:cNvPr id="281" name="Conector curvado 10"/>
          <p:cNvCxnSpPr>
            <a:stCxn id="278" idx="0"/>
            <a:endCxn id="185" idx="2"/>
          </p:cNvCxnSpPr>
          <p:nvPr/>
        </p:nvCxnSpPr>
        <p:spPr>
          <a:xfrm rot="5400000" flipH="1" flipV="1">
            <a:off x="7309473" y="1507814"/>
            <a:ext cx="576128" cy="43463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ángulo redondeado 325"/>
          <p:cNvSpPr/>
          <p:nvPr/>
        </p:nvSpPr>
        <p:spPr>
          <a:xfrm>
            <a:off x="5250977" y="1569243"/>
            <a:ext cx="1194787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SystemCapability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30" name="Rectángulo 329"/>
          <p:cNvSpPr/>
          <p:nvPr/>
        </p:nvSpPr>
        <p:spPr>
          <a:xfrm>
            <a:off x="6965348" y="1356881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endParaRPr lang="en-GB" sz="900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335" name="Conector curvado 334"/>
          <p:cNvCxnSpPr>
            <a:stCxn id="326" idx="3"/>
            <a:endCxn id="185" idx="1"/>
          </p:cNvCxnSpPr>
          <p:nvPr/>
        </p:nvCxnSpPr>
        <p:spPr>
          <a:xfrm flipV="1">
            <a:off x="6445764" y="1300860"/>
            <a:ext cx="1020104" cy="40459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5" idx="3"/>
            <a:endCxn id="278" idx="1"/>
          </p:cNvCxnSpPr>
          <p:nvPr/>
        </p:nvCxnSpPr>
        <p:spPr>
          <a:xfrm>
            <a:off x="6367556" y="2146471"/>
            <a:ext cx="638878" cy="2932"/>
          </a:xfrm>
          <a:prstGeom prst="curvedConnector3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8" idx="3"/>
            <a:endCxn id="278" idx="1"/>
          </p:cNvCxnSpPr>
          <p:nvPr/>
        </p:nvCxnSpPr>
        <p:spPr>
          <a:xfrm flipV="1">
            <a:off x="6422129" y="2149403"/>
            <a:ext cx="584305" cy="483744"/>
          </a:xfrm>
          <a:prstGeom prst="curvedConnector3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Overview of SSN: Actuation</a:t>
            </a:r>
            <a:endParaRPr lang="en-GB" dirty="0"/>
          </a:p>
        </p:txBody>
      </p:sp>
      <p:sp>
        <p:nvSpPr>
          <p:cNvPr id="155" name="Rectángulo redondeado 154"/>
          <p:cNvSpPr/>
          <p:nvPr/>
        </p:nvSpPr>
        <p:spPr>
          <a:xfrm>
            <a:off x="6801359" y="3753640"/>
            <a:ext cx="1292828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B050"/>
                </a:solidFill>
                <a:latin typeface="Arial"/>
                <a:cs typeface="Arial"/>
              </a:rPr>
              <a:t>ActuatableProperty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56" name="Conector curvado 10"/>
          <p:cNvCxnSpPr>
            <a:stCxn id="155" idx="0"/>
            <a:endCxn id="185" idx="2"/>
          </p:cNvCxnSpPr>
          <p:nvPr/>
        </p:nvCxnSpPr>
        <p:spPr>
          <a:xfrm rot="5400000" flipH="1" flipV="1">
            <a:off x="6473028" y="2411813"/>
            <a:ext cx="2316573" cy="36708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redondeado 184"/>
          <p:cNvSpPr/>
          <p:nvPr/>
        </p:nvSpPr>
        <p:spPr>
          <a:xfrm>
            <a:off x="7465868" y="1164652"/>
            <a:ext cx="697974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57261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madeActuation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72" name="Rectángulo 271"/>
          <p:cNvSpPr/>
          <p:nvPr/>
        </p:nvSpPr>
        <p:spPr>
          <a:xfrm>
            <a:off x="2947192" y="2377697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implementedBy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</a:p>
        </p:txBody>
      </p:sp>
      <p:sp>
        <p:nvSpPr>
          <p:cNvPr id="282" name="Rectángulo 281"/>
          <p:cNvSpPr/>
          <p:nvPr/>
        </p:nvSpPr>
        <p:spPr>
          <a:xfrm>
            <a:off x="6616067" y="1065420"/>
            <a:ext cx="7553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283" name="Conector curvado 282"/>
          <p:cNvCxnSpPr>
            <a:stCxn id="31" idx="0"/>
            <a:endCxn id="185" idx="1"/>
          </p:cNvCxnSpPr>
          <p:nvPr/>
        </p:nvCxnSpPr>
        <p:spPr>
          <a:xfrm rot="5400000" flipH="1" flipV="1">
            <a:off x="3652677" y="-1787918"/>
            <a:ext cx="724412" cy="6901969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ángulo 98"/>
          <p:cNvSpPr/>
          <p:nvPr/>
        </p:nvSpPr>
        <p:spPr>
          <a:xfrm>
            <a:off x="5626525" y="3650128"/>
            <a:ext cx="12298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actsOnProperty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4253671" y="3625314"/>
            <a:ext cx="10951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isActedOnBy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1" name="Conector curvado 80"/>
          <p:cNvCxnSpPr>
            <a:stCxn id="178" idx="2"/>
            <a:endCxn id="80" idx="1"/>
          </p:cNvCxnSpPr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4650242" y="5752607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90" name="Conector curvado 74"/>
          <p:cNvCxnSpPr>
            <a:stCxn id="178" idx="2"/>
            <a:endCxn id="92" idx="0"/>
          </p:cNvCxnSpPr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72266" y="3390699"/>
            <a:ext cx="2776106" cy="1011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Procedure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72267" y="1109324"/>
            <a:ext cx="2326416" cy="22205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2469812" y="1109324"/>
            <a:ext cx="1944229" cy="1743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6599340" y="1811223"/>
            <a:ext cx="1564502" cy="6918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Condition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4468443" y="1109324"/>
            <a:ext cx="2076494" cy="1743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 err="1" smtClean="0">
                <a:solidFill>
                  <a:schemeClr val="tx1"/>
                </a:solidFill>
                <a:latin typeface="Arial"/>
                <a:cs typeface="Arial"/>
              </a:rPr>
              <a:t>SystemProperty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2903081" y="3390699"/>
            <a:ext cx="5277717" cy="1860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>
                <a:solidFill>
                  <a:schemeClr val="tx1"/>
                </a:solidFill>
                <a:cs typeface="Arial"/>
              </a:rPr>
              <a:t>Observation/Actuation/Sampling</a:t>
            </a:r>
          </a:p>
        </p:txBody>
      </p:sp>
      <p:sp>
        <p:nvSpPr>
          <p:cNvPr id="96" name="Forma libre 95"/>
          <p:cNvSpPr/>
          <p:nvPr/>
        </p:nvSpPr>
        <p:spPr>
          <a:xfrm>
            <a:off x="6659254" y="1102474"/>
            <a:ext cx="2306561" cy="4188500"/>
          </a:xfrm>
          <a:custGeom>
            <a:avLst/>
            <a:gdLst>
              <a:gd name="connsiteX0" fmla="*/ 652412 w 2290758"/>
              <a:gd name="connsiteY0" fmla="*/ 0 h 4188500"/>
              <a:gd name="connsiteX1" fmla="*/ 2290757 w 2290758"/>
              <a:gd name="connsiteY1" fmla="*/ 0 h 4188500"/>
              <a:gd name="connsiteX2" fmla="*/ 2290757 w 2290758"/>
              <a:gd name="connsiteY2" fmla="*/ 6850 h 4188500"/>
              <a:gd name="connsiteX3" fmla="*/ 2290757 w 2290758"/>
              <a:gd name="connsiteY3" fmla="*/ 517214 h 4188500"/>
              <a:gd name="connsiteX4" fmla="*/ 2290757 w 2290758"/>
              <a:gd name="connsiteY4" fmla="*/ 3660847 h 4188500"/>
              <a:gd name="connsiteX5" fmla="*/ 2290758 w 2290758"/>
              <a:gd name="connsiteY5" fmla="*/ 3660847 h 4188500"/>
              <a:gd name="connsiteX6" fmla="*/ 2290758 w 2290758"/>
              <a:gd name="connsiteY6" fmla="*/ 4188500 h 4188500"/>
              <a:gd name="connsiteX7" fmla="*/ 2290757 w 2290758"/>
              <a:gd name="connsiteY7" fmla="*/ 4188500 h 4188500"/>
              <a:gd name="connsiteX8" fmla="*/ 1546431 w 2290758"/>
              <a:gd name="connsiteY8" fmla="*/ 4188500 h 4188500"/>
              <a:gd name="connsiteX9" fmla="*/ 0 w 2290758"/>
              <a:gd name="connsiteY9" fmla="*/ 4188500 h 4188500"/>
              <a:gd name="connsiteX10" fmla="*/ 0 w 2290758"/>
              <a:gd name="connsiteY10" fmla="*/ 3660847 h 4188500"/>
              <a:gd name="connsiteX11" fmla="*/ 1546431 w 2290758"/>
              <a:gd name="connsiteY11" fmla="*/ 3660847 h 4188500"/>
              <a:gd name="connsiteX12" fmla="*/ 1546431 w 2290758"/>
              <a:gd name="connsiteY12" fmla="*/ 517214 h 4188500"/>
              <a:gd name="connsiteX13" fmla="*/ 652412 w 2290758"/>
              <a:gd name="connsiteY13" fmla="*/ 517214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17214 h 4188500"/>
              <a:gd name="connsiteX13" fmla="*/ 668215 w 2306561"/>
              <a:gd name="connsiteY13" fmla="*/ 517214 h 4188500"/>
              <a:gd name="connsiteX14" fmla="*/ 0 w 2306561"/>
              <a:gd name="connsiteY14" fmla="*/ 0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17214 h 4188500"/>
              <a:gd name="connsiteX13" fmla="*/ 0 w 2306561"/>
              <a:gd name="connsiteY13" fmla="*/ 578760 h 4188500"/>
              <a:gd name="connsiteX14" fmla="*/ 0 w 2306561"/>
              <a:gd name="connsiteY14" fmla="*/ 0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78761 h 4188500"/>
              <a:gd name="connsiteX13" fmla="*/ 0 w 2306561"/>
              <a:gd name="connsiteY13" fmla="*/ 578760 h 4188500"/>
              <a:gd name="connsiteX14" fmla="*/ 0 w 2306561"/>
              <a:gd name="connsiteY14" fmla="*/ 0 h 418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6561" h="4188500">
                <a:moveTo>
                  <a:pt x="0" y="0"/>
                </a:moveTo>
                <a:lnTo>
                  <a:pt x="2306560" y="0"/>
                </a:lnTo>
                <a:lnTo>
                  <a:pt x="2306560" y="6850"/>
                </a:lnTo>
                <a:lnTo>
                  <a:pt x="2306560" y="517214"/>
                </a:lnTo>
                <a:lnTo>
                  <a:pt x="2306560" y="3660847"/>
                </a:lnTo>
                <a:lnTo>
                  <a:pt x="2306561" y="3660847"/>
                </a:lnTo>
                <a:lnTo>
                  <a:pt x="2306561" y="4188500"/>
                </a:lnTo>
                <a:lnTo>
                  <a:pt x="2306560" y="4188500"/>
                </a:lnTo>
                <a:lnTo>
                  <a:pt x="1562234" y="4188500"/>
                </a:lnTo>
                <a:lnTo>
                  <a:pt x="15803" y="4188500"/>
                </a:lnTo>
                <a:lnTo>
                  <a:pt x="15803" y="3660847"/>
                </a:lnTo>
                <a:lnTo>
                  <a:pt x="1562234" y="3660847"/>
                </a:lnTo>
                <a:lnTo>
                  <a:pt x="1562234" y="578761"/>
                </a:lnTo>
                <a:lnTo>
                  <a:pt x="0" y="57876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0" rtlCol="0" anchor="t" anchorCtr="0">
            <a:noAutofit/>
          </a:bodyPr>
          <a:lstStyle/>
          <a:p>
            <a:pPr algn="r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Feature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72265" y="4872508"/>
            <a:ext cx="6543801" cy="1381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Result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9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590687" y="3755881"/>
            <a:ext cx="686320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Sampler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3021513" y="4923388"/>
            <a:ext cx="73766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Sampling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4549" y="4204091"/>
            <a:ext cx="895092" cy="54350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2903256" y="399593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madeBySampler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759175" y="5059595"/>
            <a:ext cx="2948021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8664" y="3681708"/>
            <a:ext cx="892190" cy="159117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Overview of SOSA: Sampling</a:t>
            </a:r>
            <a:endParaRPr lang="en-GB" dirty="0"/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57261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madeSampling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81" name="Conector curvado 80"/>
          <p:cNvCxnSpPr/>
          <p:nvPr/>
        </p:nvCxnSpPr>
        <p:spPr>
          <a:xfrm rot="16200000" flipH="1">
            <a:off x="4034060" y="4546091"/>
            <a:ext cx="860210" cy="2159634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5543982" y="5914696"/>
            <a:ext cx="64136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8126313" y="524368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isSampleOf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6589888" y="6045795"/>
            <a:ext cx="10575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hasSample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93" name="Conector curvado 92"/>
          <p:cNvCxnSpPr/>
          <p:nvPr/>
        </p:nvCxnSpPr>
        <p:spPr>
          <a:xfrm flipH="1">
            <a:off x="6185346" y="5059595"/>
            <a:ext cx="1742781" cy="996418"/>
          </a:xfrm>
          <a:prstGeom prst="curvedConnector3">
            <a:avLst>
              <a:gd name="adj1" fmla="val -13117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curvado 74"/>
          <p:cNvCxnSpPr>
            <a:stCxn id="178" idx="2"/>
            <a:endCxn id="95" idx="0"/>
          </p:cNvCxnSpPr>
          <p:nvPr/>
        </p:nvCxnSpPr>
        <p:spPr>
          <a:xfrm flipH="1">
            <a:off x="3388214" y="5195803"/>
            <a:ext cx="2130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4772070" y="5752607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954411" y="3098144"/>
            <a:ext cx="7681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83" name="Conector curvado 82"/>
          <p:cNvCxnSpPr/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/>
          <p:cNvSpPr/>
          <p:nvPr/>
        </p:nvSpPr>
        <p:spPr>
          <a:xfrm>
            <a:off x="3792599" y="3457829"/>
            <a:ext cx="460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5388660" y="5028465"/>
            <a:ext cx="12747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72266" y="3390699"/>
            <a:ext cx="2776106" cy="1011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Procedure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72267" y="2785596"/>
            <a:ext cx="2326416" cy="5443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2903081" y="3390699"/>
            <a:ext cx="5277717" cy="1860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>
                <a:solidFill>
                  <a:schemeClr val="tx1"/>
                </a:solidFill>
                <a:cs typeface="Arial"/>
              </a:rPr>
              <a:t>Observation/Actuation/Sampling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72265" y="4872508"/>
            <a:ext cx="6543801" cy="1381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Result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76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617328" y="2016439"/>
            <a:ext cx="63590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System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954411" y="3098144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1" name="Conector curvado 10"/>
          <p:cNvCxnSpPr>
            <a:stCxn id="4" idx="0"/>
            <a:endCxn id="4" idx="1"/>
          </p:cNvCxnSpPr>
          <p:nvPr/>
        </p:nvCxnSpPr>
        <p:spPr>
          <a:xfrm rot="16200000" flipH="1" flipV="1">
            <a:off x="3708199" y="1925568"/>
            <a:ext cx="136208" cy="317950"/>
          </a:xfrm>
          <a:prstGeom prst="curvedConnector4">
            <a:avLst>
              <a:gd name="adj1" fmla="val -167832"/>
              <a:gd name="adj2" fmla="val 171898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100693" y="1547037"/>
            <a:ext cx="11849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hasSubsystem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5329187" y="2010263"/>
            <a:ext cx="1038369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SurvivalRange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16" name="Conector curvado 15"/>
          <p:cNvCxnSpPr>
            <a:stCxn id="4" idx="3"/>
            <a:endCxn id="15" idx="1"/>
          </p:cNvCxnSpPr>
          <p:nvPr/>
        </p:nvCxnSpPr>
        <p:spPr>
          <a:xfrm flipV="1">
            <a:off x="4253228" y="2146471"/>
            <a:ext cx="1075959" cy="617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873990" y="1795433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hasSurvivalRange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5274613" y="2496939"/>
            <a:ext cx="1147516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OperatingRange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19" name="Conector curvado 18"/>
          <p:cNvCxnSpPr>
            <a:stCxn id="4" idx="3"/>
            <a:endCxn id="18" idx="1"/>
          </p:cNvCxnSpPr>
          <p:nvPr/>
        </p:nvCxnSpPr>
        <p:spPr>
          <a:xfrm>
            <a:off x="4253228" y="2152647"/>
            <a:ext cx="1021385" cy="4805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4873990" y="226481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hasOperatingRange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43127" y="181010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err="1" smtClean="0">
                <a:solidFill>
                  <a:srgbClr val="0070C0"/>
                </a:solidFill>
                <a:latin typeface="Arial"/>
                <a:cs typeface="Arial"/>
              </a:rPr>
              <a:t>hasDeployment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112592" y="2025272"/>
            <a:ext cx="902613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Deployment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40" name="Conector curvado 39"/>
          <p:cNvCxnSpPr>
            <a:stCxn id="31" idx="3"/>
            <a:endCxn id="4" idx="1"/>
          </p:cNvCxnSpPr>
          <p:nvPr/>
        </p:nvCxnSpPr>
        <p:spPr>
          <a:xfrm flipV="1">
            <a:off x="1015205" y="2152647"/>
            <a:ext cx="2602123" cy="883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425968" y="1810109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deployedSyste</a:t>
            </a:r>
            <a:r>
              <a:rPr lang="en-GB" sz="900" dirty="0" err="1">
                <a:solidFill>
                  <a:srgbClr val="0070C0"/>
                </a:solidFill>
                <a:latin typeface="Arial"/>
                <a:cs typeface="Arial"/>
              </a:rPr>
              <a:t>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45" name="Conector curvado 44"/>
          <p:cNvCxnSpPr>
            <a:stCxn id="31" idx="2"/>
            <a:endCxn id="44" idx="0"/>
          </p:cNvCxnSpPr>
          <p:nvPr/>
        </p:nvCxnSpPr>
        <p:spPr>
          <a:xfrm rot="5400000">
            <a:off x="218823" y="2642545"/>
            <a:ext cx="689934" cy="21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543542" y="2713880"/>
            <a:ext cx="14927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deployedOnPlatform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50" name="Conector curvado 49"/>
          <p:cNvCxnSpPr>
            <a:stCxn id="44" idx="3"/>
            <a:endCxn id="4" idx="1"/>
          </p:cNvCxnSpPr>
          <p:nvPr/>
        </p:nvCxnSpPr>
        <p:spPr>
          <a:xfrm flipV="1">
            <a:off x="907548" y="2152647"/>
            <a:ext cx="2709780" cy="97118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2969925" y="2159162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62" name="Conector curvado 10"/>
          <p:cNvCxnSpPr>
            <a:stCxn id="68" idx="0"/>
            <a:endCxn id="4" idx="2"/>
          </p:cNvCxnSpPr>
          <p:nvPr/>
        </p:nvCxnSpPr>
        <p:spPr>
          <a:xfrm flipV="1">
            <a:off x="3933847" y="2288854"/>
            <a:ext cx="1431" cy="1467027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redondeado 67"/>
          <p:cNvSpPr/>
          <p:nvPr/>
        </p:nvSpPr>
        <p:spPr>
          <a:xfrm>
            <a:off x="3590687" y="3755881"/>
            <a:ext cx="686320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Sampler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78" name="Conector curvado 77"/>
          <p:cNvCxnSpPr>
            <a:stCxn id="4" idx="2"/>
            <a:endCxn id="77" idx="0"/>
          </p:cNvCxnSpPr>
          <p:nvPr/>
        </p:nvCxnSpPr>
        <p:spPr>
          <a:xfrm rot="5400000">
            <a:off x="2132262" y="1955766"/>
            <a:ext cx="1469929" cy="213610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1794184" y="3514250"/>
            <a:ext cx="10182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implements only</a:t>
            </a:r>
          </a:p>
        </p:txBody>
      </p:sp>
      <p:cxnSp>
        <p:nvCxnSpPr>
          <p:cNvPr id="86" name="Conector curvado 85"/>
          <p:cNvCxnSpPr>
            <a:stCxn id="4" idx="3"/>
            <a:endCxn id="326" idx="1"/>
          </p:cNvCxnSpPr>
          <p:nvPr/>
        </p:nvCxnSpPr>
        <p:spPr>
          <a:xfrm flipV="1">
            <a:off x="4253228" y="1705451"/>
            <a:ext cx="997749" cy="44719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4873990" y="133962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hasSystemCapability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544636" y="2303323"/>
            <a:ext cx="14390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inDeployment only</a:t>
            </a:r>
            <a:endParaRPr lang="en-GB" sz="900">
              <a:solidFill>
                <a:srgbClr val="0070C0"/>
              </a:solidFill>
            </a:endParaRPr>
          </a:p>
        </p:txBody>
      </p:sp>
      <p:cxnSp>
        <p:nvCxnSpPr>
          <p:cNvPr id="118" name="Conector curvado 117"/>
          <p:cNvCxnSpPr>
            <a:stCxn id="77" idx="1"/>
            <a:endCxn id="123" idx="3"/>
          </p:cNvCxnSpPr>
          <p:nvPr/>
        </p:nvCxnSpPr>
        <p:spPr>
          <a:xfrm rot="10800000">
            <a:off x="704566" y="3686139"/>
            <a:ext cx="696911" cy="20885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703612" y="3470290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hasInput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20" name="Conector curvado 119"/>
          <p:cNvCxnSpPr>
            <a:stCxn id="77" idx="1"/>
            <a:endCxn id="125" idx="3"/>
          </p:cNvCxnSpPr>
          <p:nvPr/>
        </p:nvCxnSpPr>
        <p:spPr>
          <a:xfrm rot="10800000" flipV="1">
            <a:off x="704566" y="3894990"/>
            <a:ext cx="696911" cy="23661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704662" y="4087201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hasOutput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23" name="Rectángulo redondeado 122"/>
          <p:cNvSpPr/>
          <p:nvPr/>
        </p:nvSpPr>
        <p:spPr>
          <a:xfrm>
            <a:off x="211955" y="3549930"/>
            <a:ext cx="49261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Input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25" name="Rectángulo redondeado 124"/>
          <p:cNvSpPr/>
          <p:nvPr/>
        </p:nvSpPr>
        <p:spPr>
          <a:xfrm>
            <a:off x="112892" y="3995396"/>
            <a:ext cx="591673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Output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3021513" y="4923388"/>
            <a:ext cx="73766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Sampling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4549" y="4204091"/>
            <a:ext cx="895092" cy="54350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2903256" y="3995931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madeBySampler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759175" y="5059595"/>
            <a:ext cx="2948021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203835" y="5028465"/>
            <a:ext cx="15183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1" name="Conector curvado 190"/>
          <p:cNvCxnSpPr>
            <a:stCxn id="201" idx="3"/>
            <a:endCxn id="185" idx="3"/>
          </p:cNvCxnSpPr>
          <p:nvPr/>
        </p:nvCxnSpPr>
        <p:spPr>
          <a:xfrm flipV="1">
            <a:off x="7928127" y="1300860"/>
            <a:ext cx="235715" cy="3758735"/>
          </a:xfrm>
          <a:prstGeom prst="curvedConnector3">
            <a:avLst>
              <a:gd name="adj1" fmla="val 196982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/>
          <p:cNvSpPr/>
          <p:nvPr/>
        </p:nvSpPr>
        <p:spPr>
          <a:xfrm>
            <a:off x="8214313" y="1257953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93" name="Rectángulo 192"/>
          <p:cNvSpPr/>
          <p:nvPr/>
        </p:nvSpPr>
        <p:spPr>
          <a:xfrm>
            <a:off x="8126313" y="4789405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isPropertyOf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8664" y="3681708"/>
            <a:ext cx="892190" cy="159117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78" name="Rectángulo redondeado 277"/>
          <p:cNvSpPr/>
          <p:nvPr/>
        </p:nvSpPr>
        <p:spPr>
          <a:xfrm>
            <a:off x="7006434" y="2013195"/>
            <a:ext cx="747572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70C0"/>
                </a:solidFill>
                <a:latin typeface="Arial"/>
                <a:cs typeface="Arial"/>
              </a:rPr>
              <a:t>Condition</a:t>
            </a:r>
            <a:endParaRPr lang="en-GB" sz="100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279" name="Conector curvado 278"/>
          <p:cNvCxnSpPr>
            <a:stCxn id="326" idx="3"/>
            <a:endCxn id="278" idx="1"/>
          </p:cNvCxnSpPr>
          <p:nvPr/>
        </p:nvCxnSpPr>
        <p:spPr>
          <a:xfrm>
            <a:off x="6445764" y="1705451"/>
            <a:ext cx="560670" cy="44395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/>
          <p:cNvSpPr/>
          <p:nvPr/>
        </p:nvSpPr>
        <p:spPr>
          <a:xfrm>
            <a:off x="6675059" y="22566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inCondition only</a:t>
            </a:r>
            <a:endParaRPr lang="en-GB" sz="900">
              <a:solidFill>
                <a:srgbClr val="0070C0"/>
              </a:solidFill>
            </a:endParaRPr>
          </a:p>
        </p:txBody>
      </p:sp>
      <p:cxnSp>
        <p:nvCxnSpPr>
          <p:cNvPr id="281" name="Conector curvado 10"/>
          <p:cNvCxnSpPr>
            <a:stCxn id="278" idx="0"/>
            <a:endCxn id="185" idx="2"/>
          </p:cNvCxnSpPr>
          <p:nvPr/>
        </p:nvCxnSpPr>
        <p:spPr>
          <a:xfrm rot="5400000" flipH="1" flipV="1">
            <a:off x="7309473" y="1507814"/>
            <a:ext cx="576128" cy="43463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ángulo redondeado 325"/>
          <p:cNvSpPr/>
          <p:nvPr/>
        </p:nvSpPr>
        <p:spPr>
          <a:xfrm>
            <a:off x="5250977" y="1569243"/>
            <a:ext cx="1194787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rgbClr val="0070C0"/>
                </a:solidFill>
                <a:latin typeface="Arial"/>
                <a:cs typeface="Arial"/>
              </a:rPr>
              <a:t>SystemCapability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30" name="Rectángulo 329"/>
          <p:cNvSpPr/>
          <p:nvPr/>
        </p:nvSpPr>
        <p:spPr>
          <a:xfrm>
            <a:off x="6965348" y="1356881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endParaRPr lang="en-GB" sz="900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335" name="Conector curvado 334"/>
          <p:cNvCxnSpPr>
            <a:stCxn id="326" idx="3"/>
            <a:endCxn id="185" idx="1"/>
          </p:cNvCxnSpPr>
          <p:nvPr/>
        </p:nvCxnSpPr>
        <p:spPr>
          <a:xfrm flipV="1">
            <a:off x="6445764" y="1300860"/>
            <a:ext cx="1020104" cy="40459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15" idx="3"/>
            <a:endCxn id="278" idx="1"/>
          </p:cNvCxnSpPr>
          <p:nvPr/>
        </p:nvCxnSpPr>
        <p:spPr>
          <a:xfrm>
            <a:off x="6367556" y="2146471"/>
            <a:ext cx="638878" cy="2932"/>
          </a:xfrm>
          <a:prstGeom prst="curvedConnector3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>
            <a:stCxn id="18" idx="3"/>
            <a:endCxn id="278" idx="1"/>
          </p:cNvCxnSpPr>
          <p:nvPr/>
        </p:nvCxnSpPr>
        <p:spPr>
          <a:xfrm flipV="1">
            <a:off x="6422129" y="2149403"/>
            <a:ext cx="584305" cy="483744"/>
          </a:xfrm>
          <a:prstGeom prst="curvedConnector3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Overview of SSN: Sampling</a:t>
            </a:r>
            <a:endParaRPr lang="en-GB" dirty="0"/>
          </a:p>
        </p:txBody>
      </p:sp>
      <p:sp>
        <p:nvSpPr>
          <p:cNvPr id="185" name="Rectángulo redondeado 184"/>
          <p:cNvSpPr/>
          <p:nvPr/>
        </p:nvSpPr>
        <p:spPr>
          <a:xfrm>
            <a:off x="7465868" y="1164652"/>
            <a:ext cx="697974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57261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madeSampling</a:t>
            </a:r>
            <a:endParaRPr lang="en-GB" sz="900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72" name="Rectángulo 271"/>
          <p:cNvSpPr/>
          <p:nvPr/>
        </p:nvSpPr>
        <p:spPr>
          <a:xfrm>
            <a:off x="2947192" y="2377697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implementedBy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</a:p>
        </p:txBody>
      </p:sp>
      <p:sp>
        <p:nvSpPr>
          <p:cNvPr id="282" name="Rectángulo 281"/>
          <p:cNvSpPr/>
          <p:nvPr/>
        </p:nvSpPr>
        <p:spPr>
          <a:xfrm>
            <a:off x="6616067" y="1065420"/>
            <a:ext cx="7553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forProperty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283" name="Conector curvado 282"/>
          <p:cNvCxnSpPr>
            <a:stCxn id="31" idx="0"/>
            <a:endCxn id="185" idx="1"/>
          </p:cNvCxnSpPr>
          <p:nvPr/>
        </p:nvCxnSpPr>
        <p:spPr>
          <a:xfrm rot="5400000" flipH="1" flipV="1">
            <a:off x="3652677" y="-1787918"/>
            <a:ext cx="724412" cy="6901969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redondeado 79"/>
          <p:cNvSpPr/>
          <p:nvPr/>
        </p:nvSpPr>
        <p:spPr>
          <a:xfrm>
            <a:off x="5584026" y="5363949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81" name="Conector curvado 80"/>
          <p:cNvCxnSpPr/>
          <p:nvPr/>
        </p:nvCxnSpPr>
        <p:spPr>
          <a:xfrm rot="16200000" flipH="1">
            <a:off x="4034060" y="4546091"/>
            <a:ext cx="860210" cy="2159634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85" name="Conector curvado 10"/>
          <p:cNvCxnSpPr/>
          <p:nvPr/>
        </p:nvCxnSpPr>
        <p:spPr>
          <a:xfrm rot="5400000" flipH="1" flipV="1">
            <a:off x="6229162" y="4831305"/>
            <a:ext cx="724003" cy="1452998"/>
          </a:xfrm>
          <a:prstGeom prst="bentConnector3">
            <a:avLst>
              <a:gd name="adj1" fmla="val 17162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redondeado 88"/>
          <p:cNvSpPr/>
          <p:nvPr/>
        </p:nvSpPr>
        <p:spPr>
          <a:xfrm>
            <a:off x="5543982" y="5914696"/>
            <a:ext cx="641364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Sample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90" name="Conector curvado 10"/>
          <p:cNvCxnSpPr/>
          <p:nvPr/>
        </p:nvCxnSpPr>
        <p:spPr>
          <a:xfrm flipV="1">
            <a:off x="5864664" y="5636364"/>
            <a:ext cx="3414" cy="283441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8126313" y="524368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isSampleOf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6589888" y="6045795"/>
            <a:ext cx="10575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hasSample</a:t>
            </a:r>
            <a:r>
              <a:rPr lang="en-GB" sz="9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93" name="Conector curvado 92"/>
          <p:cNvCxnSpPr/>
          <p:nvPr/>
        </p:nvCxnSpPr>
        <p:spPr>
          <a:xfrm flipH="1">
            <a:off x="6185346" y="5059595"/>
            <a:ext cx="1742781" cy="996418"/>
          </a:xfrm>
          <a:prstGeom prst="curvedConnector3">
            <a:avLst>
              <a:gd name="adj1" fmla="val -13117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curvado 74"/>
          <p:cNvCxnSpPr>
            <a:stCxn id="178" idx="2"/>
            <a:endCxn id="95" idx="0"/>
          </p:cNvCxnSpPr>
          <p:nvPr/>
        </p:nvCxnSpPr>
        <p:spPr>
          <a:xfrm flipH="1">
            <a:off x="3388214" y="5195803"/>
            <a:ext cx="2130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4650242" y="5752607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72266" y="3390699"/>
            <a:ext cx="2776106" cy="10111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Procedure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72267" y="1109324"/>
            <a:ext cx="2326416" cy="22205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Deployment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2469812" y="1109324"/>
            <a:ext cx="1944229" cy="1743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smtClean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lang="en-GB" sz="800" i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4468443" y="1109324"/>
            <a:ext cx="2076494" cy="1743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 err="1" smtClean="0">
                <a:solidFill>
                  <a:schemeClr val="tx1"/>
                </a:solidFill>
                <a:latin typeface="Arial"/>
                <a:cs typeface="Arial"/>
              </a:rPr>
              <a:t>SystemProperty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2903081" y="3390699"/>
            <a:ext cx="5277717" cy="1860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GB" sz="800" i="1" dirty="0">
                <a:solidFill>
                  <a:schemeClr val="tx1"/>
                </a:solidFill>
                <a:cs typeface="Arial"/>
              </a:rPr>
              <a:t>Observation/Actuation/Sampling</a:t>
            </a:r>
          </a:p>
        </p:txBody>
      </p:sp>
      <p:sp>
        <p:nvSpPr>
          <p:cNvPr id="100" name="Forma libre 99"/>
          <p:cNvSpPr/>
          <p:nvPr/>
        </p:nvSpPr>
        <p:spPr>
          <a:xfrm>
            <a:off x="6659254" y="1102474"/>
            <a:ext cx="2306561" cy="4188500"/>
          </a:xfrm>
          <a:custGeom>
            <a:avLst/>
            <a:gdLst>
              <a:gd name="connsiteX0" fmla="*/ 652412 w 2290758"/>
              <a:gd name="connsiteY0" fmla="*/ 0 h 4188500"/>
              <a:gd name="connsiteX1" fmla="*/ 2290757 w 2290758"/>
              <a:gd name="connsiteY1" fmla="*/ 0 h 4188500"/>
              <a:gd name="connsiteX2" fmla="*/ 2290757 w 2290758"/>
              <a:gd name="connsiteY2" fmla="*/ 6850 h 4188500"/>
              <a:gd name="connsiteX3" fmla="*/ 2290757 w 2290758"/>
              <a:gd name="connsiteY3" fmla="*/ 517214 h 4188500"/>
              <a:gd name="connsiteX4" fmla="*/ 2290757 w 2290758"/>
              <a:gd name="connsiteY4" fmla="*/ 3660847 h 4188500"/>
              <a:gd name="connsiteX5" fmla="*/ 2290758 w 2290758"/>
              <a:gd name="connsiteY5" fmla="*/ 3660847 h 4188500"/>
              <a:gd name="connsiteX6" fmla="*/ 2290758 w 2290758"/>
              <a:gd name="connsiteY6" fmla="*/ 4188500 h 4188500"/>
              <a:gd name="connsiteX7" fmla="*/ 2290757 w 2290758"/>
              <a:gd name="connsiteY7" fmla="*/ 4188500 h 4188500"/>
              <a:gd name="connsiteX8" fmla="*/ 1546431 w 2290758"/>
              <a:gd name="connsiteY8" fmla="*/ 4188500 h 4188500"/>
              <a:gd name="connsiteX9" fmla="*/ 0 w 2290758"/>
              <a:gd name="connsiteY9" fmla="*/ 4188500 h 4188500"/>
              <a:gd name="connsiteX10" fmla="*/ 0 w 2290758"/>
              <a:gd name="connsiteY10" fmla="*/ 3660847 h 4188500"/>
              <a:gd name="connsiteX11" fmla="*/ 1546431 w 2290758"/>
              <a:gd name="connsiteY11" fmla="*/ 3660847 h 4188500"/>
              <a:gd name="connsiteX12" fmla="*/ 1546431 w 2290758"/>
              <a:gd name="connsiteY12" fmla="*/ 517214 h 4188500"/>
              <a:gd name="connsiteX13" fmla="*/ 652412 w 2290758"/>
              <a:gd name="connsiteY13" fmla="*/ 517214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17214 h 4188500"/>
              <a:gd name="connsiteX13" fmla="*/ 668215 w 2306561"/>
              <a:gd name="connsiteY13" fmla="*/ 517214 h 4188500"/>
              <a:gd name="connsiteX14" fmla="*/ 0 w 2306561"/>
              <a:gd name="connsiteY14" fmla="*/ 0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17214 h 4188500"/>
              <a:gd name="connsiteX13" fmla="*/ 0 w 2306561"/>
              <a:gd name="connsiteY13" fmla="*/ 578760 h 4188500"/>
              <a:gd name="connsiteX14" fmla="*/ 0 w 2306561"/>
              <a:gd name="connsiteY14" fmla="*/ 0 h 4188500"/>
              <a:gd name="connsiteX0" fmla="*/ 0 w 2306561"/>
              <a:gd name="connsiteY0" fmla="*/ 0 h 4188500"/>
              <a:gd name="connsiteX1" fmla="*/ 2306560 w 2306561"/>
              <a:gd name="connsiteY1" fmla="*/ 0 h 4188500"/>
              <a:gd name="connsiteX2" fmla="*/ 2306560 w 2306561"/>
              <a:gd name="connsiteY2" fmla="*/ 6850 h 4188500"/>
              <a:gd name="connsiteX3" fmla="*/ 2306560 w 2306561"/>
              <a:gd name="connsiteY3" fmla="*/ 517214 h 4188500"/>
              <a:gd name="connsiteX4" fmla="*/ 2306560 w 2306561"/>
              <a:gd name="connsiteY4" fmla="*/ 3660847 h 4188500"/>
              <a:gd name="connsiteX5" fmla="*/ 2306561 w 2306561"/>
              <a:gd name="connsiteY5" fmla="*/ 3660847 h 4188500"/>
              <a:gd name="connsiteX6" fmla="*/ 2306561 w 2306561"/>
              <a:gd name="connsiteY6" fmla="*/ 4188500 h 4188500"/>
              <a:gd name="connsiteX7" fmla="*/ 2306560 w 2306561"/>
              <a:gd name="connsiteY7" fmla="*/ 4188500 h 4188500"/>
              <a:gd name="connsiteX8" fmla="*/ 1562234 w 2306561"/>
              <a:gd name="connsiteY8" fmla="*/ 4188500 h 4188500"/>
              <a:gd name="connsiteX9" fmla="*/ 15803 w 2306561"/>
              <a:gd name="connsiteY9" fmla="*/ 4188500 h 4188500"/>
              <a:gd name="connsiteX10" fmla="*/ 15803 w 2306561"/>
              <a:gd name="connsiteY10" fmla="*/ 3660847 h 4188500"/>
              <a:gd name="connsiteX11" fmla="*/ 1562234 w 2306561"/>
              <a:gd name="connsiteY11" fmla="*/ 3660847 h 4188500"/>
              <a:gd name="connsiteX12" fmla="*/ 1562234 w 2306561"/>
              <a:gd name="connsiteY12" fmla="*/ 578761 h 4188500"/>
              <a:gd name="connsiteX13" fmla="*/ 0 w 2306561"/>
              <a:gd name="connsiteY13" fmla="*/ 578760 h 4188500"/>
              <a:gd name="connsiteX14" fmla="*/ 0 w 2306561"/>
              <a:gd name="connsiteY14" fmla="*/ 0 h 418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06561" h="4188500">
                <a:moveTo>
                  <a:pt x="0" y="0"/>
                </a:moveTo>
                <a:lnTo>
                  <a:pt x="2306560" y="0"/>
                </a:lnTo>
                <a:lnTo>
                  <a:pt x="2306560" y="6850"/>
                </a:lnTo>
                <a:lnTo>
                  <a:pt x="2306560" y="517214"/>
                </a:lnTo>
                <a:lnTo>
                  <a:pt x="2306560" y="3660847"/>
                </a:lnTo>
                <a:lnTo>
                  <a:pt x="2306561" y="3660847"/>
                </a:lnTo>
                <a:lnTo>
                  <a:pt x="2306561" y="4188500"/>
                </a:lnTo>
                <a:lnTo>
                  <a:pt x="2306560" y="4188500"/>
                </a:lnTo>
                <a:lnTo>
                  <a:pt x="1562234" y="4188500"/>
                </a:lnTo>
                <a:lnTo>
                  <a:pt x="15803" y="4188500"/>
                </a:lnTo>
                <a:lnTo>
                  <a:pt x="15803" y="3660847"/>
                </a:lnTo>
                <a:lnTo>
                  <a:pt x="1562234" y="3660847"/>
                </a:lnTo>
                <a:lnTo>
                  <a:pt x="1562234" y="578761"/>
                </a:lnTo>
                <a:lnTo>
                  <a:pt x="0" y="57876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0" rtlCol="0" anchor="t" anchorCtr="0">
            <a:noAutofit/>
          </a:bodyPr>
          <a:lstStyle/>
          <a:p>
            <a:pPr algn="r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Feature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72265" y="4872508"/>
            <a:ext cx="6543801" cy="13819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GB" sz="800" i="1" dirty="0" smtClean="0">
                <a:solidFill>
                  <a:schemeClr val="tx1"/>
                </a:solidFill>
                <a:latin typeface="Arial"/>
                <a:cs typeface="Arial"/>
              </a:rPr>
              <a:t>Result</a:t>
            </a:r>
            <a:endParaRPr lang="en-GB" sz="800" i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6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954411" y="3098144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isHostedBy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19811" y="2987621"/>
            <a:ext cx="68773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Platform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50" name="Conector curvado 49"/>
          <p:cNvCxnSpPr>
            <a:stCxn id="44" idx="3"/>
            <a:endCxn id="68" idx="0"/>
          </p:cNvCxnSpPr>
          <p:nvPr/>
        </p:nvCxnSpPr>
        <p:spPr>
          <a:xfrm>
            <a:off x="907548" y="3123829"/>
            <a:ext cx="3025233" cy="632052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3792599" y="3457829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hosts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3625855" y="3755881"/>
            <a:ext cx="613852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Sensor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401476" y="3758783"/>
            <a:ext cx="79539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Procedure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1794184" y="3514250"/>
            <a:ext cx="10182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implements only</a:t>
            </a:r>
          </a:p>
        </p:txBody>
      </p:sp>
      <p:cxnSp>
        <p:nvCxnSpPr>
          <p:cNvPr id="83" name="Conector curvado 82"/>
          <p:cNvCxnSpPr>
            <a:stCxn id="68" idx="3"/>
            <a:endCxn id="155" idx="1"/>
          </p:cNvCxnSpPr>
          <p:nvPr/>
        </p:nvCxnSpPr>
        <p:spPr>
          <a:xfrm flipV="1">
            <a:off x="4239707" y="3889848"/>
            <a:ext cx="2561652" cy="224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5913089" y="3630692"/>
            <a:ext cx="9028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observes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4450232" y="4228028"/>
            <a:ext cx="702566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Stimulus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cxnSp>
        <p:nvCxnSpPr>
          <p:cNvPr id="60" name="Conector curvado 59"/>
          <p:cNvCxnSpPr>
            <a:stCxn id="68" idx="3"/>
            <a:endCxn id="59" idx="0"/>
          </p:cNvCxnSpPr>
          <p:nvPr/>
        </p:nvCxnSpPr>
        <p:spPr>
          <a:xfrm>
            <a:off x="4239707" y="3892089"/>
            <a:ext cx="561808" cy="335939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4759558" y="4024979"/>
            <a:ext cx="8130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detects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73" name="Conector curvado 72"/>
          <p:cNvCxnSpPr>
            <a:stCxn id="59" idx="3"/>
            <a:endCxn id="155" idx="1"/>
          </p:cNvCxnSpPr>
          <p:nvPr/>
        </p:nvCxnSpPr>
        <p:spPr>
          <a:xfrm flipV="1">
            <a:off x="5152798" y="3889848"/>
            <a:ext cx="1648561" cy="47438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6013855" y="397708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smtClean="0">
                <a:solidFill>
                  <a:srgbClr val="0070C0"/>
                </a:solidFill>
                <a:latin typeface="Arial"/>
                <a:cs typeface="Arial"/>
              </a:rPr>
              <a:t>isProxyFor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18" name="Conector curvado 117"/>
          <p:cNvCxnSpPr>
            <a:stCxn id="77" idx="1"/>
            <a:endCxn id="123" idx="3"/>
          </p:cNvCxnSpPr>
          <p:nvPr/>
        </p:nvCxnSpPr>
        <p:spPr>
          <a:xfrm rot="10800000">
            <a:off x="704566" y="3686139"/>
            <a:ext cx="696911" cy="20885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703612" y="3470290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hasInput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20" name="Conector curvado 119"/>
          <p:cNvCxnSpPr>
            <a:stCxn id="77" idx="1"/>
            <a:endCxn id="125" idx="3"/>
          </p:cNvCxnSpPr>
          <p:nvPr/>
        </p:nvCxnSpPr>
        <p:spPr>
          <a:xfrm rot="10800000" flipV="1">
            <a:off x="704566" y="3894990"/>
            <a:ext cx="696911" cy="236613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/>
          <p:cNvSpPr/>
          <p:nvPr/>
        </p:nvSpPr>
        <p:spPr>
          <a:xfrm>
            <a:off x="704662" y="4087201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hasOutput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23" name="Rectángulo redondeado 122"/>
          <p:cNvSpPr/>
          <p:nvPr/>
        </p:nvSpPr>
        <p:spPr>
          <a:xfrm>
            <a:off x="211955" y="3549930"/>
            <a:ext cx="492610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Input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25" name="Rectángulo redondeado 124"/>
          <p:cNvSpPr/>
          <p:nvPr/>
        </p:nvSpPr>
        <p:spPr>
          <a:xfrm>
            <a:off x="112892" y="3995396"/>
            <a:ext cx="591673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Output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78" name="Rectángulo redondeado 177"/>
          <p:cNvSpPr/>
          <p:nvPr/>
        </p:nvSpPr>
        <p:spPr>
          <a:xfrm>
            <a:off x="2933593" y="4923388"/>
            <a:ext cx="901505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Observation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181" name="Conector curvado 180"/>
          <p:cNvCxnSpPr>
            <a:stCxn id="178" idx="0"/>
            <a:endCxn id="68" idx="2"/>
          </p:cNvCxnSpPr>
          <p:nvPr/>
        </p:nvCxnSpPr>
        <p:spPr>
          <a:xfrm rot="5400000" flipH="1" flipV="1">
            <a:off x="3211017" y="4201625"/>
            <a:ext cx="895092" cy="54843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/>
          <p:cNvSpPr/>
          <p:nvPr/>
        </p:nvSpPr>
        <p:spPr>
          <a:xfrm>
            <a:off x="3008760" y="3995931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madeBySensor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3" name="Conector curvado 182"/>
          <p:cNvCxnSpPr>
            <a:stCxn id="178" idx="3"/>
            <a:endCxn id="201" idx="1"/>
          </p:cNvCxnSpPr>
          <p:nvPr/>
        </p:nvCxnSpPr>
        <p:spPr>
          <a:xfrm flipV="1">
            <a:off x="3835098" y="5059595"/>
            <a:ext cx="2872098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5203835" y="5028465"/>
            <a:ext cx="15183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hasFeatureOfInterest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89" name="Conector curvado 188"/>
          <p:cNvCxnSpPr>
            <a:stCxn id="178" idx="3"/>
            <a:endCxn id="155" idx="2"/>
          </p:cNvCxnSpPr>
          <p:nvPr/>
        </p:nvCxnSpPr>
        <p:spPr>
          <a:xfrm flipV="1">
            <a:off x="3835098" y="4026055"/>
            <a:ext cx="3638820" cy="1033541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189"/>
          <p:cNvSpPr/>
          <p:nvPr/>
        </p:nvSpPr>
        <p:spPr>
          <a:xfrm>
            <a:off x="7166227" y="4272888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observedProperty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6" name="Conector curvado 195"/>
          <p:cNvCxnSpPr>
            <a:stCxn id="178" idx="0"/>
            <a:endCxn id="77" idx="2"/>
          </p:cNvCxnSpPr>
          <p:nvPr/>
        </p:nvCxnSpPr>
        <p:spPr>
          <a:xfrm rot="16200000" flipV="1">
            <a:off x="2145665" y="3684707"/>
            <a:ext cx="892190" cy="158517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ángulo 196"/>
          <p:cNvSpPr/>
          <p:nvPr/>
        </p:nvSpPr>
        <p:spPr>
          <a:xfrm>
            <a:off x="1900906" y="397024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usedProcedure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99" name="Conector curvado 198"/>
          <p:cNvCxnSpPr>
            <a:stCxn id="178" idx="3"/>
            <a:endCxn id="59" idx="2"/>
          </p:cNvCxnSpPr>
          <p:nvPr/>
        </p:nvCxnSpPr>
        <p:spPr>
          <a:xfrm flipV="1">
            <a:off x="3835098" y="4500443"/>
            <a:ext cx="966417" cy="559153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ángulo redondeado 200"/>
          <p:cNvSpPr/>
          <p:nvPr/>
        </p:nvSpPr>
        <p:spPr>
          <a:xfrm>
            <a:off x="6707196" y="4923387"/>
            <a:ext cx="1220931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FeatureOfInterest</a:t>
            </a:r>
            <a:endParaRPr lang="en-GB" sz="100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97" name="Título 9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SOSA/SSN: Observations</a:t>
            </a:r>
            <a:endParaRPr lang="en-GB" dirty="0"/>
          </a:p>
        </p:txBody>
      </p:sp>
      <p:sp>
        <p:nvSpPr>
          <p:cNvPr id="124" name="Rectángulo 123"/>
          <p:cNvSpPr/>
          <p:nvPr/>
        </p:nvSpPr>
        <p:spPr>
          <a:xfrm>
            <a:off x="4776536" y="4472825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wasOriginatedBy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55" name="Rectángulo redondeado 154"/>
          <p:cNvSpPr/>
          <p:nvPr/>
        </p:nvSpPr>
        <p:spPr>
          <a:xfrm>
            <a:off x="6801359" y="3753640"/>
            <a:ext cx="1345117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smtClean="0">
                <a:solidFill>
                  <a:srgbClr val="00B050"/>
                </a:solidFill>
                <a:latin typeface="Arial"/>
                <a:cs typeface="Arial"/>
              </a:rPr>
              <a:t>ObservableProperty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15" name="Rectángulo redondeado 214"/>
          <p:cNvSpPr/>
          <p:nvPr/>
        </p:nvSpPr>
        <p:spPr>
          <a:xfrm>
            <a:off x="102147" y="5321337"/>
            <a:ext cx="1346751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time:TemporalEntity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6" name="Conector curvado 215"/>
          <p:cNvCxnSpPr>
            <a:stCxn id="178" idx="1"/>
            <a:endCxn id="215" idx="3"/>
          </p:cNvCxnSpPr>
          <p:nvPr/>
        </p:nvCxnSpPr>
        <p:spPr>
          <a:xfrm rot="10800000" flipV="1">
            <a:off x="1448899" y="5059595"/>
            <a:ext cx="1484695" cy="39794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ángulo 216"/>
          <p:cNvSpPr/>
          <p:nvPr/>
        </p:nvSpPr>
        <p:spPr>
          <a:xfrm>
            <a:off x="1413248" y="5437588"/>
            <a:ext cx="11144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phenomenonTime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18" name="Rectángulo redondeado 217"/>
          <p:cNvSpPr/>
          <p:nvPr/>
        </p:nvSpPr>
        <p:spPr>
          <a:xfrm>
            <a:off x="479604" y="4923138"/>
            <a:ext cx="969294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xsd:dateTime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9" name="Conector curvado 218"/>
          <p:cNvCxnSpPr>
            <a:stCxn id="178" idx="1"/>
            <a:endCxn id="218" idx="3"/>
          </p:cNvCxnSpPr>
          <p:nvPr/>
        </p:nvCxnSpPr>
        <p:spPr>
          <a:xfrm rot="10800000">
            <a:off x="1448899" y="5059346"/>
            <a:ext cx="1484695" cy="25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/>
          <p:cNvSpPr/>
          <p:nvPr/>
        </p:nvSpPr>
        <p:spPr>
          <a:xfrm>
            <a:off x="1413248" y="5040419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resultTime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36" name="Rectángulo 235"/>
          <p:cNvSpPr/>
          <p:nvPr/>
        </p:nvSpPr>
        <p:spPr>
          <a:xfrm>
            <a:off x="3837847" y="5040221"/>
            <a:ext cx="129394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isFeatureOfInterestOf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243" name="Rectángulo 242"/>
          <p:cNvSpPr/>
          <p:nvPr/>
        </p:nvSpPr>
        <p:spPr>
          <a:xfrm>
            <a:off x="3410963" y="4533262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madeObservation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267" name="Rectángulo 266"/>
          <p:cNvSpPr/>
          <p:nvPr/>
        </p:nvSpPr>
        <p:spPr>
          <a:xfrm>
            <a:off x="4253671" y="3625314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isObservedBy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98" name="Conector curvado 97"/>
          <p:cNvCxnSpPr/>
          <p:nvPr/>
        </p:nvCxnSpPr>
        <p:spPr>
          <a:xfrm flipH="1" flipV="1">
            <a:off x="7822904" y="3117607"/>
            <a:ext cx="105223" cy="1941988"/>
          </a:xfrm>
          <a:prstGeom prst="curvedConnector3">
            <a:avLst>
              <a:gd name="adj1" fmla="val -295464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curvado 10"/>
          <p:cNvCxnSpPr/>
          <p:nvPr/>
        </p:nvCxnSpPr>
        <p:spPr>
          <a:xfrm rot="16200000" flipV="1">
            <a:off x="7224005" y="3503726"/>
            <a:ext cx="499826" cy="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redondeado 103"/>
          <p:cNvSpPr/>
          <p:nvPr/>
        </p:nvSpPr>
        <p:spPr>
          <a:xfrm>
            <a:off x="7124930" y="2981399"/>
            <a:ext cx="697974" cy="272415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70C0"/>
                </a:solidFill>
                <a:latin typeface="Arial"/>
                <a:cs typeface="Arial"/>
              </a:rPr>
              <a:t>Property</a:t>
            </a:r>
            <a:endParaRPr lang="en-GB" sz="10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05" name="Rectángulo 104"/>
          <p:cNvSpPr/>
          <p:nvPr/>
        </p:nvSpPr>
        <p:spPr>
          <a:xfrm>
            <a:off x="8135930" y="309814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hasProperty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8126313" y="4789405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isPropertyOf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107" name="Conector curvado 106"/>
          <p:cNvCxnSpPr>
            <a:stCxn id="68" idx="1"/>
            <a:endCxn id="77" idx="3"/>
          </p:cNvCxnSpPr>
          <p:nvPr/>
        </p:nvCxnSpPr>
        <p:spPr>
          <a:xfrm rot="10800000" flipV="1">
            <a:off x="2196871" y="3892089"/>
            <a:ext cx="1428984" cy="290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107"/>
          <p:cNvSpPr/>
          <p:nvPr/>
        </p:nvSpPr>
        <p:spPr>
          <a:xfrm>
            <a:off x="2865450" y="352051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70C0"/>
                </a:solidFill>
                <a:latin typeface="Arial"/>
                <a:cs typeface="Arial"/>
              </a:rPr>
              <a:t>implementedBy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</a:p>
        </p:txBody>
      </p:sp>
      <p:sp>
        <p:nvSpPr>
          <p:cNvPr id="61" name="Rectángulo redondeado 60"/>
          <p:cNvSpPr/>
          <p:nvPr/>
        </p:nvSpPr>
        <p:spPr>
          <a:xfrm>
            <a:off x="5569805" y="5919805"/>
            <a:ext cx="568103" cy="272415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000" dirty="0" smtClean="0">
                <a:solidFill>
                  <a:srgbClr val="00B050"/>
                </a:solidFill>
                <a:latin typeface="Arial"/>
                <a:cs typeface="Arial"/>
              </a:rPr>
              <a:t>Result</a:t>
            </a:r>
            <a:endParaRPr lang="en-GB" sz="1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cxnSp>
        <p:nvCxnSpPr>
          <p:cNvPr id="62" name="Conector curvado 61"/>
          <p:cNvCxnSpPr/>
          <p:nvPr/>
        </p:nvCxnSpPr>
        <p:spPr>
          <a:xfrm rot="16200000" flipH="1">
            <a:off x="4049557" y="4535765"/>
            <a:ext cx="860210" cy="2180285"/>
          </a:xfrm>
          <a:prstGeom prst="curvedConnector2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/>
          <p:cNvSpPr/>
          <p:nvPr/>
        </p:nvSpPr>
        <p:spPr>
          <a:xfrm>
            <a:off x="4650242" y="5752607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smtClean="0">
                <a:solidFill>
                  <a:srgbClr val="00B050"/>
                </a:solidFill>
                <a:latin typeface="Arial"/>
                <a:cs typeface="Arial"/>
              </a:rPr>
              <a:t>hasResult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  <p:cxnSp>
        <p:nvCxnSpPr>
          <p:cNvPr id="65" name="Conector curvado 74"/>
          <p:cNvCxnSpPr/>
          <p:nvPr/>
        </p:nvCxnSpPr>
        <p:spPr>
          <a:xfrm flipH="1">
            <a:off x="3388214" y="5195803"/>
            <a:ext cx="1306" cy="720460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/>
          <p:cNvSpPr/>
          <p:nvPr/>
        </p:nvSpPr>
        <p:spPr>
          <a:xfrm>
            <a:off x="2360674" y="5685432"/>
            <a:ext cx="10502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hasSimpleResult</a:t>
            </a:r>
            <a:endParaRPr lang="en-GB" sz="900" dirty="0">
              <a:solidFill>
                <a:srgbClr val="00B050"/>
              </a:solidFill>
            </a:endParaRPr>
          </a:p>
        </p:txBody>
      </p:sp>
      <p:sp>
        <p:nvSpPr>
          <p:cNvPr id="67" name="Rectángulo redondeado 66"/>
          <p:cNvSpPr/>
          <p:nvPr/>
        </p:nvSpPr>
        <p:spPr>
          <a:xfrm>
            <a:off x="2986393" y="5916263"/>
            <a:ext cx="803642" cy="2724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GB" sz="1000" dirty="0" err="1" smtClean="0">
                <a:solidFill>
                  <a:schemeClr val="tx1"/>
                </a:solidFill>
                <a:latin typeface="Arial"/>
                <a:cs typeface="Arial"/>
              </a:rPr>
              <a:t>rdfs:Literal</a:t>
            </a:r>
            <a:endParaRPr lang="en-GB"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3421259" y="5243688"/>
            <a:ext cx="1172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 err="1" smtClean="0">
                <a:solidFill>
                  <a:srgbClr val="00B050"/>
                </a:solidFill>
                <a:latin typeface="Arial"/>
                <a:cs typeface="Arial"/>
              </a:rPr>
              <a:t>isResultOf</a:t>
            </a:r>
            <a:r>
              <a:rPr lang="en-GB" sz="9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GB" sz="900" dirty="0" smtClean="0">
                <a:solidFill>
                  <a:srgbClr val="0070C0"/>
                </a:solidFill>
                <a:latin typeface="Arial"/>
                <a:cs typeface="Arial"/>
              </a:rPr>
              <a:t>only</a:t>
            </a:r>
            <a:endParaRPr lang="en-GB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5458</TotalTime>
  <Words>770</Words>
  <Application>Microsoft Macintosh PowerPoint</Application>
  <PresentationFormat>Presentación en pantalla (4:3)</PresentationFormat>
  <Paragraphs>610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ＭＳ Ｐゴシック</vt:lpstr>
      <vt:lpstr>Times New Roman</vt:lpstr>
      <vt:lpstr>Arial</vt:lpstr>
      <vt:lpstr>Tema de Office</vt:lpstr>
      <vt:lpstr>SOSA/SSN ontologies</vt:lpstr>
      <vt:lpstr>Overview of SOSA/SSN: modules</vt:lpstr>
      <vt:lpstr>Overview of SOSA: Observation</vt:lpstr>
      <vt:lpstr>Overview of SSN: Observation</vt:lpstr>
      <vt:lpstr>Overview of SOSA: Actuation</vt:lpstr>
      <vt:lpstr>Overview of SSN: Actuation</vt:lpstr>
      <vt:lpstr>Overview of SOSA: Sampling</vt:lpstr>
      <vt:lpstr>Overview of SSN: Sampling</vt:lpstr>
      <vt:lpstr>SOSA/SSN: Observations</vt:lpstr>
      <vt:lpstr>SOSA: Observations</vt:lpstr>
      <vt:lpstr>SOSA/SSN: Actuations</vt:lpstr>
      <vt:lpstr>SOSA: Actuations</vt:lpstr>
      <vt:lpstr>SOSA/SSN: Sampling</vt:lpstr>
      <vt:lpstr>SOSA: Sampling</vt:lpstr>
      <vt:lpstr>SOSA/SSN: Features of Interest</vt:lpstr>
      <vt:lpstr>SOSA/SSN: Results</vt:lpstr>
      <vt:lpstr>SOSA/SSN: Procedures</vt:lpstr>
      <vt:lpstr>SOSA/SSN: Systems and deployments</vt:lpstr>
      <vt:lpstr>SOSA/SSN: System properties</vt:lpstr>
      <vt:lpstr>SOSA/SSN: System properties II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Raúl García Castro</dc:creator>
  <cp:lastModifiedBy>Raúl García Castro</cp:lastModifiedBy>
  <cp:revision>564</cp:revision>
  <cp:lastPrinted>2017-04-25T08:35:28Z</cp:lastPrinted>
  <dcterms:created xsi:type="dcterms:W3CDTF">2011-01-29T05:07:51Z</dcterms:created>
  <dcterms:modified xsi:type="dcterms:W3CDTF">2017-06-19T16:28:05Z</dcterms:modified>
</cp:coreProperties>
</file>