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9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2" y="1157704"/>
            <a:ext cx="9440034" cy="1828801"/>
          </a:xfrm>
        </p:spPr>
        <p:txBody>
          <a:bodyPr>
            <a:normAutofit/>
          </a:bodyPr>
          <a:lstStyle/>
          <a:p>
            <a:r>
              <a:rPr lang="fr-FR" sz="6000" dirty="0"/>
              <a:t>VBA for Excel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2" y="3594106"/>
            <a:ext cx="9440034" cy="1049867"/>
          </a:xfrm>
        </p:spPr>
        <p:txBody>
          <a:bodyPr/>
          <a:lstStyle/>
          <a:p>
            <a:r>
              <a:rPr lang="fr-FR" dirty="0">
                <a:effectLst/>
              </a:rPr>
              <a:t>Pôle Universitaire Léonard de Vinci</a:t>
            </a:r>
            <a:endParaRPr lang="fr-FR" dirty="0"/>
          </a:p>
          <a:p>
            <a:r>
              <a:rPr lang="en-US"/>
              <a:t>Session 1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310844" y="5091475"/>
            <a:ext cx="3559730" cy="1181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Achraf Seddik</a:t>
            </a:r>
          </a:p>
          <a:p>
            <a:r>
              <a:rPr lang="fr-FR" sz="2400" dirty="0"/>
              <a:t>seddik.achraf.1@gmail.com</a:t>
            </a:r>
          </a:p>
        </p:txBody>
      </p:sp>
    </p:spTree>
    <p:extLst>
      <p:ext uri="{BB962C8B-B14F-4D97-AF65-F5344CB8AC3E}">
        <p14:creationId xmlns:p14="http://schemas.microsoft.com/office/powerpoint/2010/main" val="18232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64066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2.1. First macro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507067"/>
            <a:ext cx="10353762" cy="4961466"/>
          </a:xfrm>
        </p:spPr>
        <p:txBody>
          <a:bodyPr>
            <a:normAutofit/>
          </a:bodyPr>
          <a:lstStyle/>
          <a:p>
            <a:r>
              <a:rPr lang="en-US" b="1" dirty="0"/>
              <a:t>Automatizing the following  operations: </a:t>
            </a:r>
          </a:p>
          <a:p>
            <a:pPr marL="1074738" indent="-355600">
              <a:spcBef>
                <a:spcPts val="1200"/>
              </a:spcBef>
              <a:buFontTx/>
              <a:buChar char="-"/>
            </a:pPr>
            <a:r>
              <a:rPr lang="en-US" dirty="0"/>
              <a:t>Select a cell, </a:t>
            </a:r>
          </a:p>
          <a:p>
            <a:pPr marL="1074738" indent="-355600">
              <a:buFontTx/>
              <a:buChar char="-"/>
            </a:pPr>
            <a:r>
              <a:rPr lang="en-US" dirty="0"/>
              <a:t>Enter text (for example name), </a:t>
            </a:r>
          </a:p>
          <a:p>
            <a:pPr marL="1074738" indent="-355600">
              <a:buFontTx/>
              <a:buChar char="-"/>
            </a:pPr>
            <a:r>
              <a:rPr lang="en-US" dirty="0"/>
              <a:t>press return.</a:t>
            </a:r>
          </a:p>
          <a:p>
            <a:pPr marL="36900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Sequence : </a:t>
            </a:r>
          </a:p>
          <a:p>
            <a:pPr marL="896938" indent="-355600">
              <a:buFontTx/>
              <a:buChar char="-"/>
            </a:pPr>
            <a:r>
              <a:rPr lang="en-US" dirty="0"/>
              <a:t>Click on "</a:t>
            </a:r>
            <a:r>
              <a:rPr lang="en-US" i="1" dirty="0" err="1"/>
              <a:t>Enregistrer</a:t>
            </a:r>
            <a:r>
              <a:rPr lang="en-US" i="1" dirty="0"/>
              <a:t> </a:t>
            </a:r>
            <a:r>
              <a:rPr lang="en-US" i="1" dirty="0" err="1"/>
              <a:t>une</a:t>
            </a:r>
            <a:r>
              <a:rPr lang="en-US" i="1" dirty="0"/>
              <a:t> macro</a:t>
            </a:r>
            <a:r>
              <a:rPr lang="en-US" dirty="0"/>
              <a:t>" then "</a:t>
            </a:r>
            <a:r>
              <a:rPr lang="en-US" i="1" dirty="0"/>
              <a:t>Ok</a:t>
            </a:r>
            <a:r>
              <a:rPr lang="en-US" dirty="0"/>
              <a:t>"  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896938" indent="-3556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Execute the needed operations (attention every manipulation is recorded)</a:t>
            </a:r>
          </a:p>
          <a:p>
            <a:pPr marL="896938" indent="-355600">
              <a:buFontTx/>
              <a:buChar char="-"/>
            </a:pPr>
            <a:r>
              <a:rPr lang="en-US" dirty="0"/>
              <a:t>Click on "</a:t>
            </a:r>
            <a:r>
              <a:rPr lang="en-US" i="1" dirty="0" err="1"/>
              <a:t>Arrêter</a:t>
            </a:r>
            <a:r>
              <a:rPr lang="en-US" i="1" dirty="0"/>
              <a:t> </a:t>
            </a:r>
            <a:r>
              <a:rPr lang="en-US" i="1" dirty="0" err="1"/>
              <a:t>l'enregistrement</a:t>
            </a:r>
            <a:r>
              <a:rPr lang="en-US" dirty="0"/>
              <a:t>"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Now (Alt-F11) and click on « Module1 » </a:t>
            </a:r>
            <a:r>
              <a:rPr lang="en-US" dirty="0"/>
              <a:t> to visualize the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6162F-BEAA-4961-9970-454260E55086}"/>
              </a:ext>
            </a:extLst>
          </p:cNvPr>
          <p:cNvSpPr/>
          <p:nvPr/>
        </p:nvSpPr>
        <p:spPr>
          <a:xfrm>
            <a:off x="7686137" y="5072329"/>
            <a:ext cx="3959523" cy="67733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Note</a:t>
            </a:r>
            <a:r>
              <a:rPr lang="fr-FR" dirty="0"/>
              <a:t> : a macro (</a:t>
            </a:r>
            <a:r>
              <a:rPr lang="fr-FR" dirty="0" err="1"/>
              <a:t>macroinstruction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routine</a:t>
            </a:r>
          </a:p>
        </p:txBody>
      </p:sp>
    </p:spTree>
    <p:extLst>
      <p:ext uri="{BB962C8B-B14F-4D97-AF65-F5344CB8AC3E}">
        <p14:creationId xmlns:p14="http://schemas.microsoft.com/office/powerpoint/2010/main" val="374422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63287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Explanation of the generated code : 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9333" y="1333737"/>
            <a:ext cx="2887134" cy="520252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b="1" u="sng" dirty="0" err="1"/>
              <a:t>Begening</a:t>
            </a:r>
            <a:r>
              <a:rPr lang="fr-FR" b="1" u="sng" dirty="0"/>
              <a:t> and end of the macro :</a:t>
            </a:r>
          </a:p>
          <a:p>
            <a:pPr marL="36900" indent="0">
              <a:buNone/>
            </a:pP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b="1" dirty="0"/>
              <a:t>End </a:t>
            </a: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en-US" dirty="0"/>
              <a:t>delimits the beginning and the end of the macro, "Macro1" corresponds to the name (title) of this macro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3987800" y="1557867"/>
            <a:ext cx="507153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403600" y="1557867"/>
            <a:ext cx="5655733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1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63287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Explanation of the generated code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7115" y="1333737"/>
            <a:ext cx="3405873" cy="520252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fr-FR" b="1" u="sng" dirty="0"/>
              <a:t>Comment : </a:t>
            </a:r>
          </a:p>
          <a:p>
            <a:pPr marL="38100" indent="0">
              <a:buNone/>
            </a:pPr>
            <a:r>
              <a:rPr lang="en-US" dirty="0"/>
              <a:t>preceded by an apostrophe </a:t>
            </a:r>
            <a:r>
              <a:rPr lang="en-US" b="1" dirty="0"/>
              <a:t>‘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Is not taken into account in the execution of the code (very useful for instance to not to execute certain lines of code without deleting them)</a:t>
            </a:r>
          </a:p>
          <a:p>
            <a:pPr marL="38100" indent="0">
              <a:buNone/>
            </a:pPr>
            <a:r>
              <a:rPr lang="en-US" b="1" dirty="0"/>
              <a:t>Note</a:t>
            </a:r>
            <a:r>
              <a:rPr lang="en-US" dirty="0"/>
              <a:t> : </a:t>
            </a:r>
            <a:r>
              <a:rPr lang="en-US" dirty="0">
                <a:solidFill>
                  <a:srgbClr val="00B050"/>
                </a:solidFill>
              </a:rPr>
              <a:t>The text of the comment will be automatically have a green color in the </a:t>
            </a:r>
            <a:r>
              <a:rPr lang="en-US" dirty="0" err="1">
                <a:solidFill>
                  <a:srgbClr val="00B050"/>
                </a:solidFill>
              </a:rPr>
              <a:t>vba</a:t>
            </a:r>
            <a:r>
              <a:rPr lang="en-US" dirty="0">
                <a:solidFill>
                  <a:srgbClr val="00B050"/>
                </a:solidFill>
              </a:rPr>
              <a:t> editor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4072469" y="1625600"/>
            <a:ext cx="4800598" cy="15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63287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Explanation of the generated code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73067" y="1333737"/>
            <a:ext cx="3175000" cy="520252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fr-FR" b="1" u="sng" dirty="0"/>
              <a:t>Instructions : </a:t>
            </a:r>
          </a:p>
          <a:p>
            <a:pPr marL="381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r>
              <a:rPr lang="en-US" dirty="0"/>
              <a:t>Code that allows you to perform the needed tasks.</a:t>
            </a:r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b="1" dirty="0"/>
              <a:t>Note : </a:t>
            </a:r>
          </a:p>
          <a:p>
            <a:pPr marL="36900" indent="0">
              <a:buNone/>
            </a:pPr>
            <a:r>
              <a:rPr lang="fr-FR" dirty="0"/>
              <a:t>The code can </a:t>
            </a:r>
            <a:r>
              <a:rPr lang="fr-FR" dirty="0" err="1"/>
              <a:t>also</a:t>
            </a:r>
            <a:r>
              <a:rPr lang="fr-FR" dirty="0"/>
              <a:t> have a variables </a:t>
            </a:r>
            <a:r>
              <a:rPr lang="fr-FR" dirty="0" err="1"/>
              <a:t>declaration</a:t>
            </a:r>
            <a:r>
              <a:rPr lang="fr-FR" dirty="0"/>
              <a:t> part (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)</a:t>
            </a:r>
          </a:p>
          <a:p>
            <a:pPr marL="3690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6451600" y="1625600"/>
            <a:ext cx="2489202" cy="222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fermante 6"/>
          <p:cNvSpPr/>
          <p:nvPr/>
        </p:nvSpPr>
        <p:spPr>
          <a:xfrm>
            <a:off x="6223000" y="3615267"/>
            <a:ext cx="152400" cy="465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4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5395" y="2785533"/>
            <a:ext cx="10353762" cy="970450"/>
          </a:xfrm>
        </p:spPr>
        <p:txBody>
          <a:bodyPr/>
          <a:lstStyle/>
          <a:p>
            <a:r>
              <a:rPr lang="en-US" dirty="0"/>
              <a:t>Create a Button for this macro </a:t>
            </a:r>
          </a:p>
        </p:txBody>
      </p:sp>
    </p:spTree>
    <p:extLst>
      <p:ext uri="{BB962C8B-B14F-4D97-AF65-F5344CB8AC3E}">
        <p14:creationId xmlns:p14="http://schemas.microsoft.com/office/powerpoint/2010/main" val="5063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7683" y="307676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Editing the Macro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7683" y="1364390"/>
            <a:ext cx="10705986" cy="5079542"/>
          </a:xfrm>
        </p:spPr>
        <p:txBody>
          <a:bodyPr>
            <a:normAutofit fontScale="92500"/>
          </a:bodyPr>
          <a:lstStyle/>
          <a:p>
            <a:r>
              <a:rPr lang="fr-FR" b="1" u="sng" dirty="0"/>
              <a:t>In the VBA editor </a:t>
            </a:r>
            <a:r>
              <a:rPr lang="fr-FR" b="1" u="sng" dirty="0" err="1"/>
              <a:t>window</a:t>
            </a:r>
            <a:r>
              <a:rPr lang="fr-FR" b="1" u="sng" dirty="0"/>
              <a:t>:</a:t>
            </a:r>
          </a:p>
          <a:p>
            <a:pPr marL="36900" indent="0">
              <a:buNone/>
            </a:pPr>
            <a:r>
              <a:rPr lang="fr-FR" b="1" dirty="0"/>
              <a:t>- </a:t>
            </a:r>
            <a:r>
              <a:rPr lang="en-US" b="1" dirty="0"/>
              <a:t>Change the name of this macro to something more meaningful,</a:t>
            </a:r>
            <a:endParaRPr lang="fr-FR" dirty="0"/>
          </a:p>
          <a:p>
            <a:pPr marL="36900" indent="0">
              <a:buNone/>
            </a:pPr>
            <a:r>
              <a:rPr lang="en-US" dirty="0"/>
              <a:t>simply replace "Macro1" by "Write </a:t>
            </a:r>
            <a:r>
              <a:rPr lang="en-US" dirty="0" err="1"/>
              <a:t>my_name</a:t>
            </a:r>
            <a:r>
              <a:rPr lang="en-US" dirty="0"/>
              <a:t>" (NB: the name of the macro must not contain spaces)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- </a:t>
            </a:r>
            <a:r>
              <a:rPr lang="en-US" b="1" dirty="0"/>
              <a:t>Edit the message displayed by the macro</a:t>
            </a:r>
            <a:endParaRPr lang="fr-FR" b="1" dirty="0"/>
          </a:p>
          <a:p>
            <a:pPr>
              <a:spcBef>
                <a:spcPts val="1200"/>
              </a:spcBef>
            </a:pPr>
            <a:r>
              <a:rPr lang="fr-FR" b="1" u="sng" dirty="0"/>
              <a:t>Application 2 :</a:t>
            </a:r>
          </a:p>
          <a:p>
            <a:pPr>
              <a:buFontTx/>
              <a:buChar char="-"/>
            </a:pPr>
            <a:r>
              <a:rPr lang="en-US" dirty="0"/>
              <a:t>Record a macro that allows you to compute the sum of the values in two cells into a third cell and create a button for it.</a:t>
            </a:r>
          </a:p>
          <a:p>
            <a:pPr>
              <a:buFontTx/>
              <a:buChar char="-"/>
            </a:pPr>
            <a:r>
              <a:rPr lang="en-US" dirty="0"/>
              <a:t>Record another macro (of your choice)</a:t>
            </a:r>
          </a:p>
          <a:p>
            <a:pPr>
              <a:spcBef>
                <a:spcPts val="1200"/>
              </a:spcBef>
            </a:pPr>
            <a:r>
              <a:rPr lang="fr-FR" b="1" dirty="0"/>
              <a:t>Save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work</a:t>
            </a:r>
            <a:r>
              <a:rPr lang="fr-FR" b="1" dirty="0"/>
              <a:t> : « .</a:t>
            </a:r>
            <a:r>
              <a:rPr lang="fr-FR" b="1" dirty="0" err="1"/>
              <a:t>xlsm</a:t>
            </a:r>
            <a:r>
              <a:rPr lang="fr-FR" b="1" dirty="0"/>
              <a:t> »  format must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endParaRPr lang="fr-FR" b="1" dirty="0"/>
          </a:p>
          <a:p>
            <a:pPr marL="36900" indent="0">
              <a:buNone/>
            </a:pPr>
            <a:endParaRPr lang="fr-FR" sz="1600" dirty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Note</a:t>
            </a:r>
            <a:r>
              <a:rPr lang="fr-FR" sz="2400" dirty="0">
                <a:solidFill>
                  <a:srgbClr val="FF0000"/>
                </a:solidFill>
              </a:rPr>
              <a:t> : the macro recorder </a:t>
            </a:r>
            <a:r>
              <a:rPr lang="fr-FR" sz="2400" dirty="0" err="1">
                <a:solidFill>
                  <a:srgbClr val="FF0000"/>
                </a:solidFill>
              </a:rPr>
              <a:t>is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limited</a:t>
            </a:r>
            <a:r>
              <a:rPr lang="fr-FR" sz="2400" dirty="0">
                <a:solidFill>
                  <a:srgbClr val="FF0000"/>
                </a:solidFill>
              </a:rPr>
              <a:t> : Not </a:t>
            </a:r>
            <a:r>
              <a:rPr lang="fr-FR" sz="2400" dirty="0" err="1">
                <a:solidFill>
                  <a:srgbClr val="FF0000"/>
                </a:solidFill>
              </a:rPr>
              <a:t>everything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is</a:t>
            </a:r>
            <a:r>
              <a:rPr lang="fr-FR" sz="2400" dirty="0">
                <a:solidFill>
                  <a:srgbClr val="FF0000"/>
                </a:solidFill>
              </a:rPr>
              <a:t> possible to do </a:t>
            </a:r>
            <a:r>
              <a:rPr lang="fr-FR" sz="2400" dirty="0" err="1">
                <a:solidFill>
                  <a:srgbClr val="FF0000"/>
                </a:solidFill>
              </a:rPr>
              <a:t>with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it</a:t>
            </a:r>
            <a:r>
              <a:rPr lang="fr-FR" sz="2400" dirty="0">
                <a:solidFill>
                  <a:srgbClr val="FF0000"/>
                </a:solidFill>
              </a:rPr>
              <a:t> (e.g. </a:t>
            </a:r>
            <a:r>
              <a:rPr lang="fr-FR" sz="2400" dirty="0" err="1">
                <a:solidFill>
                  <a:srgbClr val="FF0000"/>
                </a:solidFill>
              </a:rPr>
              <a:t>msgbox</a:t>
            </a:r>
            <a:r>
              <a:rPr lang="fr-FR" sz="2400" dirty="0">
                <a:solidFill>
                  <a:srgbClr val="FF0000"/>
                </a:solidFill>
              </a:rPr>
              <a:t>, </a:t>
            </a:r>
            <a:r>
              <a:rPr lang="fr-FR" sz="2400" dirty="0" err="1">
                <a:solidFill>
                  <a:srgbClr val="FF0000"/>
                </a:solidFill>
              </a:rPr>
              <a:t>conditional</a:t>
            </a:r>
            <a:r>
              <a:rPr lang="fr-FR" sz="2400" dirty="0">
                <a:solidFill>
                  <a:srgbClr val="FF0000"/>
                </a:solidFill>
              </a:rPr>
              <a:t> structures and </a:t>
            </a:r>
            <a:r>
              <a:rPr lang="fr-FR" sz="2400" dirty="0" err="1">
                <a:solidFill>
                  <a:srgbClr val="FF0000"/>
                </a:solidFill>
              </a:rPr>
              <a:t>loops</a:t>
            </a:r>
            <a:r>
              <a:rPr lang="fr-FR" sz="2400" dirty="0">
                <a:solidFill>
                  <a:srgbClr val="FF0000"/>
                </a:solidFill>
              </a:rPr>
              <a:t> etc.) </a:t>
            </a:r>
          </a:p>
        </p:txBody>
      </p:sp>
    </p:spTree>
    <p:extLst>
      <p:ext uri="{BB962C8B-B14F-4D97-AF65-F5344CB8AC3E}">
        <p14:creationId xmlns:p14="http://schemas.microsoft.com/office/powerpoint/2010/main" val="364367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2324" y="2735467"/>
            <a:ext cx="4981563" cy="970450"/>
          </a:xfrm>
        </p:spPr>
        <p:txBody>
          <a:bodyPr/>
          <a:lstStyle/>
          <a:p>
            <a:pPr algn="l"/>
            <a:r>
              <a:rPr lang="fr-FR" dirty="0"/>
              <a:t>2.2 - VBA </a:t>
            </a:r>
            <a:r>
              <a:rPr lang="fr-FR" dirty="0" err="1"/>
              <a:t>procedures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91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7263" y="432047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2.2 - VBA </a:t>
            </a:r>
            <a:r>
              <a:rPr lang="en-US" dirty="0"/>
              <a:t>procedures</a:t>
            </a:r>
            <a:r>
              <a:rPr lang="fr-FR" dirty="0"/>
              <a:t>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7263" y="1402497"/>
            <a:ext cx="10353762" cy="5096932"/>
          </a:xfrm>
        </p:spPr>
        <p:txBody>
          <a:bodyPr/>
          <a:lstStyle/>
          <a:p>
            <a:pPr marL="36900" indent="0">
              <a:buNone/>
            </a:pPr>
            <a:r>
              <a:rPr lang="en-US" sz="2800" b="1" dirty="0"/>
              <a:t>Example 1. Dialog boxes</a:t>
            </a:r>
            <a:endParaRPr lang="fr-FR" b="1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Dialog Box containing a message:</a:t>
            </a:r>
          </a:p>
          <a:p>
            <a:pPr marL="3690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Msgbox</a:t>
            </a:r>
            <a:r>
              <a:rPr lang="en-US" dirty="0">
                <a:solidFill>
                  <a:srgbClr val="FF0000"/>
                </a:solidFill>
              </a:rPr>
              <a:t> ("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[your message]   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Dialog Box to insert a value message:</a:t>
            </a:r>
          </a:p>
          <a:p>
            <a:pPr marL="36900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InputBox</a:t>
            </a:r>
            <a:r>
              <a:rPr lang="en-US" dirty="0">
                <a:solidFill>
                  <a:srgbClr val="FF0000"/>
                </a:solidFill>
              </a:rPr>
              <a:t> (" </a:t>
            </a:r>
            <a:r>
              <a:rPr lang="en-US" dirty="0">
                <a:solidFill>
                  <a:srgbClr val="00B050"/>
                </a:solidFill>
              </a:rPr>
              <a:t>[your message] 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Show the contents of  a variable :  </a:t>
            </a:r>
          </a:p>
          <a:p>
            <a:pPr marL="3690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[variable contents]</a:t>
            </a:r>
            <a:endParaRPr lang="en-US" dirty="0">
              <a:solidFill>
                <a:srgbClr val="FF0000"/>
              </a:solidFill>
            </a:endParaRPr>
          </a:p>
          <a:p>
            <a:pPr marL="36900" indent="0" algn="ctr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296400" y="3445934"/>
            <a:ext cx="240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affect a name to these procedures and treat them as variables</a:t>
            </a:r>
          </a:p>
        </p:txBody>
      </p:sp>
      <p:cxnSp>
        <p:nvCxnSpPr>
          <p:cNvPr id="8" name="Connecteur droit avec flèche 7"/>
          <p:cNvCxnSpPr>
            <a:cxnSpLocks/>
            <a:stCxn id="4" idx="1"/>
          </p:cNvCxnSpPr>
          <p:nvPr/>
        </p:nvCxnSpPr>
        <p:spPr>
          <a:xfrm flipH="1" flipV="1">
            <a:off x="7772400" y="3098307"/>
            <a:ext cx="1524000" cy="9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  <a:stCxn id="4" idx="1"/>
          </p:cNvCxnSpPr>
          <p:nvPr/>
        </p:nvCxnSpPr>
        <p:spPr>
          <a:xfrm flipH="1">
            <a:off x="7772400" y="4046099"/>
            <a:ext cx="152400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45600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Procedure example: Dialog boxes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473201"/>
            <a:ext cx="10353762" cy="5096932"/>
          </a:xfrm>
        </p:spPr>
        <p:txBody>
          <a:bodyPr/>
          <a:lstStyle/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Dialog Box containing a message:</a:t>
            </a:r>
          </a:p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A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Msgbox</a:t>
            </a:r>
            <a:r>
              <a:rPr lang="en-US" dirty="0">
                <a:solidFill>
                  <a:srgbClr val="FF0000"/>
                </a:solidFill>
              </a:rPr>
              <a:t> ("</a:t>
            </a:r>
            <a:r>
              <a:rPr lang="en-US" dirty="0"/>
              <a:t> </a:t>
            </a:r>
            <a:r>
              <a:rPr lang="fr-FR" dirty="0">
                <a:solidFill>
                  <a:srgbClr val="00B050"/>
                </a:solidFill>
              </a:rPr>
              <a:t>Bonjour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Dialog Box to insert a value :</a:t>
            </a:r>
          </a:p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InputBox</a:t>
            </a:r>
            <a:r>
              <a:rPr lang="en-US" dirty="0">
                <a:solidFill>
                  <a:srgbClr val="FF0000"/>
                </a:solidFill>
              </a:rPr>
              <a:t> (" </a:t>
            </a:r>
            <a:r>
              <a:rPr lang="en-US" dirty="0">
                <a:solidFill>
                  <a:srgbClr val="00B050"/>
                </a:solidFill>
              </a:rPr>
              <a:t>Enter your name 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36900" indent="0" algn="ctr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Show the contents of  a variable :  </a:t>
            </a:r>
          </a:p>
          <a:p>
            <a:pPr marL="36900" indent="0" algn="ctr">
              <a:buNone/>
            </a:pPr>
            <a:r>
              <a:rPr lang="fr-FR" dirty="0" err="1"/>
              <a:t>MsgBox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"&amp;</a:t>
            </a:r>
            <a:r>
              <a:rPr lang="fr-FR" dirty="0"/>
              <a:t> A) </a:t>
            </a:r>
          </a:p>
          <a:p>
            <a:pPr marL="36900" indent="0" algn="ctr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296400" y="3445934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A and B</a:t>
            </a:r>
          </a:p>
        </p:txBody>
      </p:sp>
      <p:cxnSp>
        <p:nvCxnSpPr>
          <p:cNvPr id="8" name="Connecteur droit avec flèche 7"/>
          <p:cNvCxnSpPr>
            <a:cxnSpLocks/>
            <a:stCxn id="4" idx="1"/>
          </p:cNvCxnSpPr>
          <p:nvPr/>
        </p:nvCxnSpPr>
        <p:spPr>
          <a:xfrm flipH="1" flipV="1">
            <a:off x="8272732" y="3131389"/>
            <a:ext cx="1023668" cy="49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  <a:stCxn id="4" idx="1"/>
          </p:cNvCxnSpPr>
          <p:nvPr/>
        </p:nvCxnSpPr>
        <p:spPr>
          <a:xfrm flipH="1">
            <a:off x="8134710" y="3630600"/>
            <a:ext cx="1161690" cy="67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44202BF-160D-4E9D-92E1-01C4C2DF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41" y="5111751"/>
            <a:ext cx="1035050" cy="9812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C65173-3C93-4415-A8F6-A614DD857EF4}"/>
              </a:ext>
            </a:extLst>
          </p:cNvPr>
          <p:cNvSpPr txBox="1"/>
          <p:nvPr/>
        </p:nvSpPr>
        <p:spPr>
          <a:xfrm>
            <a:off x="10031996" y="6239455"/>
            <a:ext cx="21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345632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60" y="2038536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800" dirty="0"/>
              <a:t>Applications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Exercice </a:t>
            </a:r>
            <a:r>
              <a:rPr lang="fr-FR" sz="4800" dirty="0" err="1"/>
              <a:t>Sheet</a:t>
            </a:r>
            <a:r>
              <a:rPr lang="fr-FR" sz="4800" dirty="0"/>
              <a:t> </a:t>
            </a:r>
            <a:r>
              <a:rPr lang="en-US" b="1" dirty="0">
                <a:effectLst/>
              </a:rPr>
              <a:t>N°1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6908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2650" y="45851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22650" y="1317658"/>
            <a:ext cx="10522490" cy="4947749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en-US" sz="3200" dirty="0"/>
              <a:t>Introduction to programming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Getting started with VBA 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Inputs and Outputs  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Conditional structures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Looping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Arrays and Excel cells</a:t>
            </a:r>
          </a:p>
          <a:p>
            <a:pPr marL="551250" indent="-514350">
              <a:buFont typeface="+mj-lt"/>
              <a:buAutoNum type="arabicPeriod"/>
            </a:pPr>
            <a:r>
              <a:rPr lang="en-US" sz="3200" dirty="0"/>
              <a:t>Functions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45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4372-40F0-4E63-B0BE-C27C67D2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9" y="212785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Appendix. 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E8F3EB-75EB-444A-8A3F-DBEFA064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"/>
          <a:stretch/>
        </p:blipFill>
        <p:spPr>
          <a:xfrm>
            <a:off x="732664" y="1725641"/>
            <a:ext cx="10932863" cy="27802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4E604A-4166-4968-92AE-443C7D6A991D}"/>
              </a:ext>
            </a:extLst>
          </p:cNvPr>
          <p:cNvSpPr txBox="1"/>
          <p:nvPr/>
        </p:nvSpPr>
        <p:spPr>
          <a:xfrm>
            <a:off x="853409" y="1269772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1. VBA variables types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0FD809-9CFA-45DE-A58D-2C10B967FD8F}"/>
              </a:ext>
            </a:extLst>
          </p:cNvPr>
          <p:cNvSpPr txBox="1"/>
          <p:nvPr/>
        </p:nvSpPr>
        <p:spPr>
          <a:xfrm>
            <a:off x="853409" y="4648163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2. </a:t>
            </a:r>
            <a:r>
              <a:rPr lang="en-US" sz="2000" b="1" dirty="0"/>
              <a:t>Operators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7E63368-0A1A-45C8-BCE8-437CB9D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3876"/>
              </p:ext>
            </p:extLst>
          </p:nvPr>
        </p:nvGraphicFramePr>
        <p:xfrm>
          <a:off x="853409" y="5156840"/>
          <a:ext cx="10602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28">
                  <a:extLst>
                    <a:ext uri="{9D8B030D-6E8A-4147-A177-3AD203B41FA5}">
                      <a16:colId xmlns:a16="http://schemas.microsoft.com/office/drawing/2014/main" val="2473396731"/>
                    </a:ext>
                  </a:extLst>
                </a:gridCol>
                <a:gridCol w="740712">
                  <a:extLst>
                    <a:ext uri="{9D8B030D-6E8A-4147-A177-3AD203B41FA5}">
                      <a16:colId xmlns:a16="http://schemas.microsoft.com/office/drawing/2014/main" val="717223615"/>
                    </a:ext>
                  </a:extLst>
                </a:gridCol>
                <a:gridCol w="1673760">
                  <a:extLst>
                    <a:ext uri="{9D8B030D-6E8A-4147-A177-3AD203B41FA5}">
                      <a16:colId xmlns:a16="http://schemas.microsoft.com/office/drawing/2014/main" val="2107966786"/>
                    </a:ext>
                  </a:extLst>
                </a:gridCol>
                <a:gridCol w="954073">
                  <a:extLst>
                    <a:ext uri="{9D8B030D-6E8A-4147-A177-3AD203B41FA5}">
                      <a16:colId xmlns:a16="http://schemas.microsoft.com/office/drawing/2014/main" val="592249170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5741489"/>
                    </a:ext>
                  </a:extLst>
                </a:gridCol>
                <a:gridCol w="1031502">
                  <a:extLst>
                    <a:ext uri="{9D8B030D-6E8A-4147-A177-3AD203B41FA5}">
                      <a16:colId xmlns:a16="http://schemas.microsoft.com/office/drawing/2014/main" val="2263842080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162508049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4269927644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24095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Arithmetic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- [negation]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*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Mod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5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Comparaison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&lt;&gt; [different]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Like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6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Logical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ysClr val="windowText" lastClr="000000"/>
                          </a:solidFill>
                        </a:rPr>
                        <a:t>Xor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Eqv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1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 Introduction to </a:t>
            </a:r>
            <a:r>
              <a:rPr lang="en-US" dirty="0"/>
              <a:t>programming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44133"/>
            <a:ext cx="10353762" cy="464820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is programming ?</a:t>
            </a:r>
          </a:p>
          <a:p>
            <a:pPr>
              <a:buFontTx/>
              <a:buChar char="-"/>
            </a:pPr>
            <a:r>
              <a:rPr lang="en-US" sz="2400" dirty="0"/>
              <a:t>Sequences of instructions that allow you to give commands to a computer (a language that the computer-software understands to answer you)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effectLst/>
              </a:rPr>
              <a:t>A programming language is a language intended to describe a set of consecutive actions that a computer must perform. A programming language is thus a convenient way for us (humans) to give instructions to a computer. </a:t>
            </a:r>
          </a:p>
          <a:p>
            <a:r>
              <a:rPr lang="en-US" sz="2400" dirty="0"/>
              <a:t>What is it used for ?</a:t>
            </a:r>
          </a:p>
          <a:p>
            <a:pPr marL="36900" indent="0">
              <a:buNone/>
            </a:pPr>
            <a:r>
              <a:rPr lang="en-US" sz="2400" dirty="0"/>
              <a:t>Automate recurring tasks, develop applications, perform complex calculations,  develop (small) programs</a:t>
            </a:r>
            <a:endParaRPr lang="fr-FR" sz="2400" dirty="0">
              <a:solidFill>
                <a:srgbClr val="FF0000"/>
              </a:solidFill>
            </a:endParaRPr>
          </a:p>
          <a:p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:</a:t>
            </a:r>
          </a:p>
          <a:p>
            <a:pPr marL="36900" indent="0">
              <a:buNone/>
            </a:pPr>
            <a:r>
              <a:rPr lang="fr-FR" sz="2400" dirty="0"/>
              <a:t>  </a:t>
            </a:r>
            <a:r>
              <a:rPr lang="en-US" sz="2400" dirty="0"/>
              <a:t>Visual Basic, C, C++, JAVA, Python, PHP, R, SAS, SQL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I - Introduction to </a:t>
            </a:r>
            <a:r>
              <a:rPr lang="en-US" dirty="0"/>
              <a:t>programming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862667"/>
            <a:ext cx="10353762" cy="438573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Main differences between languages:</a:t>
            </a:r>
          </a:p>
          <a:p>
            <a:pPr marL="36900" indent="0">
              <a:buNone/>
            </a:pPr>
            <a:r>
              <a:rPr lang="en-US" sz="2400" dirty="0"/>
              <a:t>– Syntax : Syntax of the language and also the logic</a:t>
            </a:r>
          </a:p>
          <a:p>
            <a:pPr marL="36900" indent="0">
              <a:buNone/>
            </a:pPr>
            <a:r>
              <a:rPr lang="en-US" sz="2400" dirty="0"/>
              <a:t>– Paradigm : Object-oriented, functional, relational etc. </a:t>
            </a:r>
          </a:p>
          <a:p>
            <a:pPr marL="36900" indent="0">
              <a:buNone/>
            </a:pPr>
            <a:r>
              <a:rPr lang="en-US" sz="2400" dirty="0"/>
              <a:t>– Use : Languages Specially adapted to:</a:t>
            </a:r>
          </a:p>
          <a:p>
            <a:pPr marL="36900" indent="0">
              <a:buNone/>
            </a:pPr>
            <a:r>
              <a:rPr lang="en-US" sz="2400" dirty="0"/>
              <a:t>   • Internet (web pages): PHP, Perl, JAVA</a:t>
            </a:r>
          </a:p>
          <a:p>
            <a:pPr marL="36900" indent="0">
              <a:buNone/>
            </a:pPr>
            <a:r>
              <a:rPr lang="en-US" sz="2400" dirty="0"/>
              <a:t>   • Simulations and numerical </a:t>
            </a:r>
            <a:r>
              <a:rPr lang="en-US" sz="2400" dirty="0" err="1"/>
              <a:t>calculs</a:t>
            </a:r>
            <a:r>
              <a:rPr lang="en-US" sz="2400" dirty="0"/>
              <a:t> : </a:t>
            </a:r>
            <a:r>
              <a:rPr lang="en-US" sz="2400" dirty="0" err="1"/>
              <a:t>Matlab</a:t>
            </a:r>
            <a:r>
              <a:rPr lang="en-US" sz="2400" dirty="0"/>
              <a:t>, </a:t>
            </a:r>
            <a:r>
              <a:rPr lang="en-US" sz="2400" dirty="0" err="1"/>
              <a:t>Scilab</a:t>
            </a: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   • Machine learning : R, Python 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Note : Mastering one language makes it generally easy to handle other languages</a:t>
            </a:r>
          </a:p>
          <a:p>
            <a:pPr marL="3690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880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690116"/>
            <a:ext cx="10353762" cy="4558284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The terminology can be ambiguous 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sz="2400" b="1" dirty="0"/>
              <a:t>- VB = Visual Basic</a:t>
            </a:r>
          </a:p>
          <a:p>
            <a:pPr marL="36900" indent="0">
              <a:buNone/>
            </a:pPr>
            <a:r>
              <a:rPr lang="en-US" dirty="0"/>
              <a:t> The programming language in it self, which is available in MS Office but also into Visual Studio in order to create independent applications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sz="2400" b="1" dirty="0"/>
              <a:t>- VBA = Visual Basic for Application </a:t>
            </a:r>
          </a:p>
          <a:p>
            <a:pPr marL="36900" indent="0">
              <a:buNone/>
            </a:pPr>
            <a:r>
              <a:rPr lang="en-US" dirty="0"/>
              <a:t> Application of VB into some </a:t>
            </a:r>
            <a:r>
              <a:rPr lang="en-US" dirty="0" err="1"/>
              <a:t>softwares</a:t>
            </a:r>
            <a:r>
              <a:rPr lang="en-US" dirty="0"/>
              <a:t> such as MS Office (Excel, Access, Word)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&gt; VBA is an extension of VB &gt; we can only execute the code into a host application (here </a:t>
            </a:r>
            <a:r>
              <a:rPr lang="en-US" dirty="0">
                <a:effectLst/>
              </a:rPr>
              <a:t>Microsoft Office) ; the application is not autonomous.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BR" dirty="0"/>
              <a:t>VBA ou VB or Visual Basic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9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567267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VBA : Advantages et disadvantages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10267"/>
            <a:ext cx="10353762" cy="4436533"/>
          </a:xfrm>
        </p:spPr>
        <p:txBody>
          <a:bodyPr>
            <a:normAutofit/>
          </a:bodyPr>
          <a:lstStyle/>
          <a:p>
            <a:r>
              <a:rPr lang="en-US" sz="2400" dirty="0"/>
              <a:t>Advantages :</a:t>
            </a:r>
          </a:p>
          <a:p>
            <a:pPr marL="36900" indent="0">
              <a:buNone/>
            </a:pPr>
            <a:r>
              <a:rPr lang="en-US" dirty="0"/>
              <a:t>     – “Simplicity”</a:t>
            </a:r>
          </a:p>
          <a:p>
            <a:pPr marL="36900" indent="0">
              <a:buNone/>
            </a:pPr>
            <a:r>
              <a:rPr lang="en-US" dirty="0"/>
              <a:t>     – Available in MS Office : no need to install a new software or code editor</a:t>
            </a:r>
          </a:p>
          <a:p>
            <a:pPr marL="36900" indent="0">
              <a:buNone/>
            </a:pPr>
            <a:r>
              <a:rPr lang="en-US" dirty="0"/>
              <a:t>     – can access windows functions such as dialog boxes etc.</a:t>
            </a:r>
          </a:p>
          <a:p>
            <a:r>
              <a:rPr lang="en-US" sz="2400" dirty="0"/>
              <a:t>Disadvantages :</a:t>
            </a:r>
          </a:p>
          <a:p>
            <a:pPr marL="36900" indent="0">
              <a:buNone/>
            </a:pPr>
            <a:r>
              <a:rPr lang="en-US" dirty="0"/>
              <a:t>      – Not optimized for treating large data sets</a:t>
            </a:r>
          </a:p>
          <a:p>
            <a:pPr marL="36900" indent="0">
              <a:buNone/>
            </a:pPr>
            <a:r>
              <a:rPr lang="en-US" dirty="0"/>
              <a:t>      – Not very </a:t>
            </a:r>
            <a:r>
              <a:rPr lang="en-US" dirty="0" err="1"/>
              <a:t>efficent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      – Depend on Windows and MS Office</a:t>
            </a:r>
          </a:p>
          <a:p>
            <a:pPr marL="3690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262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Host applications for VBA :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52600"/>
            <a:ext cx="10353762" cy="44365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Word </a:t>
            </a:r>
          </a:p>
          <a:p>
            <a:pPr>
              <a:buFontTx/>
              <a:buChar char="-"/>
            </a:pPr>
            <a:r>
              <a:rPr lang="en-US" dirty="0"/>
              <a:t>Excel, </a:t>
            </a:r>
          </a:p>
          <a:p>
            <a:pPr>
              <a:buFontTx/>
              <a:buChar char="-"/>
            </a:pPr>
            <a:r>
              <a:rPr lang="en-US" dirty="0"/>
              <a:t>Access,</a:t>
            </a:r>
          </a:p>
          <a:p>
            <a:pPr>
              <a:buFontTx/>
              <a:buChar char="-"/>
            </a:pPr>
            <a:r>
              <a:rPr lang="en-US" dirty="0" err="1"/>
              <a:t>Autocad</a:t>
            </a:r>
            <a:r>
              <a:rPr lang="en-US" dirty="0"/>
              <a:t>, CATIA v5 (…)</a:t>
            </a:r>
          </a:p>
          <a:p>
            <a:pPr marL="36900" indent="0">
              <a:buNone/>
            </a:pPr>
            <a:endParaRPr lang="en-US" sz="1050" dirty="0"/>
          </a:p>
          <a:p>
            <a:pPr marL="36900" indent="0">
              <a:buNone/>
            </a:pPr>
            <a:r>
              <a:rPr lang="en-US" dirty="0"/>
              <a:t>In finance (banking and insurance) : </a:t>
            </a:r>
          </a:p>
          <a:p>
            <a:pPr marL="36900" indent="0">
              <a:buNone/>
            </a:pPr>
            <a:r>
              <a:rPr lang="en-US" sz="40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ea"/>
              </a:rPr>
              <a:t>    → VBA for Excel </a:t>
            </a:r>
          </a:p>
          <a:p>
            <a:pPr marL="36900" indent="0">
              <a:buNone/>
            </a:pPr>
            <a:r>
              <a:rPr lang="en-US" sz="24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ea"/>
              </a:rPr>
              <a:t>Aim : </a:t>
            </a:r>
            <a:r>
              <a:rPr lang="en-US" sz="2400" dirty="0" err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ea"/>
              </a:rPr>
              <a:t>Realise</a:t>
            </a:r>
            <a:r>
              <a:rPr lang="en-US" sz="2400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ea"/>
              </a:rPr>
              <a:t> and program all we already can do with Excel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4328" y="153713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2. Getting started with VBA and 1</a:t>
            </a:r>
            <a:r>
              <a:rPr lang="en-US" baseline="30000" dirty="0"/>
              <a:t>st</a:t>
            </a:r>
            <a:r>
              <a:rPr lang="en-US" dirty="0"/>
              <a:t> Macro :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51934" y="1162382"/>
            <a:ext cx="10522490" cy="4947749"/>
          </a:xfrm>
        </p:spPr>
        <p:txBody>
          <a:bodyPr/>
          <a:lstStyle/>
          <a:p>
            <a:pPr marL="36900" indent="0">
              <a:buNone/>
            </a:pPr>
            <a:r>
              <a:rPr lang="fr-FR" dirty="0"/>
              <a:t>« Fichier &gt; Options &gt; Personnaliser le Ruban » </a:t>
            </a:r>
            <a:r>
              <a:rPr lang="fr-FR" dirty="0" err="1"/>
              <a:t>then</a:t>
            </a:r>
            <a:r>
              <a:rPr lang="fr-FR" dirty="0"/>
              <a:t> check "Développeur".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6900" indent="0">
              <a:buNone/>
            </a:pPr>
            <a:r>
              <a:rPr lang="fr-FR" dirty="0"/>
              <a:t>&gt;to </a:t>
            </a:r>
            <a:r>
              <a:rPr lang="fr-FR" dirty="0" err="1"/>
              <a:t>get</a:t>
            </a:r>
            <a:r>
              <a:rPr lang="fr-FR" dirty="0"/>
              <a:t> :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73" y="1604375"/>
            <a:ext cx="7462409" cy="375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30" y="5355109"/>
            <a:ext cx="6923096" cy="15100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8654DC-8CC8-43E0-99A0-7E89BAF5B64C}"/>
              </a:ext>
            </a:extLst>
          </p:cNvPr>
          <p:cNvSpPr/>
          <p:nvPr/>
        </p:nvSpPr>
        <p:spPr>
          <a:xfrm>
            <a:off x="8186468" y="3933645"/>
            <a:ext cx="1604513" cy="1984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8337CCA-3F53-4B4E-950D-FE17CA0C33B6}"/>
              </a:ext>
            </a:extLst>
          </p:cNvPr>
          <p:cNvCxnSpPr/>
          <p:nvPr/>
        </p:nvCxnSpPr>
        <p:spPr>
          <a:xfrm>
            <a:off x="6823494" y="1502891"/>
            <a:ext cx="1362974" cy="243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E3302D9-B395-427E-BC0C-0EEBAA8570BD}"/>
              </a:ext>
            </a:extLst>
          </p:cNvPr>
          <p:cNvSpPr/>
          <p:nvPr/>
        </p:nvSpPr>
        <p:spPr>
          <a:xfrm>
            <a:off x="8177893" y="5666150"/>
            <a:ext cx="845338" cy="23431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30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787399"/>
            <a:ext cx="10353762" cy="560493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To work with VBA code, we need a code editor, this latter is already installed and you can open it with the shortcut  "Alt+F11"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&gt; </a:t>
            </a:r>
            <a:r>
              <a:rPr lang="fr-FR" b="1" dirty="0"/>
              <a:t>Or</a:t>
            </a:r>
            <a:r>
              <a:rPr lang="fr-FR" dirty="0"/>
              <a:t> : tab « Développeur »/Editeur VBA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73" y="1860551"/>
            <a:ext cx="7616251" cy="3797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CDCBBE-60E7-413E-A944-25325C645141}"/>
              </a:ext>
            </a:extLst>
          </p:cNvPr>
          <p:cNvSpPr/>
          <p:nvPr/>
        </p:nvSpPr>
        <p:spPr>
          <a:xfrm>
            <a:off x="9006404" y="6129226"/>
            <a:ext cx="2829464" cy="52621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We</a:t>
            </a:r>
            <a:r>
              <a:rPr lang="fr-FR" b="1" dirty="0"/>
              <a:t> are </a:t>
            </a:r>
            <a:r>
              <a:rPr lang="fr-FR" b="1" dirty="0" err="1"/>
              <a:t>ready</a:t>
            </a:r>
            <a:r>
              <a:rPr lang="fr-FR" b="1" dirty="0"/>
              <a:t> to code</a:t>
            </a:r>
          </a:p>
        </p:txBody>
      </p:sp>
    </p:spTree>
    <p:extLst>
      <p:ext uri="{BB962C8B-B14F-4D97-AF65-F5344CB8AC3E}">
        <p14:creationId xmlns:p14="http://schemas.microsoft.com/office/powerpoint/2010/main" val="292547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TC104033929[[fn=Ardoise]]</Template>
  <TotalTime>900</TotalTime>
  <Words>1043</Words>
  <Application>Microsoft Office PowerPoint</Application>
  <PresentationFormat>Grand écran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Calisto MT</vt:lpstr>
      <vt:lpstr>Wingdings</vt:lpstr>
      <vt:lpstr>Wingdings 2</vt:lpstr>
      <vt:lpstr>Ardoise</vt:lpstr>
      <vt:lpstr>VBA for Excel</vt:lpstr>
      <vt:lpstr>Summary</vt:lpstr>
      <vt:lpstr>1. Introduction to programming</vt:lpstr>
      <vt:lpstr>I - Introduction to programming</vt:lpstr>
      <vt:lpstr>VBA ou VB or Visual Basic </vt:lpstr>
      <vt:lpstr>VBA : Advantages et disadvantages </vt:lpstr>
      <vt:lpstr>Host applications for VBA :  </vt:lpstr>
      <vt:lpstr>2. Getting started with VBA and 1st Macro :</vt:lpstr>
      <vt:lpstr>Présentation PowerPoint</vt:lpstr>
      <vt:lpstr>2.1. First macro :</vt:lpstr>
      <vt:lpstr>Explanation of the generated code :   </vt:lpstr>
      <vt:lpstr>Explanation of the generated code : </vt:lpstr>
      <vt:lpstr>Explanation of the generated code : </vt:lpstr>
      <vt:lpstr>Create a Button for this macro </vt:lpstr>
      <vt:lpstr>Editing the Macro :</vt:lpstr>
      <vt:lpstr>2.2 - VBA procedures</vt:lpstr>
      <vt:lpstr>2.2 - VBA procedures :</vt:lpstr>
      <vt:lpstr>Procedure example: Dialog boxes</vt:lpstr>
      <vt:lpstr>Applications  Exercice Sheet N°1 </vt:lpstr>
      <vt:lpstr>Appendix.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VBA</dc:title>
  <dc:creator>Achraf Seddik</dc:creator>
  <cp:lastModifiedBy>Achraf Seddik</cp:lastModifiedBy>
  <cp:revision>215</cp:revision>
  <dcterms:created xsi:type="dcterms:W3CDTF">2014-05-18T19:50:59Z</dcterms:created>
  <dcterms:modified xsi:type="dcterms:W3CDTF">2020-10-11T14:48:16Z</dcterms:modified>
</cp:coreProperties>
</file>