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7" r:id="rId3"/>
    <p:sldId id="268" r:id="rId4"/>
    <p:sldId id="269" r:id="rId5"/>
    <p:sldId id="295" r:id="rId6"/>
    <p:sldId id="297" r:id="rId7"/>
    <p:sldId id="298" r:id="rId8"/>
    <p:sldId id="296" r:id="rId9"/>
    <p:sldId id="300" r:id="rId10"/>
    <p:sldId id="301" r:id="rId11"/>
    <p:sldId id="293" r:id="rId12"/>
    <p:sldId id="29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71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9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22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26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971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75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5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3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84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62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5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21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9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6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C019CA3-EDB8-4C68-9983-098F0AC0EC09}" type="datetimeFigureOut">
              <a:rPr lang="fr-FR" smtClean="0"/>
              <a:t>11/10/2020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386D8B-83D6-4DC4-A72B-E7AD15068B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8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2" y="1157704"/>
            <a:ext cx="9440034" cy="1828801"/>
          </a:xfrm>
        </p:spPr>
        <p:txBody>
          <a:bodyPr>
            <a:normAutofit/>
          </a:bodyPr>
          <a:lstStyle/>
          <a:p>
            <a:r>
              <a:rPr lang="fr-FR" sz="6000" dirty="0"/>
              <a:t>VBA for Excel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2" y="3594106"/>
            <a:ext cx="9440034" cy="1049867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Pôle Universitaire Léonard de Vinci</a:t>
            </a:r>
            <a:endParaRPr lang="fr-FR" dirty="0"/>
          </a:p>
          <a:p>
            <a:r>
              <a:rPr lang="en-US"/>
              <a:t>Session 2</a:t>
            </a:r>
            <a:endParaRPr lang="en-US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4310844" y="5091475"/>
            <a:ext cx="3559730" cy="1181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Achraf Seddik</a:t>
            </a:r>
          </a:p>
          <a:p>
            <a:r>
              <a:rPr lang="fr-FR" sz="2400" dirty="0"/>
              <a:t>seddik.achraf.1@gmail.com</a:t>
            </a:r>
          </a:p>
        </p:txBody>
      </p:sp>
    </p:spTree>
    <p:extLst>
      <p:ext uri="{BB962C8B-B14F-4D97-AF65-F5344CB8AC3E}">
        <p14:creationId xmlns:p14="http://schemas.microsoft.com/office/powerpoint/2010/main" val="182328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4B8491-A8BA-4B3C-9C01-AF643BFD9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72" y="1633182"/>
            <a:ext cx="3036742" cy="38049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Conditional</a:t>
            </a:r>
            <a:r>
              <a:rPr lang="fr-FR" dirty="0"/>
              <a:t> tests : </a:t>
            </a:r>
            <a:r>
              <a:rPr lang="en-US" b="1" dirty="0"/>
              <a:t>Case</a:t>
            </a:r>
            <a:r>
              <a:rPr lang="en-US" dirty="0"/>
              <a:t> test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970384"/>
            <a:ext cx="10774997" cy="562882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400" dirty="0"/>
              <a:t>Syntax :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dirty="0"/>
              <a:t>If the condition in case 1 is true then the (then) instructions 1 and 2 are executed etc.</a:t>
            </a:r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2F11191-38E2-43AD-8555-7DE4A039F97F}"/>
              </a:ext>
            </a:extLst>
          </p:cNvPr>
          <p:cNvCxnSpPr>
            <a:cxnSpLocks/>
          </p:cNvCxnSpPr>
          <p:nvPr/>
        </p:nvCxnSpPr>
        <p:spPr>
          <a:xfrm>
            <a:off x="1572392" y="2268748"/>
            <a:ext cx="4030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32D2D88-69E9-41BE-B32F-A26A80148D84}"/>
              </a:ext>
            </a:extLst>
          </p:cNvPr>
          <p:cNvCxnSpPr>
            <a:cxnSpLocks/>
          </p:cNvCxnSpPr>
          <p:nvPr/>
        </p:nvCxnSpPr>
        <p:spPr>
          <a:xfrm>
            <a:off x="1572392" y="3048004"/>
            <a:ext cx="58779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3E39DE-5ECC-42AE-8350-5AE26CD97844}"/>
              </a:ext>
            </a:extLst>
          </p:cNvPr>
          <p:cNvCxnSpPr>
            <a:cxnSpLocks/>
          </p:cNvCxnSpPr>
          <p:nvPr/>
        </p:nvCxnSpPr>
        <p:spPr>
          <a:xfrm>
            <a:off x="1572392" y="3784796"/>
            <a:ext cx="4030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A11BC5-8628-4B38-B4E7-C5EA446BEE96}"/>
              </a:ext>
            </a:extLst>
          </p:cNvPr>
          <p:cNvCxnSpPr>
            <a:cxnSpLocks/>
          </p:cNvCxnSpPr>
          <p:nvPr/>
        </p:nvCxnSpPr>
        <p:spPr>
          <a:xfrm>
            <a:off x="1572392" y="4569127"/>
            <a:ext cx="4030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32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680C-B210-404F-A54B-041CDB8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60" y="2038536"/>
            <a:ext cx="10353762" cy="278058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4800" dirty="0"/>
              <a:t>Applications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Exercice </a:t>
            </a:r>
            <a:r>
              <a:rPr lang="fr-FR" sz="4800" dirty="0" err="1"/>
              <a:t>Sheet</a:t>
            </a:r>
            <a:r>
              <a:rPr lang="fr-FR" sz="4800" dirty="0"/>
              <a:t> </a:t>
            </a:r>
            <a:r>
              <a:rPr lang="en-US" b="1" dirty="0">
                <a:effectLst/>
              </a:rPr>
              <a:t>N°2 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69087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474372-40F0-4E63-B0BE-C27C67D2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09" y="212785"/>
            <a:ext cx="10353762" cy="970450"/>
          </a:xfrm>
        </p:spPr>
        <p:txBody>
          <a:bodyPr/>
          <a:lstStyle/>
          <a:p>
            <a:pPr algn="l"/>
            <a:r>
              <a:rPr lang="fr-FR" dirty="0"/>
              <a:t>Appendix.  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E8F3EB-75EB-444A-8A3F-DBEFA0646D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5"/>
          <a:stretch/>
        </p:blipFill>
        <p:spPr>
          <a:xfrm>
            <a:off x="732664" y="1725641"/>
            <a:ext cx="10932863" cy="27802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4E604A-4166-4968-92AE-443C7D6A991D}"/>
              </a:ext>
            </a:extLst>
          </p:cNvPr>
          <p:cNvSpPr txBox="1"/>
          <p:nvPr/>
        </p:nvSpPr>
        <p:spPr>
          <a:xfrm>
            <a:off x="853409" y="1269772"/>
            <a:ext cx="63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1. VBA variables types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0FD809-9CFA-45DE-A58D-2C10B967FD8F}"/>
              </a:ext>
            </a:extLst>
          </p:cNvPr>
          <p:cNvSpPr txBox="1"/>
          <p:nvPr/>
        </p:nvSpPr>
        <p:spPr>
          <a:xfrm>
            <a:off x="853409" y="4648163"/>
            <a:ext cx="630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2. </a:t>
            </a:r>
            <a:r>
              <a:rPr lang="en-US" sz="2000" b="1" dirty="0"/>
              <a:t>Operators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7E63368-0A1A-45C8-BCE8-437CB9DE8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693876"/>
              </p:ext>
            </p:extLst>
          </p:nvPr>
        </p:nvGraphicFramePr>
        <p:xfrm>
          <a:off x="853409" y="5156840"/>
          <a:ext cx="106026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28">
                  <a:extLst>
                    <a:ext uri="{9D8B030D-6E8A-4147-A177-3AD203B41FA5}">
                      <a16:colId xmlns:a16="http://schemas.microsoft.com/office/drawing/2014/main" val="2473396731"/>
                    </a:ext>
                  </a:extLst>
                </a:gridCol>
                <a:gridCol w="740712">
                  <a:extLst>
                    <a:ext uri="{9D8B030D-6E8A-4147-A177-3AD203B41FA5}">
                      <a16:colId xmlns:a16="http://schemas.microsoft.com/office/drawing/2014/main" val="717223615"/>
                    </a:ext>
                  </a:extLst>
                </a:gridCol>
                <a:gridCol w="1673760">
                  <a:extLst>
                    <a:ext uri="{9D8B030D-6E8A-4147-A177-3AD203B41FA5}">
                      <a16:colId xmlns:a16="http://schemas.microsoft.com/office/drawing/2014/main" val="2107966786"/>
                    </a:ext>
                  </a:extLst>
                </a:gridCol>
                <a:gridCol w="954073">
                  <a:extLst>
                    <a:ext uri="{9D8B030D-6E8A-4147-A177-3AD203B41FA5}">
                      <a16:colId xmlns:a16="http://schemas.microsoft.com/office/drawing/2014/main" val="592249170"/>
                    </a:ext>
                  </a:extLst>
                </a:gridCol>
                <a:gridCol w="1052945">
                  <a:extLst>
                    <a:ext uri="{9D8B030D-6E8A-4147-A177-3AD203B41FA5}">
                      <a16:colId xmlns:a16="http://schemas.microsoft.com/office/drawing/2014/main" val="4185741489"/>
                    </a:ext>
                  </a:extLst>
                </a:gridCol>
                <a:gridCol w="1031502">
                  <a:extLst>
                    <a:ext uri="{9D8B030D-6E8A-4147-A177-3AD203B41FA5}">
                      <a16:colId xmlns:a16="http://schemas.microsoft.com/office/drawing/2014/main" val="2263842080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3162508049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4269927644"/>
                    </a:ext>
                  </a:extLst>
                </a:gridCol>
                <a:gridCol w="1178070">
                  <a:extLst>
                    <a:ext uri="{9D8B030D-6E8A-4147-A177-3AD203B41FA5}">
                      <a16:colId xmlns:a16="http://schemas.microsoft.com/office/drawing/2014/main" val="324095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Arithmetic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^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- [negation]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*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/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&amp;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noProof="0">
                          <a:solidFill>
                            <a:sysClr val="windowText" lastClr="000000"/>
                          </a:solidFill>
                        </a:rPr>
                        <a:t>Mod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250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/>
                        <a:t>Comparaison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&lt;&gt; [different]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&lt;=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&gt;=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Like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56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noProof="0"/>
                        <a:t>Logical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Not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Or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solidFill>
                            <a:sysClr val="windowText" lastClr="000000"/>
                          </a:solidFill>
                        </a:rPr>
                        <a:t>Xor</a:t>
                      </a:r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Eqv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solidFill>
                            <a:sysClr val="windowText" lastClr="000000"/>
                          </a:solidFill>
                        </a:rPr>
                        <a:t>Imp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noProof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8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3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7095" y="251222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Recall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59333" y="1333737"/>
            <a:ext cx="2887134" cy="520252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b="1" u="sng" dirty="0" err="1"/>
              <a:t>Begening</a:t>
            </a:r>
            <a:r>
              <a:rPr lang="fr-FR" b="1" u="sng" dirty="0"/>
              <a:t> and end of the macro :</a:t>
            </a:r>
          </a:p>
          <a:p>
            <a:pPr marL="36900" indent="0">
              <a:buNone/>
            </a:pPr>
            <a:r>
              <a:rPr lang="fr-FR" b="1" dirty="0" err="1"/>
              <a:t>Sub</a:t>
            </a:r>
            <a:r>
              <a:rPr lang="fr-FR" b="1" dirty="0"/>
              <a:t> </a:t>
            </a:r>
            <a:r>
              <a:rPr lang="fr-FR" dirty="0"/>
              <a:t>et </a:t>
            </a:r>
            <a:r>
              <a:rPr lang="fr-FR" b="1" dirty="0"/>
              <a:t>End </a:t>
            </a:r>
            <a:r>
              <a:rPr lang="fr-FR" b="1" dirty="0" err="1"/>
              <a:t>Sub</a:t>
            </a:r>
            <a:r>
              <a:rPr lang="fr-FR" b="1" dirty="0"/>
              <a:t> </a:t>
            </a:r>
            <a:r>
              <a:rPr lang="en-US" dirty="0"/>
              <a:t>delimits the beginning and the end of the macro, "Macro1" corresponds to the name (title) of this macro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5" y="1432774"/>
            <a:ext cx="8290020" cy="5103491"/>
          </a:xfrm>
          <a:prstGeom prst="rect">
            <a:avLst/>
          </a:prstGeom>
        </p:spPr>
      </p:pic>
      <p:cxnSp>
        <p:nvCxnSpPr>
          <p:cNvPr id="9" name="Connecteur droit avec flèche 8"/>
          <p:cNvCxnSpPr/>
          <p:nvPr/>
        </p:nvCxnSpPr>
        <p:spPr>
          <a:xfrm flipH="1">
            <a:off x="3987800" y="1557867"/>
            <a:ext cx="5071533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403600" y="1557867"/>
            <a:ext cx="5655733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51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7095" y="217356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73067" y="1333737"/>
            <a:ext cx="3175000" cy="5202528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fr-FR" b="1" u="sng" dirty="0"/>
              <a:t>Comment : </a:t>
            </a:r>
          </a:p>
          <a:p>
            <a:pPr marL="38100" indent="0">
              <a:buNone/>
            </a:pPr>
            <a:r>
              <a:rPr lang="en-US" dirty="0"/>
              <a:t>(preceded by an apostrophe)</a:t>
            </a:r>
          </a:p>
          <a:p>
            <a:pPr marL="38100" indent="0">
              <a:buNone/>
            </a:pPr>
            <a:r>
              <a:rPr lang="en-US" dirty="0"/>
              <a:t>is not taken into account in the execution of the code (very useful for instance to not to execute certain lines of code without deleting them)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5" y="1432774"/>
            <a:ext cx="8290020" cy="5103491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4072469" y="1625600"/>
            <a:ext cx="4800598" cy="150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22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7095" y="266874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73067" y="1333737"/>
            <a:ext cx="3175000" cy="5202528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fr-FR" b="1" u="sng" dirty="0"/>
              <a:t>Instructions : </a:t>
            </a:r>
          </a:p>
          <a:p>
            <a:pPr marL="381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r>
              <a:rPr lang="en-US" dirty="0"/>
              <a:t>Code that allows you to perform the needed tasks.</a:t>
            </a:r>
            <a:endParaRPr lang="fr-FR" dirty="0"/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(Variables )</a:t>
            </a:r>
          </a:p>
          <a:p>
            <a:pPr marL="36900" indent="0">
              <a:buNone/>
            </a:pPr>
            <a:r>
              <a:rPr lang="fr-FR" dirty="0"/>
              <a:t>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95" y="1432774"/>
            <a:ext cx="8290020" cy="5103491"/>
          </a:xfrm>
          <a:prstGeom prst="rect">
            <a:avLst/>
          </a:prstGeom>
        </p:spPr>
      </p:pic>
      <p:cxnSp>
        <p:nvCxnSpPr>
          <p:cNvPr id="13" name="Connecteur droit avec flèche 12"/>
          <p:cNvCxnSpPr/>
          <p:nvPr/>
        </p:nvCxnSpPr>
        <p:spPr>
          <a:xfrm flipH="1">
            <a:off x="6451600" y="1625600"/>
            <a:ext cx="2489202" cy="222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fermante 6"/>
          <p:cNvSpPr/>
          <p:nvPr/>
        </p:nvSpPr>
        <p:spPr>
          <a:xfrm>
            <a:off x="6223000" y="3615267"/>
            <a:ext cx="152400" cy="465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84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204AEBB-3344-47B1-9B86-4E2793CD7A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2"/>
          <a:stretch/>
        </p:blipFill>
        <p:spPr>
          <a:xfrm>
            <a:off x="320806" y="1178478"/>
            <a:ext cx="8322400" cy="486190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3926" y="152042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73067" y="1333737"/>
            <a:ext cx="3175000" cy="5202528"/>
          </a:xfrm>
        </p:spPr>
        <p:txBody>
          <a:bodyPr>
            <a:normAutofit/>
          </a:bodyPr>
          <a:lstStyle/>
          <a:p>
            <a:pPr marL="38100" indent="0">
              <a:buNone/>
            </a:pPr>
            <a:r>
              <a:rPr lang="fr-FR" b="1" u="sng" dirty="0"/>
              <a:t>Variables </a:t>
            </a:r>
            <a:r>
              <a:rPr lang="fr-FR" b="1" u="sng" dirty="0" err="1"/>
              <a:t>declaration</a:t>
            </a:r>
            <a:r>
              <a:rPr lang="fr-FR" b="1" u="sng" dirty="0"/>
              <a:t> : </a:t>
            </a:r>
          </a:p>
          <a:p>
            <a:pPr marL="38100" indent="0">
              <a:buNone/>
            </a:pPr>
            <a:r>
              <a:rPr lang="fr-FR" dirty="0"/>
              <a:t> </a:t>
            </a:r>
          </a:p>
          <a:p>
            <a:pPr marL="36900" indent="0">
              <a:buNone/>
            </a:pPr>
            <a:r>
              <a:rPr lang="en-US" dirty="0"/>
              <a:t>Code that allows you to perform the needed tasks.</a:t>
            </a:r>
            <a:endParaRPr lang="fr-FR" dirty="0"/>
          </a:p>
          <a:p>
            <a:pPr marL="36900" indent="0">
              <a:buNone/>
            </a:pPr>
            <a:endParaRPr lang="fr-FR" dirty="0"/>
          </a:p>
          <a:p>
            <a:pPr marL="36900" indent="0">
              <a:buNone/>
            </a:pPr>
            <a:r>
              <a:rPr lang="fr-FR" dirty="0"/>
              <a:t>(Variables )</a:t>
            </a:r>
          </a:p>
          <a:p>
            <a:pPr marL="36900" indent="0">
              <a:buNone/>
            </a:pPr>
            <a:r>
              <a:rPr lang="fr-FR" dirty="0"/>
              <a:t> </a:t>
            </a:r>
          </a:p>
        </p:txBody>
      </p:sp>
      <p:cxnSp>
        <p:nvCxnSpPr>
          <p:cNvPr id="13" name="Connecteur droit avec flèche 12"/>
          <p:cNvCxnSpPr>
            <a:cxnSpLocks/>
          </p:cNvCxnSpPr>
          <p:nvPr/>
        </p:nvCxnSpPr>
        <p:spPr>
          <a:xfrm flipH="1">
            <a:off x="5075853" y="1625600"/>
            <a:ext cx="3864949" cy="111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ccolade fermante 6"/>
          <p:cNvSpPr/>
          <p:nvPr/>
        </p:nvSpPr>
        <p:spPr>
          <a:xfrm>
            <a:off x="4804747" y="2504017"/>
            <a:ext cx="152400" cy="4656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63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680C-B210-404F-A54B-041CDB87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70" y="1831504"/>
            <a:ext cx="10353762" cy="278058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800" dirty="0"/>
              <a:t>Lesson 2 </a:t>
            </a:r>
            <a:br>
              <a:rPr lang="en-US" sz="4800" dirty="0"/>
            </a:br>
            <a:r>
              <a:rPr lang="en-US" sz="4800" dirty="0"/>
              <a:t>Condition</a:t>
            </a:r>
            <a:r>
              <a:rPr lang="fr-FR" sz="4800"/>
              <a:t>al structures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62006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4" y="204159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Conditional</a:t>
            </a:r>
            <a:r>
              <a:rPr lang="fr-FR" dirty="0"/>
              <a:t> tests : "</a:t>
            </a:r>
            <a:r>
              <a:rPr lang="en-US" dirty="0"/>
              <a:t>If</a:t>
            </a:r>
            <a:r>
              <a:rPr lang="fr-FR" dirty="0"/>
              <a:t>"</a:t>
            </a:r>
            <a:r>
              <a:rPr lang="en-US" dirty="0"/>
              <a:t> function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3" y="1252247"/>
            <a:ext cx="11042417" cy="529520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Conditions are very useful in programming, they will enable us to carry out actions according to some precise criteria.</a:t>
            </a:r>
          </a:p>
          <a:p>
            <a:r>
              <a:rPr lang="en-US" sz="2400" dirty="0"/>
              <a:t>The main conditional tests function in VBA is “If” function (same principle as “if” function in excel). Here is its syntax </a:t>
            </a:r>
            <a:r>
              <a:rPr lang="en-US" sz="2400" b="1" dirty="0"/>
              <a:t>(Simple if)</a:t>
            </a:r>
            <a:r>
              <a:rPr lang="en-US" sz="2400" dirty="0"/>
              <a:t>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→ If </a:t>
            </a:r>
            <a:r>
              <a:rPr lang="en-US" sz="2400" b="1" dirty="0"/>
              <a:t>the condition (test) is true </a:t>
            </a:r>
            <a:r>
              <a:rPr lang="en-US" sz="2400" dirty="0"/>
              <a:t>then the program </a:t>
            </a:r>
            <a:r>
              <a:rPr lang="en-US" sz="2400" b="1" dirty="0"/>
              <a:t>executes instructions 1 and 2</a:t>
            </a:r>
            <a:r>
              <a:rPr lang="en-US" sz="2400" dirty="0"/>
              <a:t>, </a:t>
            </a:r>
            <a:r>
              <a:rPr lang="en-US" sz="2400" b="1" dirty="0"/>
              <a:t>otherwise</a:t>
            </a:r>
            <a:r>
              <a:rPr lang="en-US" sz="2400" dirty="0"/>
              <a:t> (else) it executes instructions 10 and 20 (else).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95882C-8EFE-4029-853D-71DD006D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74" y="3063965"/>
            <a:ext cx="5514028" cy="2464509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555C8B9-CB80-47FF-9858-151384CF3C99}"/>
              </a:ext>
            </a:extLst>
          </p:cNvPr>
          <p:cNvCxnSpPr/>
          <p:nvPr/>
        </p:nvCxnSpPr>
        <p:spPr>
          <a:xfrm>
            <a:off x="1604513" y="3623094"/>
            <a:ext cx="2501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6149CFD-698A-4F4E-8435-B24101B93B2A}"/>
              </a:ext>
            </a:extLst>
          </p:cNvPr>
          <p:cNvCxnSpPr>
            <a:cxnSpLocks/>
          </p:cNvCxnSpPr>
          <p:nvPr/>
        </p:nvCxnSpPr>
        <p:spPr>
          <a:xfrm>
            <a:off x="3102634" y="3614467"/>
            <a:ext cx="416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1099739-88EC-4A0C-84F5-ADC93B88FDA3}"/>
              </a:ext>
            </a:extLst>
          </p:cNvPr>
          <p:cNvCxnSpPr>
            <a:cxnSpLocks/>
          </p:cNvCxnSpPr>
          <p:nvPr/>
        </p:nvCxnSpPr>
        <p:spPr>
          <a:xfrm>
            <a:off x="1604513" y="4439728"/>
            <a:ext cx="4169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377BC76-3764-4FC2-BC2B-DA96C96347DF}"/>
              </a:ext>
            </a:extLst>
          </p:cNvPr>
          <p:cNvCxnSpPr>
            <a:cxnSpLocks/>
          </p:cNvCxnSpPr>
          <p:nvPr/>
        </p:nvCxnSpPr>
        <p:spPr>
          <a:xfrm>
            <a:off x="1604513" y="5247736"/>
            <a:ext cx="6124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85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Conditional</a:t>
            </a:r>
            <a:r>
              <a:rPr lang="fr-FR" dirty="0"/>
              <a:t> tests : Multiple 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970384"/>
            <a:ext cx="10774997" cy="562882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is possible to use </a:t>
            </a:r>
            <a:r>
              <a:rPr lang="en-US" sz="2400" b="1" dirty="0"/>
              <a:t>multiple “if” </a:t>
            </a:r>
            <a:r>
              <a:rPr lang="en-US" sz="2400" dirty="0"/>
              <a:t>functions 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marL="36900" indent="0" algn="just">
              <a:buNone/>
            </a:pPr>
            <a:r>
              <a:rPr lang="en-US" sz="2400" dirty="0"/>
              <a:t>→ If the </a:t>
            </a:r>
            <a:r>
              <a:rPr lang="en-US" sz="2400" b="1" dirty="0"/>
              <a:t>condition1 </a:t>
            </a:r>
            <a:r>
              <a:rPr lang="en-US" sz="2400" dirty="0"/>
              <a:t>is not true</a:t>
            </a:r>
            <a:r>
              <a:rPr lang="en-US" sz="2400" b="1" dirty="0"/>
              <a:t> then</a:t>
            </a:r>
            <a:r>
              <a:rPr lang="en-US" sz="2400" dirty="0"/>
              <a:t> the program checks </a:t>
            </a:r>
            <a:r>
              <a:rPr lang="en-US" sz="2400" b="1" dirty="0"/>
              <a:t>condition 2</a:t>
            </a:r>
            <a:r>
              <a:rPr lang="en-US" sz="2400" dirty="0"/>
              <a:t>, if it is not true, it checks </a:t>
            </a:r>
            <a:r>
              <a:rPr lang="en-US" sz="2400" b="1" dirty="0"/>
              <a:t>condition 3</a:t>
            </a:r>
            <a:r>
              <a:rPr lang="en-US" sz="2400" dirty="0"/>
              <a:t>, if it is true </a:t>
            </a:r>
            <a:r>
              <a:rPr lang="en-US" sz="2400" b="1" dirty="0"/>
              <a:t>(then) it executes instructions 100 and 200</a:t>
            </a:r>
            <a:r>
              <a:rPr lang="en-US" sz="2400" dirty="0"/>
              <a:t>.</a:t>
            </a:r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DC3109C-8B28-4818-9CBB-5288C409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07" y="1621889"/>
            <a:ext cx="6967386" cy="332967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2F11191-38E2-43AD-8555-7DE4A039F97F}"/>
              </a:ext>
            </a:extLst>
          </p:cNvPr>
          <p:cNvCxnSpPr>
            <a:cxnSpLocks/>
          </p:cNvCxnSpPr>
          <p:nvPr/>
        </p:nvCxnSpPr>
        <p:spPr>
          <a:xfrm>
            <a:off x="1604511" y="2061714"/>
            <a:ext cx="3474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1468C70-0588-47D3-8F45-CB3F7B0EFD1E}"/>
              </a:ext>
            </a:extLst>
          </p:cNvPr>
          <p:cNvCxnSpPr>
            <a:cxnSpLocks/>
          </p:cNvCxnSpPr>
          <p:nvPr/>
        </p:nvCxnSpPr>
        <p:spPr>
          <a:xfrm>
            <a:off x="3646096" y="2061714"/>
            <a:ext cx="495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32D2D88-69E9-41BE-B32F-A26A80148D84}"/>
              </a:ext>
            </a:extLst>
          </p:cNvPr>
          <p:cNvCxnSpPr>
            <a:cxnSpLocks/>
          </p:cNvCxnSpPr>
          <p:nvPr/>
        </p:nvCxnSpPr>
        <p:spPr>
          <a:xfrm>
            <a:off x="1604511" y="2987618"/>
            <a:ext cx="6709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C08112D-0937-4309-B89A-087EC11A778B}"/>
              </a:ext>
            </a:extLst>
          </p:cNvPr>
          <p:cNvCxnSpPr>
            <a:cxnSpLocks/>
          </p:cNvCxnSpPr>
          <p:nvPr/>
        </p:nvCxnSpPr>
        <p:spPr>
          <a:xfrm>
            <a:off x="4058526" y="2987618"/>
            <a:ext cx="495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3E39DE-5ECC-42AE-8350-5AE26CD97844}"/>
              </a:ext>
            </a:extLst>
          </p:cNvPr>
          <p:cNvCxnSpPr>
            <a:cxnSpLocks/>
          </p:cNvCxnSpPr>
          <p:nvPr/>
        </p:nvCxnSpPr>
        <p:spPr>
          <a:xfrm>
            <a:off x="1604511" y="3933649"/>
            <a:ext cx="6709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6F2C2D8-A4F7-4CCC-91FC-7A73A25E28F6}"/>
              </a:ext>
            </a:extLst>
          </p:cNvPr>
          <p:cNvCxnSpPr>
            <a:cxnSpLocks/>
          </p:cNvCxnSpPr>
          <p:nvPr/>
        </p:nvCxnSpPr>
        <p:spPr>
          <a:xfrm>
            <a:off x="4141308" y="3933649"/>
            <a:ext cx="495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DA11BC5-8628-4B38-B4E7-C5EA446BEE96}"/>
              </a:ext>
            </a:extLst>
          </p:cNvPr>
          <p:cNvCxnSpPr>
            <a:cxnSpLocks/>
          </p:cNvCxnSpPr>
          <p:nvPr/>
        </p:nvCxnSpPr>
        <p:spPr>
          <a:xfrm>
            <a:off x="1616492" y="4871051"/>
            <a:ext cx="6709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3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46F757-C92A-4365-9423-AF3E1643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1" y="1529611"/>
            <a:ext cx="4943407" cy="37409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93D95E7-AB88-412E-B90E-72CADA38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75" y="76515"/>
            <a:ext cx="10353762" cy="970450"/>
          </a:xfrm>
        </p:spPr>
        <p:txBody>
          <a:bodyPr/>
          <a:lstStyle/>
          <a:p>
            <a:pPr algn="l"/>
            <a:r>
              <a:rPr lang="en-US" dirty="0"/>
              <a:t>Conditional</a:t>
            </a:r>
            <a:r>
              <a:rPr lang="fr-FR" dirty="0"/>
              <a:t> tests : </a:t>
            </a:r>
            <a:r>
              <a:rPr lang="fr-FR" dirty="0" err="1"/>
              <a:t>Nested</a:t>
            </a:r>
            <a:r>
              <a:rPr lang="fr-FR" dirty="0"/>
              <a:t> if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C5504-5449-466C-BFF1-348366CA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74" y="970384"/>
            <a:ext cx="10774997" cy="562882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2400" dirty="0"/>
              <a:t>It is possible to imbricate </a:t>
            </a:r>
            <a:r>
              <a:rPr lang="en-US" sz="2400" b="1" dirty="0"/>
              <a:t>(nest) “if” </a:t>
            </a:r>
            <a:r>
              <a:rPr lang="en-US" sz="2400" dirty="0"/>
              <a:t>functions in each others 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Instructions 1 and 2 are executed when conditions 1, 2 and 3 are True</a:t>
            </a:r>
          </a:p>
          <a:p>
            <a:pPr algn="just"/>
            <a:r>
              <a:rPr lang="en-US" sz="1600" dirty="0"/>
              <a:t>Instructions 10 and 20are executed when conditions 1, 2 are True but condition 3 is False </a:t>
            </a:r>
          </a:p>
          <a:p>
            <a:pPr algn="just"/>
            <a:r>
              <a:rPr lang="en-US" sz="1600" dirty="0"/>
              <a:t>Instructions 100 and 200 are executed when conditions 1 is True but condition 2 is False </a:t>
            </a:r>
            <a:endParaRPr lang="fr-FR" sz="2400" dirty="0"/>
          </a:p>
          <a:p>
            <a:pPr algn="just"/>
            <a:endParaRPr lang="fr-FR" sz="2400" dirty="0"/>
          </a:p>
          <a:p>
            <a:pPr algn="just"/>
            <a:endParaRPr lang="fr-FR" sz="2400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2F11191-38E2-43AD-8555-7DE4A039F97F}"/>
              </a:ext>
            </a:extLst>
          </p:cNvPr>
          <p:cNvCxnSpPr>
            <a:cxnSpLocks/>
          </p:cNvCxnSpPr>
          <p:nvPr/>
        </p:nvCxnSpPr>
        <p:spPr>
          <a:xfrm>
            <a:off x="1190443" y="1768416"/>
            <a:ext cx="250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1468C70-0588-47D3-8F45-CB3F7B0EFD1E}"/>
              </a:ext>
            </a:extLst>
          </p:cNvPr>
          <p:cNvCxnSpPr>
            <a:cxnSpLocks/>
          </p:cNvCxnSpPr>
          <p:nvPr/>
        </p:nvCxnSpPr>
        <p:spPr>
          <a:xfrm>
            <a:off x="2654057" y="1725286"/>
            <a:ext cx="313429" cy="8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32D2D88-69E9-41BE-B32F-A26A80148D84}"/>
              </a:ext>
            </a:extLst>
          </p:cNvPr>
          <p:cNvCxnSpPr>
            <a:cxnSpLocks/>
          </p:cNvCxnSpPr>
          <p:nvPr/>
        </p:nvCxnSpPr>
        <p:spPr>
          <a:xfrm>
            <a:off x="1904118" y="3400089"/>
            <a:ext cx="4853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C08112D-0937-4309-B89A-087EC11A778B}"/>
              </a:ext>
            </a:extLst>
          </p:cNvPr>
          <p:cNvCxnSpPr>
            <a:cxnSpLocks/>
          </p:cNvCxnSpPr>
          <p:nvPr/>
        </p:nvCxnSpPr>
        <p:spPr>
          <a:xfrm>
            <a:off x="1880243" y="2728826"/>
            <a:ext cx="3951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3E39DE-5ECC-42AE-8350-5AE26CD97844}"/>
              </a:ext>
            </a:extLst>
          </p:cNvPr>
          <p:cNvCxnSpPr>
            <a:cxnSpLocks/>
          </p:cNvCxnSpPr>
          <p:nvPr/>
        </p:nvCxnSpPr>
        <p:spPr>
          <a:xfrm>
            <a:off x="1556673" y="3717989"/>
            <a:ext cx="34744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6F2C2D8-A4F7-4CCC-91FC-7A73A25E28F6}"/>
              </a:ext>
            </a:extLst>
          </p:cNvPr>
          <p:cNvCxnSpPr>
            <a:cxnSpLocks/>
          </p:cNvCxnSpPr>
          <p:nvPr/>
        </p:nvCxnSpPr>
        <p:spPr>
          <a:xfrm>
            <a:off x="1582629" y="4347717"/>
            <a:ext cx="4952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262EF7C-2FC1-45D8-B43E-9D00963886F4}"/>
              </a:ext>
            </a:extLst>
          </p:cNvPr>
          <p:cNvCxnSpPr>
            <a:cxnSpLocks/>
          </p:cNvCxnSpPr>
          <p:nvPr/>
        </p:nvCxnSpPr>
        <p:spPr>
          <a:xfrm>
            <a:off x="1525912" y="1903564"/>
            <a:ext cx="250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6AB7F75-9273-43F5-99DE-842AADEE8133}"/>
              </a:ext>
            </a:extLst>
          </p:cNvPr>
          <p:cNvCxnSpPr>
            <a:cxnSpLocks/>
          </p:cNvCxnSpPr>
          <p:nvPr/>
        </p:nvCxnSpPr>
        <p:spPr>
          <a:xfrm>
            <a:off x="1877681" y="2061714"/>
            <a:ext cx="2501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2F0F0DF-FAED-4D2C-B30C-4F53BB013260}"/>
              </a:ext>
            </a:extLst>
          </p:cNvPr>
          <p:cNvCxnSpPr>
            <a:cxnSpLocks/>
          </p:cNvCxnSpPr>
          <p:nvPr/>
        </p:nvCxnSpPr>
        <p:spPr>
          <a:xfrm>
            <a:off x="2909971" y="1877686"/>
            <a:ext cx="313429" cy="8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F0E4F0A-DC21-4D5F-940B-A2FB712369F0}"/>
              </a:ext>
            </a:extLst>
          </p:cNvPr>
          <p:cNvCxnSpPr>
            <a:cxnSpLocks/>
          </p:cNvCxnSpPr>
          <p:nvPr/>
        </p:nvCxnSpPr>
        <p:spPr>
          <a:xfrm>
            <a:off x="3240652" y="2044465"/>
            <a:ext cx="313429" cy="86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A937EBF-B331-43E1-A895-9E0245A13DA1}"/>
              </a:ext>
            </a:extLst>
          </p:cNvPr>
          <p:cNvCxnSpPr>
            <a:cxnSpLocks/>
          </p:cNvCxnSpPr>
          <p:nvPr/>
        </p:nvCxnSpPr>
        <p:spPr>
          <a:xfrm>
            <a:off x="1221295" y="4528871"/>
            <a:ext cx="3951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2BDBEC94-CB1D-4553-84DE-16D85889F14A}"/>
              </a:ext>
            </a:extLst>
          </p:cNvPr>
          <p:cNvCxnSpPr>
            <a:cxnSpLocks/>
          </p:cNvCxnSpPr>
          <p:nvPr/>
        </p:nvCxnSpPr>
        <p:spPr>
          <a:xfrm>
            <a:off x="1255799" y="5190230"/>
            <a:ext cx="4745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25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TC104033929[[fn=Ardoise]]</Template>
  <TotalTime>916</TotalTime>
  <Words>427</Words>
  <Application>Microsoft Office PowerPoint</Application>
  <PresentationFormat>Grand écran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Ardoise</vt:lpstr>
      <vt:lpstr>VBA for Excel</vt:lpstr>
      <vt:lpstr>Recall  </vt:lpstr>
      <vt:lpstr>Recall</vt:lpstr>
      <vt:lpstr>Recall</vt:lpstr>
      <vt:lpstr>Recall</vt:lpstr>
      <vt:lpstr>Lesson 2  Conditional structures</vt:lpstr>
      <vt:lpstr>Conditional tests : "If" function</vt:lpstr>
      <vt:lpstr>Conditional tests : Multiple If</vt:lpstr>
      <vt:lpstr>Conditional tests : Nested if functions</vt:lpstr>
      <vt:lpstr>Conditional tests : Case test</vt:lpstr>
      <vt:lpstr>Applications  Exercice Sheet N°2 </vt:lpstr>
      <vt:lpstr>Appendix.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VBA</dc:title>
  <dc:creator>Achraf Seddik</dc:creator>
  <cp:lastModifiedBy>Achraf Seddik</cp:lastModifiedBy>
  <cp:revision>217</cp:revision>
  <dcterms:created xsi:type="dcterms:W3CDTF">2014-05-18T19:50:59Z</dcterms:created>
  <dcterms:modified xsi:type="dcterms:W3CDTF">2020-10-11T14:48:35Z</dcterms:modified>
</cp:coreProperties>
</file>