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98" r:id="rId3"/>
    <p:sldId id="296" r:id="rId4"/>
    <p:sldId id="300" r:id="rId5"/>
    <p:sldId id="301" r:id="rId6"/>
    <p:sldId id="297" r:id="rId7"/>
    <p:sldId id="302" r:id="rId8"/>
    <p:sldId id="303" r:id="rId9"/>
    <p:sldId id="304" r:id="rId10"/>
    <p:sldId id="305" r:id="rId11"/>
    <p:sldId id="293" r:id="rId12"/>
    <p:sldId id="294"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10" d="100"/>
          <a:sy n="110" d="100"/>
        </p:scale>
        <p:origin x="6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12/01/2020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59271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968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45759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822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391263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5C019CA3-EDB8-4C68-9983-098F0AC0EC09}" type="datetimeFigureOut">
              <a:rPr lang="fr-FR" smtClean="0"/>
              <a:t>12/01/2020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707971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5C019CA3-EDB8-4C68-9983-098F0AC0EC09}" type="datetimeFigureOut">
              <a:rPr lang="fr-FR" smtClean="0"/>
              <a:t>12/01/2020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4169075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12/01/2020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007753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12/01/2020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2355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12/01/2020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67084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5C019CA3-EDB8-4C68-9983-098F0AC0EC09}" type="datetimeFigureOut">
              <a:rPr lang="fr-FR" smtClean="0"/>
              <a:t>12/01/2020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43662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84745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019CA3-EDB8-4C68-9983-098F0AC0EC09}" type="datetimeFigureOut">
              <a:rPr lang="fr-FR" smtClean="0"/>
              <a:t>12/01/2020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78584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019CA3-EDB8-4C68-9983-098F0AC0EC09}" type="datetimeFigureOut">
              <a:rPr lang="fr-FR" smtClean="0"/>
              <a:t>12/01/2020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88521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19CA3-EDB8-4C68-9983-098F0AC0EC09}" type="datetimeFigureOut">
              <a:rPr lang="fr-FR" smtClean="0"/>
              <a:t>12/01/2020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5559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60515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12/01/2020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91163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019CA3-EDB8-4C68-9983-098F0AC0EC09}" type="datetimeFigureOut">
              <a:rPr lang="fr-FR" smtClean="0"/>
              <a:t>12/01/2020</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386D8B-83D6-4DC4-A72B-E7AD15068B5F}" type="slidenum">
              <a:rPr lang="fr-FR" smtClean="0"/>
              <a:t>‹N°›</a:t>
            </a:fld>
            <a:endParaRPr lang="fr-FR"/>
          </a:p>
        </p:txBody>
      </p:sp>
    </p:spTree>
    <p:extLst>
      <p:ext uri="{BB962C8B-B14F-4D97-AF65-F5344CB8AC3E}">
        <p14:creationId xmlns:p14="http://schemas.microsoft.com/office/powerpoint/2010/main" val="2036681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0692" y="1157704"/>
            <a:ext cx="9440034" cy="1828801"/>
          </a:xfrm>
        </p:spPr>
        <p:txBody>
          <a:bodyPr>
            <a:normAutofit/>
          </a:bodyPr>
          <a:lstStyle/>
          <a:p>
            <a:r>
              <a:rPr lang="fr-FR" sz="6000" dirty="0"/>
              <a:t>VBA for Excel</a:t>
            </a:r>
          </a:p>
        </p:txBody>
      </p:sp>
      <p:sp>
        <p:nvSpPr>
          <p:cNvPr id="3" name="Sous-titre 2"/>
          <p:cNvSpPr>
            <a:spLocks noGrp="1"/>
          </p:cNvSpPr>
          <p:nvPr>
            <p:ph type="subTitle" idx="1"/>
          </p:nvPr>
        </p:nvSpPr>
        <p:spPr>
          <a:xfrm>
            <a:off x="1370692" y="3594106"/>
            <a:ext cx="9440034" cy="1049867"/>
          </a:xfrm>
        </p:spPr>
        <p:txBody>
          <a:bodyPr/>
          <a:lstStyle/>
          <a:p>
            <a:r>
              <a:rPr lang="fr-FR" dirty="0"/>
              <a:t>Ecole de Management Leonard de Vinci</a:t>
            </a:r>
          </a:p>
          <a:p>
            <a:r>
              <a:rPr lang="en-US"/>
              <a:t>Session 3</a:t>
            </a:r>
            <a:endParaRPr lang="fr-FR" dirty="0"/>
          </a:p>
        </p:txBody>
      </p:sp>
      <p:sp>
        <p:nvSpPr>
          <p:cNvPr id="4" name="Sous-titre 2"/>
          <p:cNvSpPr txBox="1">
            <a:spLocks/>
          </p:cNvSpPr>
          <p:nvPr/>
        </p:nvSpPr>
        <p:spPr>
          <a:xfrm>
            <a:off x="4310844" y="5091475"/>
            <a:ext cx="3559730" cy="1181506"/>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fr-FR" sz="2400" dirty="0"/>
              <a:t>Achraf Seddik</a:t>
            </a:r>
          </a:p>
          <a:p>
            <a:r>
              <a:rPr lang="fr-FR" sz="2400" dirty="0"/>
              <a:t>seddik.achraf.1@gmail.com</a:t>
            </a:r>
          </a:p>
        </p:txBody>
      </p:sp>
    </p:spTree>
    <p:extLst>
      <p:ext uri="{BB962C8B-B14F-4D97-AF65-F5344CB8AC3E}">
        <p14:creationId xmlns:p14="http://schemas.microsoft.com/office/powerpoint/2010/main" val="182328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dirty="0"/>
              <a:t>Imbricated for loops </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5" y="1046965"/>
            <a:ext cx="10774997" cy="5628824"/>
          </a:xfrm>
        </p:spPr>
        <p:txBody>
          <a:bodyPr>
            <a:normAutofit/>
          </a:bodyPr>
          <a:lstStyle/>
          <a:p>
            <a:pPr marL="36900" indent="0" algn="just">
              <a:buNone/>
            </a:pPr>
            <a:r>
              <a:rPr lang="fr-FR" sz="2400" b="1" i="1" dirty="0"/>
              <a:t>Example : </a:t>
            </a:r>
          </a:p>
          <a:p>
            <a:pPr algn="just"/>
            <a:endParaRPr lang="fr-FR" sz="2400" dirty="0"/>
          </a:p>
          <a:p>
            <a:pPr algn="just"/>
            <a:endParaRPr lang="fr-FR" sz="2400" dirty="0"/>
          </a:p>
          <a:p>
            <a:pPr algn="just"/>
            <a:endParaRPr lang="fr-FR" sz="2400" dirty="0"/>
          </a:p>
          <a:p>
            <a:pPr algn="just"/>
            <a:endParaRPr lang="fr-FR" sz="1600" dirty="0"/>
          </a:p>
          <a:p>
            <a:pPr marL="36900" indent="0" algn="just">
              <a:buNone/>
            </a:pPr>
            <a:endParaRPr lang="fr-FR" sz="2400" b="1" i="1" dirty="0"/>
          </a:p>
        </p:txBody>
      </p:sp>
      <p:sp>
        <p:nvSpPr>
          <p:cNvPr id="7" name="ZoneTexte 6">
            <a:extLst>
              <a:ext uri="{FF2B5EF4-FFF2-40B4-BE49-F238E27FC236}">
                <a16:creationId xmlns:a16="http://schemas.microsoft.com/office/drawing/2014/main" id="{31FB7E9E-4186-4AF2-B737-27AE482841AF}"/>
              </a:ext>
            </a:extLst>
          </p:cNvPr>
          <p:cNvSpPr txBox="1"/>
          <p:nvPr/>
        </p:nvSpPr>
        <p:spPr>
          <a:xfrm>
            <a:off x="5305231" y="3273835"/>
            <a:ext cx="5871531" cy="923330"/>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US" dirty="0"/>
              <a:t>Repeat “instructions_1” </a:t>
            </a:r>
            <a:r>
              <a:rPr lang="en-US" i="1" dirty="0" err="1"/>
              <a:t>i</a:t>
            </a:r>
            <a:r>
              <a:rPr lang="en-US" i="1" dirty="0"/>
              <a:t> </a:t>
            </a:r>
            <a:r>
              <a:rPr lang="en-US" dirty="0"/>
              <a:t>times </a:t>
            </a:r>
          </a:p>
          <a:p>
            <a:pPr marL="285750" indent="-285750" algn="just">
              <a:buFont typeface="Arial" panose="020B0604020202020204" pitchFamily="34" charset="0"/>
              <a:buChar char="•"/>
            </a:pPr>
            <a:r>
              <a:rPr lang="en-US" dirty="0"/>
              <a:t>“Instructions_2” are run </a:t>
            </a:r>
            <a:r>
              <a:rPr lang="en-US" i="1" dirty="0"/>
              <a:t>j</a:t>
            </a:r>
            <a:r>
              <a:rPr lang="en-US" dirty="0"/>
              <a:t> times for the  first value of </a:t>
            </a:r>
            <a:r>
              <a:rPr lang="en-US" i="1" dirty="0" err="1"/>
              <a:t>i</a:t>
            </a:r>
            <a:r>
              <a:rPr lang="en-US" dirty="0"/>
              <a:t>  </a:t>
            </a:r>
          </a:p>
          <a:p>
            <a:pPr marL="742950" lvl="1" indent="-285750" algn="just">
              <a:buFont typeface="Arial" panose="020B0604020202020204" pitchFamily="34" charset="0"/>
              <a:buChar char="•"/>
            </a:pPr>
            <a:r>
              <a:rPr lang="en-US" dirty="0"/>
              <a:t>“instructions_2” are then repeated </a:t>
            </a:r>
            <a:r>
              <a:rPr lang="en-US" i="1" dirty="0" err="1"/>
              <a:t>i</a:t>
            </a:r>
            <a:r>
              <a:rPr lang="en-US" dirty="0"/>
              <a:t> x </a:t>
            </a:r>
            <a:r>
              <a:rPr lang="en-US" i="1" dirty="0"/>
              <a:t>j</a:t>
            </a:r>
            <a:r>
              <a:rPr lang="en-US" dirty="0"/>
              <a:t> times</a:t>
            </a:r>
          </a:p>
        </p:txBody>
      </p:sp>
      <p:pic>
        <p:nvPicPr>
          <p:cNvPr id="6" name="Image 5">
            <a:extLst>
              <a:ext uri="{FF2B5EF4-FFF2-40B4-BE49-F238E27FC236}">
                <a16:creationId xmlns:a16="http://schemas.microsoft.com/office/drawing/2014/main" id="{A2BA033F-C210-4109-875B-8D1A4DAEBBC3}"/>
              </a:ext>
            </a:extLst>
          </p:cNvPr>
          <p:cNvPicPr>
            <a:picLocks noChangeAspect="1"/>
          </p:cNvPicPr>
          <p:nvPr/>
        </p:nvPicPr>
        <p:blipFill>
          <a:blip r:embed="rId2"/>
          <a:stretch>
            <a:fillRect/>
          </a:stretch>
        </p:blipFill>
        <p:spPr>
          <a:xfrm>
            <a:off x="482474" y="1928617"/>
            <a:ext cx="4742047" cy="3613767"/>
          </a:xfrm>
          <a:prstGeom prst="rect">
            <a:avLst/>
          </a:prstGeom>
        </p:spPr>
      </p:pic>
    </p:spTree>
    <p:extLst>
      <p:ext uri="{BB962C8B-B14F-4D97-AF65-F5344CB8AC3E}">
        <p14:creationId xmlns:p14="http://schemas.microsoft.com/office/powerpoint/2010/main" val="24185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1680C-B210-404F-A54B-041CDB871103}"/>
              </a:ext>
            </a:extLst>
          </p:cNvPr>
          <p:cNvSpPr>
            <a:spLocks noGrp="1"/>
          </p:cNvSpPr>
          <p:nvPr>
            <p:ph type="title"/>
          </p:nvPr>
        </p:nvSpPr>
        <p:spPr>
          <a:xfrm>
            <a:off x="850360" y="2038536"/>
            <a:ext cx="10353762" cy="2780581"/>
          </a:xfrm>
        </p:spPr>
        <p:txBody>
          <a:bodyPr>
            <a:normAutofit/>
          </a:bodyPr>
          <a:lstStyle/>
          <a:p>
            <a:pPr>
              <a:spcAft>
                <a:spcPts val="1200"/>
              </a:spcAft>
            </a:pPr>
            <a:r>
              <a:rPr lang="fr-FR" sz="4800" dirty="0"/>
              <a:t>Applications</a:t>
            </a:r>
            <a:br>
              <a:rPr lang="fr-FR" sz="4800" dirty="0"/>
            </a:br>
            <a:br>
              <a:rPr lang="fr-FR" sz="4800" dirty="0"/>
            </a:br>
            <a:r>
              <a:rPr lang="fr-FR" sz="4800" dirty="0"/>
              <a:t>Exercice </a:t>
            </a:r>
            <a:r>
              <a:rPr lang="fr-FR" sz="4800" dirty="0" err="1"/>
              <a:t>Sheet</a:t>
            </a:r>
            <a:r>
              <a:rPr lang="fr-FR" sz="4800" dirty="0"/>
              <a:t> </a:t>
            </a:r>
            <a:r>
              <a:rPr lang="en-US" b="1" dirty="0">
                <a:effectLst/>
              </a:rPr>
              <a:t>N°3 </a:t>
            </a:r>
            <a:endParaRPr lang="fr-FR" sz="4800" dirty="0"/>
          </a:p>
        </p:txBody>
      </p:sp>
    </p:spTree>
    <p:extLst>
      <p:ext uri="{BB962C8B-B14F-4D97-AF65-F5344CB8AC3E}">
        <p14:creationId xmlns:p14="http://schemas.microsoft.com/office/powerpoint/2010/main" val="169087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474372-40F0-4E63-B0BE-C27C67D2F055}"/>
              </a:ext>
            </a:extLst>
          </p:cNvPr>
          <p:cNvSpPr>
            <a:spLocks noGrp="1"/>
          </p:cNvSpPr>
          <p:nvPr>
            <p:ph type="title"/>
          </p:nvPr>
        </p:nvSpPr>
        <p:spPr>
          <a:xfrm>
            <a:off x="853409" y="212785"/>
            <a:ext cx="10353762" cy="970450"/>
          </a:xfrm>
        </p:spPr>
        <p:txBody>
          <a:bodyPr/>
          <a:lstStyle/>
          <a:p>
            <a:pPr algn="l"/>
            <a:r>
              <a:rPr lang="fr-FR" dirty="0"/>
              <a:t>Appendix.   </a:t>
            </a:r>
          </a:p>
        </p:txBody>
      </p:sp>
      <p:pic>
        <p:nvPicPr>
          <p:cNvPr id="4" name="Image 3">
            <a:extLst>
              <a:ext uri="{FF2B5EF4-FFF2-40B4-BE49-F238E27FC236}">
                <a16:creationId xmlns:a16="http://schemas.microsoft.com/office/drawing/2014/main" id="{07E8F3EB-75EB-444A-8A3F-DBEFA0646D8C}"/>
              </a:ext>
            </a:extLst>
          </p:cNvPr>
          <p:cNvPicPr>
            <a:picLocks noChangeAspect="1"/>
          </p:cNvPicPr>
          <p:nvPr/>
        </p:nvPicPr>
        <p:blipFill rotWithShape="1">
          <a:blip r:embed="rId2"/>
          <a:srcRect t="1645"/>
          <a:stretch/>
        </p:blipFill>
        <p:spPr>
          <a:xfrm>
            <a:off x="732664" y="1725641"/>
            <a:ext cx="10932863" cy="2780226"/>
          </a:xfrm>
          <a:prstGeom prst="rect">
            <a:avLst/>
          </a:prstGeom>
        </p:spPr>
      </p:pic>
      <p:sp>
        <p:nvSpPr>
          <p:cNvPr id="6" name="ZoneTexte 5">
            <a:extLst>
              <a:ext uri="{FF2B5EF4-FFF2-40B4-BE49-F238E27FC236}">
                <a16:creationId xmlns:a16="http://schemas.microsoft.com/office/drawing/2014/main" id="{A54E604A-4166-4968-92AE-443C7D6A991D}"/>
              </a:ext>
            </a:extLst>
          </p:cNvPr>
          <p:cNvSpPr txBox="1"/>
          <p:nvPr/>
        </p:nvSpPr>
        <p:spPr>
          <a:xfrm>
            <a:off x="853409" y="1269772"/>
            <a:ext cx="6305910" cy="400110"/>
          </a:xfrm>
          <a:prstGeom prst="rect">
            <a:avLst/>
          </a:prstGeom>
          <a:noFill/>
        </p:spPr>
        <p:txBody>
          <a:bodyPr wrap="square" rtlCol="0">
            <a:spAutoFit/>
          </a:bodyPr>
          <a:lstStyle/>
          <a:p>
            <a:r>
              <a:rPr lang="fr-FR" sz="2000" b="1" dirty="0"/>
              <a:t>1. VBA variables types</a:t>
            </a:r>
          </a:p>
        </p:txBody>
      </p:sp>
      <p:sp>
        <p:nvSpPr>
          <p:cNvPr id="7" name="ZoneTexte 6">
            <a:extLst>
              <a:ext uri="{FF2B5EF4-FFF2-40B4-BE49-F238E27FC236}">
                <a16:creationId xmlns:a16="http://schemas.microsoft.com/office/drawing/2014/main" id="{CF0FD809-9CFA-45DE-A58D-2C10B967FD8F}"/>
              </a:ext>
            </a:extLst>
          </p:cNvPr>
          <p:cNvSpPr txBox="1"/>
          <p:nvPr/>
        </p:nvSpPr>
        <p:spPr>
          <a:xfrm>
            <a:off x="853409" y="4648163"/>
            <a:ext cx="6305910" cy="400110"/>
          </a:xfrm>
          <a:prstGeom prst="rect">
            <a:avLst/>
          </a:prstGeom>
          <a:noFill/>
        </p:spPr>
        <p:txBody>
          <a:bodyPr wrap="square" rtlCol="0">
            <a:spAutoFit/>
          </a:bodyPr>
          <a:lstStyle/>
          <a:p>
            <a:r>
              <a:rPr lang="fr-FR" sz="2000" b="1" dirty="0"/>
              <a:t>2. </a:t>
            </a:r>
            <a:r>
              <a:rPr lang="en-US" sz="2000" b="1" dirty="0"/>
              <a:t>Operators</a:t>
            </a:r>
          </a:p>
        </p:txBody>
      </p:sp>
      <p:graphicFrame>
        <p:nvGraphicFramePr>
          <p:cNvPr id="9" name="Tableau 8">
            <a:extLst>
              <a:ext uri="{FF2B5EF4-FFF2-40B4-BE49-F238E27FC236}">
                <a16:creationId xmlns:a16="http://schemas.microsoft.com/office/drawing/2014/main" id="{D7E63368-0A1A-45C8-BCE8-437CB9DE8360}"/>
              </a:ext>
            </a:extLst>
          </p:cNvPr>
          <p:cNvGraphicFramePr>
            <a:graphicFrameLocks noGrp="1"/>
          </p:cNvGraphicFramePr>
          <p:nvPr>
            <p:extLst>
              <p:ext uri="{D42A27DB-BD31-4B8C-83A1-F6EECF244321}">
                <p14:modId xmlns:p14="http://schemas.microsoft.com/office/powerpoint/2010/main" val="4157693876"/>
              </p:ext>
            </p:extLst>
          </p:nvPr>
        </p:nvGraphicFramePr>
        <p:xfrm>
          <a:off x="853409" y="5156840"/>
          <a:ext cx="10602630" cy="1112520"/>
        </p:xfrm>
        <a:graphic>
          <a:graphicData uri="http://schemas.openxmlformats.org/drawingml/2006/table">
            <a:tbl>
              <a:tblPr firstRow="1" bandRow="1">
                <a:tableStyleId>{5C22544A-7EE6-4342-B048-85BDC9FD1C3A}</a:tableStyleId>
              </a:tblPr>
              <a:tblGrid>
                <a:gridCol w="1615428">
                  <a:extLst>
                    <a:ext uri="{9D8B030D-6E8A-4147-A177-3AD203B41FA5}">
                      <a16:colId xmlns:a16="http://schemas.microsoft.com/office/drawing/2014/main" val="2473396731"/>
                    </a:ext>
                  </a:extLst>
                </a:gridCol>
                <a:gridCol w="740712">
                  <a:extLst>
                    <a:ext uri="{9D8B030D-6E8A-4147-A177-3AD203B41FA5}">
                      <a16:colId xmlns:a16="http://schemas.microsoft.com/office/drawing/2014/main" val="717223615"/>
                    </a:ext>
                  </a:extLst>
                </a:gridCol>
                <a:gridCol w="1673760">
                  <a:extLst>
                    <a:ext uri="{9D8B030D-6E8A-4147-A177-3AD203B41FA5}">
                      <a16:colId xmlns:a16="http://schemas.microsoft.com/office/drawing/2014/main" val="2107966786"/>
                    </a:ext>
                  </a:extLst>
                </a:gridCol>
                <a:gridCol w="954073">
                  <a:extLst>
                    <a:ext uri="{9D8B030D-6E8A-4147-A177-3AD203B41FA5}">
                      <a16:colId xmlns:a16="http://schemas.microsoft.com/office/drawing/2014/main" val="592249170"/>
                    </a:ext>
                  </a:extLst>
                </a:gridCol>
                <a:gridCol w="1052945">
                  <a:extLst>
                    <a:ext uri="{9D8B030D-6E8A-4147-A177-3AD203B41FA5}">
                      <a16:colId xmlns:a16="http://schemas.microsoft.com/office/drawing/2014/main" val="4185741489"/>
                    </a:ext>
                  </a:extLst>
                </a:gridCol>
                <a:gridCol w="1031502">
                  <a:extLst>
                    <a:ext uri="{9D8B030D-6E8A-4147-A177-3AD203B41FA5}">
                      <a16:colId xmlns:a16="http://schemas.microsoft.com/office/drawing/2014/main" val="2263842080"/>
                    </a:ext>
                  </a:extLst>
                </a:gridCol>
                <a:gridCol w="1178070">
                  <a:extLst>
                    <a:ext uri="{9D8B030D-6E8A-4147-A177-3AD203B41FA5}">
                      <a16:colId xmlns:a16="http://schemas.microsoft.com/office/drawing/2014/main" val="3162508049"/>
                    </a:ext>
                  </a:extLst>
                </a:gridCol>
                <a:gridCol w="1178070">
                  <a:extLst>
                    <a:ext uri="{9D8B030D-6E8A-4147-A177-3AD203B41FA5}">
                      <a16:colId xmlns:a16="http://schemas.microsoft.com/office/drawing/2014/main" val="4269927644"/>
                    </a:ext>
                  </a:extLst>
                </a:gridCol>
                <a:gridCol w="1178070">
                  <a:extLst>
                    <a:ext uri="{9D8B030D-6E8A-4147-A177-3AD203B41FA5}">
                      <a16:colId xmlns:a16="http://schemas.microsoft.com/office/drawing/2014/main" val="3240951465"/>
                    </a:ext>
                  </a:extLst>
                </a:gridCol>
              </a:tblGrid>
              <a:tr h="370840">
                <a:tc>
                  <a:txBody>
                    <a:bodyPr/>
                    <a:lstStyle/>
                    <a:p>
                      <a:r>
                        <a:rPr lang="en-US" noProof="0">
                          <a:solidFill>
                            <a:sysClr val="windowText" lastClr="000000"/>
                          </a:solidFill>
                        </a:rPr>
                        <a:t>Arithmetic</a:t>
                      </a:r>
                    </a:p>
                  </a:txBody>
                  <a:tcPr>
                    <a:solidFill>
                      <a:schemeClr val="bg1">
                        <a:lumMod val="95000"/>
                      </a:schemeClr>
                    </a:solidFill>
                  </a:tcPr>
                </a:tc>
                <a:tc>
                  <a:txBody>
                    <a:bodyPr/>
                    <a:lstStyle/>
                    <a:p>
                      <a:pPr algn="ctr"/>
                      <a:r>
                        <a:rPr lang="en-US" b="0" noProof="0">
                          <a:solidFill>
                            <a:sysClr val="windowText" lastClr="000000"/>
                          </a:solidFill>
                        </a:rPr>
                        <a:t>^</a:t>
                      </a:r>
                    </a:p>
                  </a:txBody>
                  <a:tcPr>
                    <a:solidFill>
                      <a:schemeClr val="bg1">
                        <a:lumMod val="95000"/>
                      </a:schemeClr>
                    </a:solidFill>
                  </a:tcPr>
                </a:tc>
                <a:tc>
                  <a:txBody>
                    <a:bodyPr/>
                    <a:lstStyle/>
                    <a:p>
                      <a:pPr algn="ctr"/>
                      <a:r>
                        <a:rPr lang="en-US" b="0" noProof="0">
                          <a:solidFill>
                            <a:sysClr val="windowText" lastClr="000000"/>
                          </a:solidFill>
                        </a:rPr>
                        <a:t>- [negation]</a:t>
                      </a:r>
                    </a:p>
                  </a:txBody>
                  <a:tcPr>
                    <a:solidFill>
                      <a:schemeClr val="bg1">
                        <a:lumMod val="95000"/>
                      </a:schemeClr>
                    </a:solidFill>
                  </a:tcPr>
                </a:tc>
                <a:tc>
                  <a:txBody>
                    <a:bodyPr/>
                    <a:lstStyle/>
                    <a:p>
                      <a:pPr algn="ctr"/>
                      <a:r>
                        <a:rPr lang="en-US" b="0" noProof="0">
                          <a:solidFill>
                            <a:sysClr val="windowText" lastClr="000000"/>
                          </a:solidFill>
                        </a:rPr>
                        <a:t>* </a:t>
                      </a:r>
                    </a:p>
                  </a:txBody>
                  <a:tcPr>
                    <a:solidFill>
                      <a:schemeClr val="bg1">
                        <a:lumMod val="95000"/>
                      </a:schemeClr>
                    </a:solidFill>
                  </a:tcPr>
                </a:tc>
                <a:tc>
                  <a:txBody>
                    <a:bodyPr/>
                    <a:lstStyle/>
                    <a:p>
                      <a:pPr algn="ctr"/>
                      <a:r>
                        <a:rPr lang="en-US" b="0" noProof="0">
                          <a:solidFill>
                            <a:sysClr val="windowText" lastClr="000000"/>
                          </a:solidFill>
                        </a:rPr>
                        <a:t>/</a:t>
                      </a:r>
                    </a:p>
                  </a:txBody>
                  <a:tcPr>
                    <a:solidFill>
                      <a:schemeClr val="bg1">
                        <a:lumMod val="95000"/>
                      </a:schemeClr>
                    </a:solidFill>
                  </a:tcPr>
                </a:tc>
                <a:tc>
                  <a:txBody>
                    <a:bodyPr/>
                    <a:lstStyle/>
                    <a:p>
                      <a:pPr algn="ctr"/>
                      <a:r>
                        <a:rPr lang="en-US" b="0" noProof="0">
                          <a:solidFill>
                            <a:sysClr val="windowText" lastClr="000000"/>
                          </a:solidFill>
                        </a:rPr>
                        <a:t>+</a:t>
                      </a:r>
                    </a:p>
                  </a:txBody>
                  <a:tcPr>
                    <a:solidFill>
                      <a:schemeClr val="bg1">
                        <a:lumMod val="95000"/>
                      </a:schemeClr>
                    </a:solidFill>
                  </a:tcPr>
                </a:tc>
                <a:tc>
                  <a:txBody>
                    <a:bodyPr/>
                    <a:lstStyle/>
                    <a:p>
                      <a:pPr algn="ctr"/>
                      <a:r>
                        <a:rPr lang="en-US" b="0" noProof="0">
                          <a:solidFill>
                            <a:sysClr val="windowText" lastClr="000000"/>
                          </a:solidFill>
                        </a:rPr>
                        <a:t>&amp;</a:t>
                      </a:r>
                    </a:p>
                  </a:txBody>
                  <a:tcPr>
                    <a:solidFill>
                      <a:schemeClr val="bg1">
                        <a:lumMod val="95000"/>
                      </a:schemeClr>
                    </a:solidFill>
                  </a:tcPr>
                </a:tc>
                <a:tc>
                  <a:txBody>
                    <a:bodyPr/>
                    <a:lstStyle/>
                    <a:p>
                      <a:pPr algn="ctr"/>
                      <a:r>
                        <a:rPr lang="en-US" b="0" noProof="0">
                          <a:solidFill>
                            <a:sysClr val="windowText" lastClr="000000"/>
                          </a:solidFill>
                        </a:rPr>
                        <a:t>Mod</a:t>
                      </a:r>
                    </a:p>
                  </a:txBody>
                  <a:tcPr>
                    <a:solidFill>
                      <a:schemeClr val="bg1">
                        <a:lumMod val="95000"/>
                      </a:schemeClr>
                    </a:solidFill>
                  </a:tcPr>
                </a:tc>
                <a:tc>
                  <a:txBody>
                    <a:bodyPr/>
                    <a:lstStyle/>
                    <a:p>
                      <a:pPr algn="ctr"/>
                      <a:endParaRPr lang="en-US" noProof="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2264250108"/>
                  </a:ext>
                </a:extLst>
              </a:tr>
              <a:tr h="370840">
                <a:tc>
                  <a:txBody>
                    <a:bodyPr/>
                    <a:lstStyle/>
                    <a:p>
                      <a:r>
                        <a:rPr lang="en-US" b="1" noProof="0"/>
                        <a:t>Comparaison</a:t>
                      </a:r>
                    </a:p>
                  </a:txBody>
                  <a:tcPr>
                    <a:solidFill>
                      <a:schemeClr val="bg1">
                        <a:lumMod val="95000"/>
                      </a:schemeClr>
                    </a:solidFill>
                  </a:tcPr>
                </a:tc>
                <a:tc>
                  <a:txBody>
                    <a:bodyPr/>
                    <a:lstStyle/>
                    <a:p>
                      <a:pPr algn="ctr"/>
                      <a:r>
                        <a:rPr lang="en-US" noProof="0">
                          <a:solidFill>
                            <a:sysClr val="windowText" lastClr="000000"/>
                          </a:solidFill>
                        </a:rPr>
                        <a:t>=</a:t>
                      </a:r>
                    </a:p>
                  </a:txBody>
                  <a:tcPr>
                    <a:solidFill>
                      <a:schemeClr val="bg1">
                        <a:lumMod val="95000"/>
                      </a:schemeClr>
                    </a:solidFill>
                  </a:tcPr>
                </a:tc>
                <a:tc>
                  <a:txBody>
                    <a:bodyPr/>
                    <a:lstStyle/>
                    <a:p>
                      <a:pPr algn="ctr"/>
                      <a:r>
                        <a:rPr lang="en-US" noProof="0">
                          <a:solidFill>
                            <a:sysClr val="windowText" lastClr="000000"/>
                          </a:solidFill>
                        </a:rPr>
                        <a:t>&lt;&gt; [different]</a:t>
                      </a:r>
                    </a:p>
                  </a:txBody>
                  <a:tcPr>
                    <a:solidFill>
                      <a:schemeClr val="bg1">
                        <a:lumMod val="95000"/>
                      </a:schemeClr>
                    </a:solidFill>
                  </a:tcPr>
                </a:tc>
                <a:tc>
                  <a:txBody>
                    <a:bodyPr/>
                    <a:lstStyle/>
                    <a:p>
                      <a:pPr algn="ctr"/>
                      <a:r>
                        <a:rPr lang="en-US" noProof="0">
                          <a:solidFill>
                            <a:sysClr val="windowText" lastClr="000000"/>
                          </a:solidFill>
                        </a:rPr>
                        <a:t>&lt;</a:t>
                      </a:r>
                    </a:p>
                  </a:txBody>
                  <a:tcPr>
                    <a:solidFill>
                      <a:schemeClr val="bg1">
                        <a:lumMod val="95000"/>
                      </a:schemeClr>
                    </a:solidFill>
                  </a:tcPr>
                </a:tc>
                <a:tc>
                  <a:txBody>
                    <a:bodyPr/>
                    <a:lstStyle/>
                    <a:p>
                      <a:pPr algn="ctr"/>
                      <a:r>
                        <a:rPr lang="en-US" noProof="0">
                          <a:solidFill>
                            <a:sysClr val="windowText" lastClr="000000"/>
                          </a:solidFill>
                        </a:rPr>
                        <a:t>&gt;</a:t>
                      </a:r>
                    </a:p>
                  </a:txBody>
                  <a:tcPr>
                    <a:solidFill>
                      <a:schemeClr val="bg1">
                        <a:lumMod val="95000"/>
                      </a:schemeClr>
                    </a:solidFill>
                  </a:tcPr>
                </a:tc>
                <a:tc>
                  <a:txBody>
                    <a:bodyPr/>
                    <a:lstStyle/>
                    <a:p>
                      <a:pPr algn="ctr"/>
                      <a:r>
                        <a:rPr lang="en-US" noProof="0">
                          <a:solidFill>
                            <a:sysClr val="windowText" lastClr="000000"/>
                          </a:solidFill>
                        </a:rPr>
                        <a:t>&lt;=</a:t>
                      </a:r>
                    </a:p>
                  </a:txBody>
                  <a:tcPr>
                    <a:solidFill>
                      <a:schemeClr val="bg1">
                        <a:lumMod val="95000"/>
                      </a:schemeClr>
                    </a:solidFill>
                  </a:tcPr>
                </a:tc>
                <a:tc>
                  <a:txBody>
                    <a:bodyPr/>
                    <a:lstStyle/>
                    <a:p>
                      <a:pPr algn="ctr"/>
                      <a:r>
                        <a:rPr lang="en-US" noProof="0">
                          <a:solidFill>
                            <a:sysClr val="windowText" lastClr="000000"/>
                          </a:solidFill>
                        </a:rPr>
                        <a:t>&gt;=</a:t>
                      </a:r>
                    </a:p>
                  </a:txBody>
                  <a:tcPr>
                    <a:solidFill>
                      <a:schemeClr val="bg1">
                        <a:lumMod val="95000"/>
                      </a:schemeClr>
                    </a:solidFill>
                  </a:tcPr>
                </a:tc>
                <a:tc>
                  <a:txBody>
                    <a:bodyPr/>
                    <a:lstStyle/>
                    <a:p>
                      <a:pPr algn="ctr"/>
                      <a:r>
                        <a:rPr lang="en-US" noProof="0">
                          <a:solidFill>
                            <a:sysClr val="windowText" lastClr="000000"/>
                          </a:solidFill>
                        </a:rPr>
                        <a:t>Like</a:t>
                      </a:r>
                    </a:p>
                  </a:txBody>
                  <a:tcPr>
                    <a:solidFill>
                      <a:schemeClr val="bg1">
                        <a:lumMod val="95000"/>
                      </a:schemeClr>
                    </a:solidFill>
                  </a:tcPr>
                </a:tc>
                <a:tc>
                  <a:txBody>
                    <a:bodyPr/>
                    <a:lstStyle/>
                    <a:p>
                      <a:pPr algn="ctr"/>
                      <a:r>
                        <a:rPr lang="en-US" noProof="0">
                          <a:solidFill>
                            <a:sysClr val="windowText" lastClr="000000"/>
                          </a:solidFill>
                        </a:rPr>
                        <a:t>Is</a:t>
                      </a:r>
                    </a:p>
                  </a:txBody>
                  <a:tcPr>
                    <a:solidFill>
                      <a:schemeClr val="bg1">
                        <a:lumMod val="95000"/>
                      </a:schemeClr>
                    </a:solidFill>
                  </a:tcPr>
                </a:tc>
                <a:extLst>
                  <a:ext uri="{0D108BD9-81ED-4DB2-BD59-A6C34878D82A}">
                    <a16:rowId xmlns:a16="http://schemas.microsoft.com/office/drawing/2014/main" val="2606567921"/>
                  </a:ext>
                </a:extLst>
              </a:tr>
              <a:tr h="370840">
                <a:tc>
                  <a:txBody>
                    <a:bodyPr/>
                    <a:lstStyle/>
                    <a:p>
                      <a:r>
                        <a:rPr lang="en-US" b="1" noProof="0"/>
                        <a:t>Logical</a:t>
                      </a:r>
                    </a:p>
                  </a:txBody>
                  <a:tcPr>
                    <a:solidFill>
                      <a:schemeClr val="bg1">
                        <a:lumMod val="95000"/>
                      </a:schemeClr>
                    </a:solidFill>
                  </a:tcPr>
                </a:tc>
                <a:tc>
                  <a:txBody>
                    <a:bodyPr/>
                    <a:lstStyle/>
                    <a:p>
                      <a:pPr algn="ctr"/>
                      <a:r>
                        <a:rPr lang="en-US" noProof="0">
                          <a:solidFill>
                            <a:sysClr val="windowText" lastClr="000000"/>
                          </a:solidFill>
                        </a:rPr>
                        <a:t>Not</a:t>
                      </a:r>
                    </a:p>
                  </a:txBody>
                  <a:tcPr>
                    <a:solidFill>
                      <a:schemeClr val="bg1">
                        <a:lumMod val="95000"/>
                      </a:schemeClr>
                    </a:solidFill>
                  </a:tcPr>
                </a:tc>
                <a:tc>
                  <a:txBody>
                    <a:bodyPr/>
                    <a:lstStyle/>
                    <a:p>
                      <a:pPr algn="ctr"/>
                      <a:r>
                        <a:rPr lang="en-US" noProof="0">
                          <a:solidFill>
                            <a:sysClr val="windowText" lastClr="000000"/>
                          </a:solidFill>
                        </a:rPr>
                        <a:t>And</a:t>
                      </a:r>
                    </a:p>
                  </a:txBody>
                  <a:tcPr>
                    <a:solidFill>
                      <a:schemeClr val="bg1">
                        <a:lumMod val="95000"/>
                      </a:schemeClr>
                    </a:solidFill>
                  </a:tcPr>
                </a:tc>
                <a:tc>
                  <a:txBody>
                    <a:bodyPr/>
                    <a:lstStyle/>
                    <a:p>
                      <a:pPr algn="ctr"/>
                      <a:r>
                        <a:rPr lang="en-US" noProof="0">
                          <a:solidFill>
                            <a:sysClr val="windowText" lastClr="000000"/>
                          </a:solidFill>
                        </a:rPr>
                        <a:t>Or</a:t>
                      </a:r>
                    </a:p>
                  </a:txBody>
                  <a:tcPr>
                    <a:solidFill>
                      <a:schemeClr val="bg1">
                        <a:lumMod val="95000"/>
                      </a:schemeClr>
                    </a:solidFill>
                  </a:tcPr>
                </a:tc>
                <a:tc>
                  <a:txBody>
                    <a:bodyPr/>
                    <a:lstStyle/>
                    <a:p>
                      <a:pPr algn="ctr"/>
                      <a:r>
                        <a:rPr lang="en-US" noProof="0" dirty="0" err="1">
                          <a:solidFill>
                            <a:sysClr val="windowText" lastClr="000000"/>
                          </a:solidFill>
                        </a:rPr>
                        <a:t>Xor</a:t>
                      </a:r>
                      <a:endParaRPr lang="en-US" noProof="0" dirty="0">
                        <a:solidFill>
                          <a:sysClr val="windowText" lastClr="000000"/>
                        </a:solidFill>
                      </a:endParaRPr>
                    </a:p>
                  </a:txBody>
                  <a:tcPr>
                    <a:solidFill>
                      <a:schemeClr val="bg1">
                        <a:lumMod val="95000"/>
                      </a:schemeClr>
                    </a:solidFill>
                  </a:tcPr>
                </a:tc>
                <a:tc>
                  <a:txBody>
                    <a:bodyPr/>
                    <a:lstStyle/>
                    <a:p>
                      <a:pPr algn="ctr"/>
                      <a:r>
                        <a:rPr lang="en-US" noProof="0">
                          <a:solidFill>
                            <a:sysClr val="windowText" lastClr="000000"/>
                          </a:solidFill>
                        </a:rPr>
                        <a:t>Eqv</a:t>
                      </a:r>
                    </a:p>
                  </a:txBody>
                  <a:tcPr>
                    <a:solidFill>
                      <a:schemeClr val="bg1">
                        <a:lumMod val="95000"/>
                      </a:schemeClr>
                    </a:solidFill>
                  </a:tcPr>
                </a:tc>
                <a:tc>
                  <a:txBody>
                    <a:bodyPr/>
                    <a:lstStyle/>
                    <a:p>
                      <a:pPr algn="ctr"/>
                      <a:r>
                        <a:rPr lang="en-US" noProof="0">
                          <a:solidFill>
                            <a:sysClr val="windowText" lastClr="000000"/>
                          </a:solidFill>
                        </a:rPr>
                        <a:t>Imp</a:t>
                      </a:r>
                    </a:p>
                  </a:txBody>
                  <a:tcPr>
                    <a:solidFill>
                      <a:schemeClr val="bg1">
                        <a:lumMod val="95000"/>
                      </a:schemeClr>
                    </a:solidFill>
                  </a:tcPr>
                </a:tc>
                <a:tc>
                  <a:txBody>
                    <a:bodyPr/>
                    <a:lstStyle/>
                    <a:p>
                      <a:pPr algn="ctr"/>
                      <a:endParaRPr lang="en-US" noProof="0">
                        <a:solidFill>
                          <a:sysClr val="windowText" lastClr="000000"/>
                        </a:solidFill>
                      </a:endParaRPr>
                    </a:p>
                  </a:txBody>
                  <a:tcPr>
                    <a:solidFill>
                      <a:schemeClr val="bg1">
                        <a:lumMod val="95000"/>
                      </a:schemeClr>
                    </a:solidFill>
                  </a:tcPr>
                </a:tc>
                <a:tc>
                  <a:txBody>
                    <a:bodyPr/>
                    <a:lstStyle/>
                    <a:p>
                      <a:pPr algn="ctr"/>
                      <a:endParaRPr lang="en-US" noProof="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2259180654"/>
                  </a:ext>
                </a:extLst>
              </a:tr>
            </a:tbl>
          </a:graphicData>
        </a:graphic>
      </p:graphicFrame>
    </p:spTree>
    <p:extLst>
      <p:ext uri="{BB962C8B-B14F-4D97-AF65-F5344CB8AC3E}">
        <p14:creationId xmlns:p14="http://schemas.microsoft.com/office/powerpoint/2010/main" val="370231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970450"/>
          </a:xfrm>
        </p:spPr>
        <p:txBody>
          <a:bodyPr/>
          <a:lstStyle/>
          <a:p>
            <a:pPr algn="l"/>
            <a:r>
              <a:rPr lang="en-US" dirty="0"/>
              <a:t>Recall - conditional</a:t>
            </a:r>
            <a:r>
              <a:rPr lang="fr-FR" dirty="0"/>
              <a:t> tests : </a:t>
            </a:r>
            <a:r>
              <a:rPr lang="en-US" dirty="0"/>
              <a:t>If function</a:t>
            </a:r>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4" y="1252247"/>
            <a:ext cx="10774997" cy="5295202"/>
          </a:xfrm>
        </p:spPr>
        <p:txBody>
          <a:bodyPr>
            <a:normAutofit/>
          </a:bodyPr>
          <a:lstStyle/>
          <a:p>
            <a:pPr algn="just"/>
            <a:r>
              <a:rPr lang="en-US" sz="2400" dirty="0"/>
              <a:t>Conditions are very useful in programming, they will enable us to carry out actions according to some precise criteria.</a:t>
            </a:r>
          </a:p>
          <a:p>
            <a:r>
              <a:rPr lang="en-US" sz="2400" dirty="0"/>
              <a:t>The main conditional tests function in VBA is “If” function (same principle as “if” function in excel), here is its syntax </a:t>
            </a:r>
            <a:r>
              <a:rPr lang="en-US" sz="2400" b="1" dirty="0"/>
              <a:t>(simple if)</a:t>
            </a:r>
            <a:r>
              <a:rPr lang="en-US" sz="2400" dirty="0"/>
              <a:t>: </a:t>
            </a:r>
          </a:p>
          <a:p>
            <a:endParaRPr lang="en-US" sz="2400" dirty="0"/>
          </a:p>
          <a:p>
            <a:endParaRPr lang="en-US" sz="2400" dirty="0"/>
          </a:p>
          <a:p>
            <a:endParaRPr lang="en-US" sz="2400" dirty="0"/>
          </a:p>
          <a:p>
            <a:endParaRPr lang="en-US" sz="2400" dirty="0"/>
          </a:p>
          <a:p>
            <a:pPr marL="36900" indent="0">
              <a:buNone/>
            </a:pPr>
            <a:endParaRPr lang="en-US" sz="2400" dirty="0"/>
          </a:p>
          <a:p>
            <a:r>
              <a:rPr lang="en-US" sz="2400" dirty="0"/>
              <a:t>If the condition (or test) is true then the program executes instructions 1 and 2 (then), otherwise it executes instructions 10 and 20 (else).</a:t>
            </a:r>
          </a:p>
        </p:txBody>
      </p:sp>
      <p:pic>
        <p:nvPicPr>
          <p:cNvPr id="4" name="Image 3">
            <a:extLst>
              <a:ext uri="{FF2B5EF4-FFF2-40B4-BE49-F238E27FC236}">
                <a16:creationId xmlns:a16="http://schemas.microsoft.com/office/drawing/2014/main" id="{4B95882C-8EFE-4029-853D-71DD006DC94F}"/>
              </a:ext>
            </a:extLst>
          </p:cNvPr>
          <p:cNvPicPr>
            <a:picLocks noChangeAspect="1"/>
          </p:cNvPicPr>
          <p:nvPr/>
        </p:nvPicPr>
        <p:blipFill>
          <a:blip r:embed="rId2"/>
          <a:stretch>
            <a:fillRect/>
          </a:stretch>
        </p:blipFill>
        <p:spPr>
          <a:xfrm>
            <a:off x="1207274" y="3063965"/>
            <a:ext cx="5514028" cy="2464509"/>
          </a:xfrm>
          <a:prstGeom prst="rect">
            <a:avLst/>
          </a:prstGeom>
        </p:spPr>
      </p:pic>
      <p:cxnSp>
        <p:nvCxnSpPr>
          <p:cNvPr id="5" name="Connecteur droit 4">
            <a:extLst>
              <a:ext uri="{FF2B5EF4-FFF2-40B4-BE49-F238E27FC236}">
                <a16:creationId xmlns:a16="http://schemas.microsoft.com/office/drawing/2014/main" id="{C555C8B9-CB80-47FF-9858-151384CF3C99}"/>
              </a:ext>
            </a:extLst>
          </p:cNvPr>
          <p:cNvCxnSpPr/>
          <p:nvPr/>
        </p:nvCxnSpPr>
        <p:spPr>
          <a:xfrm>
            <a:off x="1604513" y="3623094"/>
            <a:ext cx="25016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46149CFD-698A-4F4E-8435-B24101B93B2A}"/>
              </a:ext>
            </a:extLst>
          </p:cNvPr>
          <p:cNvCxnSpPr>
            <a:cxnSpLocks/>
          </p:cNvCxnSpPr>
          <p:nvPr/>
        </p:nvCxnSpPr>
        <p:spPr>
          <a:xfrm>
            <a:off x="3102634" y="3614467"/>
            <a:ext cx="416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41099739-88EC-4A0C-84F5-ADC93B88FDA3}"/>
              </a:ext>
            </a:extLst>
          </p:cNvPr>
          <p:cNvCxnSpPr>
            <a:cxnSpLocks/>
          </p:cNvCxnSpPr>
          <p:nvPr/>
        </p:nvCxnSpPr>
        <p:spPr>
          <a:xfrm>
            <a:off x="1604513" y="4439728"/>
            <a:ext cx="416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7377BC76-3764-4FC2-BC2B-DA96C96347DF}"/>
              </a:ext>
            </a:extLst>
          </p:cNvPr>
          <p:cNvCxnSpPr>
            <a:cxnSpLocks/>
          </p:cNvCxnSpPr>
          <p:nvPr/>
        </p:nvCxnSpPr>
        <p:spPr>
          <a:xfrm>
            <a:off x="1604513" y="5247736"/>
            <a:ext cx="6124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85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dirty="0"/>
              <a:t>Recall - Conditional</a:t>
            </a:r>
            <a:r>
              <a:rPr lang="fr-FR" dirty="0"/>
              <a:t> tests : Multiple If</a:t>
            </a:r>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4" y="970384"/>
            <a:ext cx="10774997" cy="5628824"/>
          </a:xfrm>
        </p:spPr>
        <p:txBody>
          <a:bodyPr>
            <a:normAutofit/>
          </a:bodyPr>
          <a:lstStyle/>
          <a:p>
            <a:pPr algn="just"/>
            <a:r>
              <a:rPr lang="en-US" sz="2400" dirty="0"/>
              <a:t>It is possible to use </a:t>
            </a:r>
            <a:r>
              <a:rPr lang="en-US" sz="2400" b="1" dirty="0"/>
              <a:t>multiple “if” </a:t>
            </a:r>
            <a:r>
              <a:rPr lang="en-US" sz="2400" dirty="0"/>
              <a:t>functions :</a:t>
            </a:r>
          </a:p>
          <a:p>
            <a:pPr algn="just"/>
            <a:endParaRPr lang="en-US" sz="2400" dirty="0"/>
          </a:p>
          <a:p>
            <a:pPr algn="just"/>
            <a:endParaRPr lang="en-US" sz="2400" dirty="0"/>
          </a:p>
          <a:p>
            <a:pPr algn="just"/>
            <a:endParaRPr lang="en-US" sz="2400" dirty="0"/>
          </a:p>
          <a:p>
            <a:pPr algn="just"/>
            <a:endParaRPr lang="en-US" sz="2400" dirty="0"/>
          </a:p>
          <a:p>
            <a:pPr algn="just"/>
            <a:endParaRPr lang="fr-FR" sz="2400" dirty="0"/>
          </a:p>
          <a:p>
            <a:pPr algn="just"/>
            <a:endParaRPr lang="fr-FR" sz="2400" dirty="0"/>
          </a:p>
          <a:p>
            <a:pPr algn="just"/>
            <a:endParaRPr lang="fr-FR" sz="2400" dirty="0"/>
          </a:p>
          <a:p>
            <a:pPr algn="just"/>
            <a:r>
              <a:rPr lang="en-US" sz="2400" dirty="0"/>
              <a:t>If the condition1 is not true then the program checks condition 2, if it is not true, it checks condition 3, if it is true (then) it executes instructions 100 and 200.</a:t>
            </a:r>
          </a:p>
          <a:p>
            <a:pPr algn="just"/>
            <a:endParaRPr lang="fr-FR" sz="2400" dirty="0"/>
          </a:p>
          <a:p>
            <a:pPr algn="just"/>
            <a:endParaRPr lang="fr-FR" sz="2400" dirty="0"/>
          </a:p>
          <a:p>
            <a:pPr algn="just"/>
            <a:endParaRPr lang="fr-FR" sz="2400" dirty="0"/>
          </a:p>
        </p:txBody>
      </p:sp>
      <p:pic>
        <p:nvPicPr>
          <p:cNvPr id="5" name="Image 4">
            <a:extLst>
              <a:ext uri="{FF2B5EF4-FFF2-40B4-BE49-F238E27FC236}">
                <a16:creationId xmlns:a16="http://schemas.microsoft.com/office/drawing/2014/main" id="{0DC3109C-8B28-4818-9CBB-5288C409F4B1}"/>
              </a:ext>
            </a:extLst>
          </p:cNvPr>
          <p:cNvPicPr>
            <a:picLocks noChangeAspect="1"/>
          </p:cNvPicPr>
          <p:nvPr/>
        </p:nvPicPr>
        <p:blipFill>
          <a:blip r:embed="rId2"/>
          <a:stretch>
            <a:fillRect/>
          </a:stretch>
        </p:blipFill>
        <p:spPr>
          <a:xfrm>
            <a:off x="1143607" y="1621889"/>
            <a:ext cx="6967386" cy="3329677"/>
          </a:xfrm>
          <a:prstGeom prst="rect">
            <a:avLst/>
          </a:prstGeom>
        </p:spPr>
      </p:pic>
      <p:cxnSp>
        <p:nvCxnSpPr>
          <p:cNvPr id="7" name="Connecteur droit 6">
            <a:extLst>
              <a:ext uri="{FF2B5EF4-FFF2-40B4-BE49-F238E27FC236}">
                <a16:creationId xmlns:a16="http://schemas.microsoft.com/office/drawing/2014/main" id="{D2F11191-38E2-43AD-8555-7DE4A039F97F}"/>
              </a:ext>
            </a:extLst>
          </p:cNvPr>
          <p:cNvCxnSpPr>
            <a:cxnSpLocks/>
          </p:cNvCxnSpPr>
          <p:nvPr/>
        </p:nvCxnSpPr>
        <p:spPr>
          <a:xfrm>
            <a:off x="1604511" y="2061714"/>
            <a:ext cx="347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D1468C70-0588-47D3-8F45-CB3F7B0EFD1E}"/>
              </a:ext>
            </a:extLst>
          </p:cNvPr>
          <p:cNvCxnSpPr>
            <a:cxnSpLocks/>
          </p:cNvCxnSpPr>
          <p:nvPr/>
        </p:nvCxnSpPr>
        <p:spPr>
          <a:xfrm>
            <a:off x="3646096" y="2061714"/>
            <a:ext cx="495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C32D2D88-69E9-41BE-B32F-A26A80148D84}"/>
              </a:ext>
            </a:extLst>
          </p:cNvPr>
          <p:cNvCxnSpPr>
            <a:cxnSpLocks/>
          </p:cNvCxnSpPr>
          <p:nvPr/>
        </p:nvCxnSpPr>
        <p:spPr>
          <a:xfrm>
            <a:off x="1604511" y="2987618"/>
            <a:ext cx="670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C08112D-0937-4309-B89A-087EC11A778B}"/>
              </a:ext>
            </a:extLst>
          </p:cNvPr>
          <p:cNvCxnSpPr>
            <a:cxnSpLocks/>
          </p:cNvCxnSpPr>
          <p:nvPr/>
        </p:nvCxnSpPr>
        <p:spPr>
          <a:xfrm>
            <a:off x="4058526" y="2987618"/>
            <a:ext cx="495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3E39DE-5ECC-42AE-8350-5AE26CD97844}"/>
              </a:ext>
            </a:extLst>
          </p:cNvPr>
          <p:cNvCxnSpPr>
            <a:cxnSpLocks/>
          </p:cNvCxnSpPr>
          <p:nvPr/>
        </p:nvCxnSpPr>
        <p:spPr>
          <a:xfrm>
            <a:off x="1604511" y="3933649"/>
            <a:ext cx="670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C6F2C2D8-A4F7-4CCC-91FC-7A73A25E28F6}"/>
              </a:ext>
            </a:extLst>
          </p:cNvPr>
          <p:cNvCxnSpPr>
            <a:cxnSpLocks/>
          </p:cNvCxnSpPr>
          <p:nvPr/>
        </p:nvCxnSpPr>
        <p:spPr>
          <a:xfrm>
            <a:off x="4141308" y="3933649"/>
            <a:ext cx="495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DA11BC5-8628-4B38-B4E7-C5EA446BEE96}"/>
              </a:ext>
            </a:extLst>
          </p:cNvPr>
          <p:cNvCxnSpPr>
            <a:cxnSpLocks/>
          </p:cNvCxnSpPr>
          <p:nvPr/>
        </p:nvCxnSpPr>
        <p:spPr>
          <a:xfrm>
            <a:off x="1616492" y="4871051"/>
            <a:ext cx="6709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83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546F757-C92A-4365-9423-AF3E1643AC75}"/>
              </a:ext>
            </a:extLst>
          </p:cNvPr>
          <p:cNvPicPr>
            <a:picLocks noChangeAspect="1"/>
          </p:cNvPicPr>
          <p:nvPr/>
        </p:nvPicPr>
        <p:blipFill>
          <a:blip r:embed="rId2"/>
          <a:stretch>
            <a:fillRect/>
          </a:stretch>
        </p:blipFill>
        <p:spPr>
          <a:xfrm>
            <a:off x="1077831" y="1529611"/>
            <a:ext cx="4943407" cy="3740957"/>
          </a:xfrm>
          <a:prstGeom prst="rect">
            <a:avLst/>
          </a:prstGeom>
        </p:spPr>
      </p:pic>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dirty="0"/>
              <a:t>Recall - Conditional</a:t>
            </a:r>
            <a:r>
              <a:rPr lang="fr-FR" dirty="0"/>
              <a:t> tests : </a:t>
            </a:r>
            <a:r>
              <a:rPr lang="fr-FR" dirty="0" err="1"/>
              <a:t>Nested</a:t>
            </a:r>
            <a:r>
              <a:rPr lang="fr-FR" dirty="0"/>
              <a:t> if </a:t>
            </a:r>
            <a:r>
              <a:rPr lang="fr-FR" dirty="0" err="1"/>
              <a:t>functions</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4" y="970384"/>
            <a:ext cx="10774997" cy="5628824"/>
          </a:xfrm>
        </p:spPr>
        <p:txBody>
          <a:bodyPr>
            <a:normAutofit/>
          </a:bodyPr>
          <a:lstStyle/>
          <a:p>
            <a:pPr algn="just">
              <a:spcBef>
                <a:spcPts val="1800"/>
              </a:spcBef>
            </a:pPr>
            <a:r>
              <a:rPr lang="en-US" sz="2400" dirty="0"/>
              <a:t>It is possible to imbricate </a:t>
            </a:r>
            <a:r>
              <a:rPr lang="en-US" sz="2400" b="1" dirty="0"/>
              <a:t>(nest) “if” </a:t>
            </a:r>
            <a:r>
              <a:rPr lang="en-US" sz="2400" dirty="0"/>
              <a:t>functions in each others :</a:t>
            </a:r>
          </a:p>
          <a:p>
            <a:pPr algn="just"/>
            <a:endParaRPr lang="en-US" sz="2400" dirty="0"/>
          </a:p>
          <a:p>
            <a:pPr algn="just"/>
            <a:endParaRPr lang="en-US" sz="2400" dirty="0"/>
          </a:p>
          <a:p>
            <a:pPr algn="just"/>
            <a:endParaRPr lang="en-US" sz="2400" dirty="0"/>
          </a:p>
          <a:p>
            <a:pPr algn="just"/>
            <a:endParaRPr lang="en-US" sz="2400" dirty="0"/>
          </a:p>
          <a:p>
            <a:pPr algn="just"/>
            <a:endParaRPr lang="fr-FR" sz="2400" dirty="0"/>
          </a:p>
          <a:p>
            <a:pPr algn="just"/>
            <a:endParaRPr lang="fr-FR" sz="2400" dirty="0"/>
          </a:p>
          <a:p>
            <a:pPr algn="just"/>
            <a:endParaRPr lang="fr-FR" sz="2400" dirty="0"/>
          </a:p>
          <a:p>
            <a:pPr algn="just"/>
            <a:endParaRPr lang="en-US" sz="1600" dirty="0"/>
          </a:p>
          <a:p>
            <a:pPr algn="just"/>
            <a:r>
              <a:rPr lang="en-US" sz="1600" dirty="0"/>
              <a:t>Instructions 1 and 2 are executed when conditions 1, 2 and 3 are True</a:t>
            </a:r>
          </a:p>
          <a:p>
            <a:pPr algn="just"/>
            <a:r>
              <a:rPr lang="en-US" sz="1600" dirty="0"/>
              <a:t>Instructions 10 and 20are executed when conditions 1, 2 are True but condition 3 is False </a:t>
            </a:r>
          </a:p>
          <a:p>
            <a:pPr algn="just"/>
            <a:r>
              <a:rPr lang="en-US" sz="1600" dirty="0"/>
              <a:t>Instructions 100 and 200 are executed when conditions 1 is True but condition 2 is False </a:t>
            </a:r>
            <a:endParaRPr lang="fr-FR" sz="2400" dirty="0"/>
          </a:p>
          <a:p>
            <a:pPr algn="just"/>
            <a:endParaRPr lang="fr-FR" sz="2400" dirty="0"/>
          </a:p>
          <a:p>
            <a:pPr algn="just"/>
            <a:endParaRPr lang="fr-FR" sz="2400" dirty="0"/>
          </a:p>
        </p:txBody>
      </p:sp>
      <p:cxnSp>
        <p:nvCxnSpPr>
          <p:cNvPr id="7" name="Connecteur droit 6">
            <a:extLst>
              <a:ext uri="{FF2B5EF4-FFF2-40B4-BE49-F238E27FC236}">
                <a16:creationId xmlns:a16="http://schemas.microsoft.com/office/drawing/2014/main" id="{D2F11191-38E2-43AD-8555-7DE4A039F97F}"/>
              </a:ext>
            </a:extLst>
          </p:cNvPr>
          <p:cNvCxnSpPr>
            <a:cxnSpLocks/>
          </p:cNvCxnSpPr>
          <p:nvPr/>
        </p:nvCxnSpPr>
        <p:spPr>
          <a:xfrm>
            <a:off x="1190443" y="1768416"/>
            <a:ext cx="250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D1468C70-0588-47D3-8F45-CB3F7B0EFD1E}"/>
              </a:ext>
            </a:extLst>
          </p:cNvPr>
          <p:cNvCxnSpPr>
            <a:cxnSpLocks/>
          </p:cNvCxnSpPr>
          <p:nvPr/>
        </p:nvCxnSpPr>
        <p:spPr>
          <a:xfrm>
            <a:off x="2654057" y="1725286"/>
            <a:ext cx="313429" cy="8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C32D2D88-69E9-41BE-B32F-A26A80148D84}"/>
              </a:ext>
            </a:extLst>
          </p:cNvPr>
          <p:cNvCxnSpPr>
            <a:cxnSpLocks/>
          </p:cNvCxnSpPr>
          <p:nvPr/>
        </p:nvCxnSpPr>
        <p:spPr>
          <a:xfrm>
            <a:off x="1904118" y="3400089"/>
            <a:ext cx="4853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C08112D-0937-4309-B89A-087EC11A778B}"/>
              </a:ext>
            </a:extLst>
          </p:cNvPr>
          <p:cNvCxnSpPr>
            <a:cxnSpLocks/>
          </p:cNvCxnSpPr>
          <p:nvPr/>
        </p:nvCxnSpPr>
        <p:spPr>
          <a:xfrm>
            <a:off x="1880243" y="2728826"/>
            <a:ext cx="3951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3E39DE-5ECC-42AE-8350-5AE26CD97844}"/>
              </a:ext>
            </a:extLst>
          </p:cNvPr>
          <p:cNvCxnSpPr>
            <a:cxnSpLocks/>
          </p:cNvCxnSpPr>
          <p:nvPr/>
        </p:nvCxnSpPr>
        <p:spPr>
          <a:xfrm>
            <a:off x="1556673" y="3717989"/>
            <a:ext cx="347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C6F2C2D8-A4F7-4CCC-91FC-7A73A25E28F6}"/>
              </a:ext>
            </a:extLst>
          </p:cNvPr>
          <p:cNvCxnSpPr>
            <a:cxnSpLocks/>
          </p:cNvCxnSpPr>
          <p:nvPr/>
        </p:nvCxnSpPr>
        <p:spPr>
          <a:xfrm>
            <a:off x="1582629" y="4347717"/>
            <a:ext cx="4952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7262EF7C-2FC1-45D8-B43E-9D00963886F4}"/>
              </a:ext>
            </a:extLst>
          </p:cNvPr>
          <p:cNvCxnSpPr>
            <a:cxnSpLocks/>
          </p:cNvCxnSpPr>
          <p:nvPr/>
        </p:nvCxnSpPr>
        <p:spPr>
          <a:xfrm>
            <a:off x="1525912" y="1903564"/>
            <a:ext cx="250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6AB7F75-9273-43F5-99DE-842AADEE8133}"/>
              </a:ext>
            </a:extLst>
          </p:cNvPr>
          <p:cNvCxnSpPr>
            <a:cxnSpLocks/>
          </p:cNvCxnSpPr>
          <p:nvPr/>
        </p:nvCxnSpPr>
        <p:spPr>
          <a:xfrm>
            <a:off x="1877681" y="2061714"/>
            <a:ext cx="250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82F0F0DF-FAED-4D2C-B30C-4F53BB013260}"/>
              </a:ext>
            </a:extLst>
          </p:cNvPr>
          <p:cNvCxnSpPr>
            <a:cxnSpLocks/>
          </p:cNvCxnSpPr>
          <p:nvPr/>
        </p:nvCxnSpPr>
        <p:spPr>
          <a:xfrm>
            <a:off x="2909971" y="1877686"/>
            <a:ext cx="313429" cy="8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FF0E4F0A-DC21-4D5F-940B-A2FB712369F0}"/>
              </a:ext>
            </a:extLst>
          </p:cNvPr>
          <p:cNvCxnSpPr>
            <a:cxnSpLocks/>
          </p:cNvCxnSpPr>
          <p:nvPr/>
        </p:nvCxnSpPr>
        <p:spPr>
          <a:xfrm>
            <a:off x="3240652" y="2044465"/>
            <a:ext cx="313429" cy="8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4A937EBF-B331-43E1-A895-9E0245A13DA1}"/>
              </a:ext>
            </a:extLst>
          </p:cNvPr>
          <p:cNvCxnSpPr>
            <a:cxnSpLocks/>
          </p:cNvCxnSpPr>
          <p:nvPr/>
        </p:nvCxnSpPr>
        <p:spPr>
          <a:xfrm>
            <a:off x="1221295" y="4528871"/>
            <a:ext cx="3951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BDBEC94-CB1D-4553-84DE-16D85889F14A}"/>
              </a:ext>
            </a:extLst>
          </p:cNvPr>
          <p:cNvCxnSpPr>
            <a:cxnSpLocks/>
          </p:cNvCxnSpPr>
          <p:nvPr/>
        </p:nvCxnSpPr>
        <p:spPr>
          <a:xfrm>
            <a:off x="1255799" y="5190230"/>
            <a:ext cx="474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32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904B8491-A8BA-4B3C-9C01-AF643BFD9ADE}"/>
              </a:ext>
            </a:extLst>
          </p:cNvPr>
          <p:cNvPicPr>
            <a:picLocks noChangeAspect="1"/>
          </p:cNvPicPr>
          <p:nvPr/>
        </p:nvPicPr>
        <p:blipFill>
          <a:blip r:embed="rId2"/>
          <a:stretch>
            <a:fillRect/>
          </a:stretch>
        </p:blipFill>
        <p:spPr>
          <a:xfrm>
            <a:off x="1352172" y="1633182"/>
            <a:ext cx="3036742" cy="3804930"/>
          </a:xfrm>
          <a:prstGeom prst="rect">
            <a:avLst/>
          </a:prstGeom>
        </p:spPr>
      </p:pic>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dirty="0"/>
              <a:t>Recall - Conditional</a:t>
            </a:r>
            <a:r>
              <a:rPr lang="fr-FR" dirty="0"/>
              <a:t> tests : </a:t>
            </a:r>
            <a:r>
              <a:rPr lang="en-US" b="1" dirty="0"/>
              <a:t>Case</a:t>
            </a:r>
            <a:r>
              <a:rPr lang="en-US" dirty="0"/>
              <a:t> test</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4" y="970384"/>
            <a:ext cx="10774997" cy="5628824"/>
          </a:xfrm>
        </p:spPr>
        <p:txBody>
          <a:bodyPr>
            <a:normAutofit/>
          </a:bodyPr>
          <a:lstStyle/>
          <a:p>
            <a:pPr algn="just">
              <a:spcBef>
                <a:spcPts val="1800"/>
              </a:spcBef>
            </a:pPr>
            <a:r>
              <a:rPr lang="en-US" sz="2400" dirty="0"/>
              <a:t>Syntax : </a:t>
            </a:r>
          </a:p>
          <a:p>
            <a:pPr algn="just"/>
            <a:endParaRPr lang="en-US" sz="2400" dirty="0"/>
          </a:p>
          <a:p>
            <a:pPr algn="just"/>
            <a:endParaRPr lang="en-US" sz="2400" dirty="0"/>
          </a:p>
          <a:p>
            <a:pPr algn="just"/>
            <a:endParaRPr lang="en-US" sz="2400" dirty="0"/>
          </a:p>
          <a:p>
            <a:pPr algn="just"/>
            <a:endParaRPr lang="fr-FR" sz="2400" dirty="0"/>
          </a:p>
          <a:p>
            <a:pPr algn="just"/>
            <a:endParaRPr lang="fr-FR" sz="2400" dirty="0"/>
          </a:p>
          <a:p>
            <a:pPr algn="just"/>
            <a:endParaRPr lang="fr-FR" sz="2400" dirty="0"/>
          </a:p>
          <a:p>
            <a:pPr algn="just"/>
            <a:endParaRPr lang="en-US" sz="2400" dirty="0"/>
          </a:p>
          <a:p>
            <a:pPr algn="just"/>
            <a:endParaRPr lang="en-US" sz="2400" dirty="0"/>
          </a:p>
          <a:p>
            <a:pPr algn="just"/>
            <a:r>
              <a:rPr lang="en-US" dirty="0"/>
              <a:t>If the condition in case 1 is true then the (then) instructions 1 and 2 are executed etc.</a:t>
            </a:r>
          </a:p>
          <a:p>
            <a:pPr algn="just"/>
            <a:endParaRPr lang="fr-FR" sz="2400" dirty="0"/>
          </a:p>
          <a:p>
            <a:pPr algn="just"/>
            <a:endParaRPr lang="fr-FR" sz="2400" dirty="0"/>
          </a:p>
          <a:p>
            <a:pPr algn="just"/>
            <a:endParaRPr lang="fr-FR" sz="2400" dirty="0"/>
          </a:p>
        </p:txBody>
      </p:sp>
      <p:cxnSp>
        <p:nvCxnSpPr>
          <p:cNvPr id="7" name="Connecteur droit 6">
            <a:extLst>
              <a:ext uri="{FF2B5EF4-FFF2-40B4-BE49-F238E27FC236}">
                <a16:creationId xmlns:a16="http://schemas.microsoft.com/office/drawing/2014/main" id="{D2F11191-38E2-43AD-8555-7DE4A039F97F}"/>
              </a:ext>
            </a:extLst>
          </p:cNvPr>
          <p:cNvCxnSpPr>
            <a:cxnSpLocks/>
          </p:cNvCxnSpPr>
          <p:nvPr/>
        </p:nvCxnSpPr>
        <p:spPr>
          <a:xfrm>
            <a:off x="1572392" y="2268748"/>
            <a:ext cx="403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C32D2D88-69E9-41BE-B32F-A26A80148D84}"/>
              </a:ext>
            </a:extLst>
          </p:cNvPr>
          <p:cNvCxnSpPr>
            <a:cxnSpLocks/>
          </p:cNvCxnSpPr>
          <p:nvPr/>
        </p:nvCxnSpPr>
        <p:spPr>
          <a:xfrm>
            <a:off x="1572392" y="3048004"/>
            <a:ext cx="5877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13E39DE-5ECC-42AE-8350-5AE26CD97844}"/>
              </a:ext>
            </a:extLst>
          </p:cNvPr>
          <p:cNvCxnSpPr>
            <a:cxnSpLocks/>
          </p:cNvCxnSpPr>
          <p:nvPr/>
        </p:nvCxnSpPr>
        <p:spPr>
          <a:xfrm>
            <a:off x="1572392" y="3784796"/>
            <a:ext cx="403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DA11BC5-8628-4B38-B4E7-C5EA446BEE96}"/>
              </a:ext>
            </a:extLst>
          </p:cNvPr>
          <p:cNvCxnSpPr>
            <a:cxnSpLocks/>
          </p:cNvCxnSpPr>
          <p:nvPr/>
        </p:nvCxnSpPr>
        <p:spPr>
          <a:xfrm>
            <a:off x="1572392" y="4569127"/>
            <a:ext cx="403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32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21680C-B210-404F-A54B-041CDB871103}"/>
              </a:ext>
            </a:extLst>
          </p:cNvPr>
          <p:cNvSpPr>
            <a:spLocks noGrp="1"/>
          </p:cNvSpPr>
          <p:nvPr>
            <p:ph type="title"/>
          </p:nvPr>
        </p:nvSpPr>
        <p:spPr>
          <a:xfrm>
            <a:off x="919370" y="1831504"/>
            <a:ext cx="10353762" cy="2780581"/>
          </a:xfrm>
        </p:spPr>
        <p:txBody>
          <a:bodyPr>
            <a:normAutofit/>
          </a:bodyPr>
          <a:lstStyle/>
          <a:p>
            <a:pPr>
              <a:spcAft>
                <a:spcPts val="1200"/>
              </a:spcAft>
            </a:pPr>
            <a:r>
              <a:rPr lang="en-US" sz="4800" dirty="0"/>
              <a:t>Lesson 3 </a:t>
            </a:r>
            <a:br>
              <a:rPr lang="en-US" sz="4800" dirty="0"/>
            </a:br>
            <a:r>
              <a:rPr lang="en-US" sz="4800" dirty="0"/>
              <a:t>Repetitive structures and loops</a:t>
            </a:r>
            <a:endParaRPr lang="fr-FR" sz="4800" dirty="0"/>
          </a:p>
        </p:txBody>
      </p:sp>
    </p:spTree>
    <p:extLst>
      <p:ext uri="{BB962C8B-B14F-4D97-AF65-F5344CB8AC3E}">
        <p14:creationId xmlns:p14="http://schemas.microsoft.com/office/powerpoint/2010/main" val="26200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dirty="0"/>
              <a:t>Loops (For, Do)</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5" y="1046965"/>
            <a:ext cx="11227050" cy="5628824"/>
          </a:xfrm>
        </p:spPr>
        <p:txBody>
          <a:bodyPr>
            <a:normAutofit/>
          </a:bodyPr>
          <a:lstStyle/>
          <a:p>
            <a:pPr algn="just"/>
            <a:r>
              <a:rPr lang="en-US" sz="2400" dirty="0"/>
              <a:t>In programming it is often necessary to repeat the execution of tasks. To do so we use repetitive structures often called "Loops".</a:t>
            </a:r>
          </a:p>
          <a:p>
            <a:pPr algn="just"/>
            <a:r>
              <a:rPr lang="en-US" sz="2400" b="1" dirty="0"/>
              <a:t>Lesson Objectives </a:t>
            </a:r>
            <a:r>
              <a:rPr lang="en-US" sz="2400" dirty="0"/>
              <a:t>: </a:t>
            </a:r>
          </a:p>
          <a:p>
            <a:pPr lvl="1" algn="just"/>
            <a:r>
              <a:rPr lang="en-US" sz="2200" dirty="0"/>
              <a:t>Mastering repetitive Structures like the “For” Loop, “Do While” loop or “</a:t>
            </a:r>
            <a:r>
              <a:rPr lang="en-US" sz="2400" dirty="0"/>
              <a:t>Do Until” loop.</a:t>
            </a:r>
          </a:p>
          <a:p>
            <a:pPr algn="just"/>
            <a:r>
              <a:rPr lang="en-US" sz="2800" b="1" dirty="0"/>
              <a:t>For loop : Syntax example </a:t>
            </a:r>
            <a:r>
              <a:rPr lang="en-US" sz="2400" dirty="0"/>
              <a:t>: </a:t>
            </a:r>
          </a:p>
          <a:p>
            <a:pPr algn="just"/>
            <a:endParaRPr lang="en-US" sz="2400" dirty="0"/>
          </a:p>
          <a:p>
            <a:pPr algn="just"/>
            <a:endParaRPr lang="fr-FR" sz="2400" dirty="0"/>
          </a:p>
          <a:p>
            <a:pPr algn="just"/>
            <a:endParaRPr lang="fr-FR" sz="2400" dirty="0"/>
          </a:p>
          <a:p>
            <a:pPr algn="just"/>
            <a:endParaRPr lang="fr-FR" sz="2400" dirty="0"/>
          </a:p>
          <a:p>
            <a:pPr algn="just"/>
            <a:endParaRPr lang="fr-FR" sz="2400" dirty="0"/>
          </a:p>
        </p:txBody>
      </p:sp>
      <p:sp>
        <p:nvSpPr>
          <p:cNvPr id="6" name="ZoneTexte 5">
            <a:extLst>
              <a:ext uri="{FF2B5EF4-FFF2-40B4-BE49-F238E27FC236}">
                <a16:creationId xmlns:a16="http://schemas.microsoft.com/office/drawing/2014/main" id="{305A7DD6-40EE-48AF-822D-5BAB1C642412}"/>
              </a:ext>
            </a:extLst>
          </p:cNvPr>
          <p:cNvSpPr txBox="1"/>
          <p:nvPr/>
        </p:nvSpPr>
        <p:spPr>
          <a:xfrm>
            <a:off x="5093570" y="3861377"/>
            <a:ext cx="6615955" cy="2585323"/>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fr-FR" dirty="0"/>
              <a:t>This </a:t>
            </a:r>
            <a:r>
              <a:rPr lang="fr-FR" dirty="0" err="1"/>
              <a:t>loop</a:t>
            </a:r>
            <a:r>
              <a:rPr lang="fr-FR" dirty="0"/>
              <a:t> </a:t>
            </a:r>
            <a:r>
              <a:rPr lang="en-US" dirty="0"/>
              <a:t>allows to repeat the instructions between the </a:t>
            </a:r>
            <a:r>
              <a:rPr lang="en-US" b="1" dirty="0"/>
              <a:t>For</a:t>
            </a:r>
            <a:r>
              <a:rPr lang="en-US" dirty="0"/>
              <a:t> (start of the loop) and the </a:t>
            </a:r>
            <a:r>
              <a:rPr lang="en-US" b="1" dirty="0"/>
              <a:t>Next</a:t>
            </a:r>
            <a:r>
              <a:rPr lang="en-US" dirty="0"/>
              <a:t> (end of loop).</a:t>
            </a:r>
          </a:p>
          <a:p>
            <a:pPr algn="just"/>
            <a:endParaRPr lang="en-US" dirty="0"/>
          </a:p>
          <a:p>
            <a:pPr marL="285750" indent="-285750" algn="just">
              <a:buFont typeface="Arial" panose="020B0604020202020204" pitchFamily="34" charset="0"/>
              <a:buChar char="•"/>
            </a:pPr>
            <a:r>
              <a:rPr lang="en-US" dirty="0"/>
              <a:t>“</a:t>
            </a:r>
            <a:r>
              <a:rPr lang="en-US" b="1" dirty="0" err="1"/>
              <a:t>i</a:t>
            </a:r>
            <a:r>
              <a:rPr lang="en-US" dirty="0"/>
              <a:t>” is the loop variable; we define its </a:t>
            </a:r>
            <a:r>
              <a:rPr lang="en-US" b="1" dirty="0"/>
              <a:t>start</a:t>
            </a:r>
            <a:r>
              <a:rPr lang="en-US" dirty="0"/>
              <a:t> value (here equal to 1) and its </a:t>
            </a:r>
            <a:r>
              <a:rPr lang="en-US" b="1" dirty="0"/>
              <a:t>end</a:t>
            </a:r>
            <a:r>
              <a:rPr lang="en-US" dirty="0"/>
              <a:t> value (here equal to 10). With each passage on the instruction </a:t>
            </a:r>
          </a:p>
          <a:p>
            <a:pPr marL="285750" indent="-285750" algn="just">
              <a:buFont typeface="Arial" panose="020B0604020202020204" pitchFamily="34" charset="0"/>
              <a:buChar char="•"/>
            </a:pPr>
            <a:r>
              <a:rPr lang="en-US" b="1" dirty="0"/>
              <a:t>“Next </a:t>
            </a:r>
            <a:r>
              <a:rPr lang="en-US" b="1" dirty="0" err="1"/>
              <a:t>i</a:t>
            </a:r>
            <a:r>
              <a:rPr lang="en-US" b="1" dirty="0"/>
              <a:t>”</a:t>
            </a:r>
            <a:r>
              <a:rPr lang="en-US" dirty="0"/>
              <a:t>, the variable </a:t>
            </a:r>
            <a:r>
              <a:rPr lang="en-US" b="1" dirty="0" err="1"/>
              <a:t>i</a:t>
            </a:r>
            <a:r>
              <a:rPr lang="en-US" dirty="0"/>
              <a:t> is incremented by one unit and the program goes back to the beginning of the loop. So here will “pass” ten times in this loop.</a:t>
            </a:r>
            <a:endParaRPr lang="fr-FR" dirty="0"/>
          </a:p>
        </p:txBody>
      </p:sp>
      <p:pic>
        <p:nvPicPr>
          <p:cNvPr id="7" name="Image 6">
            <a:extLst>
              <a:ext uri="{FF2B5EF4-FFF2-40B4-BE49-F238E27FC236}">
                <a16:creationId xmlns:a16="http://schemas.microsoft.com/office/drawing/2014/main" id="{C5B9B59F-3917-49F4-88FB-3684C91014ED}"/>
              </a:ext>
            </a:extLst>
          </p:cNvPr>
          <p:cNvPicPr>
            <a:picLocks noChangeAspect="1"/>
          </p:cNvPicPr>
          <p:nvPr/>
        </p:nvPicPr>
        <p:blipFill>
          <a:blip r:embed="rId2"/>
          <a:stretch>
            <a:fillRect/>
          </a:stretch>
        </p:blipFill>
        <p:spPr>
          <a:xfrm>
            <a:off x="482475" y="4015079"/>
            <a:ext cx="3709937" cy="2093727"/>
          </a:xfrm>
          <a:prstGeom prst="rect">
            <a:avLst/>
          </a:prstGeom>
        </p:spPr>
      </p:pic>
      <p:sp>
        <p:nvSpPr>
          <p:cNvPr id="8" name="Rectangle 7">
            <a:extLst>
              <a:ext uri="{FF2B5EF4-FFF2-40B4-BE49-F238E27FC236}">
                <a16:creationId xmlns:a16="http://schemas.microsoft.com/office/drawing/2014/main" id="{5FA55CBC-5C4A-4333-8C72-3392D111D893}"/>
              </a:ext>
            </a:extLst>
          </p:cNvPr>
          <p:cNvSpPr/>
          <p:nvPr/>
        </p:nvSpPr>
        <p:spPr>
          <a:xfrm>
            <a:off x="1456985" y="4217437"/>
            <a:ext cx="998375" cy="3452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830719C-86C6-4A9A-A71F-BCB47E636A8D}"/>
              </a:ext>
            </a:extLst>
          </p:cNvPr>
          <p:cNvSpPr/>
          <p:nvPr/>
        </p:nvSpPr>
        <p:spPr>
          <a:xfrm>
            <a:off x="3062376" y="4217437"/>
            <a:ext cx="526211" cy="3452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0F81B05-D608-43F1-ABC5-F7B16FEF11DA}"/>
              </a:ext>
            </a:extLst>
          </p:cNvPr>
          <p:cNvSpPr/>
          <p:nvPr/>
        </p:nvSpPr>
        <p:spPr>
          <a:xfrm>
            <a:off x="6449679" y="5036822"/>
            <a:ext cx="416944" cy="27704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5B4B664D-8F76-47B9-879B-E12C2AAF9716}"/>
              </a:ext>
            </a:extLst>
          </p:cNvPr>
          <p:cNvSpPr/>
          <p:nvPr/>
        </p:nvSpPr>
        <p:spPr>
          <a:xfrm>
            <a:off x="9122992" y="4769615"/>
            <a:ext cx="478206" cy="2672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a:extLst>
              <a:ext uri="{FF2B5EF4-FFF2-40B4-BE49-F238E27FC236}">
                <a16:creationId xmlns:a16="http://schemas.microsoft.com/office/drawing/2014/main" id="{41C3D3AB-C420-49AE-9E52-B706648C57B6}"/>
              </a:ext>
            </a:extLst>
          </p:cNvPr>
          <p:cNvCxnSpPr>
            <a:cxnSpLocks/>
          </p:cNvCxnSpPr>
          <p:nvPr/>
        </p:nvCxnSpPr>
        <p:spPr>
          <a:xfrm>
            <a:off x="767755" y="4577045"/>
            <a:ext cx="5175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CCB68050-C05C-464F-953B-A73E71682658}"/>
              </a:ext>
            </a:extLst>
          </p:cNvPr>
          <p:cNvCxnSpPr>
            <a:cxnSpLocks/>
          </p:cNvCxnSpPr>
          <p:nvPr/>
        </p:nvCxnSpPr>
        <p:spPr>
          <a:xfrm>
            <a:off x="767755" y="5902638"/>
            <a:ext cx="6892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10BE3A5-AA32-4770-B134-6C9AAF5968A2}"/>
              </a:ext>
            </a:extLst>
          </p:cNvPr>
          <p:cNvCxnSpPr>
            <a:cxnSpLocks/>
          </p:cNvCxnSpPr>
          <p:nvPr/>
        </p:nvCxnSpPr>
        <p:spPr>
          <a:xfrm flipV="1">
            <a:off x="2550546" y="4544712"/>
            <a:ext cx="425568"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34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b="1" dirty="0"/>
              <a:t>For</a:t>
            </a:r>
            <a:r>
              <a:rPr lang="en-US" dirty="0"/>
              <a:t> loops</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5" y="1046965"/>
            <a:ext cx="10774997" cy="5628824"/>
          </a:xfrm>
        </p:spPr>
        <p:txBody>
          <a:bodyPr>
            <a:normAutofit/>
          </a:bodyPr>
          <a:lstStyle/>
          <a:p>
            <a:pPr algn="just"/>
            <a:r>
              <a:rPr lang="en-US" sz="2400" dirty="0"/>
              <a:t>Example 1 : </a:t>
            </a:r>
          </a:p>
          <a:p>
            <a:pPr algn="just"/>
            <a:endParaRPr lang="fr-FR" sz="2400" dirty="0"/>
          </a:p>
          <a:p>
            <a:pPr algn="just"/>
            <a:endParaRPr lang="fr-FR" sz="2400" dirty="0"/>
          </a:p>
          <a:p>
            <a:pPr algn="just"/>
            <a:endParaRPr lang="fr-FR" sz="2400" dirty="0"/>
          </a:p>
          <a:p>
            <a:pPr algn="just"/>
            <a:endParaRPr lang="fr-FR" sz="2400" dirty="0"/>
          </a:p>
          <a:p>
            <a:pPr algn="just"/>
            <a:r>
              <a:rPr lang="fr-FR" sz="2400" dirty="0"/>
              <a:t>Example 2 :</a:t>
            </a:r>
          </a:p>
        </p:txBody>
      </p:sp>
      <p:sp>
        <p:nvSpPr>
          <p:cNvPr id="7" name="ZoneTexte 6">
            <a:extLst>
              <a:ext uri="{FF2B5EF4-FFF2-40B4-BE49-F238E27FC236}">
                <a16:creationId xmlns:a16="http://schemas.microsoft.com/office/drawing/2014/main" id="{31FB7E9E-4186-4AF2-B737-27AE482841AF}"/>
              </a:ext>
            </a:extLst>
          </p:cNvPr>
          <p:cNvSpPr txBox="1"/>
          <p:nvPr/>
        </p:nvSpPr>
        <p:spPr>
          <a:xfrm>
            <a:off x="3959058" y="2017415"/>
            <a:ext cx="6615955" cy="369332"/>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fr-FR" dirty="0"/>
              <a:t>This </a:t>
            </a:r>
            <a:r>
              <a:rPr lang="fr-FR" dirty="0" err="1"/>
              <a:t>loop</a:t>
            </a:r>
            <a:r>
              <a:rPr lang="fr-FR" dirty="0"/>
              <a:t> </a:t>
            </a:r>
            <a:r>
              <a:rPr lang="en-US" dirty="0"/>
              <a:t>displays in a message box “hello” 5 times </a:t>
            </a:r>
          </a:p>
        </p:txBody>
      </p:sp>
      <p:pic>
        <p:nvPicPr>
          <p:cNvPr id="8" name="Image 7">
            <a:extLst>
              <a:ext uri="{FF2B5EF4-FFF2-40B4-BE49-F238E27FC236}">
                <a16:creationId xmlns:a16="http://schemas.microsoft.com/office/drawing/2014/main" id="{CE4C2AAF-E138-41BE-8539-5D5B3AFDB242}"/>
              </a:ext>
            </a:extLst>
          </p:cNvPr>
          <p:cNvPicPr>
            <a:picLocks noChangeAspect="1"/>
          </p:cNvPicPr>
          <p:nvPr/>
        </p:nvPicPr>
        <p:blipFill>
          <a:blip r:embed="rId2"/>
          <a:stretch>
            <a:fillRect/>
          </a:stretch>
        </p:blipFill>
        <p:spPr>
          <a:xfrm>
            <a:off x="1028700" y="1799651"/>
            <a:ext cx="2533650" cy="1392116"/>
          </a:xfrm>
          <a:prstGeom prst="rect">
            <a:avLst/>
          </a:prstGeom>
        </p:spPr>
      </p:pic>
      <p:pic>
        <p:nvPicPr>
          <p:cNvPr id="9" name="Image 8">
            <a:extLst>
              <a:ext uri="{FF2B5EF4-FFF2-40B4-BE49-F238E27FC236}">
                <a16:creationId xmlns:a16="http://schemas.microsoft.com/office/drawing/2014/main" id="{1E876798-A800-4B58-BEB1-CAE198CA6798}"/>
              </a:ext>
            </a:extLst>
          </p:cNvPr>
          <p:cNvPicPr>
            <a:picLocks noChangeAspect="1"/>
          </p:cNvPicPr>
          <p:nvPr/>
        </p:nvPicPr>
        <p:blipFill>
          <a:blip r:embed="rId3"/>
          <a:stretch>
            <a:fillRect/>
          </a:stretch>
        </p:blipFill>
        <p:spPr>
          <a:xfrm>
            <a:off x="1028699" y="4409468"/>
            <a:ext cx="2920463" cy="1210282"/>
          </a:xfrm>
          <a:prstGeom prst="rect">
            <a:avLst/>
          </a:prstGeom>
        </p:spPr>
      </p:pic>
      <p:sp>
        <p:nvSpPr>
          <p:cNvPr id="10" name="ZoneTexte 9">
            <a:extLst>
              <a:ext uri="{FF2B5EF4-FFF2-40B4-BE49-F238E27FC236}">
                <a16:creationId xmlns:a16="http://schemas.microsoft.com/office/drawing/2014/main" id="{CC620E9C-77CB-456C-B8AD-856C66B50B5A}"/>
              </a:ext>
            </a:extLst>
          </p:cNvPr>
          <p:cNvSpPr txBox="1"/>
          <p:nvPr/>
        </p:nvSpPr>
        <p:spPr>
          <a:xfrm>
            <a:off x="3949162" y="4829943"/>
            <a:ext cx="6615955" cy="646331"/>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fr-FR" dirty="0"/>
              <a:t>This </a:t>
            </a:r>
            <a:r>
              <a:rPr lang="fr-FR" dirty="0" err="1"/>
              <a:t>loop</a:t>
            </a:r>
            <a:r>
              <a:rPr lang="fr-FR" dirty="0"/>
              <a:t> </a:t>
            </a:r>
            <a:r>
              <a:rPr lang="en-US" dirty="0"/>
              <a:t>displays 3 then 2  then 1. “</a:t>
            </a:r>
            <a:r>
              <a:rPr lang="en-US" b="1" dirty="0"/>
              <a:t>step</a:t>
            </a:r>
            <a:r>
              <a:rPr lang="en-US" dirty="0"/>
              <a:t> -1” means that the loop is decremented by a unit</a:t>
            </a:r>
          </a:p>
        </p:txBody>
      </p:sp>
      <p:cxnSp>
        <p:nvCxnSpPr>
          <p:cNvPr id="5" name="Connecteur droit 4">
            <a:extLst>
              <a:ext uri="{FF2B5EF4-FFF2-40B4-BE49-F238E27FC236}">
                <a16:creationId xmlns:a16="http://schemas.microsoft.com/office/drawing/2014/main" id="{52909B1E-B712-456C-A75E-C4FD16CD8840}"/>
              </a:ext>
            </a:extLst>
          </p:cNvPr>
          <p:cNvCxnSpPr/>
          <p:nvPr/>
        </p:nvCxnSpPr>
        <p:spPr>
          <a:xfrm>
            <a:off x="1268085" y="2147977"/>
            <a:ext cx="3881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96D2D895-A12B-477D-8A56-126B18013610}"/>
              </a:ext>
            </a:extLst>
          </p:cNvPr>
          <p:cNvCxnSpPr>
            <a:cxnSpLocks/>
          </p:cNvCxnSpPr>
          <p:nvPr/>
        </p:nvCxnSpPr>
        <p:spPr>
          <a:xfrm>
            <a:off x="2343504" y="2162358"/>
            <a:ext cx="2961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99C2D671-E342-4941-9E55-D1341FF22AAD}"/>
              </a:ext>
            </a:extLst>
          </p:cNvPr>
          <p:cNvCxnSpPr>
            <a:cxnSpLocks/>
          </p:cNvCxnSpPr>
          <p:nvPr/>
        </p:nvCxnSpPr>
        <p:spPr>
          <a:xfrm>
            <a:off x="1293963" y="3059501"/>
            <a:ext cx="3881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AEE4F304-2427-41E3-BD91-65C31D546043}"/>
              </a:ext>
            </a:extLst>
          </p:cNvPr>
          <p:cNvCxnSpPr>
            <a:cxnSpLocks/>
          </p:cNvCxnSpPr>
          <p:nvPr/>
        </p:nvCxnSpPr>
        <p:spPr>
          <a:xfrm>
            <a:off x="1250833" y="4695644"/>
            <a:ext cx="3881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919A578E-1FC4-4E54-A6F5-A2689813B80D}"/>
              </a:ext>
            </a:extLst>
          </p:cNvPr>
          <p:cNvCxnSpPr>
            <a:cxnSpLocks/>
          </p:cNvCxnSpPr>
          <p:nvPr/>
        </p:nvCxnSpPr>
        <p:spPr>
          <a:xfrm>
            <a:off x="2886975" y="4695644"/>
            <a:ext cx="3881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49E5B3AF-7ED8-4247-A213-354C18FEAF67}"/>
              </a:ext>
            </a:extLst>
          </p:cNvPr>
          <p:cNvCxnSpPr>
            <a:cxnSpLocks/>
          </p:cNvCxnSpPr>
          <p:nvPr/>
        </p:nvCxnSpPr>
        <p:spPr>
          <a:xfrm>
            <a:off x="1268085" y="5530906"/>
            <a:ext cx="3881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237B31E1-DB54-40DA-9CE5-897DDB3EB4E9}"/>
              </a:ext>
            </a:extLst>
          </p:cNvPr>
          <p:cNvCxnSpPr>
            <a:cxnSpLocks/>
          </p:cNvCxnSpPr>
          <p:nvPr/>
        </p:nvCxnSpPr>
        <p:spPr>
          <a:xfrm>
            <a:off x="2309002" y="4695641"/>
            <a:ext cx="270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7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5" y="76515"/>
            <a:ext cx="10353762" cy="970450"/>
          </a:xfrm>
        </p:spPr>
        <p:txBody>
          <a:bodyPr/>
          <a:lstStyle/>
          <a:p>
            <a:pPr algn="l"/>
            <a:r>
              <a:rPr lang="en-US" b="1" dirty="0"/>
              <a:t>Do… </a:t>
            </a:r>
            <a:r>
              <a:rPr lang="en-US" dirty="0"/>
              <a:t>Loops (loop with condition)</a:t>
            </a:r>
            <a:endParaRPr lang="fr-FR" dirty="0"/>
          </a:p>
        </p:txBody>
      </p:sp>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482475" y="1046965"/>
            <a:ext cx="10774997" cy="5628824"/>
          </a:xfrm>
        </p:spPr>
        <p:txBody>
          <a:bodyPr>
            <a:normAutofit/>
          </a:bodyPr>
          <a:lstStyle/>
          <a:p>
            <a:pPr algn="just"/>
            <a:r>
              <a:rPr lang="en-US" sz="2400" b="1" i="1" dirty="0"/>
              <a:t>Do … Loop While</a:t>
            </a:r>
            <a:endParaRPr lang="fr-FR" sz="2400" b="1" i="1" dirty="0"/>
          </a:p>
          <a:p>
            <a:pPr algn="just"/>
            <a:endParaRPr lang="fr-FR" sz="2400" dirty="0"/>
          </a:p>
          <a:p>
            <a:pPr algn="just"/>
            <a:endParaRPr lang="fr-FR" sz="2400" dirty="0"/>
          </a:p>
          <a:p>
            <a:pPr algn="just"/>
            <a:endParaRPr lang="fr-FR" sz="2400" dirty="0"/>
          </a:p>
          <a:p>
            <a:pPr algn="just"/>
            <a:endParaRPr lang="fr-FR" sz="1600" dirty="0"/>
          </a:p>
          <a:p>
            <a:pPr algn="just"/>
            <a:r>
              <a:rPr lang="fr-FR" sz="2400" b="1" i="1" dirty="0"/>
              <a:t>Do … Loop </a:t>
            </a:r>
            <a:r>
              <a:rPr lang="fr-FR" sz="2400" b="1" i="1" dirty="0" err="1"/>
              <a:t>Until</a:t>
            </a:r>
            <a:r>
              <a:rPr lang="fr-FR" sz="2400" b="1" i="1" dirty="0"/>
              <a:t> :</a:t>
            </a:r>
          </a:p>
        </p:txBody>
      </p:sp>
      <p:sp>
        <p:nvSpPr>
          <p:cNvPr id="7" name="ZoneTexte 6">
            <a:extLst>
              <a:ext uri="{FF2B5EF4-FFF2-40B4-BE49-F238E27FC236}">
                <a16:creationId xmlns:a16="http://schemas.microsoft.com/office/drawing/2014/main" id="{31FB7E9E-4186-4AF2-B737-27AE482841AF}"/>
              </a:ext>
            </a:extLst>
          </p:cNvPr>
          <p:cNvSpPr txBox="1"/>
          <p:nvPr/>
        </p:nvSpPr>
        <p:spPr>
          <a:xfrm>
            <a:off x="3959058" y="2017415"/>
            <a:ext cx="6615955" cy="369332"/>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US" dirty="0"/>
              <a:t>Repeat the instructions while the condition is verified</a:t>
            </a:r>
          </a:p>
        </p:txBody>
      </p:sp>
      <p:pic>
        <p:nvPicPr>
          <p:cNvPr id="4" name="Image 3">
            <a:extLst>
              <a:ext uri="{FF2B5EF4-FFF2-40B4-BE49-F238E27FC236}">
                <a16:creationId xmlns:a16="http://schemas.microsoft.com/office/drawing/2014/main" id="{DE71F161-484F-45E0-A7AD-1D1D730CF48A}"/>
              </a:ext>
            </a:extLst>
          </p:cNvPr>
          <p:cNvPicPr>
            <a:picLocks noChangeAspect="1"/>
          </p:cNvPicPr>
          <p:nvPr/>
        </p:nvPicPr>
        <p:blipFill>
          <a:blip r:embed="rId2"/>
          <a:stretch>
            <a:fillRect/>
          </a:stretch>
        </p:blipFill>
        <p:spPr>
          <a:xfrm>
            <a:off x="1007137" y="1726984"/>
            <a:ext cx="2269112" cy="1454366"/>
          </a:xfrm>
          <a:prstGeom prst="rect">
            <a:avLst/>
          </a:prstGeom>
        </p:spPr>
      </p:pic>
      <p:pic>
        <p:nvPicPr>
          <p:cNvPr id="5" name="Image 4">
            <a:extLst>
              <a:ext uri="{FF2B5EF4-FFF2-40B4-BE49-F238E27FC236}">
                <a16:creationId xmlns:a16="http://schemas.microsoft.com/office/drawing/2014/main" id="{B571F9E9-7DF2-4879-A3FF-63843ACD5C18}"/>
              </a:ext>
            </a:extLst>
          </p:cNvPr>
          <p:cNvPicPr>
            <a:picLocks noChangeAspect="1"/>
          </p:cNvPicPr>
          <p:nvPr/>
        </p:nvPicPr>
        <p:blipFill>
          <a:blip r:embed="rId3"/>
          <a:stretch>
            <a:fillRect/>
          </a:stretch>
        </p:blipFill>
        <p:spPr>
          <a:xfrm>
            <a:off x="1007137" y="4462417"/>
            <a:ext cx="2092225" cy="1214483"/>
          </a:xfrm>
          <a:prstGeom prst="rect">
            <a:avLst/>
          </a:prstGeom>
        </p:spPr>
      </p:pic>
      <p:sp>
        <p:nvSpPr>
          <p:cNvPr id="11" name="ZoneTexte 10">
            <a:extLst>
              <a:ext uri="{FF2B5EF4-FFF2-40B4-BE49-F238E27FC236}">
                <a16:creationId xmlns:a16="http://schemas.microsoft.com/office/drawing/2014/main" id="{BF98A790-36AC-4517-A8F4-2C4CA005E968}"/>
              </a:ext>
            </a:extLst>
          </p:cNvPr>
          <p:cNvSpPr txBox="1"/>
          <p:nvPr/>
        </p:nvSpPr>
        <p:spPr>
          <a:xfrm>
            <a:off x="3959058" y="4766206"/>
            <a:ext cx="6615955" cy="369332"/>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US" dirty="0"/>
              <a:t>Repeat the instructions until the condition is verified</a:t>
            </a:r>
          </a:p>
        </p:txBody>
      </p:sp>
    </p:spTree>
    <p:extLst>
      <p:ext uri="{BB962C8B-B14F-4D97-AF65-F5344CB8AC3E}">
        <p14:creationId xmlns:p14="http://schemas.microsoft.com/office/powerpoint/2010/main" val="1389449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TC104033929[[fn=Ardoise]]</Template>
  <TotalTime>1578</TotalTime>
  <Words>597</Words>
  <Application>Microsoft Office PowerPoint</Application>
  <PresentationFormat>Grand écran</PresentationFormat>
  <Paragraphs>117</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Calisto MT</vt:lpstr>
      <vt:lpstr>Wingdings 2</vt:lpstr>
      <vt:lpstr>Ardoise</vt:lpstr>
      <vt:lpstr>VBA for Excel</vt:lpstr>
      <vt:lpstr>Recall - conditional tests : If function</vt:lpstr>
      <vt:lpstr>Recall - Conditional tests : Multiple If</vt:lpstr>
      <vt:lpstr>Recall - Conditional tests : Nested if functions</vt:lpstr>
      <vt:lpstr>Recall - Conditional tests : Case test</vt:lpstr>
      <vt:lpstr>Lesson 3  Repetitive structures and loops</vt:lpstr>
      <vt:lpstr>Loops (For, Do)</vt:lpstr>
      <vt:lpstr>For loops</vt:lpstr>
      <vt:lpstr>Do… Loops (loop with condition)</vt:lpstr>
      <vt:lpstr>Imbricated for loops </vt:lpstr>
      <vt:lpstr>Applications  Exercice Sheet N°3 </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VBA</dc:title>
  <dc:creator>Achraf Seddik</dc:creator>
  <cp:lastModifiedBy>A.Seddik</cp:lastModifiedBy>
  <cp:revision>253</cp:revision>
  <dcterms:created xsi:type="dcterms:W3CDTF">2014-05-18T19:50:59Z</dcterms:created>
  <dcterms:modified xsi:type="dcterms:W3CDTF">2020-01-12T19:43:26Z</dcterms:modified>
</cp:coreProperties>
</file>