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07" r:id="rId2"/>
    <p:sldId id="302" r:id="rId3"/>
    <p:sldId id="303" r:id="rId4"/>
    <p:sldId id="304" r:id="rId5"/>
    <p:sldId id="308" r:id="rId6"/>
    <p:sldId id="297" r:id="rId7"/>
    <p:sldId id="305" r:id="rId8"/>
    <p:sldId id="306" r:id="rId9"/>
    <p:sldId id="293" r:id="rId10"/>
    <p:sldId id="29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12/01/2020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2" y="1157704"/>
            <a:ext cx="9440034" cy="1828801"/>
          </a:xfrm>
        </p:spPr>
        <p:txBody>
          <a:bodyPr>
            <a:normAutofit/>
          </a:bodyPr>
          <a:lstStyle/>
          <a:p>
            <a:r>
              <a:rPr lang="fr-FR" sz="6000" dirty="0"/>
              <a:t>VBA for Excel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2" y="3594106"/>
            <a:ext cx="9440034" cy="1049867"/>
          </a:xfrm>
        </p:spPr>
        <p:txBody>
          <a:bodyPr/>
          <a:lstStyle/>
          <a:p>
            <a:r>
              <a:rPr lang="fr-FR" dirty="0"/>
              <a:t>Ecole de Management Leonard de Vinci</a:t>
            </a:r>
          </a:p>
          <a:p>
            <a:r>
              <a:rPr lang="en-US"/>
              <a:t>Session </a:t>
            </a:r>
            <a:r>
              <a:rPr lang="en-US" dirty="0"/>
              <a:t>4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310844" y="5091475"/>
            <a:ext cx="3559730" cy="1181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Achraf Seddik</a:t>
            </a:r>
          </a:p>
          <a:p>
            <a:r>
              <a:rPr lang="fr-FR" sz="2400" dirty="0"/>
              <a:t>seddik.achraf.1@gmail.com</a:t>
            </a:r>
          </a:p>
        </p:txBody>
      </p:sp>
    </p:spTree>
    <p:extLst>
      <p:ext uri="{BB962C8B-B14F-4D97-AF65-F5344CB8AC3E}">
        <p14:creationId xmlns:p14="http://schemas.microsoft.com/office/powerpoint/2010/main" val="138335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4372-40F0-4E63-B0BE-C27C67D2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9" y="212785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Appendix. 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E8F3EB-75EB-444A-8A3F-DBEFA064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"/>
          <a:stretch/>
        </p:blipFill>
        <p:spPr>
          <a:xfrm>
            <a:off x="732664" y="1725641"/>
            <a:ext cx="10932863" cy="27802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4E604A-4166-4968-92AE-443C7D6A991D}"/>
              </a:ext>
            </a:extLst>
          </p:cNvPr>
          <p:cNvSpPr txBox="1"/>
          <p:nvPr/>
        </p:nvSpPr>
        <p:spPr>
          <a:xfrm>
            <a:off x="853409" y="1269772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1. VBA variables types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0FD809-9CFA-45DE-A58D-2C10B967FD8F}"/>
              </a:ext>
            </a:extLst>
          </p:cNvPr>
          <p:cNvSpPr txBox="1"/>
          <p:nvPr/>
        </p:nvSpPr>
        <p:spPr>
          <a:xfrm>
            <a:off x="853409" y="4648163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2. </a:t>
            </a:r>
            <a:r>
              <a:rPr lang="en-US" sz="2000" b="1" dirty="0"/>
              <a:t>Operators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7E63368-0A1A-45C8-BCE8-437CB9D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3876"/>
              </p:ext>
            </p:extLst>
          </p:nvPr>
        </p:nvGraphicFramePr>
        <p:xfrm>
          <a:off x="853409" y="5156840"/>
          <a:ext cx="10602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28">
                  <a:extLst>
                    <a:ext uri="{9D8B030D-6E8A-4147-A177-3AD203B41FA5}">
                      <a16:colId xmlns:a16="http://schemas.microsoft.com/office/drawing/2014/main" val="2473396731"/>
                    </a:ext>
                  </a:extLst>
                </a:gridCol>
                <a:gridCol w="740712">
                  <a:extLst>
                    <a:ext uri="{9D8B030D-6E8A-4147-A177-3AD203B41FA5}">
                      <a16:colId xmlns:a16="http://schemas.microsoft.com/office/drawing/2014/main" val="717223615"/>
                    </a:ext>
                  </a:extLst>
                </a:gridCol>
                <a:gridCol w="1673760">
                  <a:extLst>
                    <a:ext uri="{9D8B030D-6E8A-4147-A177-3AD203B41FA5}">
                      <a16:colId xmlns:a16="http://schemas.microsoft.com/office/drawing/2014/main" val="2107966786"/>
                    </a:ext>
                  </a:extLst>
                </a:gridCol>
                <a:gridCol w="954073">
                  <a:extLst>
                    <a:ext uri="{9D8B030D-6E8A-4147-A177-3AD203B41FA5}">
                      <a16:colId xmlns:a16="http://schemas.microsoft.com/office/drawing/2014/main" val="592249170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5741489"/>
                    </a:ext>
                  </a:extLst>
                </a:gridCol>
                <a:gridCol w="1031502">
                  <a:extLst>
                    <a:ext uri="{9D8B030D-6E8A-4147-A177-3AD203B41FA5}">
                      <a16:colId xmlns:a16="http://schemas.microsoft.com/office/drawing/2014/main" val="2263842080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162508049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4269927644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24095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Arithmetic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- [negation]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*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Mod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5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Comparaison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&lt;&gt; [different]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Like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6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Logical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ysClr val="windowText" lastClr="000000"/>
                          </a:solidFill>
                        </a:rPr>
                        <a:t>Xor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Eqv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Loops (For, Do)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1227050" cy="56288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programming it is often necessary to repeat the execution of tasks. To do so we use repetitive structures often called "Loops".</a:t>
            </a:r>
          </a:p>
          <a:p>
            <a:pPr algn="just"/>
            <a:r>
              <a:rPr lang="en-US" sz="2400" b="1" dirty="0"/>
              <a:t>Lesson Objectives </a:t>
            </a:r>
            <a:r>
              <a:rPr lang="en-US" sz="2400" dirty="0"/>
              <a:t>: </a:t>
            </a:r>
          </a:p>
          <a:p>
            <a:pPr lvl="1" algn="just"/>
            <a:r>
              <a:rPr lang="en-US" sz="2200" dirty="0"/>
              <a:t>Mastering repetitive Structures like the “For” Loop, “Do While” loop or “</a:t>
            </a:r>
            <a:r>
              <a:rPr lang="en-US" sz="2400" dirty="0"/>
              <a:t>Do Until” loop.</a:t>
            </a:r>
          </a:p>
          <a:p>
            <a:pPr algn="just"/>
            <a:r>
              <a:rPr lang="en-US" sz="2800" b="1" dirty="0"/>
              <a:t>For loop : Syntax example </a:t>
            </a:r>
            <a:r>
              <a:rPr lang="en-US" sz="2400" dirty="0"/>
              <a:t>: </a:t>
            </a:r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7DD6-40EE-48AF-822D-5BAB1C642412}"/>
              </a:ext>
            </a:extLst>
          </p:cNvPr>
          <p:cNvSpPr txBox="1"/>
          <p:nvPr/>
        </p:nvSpPr>
        <p:spPr>
          <a:xfrm>
            <a:off x="5093570" y="3861377"/>
            <a:ext cx="661595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en-US" dirty="0"/>
              <a:t>allows to repeat the instructions between the </a:t>
            </a:r>
            <a:r>
              <a:rPr lang="en-US" b="1" dirty="0"/>
              <a:t>For</a:t>
            </a:r>
            <a:r>
              <a:rPr lang="en-US" dirty="0"/>
              <a:t> (start of the loop) and the </a:t>
            </a:r>
            <a:r>
              <a:rPr lang="en-US" b="1" dirty="0"/>
              <a:t>Next</a:t>
            </a:r>
            <a:r>
              <a:rPr lang="en-US" dirty="0"/>
              <a:t> (end of loop).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b="1" dirty="0" err="1"/>
              <a:t>i</a:t>
            </a:r>
            <a:r>
              <a:rPr lang="en-US" dirty="0"/>
              <a:t>” is the loop variable; we define its </a:t>
            </a:r>
            <a:r>
              <a:rPr lang="en-US" b="1" dirty="0"/>
              <a:t>start</a:t>
            </a:r>
            <a:r>
              <a:rPr lang="en-US" dirty="0"/>
              <a:t> value (here equal to 1) and its </a:t>
            </a:r>
            <a:r>
              <a:rPr lang="en-US" b="1" dirty="0"/>
              <a:t>end</a:t>
            </a:r>
            <a:r>
              <a:rPr lang="en-US" dirty="0"/>
              <a:t> value (here equal to 10). With each passage on the instruction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“Next </a:t>
            </a:r>
            <a:r>
              <a:rPr lang="en-US" b="1" dirty="0" err="1"/>
              <a:t>i</a:t>
            </a:r>
            <a:r>
              <a:rPr lang="en-US" b="1" dirty="0"/>
              <a:t>”</a:t>
            </a:r>
            <a:r>
              <a:rPr lang="en-US" dirty="0"/>
              <a:t>, the variable </a:t>
            </a:r>
            <a:r>
              <a:rPr lang="en-US" b="1" dirty="0" err="1"/>
              <a:t>i</a:t>
            </a:r>
            <a:r>
              <a:rPr lang="en-US" dirty="0"/>
              <a:t> is incremented by one unit and the program goes back to the beginning of the loop. So here will “pass” ten times in this loop.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B9B59F-3917-49F4-88FB-3684C910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5" y="4015079"/>
            <a:ext cx="3709937" cy="20937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A55CBC-5C4A-4333-8C72-3392D111D893}"/>
              </a:ext>
            </a:extLst>
          </p:cNvPr>
          <p:cNvSpPr/>
          <p:nvPr/>
        </p:nvSpPr>
        <p:spPr>
          <a:xfrm>
            <a:off x="1456985" y="4217437"/>
            <a:ext cx="998375" cy="3452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0719C-86C6-4A9A-A71F-BCB47E636A8D}"/>
              </a:ext>
            </a:extLst>
          </p:cNvPr>
          <p:cNvSpPr/>
          <p:nvPr/>
        </p:nvSpPr>
        <p:spPr>
          <a:xfrm>
            <a:off x="3062376" y="4217437"/>
            <a:ext cx="526211" cy="3452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1B05-D608-43F1-ABC5-F7B16FEF11DA}"/>
              </a:ext>
            </a:extLst>
          </p:cNvPr>
          <p:cNvSpPr/>
          <p:nvPr/>
        </p:nvSpPr>
        <p:spPr>
          <a:xfrm>
            <a:off x="6449679" y="5036822"/>
            <a:ext cx="416944" cy="2770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B664D-8F76-47B9-879B-E12C2AAF9716}"/>
              </a:ext>
            </a:extLst>
          </p:cNvPr>
          <p:cNvSpPr/>
          <p:nvPr/>
        </p:nvSpPr>
        <p:spPr>
          <a:xfrm>
            <a:off x="9122992" y="4769615"/>
            <a:ext cx="478206" cy="2672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1C3D3AB-C420-49AE-9E52-B706648C57B6}"/>
              </a:ext>
            </a:extLst>
          </p:cNvPr>
          <p:cNvCxnSpPr>
            <a:cxnSpLocks/>
          </p:cNvCxnSpPr>
          <p:nvPr/>
        </p:nvCxnSpPr>
        <p:spPr>
          <a:xfrm>
            <a:off x="767755" y="4577045"/>
            <a:ext cx="5175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CB68050-C05C-464F-953B-A73E71682658}"/>
              </a:ext>
            </a:extLst>
          </p:cNvPr>
          <p:cNvCxnSpPr>
            <a:cxnSpLocks/>
          </p:cNvCxnSpPr>
          <p:nvPr/>
        </p:nvCxnSpPr>
        <p:spPr>
          <a:xfrm>
            <a:off x="767755" y="5902638"/>
            <a:ext cx="689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10BE3A5-AA32-4770-B134-6C9AAF5968A2}"/>
              </a:ext>
            </a:extLst>
          </p:cNvPr>
          <p:cNvCxnSpPr>
            <a:cxnSpLocks/>
          </p:cNvCxnSpPr>
          <p:nvPr/>
        </p:nvCxnSpPr>
        <p:spPr>
          <a:xfrm flipV="1">
            <a:off x="2550546" y="4544712"/>
            <a:ext cx="42556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For</a:t>
            </a:r>
            <a:r>
              <a:rPr lang="en-US" dirty="0"/>
              <a:t> loops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Example 1 : 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Example 2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FB7E9E-4186-4AF2-B737-27AE482841AF}"/>
              </a:ext>
            </a:extLst>
          </p:cNvPr>
          <p:cNvSpPr txBox="1"/>
          <p:nvPr/>
        </p:nvSpPr>
        <p:spPr>
          <a:xfrm>
            <a:off x="3959058" y="2017415"/>
            <a:ext cx="66159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en-US" dirty="0"/>
              <a:t>displays in a message box “hello” 5 times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4C2AAF-E138-41BE-8539-5D5B3AFD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99651"/>
            <a:ext cx="2533650" cy="13921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876798-A800-4B58-BEB1-CAE198CA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4409468"/>
            <a:ext cx="2920463" cy="12102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C620E9C-77CB-456C-B8AD-856C66B50B5A}"/>
              </a:ext>
            </a:extLst>
          </p:cNvPr>
          <p:cNvSpPr txBox="1"/>
          <p:nvPr/>
        </p:nvSpPr>
        <p:spPr>
          <a:xfrm>
            <a:off x="3949162" y="4829943"/>
            <a:ext cx="66159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en-US" dirty="0"/>
              <a:t>displays 3 then 2  then 1. “</a:t>
            </a:r>
            <a:r>
              <a:rPr lang="en-US" b="1" dirty="0"/>
              <a:t>step</a:t>
            </a:r>
            <a:r>
              <a:rPr lang="en-US" dirty="0"/>
              <a:t> -1” means that the loop is decremented by a unit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2909B1E-B712-456C-A75E-C4FD16CD8840}"/>
              </a:ext>
            </a:extLst>
          </p:cNvPr>
          <p:cNvCxnSpPr/>
          <p:nvPr/>
        </p:nvCxnSpPr>
        <p:spPr>
          <a:xfrm>
            <a:off x="1268085" y="2147977"/>
            <a:ext cx="388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D2D895-A12B-477D-8A56-126B18013610}"/>
              </a:ext>
            </a:extLst>
          </p:cNvPr>
          <p:cNvCxnSpPr>
            <a:cxnSpLocks/>
          </p:cNvCxnSpPr>
          <p:nvPr/>
        </p:nvCxnSpPr>
        <p:spPr>
          <a:xfrm>
            <a:off x="2343504" y="2162358"/>
            <a:ext cx="2961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9C2D671-E342-4941-9E55-D1341FF22AAD}"/>
              </a:ext>
            </a:extLst>
          </p:cNvPr>
          <p:cNvCxnSpPr>
            <a:cxnSpLocks/>
          </p:cNvCxnSpPr>
          <p:nvPr/>
        </p:nvCxnSpPr>
        <p:spPr>
          <a:xfrm>
            <a:off x="1293963" y="3059501"/>
            <a:ext cx="388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EE4F304-2427-41E3-BD91-65C31D546043}"/>
              </a:ext>
            </a:extLst>
          </p:cNvPr>
          <p:cNvCxnSpPr>
            <a:cxnSpLocks/>
          </p:cNvCxnSpPr>
          <p:nvPr/>
        </p:nvCxnSpPr>
        <p:spPr>
          <a:xfrm>
            <a:off x="1250833" y="4695644"/>
            <a:ext cx="388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9A578E-1FC4-4E54-A6F5-A2689813B80D}"/>
              </a:ext>
            </a:extLst>
          </p:cNvPr>
          <p:cNvCxnSpPr>
            <a:cxnSpLocks/>
          </p:cNvCxnSpPr>
          <p:nvPr/>
        </p:nvCxnSpPr>
        <p:spPr>
          <a:xfrm>
            <a:off x="2886975" y="4695644"/>
            <a:ext cx="388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E5B3AF-7ED8-4247-A213-354C18FEAF67}"/>
              </a:ext>
            </a:extLst>
          </p:cNvPr>
          <p:cNvCxnSpPr>
            <a:cxnSpLocks/>
          </p:cNvCxnSpPr>
          <p:nvPr/>
        </p:nvCxnSpPr>
        <p:spPr>
          <a:xfrm>
            <a:off x="1268085" y="5530906"/>
            <a:ext cx="3881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37B31E1-DB54-40DA-9CE5-897DDB3EB4E9}"/>
              </a:ext>
            </a:extLst>
          </p:cNvPr>
          <p:cNvCxnSpPr>
            <a:cxnSpLocks/>
          </p:cNvCxnSpPr>
          <p:nvPr/>
        </p:nvCxnSpPr>
        <p:spPr>
          <a:xfrm>
            <a:off x="2309002" y="4695641"/>
            <a:ext cx="270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Do… </a:t>
            </a:r>
            <a:r>
              <a:rPr lang="en-US" dirty="0"/>
              <a:t>Loops (loop with condition)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/>
              <a:t>Do … Loop While</a:t>
            </a:r>
            <a:endParaRPr lang="fr-FR" sz="2400" b="1" i="1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1600" dirty="0"/>
          </a:p>
          <a:p>
            <a:pPr algn="just"/>
            <a:r>
              <a:rPr lang="fr-FR" sz="2400" b="1" i="1" dirty="0"/>
              <a:t>Do … Loop </a:t>
            </a:r>
            <a:r>
              <a:rPr lang="fr-FR" sz="2400" b="1" i="1" dirty="0" err="1"/>
              <a:t>Until</a:t>
            </a:r>
            <a:r>
              <a:rPr lang="fr-FR" sz="2400" b="1" i="1" dirty="0"/>
              <a:t>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FB7E9E-4186-4AF2-B737-27AE482841AF}"/>
              </a:ext>
            </a:extLst>
          </p:cNvPr>
          <p:cNvSpPr txBox="1"/>
          <p:nvPr/>
        </p:nvSpPr>
        <p:spPr>
          <a:xfrm>
            <a:off x="3959058" y="2017415"/>
            <a:ext cx="66159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Repeat the instructions while the condition is verified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71F161-484F-45E0-A7AD-1D1D730C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7" y="1726984"/>
            <a:ext cx="2269112" cy="14543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71F9E9-7DF2-4879-A3FF-63843ACD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7" y="4462417"/>
            <a:ext cx="2092225" cy="12144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F98A790-36AC-4517-A8F4-2C4CA005E968}"/>
              </a:ext>
            </a:extLst>
          </p:cNvPr>
          <p:cNvSpPr txBox="1"/>
          <p:nvPr/>
        </p:nvSpPr>
        <p:spPr>
          <a:xfrm>
            <a:off x="3959058" y="4766206"/>
            <a:ext cx="66159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Repeat the instructions until the condition is verified</a:t>
            </a:r>
          </a:p>
        </p:txBody>
      </p:sp>
    </p:spTree>
    <p:extLst>
      <p:ext uri="{BB962C8B-B14F-4D97-AF65-F5344CB8AC3E}">
        <p14:creationId xmlns:p14="http://schemas.microsoft.com/office/powerpoint/2010/main" val="13894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Imbricated for loops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fr-FR" sz="2400" b="1" i="1" dirty="0"/>
              <a:t>Example : 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1600" dirty="0"/>
          </a:p>
          <a:p>
            <a:pPr marL="36900" indent="0" algn="just">
              <a:buNone/>
            </a:pPr>
            <a:endParaRPr lang="fr-FR" sz="2400" b="1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FB7E9E-4186-4AF2-B737-27AE482841AF}"/>
              </a:ext>
            </a:extLst>
          </p:cNvPr>
          <p:cNvSpPr txBox="1"/>
          <p:nvPr/>
        </p:nvSpPr>
        <p:spPr>
          <a:xfrm>
            <a:off x="5305231" y="3273835"/>
            <a:ext cx="58715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Repeat “instructions_1”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times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“Instructions_2” are run </a:t>
            </a:r>
            <a:r>
              <a:rPr lang="en-US" i="1" dirty="0"/>
              <a:t>j</a:t>
            </a:r>
            <a:r>
              <a:rPr lang="en-US" dirty="0"/>
              <a:t> times for the  first value of </a:t>
            </a:r>
            <a:r>
              <a:rPr lang="en-US" i="1" dirty="0" err="1"/>
              <a:t>i</a:t>
            </a:r>
            <a:r>
              <a:rPr lang="en-US" dirty="0"/>
              <a:t> 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“instructions_2” are then repeated </a:t>
            </a:r>
            <a:r>
              <a:rPr lang="en-US" i="1" dirty="0" err="1"/>
              <a:t>i</a:t>
            </a:r>
            <a:r>
              <a:rPr lang="en-US" dirty="0"/>
              <a:t> x </a:t>
            </a:r>
            <a:r>
              <a:rPr lang="en-US" i="1" dirty="0"/>
              <a:t>j</a:t>
            </a:r>
            <a:r>
              <a:rPr lang="en-US" dirty="0"/>
              <a:t> times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BA033F-C210-4109-875B-8D1A4DAE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4" y="1928617"/>
            <a:ext cx="4742047" cy="36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0" y="1831504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800" dirty="0"/>
              <a:t>Lesson 4 </a:t>
            </a:r>
            <a:br>
              <a:rPr lang="en-US" sz="4800" dirty="0"/>
            </a:br>
            <a:r>
              <a:rPr lang="en-US" sz="4800" dirty="0"/>
              <a:t>Arrays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62006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Arrays (Tables)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2400" dirty="0"/>
              <a:t>Arrays allow to manage easily a data set (generally of the same type)</a:t>
            </a:r>
          </a:p>
          <a:p>
            <a:pPr algn="just"/>
            <a:r>
              <a:rPr lang="en-US" sz="2400" b="1" dirty="0"/>
              <a:t>Lesson Objectives </a:t>
            </a:r>
            <a:r>
              <a:rPr lang="en-US" sz="2400" dirty="0"/>
              <a:t>: </a:t>
            </a:r>
          </a:p>
          <a:p>
            <a:pPr lvl="2" algn="just"/>
            <a:r>
              <a:rPr lang="en-US" sz="2000" dirty="0"/>
              <a:t>Create an Array, assign values to it, display its content. </a:t>
            </a:r>
          </a:p>
          <a:p>
            <a:pPr lvl="2" algn="just"/>
            <a:r>
              <a:rPr lang="en-US" sz="2000" dirty="0"/>
              <a:t>Know how to carry out basic operations on a data table.</a:t>
            </a:r>
          </a:p>
          <a:p>
            <a:pPr lvl="1" algn="just"/>
            <a:r>
              <a:rPr lang="en-US" sz="2400" b="1" dirty="0"/>
              <a:t>Note</a:t>
            </a:r>
            <a:r>
              <a:rPr lang="en-US" sz="2400" dirty="0"/>
              <a:t> : loops will be used to carry these operations  </a:t>
            </a:r>
          </a:p>
          <a:p>
            <a:pPr algn="just">
              <a:spcBef>
                <a:spcPts val="1800"/>
              </a:spcBef>
            </a:pPr>
            <a:r>
              <a:rPr lang="en-US" sz="2400" b="1" dirty="0"/>
              <a:t>Syntax example </a:t>
            </a:r>
            <a:r>
              <a:rPr lang="en-US" sz="2400" dirty="0"/>
              <a:t>: </a:t>
            </a:r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5A7DD6-40EE-48AF-822D-5BAB1C642412}"/>
              </a:ext>
            </a:extLst>
          </p:cNvPr>
          <p:cNvSpPr txBox="1"/>
          <p:nvPr/>
        </p:nvSpPr>
        <p:spPr>
          <a:xfrm>
            <a:off x="4894675" y="4057347"/>
            <a:ext cx="6742359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We </a:t>
            </a:r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b="1" dirty="0"/>
              <a:t>Array</a:t>
            </a:r>
            <a:r>
              <a:rPr lang="en-US" dirty="0"/>
              <a:t> by giving it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name (here “</a:t>
            </a:r>
            <a:r>
              <a:rPr lang="en-US" dirty="0" err="1"/>
              <a:t>T_year</a:t>
            </a:r>
            <a:r>
              <a:rPr lang="en-US" dirty="0"/>
              <a:t>”),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range of the array (here 0 to 4)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type of data it will contain</a:t>
            </a:r>
            <a:r>
              <a:rPr lang="fr-FR" dirty="0"/>
              <a:t> (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)</a:t>
            </a:r>
          </a:p>
          <a:p>
            <a:pPr algn="just">
              <a:spcBef>
                <a:spcPts val="600"/>
              </a:spcBef>
            </a:pPr>
            <a:r>
              <a:rPr lang="en-US" b="1" dirty="0"/>
              <a:t>Note</a:t>
            </a:r>
            <a:r>
              <a:rPr lang="en-US" dirty="0"/>
              <a:t> : Indexes starts at zero by default : </a:t>
            </a:r>
            <a:r>
              <a:rPr lang="en-US" i="1" dirty="0" err="1"/>
              <a:t>T_year</a:t>
            </a:r>
            <a:r>
              <a:rPr lang="en-US" i="1" dirty="0"/>
              <a:t>(4) = </a:t>
            </a:r>
            <a:r>
              <a:rPr lang="en-US" i="1" dirty="0" err="1"/>
              <a:t>T_year</a:t>
            </a:r>
            <a:r>
              <a:rPr lang="en-US" i="1" dirty="0"/>
              <a:t>(0 to 4)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 : We can force indexes to start at another value (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= 1 to 5</a:t>
            </a:r>
            <a:r>
              <a:rPr lang="en-US" dirty="0"/>
              <a:t>)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 : We can access arrays using for loops (here </a:t>
            </a: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= 0 to 4</a:t>
            </a:r>
            <a:r>
              <a:rPr lang="en-US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E3FB66-A9FE-4B38-B4DA-82C8FCD5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0" y="4311561"/>
            <a:ext cx="3953523" cy="1676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89CCE1-5D29-4981-A4FA-97BFD8B1AD89}"/>
              </a:ext>
            </a:extLst>
          </p:cNvPr>
          <p:cNvSpPr/>
          <p:nvPr/>
        </p:nvSpPr>
        <p:spPr>
          <a:xfrm>
            <a:off x="5465391" y="4464815"/>
            <a:ext cx="604482" cy="2672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74EAE-BAA3-45BA-9380-D06344FBDD0A}"/>
              </a:ext>
            </a:extLst>
          </p:cNvPr>
          <p:cNvSpPr/>
          <p:nvPr/>
        </p:nvSpPr>
        <p:spPr>
          <a:xfrm>
            <a:off x="1254797" y="4341592"/>
            <a:ext cx="809133" cy="2672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0EF1-0144-4B86-AB5C-E233290A26D0}"/>
              </a:ext>
            </a:extLst>
          </p:cNvPr>
          <p:cNvSpPr/>
          <p:nvPr/>
        </p:nvSpPr>
        <p:spPr>
          <a:xfrm>
            <a:off x="5659356" y="4788906"/>
            <a:ext cx="604482" cy="2011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DC30B-EB8E-40E1-ADF1-9D1C92B83ED7}"/>
              </a:ext>
            </a:extLst>
          </p:cNvPr>
          <p:cNvSpPr/>
          <p:nvPr/>
        </p:nvSpPr>
        <p:spPr>
          <a:xfrm>
            <a:off x="2084093" y="4341592"/>
            <a:ext cx="894238" cy="2672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EC176-8E13-433E-8016-CE13411465E9}"/>
              </a:ext>
            </a:extLst>
          </p:cNvPr>
          <p:cNvSpPr/>
          <p:nvPr/>
        </p:nvSpPr>
        <p:spPr>
          <a:xfrm>
            <a:off x="5679151" y="5056637"/>
            <a:ext cx="416850" cy="2011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3E4CF-E5B2-439C-A9DD-00E45D1BEBEF}"/>
              </a:ext>
            </a:extLst>
          </p:cNvPr>
          <p:cNvSpPr/>
          <p:nvPr/>
        </p:nvSpPr>
        <p:spPr>
          <a:xfrm>
            <a:off x="3455564" y="4352420"/>
            <a:ext cx="959682" cy="2563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Arrays (Tables)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5" y="1046965"/>
            <a:ext cx="10774997" cy="56288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200" b="1" dirty="0"/>
              <a:t>Useful functions on Arrays : </a:t>
            </a:r>
          </a:p>
          <a:p>
            <a:pPr lvl="1" algn="just"/>
            <a:r>
              <a:rPr lang="en-US" sz="2200" i="1" dirty="0">
                <a:solidFill>
                  <a:srgbClr val="0070C0"/>
                </a:solidFill>
              </a:rPr>
              <a:t>Erase</a:t>
            </a:r>
            <a:r>
              <a:rPr lang="en-US" sz="2200" i="1" dirty="0"/>
              <a:t> (</a:t>
            </a:r>
            <a:r>
              <a:rPr lang="en-US" sz="2200" i="1" dirty="0" err="1"/>
              <a:t>T_year</a:t>
            </a:r>
            <a:r>
              <a:rPr lang="en-US" sz="2200" i="1" dirty="0"/>
              <a:t>) </a:t>
            </a:r>
            <a:r>
              <a:rPr lang="en-US" sz="2200" dirty="0"/>
              <a:t>: to delete an array</a:t>
            </a:r>
          </a:p>
          <a:p>
            <a:pPr lvl="1" algn="just"/>
            <a:r>
              <a:rPr lang="fr-FR" sz="2200" i="1" dirty="0" err="1">
                <a:solidFill>
                  <a:srgbClr val="0070C0"/>
                </a:solidFill>
              </a:rPr>
              <a:t>Lbound</a:t>
            </a:r>
            <a:r>
              <a:rPr lang="fr-FR" sz="2200" i="1" dirty="0"/>
              <a:t> (</a:t>
            </a:r>
            <a:r>
              <a:rPr lang="en-US" sz="2200" i="1" dirty="0" err="1"/>
              <a:t>T_year</a:t>
            </a:r>
            <a:r>
              <a:rPr lang="fr-FR" sz="2200" i="1" dirty="0"/>
              <a:t>) : </a:t>
            </a:r>
            <a:r>
              <a:rPr lang="fr-FR" sz="2200" dirty="0" err="1"/>
              <a:t>returns</a:t>
            </a:r>
            <a:r>
              <a:rPr lang="fr-FR" sz="2200" dirty="0"/>
              <a:t> 0</a:t>
            </a:r>
          </a:p>
          <a:p>
            <a:pPr lvl="1" algn="just"/>
            <a:r>
              <a:rPr lang="fr-FR" sz="2200" i="1" dirty="0" err="1">
                <a:solidFill>
                  <a:srgbClr val="0070C0"/>
                </a:solidFill>
              </a:rPr>
              <a:t>Ubound</a:t>
            </a:r>
            <a:r>
              <a:rPr lang="fr-FR" sz="2200" i="1" dirty="0"/>
              <a:t> (</a:t>
            </a:r>
            <a:r>
              <a:rPr lang="en-US" sz="2200" i="1" dirty="0" err="1"/>
              <a:t>T_year</a:t>
            </a:r>
            <a:r>
              <a:rPr lang="fr-FR" sz="2200" i="1" dirty="0"/>
              <a:t>) : </a:t>
            </a:r>
            <a:r>
              <a:rPr lang="fr-FR" sz="2200" dirty="0" err="1"/>
              <a:t>returns</a:t>
            </a:r>
            <a:r>
              <a:rPr lang="fr-FR" sz="2200" dirty="0"/>
              <a:t> 4</a:t>
            </a:r>
            <a:endParaRPr lang="en-US" sz="2000" dirty="0"/>
          </a:p>
          <a:p>
            <a:pPr algn="just">
              <a:spcBef>
                <a:spcPts val="1800"/>
              </a:spcBef>
            </a:pPr>
            <a:r>
              <a:rPr lang="en-US" sz="2400" b="1" dirty="0"/>
              <a:t>Example : 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23134A-4745-4298-8E57-FA7FFA0E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46" y="1421434"/>
            <a:ext cx="3953523" cy="16767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2A1A348-C39D-4FFC-B76A-B262E998D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5" y="3668551"/>
            <a:ext cx="2921842" cy="31059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1E5950-4D1B-42A2-8DC4-DCC79ED90BD6}"/>
              </a:ext>
            </a:extLst>
          </p:cNvPr>
          <p:cNvSpPr txBox="1"/>
          <p:nvPr/>
        </p:nvSpPr>
        <p:spPr>
          <a:xfrm>
            <a:off x="5620300" y="5104486"/>
            <a:ext cx="3421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What does this macro display ?</a:t>
            </a:r>
          </a:p>
        </p:txBody>
      </p:sp>
    </p:spTree>
    <p:extLst>
      <p:ext uri="{BB962C8B-B14F-4D97-AF65-F5344CB8AC3E}">
        <p14:creationId xmlns:p14="http://schemas.microsoft.com/office/powerpoint/2010/main" val="418957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60" y="2038536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800" dirty="0"/>
              <a:t>Applications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Exercice </a:t>
            </a:r>
            <a:r>
              <a:rPr lang="fr-FR" sz="4800" dirty="0" err="1"/>
              <a:t>Sheet</a:t>
            </a:r>
            <a:r>
              <a:rPr lang="fr-FR" sz="4800" dirty="0"/>
              <a:t> </a:t>
            </a:r>
            <a:r>
              <a:rPr lang="en-US" b="1" dirty="0">
                <a:effectLst/>
              </a:rPr>
              <a:t>N°2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69087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TC104033929[[fn=Ardoise]]</Template>
  <TotalTime>1328</TotalTime>
  <Words>553</Words>
  <Application>Microsoft Office PowerPoint</Application>
  <PresentationFormat>Grand écran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Ardoise</vt:lpstr>
      <vt:lpstr>VBA for Excel</vt:lpstr>
      <vt:lpstr>Loops (For, Do)</vt:lpstr>
      <vt:lpstr>For loops</vt:lpstr>
      <vt:lpstr>Do… Loops (loop with condition)</vt:lpstr>
      <vt:lpstr>Imbricated for loops </vt:lpstr>
      <vt:lpstr>Lesson 4  Arrays</vt:lpstr>
      <vt:lpstr>Arrays (Tables) </vt:lpstr>
      <vt:lpstr>Arrays (Tables) </vt:lpstr>
      <vt:lpstr>Applications  Exercice Sheet N°2 </vt:lpstr>
      <vt:lpstr>Appendix.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VBA</dc:title>
  <dc:creator>Achraf Seddik</dc:creator>
  <cp:lastModifiedBy>A.Seddik</cp:lastModifiedBy>
  <cp:revision>265</cp:revision>
  <dcterms:created xsi:type="dcterms:W3CDTF">2014-05-18T19:50:59Z</dcterms:created>
  <dcterms:modified xsi:type="dcterms:W3CDTF">2020-01-12T19:43:11Z</dcterms:modified>
</cp:coreProperties>
</file>