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305" r:id="rId3"/>
    <p:sldId id="306" r:id="rId4"/>
    <p:sldId id="297" r:id="rId5"/>
    <p:sldId id="308" r:id="rId6"/>
    <p:sldId id="307" r:id="rId7"/>
    <p:sldId id="309" r:id="rId8"/>
    <p:sldId id="29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71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32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59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822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263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971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075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753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53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84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62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45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8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21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9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15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63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68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2" y="1295724"/>
            <a:ext cx="9440034" cy="1828801"/>
          </a:xfrm>
        </p:spPr>
        <p:txBody>
          <a:bodyPr>
            <a:normAutofit/>
          </a:bodyPr>
          <a:lstStyle/>
          <a:p>
            <a:r>
              <a:rPr lang="fr-FR" sz="6000" dirty="0"/>
              <a:t>VBA for Excel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48330" y="3739681"/>
            <a:ext cx="9440034" cy="1049867"/>
          </a:xfrm>
        </p:spPr>
        <p:txBody>
          <a:bodyPr/>
          <a:lstStyle/>
          <a:p>
            <a:r>
              <a:rPr lang="fr-FR" dirty="0"/>
              <a:t>Ecole de management Leonard de Vinci</a:t>
            </a:r>
            <a:endParaRPr lang="en-US" dirty="0"/>
          </a:p>
          <a:p>
            <a:r>
              <a:rPr lang="en-US"/>
              <a:t>Session </a:t>
            </a:r>
            <a:r>
              <a:rPr lang="en-US" dirty="0"/>
              <a:t>5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4310844" y="5091475"/>
            <a:ext cx="3559730" cy="11815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Achraf Seddik</a:t>
            </a:r>
          </a:p>
          <a:p>
            <a:r>
              <a:rPr lang="fr-FR" sz="2400" dirty="0"/>
              <a:t>seddik.achraf.1@gmail.com</a:t>
            </a:r>
          </a:p>
        </p:txBody>
      </p:sp>
    </p:spTree>
    <p:extLst>
      <p:ext uri="{BB962C8B-B14F-4D97-AF65-F5344CB8AC3E}">
        <p14:creationId xmlns:p14="http://schemas.microsoft.com/office/powerpoint/2010/main" val="182328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D95E7-AB88-412E-B90E-72CADA38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5" y="76515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Arrays (Tables)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C5504-5449-466C-BFF1-348366CA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475" y="1046965"/>
            <a:ext cx="10774997" cy="5628824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en-US" sz="2400" dirty="0"/>
              <a:t>Arrays allow to manage easily a data set (generally of the same type)</a:t>
            </a:r>
          </a:p>
          <a:p>
            <a:pPr algn="just"/>
            <a:r>
              <a:rPr lang="en-US" sz="2400" b="1" dirty="0"/>
              <a:t>Lesson Objectives </a:t>
            </a:r>
            <a:r>
              <a:rPr lang="en-US" sz="2400" dirty="0"/>
              <a:t>: </a:t>
            </a:r>
          </a:p>
          <a:p>
            <a:pPr lvl="2" algn="just"/>
            <a:r>
              <a:rPr lang="en-US" sz="2000" dirty="0"/>
              <a:t>Create an Array, assign values to it, display its content. </a:t>
            </a:r>
          </a:p>
          <a:p>
            <a:pPr lvl="2" algn="just"/>
            <a:r>
              <a:rPr lang="en-US" sz="2000" dirty="0"/>
              <a:t>Know how to carry out basic operations on a data table.</a:t>
            </a:r>
          </a:p>
          <a:p>
            <a:pPr lvl="1" algn="just"/>
            <a:r>
              <a:rPr lang="en-US" sz="2400" b="1" dirty="0"/>
              <a:t>Note</a:t>
            </a:r>
            <a:r>
              <a:rPr lang="en-US" sz="2400" dirty="0"/>
              <a:t> : loops will be used to carry these operations  </a:t>
            </a:r>
          </a:p>
          <a:p>
            <a:pPr algn="just">
              <a:spcBef>
                <a:spcPts val="1800"/>
              </a:spcBef>
            </a:pPr>
            <a:r>
              <a:rPr lang="en-US" sz="2400" b="1" dirty="0"/>
              <a:t>Syntax example </a:t>
            </a:r>
            <a:r>
              <a:rPr lang="en-US" sz="2400" dirty="0"/>
              <a:t>: </a:t>
            </a:r>
          </a:p>
          <a:p>
            <a:pPr algn="just"/>
            <a:endParaRPr lang="en-US" sz="2400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05A7DD6-40EE-48AF-822D-5BAB1C642412}"/>
              </a:ext>
            </a:extLst>
          </p:cNvPr>
          <p:cNvSpPr txBox="1"/>
          <p:nvPr/>
        </p:nvSpPr>
        <p:spPr>
          <a:xfrm>
            <a:off x="4894675" y="4057347"/>
            <a:ext cx="6742359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/>
              <a:t>We </a:t>
            </a:r>
            <a:r>
              <a:rPr lang="en-US" b="1" dirty="0"/>
              <a:t>declare</a:t>
            </a:r>
            <a:r>
              <a:rPr lang="en-US" dirty="0"/>
              <a:t> an </a:t>
            </a:r>
            <a:r>
              <a:rPr lang="en-US" b="1" dirty="0"/>
              <a:t>Array</a:t>
            </a:r>
            <a:r>
              <a:rPr lang="en-US" dirty="0"/>
              <a:t> by giving it 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name (here “</a:t>
            </a:r>
            <a:r>
              <a:rPr lang="en-US" dirty="0" err="1"/>
              <a:t>T_year</a:t>
            </a:r>
            <a:r>
              <a:rPr lang="en-US" dirty="0"/>
              <a:t>”),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range of the array (here 0 to 4)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type of data it will contain</a:t>
            </a:r>
            <a:r>
              <a:rPr lang="fr-FR" dirty="0"/>
              <a:t> (</a:t>
            </a:r>
            <a:r>
              <a:rPr lang="fr-FR" dirty="0" err="1"/>
              <a:t>here</a:t>
            </a:r>
            <a:r>
              <a:rPr lang="fr-FR" dirty="0"/>
              <a:t> </a:t>
            </a:r>
            <a:r>
              <a:rPr lang="fr-FR" dirty="0" err="1"/>
              <a:t>integer</a:t>
            </a:r>
            <a:r>
              <a:rPr lang="fr-FR" dirty="0"/>
              <a:t>)</a:t>
            </a:r>
          </a:p>
          <a:p>
            <a:pPr algn="just">
              <a:spcBef>
                <a:spcPts val="600"/>
              </a:spcBef>
            </a:pPr>
            <a:r>
              <a:rPr lang="en-US" b="1" dirty="0"/>
              <a:t>Note</a:t>
            </a:r>
            <a:r>
              <a:rPr lang="en-US" dirty="0"/>
              <a:t> : Indexes starts at zero by default : </a:t>
            </a:r>
            <a:r>
              <a:rPr lang="en-US" i="1" dirty="0" err="1"/>
              <a:t>T_year</a:t>
            </a:r>
            <a:r>
              <a:rPr lang="en-US" i="1" dirty="0"/>
              <a:t>(4) = </a:t>
            </a:r>
            <a:r>
              <a:rPr lang="en-US" i="1" dirty="0" err="1"/>
              <a:t>T_year</a:t>
            </a:r>
            <a:r>
              <a:rPr lang="en-US" i="1" dirty="0"/>
              <a:t>(0 to 4)</a:t>
            </a:r>
          </a:p>
          <a:p>
            <a:pPr algn="just"/>
            <a:r>
              <a:rPr lang="en-US" b="1" dirty="0"/>
              <a:t>Note</a:t>
            </a:r>
            <a:r>
              <a:rPr lang="en-US" dirty="0"/>
              <a:t> : We can force indexes to start at another value (</a:t>
            </a:r>
            <a:r>
              <a:rPr lang="en-US" i="1" dirty="0"/>
              <a:t>for </a:t>
            </a:r>
            <a:r>
              <a:rPr lang="en-US" i="1" dirty="0" err="1"/>
              <a:t>i</a:t>
            </a:r>
            <a:r>
              <a:rPr lang="en-US" i="1" dirty="0"/>
              <a:t> = 1 to 5</a:t>
            </a:r>
            <a:r>
              <a:rPr lang="en-US" dirty="0"/>
              <a:t>)</a:t>
            </a:r>
          </a:p>
          <a:p>
            <a:pPr algn="just"/>
            <a:r>
              <a:rPr lang="en-US" b="1" dirty="0"/>
              <a:t>Note</a:t>
            </a:r>
            <a:r>
              <a:rPr lang="en-US" dirty="0"/>
              <a:t> : We can access arrays using for loops (here </a:t>
            </a:r>
            <a:r>
              <a:rPr lang="en-US" i="1" dirty="0"/>
              <a:t>for </a:t>
            </a:r>
            <a:r>
              <a:rPr lang="en-US" i="1" dirty="0" err="1"/>
              <a:t>i</a:t>
            </a:r>
            <a:r>
              <a:rPr lang="en-US" i="1" dirty="0"/>
              <a:t> = 0 to 4</a:t>
            </a:r>
            <a:r>
              <a:rPr lang="en-US" dirty="0"/>
              <a:t>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E3FB66-A9FE-4B38-B4DA-82C8FCD5C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90" y="4311561"/>
            <a:ext cx="3953523" cy="16767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89CCE1-5D29-4981-A4FA-97BFD8B1AD89}"/>
              </a:ext>
            </a:extLst>
          </p:cNvPr>
          <p:cNvSpPr/>
          <p:nvPr/>
        </p:nvSpPr>
        <p:spPr>
          <a:xfrm>
            <a:off x="5465391" y="4464815"/>
            <a:ext cx="604482" cy="2672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674EAE-BAA3-45BA-9380-D06344FBDD0A}"/>
              </a:ext>
            </a:extLst>
          </p:cNvPr>
          <p:cNvSpPr/>
          <p:nvPr/>
        </p:nvSpPr>
        <p:spPr>
          <a:xfrm>
            <a:off x="1254797" y="4341592"/>
            <a:ext cx="809133" cy="2672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390EF1-0144-4B86-AB5C-E233290A26D0}"/>
              </a:ext>
            </a:extLst>
          </p:cNvPr>
          <p:cNvSpPr/>
          <p:nvPr/>
        </p:nvSpPr>
        <p:spPr>
          <a:xfrm>
            <a:off x="5659356" y="4788906"/>
            <a:ext cx="604482" cy="2011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DC30B-EB8E-40E1-ADF1-9D1C92B83ED7}"/>
              </a:ext>
            </a:extLst>
          </p:cNvPr>
          <p:cNvSpPr/>
          <p:nvPr/>
        </p:nvSpPr>
        <p:spPr>
          <a:xfrm>
            <a:off x="2084093" y="4341592"/>
            <a:ext cx="894238" cy="2672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7EC176-8E13-433E-8016-CE13411465E9}"/>
              </a:ext>
            </a:extLst>
          </p:cNvPr>
          <p:cNvSpPr/>
          <p:nvPr/>
        </p:nvSpPr>
        <p:spPr>
          <a:xfrm>
            <a:off x="5679151" y="5056637"/>
            <a:ext cx="416850" cy="20110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3E4CF-E5B2-439C-A9DD-00E45D1BEBEF}"/>
              </a:ext>
            </a:extLst>
          </p:cNvPr>
          <p:cNvSpPr/>
          <p:nvPr/>
        </p:nvSpPr>
        <p:spPr>
          <a:xfrm>
            <a:off x="3455564" y="4352420"/>
            <a:ext cx="959682" cy="2563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39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D95E7-AB88-412E-B90E-72CADA38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5" y="76515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Arrays (Tables)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C5504-5449-466C-BFF1-348366CA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475" y="1046965"/>
            <a:ext cx="10774997" cy="5628824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200" b="1" dirty="0"/>
              <a:t>Useful functions on Arrays : </a:t>
            </a:r>
          </a:p>
          <a:p>
            <a:pPr lvl="1" algn="just"/>
            <a:r>
              <a:rPr lang="en-US" sz="2200" i="1" dirty="0">
                <a:solidFill>
                  <a:srgbClr val="0070C0"/>
                </a:solidFill>
              </a:rPr>
              <a:t>Erase</a:t>
            </a:r>
            <a:r>
              <a:rPr lang="en-US" sz="2200" i="1" dirty="0"/>
              <a:t> (</a:t>
            </a:r>
            <a:r>
              <a:rPr lang="en-US" sz="2200" i="1" dirty="0" err="1"/>
              <a:t>T_year</a:t>
            </a:r>
            <a:r>
              <a:rPr lang="en-US" sz="2200" i="1" dirty="0"/>
              <a:t>) </a:t>
            </a:r>
            <a:r>
              <a:rPr lang="en-US" sz="2200" dirty="0"/>
              <a:t>: to delete an array</a:t>
            </a:r>
          </a:p>
          <a:p>
            <a:pPr lvl="1" algn="just"/>
            <a:r>
              <a:rPr lang="fr-FR" sz="2200" i="1" dirty="0" err="1">
                <a:solidFill>
                  <a:srgbClr val="0070C0"/>
                </a:solidFill>
              </a:rPr>
              <a:t>Lbound</a:t>
            </a:r>
            <a:r>
              <a:rPr lang="fr-FR" sz="2200" i="1" dirty="0"/>
              <a:t> (</a:t>
            </a:r>
            <a:r>
              <a:rPr lang="en-US" sz="2200" i="1" dirty="0" err="1"/>
              <a:t>T_year</a:t>
            </a:r>
            <a:r>
              <a:rPr lang="fr-FR" sz="2200" i="1" dirty="0"/>
              <a:t>) : </a:t>
            </a:r>
            <a:r>
              <a:rPr lang="fr-FR" sz="2200" dirty="0" err="1"/>
              <a:t>returns</a:t>
            </a:r>
            <a:r>
              <a:rPr lang="fr-FR" sz="2200" dirty="0"/>
              <a:t> 0</a:t>
            </a:r>
          </a:p>
          <a:p>
            <a:pPr lvl="1" algn="just"/>
            <a:r>
              <a:rPr lang="fr-FR" sz="2200" i="1" dirty="0" err="1">
                <a:solidFill>
                  <a:srgbClr val="0070C0"/>
                </a:solidFill>
              </a:rPr>
              <a:t>Ubound</a:t>
            </a:r>
            <a:r>
              <a:rPr lang="fr-FR" sz="2200" i="1" dirty="0"/>
              <a:t> (</a:t>
            </a:r>
            <a:r>
              <a:rPr lang="en-US" sz="2200" i="1" dirty="0" err="1"/>
              <a:t>T_year</a:t>
            </a:r>
            <a:r>
              <a:rPr lang="fr-FR" sz="2200" i="1" dirty="0"/>
              <a:t>) : </a:t>
            </a:r>
            <a:r>
              <a:rPr lang="fr-FR" sz="2200" dirty="0" err="1"/>
              <a:t>returns</a:t>
            </a:r>
            <a:r>
              <a:rPr lang="fr-FR" sz="2200" dirty="0"/>
              <a:t> 4</a:t>
            </a:r>
            <a:endParaRPr lang="en-US" sz="2000" dirty="0"/>
          </a:p>
          <a:p>
            <a:pPr algn="just">
              <a:spcBef>
                <a:spcPts val="1800"/>
              </a:spcBef>
            </a:pPr>
            <a:r>
              <a:rPr lang="en-US" sz="2400" b="1" dirty="0"/>
              <a:t>Example : </a:t>
            </a:r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223134A-4745-4298-8E57-FA7FFA0E9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46" y="1421434"/>
            <a:ext cx="3953523" cy="167678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2A1A348-C39D-4FFC-B76A-B262E998D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75" y="3668551"/>
            <a:ext cx="2921842" cy="310599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51E5950-4D1B-42A2-8DC4-DCC79ED90BD6}"/>
              </a:ext>
            </a:extLst>
          </p:cNvPr>
          <p:cNvSpPr txBox="1"/>
          <p:nvPr/>
        </p:nvSpPr>
        <p:spPr>
          <a:xfrm>
            <a:off x="5620300" y="5104486"/>
            <a:ext cx="3421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What does this macro display ?</a:t>
            </a:r>
          </a:p>
        </p:txBody>
      </p:sp>
    </p:spTree>
    <p:extLst>
      <p:ext uri="{BB962C8B-B14F-4D97-AF65-F5344CB8AC3E}">
        <p14:creationId xmlns:p14="http://schemas.microsoft.com/office/powerpoint/2010/main" val="418957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1680C-B210-404F-A54B-041CDB87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70" y="1831504"/>
            <a:ext cx="10353762" cy="278058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800" dirty="0"/>
              <a:t>Lesson 5 </a:t>
            </a:r>
            <a:br>
              <a:rPr lang="en-US" sz="4800" dirty="0"/>
            </a:br>
            <a:r>
              <a:rPr lang="en-US" sz="4800" dirty="0"/>
              <a:t>Functions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262006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D95E7-AB88-412E-B90E-72CADA38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5" y="76515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Functions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C5504-5449-466C-BFF1-348366CA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475" y="933754"/>
            <a:ext cx="10774997" cy="562882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/>
              <a:t>Functions are subroutines that can be used in a main program</a:t>
            </a:r>
          </a:p>
          <a:p>
            <a:pPr algn="just"/>
            <a:r>
              <a:rPr lang="en-US" sz="2400" b="1" dirty="0"/>
              <a:t>Usefulness</a:t>
            </a:r>
            <a:r>
              <a:rPr lang="en-US" sz="2400" dirty="0"/>
              <a:t> : </a:t>
            </a:r>
          </a:p>
          <a:p>
            <a:pPr lvl="1" algn="just"/>
            <a:r>
              <a:rPr lang="en-US" sz="2200" dirty="0"/>
              <a:t>Large macros (many lines of code): Function can be used to structure the code in a main program and many subroutines</a:t>
            </a:r>
          </a:p>
          <a:p>
            <a:pPr lvl="1" algn="just"/>
            <a:r>
              <a:rPr lang="en-US" sz="2200" dirty="0"/>
              <a:t>Macros that perform repetitive tasks : the lines of code that perform repetitive tasks can be placed in a function that will be called several times by the main macro.</a:t>
            </a:r>
          </a:p>
          <a:p>
            <a:pPr lvl="1" algn="just"/>
            <a:r>
              <a:rPr lang="en-US" sz="2200" dirty="0"/>
              <a:t>Macros developed by several developers : each developer creates a function</a:t>
            </a:r>
          </a:p>
          <a:p>
            <a:pPr algn="just"/>
            <a:r>
              <a:rPr lang="en-US" sz="2400" b="1" dirty="0"/>
              <a:t>Note </a:t>
            </a:r>
            <a:r>
              <a:rPr lang="en-US" sz="2400" dirty="0"/>
              <a:t>: </a:t>
            </a:r>
          </a:p>
          <a:p>
            <a:pPr lvl="1" algn="just"/>
            <a:r>
              <a:rPr lang="en-US" sz="2200" dirty="0"/>
              <a:t>Once a function is created in VBA, it can be used as the predefined functions in Excel. It can be used by using the Insert Function menu.</a:t>
            </a:r>
          </a:p>
          <a:p>
            <a:pPr lvl="1" algn="just"/>
            <a:r>
              <a:rPr lang="en-US" sz="2200" dirty="0"/>
              <a:t>Each function name must be unique</a:t>
            </a:r>
            <a:endParaRPr lang="en-US" sz="2400" dirty="0"/>
          </a:p>
          <a:p>
            <a:pPr algn="just"/>
            <a:r>
              <a:rPr lang="en-US" sz="2400" b="1" dirty="0"/>
              <a:t>Lesson Objectives </a:t>
            </a:r>
            <a:r>
              <a:rPr lang="en-US" sz="2400" dirty="0"/>
              <a:t>: </a:t>
            </a:r>
          </a:p>
          <a:p>
            <a:pPr lvl="1" algn="just"/>
            <a:r>
              <a:rPr lang="en-US" sz="2200" dirty="0"/>
              <a:t>Create a function, call it in a macro and display its result.</a:t>
            </a:r>
          </a:p>
          <a:p>
            <a:pPr lvl="1" algn="just"/>
            <a:r>
              <a:rPr lang="en-US" sz="2400" dirty="0"/>
              <a:t>We will use function  </a:t>
            </a:r>
          </a:p>
          <a:p>
            <a:pPr algn="just"/>
            <a:endParaRPr lang="en-US" sz="2400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3478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A492E0F3-D56B-4611-B413-6AF9FD1A5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75" y="1653072"/>
            <a:ext cx="6960531" cy="42345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93D95E7-AB88-412E-B90E-72CADA38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5" y="76515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Functions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C5504-5449-466C-BFF1-348366CA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475" y="1046965"/>
            <a:ext cx="10774997" cy="5628824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Example </a:t>
            </a:r>
            <a:r>
              <a:rPr lang="en-US" sz="2400" dirty="0"/>
              <a:t>: </a:t>
            </a:r>
          </a:p>
          <a:p>
            <a:pPr algn="just"/>
            <a:endParaRPr lang="en-US" sz="2400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05A7DD6-40EE-48AF-822D-5BAB1C642412}"/>
              </a:ext>
            </a:extLst>
          </p:cNvPr>
          <p:cNvSpPr txBox="1"/>
          <p:nvPr/>
        </p:nvSpPr>
        <p:spPr>
          <a:xfrm>
            <a:off x="7664682" y="561740"/>
            <a:ext cx="4107138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b="1" dirty="0"/>
              <a:t>Declaring the Function</a:t>
            </a:r>
          </a:p>
          <a:p>
            <a:pPr algn="just">
              <a:spcBef>
                <a:spcPts val="600"/>
              </a:spcBef>
            </a:pPr>
            <a:endParaRPr lang="en-US" sz="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Start syntax </a:t>
            </a:r>
            <a:r>
              <a:rPr lang="en-US" dirty="0"/>
              <a:t>: “Function”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Name</a:t>
            </a:r>
            <a:r>
              <a:rPr lang="en-US" dirty="0"/>
              <a:t> of the function : “</a:t>
            </a:r>
            <a:r>
              <a:rPr lang="en-US" dirty="0" err="1"/>
              <a:t>my_sum</a:t>
            </a:r>
            <a:r>
              <a:rPr lang="en-US" dirty="0"/>
              <a:t>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Arguments</a:t>
            </a:r>
            <a:r>
              <a:rPr lang="en-US" dirty="0"/>
              <a:t> : The parameters that the function will use and their types (here A as integer and B as integer). Can be left </a:t>
            </a:r>
            <a:r>
              <a:rPr lang="en-US" b="1" dirty="0"/>
              <a:t>optional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instructions</a:t>
            </a:r>
            <a:r>
              <a:rPr lang="en-US" dirty="0"/>
              <a:t> that the function will execute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type</a:t>
            </a:r>
            <a:r>
              <a:rPr lang="en-US" dirty="0"/>
              <a:t> of the result of the function (here integer)</a:t>
            </a: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End syntax </a:t>
            </a:r>
            <a:r>
              <a:rPr lang="en-US" dirty="0"/>
              <a:t>: “End function”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Calling the function</a:t>
            </a:r>
          </a:p>
          <a:p>
            <a:pPr algn="just"/>
            <a:endParaRPr lang="en-US" sz="9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Use the function’s name (with the input arguments) in the main macro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Note : the name of the function’s arguments holds only in the frame of the function’s declaration  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41181D2-6138-4FC2-961C-E4E6E5B4003E}"/>
              </a:ext>
            </a:extLst>
          </p:cNvPr>
          <p:cNvCxnSpPr>
            <a:cxnSpLocks/>
          </p:cNvCxnSpPr>
          <p:nvPr/>
        </p:nvCxnSpPr>
        <p:spPr>
          <a:xfrm>
            <a:off x="678027" y="1943256"/>
            <a:ext cx="8546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671C961-8E03-47C9-A9D2-AB4BB0165BA4}"/>
              </a:ext>
            </a:extLst>
          </p:cNvPr>
          <p:cNvCxnSpPr>
            <a:cxnSpLocks/>
          </p:cNvCxnSpPr>
          <p:nvPr/>
        </p:nvCxnSpPr>
        <p:spPr>
          <a:xfrm>
            <a:off x="704151" y="2801049"/>
            <a:ext cx="12820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0E7BEB3-C51E-4C3D-AE7C-3549AD07DC38}"/>
              </a:ext>
            </a:extLst>
          </p:cNvPr>
          <p:cNvCxnSpPr>
            <a:cxnSpLocks/>
          </p:cNvCxnSpPr>
          <p:nvPr/>
        </p:nvCxnSpPr>
        <p:spPr>
          <a:xfrm>
            <a:off x="5659356" y="5355148"/>
            <a:ext cx="7031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8957CB2-480D-4AA4-A3A7-C1B3DB4258BC}"/>
              </a:ext>
            </a:extLst>
          </p:cNvPr>
          <p:cNvCxnSpPr>
            <a:cxnSpLocks/>
          </p:cNvCxnSpPr>
          <p:nvPr/>
        </p:nvCxnSpPr>
        <p:spPr>
          <a:xfrm flipH="1">
            <a:off x="6087291" y="4609631"/>
            <a:ext cx="1604181" cy="42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04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0A5C5A-080A-4C4B-AD91-FE7A6341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92481"/>
            <a:ext cx="10353762" cy="4998720"/>
          </a:xfrm>
        </p:spPr>
        <p:txBody>
          <a:bodyPr/>
          <a:lstStyle/>
          <a:p>
            <a:r>
              <a:rPr lang="fr-FR" dirty="0"/>
              <a:t>Note : a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either</a:t>
            </a:r>
            <a:r>
              <a:rPr lang="fr-FR" dirty="0"/>
              <a:t> a </a:t>
            </a:r>
            <a:r>
              <a:rPr lang="fr-FR" dirty="0" err="1"/>
              <a:t>subroutine</a:t>
            </a:r>
            <a:r>
              <a:rPr lang="fr-FR" dirty="0"/>
              <a:t> (</a:t>
            </a:r>
            <a:r>
              <a:rPr lang="fr-FR" dirty="0" err="1"/>
              <a:t>just</a:t>
            </a:r>
            <a:r>
              <a:rPr lang="fr-FR" dirty="0"/>
              <a:t> dispatch </a:t>
            </a:r>
            <a:r>
              <a:rPr lang="fr-FR" dirty="0" err="1"/>
              <a:t>someting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the </a:t>
            </a:r>
            <a:r>
              <a:rPr lang="fr-FR" dirty="0" err="1"/>
              <a:t>sub</a:t>
            </a:r>
            <a:r>
              <a:rPr lang="fr-FR" dirty="0"/>
              <a:t>) (e.g. </a:t>
            </a:r>
            <a:r>
              <a:rPr lang="fr-FR" dirty="0" err="1"/>
              <a:t>bring</a:t>
            </a:r>
            <a:r>
              <a:rPr lang="fr-FR" dirty="0"/>
              <a:t> data); </a:t>
            </a:r>
            <a:r>
              <a:rPr lang="fr-FR" dirty="0" err="1"/>
              <a:t>here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are no arguments</a:t>
            </a:r>
          </a:p>
          <a:p>
            <a:pPr lvl="1"/>
            <a:r>
              <a:rPr lang="fr-FR" dirty="0"/>
              <a:t>Or : a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arguments e.g. B&amp;S model (A, B, C </a:t>
            </a:r>
            <a:r>
              <a:rPr lang="fr-FR" dirty="0" err="1"/>
              <a:t>declared</a:t>
            </a:r>
            <a:r>
              <a:rPr lang="fr-FR" dirty="0"/>
              <a:t>) and the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computes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/>
              <a:t>a formula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617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1680C-B210-404F-A54B-041CDB87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60" y="2038536"/>
            <a:ext cx="10353762" cy="278058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fr-FR" sz="4800" dirty="0"/>
              <a:t>Applications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Exercice </a:t>
            </a:r>
            <a:r>
              <a:rPr lang="fr-FR" sz="4800" dirty="0" err="1"/>
              <a:t>Sheet</a:t>
            </a:r>
            <a:r>
              <a:rPr lang="fr-FR" sz="4800" dirty="0"/>
              <a:t> </a:t>
            </a:r>
            <a:r>
              <a:rPr lang="en-US" b="1" dirty="0">
                <a:effectLst/>
              </a:rPr>
              <a:t>N°5 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690873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TC104033929[[fn=Ardoise]]</Template>
  <TotalTime>1546</TotalTime>
  <Words>550</Words>
  <Application>Microsoft Office PowerPoint</Application>
  <PresentationFormat>Grand écran</PresentationFormat>
  <Paragraphs>70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Calisto MT</vt:lpstr>
      <vt:lpstr>Wingdings 2</vt:lpstr>
      <vt:lpstr>Ardoise</vt:lpstr>
      <vt:lpstr>VBA for Excel</vt:lpstr>
      <vt:lpstr>Arrays (Tables) </vt:lpstr>
      <vt:lpstr>Arrays (Tables) </vt:lpstr>
      <vt:lpstr>Lesson 5  Functions</vt:lpstr>
      <vt:lpstr>Functions</vt:lpstr>
      <vt:lpstr>Functions</vt:lpstr>
      <vt:lpstr>Présentation PowerPoint</vt:lpstr>
      <vt:lpstr>Applications  Exercice Sheet N°5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VBA</dc:title>
  <dc:creator>Achraf Seddik</dc:creator>
  <cp:lastModifiedBy>Achraf Seddik</cp:lastModifiedBy>
  <cp:revision>317</cp:revision>
  <dcterms:created xsi:type="dcterms:W3CDTF">2014-05-18T19:50:59Z</dcterms:created>
  <dcterms:modified xsi:type="dcterms:W3CDTF">2020-10-11T14:49:34Z</dcterms:modified>
</cp:coreProperties>
</file>