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310" r:id="rId4"/>
    <p:sldId id="298" r:id="rId5"/>
    <p:sldId id="299" r:id="rId6"/>
    <p:sldId id="301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29" r:id="rId16"/>
    <p:sldId id="33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hraf Seddik" initials="AS" lastIdx="8" clrIdx="0">
    <p:extLst>
      <p:ext uri="{19B8F6BF-5375-455C-9EA6-DF929625EA0E}">
        <p15:presenceInfo xmlns:p15="http://schemas.microsoft.com/office/powerpoint/2012/main" userId="10f3d9d08aacf9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9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22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26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7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07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5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8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2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5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2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5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6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68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2" y="1157704"/>
            <a:ext cx="9440034" cy="1828801"/>
          </a:xfrm>
        </p:spPr>
        <p:txBody>
          <a:bodyPr>
            <a:normAutofit/>
          </a:bodyPr>
          <a:lstStyle/>
          <a:p>
            <a:r>
              <a:rPr lang="en-US" sz="6000" dirty="0"/>
              <a:t>Statistics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1" y="3429000"/>
            <a:ext cx="9440034" cy="1049867"/>
          </a:xfrm>
        </p:spPr>
        <p:txBody>
          <a:bodyPr/>
          <a:lstStyle/>
          <a:p>
            <a:r>
              <a:rPr lang="fr-FR" dirty="0">
                <a:latin typeface="+mj-lt"/>
              </a:rPr>
              <a:t>ESSCA</a:t>
            </a:r>
          </a:p>
          <a:p>
            <a:r>
              <a:rPr lang="en-US" dirty="0">
                <a:latin typeface="+mj-lt"/>
              </a:rPr>
              <a:t>MASTER OF SCIENCE in FINANCIAL ANALYSIS</a:t>
            </a:r>
            <a:endParaRPr lang="fr-FR" dirty="0">
              <a:latin typeface="+mj-lt"/>
            </a:endParaRPr>
          </a:p>
          <a:p>
            <a:endParaRPr lang="fr-FR" dirty="0">
              <a:latin typeface="+mj-lt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3393911" y="5109543"/>
            <a:ext cx="5393595" cy="1181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+mj-lt"/>
              </a:rPr>
              <a:t>Achraf Seddik</a:t>
            </a:r>
          </a:p>
          <a:p>
            <a:r>
              <a:rPr lang="fr-FR" sz="2400" dirty="0">
                <a:latin typeface="+mj-lt"/>
              </a:rPr>
              <a:t>seddik.achraf.1@gmail.com</a:t>
            </a:r>
          </a:p>
        </p:txBody>
      </p:sp>
    </p:spTree>
    <p:extLst>
      <p:ext uri="{BB962C8B-B14F-4D97-AF65-F5344CB8AC3E}">
        <p14:creationId xmlns:p14="http://schemas.microsoft.com/office/powerpoint/2010/main" val="182328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2. Measures of central tendency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</p:spPr>
            <p:txBody>
              <a:bodyPr>
                <a:normAutofit/>
              </a:bodyPr>
              <a:lstStyle/>
              <a:p>
                <a:pPr marL="36900" indent="0" algn="just">
                  <a:buNone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2.3. Median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The median (denoted Me), is the smallest value of the observed series for which the number of observations inferior or equal to this value represents at least 50% of the observations of the series (50% of the observations are above this value). It is called the quantile of order 0.5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Quantiles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are the Generalization of the median : we assume that the modalities of the statistical series are classified in an ascending order. Let p a real number with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200" b="0" i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200" b="0" i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, for which we associate a number of the series, denoted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, called quantile of order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. </a:t>
                </a:r>
                <a14:m>
                  <m:oMath xmlns:m="http://schemas.openxmlformats.org/officeDocument/2006/math"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is the smallest value of the observed series for which the number of observations inferior or equal to this value represents at least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of the observations of the series.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The most used quantiles are quartiles of order 1, 2, 3 corresponding respectively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=0.25, </m:t>
                    </m:r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. Quartiles divide the population into four groups, composed each of 25% of the observations. </a:t>
                </a:r>
                <a:endParaRPr lang="en-US" sz="2200" b="1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4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3. Measures of dispersion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</p:spPr>
            <p:txBody>
              <a:bodyPr>
                <a:normAutofit/>
              </a:bodyPr>
              <a:lstStyle/>
              <a:p>
                <a:pPr marL="36900" indent="0" algn="just">
                  <a:buNone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3.1. Range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The range of series (or a variable) is the difference between the largest (i.e. maximum) and the lowest (i.e. minimum) observed values. It is denoted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𝑅𝑔</m:t>
                    </m:r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200" i="1" dirty="0" err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err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200" i="1" dirty="0" err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err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Problem:</a:t>
                </a: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can give a false view of dispersion (e.g. if the maximal or minimal values are aberrant)</a:t>
                </a:r>
              </a:p>
              <a:p>
                <a:pPr marL="36900" indent="0" algn="just">
                  <a:buNone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3.2. Interquantile Range :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</a:t>
                </a: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</a:t>
                </a:r>
              </a:p>
              <a:p>
                <a:pPr marL="36900" indent="0" algn="just">
                  <a:buNone/>
                </a:pP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Three main Interquantile ranges are used : </a:t>
                </a:r>
              </a:p>
              <a:p>
                <a:pPr lvl="0" algn="just">
                  <a:buClr>
                    <a:srgbClr val="212123"/>
                  </a:buClr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Interquartile range </a:t>
                </a:r>
                <a14:m>
                  <m:oMath xmlns:m="http://schemas.openxmlformats.org/officeDocument/2006/math">
                    <m:r>
                      <a:rPr lang="fr-FR" sz="2200" b="1" i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2200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200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:</a:t>
                </a: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represents the central zone of the population comprising 50% of the series. Denoted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𝐼𝑄</m:t>
                    </m:r>
                    <m:r>
                      <a:rPr lang="fr-FR" sz="2200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algn="just">
                  <a:buClr>
                    <a:srgbClr val="212123"/>
                  </a:buClr>
                  <a:buFont typeface="Arial" panose="020B0604020202020204" pitchFamily="34" charset="0"/>
                  <a:buChar char="•"/>
                </a:pPr>
                <a:r>
                  <a:rPr lang="en-US" sz="2200" b="1" dirty="0" err="1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Interdecile</a:t>
                </a: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range </a:t>
                </a:r>
                <a14:m>
                  <m:oMath xmlns:m="http://schemas.openxmlformats.org/officeDocument/2006/math">
                    <m:r>
                      <a:rPr lang="fr-FR" sz="2200" b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fr-FR" sz="2200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:</a:t>
                </a: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represents the central zone of the population comprising 80% of the series. Denoted </a:t>
                </a:r>
                <a14:m>
                  <m:oMath xmlns:m="http://schemas.openxmlformats.org/officeDocument/2006/math"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sz="2200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algn="just">
                  <a:buClr>
                    <a:srgbClr val="212123"/>
                  </a:buClr>
                  <a:buFont typeface="Arial" panose="020B0604020202020204" pitchFamily="34" charset="0"/>
                  <a:buChar char="•"/>
                </a:pPr>
                <a:r>
                  <a:rPr lang="en-US" sz="2200" b="1" dirty="0" err="1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Intercentile</a:t>
                </a: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range </a:t>
                </a:r>
                <a14:m>
                  <m:oMath xmlns:m="http://schemas.openxmlformats.org/officeDocument/2006/math">
                    <m:r>
                      <a:rPr lang="fr-FR" sz="2200" b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fr-FR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:</a:t>
                </a: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represents the central zone of the population comprising 98% of the series. Denoted </a:t>
                </a:r>
                <a14:m>
                  <m:oMath xmlns:m="http://schemas.openxmlformats.org/officeDocument/2006/math"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sz="2200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algn="just">
                  <a:buClr>
                    <a:srgbClr val="212123"/>
                  </a:buClr>
                  <a:buFont typeface="Arial" panose="020B0604020202020204" pitchFamily="34" charset="0"/>
                  <a:buChar char="•"/>
                </a:pPr>
                <a:endParaRPr lang="en-US" sz="22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lvl="0" algn="just">
                  <a:buClr>
                    <a:srgbClr val="212123"/>
                  </a:buClr>
                  <a:buFont typeface="Arial" panose="020B0604020202020204" pitchFamily="34" charset="0"/>
                  <a:buChar char="•"/>
                </a:pPr>
                <a:endParaRPr lang="en-US" sz="22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 algn="just">
                  <a:buNone/>
                </a:pPr>
                <a:endParaRPr lang="en-US" sz="22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 algn="just">
                  <a:buNone/>
                </a:pPr>
                <a:endParaRPr lang="en-US" sz="2200" b="1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67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3. Measures of dispersion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</p:spPr>
            <p:txBody>
              <a:bodyPr>
                <a:normAutofit/>
              </a:bodyPr>
              <a:lstStyle/>
              <a:p>
                <a:pPr marL="36900" indent="0" algn="just">
                  <a:buNone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3.3. Mean absolute deviation 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(MAD) </a:t>
                </a: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: </a:t>
                </a:r>
              </a:p>
              <a:p>
                <a:pPr lvl="0" algn="just">
                  <a:buClr>
                    <a:srgbClr val="212123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The Mean absolute deviation (or average absolute deviation)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observations is the arithmetic mean of the absolute of values of the deviations from the mean of the series: </a:t>
                </a:r>
              </a:p>
              <a:p>
                <a:pPr marL="36900" lvl="0" indent="0" algn="just"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dirty="0" smtClean="0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The absolute value is used to avoid the compensation between negative and positive deviations. The sum of deviations to the mean (without absolute value) are equal to 0. </a:t>
                </a:r>
              </a:p>
              <a:p>
                <a:pPr marL="36900" indent="0" algn="just">
                  <a:buNone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3.4. Variance and standard deviation </a:t>
                </a:r>
              </a:p>
              <a:p>
                <a:pPr lvl="0" algn="just">
                  <a:buClr>
                    <a:srgbClr val="212123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Variance and standard deviation are the most used measures of dispersion. These are :</a:t>
                </a:r>
              </a:p>
              <a:p>
                <a:pPr marL="36900" lvl="0" indent="0" algn="just"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2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fr-FR" sz="22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2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sz="22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fr-FR" sz="18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FR" sz="18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FR" sz="18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fr-FR" sz="1800" b="0" i="1" dirty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FR" sz="1800" i="1" dirty="0" smtClean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prstClr val="white">
                                                    <a:alpha val="30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fr-FR" sz="1800" i="1" dirty="0" smtClean="0">
                                                  <a:ln>
                                                    <a:solidFill>
                                                      <a:prstClr val="white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effectLst>
                                                    <a:outerShdw blurRad="9525" dist="25400" dir="14640000" algn="tl" rotWithShape="0">
                                                      <a:prstClr val="white">
                                                        <a:alpha val="30000"/>
                                                      </a:prst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sz="1800" b="0" i="1" dirty="0" smtClean="0">
                                                  <a:ln>
                                                    <a:solidFill>
                                                      <a:prstClr val="white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effectLst>
                                                    <a:outerShdw blurRad="9525" dist="25400" dir="14640000" algn="tl" rotWithShape="0">
                                                      <a:prstClr val="white">
                                                        <a:alpha val="30000"/>
                                                      </a:prst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1800" b="0" i="1" dirty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fr-FR" sz="18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fr-FR" sz="1800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fr-FR" sz="1800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fr-FR" sz="1800" i="1" dirty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prstClr val="white">
                                                    <a:alpha val="30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fr-FR" sz="1800" i="1" dirty="0" smtClean="0">
                                                  <a:ln>
                                                    <a:solidFill>
                                                      <a:prstClr val="white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effectLst>
                                                    <a:outerShdw blurRad="9525" dist="25400" dir="14640000" algn="tl" rotWithShape="0">
                                                      <a:prstClr val="white">
                                                        <a:alpha val="30000"/>
                                                      </a:prst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1800" i="1" dirty="0">
                                                      <a:ln>
                                                        <a:solidFill>
                                                          <a:prstClr val="white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effectLst>
                                                        <a:outerShdw blurRad="9525" dist="25400" dir="14640000" algn="tl" rotWithShape="0">
                                                          <a:prstClr val="white">
                                                            <a:alpha val="30000"/>
                                                          </a:prstClr>
                                                        </a:outerShdw>
                                                      </a:effectLst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1800" i="1" dirty="0">
                                                      <a:ln>
                                                        <a:solidFill>
                                                          <a:prstClr val="white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effectLst>
                                                        <a:outerShdw blurRad="9525" dist="25400" dir="14640000" algn="tl" rotWithShape="0">
                                                          <a:prstClr val="white">
                                                            <a:alpha val="30000"/>
                                                          </a:prstClr>
                                                        </a:outerShdw>
                                                      </a:effectLst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1800" i="1" dirty="0">
                                                      <a:ln>
                                                        <a:solidFill>
                                                          <a:prstClr val="white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effectLst>
                                                        <a:outerShdw blurRad="9525" dist="25400" dir="14640000" algn="tl" rotWithShape="0">
                                                          <a:prstClr val="white">
                                                            <a:alpha val="30000"/>
                                                          </a:prstClr>
                                                        </a:outerShdw>
                                                      </a:effectLst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fr-FR" sz="1800" i="1" dirty="0">
                                                  <a:ln>
                                                    <a:solidFill>
                                                      <a:prstClr val="white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effectLst>
                                                    <a:outerShdw blurRad="9525" dist="25400" dir="14640000" algn="tl" rotWithShape="0">
                                                      <a:prstClr val="white">
                                                        <a:alpha val="30000"/>
                                                      </a:prst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800" i="1" dirty="0">
                                                      <a:ln>
                                                        <a:solidFill>
                                                          <a:prstClr val="white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effectLst>
                                                        <a:outerShdw blurRad="9525" dist="25400" dir="14640000" algn="tl" rotWithShape="0">
                                                          <a:prstClr val="white">
                                                            <a:alpha val="30000"/>
                                                          </a:prstClr>
                                                        </a:outerShdw>
                                                      </a:effectLst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fr-FR" sz="1800" i="1" dirty="0">
                                                      <a:ln>
                                                        <a:solidFill>
                                                          <a:prstClr val="white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effectLst>
                                                        <a:outerShdw blurRad="9525" dist="25400" dir="14640000" algn="tl" rotWithShape="0">
                                                          <a:prstClr val="white">
                                                            <a:alpha val="30000"/>
                                                          </a:prstClr>
                                                        </a:outerShdw>
                                                      </a:effectLst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fr-FR" sz="1800" i="1" dirty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prstClr val="white">
                                                    <a:alpha val="30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 algn="just">
                  <a:buNone/>
                </a:pPr>
                <a:endParaRPr lang="en-US" sz="2200" b="1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977F2883-669E-40F5-A8FF-B6003112445B}"/>
              </a:ext>
            </a:extLst>
          </p:cNvPr>
          <p:cNvSpPr txBox="1"/>
          <p:nvPr/>
        </p:nvSpPr>
        <p:spPr>
          <a:xfrm>
            <a:off x="8158351" y="5760720"/>
            <a:ext cx="286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Standard </a:t>
            </a:r>
            <a:r>
              <a:rPr lang="en-US" dirty="0"/>
              <a:t>deviation is the square root of the variance</a:t>
            </a:r>
          </a:p>
        </p:txBody>
      </p:sp>
    </p:spTree>
    <p:extLst>
      <p:ext uri="{BB962C8B-B14F-4D97-AF65-F5344CB8AC3E}">
        <p14:creationId xmlns:p14="http://schemas.microsoft.com/office/powerpoint/2010/main" val="155165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3. Measures of dispersion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</p:spPr>
            <p:txBody>
              <a:bodyPr>
                <a:normAutofit/>
              </a:bodyPr>
              <a:lstStyle/>
              <a:p>
                <a:pPr marL="36900" indent="0" algn="just">
                  <a:buNone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Developped formula for the variance : </a:t>
                </a:r>
              </a:p>
              <a:p>
                <a:pPr marL="369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sz="16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i="1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sz="16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fr-FR" sz="1600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 algn="just">
                  <a:buNone/>
                </a:pPr>
                <a:endParaRPr lang="en-US" sz="1000" b="1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 algn="just">
                  <a:buNone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Proprieties of variance and standard deviation : </a:t>
                </a:r>
              </a:p>
              <a:p>
                <a:pPr lvl="0" algn="just">
                  <a:buClr>
                    <a:srgbClr val="212123"/>
                  </a:buClr>
                  <a:buFont typeface="Arial" panose="020B0604020202020204" pitchFamily="34" charset="0"/>
                  <a:buChar char="•"/>
                </a:pPr>
                <a:r>
                  <a:rPr lang="en-US" sz="2200" i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  <a:latin typeface="+mj-lt"/>
                  </a:rPr>
                  <a:t>a. Adding a constant doesn't change the dispersion :</a:t>
                </a:r>
                <a:endParaRPr lang="en-US" sz="2200" i="1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6900" lvl="0" indent="0" algn="ctr">
                  <a:buClr>
                    <a:srgbClr val="212123"/>
                  </a:buClr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</a:t>
                </a:r>
              </a:p>
              <a:p>
                <a:pPr marL="36900" lvl="0" indent="0" algn="ctr">
                  <a:buClr>
                    <a:srgbClr val="212123"/>
                  </a:buClr>
                  <a:buNone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)=</m:t>
                    </m:r>
                    <m:r>
                      <a:rPr lang="fr-FR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2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lvl="0" algn="just">
                  <a:buClr>
                    <a:srgbClr val="212123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b. Multiplying the series by a positive real number multiplies the variance by the square of that number and the standard deviation by the absolute value of that number :</a:t>
                </a:r>
                <a:endParaRPr lang="en-US" sz="2200" i="1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6900" lvl="0" indent="0" algn="ctr"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lvl="0" indent="0" algn="ctr"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indent="0" algn="just">
                  <a:buNone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Note : 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we deal in section 3 with measures of dispersion for a population. Estimations of Variance and standard deviation from a sample will be considered in chapter II.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5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886" y="314325"/>
                <a:ext cx="11227052" cy="6072188"/>
              </a:xfrm>
            </p:spPr>
            <p:txBody>
              <a:bodyPr>
                <a:normAutofit/>
              </a:bodyPr>
              <a:lstStyle/>
              <a:p>
                <a:pPr marL="36900" indent="0" algn="just">
                  <a:buNone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Proofs </a:t>
                </a:r>
                <a:endParaRPr lang="en-US" sz="2200" i="1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6900" lvl="0" indent="0">
                  <a:spcAft>
                    <a:spcPts val="0"/>
                  </a:spcAft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0" dirty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200" i="1" dirty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err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 dirty="0" err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 dirty="0" err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i="1" dirty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FR" sz="1800" b="0" i="1" dirty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800" i="1" dirty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prstClr val="white">
                                                    <a:alpha val="30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800" i="1" dirty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prstClr val="white">
                                                    <a:alpha val="30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800" i="1" dirty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prstClr val="white">
                                                    <a:alpha val="30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1800" b="0" i="1" dirty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sz="1800" b="0" i="1" dirty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fr-FR" sz="1800" b="0" i="1" dirty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fr-FR" sz="1800" i="1" dirty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prstClr val="white">
                                                    <a:alpha val="30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800" b="0" i="1" dirty="0" smtClean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prstClr val="white">
                                                    <a:alpha val="30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fr-FR" sz="1800" b="0" i="1" dirty="0" smtClean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prstClr val="white">
                                                    <a:alpha val="30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fr-FR" sz="1800" b="0" i="1" dirty="0" smtClean="0">
                                              <a:ln>
                                                <a:solidFill>
                                                  <a:prstClr val="white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prstClr val="white">
                                                    <a:alpha val="30000"/>
                                                  </a:prst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18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lv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21212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b="0" i="1" dirty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fr-FR" sz="1800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800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sz="2200" i="1" dirty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b="0" i="1" dirty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  <a:p>
                <a:pPr marL="36900" lvl="0" indent="0" algn="ctr">
                  <a:spcBef>
                    <a:spcPts val="0"/>
                  </a:spcBef>
                  <a:spcAft>
                    <a:spcPts val="0"/>
                  </a:spcAft>
                  <a:buClr>
                    <a:srgbClr val="212123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18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fr-FR" sz="1800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   </a:t>
                </a:r>
              </a:p>
              <a:p>
                <a:pPr marL="369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2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1800" b="0" i="1" dirty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dirty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800" b="0" i="1" dirty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1800" b="0" i="1" dirty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800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fr-FR" sz="1800" b="0" i="1" dirty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b="0" i="1" dirty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1800" b="0" i="1" dirty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800" b="0" i="1" dirty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8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sSup>
                        <m:sSupPr>
                          <m:ctrlPr>
                            <a:rPr lang="fr-FR" sz="18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800" b="0" i="1" dirty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fr-FR" sz="18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200" i="1" dirty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2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fr-FR" sz="1800" b="0" i="1" dirty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sz="18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18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FR" sz="18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fr-FR" sz="18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200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white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2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fr-FR" sz="18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1800" i="1" dirty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prstClr val="white">
                                                <a:alpha val="30000"/>
                                              </a:prst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sz="18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2200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white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err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2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white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 dirty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18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800" b="0" i="1" dirty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1800" b="0" i="1" dirty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800" b="0" i="1" dirty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800" b="0" i="1" dirty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886" y="314325"/>
                <a:ext cx="11227052" cy="60721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B2D83D4-7DF3-4640-9C38-DAFEF2F3D0B1}"/>
                  </a:ext>
                </a:extLst>
              </p:cNvPr>
              <p:cNvSpPr txBox="1"/>
              <p:nvPr/>
            </p:nvSpPr>
            <p:spPr>
              <a:xfrm>
                <a:off x="8086724" y="1785938"/>
                <a:ext cx="3171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(u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sing</m:t>
                    </m:r>
                    <m:r>
                      <a:rPr lang="fr-FR" b="0" i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fr-FR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fr-FR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+a)</a:t>
                </a:r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B2D83D4-7DF3-4640-9C38-DAFEF2F3D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24" y="1785938"/>
                <a:ext cx="31718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AA0E630C-F068-444A-8642-D9A039D0E523}"/>
              </a:ext>
            </a:extLst>
          </p:cNvPr>
          <p:cNvSpPr txBox="1"/>
          <p:nvPr/>
        </p:nvSpPr>
        <p:spPr>
          <a:xfrm>
            <a:off x="368175" y="909638"/>
            <a:ext cx="61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a.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C7AFA7-816D-4540-BAAD-81A57BA8AFF2}"/>
              </a:ext>
            </a:extLst>
          </p:cNvPr>
          <p:cNvSpPr txBox="1"/>
          <p:nvPr/>
        </p:nvSpPr>
        <p:spPr>
          <a:xfrm>
            <a:off x="368178" y="3619500"/>
            <a:ext cx="61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b.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3772C5E-9CBA-4743-9875-541756D38923}"/>
                  </a:ext>
                </a:extLst>
              </p:cNvPr>
              <p:cNvSpPr txBox="1"/>
              <p:nvPr/>
            </p:nvSpPr>
            <p:spPr>
              <a:xfrm>
                <a:off x="8086724" y="4518065"/>
                <a:ext cx="3171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(</a:t>
                </a:r>
                <a:r>
                  <a:rPr lang="fr-FR" dirty="0" err="1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using</a:t>
                </a:r>
                <a:r>
                  <a:rPr lang="fr-FR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acc>
                    <m:r>
                      <a:rPr lang="fr-FR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fr-FR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3772C5E-9CBA-4743-9875-541756D3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24" y="4518065"/>
                <a:ext cx="31718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63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14973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4. Data Visualization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4" y="725214"/>
            <a:ext cx="5130050" cy="573944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22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4.1. Graphs for qualitative variables : </a:t>
            </a: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Pie chart </a:t>
            </a:r>
            <a:r>
              <a:rPr lang="en-US" sz="2200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:										</a:t>
            </a: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22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lvl="0"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22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lvl="0"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22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lvl="0"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1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marL="36900" indent="0" algn="just">
              <a:buNone/>
            </a:pPr>
            <a:r>
              <a:rPr lang="en-US" sz="22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4.2. Graphs for quantitative variables : </a:t>
            </a: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Discrete variables : </a:t>
            </a:r>
            <a:r>
              <a:rPr lang="en-US" sz="2000" b="1" dirty="0" err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Barplot</a:t>
            </a:r>
            <a:r>
              <a:rPr lang="en-US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 </a:t>
            </a:r>
            <a:r>
              <a:rPr lang="en-US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	</a:t>
            </a:r>
            <a:endParaRPr lang="en-US" sz="20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marL="36900" indent="0" algn="just">
              <a:buNone/>
            </a:pPr>
            <a:endParaRPr lang="en-US" sz="2200" b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BC7A54-7C49-43B5-990C-178228ABC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79" t="10099" r="16526" b="36361"/>
          <a:stretch/>
        </p:blipFill>
        <p:spPr>
          <a:xfrm>
            <a:off x="1745308" y="1513481"/>
            <a:ext cx="3151511" cy="17890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AE34EC-11D6-436D-B4B0-1DE607D38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7" t="10680" r="6913" b="21929"/>
          <a:stretch/>
        </p:blipFill>
        <p:spPr>
          <a:xfrm>
            <a:off x="7375145" y="1513481"/>
            <a:ext cx="3629186" cy="223871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8C7C734-C923-4327-8266-0FDA76597103}"/>
              </a:ext>
            </a:extLst>
          </p:cNvPr>
          <p:cNvSpPr txBox="1">
            <a:spLocks/>
          </p:cNvSpPr>
          <p:nvPr/>
        </p:nvSpPr>
        <p:spPr>
          <a:xfrm>
            <a:off x="5874281" y="725214"/>
            <a:ext cx="5130050" cy="57394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Font typeface="Wingdings 2" charset="2"/>
              <a:buNone/>
            </a:pPr>
            <a:r>
              <a:rPr lang="en-US" sz="22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 </a:t>
            </a: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	</a:t>
            </a:r>
            <a:r>
              <a:rPr lang="en-US" sz="2200" b="1" dirty="0" err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Barplot</a:t>
            </a:r>
            <a:r>
              <a:rPr lang="en-US" sz="2200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 :</a:t>
            </a: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22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22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22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22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marL="36900" indent="0" algn="just">
              <a:buFont typeface="Wingdings 2" charset="2"/>
              <a:buNone/>
            </a:pPr>
            <a:endParaRPr lang="en-US" sz="2200" b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r>
              <a:rPr lang="en-US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Continuous variables : Histogram </a:t>
            </a: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marL="36900" indent="0" algn="just">
              <a:buFont typeface="Wingdings 2" charset="2"/>
              <a:buNone/>
            </a:pPr>
            <a:endParaRPr lang="en-US" sz="2200" b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A9A9A8-C64F-44B4-BB71-0702B6BEEE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03" b="17790"/>
          <a:stretch/>
        </p:blipFill>
        <p:spPr>
          <a:xfrm>
            <a:off x="1535348" y="4508938"/>
            <a:ext cx="3571429" cy="21914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E953AE1-CB8B-4FDF-AD50-0596E6FDED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91" b="8010"/>
          <a:stretch/>
        </p:blipFill>
        <p:spPr>
          <a:xfrm>
            <a:off x="7241663" y="4540460"/>
            <a:ext cx="3471444" cy="22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2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14973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4. Data Visualization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4" y="725214"/>
            <a:ext cx="10490326" cy="573944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22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4.3. Mixing quantitative and qualitative variables : </a:t>
            </a: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Boxplot </a:t>
            </a:r>
            <a:r>
              <a:rPr lang="en-US" sz="2200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</a:rPr>
              <a:t>:										</a:t>
            </a:r>
          </a:p>
          <a:p>
            <a:pPr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22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lvl="0"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22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lvl="0"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22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lvl="0" algn="just">
              <a:buClr>
                <a:srgbClr val="212123"/>
              </a:buClr>
              <a:buFont typeface="Arial" panose="020B0604020202020204" pitchFamily="34" charset="0"/>
              <a:buChar char="•"/>
            </a:pPr>
            <a:endParaRPr lang="en-US" sz="10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marL="36900" indent="0" algn="just">
              <a:buNone/>
            </a:pPr>
            <a:endParaRPr lang="en-US" sz="2200" b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1CCBCC-1793-4908-8401-EF6885112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54" b="17112"/>
          <a:stretch/>
        </p:blipFill>
        <p:spPr>
          <a:xfrm>
            <a:off x="482473" y="1891862"/>
            <a:ext cx="5064347" cy="36260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DE5B079-FD70-4B71-8961-B888178B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81" y="1891863"/>
            <a:ext cx="5099145" cy="4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8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650" y="458513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22650" y="1635160"/>
            <a:ext cx="10841763" cy="4947749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en-US" sz="3200" dirty="0">
                <a:latin typeface="+mj-lt"/>
              </a:rPr>
              <a:t>Recall : Descriptive statistics</a:t>
            </a:r>
          </a:p>
          <a:p>
            <a:pPr marL="551250" indent="-514350">
              <a:buFont typeface="+mj-lt"/>
              <a:buAutoNum type="arabicPeriod"/>
            </a:pPr>
            <a:r>
              <a:rPr lang="en-US" sz="3200" dirty="0">
                <a:latin typeface="+mj-lt"/>
              </a:rPr>
              <a:t>Statistical modeling : Probability distributions and estimation </a:t>
            </a:r>
          </a:p>
          <a:p>
            <a:pPr marL="551250" indent="-514350">
              <a:buFont typeface="+mj-lt"/>
              <a:buAutoNum type="arabicPeriod"/>
            </a:pPr>
            <a:r>
              <a:rPr lang="en-US" sz="3200" dirty="0">
                <a:latin typeface="+mj-lt"/>
              </a:rPr>
              <a:t>Confidence Intervals </a:t>
            </a:r>
          </a:p>
          <a:p>
            <a:pPr marL="551250" indent="-514350">
              <a:buFont typeface="+mj-lt"/>
              <a:buAutoNum type="arabicPeriod"/>
            </a:pPr>
            <a:r>
              <a:rPr lang="en-US" sz="3200" dirty="0">
                <a:latin typeface="+mj-lt"/>
              </a:rPr>
              <a:t>Statistical tests</a:t>
            </a:r>
          </a:p>
          <a:p>
            <a:pPr marL="551250" indent="-514350">
              <a:buFont typeface="+mj-lt"/>
              <a:buAutoNum type="arabicPeriod"/>
            </a:pPr>
            <a:r>
              <a:rPr lang="en-US" sz="3200" dirty="0">
                <a:latin typeface="+mj-lt"/>
              </a:rPr>
              <a:t>Regressions </a:t>
            </a:r>
          </a:p>
        </p:txBody>
      </p:sp>
    </p:spTree>
    <p:extLst>
      <p:ext uri="{BB962C8B-B14F-4D97-AF65-F5344CB8AC3E}">
        <p14:creationId xmlns:p14="http://schemas.microsoft.com/office/powerpoint/2010/main" val="285745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106375"/>
            <a:ext cx="9440034" cy="645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Chapter I -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13566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Chapter I - Descriptive statistics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4" y="1174609"/>
            <a:ext cx="11227052" cy="5295202"/>
          </a:xfrm>
        </p:spPr>
        <p:txBody>
          <a:bodyPr>
            <a:normAutofit lnSpcReduction="10000"/>
          </a:bodyPr>
          <a:lstStyle/>
          <a:p>
            <a:pPr marL="36900" indent="0" algn="just">
              <a:buNone/>
            </a:pPr>
            <a:r>
              <a:rPr lang="en-US" sz="2400" dirty="0"/>
              <a:t>1. Terminology</a:t>
            </a:r>
          </a:p>
          <a:p>
            <a:pPr marL="36900" indent="0" algn="just">
              <a:buNone/>
            </a:pPr>
            <a:r>
              <a:rPr lang="en-US" sz="2400" dirty="0"/>
              <a:t>2. Measures of central tendency 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Mean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Mode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Median</a:t>
            </a:r>
          </a:p>
          <a:p>
            <a:pPr marL="36900" indent="0" algn="just">
              <a:buNone/>
            </a:pPr>
            <a:r>
              <a:rPr lang="en-US" sz="2400" dirty="0"/>
              <a:t>3. Measures of central </a:t>
            </a:r>
            <a:r>
              <a:rPr lang="fr-FR" sz="2400" dirty="0"/>
              <a:t>dispersion</a:t>
            </a:r>
            <a:r>
              <a:rPr lang="en-US" sz="2400" dirty="0"/>
              <a:t> 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Range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2200" dirty="0"/>
              <a:t>Interquartile Range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Mean absolute deviation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Variance and Standard deviation </a:t>
            </a:r>
          </a:p>
          <a:p>
            <a:pPr marL="36900" indent="0" algn="just">
              <a:buNone/>
            </a:pPr>
            <a:r>
              <a:rPr lang="en-US" sz="2400" dirty="0"/>
              <a:t>4. Data Visualization : </a:t>
            </a:r>
            <a:r>
              <a:rPr lang="en-US" sz="2400" dirty="0" err="1"/>
              <a:t>Barplots</a:t>
            </a:r>
            <a:r>
              <a:rPr lang="en-US" sz="2400" dirty="0"/>
              <a:t>, Histograms, Boxplots </a:t>
            </a:r>
          </a:p>
        </p:txBody>
      </p:sp>
    </p:spTree>
    <p:extLst>
      <p:ext uri="{BB962C8B-B14F-4D97-AF65-F5344CB8AC3E}">
        <p14:creationId xmlns:p14="http://schemas.microsoft.com/office/powerpoint/2010/main" val="115185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1. Terminology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4" y="984069"/>
            <a:ext cx="11227052" cy="5555411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b="1" dirty="0"/>
              <a:t>P</a:t>
            </a:r>
            <a:r>
              <a:rPr lang="en-US" b="1" dirty="0" err="1"/>
              <a:t>opulation</a:t>
            </a:r>
            <a:r>
              <a:rPr lang="en-US" dirty="0"/>
              <a:t> : A set of similar elements which is of interest for some question or experiment. A statistical population can be a group of existing elements (e.g. the set of all people populating France) or a hypothetical group of objects conceived as a generalization from experience (e.g. the set of all possible equity combinations in a portfolio). A common aim of statistical analysis is to </a:t>
            </a:r>
            <a:r>
              <a:rPr lang="en-US" b="1" dirty="0"/>
              <a:t>produce information about some chosen population.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Sample : </a:t>
            </a:r>
            <a:r>
              <a:rPr lang="en-US" dirty="0"/>
              <a:t>A data sample is a set of data collected and/or selected from a statistical population by a defined procedure. The elements of a sample are known as sample points, sampling units or observations.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Statistical variable </a:t>
            </a:r>
            <a:r>
              <a:rPr lang="en-US" dirty="0"/>
              <a:t>: </a:t>
            </a:r>
            <a:r>
              <a:rPr lang="en-US" dirty="0">
                <a:effectLst/>
              </a:rPr>
              <a:t>A property or quantity that is recorded over a statistical population (E.g. Age, Gender, Occupation etc.)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Statistical modalities</a:t>
            </a:r>
            <a:r>
              <a:rPr lang="en-US" dirty="0">
                <a:effectLst/>
              </a:rPr>
              <a:t> : The set of possible values or observations of a statistical variable. Each individual of the population has a unique modality for each variable (E.g. individual “A” has 26 years old).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Qualitative variable : </a:t>
            </a:r>
            <a:r>
              <a:rPr lang="en-US" dirty="0"/>
              <a:t> A statistical variable is said to be qualitative (or categorical) if its modalities are not measurable. Modalities of a qualitative variable are categories to which each individual is assigned. Categories should be exhaustive and exclusive (i.e. each individual belongs to a unique category). E.g. of qualitative variable : Gender (Modalities : “male”, “female”). </a:t>
            </a:r>
          </a:p>
        </p:txBody>
      </p:sp>
    </p:spTree>
    <p:extLst>
      <p:ext uri="{BB962C8B-B14F-4D97-AF65-F5344CB8AC3E}">
        <p14:creationId xmlns:p14="http://schemas.microsoft.com/office/powerpoint/2010/main" val="241620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1. Terminology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74" y="975360"/>
                <a:ext cx="11227052" cy="5555411"/>
              </a:xfrm>
            </p:spPr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Quantitative</a:t>
                </a:r>
                <a:r>
                  <a:rPr lang="fr-FR" b="1" dirty="0"/>
                  <a:t> variables</a:t>
                </a:r>
                <a:r>
                  <a:rPr lang="en-US" dirty="0"/>
                  <a:t> : A statistical variable is said to be quantitative if its modalities are </a:t>
                </a:r>
                <a:r>
                  <a:rPr lang="en-US" b="1" dirty="0"/>
                  <a:t>measurable</a:t>
                </a:r>
                <a:r>
                  <a:rPr lang="en-US" dirty="0"/>
                  <a:t>. The modalities of a quantitative variable are number related to the chosen unit, which must be always specified (e.g. Age = x years). We differentiate two types of quantitative variables :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Discrete quantitative variable : </a:t>
                </a:r>
                <a:r>
                  <a:rPr lang="en-US" dirty="0"/>
                  <a:t>a  quantitative variable is said to be discrete if its modalities are finite or </a:t>
                </a:r>
                <a:r>
                  <a:rPr lang="en-US" b="1" dirty="0"/>
                  <a:t>countable</a:t>
                </a:r>
                <a:r>
                  <a:rPr lang="en-US" dirty="0"/>
                  <a:t>. The ensemble of modalities can be then given by a list of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which can be finite or infinite. Generally the modalities belong to the ensemble of natural numbers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. E.g. number of people, number of children etc.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Continuous quantitative variable : </a:t>
                </a:r>
                <a:r>
                  <a:rPr lang="en-US" dirty="0"/>
                  <a:t>a  quantitative variable is said to be continues if the ensemble of its modalities is not finite or countable. Hence, a continuous variable can take all the possible values in an interval. Note that a quantitative variable can be discretized (e.g. by considering values over an interval).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74" y="975360"/>
                <a:ext cx="11227052" cy="55554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45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2. Measures of central tendency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4" y="914400"/>
            <a:ext cx="11227052" cy="555541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useful way to summarize (describe) a statistical series of observations (or variable) is to  describe the position of its center (i.e. central tendency). 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most common ways of describing the central tendency are </a:t>
            </a:r>
            <a:r>
              <a:rPr lang="en-US" sz="2400" b="1" dirty="0"/>
              <a:t>mode</a:t>
            </a:r>
            <a:r>
              <a:rPr lang="en-US" sz="2400" dirty="0"/>
              <a:t>, </a:t>
            </a:r>
            <a:r>
              <a:rPr lang="en-US" sz="2400" b="1" dirty="0"/>
              <a:t>mean</a:t>
            </a:r>
            <a:r>
              <a:rPr lang="en-US" sz="2400" dirty="0"/>
              <a:t> and quantiles (specifically </a:t>
            </a:r>
            <a:r>
              <a:rPr lang="en-US" sz="2400" b="1" dirty="0"/>
              <a:t>median</a:t>
            </a:r>
            <a:r>
              <a:rPr lang="en-US" sz="2400" dirty="0"/>
              <a:t>). </a:t>
            </a:r>
          </a:p>
          <a:p>
            <a:pPr marL="36900" indent="0" algn="just">
              <a:buNone/>
            </a:pPr>
            <a:r>
              <a:rPr lang="en-US" sz="2400" dirty="0"/>
              <a:t>2.1. </a:t>
            </a:r>
            <a:r>
              <a:rPr lang="en-US" sz="2400" b="1" dirty="0"/>
              <a:t>Mode</a:t>
            </a:r>
            <a:r>
              <a:rPr lang="en-US" sz="2400" dirty="0"/>
              <a:t> : (denoted Mo)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mode of a given variable is the modality (or value) associated with the highest number of occurrences (i.e. the value that appears most often, or the value that has the highest frequency). </a:t>
            </a:r>
          </a:p>
          <a:p>
            <a:pPr marL="36900" indent="0" algn="just">
              <a:buNone/>
            </a:pPr>
            <a:r>
              <a:rPr lang="en-US" sz="2400" dirty="0"/>
              <a:t>2.2.</a:t>
            </a:r>
            <a:r>
              <a:rPr lang="en-US" sz="2400" b="1" dirty="0"/>
              <a:t> Mean</a:t>
            </a:r>
            <a:r>
              <a:rPr lang="en-US" sz="2400" dirty="0"/>
              <a:t> 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Can be qualified as the center of the observations. Different means can be computed. These include </a:t>
            </a:r>
            <a:r>
              <a:rPr lang="en-US" sz="2400" b="1" dirty="0"/>
              <a:t>arithmetic mean, weighted arithmetic mean, Geometric mean or Quadratic mean. </a:t>
            </a:r>
            <a:endParaRPr lang="en-US" sz="2400" dirty="0"/>
          </a:p>
          <a:p>
            <a:pPr marL="36900" indent="0" algn="just">
              <a:buNone/>
            </a:pPr>
            <a:endParaRPr lang="en-US" sz="24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735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2. Measures of central tendency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Arithmetic mean</a:t>
                </a:r>
                <a:r>
                  <a:rPr lang="en-US" sz="2200" dirty="0"/>
                  <a:t> (or the simple mean or average): is the sum of the observed values divided by the number of observations. Noted generally 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200" dirty="0"/>
                  <a:t>”. More specifically,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2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 are the observations of the variable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, the arithmetic mean is denoted : </a:t>
                </a:r>
              </a:p>
              <a:p>
                <a:pPr marL="3690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4500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/>
                  <a:t>		This implies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sz="2000" dirty="0"/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Weighted arithmetic mean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(or the weighted mean): is the sum of the observed values, weighted by a coefficient, and divided by the number of observations. That is : </a:t>
                </a:r>
              </a:p>
              <a:p>
                <a:pPr marL="3690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FR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dirty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dirty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36900" indent="0" algn="just">
                  <a:spcBef>
                    <a:spcPts val="0"/>
                  </a:spcBef>
                  <a:buNone/>
                </a:pPr>
                <a:r>
                  <a:rPr lang="en-US" sz="2200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 dirty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>
                              <a:outerShdw blurRad="9525" dist="25400" dir="14640000" algn="tl" rotWithShape="0">
                                <a:prstClr val="white">
                                  <a:alpha val="3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/>
                  <a:t> is the frequency.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Note</a:t>
                </a:r>
                <a:r>
                  <a:rPr lang="en-US" sz="2200" dirty="0"/>
                  <a:t> : In probability, we talk about the “</a:t>
                </a:r>
                <a:r>
                  <a:rPr lang="en-US" dirty="0">
                    <a:effectLst/>
                  </a:rPr>
                  <a:t>Expected value” of a random variable and denote its mean : </a:t>
                </a:r>
              </a:p>
              <a:p>
                <a:pPr marL="3690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36900" indent="0" algn="just">
                  <a:buNone/>
                </a:pPr>
                <a:r>
                  <a:rPr lang="en-US" dirty="0">
                    <a:effectLst/>
                  </a:rPr>
                  <a:t>	Where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replace frequencies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effectLst/>
                </a:endParaRPr>
              </a:p>
              <a:p>
                <a:pPr marL="36900" indent="0" algn="just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00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7102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2. Measures of central tendency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Geometric mean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(denoted G) : is the </a:t>
                </a:r>
                <a:r>
                  <a:rPr lang="fr-FR" i="1" dirty="0" err="1">
                    <a:effectLst/>
                  </a:rPr>
                  <a:t>n</a:t>
                </a:r>
                <a:r>
                  <a:rPr lang="fr-FR" dirty="0" err="1">
                    <a:effectLst/>
                  </a:rPr>
                  <a:t>th</a:t>
                </a:r>
                <a:r>
                  <a:rPr lang="fr-FR" dirty="0">
                    <a:effectLst/>
                  </a:rPr>
                  <a:t> root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of the product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positive real numbers : </a:t>
                </a:r>
              </a:p>
              <a:p>
                <a:pPr marL="3690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600" b="0" i="1" dirty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6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dirty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×…×</m:t>
                              </m:r>
                              <m:sSub>
                                <m:sSubPr>
                                  <m:ctrlPr>
                                    <a:rPr lang="fr-FR" sz="1600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dirty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>
                                        <a:outerShdw blurRad="9525" dist="25400" dir="14640000" algn="tl" rotWithShape="0">
                                          <a:prstClr val="white">
                                            <a:alpha val="3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fr-FR" sz="1600" b="0" i="1" dirty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dirty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600" b="0" i="1" dirty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Geometric weighted mean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: is the </a:t>
                </a:r>
                <a:r>
                  <a:rPr lang="fr-FR" sz="2400" i="1" dirty="0" err="1">
                    <a:effectLst/>
                  </a:rPr>
                  <a:t>n</a:t>
                </a:r>
                <a:r>
                  <a:rPr lang="fr-FR" sz="2400" dirty="0" err="1">
                    <a:effectLst/>
                  </a:rPr>
                  <a:t>th</a:t>
                </a:r>
                <a:r>
                  <a:rPr lang="fr-FR" sz="2400" dirty="0">
                    <a:effectLst/>
                  </a:rPr>
                  <a:t> root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of the product of weighted </a:t>
                </a:r>
                <a14:m>
                  <m:oMath xmlns:m="http://schemas.openxmlformats.org/officeDocument/2006/math">
                    <m:r>
                      <a:rPr lang="en-US" sz="2200" i="1" dirty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>
                          <a:outerShdw blurRad="9525" dist="25400" dir="14640000" algn="tl" rotWithShape="0">
                            <a:prstClr val="white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positive real numbers : </a:t>
                </a:r>
              </a:p>
              <a:p>
                <a:pPr marL="3690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ctrlPr>
                            <a:rPr lang="fr-FR" sz="16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fr-F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∏"/>
                                  <m:ctrlP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sup>
                              <m:sSub>
                                <m:sSubPr>
                                  <m:ctrlP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rad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600" i="1" dirty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fr-FR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fr-FR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fr-FR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×…×</m:t>
                              </m:r>
                              <m:sSubSup>
                                <m:sSubSupPr>
                                  <m:ctrlP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fr-FR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600" i="1" dirty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Quadratic mean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(denoted Q) : is the arithmetic mean of the square root n real numbers :</a:t>
                </a:r>
              </a:p>
              <a:p>
                <a:pPr marL="369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22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Quadratic Weighted mean</a:t>
                </a:r>
                <a:r>
                  <a:rPr lang="en-US" sz="220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>
                      <a:outerShdw blurRad="9525" dist="25400" dir="14640000" algn="tl" rotWithShape="0">
                        <a:prstClr val="white">
                          <a:alpha val="30000"/>
                        </a:prstClr>
                      </a:outerShdw>
                    </a:effectLst>
                  </a:rPr>
                  <a:t> (denoted Q) : is the arithmetic mean of the square root n real numbers :</a:t>
                </a:r>
              </a:p>
              <a:p>
                <a:pPr marL="369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2AC5504-5449-466C-BFF1-348366CA1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74" y="914400"/>
                <a:ext cx="11227052" cy="57394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58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TC104033929[[fn=Ardoise]]</Template>
  <TotalTime>7503</TotalTime>
  <Words>1703</Words>
  <Application>Microsoft Office PowerPoint</Application>
  <PresentationFormat>Grand écran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Cambria Math</vt:lpstr>
      <vt:lpstr>Wingdings 2</vt:lpstr>
      <vt:lpstr>Ardoise</vt:lpstr>
      <vt:lpstr>Statistics</vt:lpstr>
      <vt:lpstr>Summary</vt:lpstr>
      <vt:lpstr>Présentation PowerPoint</vt:lpstr>
      <vt:lpstr>Chapter I - Descriptive statistics</vt:lpstr>
      <vt:lpstr>1. Terminology </vt:lpstr>
      <vt:lpstr>1. Terminology </vt:lpstr>
      <vt:lpstr>2. Measures of central tendency  </vt:lpstr>
      <vt:lpstr>2. Measures of central tendency </vt:lpstr>
      <vt:lpstr>2. Measures of central tendency  </vt:lpstr>
      <vt:lpstr>2. Measures of central tendency  </vt:lpstr>
      <vt:lpstr>3. Measures of dispersion  </vt:lpstr>
      <vt:lpstr>3. Measures of dispersion  </vt:lpstr>
      <vt:lpstr>3. Measures of dispersion  </vt:lpstr>
      <vt:lpstr>Présentation PowerPoint</vt:lpstr>
      <vt:lpstr>4. Data Visualization   </vt:lpstr>
      <vt:lpstr>4. Data Visualization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VBA</dc:title>
  <dc:creator>Achraf Seddik</dc:creator>
  <cp:lastModifiedBy>Achraf Seddik</cp:lastModifiedBy>
  <cp:revision>477</cp:revision>
  <dcterms:created xsi:type="dcterms:W3CDTF">2014-05-18T19:50:59Z</dcterms:created>
  <dcterms:modified xsi:type="dcterms:W3CDTF">2020-10-11T14:58:25Z</dcterms:modified>
</cp:coreProperties>
</file>