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2" r:id="rId2"/>
    <p:sldId id="314" r:id="rId3"/>
    <p:sldId id="315" r:id="rId4"/>
    <p:sldId id="316" r:id="rId5"/>
    <p:sldId id="317" r:id="rId6"/>
    <p:sldId id="31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63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16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250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5237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798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54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390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068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2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68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49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44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2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50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13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64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0579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C019CA3-EDB8-4C68-9983-098F0AC0EC09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11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5983" y="3106375"/>
            <a:ext cx="9440034" cy="64525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Chapter III – Confidence Intervals </a:t>
            </a:r>
          </a:p>
        </p:txBody>
      </p:sp>
    </p:spTree>
    <p:extLst>
      <p:ext uri="{BB962C8B-B14F-4D97-AF65-F5344CB8AC3E}">
        <p14:creationId xmlns:p14="http://schemas.microsoft.com/office/powerpoint/2010/main" val="38571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D95E7-AB88-412E-B90E-72CADA38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74" y="204159"/>
            <a:ext cx="10353762" cy="710241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</a:rPr>
              <a:t>1. 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2AC5504-5449-466C-BFF1-348366CA1B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787" y="914400"/>
                <a:ext cx="11544426" cy="5555411"/>
              </a:xfrm>
            </p:spPr>
            <p:txBody>
              <a:bodyPr>
                <a:norm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b="1" dirty="0"/>
                  <a:t>Objective :</a:t>
                </a:r>
                <a:r>
                  <a:rPr lang="en-US" dirty="0"/>
                  <a:t> In the previous chapter we considered estimators that give a point estimate of a parameter. The objective of confidence intervals is to complete these point estimates by providing an interval to which the parameter belongs with a certain probability (which is usually big). 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b="1" dirty="0"/>
                  <a:t>The problem</a:t>
                </a:r>
                <a:r>
                  <a:rPr lang="en-US" dirty="0"/>
                  <a:t> : 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Say we have an n-sample </a:t>
                </a:r>
                <a14:m>
                  <m:oMath xmlns:m="http://schemas.openxmlformats.org/officeDocument/2006/math">
                    <m:r>
                      <a:rPr lang="fr-FR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a law that depends of the parameter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. From previous chapter we know how to construct an estimator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and how to deduce an estimate (hence a value) for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from the realization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For example consider the estimation problem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for the mean of a population. A possible estimator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a possible estimation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 The problem is : “</a:t>
                </a:r>
                <a:r>
                  <a:rPr lang="en-US" b="1" dirty="0"/>
                  <a:t>how much confidence can be given to this point estimate ?</a:t>
                </a:r>
                <a:r>
                  <a:rPr lang="en-US" dirty="0"/>
                  <a:t>” The solution is to find an interval to which belong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of type 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with a given confidence level. This confidence level is provided by considering  the law of the estimator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Typically, for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with a known variance for our sample, with a 95% confidence level, our goal will be to find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such that for each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fr-FR" b="0" dirty="0"/>
              </a:p>
              <a:p>
                <a:pPr marL="4500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nor/>
                        </m:rPr>
                        <a:rPr lang="en-US" dirty="0"/>
                        <m:t>95%</m:t>
                      </m:r>
                    </m:oMath>
                  </m:oMathPara>
                </a14:m>
                <a:endParaRPr lang="fr-FR" dirty="0"/>
              </a:p>
              <a:p>
                <a:pPr marL="450000" lvl="1" indent="0" algn="just">
                  <a:buNone/>
                </a:pPr>
                <a:r>
                  <a:rPr lang="en-US" dirty="0"/>
                  <a:t>    Since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a probability, it depends on the law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2AC5504-5449-466C-BFF1-348366CA1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787" y="914400"/>
                <a:ext cx="11544426" cy="555541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39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D95E7-AB88-412E-B90E-72CADA38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74" y="204159"/>
            <a:ext cx="10353762" cy="710241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</a:rPr>
              <a:t>2. Constructing confidence intervals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2AC5504-5449-466C-BFF1-348366CA1B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5078" y="914400"/>
                <a:ext cx="11544426" cy="5555411"/>
              </a:xfrm>
            </p:spPr>
            <p:txBody>
              <a:bodyPr>
                <a:normAutofit lnSpcReduction="10000"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b="1" dirty="0"/>
                  <a:t>2.1. Definition</a:t>
                </a:r>
              </a:p>
              <a:p>
                <a:pPr marL="357188" indent="0" algn="just">
                  <a:buNone/>
                </a:pPr>
                <a:r>
                  <a:rPr lang="en-US" b="1" dirty="0"/>
                  <a:t>Definition 2.1</a:t>
                </a:r>
                <a:r>
                  <a:rPr lang="en-US" dirty="0"/>
                  <a:t> For a probability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a confidence interval of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) at the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level is an interval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two function of the observations, (i.e.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fr-FR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fr-FR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fr-FR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b="0" i="0" dirty="0" smtClean="0"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fr-FR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)  such that : </a:t>
                </a:r>
              </a:p>
              <a:p>
                <a:pPr marL="3690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ℙ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∈</m:t>
                          </m:r>
                          <m:acc>
                            <m:accPr>
                              <m:chr m:val="̂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≥1−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m:rPr>
                          <m:nor/>
                        </m:rPr>
                        <a:rPr lang="fr-FR" b="0" i="0" dirty="0" smtClean="0"/>
                        <m:t>,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fr-FR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fr-FR" dirty="0"/>
              </a:p>
              <a:p>
                <a:pPr marL="36900" indent="0" algn="just">
                  <a:buNone/>
                </a:pPr>
                <a:r>
                  <a:rPr lang="fr-FR" dirty="0"/>
                  <a:t>	Or </a:t>
                </a:r>
                <a:r>
                  <a:rPr lang="en-US" dirty="0"/>
                  <a:t>similarly</a:t>
                </a:r>
                <a:r>
                  <a:rPr lang="fr-FR" dirty="0"/>
                  <a:t> :</a:t>
                </a:r>
              </a:p>
              <a:p>
                <a:pPr marL="369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ℙ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≥1−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m:rPr>
                          <m:nor/>
                        </m:rPr>
                        <a:rPr lang="fr-FR" dirty="0"/>
                        <m:t>,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fr-F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fr-FR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br>
                  <a:rPr lang="fr-FR" dirty="0"/>
                </a:br>
                <a:endParaRPr lang="fr-FR" dirty="0"/>
              </a:p>
              <a:p>
                <a:pPr algn="just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The usual values for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are 1%, 5% or 10%. At fixed confidence level, a confidence interval is more precise if its length is small. </a:t>
                </a:r>
              </a:p>
              <a:p>
                <a:pPr algn="just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If we consider a 95% confidence level (i.e. 5% risk level), then the probability that the true value of the unknown parameter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lays within the considered confidence interval is at least of 95%. </a:t>
                </a:r>
              </a:p>
              <a:p>
                <a:pPr algn="just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b="1" dirty="0"/>
                  <a:t>2.2. First constructions of confidence intervals</a:t>
                </a:r>
              </a:p>
              <a:p>
                <a:pPr algn="just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Confidence intervals construction is based on a good knowledge of the model (in particular that of the variance of the observations), and uses the quantiles of a certain law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2AC5504-5449-466C-BFF1-348366CA1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5078" y="914400"/>
                <a:ext cx="11544426" cy="555541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971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D95E7-AB88-412E-B90E-72CADA38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74" y="204159"/>
            <a:ext cx="10353762" cy="710241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</a:rPr>
              <a:t>2. Constructing confidence intervals 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2AC5504-5449-466C-BFF1-348366CA1B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5078" y="914400"/>
                <a:ext cx="11544426" cy="5739441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b="1" dirty="0"/>
                  <a:t>Definition 2.2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be a continuous and strictly increasing distribution function. For each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, we call a quantile function of order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dirty="0"/>
                  <a:t>, the only solution of the equation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In particular: 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=50%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50%</m:t>
                        </m:r>
                      </m:sub>
                    </m:sSub>
                  </m:oMath>
                </a14:m>
                <a:r>
                  <a:rPr lang="en-US" dirty="0"/>
                  <a:t> is called the median of the law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US" dirty="0"/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=25%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5%</m:t>
                        </m:r>
                      </m:sub>
                    </m:sSub>
                  </m:oMath>
                </a14:m>
                <a:r>
                  <a:rPr lang="en-US" dirty="0"/>
                  <a:t> is called the first quartile of the law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US" dirty="0"/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b="1" dirty="0"/>
                  <a:t>2.1. Gaussian case with unknown expectation and known variance :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Say we have an n-sample </a:t>
                </a:r>
                <a14:m>
                  <m:oMath xmlns:m="http://schemas.openxmlformats.org/officeDocument/2006/math">
                    <m:r>
                      <a:rPr lang="fr-FR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law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lang="en-US" dirty="0"/>
                  <a:t>, i.e. of </a:t>
                </a:r>
                <a:r>
                  <a:rPr lang="en-US" b="1" dirty="0"/>
                  <a:t>unknown expectation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b="1" dirty="0"/>
                  <a:t> but of known variance equal to 1</a:t>
                </a:r>
                <a:r>
                  <a:rPr lang="en-US" dirty="0"/>
                  <a:t>. For the estimation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we propose typically three confidence intervals, all of 95% confidence level :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b="0" dirty="0"/>
                  <a:t>Two-sided</a:t>
                </a:r>
                <a:r>
                  <a:rPr lang="fr-FR" b="0" dirty="0"/>
                  <a:t> confidence </a:t>
                </a:r>
                <a:r>
                  <a:rPr lang="en-US" b="0" dirty="0"/>
                  <a:t>interval</a:t>
                </a:r>
                <a:r>
                  <a:rPr lang="fr-FR" b="0" dirty="0"/>
                  <a:t> (</a:t>
                </a:r>
                <a:r>
                  <a:rPr lang="fr-FR" b="0" dirty="0" err="1"/>
                  <a:t>bilateral</a:t>
                </a:r>
                <a:r>
                  <a:rPr lang="fr-FR" b="0" dirty="0"/>
                  <a:t> </a:t>
                </a:r>
                <a:r>
                  <a:rPr lang="fr-FR" b="0" dirty="0" err="1"/>
                  <a:t>risk</a:t>
                </a:r>
                <a:r>
                  <a:rPr lang="fr-FR" b="0" dirty="0"/>
                  <a:t>) : </a:t>
                </a:r>
              </a:p>
              <a:p>
                <a:pPr marL="4500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97.5%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97.5%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1.96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1.96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fr-FR" dirty="0">
                  <a:latin typeface="Cambria Math" panose="02040503050406030204" pitchFamily="18" charset="0"/>
                </a:endParaRP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left-sided</a:t>
                </a:r>
                <a:r>
                  <a:rPr lang="fr-FR" dirty="0"/>
                  <a:t> confidence </a:t>
                </a:r>
                <a:r>
                  <a:rPr lang="en-US" dirty="0"/>
                  <a:t>interval</a:t>
                </a:r>
                <a:r>
                  <a:rPr lang="fr-FR" dirty="0"/>
                  <a:t> : (</a:t>
                </a:r>
                <a:r>
                  <a:rPr lang="fr-FR" dirty="0" err="1"/>
                  <a:t>risk</a:t>
                </a:r>
                <a:r>
                  <a:rPr lang="fr-FR" dirty="0"/>
                  <a:t> of - )</a:t>
                </a:r>
              </a:p>
              <a:p>
                <a:pPr marL="4500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95%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1.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,+∞</m:t>
                          </m:r>
                        </m:e>
                      </m:d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right-sided</a:t>
                </a:r>
                <a:r>
                  <a:rPr lang="fr-FR" dirty="0"/>
                  <a:t> confidence </a:t>
                </a:r>
                <a:r>
                  <a:rPr lang="en-US" dirty="0"/>
                  <a:t>interval</a:t>
                </a:r>
                <a:r>
                  <a:rPr lang="fr-FR" dirty="0"/>
                  <a:t> :  (</a:t>
                </a:r>
                <a:r>
                  <a:rPr lang="fr-FR" dirty="0" err="1"/>
                  <a:t>risk</a:t>
                </a:r>
                <a:r>
                  <a:rPr lang="fr-FR" dirty="0"/>
                  <a:t> of + )</a:t>
                </a:r>
              </a:p>
              <a:p>
                <a:pPr marL="4500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∞,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95%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−∞,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1.96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2AC5504-5449-466C-BFF1-348366CA1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5078" y="914400"/>
                <a:ext cx="11544426" cy="573944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065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D95E7-AB88-412E-B90E-72CADA38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74" y="204159"/>
            <a:ext cx="10353762" cy="710241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</a:rPr>
              <a:t>2. Constructing confidence intervals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2AC5504-5449-466C-BFF1-348366CA1B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5078" y="914400"/>
                <a:ext cx="11544426" cy="5555411"/>
              </a:xfrm>
            </p:spPr>
            <p:txBody>
              <a:bodyPr>
                <a:norm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b="1" dirty="0"/>
                  <a:t>Illustration : 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b="1" dirty="0"/>
                  <a:t>How these confidence intervals are obtained ? 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We start from the Central limit Theorem which states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ad>
                          <m:radPr>
                            <m:degHide m:val="on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)~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dirty="0"/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Our goal is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fr-FR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≥1−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fr-FR" dirty="0"/>
                      <m:t>,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=5%</m:t>
                    </m:r>
                  </m:oMath>
                </a14:m>
                <a:r>
                  <a:rPr lang="en-US" dirty="0"/>
                  <a:t>, 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fr-FR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95%</m:t>
                    </m:r>
                  </m:oMath>
                </a14:m>
                <a:endParaRPr lang="en-US" dirty="0"/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For a two-sided CI, we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ad>
                              <m:radPr>
                                <m:degHide m:val="on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≥95%</m:t>
                    </m:r>
                  </m:oMath>
                </a14:m>
                <a:endParaRPr lang="en-US" dirty="0"/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By taking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97.5%</m:t>
                        </m:r>
                      </m:sub>
                    </m:sSub>
                  </m:oMath>
                </a14:m>
                <a:r>
                  <a:rPr lang="en-US" dirty="0"/>
                  <a:t>, we find :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97.5%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97.5%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≥95%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2AC5504-5449-466C-BFF1-348366CA1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5078" y="914400"/>
                <a:ext cx="11544426" cy="555541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>
            <a:extLst>
              <a:ext uri="{FF2B5EF4-FFF2-40B4-BE49-F238E27FC236}">
                <a16:creationId xmlns:a16="http://schemas.microsoft.com/office/drawing/2014/main" id="{18982838-CA59-483D-AF5C-02EDA746EFBC}"/>
              </a:ext>
            </a:extLst>
          </p:cNvPr>
          <p:cNvGrpSpPr/>
          <p:nvPr/>
        </p:nvGrpSpPr>
        <p:grpSpPr>
          <a:xfrm>
            <a:off x="2962227" y="1130653"/>
            <a:ext cx="6728045" cy="2753370"/>
            <a:chOff x="2962227" y="1130653"/>
            <a:chExt cx="6728045" cy="2753370"/>
          </a:xfrm>
        </p:grpSpPr>
        <p:pic>
          <p:nvPicPr>
            <p:cNvPr id="1026" name="Picture 2" descr="RÃ©sultat de recherche d'images pour &quot;interval confidence two-sided&quot;">
              <a:extLst>
                <a:ext uri="{FF2B5EF4-FFF2-40B4-BE49-F238E27FC236}">
                  <a16:creationId xmlns:a16="http://schemas.microsoft.com/office/drawing/2014/main" id="{7F63290E-F5B3-418D-8E09-C4B673A380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996" b="8831"/>
            <a:stretch/>
          </p:blipFill>
          <p:spPr bwMode="auto">
            <a:xfrm>
              <a:off x="2962227" y="1253765"/>
              <a:ext cx="6728045" cy="2630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8116F28-CC46-4F9B-803D-12C0157ADDDF}"/>
                </a:ext>
              </a:extLst>
            </p:cNvPr>
            <p:cNvSpPr txBox="1"/>
            <p:nvPr/>
          </p:nvSpPr>
          <p:spPr>
            <a:xfrm>
              <a:off x="3848291" y="1253765"/>
              <a:ext cx="1489435" cy="58477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1600" dirty="0" err="1"/>
                <a:t>Fig</a:t>
              </a:r>
              <a:r>
                <a:rPr lang="fr-FR" sz="1600" dirty="0"/>
                <a:t> A. </a:t>
              </a:r>
            </a:p>
            <a:p>
              <a:pPr algn="ctr"/>
              <a:r>
                <a:rPr lang="fr-FR" sz="1600" dirty="0" err="1"/>
                <a:t>Two-sided</a:t>
              </a:r>
              <a:r>
                <a:rPr lang="fr-FR" sz="1600" dirty="0"/>
                <a:t> CI</a:t>
              </a:r>
              <a:endParaRPr lang="fr-FR" dirty="0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6C56A2CA-CD2B-40C5-B00E-D4E19ABD69ED}"/>
                </a:ext>
              </a:extLst>
            </p:cNvPr>
            <p:cNvSpPr txBox="1"/>
            <p:nvPr/>
          </p:nvSpPr>
          <p:spPr>
            <a:xfrm>
              <a:off x="7414451" y="1130653"/>
              <a:ext cx="1489435" cy="83099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1600" dirty="0" err="1"/>
                <a:t>Fig</a:t>
              </a:r>
              <a:r>
                <a:rPr lang="fr-FR" sz="1600" dirty="0"/>
                <a:t> B. </a:t>
              </a:r>
            </a:p>
            <a:p>
              <a:pPr algn="ctr"/>
              <a:r>
                <a:rPr lang="fr-FR" sz="1600" dirty="0"/>
                <a:t>One-</a:t>
              </a:r>
              <a:r>
                <a:rPr lang="fr-FR" sz="1600" dirty="0" err="1"/>
                <a:t>sided</a:t>
              </a:r>
              <a:r>
                <a:rPr lang="fr-FR" sz="1600" dirty="0"/>
                <a:t> CI (</a:t>
              </a:r>
              <a:r>
                <a:rPr lang="fr-FR" sz="1600" dirty="0" err="1"/>
                <a:t>left-sided</a:t>
              </a:r>
              <a:r>
                <a:rPr lang="fr-FR" sz="1600" dirty="0"/>
                <a:t>)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66822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D95E7-AB88-412E-B90E-72CADA38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74" y="204159"/>
            <a:ext cx="10353762" cy="710241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</a:rPr>
              <a:t>2. Constructing confidence intervals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2AC5504-5449-466C-BFF1-348366CA1B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5078" y="914400"/>
                <a:ext cx="11544426" cy="5739441"/>
              </a:xfrm>
            </p:spPr>
            <p:txBody>
              <a:bodyPr>
                <a:normAutofit lnSpcReduction="10000"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b="1" dirty="0"/>
                  <a:t>2.2. Gaussian </a:t>
                </a:r>
                <a:r>
                  <a:rPr lang="en-US" b="1"/>
                  <a:t>case with </a:t>
                </a:r>
                <a:r>
                  <a:rPr lang="en-US" b="1" dirty="0"/>
                  <a:t>unknown expectation and unknown variance :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Say we have an n-sample </a:t>
                </a:r>
                <a14:m>
                  <m:oMath xmlns:m="http://schemas.openxmlformats.org/officeDocument/2006/math">
                    <m:r>
                      <a:rPr lang="fr-FR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law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i.e. of </a:t>
                </a:r>
                <a:r>
                  <a:rPr lang="en-US" b="1" dirty="0"/>
                  <a:t>unknown expectation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b="1" dirty="0"/>
                  <a:t> and unknown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dirty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fr-FR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(most common case)</a:t>
                </a:r>
              </a:p>
              <a:p>
                <a:pPr algn="just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In this case we consider that a transformation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follows a student distribution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, which allows to obtain confidence intervals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the case of unknown expectation and variance. By considering quantiles of order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the following confidence interval is obtained for the mean : </a:t>
                </a:r>
              </a:p>
              <a:p>
                <a:pPr marL="4500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ℙ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pPr algn="just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Which gives the following confidence interval of level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:</a:t>
                </a:r>
              </a:p>
              <a:p>
                <a:pPr marL="36900" indent="0" algn="just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algn="just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Note : when the number of observations n increases, the student distribution tends toward a standard gaussian distribution </a:t>
                </a:r>
              </a:p>
              <a:p>
                <a:pPr algn="just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b="1" dirty="0"/>
                  <a:t>Final remark </a:t>
                </a:r>
                <a:r>
                  <a:rPr lang="en-US" dirty="0"/>
                  <a:t>: The confidence intervals presented in this chapter apply only to a gaussian sample. Other confidence interval constructions exist in literature for Gaussian or other distributions samples. 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2AC5504-5449-466C-BFF1-348366CA1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5078" y="914400"/>
                <a:ext cx="11544426" cy="573944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763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815</Words>
  <Application>Microsoft Office PowerPoint</Application>
  <PresentationFormat>Grand écran</PresentationFormat>
  <Paragraphs>57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Calisto MT</vt:lpstr>
      <vt:lpstr>Cambria Math</vt:lpstr>
      <vt:lpstr>Wingdings 2</vt:lpstr>
      <vt:lpstr>Ardoise</vt:lpstr>
      <vt:lpstr>Présentation PowerPoint</vt:lpstr>
      <vt:lpstr>1. Introduction</vt:lpstr>
      <vt:lpstr>2. Constructing confidence intervals : </vt:lpstr>
      <vt:lpstr>2. Constructing confidence intervals : </vt:lpstr>
      <vt:lpstr>2. Constructing confidence intervals : </vt:lpstr>
      <vt:lpstr>2. Constructing confidence intervals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Achraf Seddik</dc:creator>
  <cp:lastModifiedBy>Achraf Seddik</cp:lastModifiedBy>
  <cp:revision>51</cp:revision>
  <dcterms:created xsi:type="dcterms:W3CDTF">2019-02-03T18:14:09Z</dcterms:created>
  <dcterms:modified xsi:type="dcterms:W3CDTF">2019-03-08T21:18:13Z</dcterms:modified>
</cp:coreProperties>
</file>