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2" r:id="rId2"/>
    <p:sldId id="314" r:id="rId3"/>
    <p:sldId id="316" r:id="rId4"/>
    <p:sldId id="317" r:id="rId5"/>
    <p:sldId id="321" r:id="rId6"/>
    <p:sldId id="322" r:id="rId7"/>
    <p:sldId id="323"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415263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14216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195250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5237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157798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5C019CA3-EDB8-4C68-9983-098F0AC0EC09}" type="datetimeFigureOut">
              <a:rPr lang="fr-FR" smtClean="0"/>
              <a:t>17/03/2019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1505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3" name="Date Placeholder 2"/>
          <p:cNvSpPr>
            <a:spLocks noGrp="1"/>
          </p:cNvSpPr>
          <p:nvPr>
            <p:ph type="dt" sz="half" idx="10"/>
          </p:nvPr>
        </p:nvSpPr>
        <p:spPr/>
        <p:txBody>
          <a:bodyPr/>
          <a:lstStyle/>
          <a:p>
            <a:fld id="{5C019CA3-EDB8-4C68-9983-098F0AC0EC09}" type="datetimeFigureOut">
              <a:rPr lang="fr-FR" smtClean="0"/>
              <a:t>17/03/2019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4281390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83706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0642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C019CA3-EDB8-4C68-9983-098F0AC0EC09}" type="datetimeFigureOut">
              <a:rPr lang="fr-FR" smtClean="0"/>
              <a:t>17/03/2019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92268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5C019CA3-EDB8-4C68-9983-098F0AC0EC09}" type="datetimeFigureOut">
              <a:rPr lang="fr-FR" smtClean="0"/>
              <a:t>17/03/2019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46549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11644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C019CA3-EDB8-4C68-9983-098F0AC0EC09}" type="datetimeFigureOut">
              <a:rPr lang="fr-FR" smtClean="0"/>
              <a:t>17/03/2019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1562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C019CA3-EDB8-4C68-9983-098F0AC0EC09}" type="datetimeFigureOut">
              <a:rPr lang="fr-FR" smtClean="0"/>
              <a:t>17/03/2019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235050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19CA3-EDB8-4C68-9983-098F0AC0EC09}" type="datetimeFigureOut">
              <a:rPr lang="fr-FR" smtClean="0"/>
              <a:t>17/03/2019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3315138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187647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5C019CA3-EDB8-4C68-9983-098F0AC0EC09}" type="datetimeFigureOut">
              <a:rPr lang="fr-FR" smtClean="0"/>
              <a:t>17/03/2019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E386D8B-83D6-4DC4-A72B-E7AD15068B5F}" type="slidenum">
              <a:rPr lang="fr-FR" smtClean="0"/>
              <a:t>‹N°›</a:t>
            </a:fld>
            <a:endParaRPr lang="fr-FR"/>
          </a:p>
        </p:txBody>
      </p:sp>
    </p:spTree>
    <p:extLst>
      <p:ext uri="{BB962C8B-B14F-4D97-AF65-F5344CB8AC3E}">
        <p14:creationId xmlns:p14="http://schemas.microsoft.com/office/powerpoint/2010/main" val="155057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019CA3-EDB8-4C68-9983-098F0AC0EC09}" type="datetimeFigureOut">
              <a:rPr lang="fr-FR" smtClean="0"/>
              <a:t>17/03/2019</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386D8B-83D6-4DC4-A72B-E7AD15068B5F}" type="slidenum">
              <a:rPr lang="fr-FR" smtClean="0"/>
              <a:t>‹N°›</a:t>
            </a:fld>
            <a:endParaRPr lang="fr-FR"/>
          </a:p>
        </p:txBody>
      </p:sp>
    </p:spTree>
    <p:extLst>
      <p:ext uri="{BB962C8B-B14F-4D97-AF65-F5344CB8AC3E}">
        <p14:creationId xmlns:p14="http://schemas.microsoft.com/office/powerpoint/2010/main" val="1598112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5983" y="3106375"/>
            <a:ext cx="9440034" cy="645250"/>
          </a:xfrm>
        </p:spPr>
        <p:txBody>
          <a:bodyPr>
            <a:normAutofit/>
          </a:bodyPr>
          <a:lstStyle/>
          <a:p>
            <a:r>
              <a:rPr lang="en-US" sz="3600" dirty="0">
                <a:latin typeface="+mj-lt"/>
              </a:rPr>
              <a:t>Chapter V – Linear Regression</a:t>
            </a:r>
          </a:p>
        </p:txBody>
      </p:sp>
    </p:spTree>
    <p:extLst>
      <p:ext uri="{BB962C8B-B14F-4D97-AF65-F5344CB8AC3E}">
        <p14:creationId xmlns:p14="http://schemas.microsoft.com/office/powerpoint/2010/main" val="38571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1. Introduction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555411"/>
              </a:xfrm>
            </p:spPr>
            <p:txBody>
              <a:bodyPr>
                <a:normAutofit fontScale="92500"/>
              </a:bodyPr>
              <a:lstStyle/>
              <a:p>
                <a:pPr algn="just">
                  <a:buFont typeface="Arial" panose="020B0604020202020204" pitchFamily="34" charset="0"/>
                  <a:buChar char="•"/>
                </a:pPr>
                <a:r>
                  <a:rPr lang="en-US" b="1" dirty="0"/>
                  <a:t>Objective :</a:t>
                </a:r>
                <a:r>
                  <a:rPr lang="en-US" dirty="0"/>
                  <a:t> </a:t>
                </a:r>
              </a:p>
              <a:p>
                <a:pPr marL="36900" indent="0" algn="just">
                  <a:buNone/>
                </a:pPr>
                <a:r>
                  <a:rPr lang="en-US" dirty="0"/>
                  <a:t>Regression analysis allows to study the </a:t>
                </a:r>
                <a:r>
                  <a:rPr lang="en-US" b="1" dirty="0"/>
                  <a:t>relationship</a:t>
                </a:r>
                <a:r>
                  <a:rPr lang="en-US" dirty="0"/>
                  <a:t> between an </a:t>
                </a:r>
                <a:r>
                  <a:rPr lang="en-US" b="1" dirty="0"/>
                  <a:t>explained variable</a:t>
                </a:r>
                <a:r>
                  <a:rPr lang="en-US" dirty="0"/>
                  <a:t> (also called </a:t>
                </a:r>
                <a14:m>
                  <m:oMath xmlns:m="http://schemas.openxmlformats.org/officeDocument/2006/math">
                    <m:r>
                      <a:rPr lang="en-US" i="1" dirty="0" smtClean="0">
                        <a:latin typeface="Cambria Math" panose="02040503050406030204" pitchFamily="18" charset="0"/>
                      </a:rPr>
                      <m:t>𝑌</m:t>
                    </m:r>
                  </m:oMath>
                </a14:m>
                <a:r>
                  <a:rPr lang="en-US" dirty="0"/>
                  <a:t>, predicted, dependent or endogenous variable) and </a:t>
                </a:r>
                <a:r>
                  <a:rPr lang="en-US" b="1" dirty="0"/>
                  <a:t>one or more</a:t>
                </a:r>
                <a:r>
                  <a:rPr lang="en-US" dirty="0"/>
                  <a:t> possible </a:t>
                </a:r>
                <a:r>
                  <a:rPr lang="en-US" b="1" dirty="0"/>
                  <a:t>explanatory variables</a:t>
                </a:r>
                <a:r>
                  <a:rPr lang="en-US" dirty="0"/>
                  <a:t> (also called </a:t>
                </a:r>
                <a14:m>
                  <m:oMath xmlns:m="http://schemas.openxmlformats.org/officeDocument/2006/math">
                    <m:r>
                      <a:rPr lang="en-US" i="1" dirty="0" smtClean="0">
                        <a:latin typeface="Cambria Math" panose="02040503050406030204" pitchFamily="18" charset="0"/>
                      </a:rPr>
                      <m:t>𝑋</m:t>
                    </m:r>
                  </m:oMath>
                </a14:m>
                <a:r>
                  <a:rPr lang="en-US" dirty="0"/>
                  <a:t>, predictors, independent or exogenous variables. All these </a:t>
                </a:r>
                <a:r>
                  <a:rPr lang="en-US" b="1" dirty="0"/>
                  <a:t>variables</a:t>
                </a:r>
                <a:r>
                  <a:rPr lang="en-US" dirty="0"/>
                  <a:t> </a:t>
                </a:r>
                <a:r>
                  <a:rPr lang="en-US" b="1" dirty="0"/>
                  <a:t>must be quantitative.</a:t>
                </a:r>
              </a:p>
              <a:p>
                <a:pPr marL="36900" indent="0" algn="just">
                  <a:buNone/>
                </a:pPr>
                <a:r>
                  <a:rPr lang="en-US" dirty="0"/>
                  <a:t>Our goal will be : </a:t>
                </a:r>
              </a:p>
              <a:p>
                <a:pPr marL="895350" indent="-304800" algn="just">
                  <a:buFont typeface="Wingdings" panose="05000000000000000000" pitchFamily="2" charset="2"/>
                  <a:buChar char="§"/>
                </a:pPr>
                <a:r>
                  <a:rPr lang="en-US" dirty="0"/>
                  <a:t>To say if an independent variable(s) </a:t>
                </a:r>
                <a14:m>
                  <m:oMath xmlns:m="http://schemas.openxmlformats.org/officeDocument/2006/math">
                    <m:r>
                      <a:rPr lang="en-US" i="1" dirty="0" smtClean="0">
                        <a:latin typeface="Cambria Math" panose="02040503050406030204" pitchFamily="18" charset="0"/>
                      </a:rPr>
                      <m:t>𝑋</m:t>
                    </m:r>
                  </m:oMath>
                </a14:m>
                <a:r>
                  <a:rPr lang="en-US" dirty="0"/>
                  <a:t> explain the dependent variable </a:t>
                </a:r>
                <a14:m>
                  <m:oMath xmlns:m="http://schemas.openxmlformats.org/officeDocument/2006/math">
                    <m:r>
                      <a:rPr lang="en-US" i="1" dirty="0" smtClean="0">
                        <a:latin typeface="Cambria Math" panose="02040503050406030204" pitchFamily="18" charset="0"/>
                      </a:rPr>
                      <m:t>𝑌</m:t>
                    </m:r>
                  </m:oMath>
                </a14:m>
                <a:r>
                  <a:rPr lang="en-US" dirty="0"/>
                  <a:t> (inference problem)</a:t>
                </a:r>
              </a:p>
              <a:p>
                <a:pPr marL="895350" indent="-304800" algn="just">
                  <a:buFont typeface="Wingdings" panose="05000000000000000000" pitchFamily="2" charset="2"/>
                  <a:buChar char="§"/>
                </a:pPr>
                <a:r>
                  <a:rPr lang="en-US" dirty="0"/>
                  <a:t>To predict future values of </a:t>
                </a:r>
                <a14:m>
                  <m:oMath xmlns:m="http://schemas.openxmlformats.org/officeDocument/2006/math">
                    <m:r>
                      <a:rPr lang="en-US" i="1" dirty="0" smtClean="0">
                        <a:latin typeface="Cambria Math" panose="02040503050406030204" pitchFamily="18" charset="0"/>
                      </a:rPr>
                      <m:t>𝑌</m:t>
                    </m:r>
                  </m:oMath>
                </a14:m>
                <a:r>
                  <a:rPr lang="en-US" dirty="0"/>
                  <a:t> based on the observation of its relationship with </a:t>
                </a:r>
                <a14:m>
                  <m:oMath xmlns:m="http://schemas.openxmlformats.org/officeDocument/2006/math">
                    <m:r>
                      <a:rPr lang="en-US" i="1" dirty="0" smtClean="0">
                        <a:latin typeface="Cambria Math" panose="02040503050406030204" pitchFamily="18" charset="0"/>
                      </a:rPr>
                      <m:t>𝑋</m:t>
                    </m:r>
                  </m:oMath>
                </a14:m>
                <a:r>
                  <a:rPr lang="en-US" dirty="0"/>
                  <a:t> (prediction problem)</a:t>
                </a:r>
              </a:p>
              <a:p>
                <a:pPr marL="49213" indent="0" algn="just">
                  <a:buNone/>
                </a:pPr>
                <a:r>
                  <a:rPr lang="en-US" dirty="0"/>
                  <a:t>Hence we no longer focus on individual random variables but rather on multiple (two or more) variables</a:t>
                </a:r>
              </a:p>
              <a:p>
                <a:pPr algn="just">
                  <a:buFont typeface="Arial" panose="020B0604020202020204" pitchFamily="34" charset="0"/>
                  <a:buChar char="•"/>
                </a:pPr>
                <a:r>
                  <a:rPr lang="en-US" b="1" dirty="0"/>
                  <a:t>Example</a:t>
                </a:r>
                <a:r>
                  <a:rPr lang="en-US" dirty="0"/>
                  <a:t> : We aim to analyze the presence of a relationship between consumption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oMath>
                </a14:m>
                <a:r>
                  <a:rPr lang="en-US" dirty="0"/>
                  <a:t> and wage </a:t>
                </a:r>
                <a14:m>
                  <m:oMath xmlns:m="http://schemas.openxmlformats.org/officeDocument/2006/math">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𝑋</m:t>
                    </m:r>
                    <m:r>
                      <a:rPr lang="en-US" i="1" dirty="0"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US" dirty="0"/>
                  <a:t> </a:t>
                </a:r>
              </a:p>
              <a:p>
                <a:pPr marL="752475" indent="-342900" algn="just">
                  <a:buFont typeface="Vladimir Script" panose="03050402040407070305" pitchFamily="66" charset="0"/>
                  <a:buChar char="-"/>
                </a:pPr>
                <a:r>
                  <a:rPr lang="en-US" dirty="0"/>
                  <a:t>We start from observed data for consumption and wage for </a:t>
                </a:r>
                <a14:m>
                  <m:oMath xmlns:m="http://schemas.openxmlformats.org/officeDocument/2006/math">
                    <m:r>
                      <a:rPr lang="en-US" i="1" dirty="0" smtClean="0">
                        <a:latin typeface="Cambria Math" panose="02040503050406030204" pitchFamily="18" charset="0"/>
                      </a:rPr>
                      <m:t>𝑛</m:t>
                    </m:r>
                  </m:oMath>
                </a14:m>
                <a:r>
                  <a:rPr lang="en-US" dirty="0"/>
                  <a:t> individuals</a:t>
                </a:r>
              </a:p>
              <a:p>
                <a:pPr marL="752475" indent="-342900" algn="just">
                  <a:buFont typeface="Vladimir Script" panose="03050402040407070305" pitchFamily="66" charset="0"/>
                  <a:buChar char="-"/>
                </a:pPr>
                <a:r>
                  <a:rPr lang="en-US" dirty="0"/>
                  <a:t>We compute bivariate statistics and estimate regression parameters </a:t>
                </a:r>
              </a:p>
              <a:p>
                <a:pPr marL="752475" indent="-342900" algn="just">
                  <a:buFont typeface="Vladimir Script" panose="03050402040407070305" pitchFamily="66" charset="0"/>
                  <a:buChar char="-"/>
                </a:pPr>
                <a:r>
                  <a:rPr lang="en-US" dirty="0"/>
                  <a:t>We decide about the presence of a relationship between consumption and wage</a:t>
                </a:r>
              </a:p>
              <a:p>
                <a:pPr marL="752475" indent="-342900" algn="just">
                  <a:buFont typeface="Vladimir Script" panose="03050402040407070305" pitchFamily="66" charset="0"/>
                  <a:buChar char="-"/>
                </a:pPr>
                <a:r>
                  <a:rPr lang="en-US" dirty="0"/>
                  <a:t>In case the relationship is confirmed, we can compute predictions of consumption of a new individual based on its wage </a:t>
                </a:r>
              </a:p>
            </p:txBody>
          </p:sp>
        </mc:Choice>
        <mc:Fallback xmlns="">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555411"/>
              </a:xfr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53739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2. Bivariate descriptive statistics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739441"/>
              </a:xfrm>
            </p:spPr>
            <p:txBody>
              <a:bodyPr>
                <a:normAutofit fontScale="92500"/>
              </a:bodyPr>
              <a:lstStyle/>
              <a:p>
                <a:pPr marL="36900" indent="0" algn="just">
                  <a:buNone/>
                </a:pPr>
                <a:r>
                  <a:rPr lang="en-US" dirty="0">
                    <a:effectLst/>
                  </a:rPr>
                  <a:t>Allows to efficiently describe or measure the strength of relationships between variables, or to detect associations between factors </a:t>
                </a:r>
                <a:endParaRPr lang="en-US" dirty="0"/>
              </a:p>
              <a:p>
                <a:pPr algn="just">
                  <a:buFont typeface="Arial" panose="020B0604020202020204" pitchFamily="34" charset="0"/>
                  <a:buChar char="•"/>
                </a:pPr>
                <a:r>
                  <a:rPr lang="en-US" b="1" dirty="0"/>
                  <a:t>Covariance : </a:t>
                </a:r>
                <a:r>
                  <a:rPr lang="en-US" dirty="0"/>
                  <a:t>measures the joint variability of two quantitative variables. It is defined statistically as follows:</a:t>
                </a:r>
              </a:p>
              <a:p>
                <a:pPr marL="354013" indent="0" algn="jus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𝐶𝑜𝑣</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𝑋</m:t>
                          </m:r>
                          <m:r>
                            <a:rPr lang="fr-FR" b="0" i="1" dirty="0" smtClean="0">
                              <a:latin typeface="Cambria Math" panose="02040503050406030204" pitchFamily="18" charset="0"/>
                            </a:rPr>
                            <m:t>,</m:t>
                          </m:r>
                          <m:r>
                            <a:rPr lang="fr-FR" b="0" i="1" dirty="0" smtClean="0">
                              <a:latin typeface="Cambria Math" panose="02040503050406030204" pitchFamily="18" charset="0"/>
                            </a:rPr>
                            <m:t>𝑌</m:t>
                          </m:r>
                        </m:e>
                      </m:d>
                      <m:r>
                        <a:rPr lang="fr-FR" b="0" i="1" dirty="0" smtClean="0">
                          <a:latin typeface="Cambria Math" panose="02040503050406030204" pitchFamily="18" charset="0"/>
                        </a:rPr>
                        <m:t>=</m:t>
                      </m:r>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b="0" i="1" dirty="0" smtClean="0">
                              <a:latin typeface="Cambria Math" panose="02040503050406030204" pitchFamily="18" charset="0"/>
                            </a:rPr>
                            <m:t>𝑛</m:t>
                          </m:r>
                        </m:den>
                      </m:f>
                      <m:nary>
                        <m:naryPr>
                          <m:chr m:val="∑"/>
                          <m:ctrlPr>
                            <a:rPr lang="fr-FR" b="0" i="1" dirty="0" smtClean="0">
                              <a:latin typeface="Cambria Math" panose="02040503050406030204" pitchFamily="18" charset="0"/>
                            </a:rPr>
                          </m:ctrlPr>
                        </m:naryPr>
                        <m:sub>
                          <m:r>
                            <m:rPr>
                              <m:brk m:alnAt="23"/>
                            </m:rPr>
                            <a:rPr lang="fr-FR" b="0" i="1" dirty="0" smtClean="0">
                              <a:latin typeface="Cambria Math" panose="02040503050406030204" pitchFamily="18" charset="0"/>
                            </a:rPr>
                            <m:t>𝑖</m:t>
                          </m:r>
                          <m:r>
                            <a:rPr lang="fr-FR" b="0" i="1" dirty="0" smtClean="0">
                              <a:latin typeface="Cambria Math" panose="02040503050406030204" pitchFamily="18" charset="0"/>
                            </a:rPr>
                            <m:t>=1</m:t>
                          </m:r>
                        </m:sub>
                        <m:sup>
                          <m:r>
                            <a:rPr lang="fr-FR" b="0" i="1" dirty="0" smtClean="0">
                              <a:latin typeface="Cambria Math" panose="02040503050406030204" pitchFamily="18" charset="0"/>
                            </a:rPr>
                            <m:t>𝑛</m:t>
                          </m:r>
                        </m:sup>
                        <m:e>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𝑥</m:t>
                              </m:r>
                            </m:e>
                            <m:sub>
                              <m:r>
                                <a:rPr lang="fr-FR" b="0" i="1" dirty="0" smtClean="0">
                                  <a:latin typeface="Cambria Math" panose="02040503050406030204" pitchFamily="18" charset="0"/>
                                </a:rPr>
                                <m:t>𝑖</m:t>
                              </m:r>
                            </m:sub>
                          </m:sSub>
                          <m:r>
                            <a:rPr lang="fr-FR" b="0" i="1" dirty="0" smtClean="0">
                              <a:latin typeface="Cambria Math" panose="02040503050406030204" pitchFamily="18" charset="0"/>
                            </a:rPr>
                            <m:t>−</m:t>
                          </m:r>
                          <m:acc>
                            <m:accPr>
                              <m:chr m:val="̅"/>
                              <m:ctrlPr>
                                <a:rPr lang="fr-FR" b="0" i="1" dirty="0" smtClean="0">
                                  <a:latin typeface="Cambria Math" panose="02040503050406030204" pitchFamily="18" charset="0"/>
                                </a:rPr>
                              </m:ctrlPr>
                            </m:accPr>
                            <m:e>
                              <m:r>
                                <a:rPr lang="fr-FR" b="0" i="1" dirty="0" smtClean="0">
                                  <a:latin typeface="Cambria Math" panose="02040503050406030204" pitchFamily="18" charset="0"/>
                                </a:rPr>
                                <m:t>𝑥</m:t>
                              </m:r>
                            </m:e>
                          </m:acc>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𝑦</m:t>
                              </m:r>
                            </m:e>
                            <m:sub>
                              <m:r>
                                <a:rPr lang="fr-FR" b="0" i="1" dirty="0" smtClean="0">
                                  <a:latin typeface="Cambria Math" panose="02040503050406030204" pitchFamily="18" charset="0"/>
                                </a:rPr>
                                <m:t>𝑖</m:t>
                              </m:r>
                            </m:sub>
                          </m:sSub>
                          <m:r>
                            <a:rPr lang="fr-FR" b="0" i="1" dirty="0" smtClean="0">
                              <a:latin typeface="Cambria Math" panose="02040503050406030204" pitchFamily="18" charset="0"/>
                            </a:rPr>
                            <m:t>−</m:t>
                          </m:r>
                          <m:acc>
                            <m:accPr>
                              <m:chr m:val="̅"/>
                              <m:ctrlPr>
                                <a:rPr lang="fr-FR" b="0" i="1" dirty="0" smtClean="0">
                                  <a:latin typeface="Cambria Math" panose="02040503050406030204" pitchFamily="18" charset="0"/>
                                </a:rPr>
                              </m:ctrlPr>
                            </m:accPr>
                            <m:e>
                              <m:r>
                                <a:rPr lang="fr-FR" b="0" i="1" dirty="0" smtClean="0">
                                  <a:latin typeface="Cambria Math" panose="02040503050406030204" pitchFamily="18" charset="0"/>
                                </a:rPr>
                                <m:t>𝑦</m:t>
                              </m:r>
                            </m:e>
                          </m:acc>
                          <m:r>
                            <a:rPr lang="fr-FR" b="0" i="1" dirty="0" smtClean="0">
                              <a:latin typeface="Cambria Math" panose="02040503050406030204" pitchFamily="18" charset="0"/>
                            </a:rPr>
                            <m:t>)</m:t>
                          </m:r>
                        </m:e>
                      </m:nary>
                    </m:oMath>
                  </m:oMathPara>
                </a14:m>
                <a:endParaRPr lang="en-US" dirty="0"/>
              </a:p>
              <a:p>
                <a:pPr marL="354013" indent="0" algn="just">
                  <a:buNone/>
                </a:pPr>
                <a:r>
                  <a:rPr lang="en-US" i="1" dirty="0"/>
                  <a:t>Interpretation : </a:t>
                </a:r>
                <a:r>
                  <a:rPr lang="en-US" dirty="0"/>
                  <a:t>If the greater values of X correspond with the greater values of Y, and the same holds for the lesser values, (i.e., the variables tend to show similar behavior), the covariance is positive. In the opposite case, when the greater values of X correspond to the lesser values of Y, (i.e., the variables tend to show opposite behavior), the covariance is negative. </a:t>
                </a:r>
              </a:p>
              <a:p>
                <a:pPr algn="just">
                  <a:buFont typeface="Arial" panose="020B0604020202020204" pitchFamily="34" charset="0"/>
                  <a:buChar char="•"/>
                </a:pPr>
                <a:r>
                  <a:rPr lang="en-US" b="1" dirty="0"/>
                  <a:t>Correlation </a:t>
                </a:r>
                <a:r>
                  <a:rPr lang="en-US" dirty="0"/>
                  <a:t>: The correlation coefficient is a simple descriptive statistic that measures the strength of the linear relationship between two quantitative variables, as might be visualized in a scatter plot. It is defined as follows : </a:t>
                </a:r>
              </a:p>
              <a:p>
                <a:pPr marL="36900" indent="0" algn="jus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𝑐𝑜𝑣</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r>
                                <a:rPr lang="fr-FR" b="0" i="1" smtClean="0">
                                  <a:latin typeface="Cambria Math" panose="02040503050406030204" pitchFamily="18" charset="0"/>
                                </a:rPr>
                                <m:t>,</m:t>
                              </m:r>
                              <m:r>
                                <a:rPr lang="fr-FR" b="0" i="1" smtClean="0">
                                  <a:latin typeface="Cambria Math" panose="02040503050406030204" pitchFamily="18" charset="0"/>
                                </a:rPr>
                                <m:t>𝑌</m:t>
                              </m:r>
                            </m:e>
                          </m:d>
                        </m:num>
                        <m:den>
                          <m:r>
                            <a:rPr lang="fr-FR" b="0" i="1" smtClean="0">
                              <a:latin typeface="Cambria Math" panose="02040503050406030204" pitchFamily="18" charset="0"/>
                            </a:rPr>
                            <m:t>𝜎</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e>
                          </m:d>
                          <m:r>
                            <a:rPr lang="fr-FR" b="0" i="1" smtClean="0">
                              <a:latin typeface="Cambria Math" panose="02040503050406030204" pitchFamily="18" charset="0"/>
                            </a:rPr>
                            <m:t> </m:t>
                          </m:r>
                          <m:r>
                            <a:rPr lang="fr-FR" i="1">
                              <a:latin typeface="Cambria Math" panose="02040503050406030204" pitchFamily="18" charset="0"/>
                            </a:rPr>
                            <m:t>𝜎</m:t>
                          </m:r>
                          <m:r>
                            <a:rPr lang="fr-FR" i="1">
                              <a:latin typeface="Cambria Math" panose="02040503050406030204" pitchFamily="18" charset="0"/>
                            </a:rPr>
                            <m:t>(</m:t>
                          </m:r>
                          <m:r>
                            <a:rPr lang="fr-FR" b="0" i="1" smtClean="0">
                              <a:latin typeface="Cambria Math" panose="02040503050406030204" pitchFamily="18" charset="0"/>
                            </a:rPr>
                            <m:t>𝑌</m:t>
                          </m:r>
                          <m:r>
                            <a:rPr lang="fr-FR" i="1">
                              <a:latin typeface="Cambria Math" panose="02040503050406030204" pitchFamily="18" charset="0"/>
                            </a:rPr>
                            <m:t>)</m:t>
                          </m:r>
                        </m:den>
                      </m:f>
                    </m:oMath>
                  </m:oMathPara>
                </a14:m>
                <a:endParaRPr lang="en-US" dirty="0"/>
              </a:p>
              <a:p>
                <a:pPr marL="354013" indent="0" algn="just">
                  <a:buNone/>
                </a:pPr>
                <a:r>
                  <a:rPr lang="en-US" i="1" dirty="0"/>
                  <a:t>Interpretation : </a:t>
                </a:r>
                <a:r>
                  <a:rPr lang="en-US" dirty="0"/>
                  <a:t>The value of the correlation coefficient, usually symbolized as </a:t>
                </a:r>
                <a14:m>
                  <m:oMath xmlns:m="http://schemas.openxmlformats.org/officeDocument/2006/math">
                    <m:r>
                      <a:rPr lang="en-US" i="1" dirty="0" smtClean="0">
                        <a:latin typeface="Cambria Math" panose="02040503050406030204" pitchFamily="18" charset="0"/>
                      </a:rPr>
                      <m:t>𝑟</m:t>
                    </m:r>
                  </m:oMath>
                </a14:m>
                <a:r>
                  <a:rPr lang="en-US" dirty="0"/>
                  <a:t>, ranges from -1 (for a perfect negative (or inverse) correlation) to +1 for a perfect positive (or direct) correlation.</a:t>
                </a:r>
              </a:p>
            </p:txBody>
          </p:sp>
        </mc:Choice>
        <mc:Fallback xmlns="">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739441"/>
              </a:xfr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31766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3. Simple linear regression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555411"/>
              </a:xfrm>
            </p:spPr>
            <p:txBody>
              <a:bodyPr>
                <a:normAutofit lnSpcReduction="10000"/>
              </a:bodyPr>
              <a:lstStyle/>
              <a:p>
                <a:pPr marL="36900" indent="0" algn="just">
                  <a:buNone/>
                </a:pPr>
                <a:r>
                  <a:rPr lang="en-US" b="1" dirty="0"/>
                  <a:t>  3.1 The model :</a:t>
                </a:r>
                <a:r>
                  <a:rPr lang="en-US" dirty="0"/>
                  <a:t> </a:t>
                </a:r>
              </a:p>
              <a:p>
                <a:pPr marL="357188" indent="0" algn="just">
                  <a:buNone/>
                </a:pPr>
                <a:r>
                  <a:rPr lang="en-US" dirty="0"/>
                  <a:t>We study the existence of a linear relation between the explained the explained variable (</a:t>
                </a:r>
                <a14:m>
                  <m:oMath xmlns:m="http://schemas.openxmlformats.org/officeDocument/2006/math">
                    <m:r>
                      <a:rPr lang="en-US" i="1" dirty="0" smtClean="0">
                        <a:latin typeface="Cambria Math" panose="02040503050406030204" pitchFamily="18" charset="0"/>
                      </a:rPr>
                      <m:t>𝑌</m:t>
                    </m:r>
                  </m:oMath>
                </a14:m>
                <a:r>
                  <a:rPr lang="en-US" dirty="0"/>
                  <a:t>) and the explanatory variable </a:t>
                </a:r>
                <a14:m>
                  <m:oMath xmlns:m="http://schemas.openxmlformats.org/officeDocument/2006/math">
                    <m:r>
                      <a:rPr lang="fr-FR" b="0" i="0" dirty="0" smtClean="0">
                        <a:latin typeface="Cambria Math" panose="02040503050406030204" pitchFamily="18" charset="0"/>
                      </a:rPr>
                      <m:t>(</m:t>
                    </m:r>
                    <m:r>
                      <a:rPr lang="en-US" i="1" dirty="0" smtClean="0">
                        <a:latin typeface="Cambria Math" panose="02040503050406030204" pitchFamily="18" charset="0"/>
                      </a:rPr>
                      <m:t>𝑋</m:t>
                    </m:r>
                  </m:oMath>
                </a14:m>
                <a:r>
                  <a:rPr lang="en-US" dirty="0"/>
                  <a:t>). To do that we need to look for two parameters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such as : </a:t>
                </a:r>
              </a:p>
              <a:p>
                <a:pPr marL="36900" indent="0" algn="just">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𝑌</m:t>
                      </m:r>
                      <m:r>
                        <a:rPr lang="fr-FR" b="0" i="1" smtClean="0">
                          <a:latin typeface="Cambria Math" panose="02040503050406030204" pitchFamily="18" charset="0"/>
                        </a:rPr>
                        <m:t>=</m:t>
                      </m:r>
                      <m:r>
                        <a:rPr lang="fr-FR" b="0" i="1" smtClean="0">
                          <a:latin typeface="Cambria Math" panose="02040503050406030204" pitchFamily="18" charset="0"/>
                        </a:rPr>
                        <m:t>𝑎𝑋</m:t>
                      </m:r>
                      <m:r>
                        <a:rPr lang="fr-FR" b="0" i="1" smtClean="0">
                          <a:latin typeface="Cambria Math" panose="02040503050406030204" pitchFamily="18" charset="0"/>
                        </a:rPr>
                        <m:t>+</m:t>
                      </m:r>
                      <m:r>
                        <a:rPr lang="fr-FR" b="0" i="1" smtClean="0">
                          <a:latin typeface="Cambria Math" panose="02040503050406030204" pitchFamily="18" charset="0"/>
                        </a:rPr>
                        <m:t>𝑏</m:t>
                      </m:r>
                    </m:oMath>
                  </m:oMathPara>
                </a14:m>
                <a:endParaRPr lang="en-US" dirty="0"/>
              </a:p>
              <a:p>
                <a:pPr algn="just">
                  <a:buFont typeface="Arial" panose="020B0604020202020204" pitchFamily="34" charset="0"/>
                  <a:buChar char="•"/>
                </a:pPr>
                <a:r>
                  <a:rPr lang="en-US" b="1" i="1" dirty="0"/>
                  <a:t>Ordinary Least Squares</a:t>
                </a:r>
                <a:r>
                  <a:rPr lang="en-US" b="1" dirty="0"/>
                  <a:t> </a:t>
                </a:r>
                <a:r>
                  <a:rPr lang="en-US" dirty="0"/>
                  <a:t>: Starting from a data sample, we will determine the estimators </a:t>
                </a:r>
                <a14:m>
                  <m:oMath xmlns:m="http://schemas.openxmlformats.org/officeDocument/2006/math">
                    <m:acc>
                      <m:accPr>
                        <m:chr m:val="̂"/>
                        <m:ctrlPr>
                          <a:rPr lang="en-US" i="1" dirty="0" smtClean="0">
                            <a:latin typeface="Cambria Math" panose="02040503050406030204" pitchFamily="18" charset="0"/>
                          </a:rPr>
                        </m:ctrlPr>
                      </m:accPr>
                      <m:e>
                        <m:r>
                          <a:rPr lang="fr-FR" b="0" i="1" dirty="0" smtClean="0">
                            <a:latin typeface="Cambria Math" panose="02040503050406030204" pitchFamily="18" charset="0"/>
                          </a:rPr>
                          <m:t>𝑎</m:t>
                        </m:r>
                      </m:e>
                    </m:acc>
                  </m:oMath>
                </a14:m>
                <a:r>
                  <a:rPr lang="en-US" dirty="0"/>
                  <a:t> and </a:t>
                </a: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a14:m>
                <a:r>
                  <a:rPr lang="en-US" dirty="0"/>
                  <a:t> of the parameters </a:t>
                </a:r>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by using the ordinary least squares (OLS) method. We obtain an estimation of </a:t>
                </a:r>
                <a14:m>
                  <m:oMath xmlns:m="http://schemas.openxmlformats.org/officeDocument/2006/math">
                    <m:r>
                      <a:rPr lang="en-US" i="1" dirty="0" smtClean="0">
                        <a:latin typeface="Cambria Math" panose="02040503050406030204" pitchFamily="18" charset="0"/>
                      </a:rPr>
                      <m:t>𝑌</m:t>
                    </m:r>
                  </m:oMath>
                </a14:m>
                <a:r>
                  <a:rPr lang="en-US" dirty="0"/>
                  <a:t>, denoted : </a:t>
                </a:r>
                <a:endParaRPr lang="fr-FR" i="1" dirty="0">
                  <a:latin typeface="Cambria Math" panose="02040503050406030204" pitchFamily="18" charset="0"/>
                </a:endParaRPr>
              </a:p>
              <a:p>
                <a:pPr marL="36900" indent="0" algn="ctr">
                  <a:buNone/>
                </a:pP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𝑌</m:t>
                        </m:r>
                      </m:e>
                    </m:acc>
                    <m:r>
                      <a:rPr lang="fr-FR"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r>
                      <a:rPr lang="fr-FR" b="0" i="1" dirty="0" smtClean="0">
                        <a:latin typeface="Cambria Math" panose="02040503050406030204" pitchFamily="18" charset="0"/>
                      </a:rPr>
                      <m:t>𝑋</m:t>
                    </m:r>
                    <m:r>
                      <a:rPr lang="fr-FR"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a14:m>
                <a:r>
                  <a:rPr lang="fr-FR" dirty="0"/>
                  <a:t>+ </a:t>
                </a:r>
                <a14:m>
                  <m:oMath xmlns:m="http://schemas.openxmlformats.org/officeDocument/2006/math">
                    <m:sSub>
                      <m:sSubPr>
                        <m:ctrlPr>
                          <a:rPr lang="fr-FR" i="1">
                            <a:latin typeface="Cambria Math" panose="02040503050406030204" pitchFamily="18" charset="0"/>
                          </a:rPr>
                        </m:ctrlPr>
                      </m:sSubPr>
                      <m:e>
                        <m:acc>
                          <m:accPr>
                            <m:chr m:val="̂"/>
                            <m:ctrlPr>
                              <a:rPr lang="fr-FR" i="1" smtClean="0">
                                <a:latin typeface="Cambria Math" panose="02040503050406030204" pitchFamily="18" charset="0"/>
                              </a:rPr>
                            </m:ctrlPr>
                          </m:accPr>
                          <m:e>
                            <m:r>
                              <a:rPr lang="fr-FR" i="1">
                                <a:latin typeface="Cambria Math" panose="02040503050406030204" pitchFamily="18" charset="0"/>
                              </a:rPr>
                              <m:t>𝜖</m:t>
                            </m:r>
                          </m:e>
                        </m:acc>
                      </m:e>
                      <m:sub>
                        <m:r>
                          <a:rPr lang="fr-FR" i="1">
                            <a:latin typeface="Cambria Math" panose="02040503050406030204" pitchFamily="18" charset="0"/>
                          </a:rPr>
                          <m:t>𝑖</m:t>
                        </m:r>
                      </m:sub>
                    </m:sSub>
                  </m:oMath>
                </a14:m>
                <a:endParaRPr lang="fr-FR" dirty="0"/>
              </a:p>
              <a:p>
                <a:pPr marL="36900" indent="0" algn="just">
                  <a:buNone/>
                </a:pPr>
                <a:r>
                  <a:rPr lang="en-US" dirty="0"/>
                  <a:t>	 or similarly </a:t>
                </a:r>
                <a14:m>
                  <m:oMath xmlns:m="http://schemas.openxmlformats.org/officeDocument/2006/math">
                    <m:acc>
                      <m:accPr>
                        <m:chr m:val="̂"/>
                        <m:ctrlPr>
                          <a:rPr lang="en-US" i="1" dirty="0">
                            <a:latin typeface="Cambria Math" panose="02040503050406030204" pitchFamily="18" charset="0"/>
                          </a:rPr>
                        </m:ctrlPr>
                      </m:accPr>
                      <m:e>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𝑦</m:t>
                            </m:r>
                          </m:e>
                          <m:sub>
                            <m:r>
                              <a:rPr lang="fr-FR" b="0" i="1" dirty="0" smtClean="0">
                                <a:latin typeface="Cambria Math" panose="02040503050406030204" pitchFamily="18" charset="0"/>
                              </a:rPr>
                              <m:t>𝑖</m:t>
                            </m:r>
                          </m:sub>
                        </m:sSub>
                      </m:e>
                    </m:acc>
                    <m:r>
                      <a:rPr lang="fr-FR" i="1" dirty="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sSub>
                      <m:sSubPr>
                        <m:ctrlPr>
                          <a:rPr lang="fr-FR" i="1" dirty="0">
                            <a:latin typeface="Cambria Math" panose="02040503050406030204" pitchFamily="18" charset="0"/>
                          </a:rPr>
                        </m:ctrlPr>
                      </m:sSubPr>
                      <m:e>
                        <m:r>
                          <a:rPr lang="fr-FR" b="0" i="1" dirty="0" smtClean="0">
                            <a:latin typeface="Cambria Math" panose="02040503050406030204" pitchFamily="18" charset="0"/>
                          </a:rPr>
                          <m:t>𝑥</m:t>
                        </m:r>
                      </m:e>
                      <m:sub>
                        <m:r>
                          <a:rPr lang="fr-FR" i="1" dirty="0">
                            <a:latin typeface="Cambria Math" panose="02040503050406030204" pitchFamily="18" charset="0"/>
                          </a:rPr>
                          <m:t>𝑖</m:t>
                        </m:r>
                      </m:sub>
                    </m:sSub>
                    <m:r>
                      <a:rPr lang="fr-FR" i="1" dirty="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𝑏</m:t>
                        </m:r>
                      </m:e>
                    </m:acc>
                  </m:oMath>
                </a14:m>
                <a:r>
                  <a:rPr lang="en-US" dirty="0"/>
                  <a:t>, for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=1,..,</m:t>
                    </m:r>
                    <m:r>
                      <a:rPr lang="en-US" i="1" dirty="0" smtClean="0">
                        <a:latin typeface="Cambria Math" panose="02040503050406030204" pitchFamily="18" charset="0"/>
                      </a:rPr>
                      <m:t>𝑛</m:t>
                    </m:r>
                    <m:r>
                      <a:rPr lang="fr-FR" b="0" i="1" dirty="0" smtClean="0">
                        <a:latin typeface="Cambria Math" panose="02040503050406030204" pitchFamily="18" charset="0"/>
                      </a:rPr>
                      <m:t> </m:t>
                    </m:r>
                  </m:oMath>
                </a14:m>
                <a:r>
                  <a:rPr lang="en-US" dirty="0"/>
                  <a:t>observations (or individuals). </a:t>
                </a:r>
              </a:p>
              <a:p>
                <a:pPr algn="just">
                  <a:buFont typeface="Arial" panose="020B0604020202020204" pitchFamily="34" charset="0"/>
                  <a:buChar char="•"/>
                </a:pPr>
                <a:r>
                  <a:rPr lang="en-US" b="1" i="1" dirty="0"/>
                  <a:t>Residuals</a:t>
                </a:r>
                <a:r>
                  <a:rPr lang="en-US" dirty="0"/>
                  <a:t> : We denote the residuals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b="0" i="1" smtClean="0">
                        <a:latin typeface="Cambria Math" panose="02040503050406030204" pitchFamily="18" charset="0"/>
                      </a:rPr>
                      <m:t>−</m:t>
                    </m:r>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r>
                  <a:rPr lang="en-US" dirty="0"/>
                  <a:t>, the difference between the observed values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oMath>
                </a14:m>
                <a:r>
                  <a:rPr lang="en-US" dirty="0"/>
                  <a:t> and the estimated values </a:t>
                </a:r>
                <a14:m>
                  <m:oMath xmlns:m="http://schemas.openxmlformats.org/officeDocument/2006/math">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r>
                  <a:rPr lang="en-US" dirty="0"/>
                  <a:t>. These observed residuals will be treated as an estimation for the regression error which is unknown. </a:t>
                </a:r>
              </a:p>
              <a:p>
                <a:pPr algn="just">
                  <a:buFont typeface="Arial" panose="020B0604020202020204" pitchFamily="34" charset="0"/>
                  <a:buChar char="•"/>
                </a:pPr>
                <a:r>
                  <a:rPr lang="en-US" b="1" i="1" dirty="0"/>
                  <a:t>Hypothesis</a:t>
                </a:r>
                <a:r>
                  <a:rPr lang="en-US" dirty="0"/>
                  <a:t> : One of the hypothesis of OLS is that the mean of the errors is </a:t>
                </a:r>
                <a14:m>
                  <m:oMath xmlns:m="http://schemas.openxmlformats.org/officeDocument/2006/math">
                    <m:r>
                      <a:rPr lang="en-US" i="1" dirty="0" smtClean="0">
                        <a:latin typeface="Cambria Math" panose="02040503050406030204" pitchFamily="18" charset="0"/>
                      </a:rPr>
                      <m:t>0</m:t>
                    </m:r>
                  </m:oMath>
                </a14:m>
                <a:r>
                  <a:rPr lang="en-US" dirty="0"/>
                  <a:t>. i.e. </a:t>
                </a:r>
                <a14:m>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𝑛</m:t>
                        </m:r>
                      </m:den>
                    </m:f>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i="1">
                                <a:latin typeface="Cambria Math" panose="02040503050406030204" pitchFamily="18" charset="0"/>
                              </a:rPr>
                            </m:ctrlPr>
                          </m:sSubPr>
                          <m:e>
                            <m:r>
                              <a:rPr lang="fr-FR" i="1">
                                <a:latin typeface="Cambria Math" panose="02040503050406030204" pitchFamily="18" charset="0"/>
                              </a:rPr>
                              <m:t>𝜖</m:t>
                            </m:r>
                          </m:e>
                          <m:sub>
                            <m:r>
                              <a:rPr lang="fr-FR" i="1">
                                <a:latin typeface="Cambria Math" panose="02040503050406030204" pitchFamily="18" charset="0"/>
                              </a:rPr>
                              <m:t>𝑖</m:t>
                            </m:r>
                          </m:sub>
                        </m:sSub>
                      </m:e>
                    </m:nary>
                    <m:r>
                      <a:rPr lang="fr-FR" b="0" i="1" smtClean="0">
                        <a:latin typeface="Cambria Math" panose="02040503050406030204" pitchFamily="18" charset="0"/>
                      </a:rPr>
                      <m:t>=0</m:t>
                    </m:r>
                  </m:oMath>
                </a14:m>
                <a:endParaRPr lang="en-US" dirty="0"/>
              </a:p>
              <a:p>
                <a:pPr algn="just">
                  <a:buFont typeface="Arial" panose="020B0604020202020204" pitchFamily="34" charset="0"/>
                  <a:buChar char="•"/>
                </a:pPr>
                <a:r>
                  <a:rPr lang="en-US" dirty="0"/>
                  <a:t>The OLS method consists of minimizing the Sum of Squared Residuals (SSR) denoted </a:t>
                </a:r>
                <a14:m>
                  <m:oMath xmlns:m="http://schemas.openxmlformats.org/officeDocument/2006/math">
                    <m:r>
                      <a:rPr lang="en-US" i="1" dirty="0" smtClean="0">
                        <a:latin typeface="Cambria Math" panose="02040503050406030204" pitchFamily="18" charset="0"/>
                      </a:rPr>
                      <m:t>𝑆𝑆𝑅</m:t>
                    </m:r>
                    <m:r>
                      <a:rPr lang="fr-FR" b="0" i="1" dirty="0" smtClean="0">
                        <a:latin typeface="Cambria Math" panose="02040503050406030204" pitchFamily="18" charset="0"/>
                      </a:rPr>
                      <m:t>=</m:t>
                    </m:r>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e>
                        <m:sSubSup>
                          <m:sSubSupPr>
                            <m:ctrlPr>
                              <a:rPr lang="fr-FR" b="0" i="1" smtClean="0">
                                <a:latin typeface="Cambria Math" panose="02040503050406030204" pitchFamily="18" charset="0"/>
                              </a:rPr>
                            </m:ctrlPr>
                          </m:sSubSupPr>
                          <m:e>
                            <m:r>
                              <a:rPr lang="fr-FR" i="1">
                                <a:latin typeface="Cambria Math" panose="02040503050406030204" pitchFamily="18" charset="0"/>
                              </a:rPr>
                              <m:t>𝜖</m:t>
                            </m:r>
                          </m:e>
                          <m:sub>
                            <m:r>
                              <a:rPr lang="fr-FR" i="1">
                                <a:latin typeface="Cambria Math" panose="02040503050406030204" pitchFamily="18" charset="0"/>
                              </a:rPr>
                              <m:t>𝑖</m:t>
                            </m:r>
                          </m:sub>
                          <m:sup>
                            <m:r>
                              <a:rPr lang="fr-FR" b="0" i="1" smtClean="0">
                                <a:latin typeface="Cambria Math" panose="02040503050406030204" pitchFamily="18" charset="0"/>
                              </a:rPr>
                              <m:t>2</m:t>
                            </m:r>
                          </m:sup>
                        </m:sSubSup>
                      </m:e>
                    </m:nary>
                  </m:oMath>
                </a14:m>
                <a:endParaRPr lang="en-US" dirty="0"/>
              </a:p>
            </p:txBody>
          </p:sp>
        </mc:Choice>
        <mc:Fallback xmlns="">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555411"/>
              </a:xfr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65709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3. Simple linear regression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555411"/>
              </a:xfrm>
            </p:spPr>
            <p:txBody>
              <a:bodyPr>
                <a:normAutofit/>
              </a:bodyPr>
              <a:lstStyle/>
              <a:p>
                <a:pPr marL="36900" indent="0" algn="just">
                  <a:buNone/>
                </a:pPr>
                <a:r>
                  <a:rPr lang="en-US" b="1" dirty="0"/>
                  <a:t>  3.2 The formulas :</a:t>
                </a:r>
                <a:r>
                  <a:rPr lang="en-US" dirty="0"/>
                  <a:t> </a:t>
                </a:r>
              </a:p>
              <a:p>
                <a:pPr marL="357188" indent="0" algn="just">
                  <a:buNone/>
                </a:pPr>
                <a:r>
                  <a:rPr lang="en-US" dirty="0"/>
                  <a:t>Formulas for the estimators </a:t>
                </a:r>
                <a14:m>
                  <m:oMath xmlns:m="http://schemas.openxmlformats.org/officeDocument/2006/math">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oMath>
                </a14:m>
                <a:r>
                  <a:rPr lang="en-US" dirty="0"/>
                  <a:t> and </a:t>
                </a:r>
                <a14:m>
                  <m:oMath xmlns:m="http://schemas.openxmlformats.org/officeDocument/2006/math">
                    <m:acc>
                      <m:accPr>
                        <m:chr m:val="̂"/>
                        <m:ctrlPr>
                          <a:rPr lang="en-US" i="1" dirty="0">
                            <a:latin typeface="Cambria Math" panose="02040503050406030204" pitchFamily="18" charset="0"/>
                          </a:rPr>
                        </m:ctrlPr>
                      </m:accPr>
                      <m:e>
                        <m:r>
                          <a:rPr lang="fr-FR" i="1" dirty="0">
                            <a:latin typeface="Cambria Math" panose="02040503050406030204" pitchFamily="18" charset="0"/>
                          </a:rPr>
                          <m:t>𝑏</m:t>
                        </m:r>
                      </m:e>
                    </m:acc>
                  </m:oMath>
                </a14:m>
                <a:r>
                  <a:rPr lang="en-US" dirty="0"/>
                  <a:t> are obtained by deriving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𝜖</m:t>
                        </m:r>
                      </m:e>
                      <m:sub>
                        <m:r>
                          <a:rPr lang="fr-FR" i="1">
                            <a:latin typeface="Cambria Math" panose="02040503050406030204" pitchFamily="18" charset="0"/>
                          </a:rPr>
                          <m:t>𝑖</m:t>
                        </m:r>
                      </m:sub>
                      <m:sup>
                        <m:r>
                          <a:rPr lang="fr-FR" i="1">
                            <a:latin typeface="Cambria Math" panose="02040503050406030204" pitchFamily="18" charset="0"/>
                          </a:rPr>
                          <m:t>2</m:t>
                        </m:r>
                      </m:sup>
                    </m:sSubSup>
                    <m:r>
                      <a:rPr lang="fr-FR" b="0" i="1" smtClean="0">
                        <a:latin typeface="Cambria Math" panose="02040503050406030204" pitchFamily="18" charset="0"/>
                      </a:rPr>
                      <m:t>=</m:t>
                    </m:r>
                    <m:sSup>
                      <m:sSupPr>
                        <m:ctrlPr>
                          <a:rPr lang="fr-FR" b="0" i="1" dirty="0" smtClean="0">
                            <a:latin typeface="Cambria Math" panose="02040503050406030204" pitchFamily="18" charset="0"/>
                          </a:rPr>
                        </m:ctrlPr>
                      </m:sSupPr>
                      <m:e>
                        <m:d>
                          <m:dPr>
                            <m:ctrlPr>
                              <a:rPr lang="en-US" i="1" dirty="0" smtClean="0">
                                <a:latin typeface="Cambria Math" panose="02040503050406030204" pitchFamily="18" charset="0"/>
                              </a:rPr>
                            </m:ctrlPr>
                          </m:dPr>
                          <m:e>
                            <m:r>
                              <a:rPr lang="en-US" i="1" dirty="0" err="1" smtClean="0">
                                <a:latin typeface="Cambria Math" panose="02040503050406030204" pitchFamily="18" charset="0"/>
                              </a:rPr>
                              <m:t>𝑦</m:t>
                            </m:r>
                            <m:r>
                              <a:rPr lang="en-US" i="1" dirty="0" err="1" smtClean="0">
                                <a:latin typeface="Cambria Math" panose="02040503050406030204" pitchFamily="18" charset="0"/>
                              </a:rPr>
                              <m:t>−(</m:t>
                            </m:r>
                            <m:r>
                              <a:rPr lang="fr-FR" b="0" i="1" dirty="0" smtClean="0">
                                <a:latin typeface="Cambria Math" panose="02040503050406030204" pitchFamily="18" charset="0"/>
                              </a:rPr>
                              <m:t>𝑎𝑋</m:t>
                            </m:r>
                            <m:r>
                              <a:rPr lang="fr-FR" i="1" dirty="0">
                                <a:latin typeface="Cambria Math" panose="02040503050406030204" pitchFamily="18" charset="0"/>
                              </a:rPr>
                              <m:t>+</m:t>
                            </m:r>
                            <m:r>
                              <a:rPr lang="fr-FR" b="0" i="1" dirty="0" smtClean="0">
                                <a:latin typeface="Cambria Math" panose="02040503050406030204" pitchFamily="18" charset="0"/>
                              </a:rPr>
                              <m:t>𝑏</m:t>
                            </m:r>
                            <m:r>
                              <a:rPr lang="fr-FR" b="0" i="1" dirty="0" smtClean="0">
                                <a:latin typeface="Cambria Math" panose="02040503050406030204" pitchFamily="18" charset="0"/>
                              </a:rPr>
                              <m:t>)</m:t>
                            </m:r>
                          </m:e>
                        </m:d>
                      </m:e>
                      <m:sup>
                        <m:r>
                          <a:rPr lang="fr-FR" b="0" i="1" dirty="0" smtClean="0">
                            <a:latin typeface="Cambria Math" panose="02040503050406030204" pitchFamily="18" charset="0"/>
                          </a:rPr>
                          <m:t>2</m:t>
                        </m:r>
                      </m:sup>
                    </m:sSup>
                  </m:oMath>
                </a14:m>
                <a:r>
                  <a:rPr lang="en-US" dirty="0"/>
                  <a:t>with regard to </a:t>
                </a:r>
                <a14:m>
                  <m:oMath xmlns:m="http://schemas.openxmlformats.org/officeDocument/2006/math">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oMath>
                </a14:m>
                <a:r>
                  <a:rPr lang="en-US" dirty="0"/>
                  <a:t> and </a:t>
                </a: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a14:m>
                <a:r>
                  <a:rPr lang="en-US" dirty="0"/>
                  <a:t>. We obtain : </a:t>
                </a:r>
              </a:p>
              <a:p>
                <a:pPr marL="357188" indent="0" algn="just">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r>
                                <a:rPr lang="fr-FR" b="0" i="1" dirty="0" smtClean="0">
                                  <a:latin typeface="Cambria Math" panose="02040503050406030204" pitchFamily="18" charset="0"/>
                                </a:rPr>
                                <m:t>=</m:t>
                              </m:r>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𝐶𝑜𝑣</m:t>
                                  </m:r>
                                  <m:d>
                                    <m:dPr>
                                      <m:ctrlPr>
                                        <a:rPr lang="fr-FR" b="0" i="1" dirty="0" smtClean="0">
                                          <a:latin typeface="Cambria Math" panose="02040503050406030204" pitchFamily="18" charset="0"/>
                                        </a:rPr>
                                      </m:ctrlPr>
                                    </m:dPr>
                                    <m:e>
                                      <m:r>
                                        <a:rPr lang="fr-FR" b="0" i="1" dirty="0" smtClean="0">
                                          <a:latin typeface="Cambria Math" panose="02040503050406030204" pitchFamily="18" charset="0"/>
                                        </a:rPr>
                                        <m:t>𝑥</m:t>
                                      </m:r>
                                      <m:r>
                                        <a:rPr lang="fr-FR" b="0" i="1" dirty="0" smtClean="0">
                                          <a:latin typeface="Cambria Math" panose="02040503050406030204" pitchFamily="18" charset="0"/>
                                        </a:rPr>
                                        <m:t>,</m:t>
                                      </m:r>
                                      <m:r>
                                        <a:rPr lang="fr-FR" b="0" i="1" dirty="0" smtClean="0">
                                          <a:latin typeface="Cambria Math" panose="02040503050406030204" pitchFamily="18" charset="0"/>
                                        </a:rPr>
                                        <m:t>𝑦</m:t>
                                      </m:r>
                                    </m:e>
                                  </m:d>
                                </m:num>
                                <m:den>
                                  <m:r>
                                    <a:rPr lang="fr-FR" b="0" i="1" dirty="0" smtClean="0">
                                      <a:latin typeface="Cambria Math" panose="02040503050406030204" pitchFamily="18" charset="0"/>
                                    </a:rPr>
                                    <m:t>𝑉</m:t>
                                  </m:r>
                                  <m:r>
                                    <a:rPr lang="fr-FR" b="0" i="1" dirty="0" smtClean="0">
                                      <a:latin typeface="Cambria Math" panose="02040503050406030204" pitchFamily="18" charset="0"/>
                                    </a:rPr>
                                    <m:t>(</m:t>
                                  </m:r>
                                  <m:r>
                                    <a:rPr lang="fr-FR" b="0" i="1" dirty="0" smtClean="0">
                                      <a:latin typeface="Cambria Math" panose="02040503050406030204" pitchFamily="18" charset="0"/>
                                    </a:rPr>
                                    <m:t>𝑥</m:t>
                                  </m:r>
                                  <m:r>
                                    <a:rPr lang="fr-FR" b="0" i="1" dirty="0" smtClean="0">
                                      <a:latin typeface="Cambria Math" panose="02040503050406030204" pitchFamily="18" charset="0"/>
                                    </a:rPr>
                                    <m:t>)</m:t>
                                  </m:r>
                                </m:den>
                              </m:f>
                            </m:e>
                            <m:e>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r>
                                <a:rPr lang="fr-FR" b="0" i="1" dirty="0" smtClean="0">
                                  <a:latin typeface="Cambria Math" panose="02040503050406030204" pitchFamily="18" charset="0"/>
                                </a:rPr>
                                <m:t>=</m:t>
                              </m:r>
                              <m:acc>
                                <m:accPr>
                                  <m:chr m:val="̅"/>
                                  <m:ctrlPr>
                                    <a:rPr lang="fr-FR" b="0" i="1" dirty="0" smtClean="0">
                                      <a:latin typeface="Cambria Math" panose="02040503050406030204" pitchFamily="18" charset="0"/>
                                    </a:rPr>
                                  </m:ctrlPr>
                                </m:accPr>
                                <m:e>
                                  <m:r>
                                    <a:rPr lang="fr-FR" b="0" i="1" dirty="0" smtClean="0">
                                      <a:latin typeface="Cambria Math" panose="02040503050406030204" pitchFamily="18" charset="0"/>
                                    </a:rPr>
                                    <m:t>𝑦</m:t>
                                  </m:r>
                                </m:e>
                              </m:acc>
                              <m:r>
                                <a:rPr lang="fr-FR" b="0" i="1" smtClean="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acc>
                                <m:accPr>
                                  <m:chr m:val="̅"/>
                                  <m:ctrlPr>
                                    <a:rPr lang="fr-FR" i="1" dirty="0">
                                      <a:latin typeface="Cambria Math" panose="02040503050406030204" pitchFamily="18" charset="0"/>
                                    </a:rPr>
                                  </m:ctrlPr>
                                </m:accPr>
                                <m:e>
                                  <m:r>
                                    <a:rPr lang="fr-FR" b="0" i="1" dirty="0" smtClean="0">
                                      <a:latin typeface="Cambria Math" panose="02040503050406030204" pitchFamily="18" charset="0"/>
                                    </a:rPr>
                                    <m:t>𝑥</m:t>
                                  </m:r>
                                </m:e>
                              </m:acc>
                            </m:e>
                          </m:eqArr>
                        </m:e>
                      </m:d>
                    </m:oMath>
                  </m:oMathPara>
                </a14:m>
                <a:endParaRPr lang="en-US" dirty="0"/>
              </a:p>
              <a:p>
                <a:pPr algn="just">
                  <a:buFont typeface="Arial" panose="020B0604020202020204" pitchFamily="34" charset="0"/>
                  <a:buChar char="•"/>
                </a:pPr>
                <a:r>
                  <a:rPr lang="en-US" i="1" dirty="0"/>
                  <a:t>Analysis of variance</a:t>
                </a:r>
                <a:r>
                  <a:rPr lang="en-US" dirty="0"/>
                  <a:t> : </a:t>
                </a:r>
              </a:p>
              <a:p>
                <a:pPr lvl="1" algn="just">
                  <a:buFont typeface="Arial" panose="020B0604020202020204" pitchFamily="34" charset="0"/>
                  <a:buChar char="•"/>
                </a:pPr>
                <a:r>
                  <a:rPr lang="en-US" dirty="0"/>
                  <a:t>The sum of squared residuals (SSR)</a:t>
                </a:r>
              </a:p>
              <a:p>
                <a:pPr marL="450000" lvl="1" indent="0" algn="just">
                  <a:buNone/>
                </a:pPr>
                <a14:m>
                  <m:oMathPara xmlns:m="http://schemas.openxmlformats.org/officeDocument/2006/math">
                    <m:oMathParaPr>
                      <m:jc m:val="centerGroup"/>
                    </m:oMathParaPr>
                    <m:oMath xmlns:m="http://schemas.openxmlformats.org/officeDocument/2006/math">
                      <m:r>
                        <m:rPr>
                          <m:nor/>
                        </m:rPr>
                        <a:rPr lang="en-US" dirty="0"/>
                        <m:t>SSR</m:t>
                      </m:r>
                      <m:r>
                        <a:rPr lang="fr-FR" b="0" i="1" dirty="0" smtClean="0">
                          <a:latin typeface="Cambria Math" panose="02040503050406030204" pitchFamily="18" charset="0"/>
                        </a:rPr>
                        <m:t>=</m:t>
                      </m:r>
                      <m:sSup>
                        <m:sSupPr>
                          <m:ctrlPr>
                            <a:rPr lang="fr-FR" i="1">
                              <a:solidFill>
                                <a:schemeClr val="tx1"/>
                              </a:solidFill>
                              <a:effectLst/>
                              <a:latin typeface="Cambria Math" panose="02040503050406030204" pitchFamily="18" charset="0"/>
                            </a:rPr>
                          </m:ctrlPr>
                        </m:sSupPr>
                        <m:e>
                          <m:sSup>
                            <m:sSupPr>
                              <m:ctrlPr>
                                <a:rPr lang="fr-FR" sz="1600" i="1">
                                  <a:solidFill>
                                    <a:schemeClr val="tx1"/>
                                  </a:solidFill>
                                  <a:effectLst/>
                                  <a:latin typeface="Cambria Math" panose="02040503050406030204" pitchFamily="18" charset="0"/>
                                </a:rPr>
                              </m:ctrlPr>
                            </m:sSupPr>
                            <m:e>
                              <m:r>
                                <m:rPr>
                                  <m:nor/>
                                </m:rPr>
                                <a:rPr lang="en-US" sz="1600" i="1">
                                  <a:solidFill>
                                    <a:schemeClr val="tx1"/>
                                  </a:solidFill>
                                  <a:effectLst/>
                                </a:rPr>
                                <m:t> </m:t>
                              </m:r>
                              <m:r>
                                <a:rPr lang="fr-FR" sz="1600" b="0" i="1" smtClean="0">
                                  <a:solidFill>
                                    <a:schemeClr val="tx1"/>
                                  </a:solidFill>
                                  <a:effectLst/>
                                  <a:latin typeface="Cambria Math" panose="02040503050406030204" pitchFamily="18" charset="0"/>
                                </a:rPr>
                                <m:t>𝜖</m:t>
                              </m:r>
                            </m:e>
                            <m:sup>
                              <m:r>
                                <a:rPr lang="fr-FR" sz="1600" i="1">
                                  <a:solidFill>
                                    <a:schemeClr val="tx1"/>
                                  </a:solidFill>
                                  <a:effectLst/>
                                  <a:latin typeface="Cambria Math" panose="02040503050406030204" pitchFamily="18" charset="0"/>
                                </a:rPr>
                                <m:t>2</m:t>
                              </m:r>
                            </m:sup>
                          </m:sSup>
                          <m:r>
                            <a:rPr lang="fr-FR" sz="1600" i="1">
                              <a:solidFill>
                                <a:schemeClr val="tx1"/>
                              </a:solidFill>
                              <a:effectLst/>
                              <a:latin typeface="Cambria Math" panose="02040503050406030204" pitchFamily="18" charset="0"/>
                            </a:rPr>
                            <m:t>=</m:t>
                          </m:r>
                          <m:r>
                            <a:rPr lang="fr-FR" i="1">
                              <a:solidFill>
                                <a:schemeClr val="tx1"/>
                              </a:solidFill>
                              <a:effectLst/>
                              <a:latin typeface="Cambria Math" panose="02040503050406030204" pitchFamily="18" charset="0"/>
                            </a:rPr>
                            <m:t>(</m:t>
                          </m:r>
                          <m:sSub>
                            <m:sSubPr>
                              <m:ctrlPr>
                                <a:rPr lang="fr-FR" i="1">
                                  <a:solidFill>
                                    <a:schemeClr val="tx1"/>
                                  </a:solidFill>
                                  <a:effectLst/>
                                  <a:latin typeface="Cambria Math" panose="02040503050406030204" pitchFamily="18" charset="0"/>
                                </a:rPr>
                              </m:ctrlPr>
                            </m:sSubPr>
                            <m:e>
                              <m:r>
                                <a:rPr lang="fr-FR" i="1">
                                  <a:solidFill>
                                    <a:schemeClr val="tx1"/>
                                  </a:solidFill>
                                  <a:effectLst/>
                                  <a:latin typeface="Cambria Math" panose="02040503050406030204" pitchFamily="18" charset="0"/>
                                </a:rPr>
                                <m:t>𝑦</m:t>
                              </m:r>
                            </m:e>
                            <m:sub>
                              <m:r>
                                <a:rPr lang="fr-FR" i="1">
                                  <a:solidFill>
                                    <a:schemeClr val="tx1"/>
                                  </a:solidFill>
                                  <a:effectLst/>
                                  <a:latin typeface="Cambria Math" panose="02040503050406030204" pitchFamily="18" charset="0"/>
                                </a:rPr>
                                <m:t>𝑖</m:t>
                              </m:r>
                            </m:sub>
                          </m:sSub>
                          <m:r>
                            <a:rPr lang="fr-FR" i="1">
                              <a:solidFill>
                                <a:schemeClr val="tx1"/>
                              </a:solidFill>
                              <a:effectLst/>
                              <a:latin typeface="Cambria Math" panose="02040503050406030204" pitchFamily="18" charset="0"/>
                            </a:rPr>
                            <m:t>− </m:t>
                          </m:r>
                          <m:sSub>
                            <m:sSubPr>
                              <m:ctrlPr>
                                <a:rPr lang="fr-FR" i="1">
                                  <a:solidFill>
                                    <a:schemeClr val="tx1"/>
                                  </a:solidFill>
                                  <a:effectLst/>
                                  <a:latin typeface="Cambria Math" panose="02040503050406030204" pitchFamily="18" charset="0"/>
                                </a:rPr>
                              </m:ctrlPr>
                            </m:sSubPr>
                            <m:e>
                              <m:acc>
                                <m:accPr>
                                  <m:chr m:val="̂"/>
                                  <m:ctrlPr>
                                    <a:rPr lang="fr-FR" i="1">
                                      <a:solidFill>
                                        <a:schemeClr val="tx1"/>
                                      </a:solidFill>
                                      <a:effectLst/>
                                      <a:latin typeface="Cambria Math" panose="02040503050406030204" pitchFamily="18" charset="0"/>
                                    </a:rPr>
                                  </m:ctrlPr>
                                </m:accPr>
                                <m:e>
                                  <m:r>
                                    <a:rPr lang="fr-FR" i="1">
                                      <a:solidFill>
                                        <a:schemeClr val="tx1"/>
                                      </a:solidFill>
                                      <a:effectLst/>
                                      <a:latin typeface="Cambria Math" panose="02040503050406030204" pitchFamily="18" charset="0"/>
                                    </a:rPr>
                                    <m:t>𝑦</m:t>
                                  </m:r>
                                </m:e>
                              </m:acc>
                            </m:e>
                            <m:sub>
                              <m:r>
                                <a:rPr lang="fr-FR" i="1">
                                  <a:solidFill>
                                    <a:schemeClr val="tx1"/>
                                  </a:solidFill>
                                  <a:effectLst/>
                                  <a:latin typeface="Cambria Math" panose="02040503050406030204" pitchFamily="18" charset="0"/>
                                </a:rPr>
                                <m:t>𝑖</m:t>
                              </m:r>
                            </m:sub>
                          </m:sSub>
                          <m:r>
                            <m:rPr>
                              <m:brk m:alnAt="23"/>
                            </m:rPr>
                            <a:rPr lang="fr-FR" i="1">
                              <a:solidFill>
                                <a:schemeClr val="tx1"/>
                              </a:solidFill>
                              <a:effectLst/>
                              <a:latin typeface="Cambria Math" panose="02040503050406030204" pitchFamily="18" charset="0"/>
                            </a:rPr>
                            <m:t>)</m:t>
                          </m:r>
                        </m:e>
                        <m:sup>
                          <m:r>
                            <a:rPr lang="fr-FR" i="1">
                              <a:solidFill>
                                <a:schemeClr val="tx1"/>
                              </a:solidFill>
                              <a:effectLst/>
                              <a:latin typeface="Cambria Math" panose="02040503050406030204" pitchFamily="18" charset="0"/>
                            </a:rPr>
                            <m:t>2</m:t>
                          </m:r>
                        </m:sup>
                      </m:sSup>
                    </m:oMath>
                  </m:oMathPara>
                </a14:m>
                <a:endParaRPr lang="en-US" dirty="0"/>
              </a:p>
              <a:p>
                <a:pPr lvl="1" algn="just">
                  <a:buFont typeface="Arial" panose="020B0604020202020204" pitchFamily="34" charset="0"/>
                  <a:buChar char="•"/>
                </a:pPr>
                <a:r>
                  <a:rPr lang="en-US" dirty="0"/>
                  <a:t>The sum of explained square (SSE)</a:t>
                </a:r>
              </a:p>
              <a:p>
                <a:pPr marL="450000" lvl="1" indent="0" algn="just">
                  <a:buNone/>
                </a:pPr>
                <a14:m>
                  <m:oMathPara xmlns:m="http://schemas.openxmlformats.org/officeDocument/2006/math">
                    <m:oMathParaPr>
                      <m:jc m:val="centerGroup"/>
                    </m:oMathParaPr>
                    <m:oMath xmlns:m="http://schemas.openxmlformats.org/officeDocument/2006/math">
                      <m:r>
                        <a:rPr lang="fr-FR" sz="2000" b="0" i="1" smtClean="0">
                          <a:solidFill>
                            <a:schemeClr val="tx1"/>
                          </a:solidFill>
                          <a:effectLst/>
                          <a:latin typeface="Cambria Math" panose="02040503050406030204" pitchFamily="18" charset="0"/>
                        </a:rPr>
                        <m:t>𝑆𝑆𝐸</m:t>
                      </m:r>
                      <m:r>
                        <a:rPr lang="fr-FR" sz="2000" b="0" i="1" smtClean="0">
                          <a:solidFill>
                            <a:schemeClr val="tx1"/>
                          </a:solidFill>
                          <a:effectLst/>
                          <a:latin typeface="Cambria Math" panose="02040503050406030204" pitchFamily="18" charset="0"/>
                        </a:rPr>
                        <m:t>= </m:t>
                      </m:r>
                      <m:sSup>
                        <m:sSupPr>
                          <m:ctrlPr>
                            <a:rPr lang="fr-FR" sz="2000" i="1">
                              <a:solidFill>
                                <a:schemeClr val="tx1"/>
                              </a:solidFill>
                              <a:effectLst/>
                              <a:latin typeface="Cambria Math" panose="02040503050406030204" pitchFamily="18" charset="0"/>
                            </a:rPr>
                          </m:ctrlPr>
                        </m:sSupPr>
                        <m:e>
                          <m:r>
                            <a:rPr lang="fr-FR" i="1">
                              <a:solidFill>
                                <a:schemeClr val="tx1"/>
                              </a:solidFill>
                              <a:effectLst/>
                              <a:latin typeface="Cambria Math" panose="02040503050406030204" pitchFamily="18" charset="0"/>
                            </a:rPr>
                            <m:t>(</m:t>
                          </m:r>
                          <m:sSub>
                            <m:sSubPr>
                              <m:ctrlPr>
                                <a:rPr lang="fr-FR" i="1">
                                  <a:solidFill>
                                    <a:schemeClr val="tx1"/>
                                  </a:solidFill>
                                  <a:effectLst/>
                                  <a:latin typeface="Cambria Math" panose="02040503050406030204" pitchFamily="18" charset="0"/>
                                </a:rPr>
                              </m:ctrlPr>
                            </m:sSubPr>
                            <m:e>
                              <m:acc>
                                <m:accPr>
                                  <m:chr m:val="̂"/>
                                  <m:ctrlPr>
                                    <a:rPr lang="fr-FR" i="1">
                                      <a:solidFill>
                                        <a:schemeClr val="tx1"/>
                                      </a:solidFill>
                                      <a:effectLst/>
                                      <a:latin typeface="Cambria Math" panose="02040503050406030204" pitchFamily="18" charset="0"/>
                                    </a:rPr>
                                  </m:ctrlPr>
                                </m:accPr>
                                <m:e>
                                  <m:r>
                                    <a:rPr lang="fr-FR" i="1">
                                      <a:solidFill>
                                        <a:schemeClr val="tx1"/>
                                      </a:solidFill>
                                      <a:effectLst/>
                                      <a:latin typeface="Cambria Math" panose="02040503050406030204" pitchFamily="18" charset="0"/>
                                    </a:rPr>
                                    <m:t>𝑦</m:t>
                                  </m:r>
                                </m:e>
                              </m:acc>
                            </m:e>
                            <m:sub>
                              <m:r>
                                <a:rPr lang="fr-FR" i="1">
                                  <a:solidFill>
                                    <a:schemeClr val="tx1"/>
                                  </a:solidFill>
                                  <a:effectLst/>
                                  <a:latin typeface="Cambria Math" panose="02040503050406030204" pitchFamily="18" charset="0"/>
                                </a:rPr>
                                <m:t>𝑖</m:t>
                              </m:r>
                            </m:sub>
                          </m:sSub>
                          <m:r>
                            <a:rPr lang="fr-FR" sz="2000" i="1">
                              <a:solidFill>
                                <a:schemeClr val="tx1"/>
                              </a:solidFill>
                              <a:effectLst/>
                              <a:latin typeface="Cambria Math" panose="02040503050406030204" pitchFamily="18" charset="0"/>
                            </a:rPr>
                            <m:t>− </m:t>
                          </m:r>
                          <m:acc>
                            <m:accPr>
                              <m:chr m:val="̅"/>
                              <m:ctrlPr>
                                <a:rPr lang="fr-FR" i="1">
                                  <a:solidFill>
                                    <a:schemeClr val="tx1"/>
                                  </a:solidFill>
                                  <a:effectLst/>
                                  <a:latin typeface="Cambria Math" panose="02040503050406030204" pitchFamily="18" charset="0"/>
                                </a:rPr>
                              </m:ctrlPr>
                            </m:accPr>
                            <m:e>
                              <m:r>
                                <a:rPr lang="fr-FR" i="1">
                                  <a:solidFill>
                                    <a:schemeClr val="tx1"/>
                                  </a:solidFill>
                                  <a:effectLst/>
                                  <a:latin typeface="Cambria Math" panose="02040503050406030204" pitchFamily="18" charset="0"/>
                                </a:rPr>
                                <m:t>𝑦</m:t>
                              </m:r>
                            </m:e>
                          </m:acc>
                          <m:r>
                            <m:rPr>
                              <m:brk m:alnAt="23"/>
                            </m:rPr>
                            <a:rPr lang="fr-FR" sz="2000" i="1">
                              <a:solidFill>
                                <a:schemeClr val="tx1"/>
                              </a:solidFill>
                              <a:effectLst/>
                              <a:latin typeface="Cambria Math" panose="02040503050406030204" pitchFamily="18" charset="0"/>
                            </a:rPr>
                            <m:t>)</m:t>
                          </m:r>
                        </m:e>
                        <m:sup>
                          <m:r>
                            <a:rPr lang="fr-FR" sz="2000" i="1">
                              <a:solidFill>
                                <a:schemeClr val="tx1"/>
                              </a:solidFill>
                              <a:effectLst/>
                              <a:latin typeface="Cambria Math" panose="02040503050406030204" pitchFamily="18" charset="0"/>
                            </a:rPr>
                            <m:t>2</m:t>
                          </m:r>
                        </m:sup>
                      </m:sSup>
                    </m:oMath>
                  </m:oMathPara>
                </a14:m>
                <a:endParaRPr lang="en-US" dirty="0"/>
              </a:p>
              <a:p>
                <a:pPr lvl="1" algn="just">
                  <a:buFont typeface="Arial" panose="020B0604020202020204" pitchFamily="34" charset="0"/>
                  <a:buChar char="•"/>
                </a:pPr>
                <a:r>
                  <a:rPr lang="en-US" dirty="0"/>
                  <a:t>The sum of total squares (SST)</a:t>
                </a:r>
              </a:p>
              <a:p>
                <a:pPr marL="450000" lvl="1" indent="0" algn="just">
                  <a:buNone/>
                </a:pPr>
                <a14:m>
                  <m:oMathPara xmlns:m="http://schemas.openxmlformats.org/officeDocument/2006/math">
                    <m:oMathParaPr>
                      <m:jc m:val="centerGroup"/>
                    </m:oMathParaPr>
                    <m:oMath xmlns:m="http://schemas.openxmlformats.org/officeDocument/2006/math">
                      <m:r>
                        <a:rPr lang="fr-FR" sz="2000" b="0" i="1" smtClean="0">
                          <a:solidFill>
                            <a:schemeClr val="tx1"/>
                          </a:solidFill>
                          <a:effectLst/>
                          <a:latin typeface="Cambria Math" panose="02040503050406030204" pitchFamily="18" charset="0"/>
                        </a:rPr>
                        <m:t>𝑆𝑆𝑇</m:t>
                      </m:r>
                      <m:r>
                        <a:rPr lang="fr-FR" sz="2000" b="0" i="1" smtClean="0">
                          <a:solidFill>
                            <a:schemeClr val="tx1"/>
                          </a:solidFill>
                          <a:effectLst/>
                          <a:latin typeface="Cambria Math" panose="02040503050406030204" pitchFamily="18" charset="0"/>
                        </a:rPr>
                        <m:t>=</m:t>
                      </m:r>
                      <m:sSup>
                        <m:sSupPr>
                          <m:ctrlPr>
                            <a:rPr lang="fr-FR" sz="2000" i="1">
                              <a:solidFill>
                                <a:schemeClr val="tx1"/>
                              </a:solidFill>
                              <a:effectLst/>
                              <a:latin typeface="Cambria Math" panose="02040503050406030204" pitchFamily="18" charset="0"/>
                            </a:rPr>
                          </m:ctrlPr>
                        </m:sSupPr>
                        <m:e>
                          <m:r>
                            <a:rPr lang="fr-FR" i="1">
                              <a:solidFill>
                                <a:schemeClr val="tx1"/>
                              </a:solidFill>
                              <a:effectLst/>
                              <a:latin typeface="Cambria Math" panose="02040503050406030204" pitchFamily="18" charset="0"/>
                            </a:rPr>
                            <m:t>(</m:t>
                          </m:r>
                          <m:sSub>
                            <m:sSubPr>
                              <m:ctrlPr>
                                <a:rPr lang="fr-FR" i="1">
                                  <a:solidFill>
                                    <a:schemeClr val="tx1"/>
                                  </a:solidFill>
                                  <a:effectLst/>
                                  <a:latin typeface="Cambria Math" panose="02040503050406030204" pitchFamily="18" charset="0"/>
                                </a:rPr>
                              </m:ctrlPr>
                            </m:sSubPr>
                            <m:e>
                              <m:r>
                                <a:rPr lang="fr-FR" i="1">
                                  <a:solidFill>
                                    <a:schemeClr val="tx1"/>
                                  </a:solidFill>
                                  <a:effectLst/>
                                  <a:latin typeface="Cambria Math" panose="02040503050406030204" pitchFamily="18" charset="0"/>
                                </a:rPr>
                                <m:t>𝑦</m:t>
                              </m:r>
                            </m:e>
                            <m:sub>
                              <m:r>
                                <a:rPr lang="fr-FR" i="1">
                                  <a:solidFill>
                                    <a:schemeClr val="tx1"/>
                                  </a:solidFill>
                                  <a:effectLst/>
                                  <a:latin typeface="Cambria Math" panose="02040503050406030204" pitchFamily="18" charset="0"/>
                                </a:rPr>
                                <m:t>𝑖</m:t>
                              </m:r>
                            </m:sub>
                          </m:sSub>
                          <m:r>
                            <a:rPr lang="fr-FR" i="1">
                              <a:solidFill>
                                <a:schemeClr val="tx1"/>
                              </a:solidFill>
                              <a:effectLst/>
                              <a:latin typeface="Cambria Math" panose="02040503050406030204" pitchFamily="18" charset="0"/>
                            </a:rPr>
                            <m:t>− </m:t>
                          </m:r>
                          <m:acc>
                            <m:accPr>
                              <m:chr m:val="̅"/>
                              <m:ctrlPr>
                                <a:rPr lang="fr-FR" i="1">
                                  <a:solidFill>
                                    <a:schemeClr val="tx1"/>
                                  </a:solidFill>
                                  <a:effectLst/>
                                  <a:latin typeface="Cambria Math" panose="02040503050406030204" pitchFamily="18" charset="0"/>
                                </a:rPr>
                              </m:ctrlPr>
                            </m:accPr>
                            <m:e>
                              <m:r>
                                <a:rPr lang="fr-FR" i="1">
                                  <a:solidFill>
                                    <a:schemeClr val="tx1"/>
                                  </a:solidFill>
                                  <a:effectLst/>
                                  <a:latin typeface="Cambria Math" panose="02040503050406030204" pitchFamily="18" charset="0"/>
                                </a:rPr>
                                <m:t>𝑦</m:t>
                              </m:r>
                            </m:e>
                          </m:acc>
                          <m:r>
                            <m:rPr>
                              <m:brk m:alnAt="23"/>
                            </m:rPr>
                            <a:rPr lang="fr-FR" sz="2000" i="1">
                              <a:solidFill>
                                <a:schemeClr val="tx1"/>
                              </a:solidFill>
                              <a:effectLst/>
                              <a:latin typeface="Cambria Math" panose="02040503050406030204" pitchFamily="18" charset="0"/>
                            </a:rPr>
                            <m:t>)</m:t>
                          </m:r>
                        </m:e>
                        <m:sup>
                          <m:r>
                            <a:rPr lang="fr-FR" sz="2000" i="1">
                              <a:solidFill>
                                <a:schemeClr val="tx1"/>
                              </a:solidFill>
                              <a:effectLst/>
                              <a:latin typeface="Cambria Math" panose="02040503050406030204" pitchFamily="18" charset="0"/>
                            </a:rPr>
                            <m:t>2</m:t>
                          </m:r>
                        </m:sup>
                      </m:sSup>
                    </m:oMath>
                  </m:oMathPara>
                </a14:m>
                <a:endParaRPr lang="en-US" dirty="0"/>
              </a:p>
              <a:p>
                <a:pPr marL="450000" lvl="1" indent="0" algn="just">
                  <a:buNone/>
                </a:pPr>
                <a:r>
                  <a:rPr lang="en-US" dirty="0"/>
                  <a:t>With </a:t>
                </a:r>
                <a14:m>
                  <m:oMath xmlns:m="http://schemas.openxmlformats.org/officeDocument/2006/math">
                    <m:r>
                      <a:rPr lang="fr-FR" b="1" i="1">
                        <a:solidFill>
                          <a:schemeClr val="tx1"/>
                        </a:solidFill>
                        <a:effectLst/>
                        <a:latin typeface="Cambria Math" panose="02040503050406030204" pitchFamily="18" charset="0"/>
                      </a:rPr>
                      <m:t>𝑺𝑺𝑻</m:t>
                    </m:r>
                    <m:r>
                      <a:rPr lang="fr-FR" b="1" i="1">
                        <a:solidFill>
                          <a:schemeClr val="tx1"/>
                        </a:solidFill>
                        <a:effectLst/>
                        <a:latin typeface="Cambria Math" panose="02040503050406030204" pitchFamily="18" charset="0"/>
                      </a:rPr>
                      <m:t>=</m:t>
                    </m:r>
                    <m:r>
                      <a:rPr lang="fr-FR" b="1" i="1">
                        <a:solidFill>
                          <a:schemeClr val="tx1"/>
                        </a:solidFill>
                        <a:effectLst/>
                        <a:latin typeface="Cambria Math" panose="02040503050406030204" pitchFamily="18" charset="0"/>
                      </a:rPr>
                      <m:t>𝑺𝑺𝑬</m:t>
                    </m:r>
                    <m:r>
                      <a:rPr lang="fr-FR" b="1" i="1">
                        <a:solidFill>
                          <a:schemeClr val="tx1"/>
                        </a:solidFill>
                        <a:effectLst/>
                        <a:latin typeface="Cambria Math" panose="02040503050406030204" pitchFamily="18" charset="0"/>
                      </a:rPr>
                      <m:t>+</m:t>
                    </m:r>
                    <m:r>
                      <a:rPr lang="fr-FR" b="1" i="1">
                        <a:solidFill>
                          <a:schemeClr val="tx1"/>
                        </a:solidFill>
                        <a:effectLst/>
                        <a:latin typeface="Cambria Math" panose="02040503050406030204" pitchFamily="18" charset="0"/>
                      </a:rPr>
                      <m:t>𝑺𝑺𝑹</m:t>
                    </m:r>
                  </m:oMath>
                </a14:m>
                <a:endParaRPr lang="en-US" b="1" dirty="0"/>
              </a:p>
            </p:txBody>
          </p:sp>
        </mc:Choice>
        <mc:Fallback xmlns="">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555411"/>
              </a:xfr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C03C463B-0E54-4352-94F9-278B9CB7676A}"/>
                  </a:ext>
                </a:extLst>
              </p:cNvPr>
              <p:cNvSpPr txBox="1"/>
              <p:nvPr/>
            </p:nvSpPr>
            <p:spPr>
              <a:xfrm>
                <a:off x="7757768" y="3429000"/>
                <a:ext cx="4214948" cy="1705403"/>
              </a:xfrm>
              <a:prstGeom prst="rect">
                <a:avLst/>
              </a:prstGeom>
              <a:noFill/>
            </p:spPr>
            <p:txBody>
              <a:bodyPr wrap="square" rtlCol="0">
                <a:spAutoFit/>
              </a:bodyPr>
              <a:lstStyle/>
              <a:p>
                <a:pPr marL="285750" indent="-285750">
                  <a:buFont typeface="Arial" panose="020B0604020202020204" pitchFamily="34" charset="0"/>
                  <a:buChar char="•"/>
                </a:pPr>
                <a:r>
                  <a:rPr lang="en-US" i="1" dirty="0"/>
                  <a:t>Coefficient of determination</a:t>
                </a:r>
                <a:r>
                  <a:rPr lang="en-US" dirty="0"/>
                  <a:t> </a:t>
                </a:r>
                <a:r>
                  <a:rPr lang="en-US" i="1" dirty="0"/>
                  <a:t>R²</a:t>
                </a:r>
                <a:r>
                  <a:rPr lang="en-US" dirty="0"/>
                  <a:t>: </a:t>
                </a:r>
              </a:p>
              <a:p>
                <a:pPr>
                  <a:spcBef>
                    <a:spcPts val="600"/>
                  </a:spcBef>
                </a:pPr>
                <a:r>
                  <a:rPr lang="en-US" dirty="0"/>
                  <a:t>Determines the part of variance that is explained by the model </a:t>
                </a:r>
              </a:p>
              <a:p>
                <a:pPr>
                  <a:spcBef>
                    <a:spcPts val="600"/>
                  </a:spcBef>
                </a:pPr>
                <a:endParaRPr lang="en-US" sz="600" dirty="0"/>
              </a:p>
              <a:p>
                <a:pPr>
                  <a:spcBef>
                    <a:spcPts val="600"/>
                  </a:spcBef>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a:latin typeface="Cambria Math" panose="02040503050406030204" pitchFamily="18" charset="0"/>
                            </a:rPr>
                            <m:t>𝑆𝑆𝐸</m:t>
                          </m:r>
                        </m:num>
                        <m:den>
                          <m:r>
                            <a:rPr lang="fr-FR" i="1">
                              <a:latin typeface="Cambria Math" panose="02040503050406030204" pitchFamily="18" charset="0"/>
                            </a:rPr>
                            <m:t>𝑆𝑆</m:t>
                          </m:r>
                          <m:r>
                            <a:rPr lang="fr-FR" b="0" i="1" smtClean="0">
                              <a:latin typeface="Cambria Math" panose="02040503050406030204" pitchFamily="18" charset="0"/>
                            </a:rPr>
                            <m:t>𝑇</m:t>
                          </m:r>
                        </m:den>
                      </m:f>
                    </m:oMath>
                  </m:oMathPara>
                </a14:m>
                <a:endParaRPr lang="en-US" dirty="0"/>
              </a:p>
            </p:txBody>
          </p:sp>
        </mc:Choice>
        <mc:Fallback xmlns="">
          <p:sp>
            <p:nvSpPr>
              <p:cNvPr id="4" name="ZoneTexte 3">
                <a:extLst>
                  <a:ext uri="{FF2B5EF4-FFF2-40B4-BE49-F238E27FC236}">
                    <a16:creationId xmlns:a16="http://schemas.microsoft.com/office/drawing/2014/main" id="{C03C463B-0E54-4352-94F9-278B9CB7676A}"/>
                  </a:ext>
                </a:extLst>
              </p:cNvPr>
              <p:cNvSpPr txBox="1">
                <a:spLocks noRot="1" noChangeAspect="1" noMove="1" noResize="1" noEditPoints="1" noAdjustHandles="1" noChangeArrowheads="1" noChangeShapeType="1" noTextEdit="1"/>
              </p:cNvSpPr>
              <p:nvPr/>
            </p:nvSpPr>
            <p:spPr>
              <a:xfrm>
                <a:off x="7757768" y="3429000"/>
                <a:ext cx="4214948" cy="1705403"/>
              </a:xfrm>
              <a:prstGeom prst="rect">
                <a:avLst/>
              </a:prstGeom>
              <a:blipFill>
                <a:blip r:embed="rId3"/>
                <a:stretch>
                  <a:fillRect l="-1302" t="-2509"/>
                </a:stretch>
              </a:blipFill>
            </p:spPr>
            <p:txBody>
              <a:bodyPr/>
              <a:lstStyle/>
              <a:p>
                <a:r>
                  <a:rPr lang="fr-FR">
                    <a:noFill/>
                  </a:rPr>
                  <a:t> </a:t>
                </a:r>
              </a:p>
            </p:txBody>
          </p:sp>
        </mc:Fallback>
      </mc:AlternateContent>
    </p:spTree>
    <p:extLst>
      <p:ext uri="{BB962C8B-B14F-4D97-AF65-F5344CB8AC3E}">
        <p14:creationId xmlns:p14="http://schemas.microsoft.com/office/powerpoint/2010/main" val="203248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3. Simple linear regression</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555411"/>
              </a:xfrm>
            </p:spPr>
            <p:txBody>
              <a:bodyPr>
                <a:normAutofit lnSpcReduction="10000"/>
              </a:bodyPr>
              <a:lstStyle/>
              <a:p>
                <a:pPr marL="36900" indent="0" algn="just">
                  <a:buNone/>
                </a:pPr>
                <a:r>
                  <a:rPr lang="en-US" b="1" dirty="0"/>
                  <a:t>  3.1 The model :</a:t>
                </a:r>
                <a:r>
                  <a:rPr lang="en-US" dirty="0"/>
                  <a:t> </a:t>
                </a:r>
              </a:p>
              <a:p>
                <a:pPr marL="357188" indent="0" algn="just">
                  <a:buNone/>
                </a:pPr>
                <a:r>
                  <a:rPr lang="en-US" dirty="0"/>
                  <a:t>We study the existence of a linear relation between the explained the explained variable (</a:t>
                </a:r>
                <a14:m>
                  <m:oMath xmlns:m="http://schemas.openxmlformats.org/officeDocument/2006/math">
                    <m:r>
                      <a:rPr lang="en-US" i="1" dirty="0" smtClean="0">
                        <a:latin typeface="Cambria Math" panose="02040503050406030204" pitchFamily="18" charset="0"/>
                      </a:rPr>
                      <m:t>𝑌</m:t>
                    </m:r>
                  </m:oMath>
                </a14:m>
                <a:r>
                  <a:rPr lang="en-US" dirty="0"/>
                  <a:t>) and the explanatory variable </a:t>
                </a:r>
                <a14:m>
                  <m:oMath xmlns:m="http://schemas.openxmlformats.org/officeDocument/2006/math">
                    <m:r>
                      <a:rPr lang="fr-FR" b="0" i="0" dirty="0" smtClean="0">
                        <a:latin typeface="Cambria Math" panose="02040503050406030204" pitchFamily="18" charset="0"/>
                      </a:rPr>
                      <m:t>(</m:t>
                    </m:r>
                    <m:r>
                      <a:rPr lang="en-US" i="1" dirty="0" smtClean="0">
                        <a:latin typeface="Cambria Math" panose="02040503050406030204" pitchFamily="18" charset="0"/>
                      </a:rPr>
                      <m:t>𝑋</m:t>
                    </m:r>
                  </m:oMath>
                </a14:m>
                <a:r>
                  <a:rPr lang="en-US" dirty="0"/>
                  <a:t>). To do that we need to look for two parameters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such as : </a:t>
                </a:r>
              </a:p>
              <a:p>
                <a:pPr marL="36900" indent="0" algn="just">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𝑌</m:t>
                      </m:r>
                      <m:r>
                        <a:rPr lang="fr-FR" b="0" i="1" smtClean="0">
                          <a:latin typeface="Cambria Math" panose="02040503050406030204" pitchFamily="18" charset="0"/>
                        </a:rPr>
                        <m:t>=</m:t>
                      </m:r>
                      <m:r>
                        <a:rPr lang="fr-FR" b="0" i="1" smtClean="0">
                          <a:latin typeface="Cambria Math" panose="02040503050406030204" pitchFamily="18" charset="0"/>
                        </a:rPr>
                        <m:t>𝑎𝑋</m:t>
                      </m:r>
                      <m:r>
                        <a:rPr lang="fr-FR" b="0" i="1" smtClean="0">
                          <a:latin typeface="Cambria Math" panose="02040503050406030204" pitchFamily="18" charset="0"/>
                        </a:rPr>
                        <m:t>+</m:t>
                      </m:r>
                      <m:r>
                        <a:rPr lang="fr-FR" b="0" i="1" smtClean="0">
                          <a:latin typeface="Cambria Math" panose="02040503050406030204" pitchFamily="18" charset="0"/>
                        </a:rPr>
                        <m:t>𝑏</m:t>
                      </m:r>
                    </m:oMath>
                  </m:oMathPara>
                </a14:m>
                <a:endParaRPr lang="en-US" dirty="0"/>
              </a:p>
              <a:p>
                <a:pPr algn="just">
                  <a:buFont typeface="Arial" panose="020B0604020202020204" pitchFamily="34" charset="0"/>
                  <a:buChar char="•"/>
                </a:pPr>
                <a:r>
                  <a:rPr lang="en-US" b="1" i="1" dirty="0"/>
                  <a:t>Ordinary Least Squares</a:t>
                </a:r>
                <a:r>
                  <a:rPr lang="en-US" b="1" dirty="0"/>
                  <a:t> </a:t>
                </a:r>
                <a:r>
                  <a:rPr lang="en-US" dirty="0"/>
                  <a:t>: Starting from a data sample, we will determine the estimators </a:t>
                </a:r>
                <a14:m>
                  <m:oMath xmlns:m="http://schemas.openxmlformats.org/officeDocument/2006/math">
                    <m:acc>
                      <m:accPr>
                        <m:chr m:val="̂"/>
                        <m:ctrlPr>
                          <a:rPr lang="en-US" i="1" dirty="0" smtClean="0">
                            <a:latin typeface="Cambria Math" panose="02040503050406030204" pitchFamily="18" charset="0"/>
                          </a:rPr>
                        </m:ctrlPr>
                      </m:accPr>
                      <m:e>
                        <m:r>
                          <a:rPr lang="fr-FR" b="0" i="1" dirty="0" smtClean="0">
                            <a:latin typeface="Cambria Math" panose="02040503050406030204" pitchFamily="18" charset="0"/>
                          </a:rPr>
                          <m:t>𝑎</m:t>
                        </m:r>
                      </m:e>
                    </m:acc>
                  </m:oMath>
                </a14:m>
                <a:r>
                  <a:rPr lang="en-US" dirty="0"/>
                  <a:t> and </a:t>
                </a: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a14:m>
                <a:r>
                  <a:rPr lang="en-US" dirty="0"/>
                  <a:t> of the parameters </a:t>
                </a:r>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by using the ordinary least squares (OLS) method. We obtain an estimation of </a:t>
                </a:r>
                <a14:m>
                  <m:oMath xmlns:m="http://schemas.openxmlformats.org/officeDocument/2006/math">
                    <m:r>
                      <a:rPr lang="en-US" i="1" dirty="0" smtClean="0">
                        <a:latin typeface="Cambria Math" panose="02040503050406030204" pitchFamily="18" charset="0"/>
                      </a:rPr>
                      <m:t>𝑌</m:t>
                    </m:r>
                  </m:oMath>
                </a14:m>
                <a:r>
                  <a:rPr lang="en-US" dirty="0"/>
                  <a:t>, denoted : </a:t>
                </a:r>
                <a:endParaRPr lang="fr-FR" i="1" dirty="0">
                  <a:latin typeface="Cambria Math" panose="02040503050406030204" pitchFamily="18" charset="0"/>
                </a:endParaRPr>
              </a:p>
              <a:p>
                <a:pPr marL="36900" indent="0" algn="ctr">
                  <a:buNone/>
                </a:pPr>
                <a14:m>
                  <m:oMathPara xmlns:m="http://schemas.openxmlformats.org/officeDocument/2006/math">
                    <m:oMathParaPr>
                      <m:jc m:val="centerGroup"/>
                    </m:oMathParaPr>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𝑌</m:t>
                          </m:r>
                        </m:e>
                      </m:acc>
                      <m:r>
                        <a:rPr lang="fr-FR"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r>
                        <a:rPr lang="fr-FR" b="0" i="1" dirty="0" smtClean="0">
                          <a:latin typeface="Cambria Math" panose="02040503050406030204" pitchFamily="18" charset="0"/>
                        </a:rPr>
                        <m:t>𝑋</m:t>
                      </m:r>
                      <m:r>
                        <a:rPr lang="fr-FR"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m:oMathPara>
                </a14:m>
                <a:endParaRPr lang="fr-FR" dirty="0"/>
              </a:p>
              <a:p>
                <a:pPr marL="36900" indent="0" algn="just">
                  <a:buNone/>
                </a:pPr>
                <a:r>
                  <a:rPr lang="en-US" dirty="0"/>
                  <a:t>	 or similarly </a:t>
                </a:r>
                <a14:m>
                  <m:oMath xmlns:m="http://schemas.openxmlformats.org/officeDocument/2006/math">
                    <m:acc>
                      <m:accPr>
                        <m:chr m:val="̂"/>
                        <m:ctrlPr>
                          <a:rPr lang="en-US" i="1" dirty="0">
                            <a:latin typeface="Cambria Math" panose="02040503050406030204" pitchFamily="18" charset="0"/>
                          </a:rPr>
                        </m:ctrlPr>
                      </m:accPr>
                      <m:e>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𝑦</m:t>
                            </m:r>
                          </m:e>
                          <m:sub>
                            <m:r>
                              <a:rPr lang="fr-FR" b="0" i="1" dirty="0" smtClean="0">
                                <a:latin typeface="Cambria Math" panose="02040503050406030204" pitchFamily="18" charset="0"/>
                              </a:rPr>
                              <m:t>𝑖</m:t>
                            </m:r>
                          </m:sub>
                        </m:sSub>
                      </m:e>
                    </m:acc>
                    <m:r>
                      <a:rPr lang="fr-FR" i="1" dirty="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𝑎</m:t>
                        </m:r>
                      </m:e>
                    </m:acc>
                    <m:sSub>
                      <m:sSubPr>
                        <m:ctrlPr>
                          <a:rPr lang="fr-FR" i="1" dirty="0">
                            <a:latin typeface="Cambria Math" panose="02040503050406030204" pitchFamily="18" charset="0"/>
                          </a:rPr>
                        </m:ctrlPr>
                      </m:sSubPr>
                      <m:e>
                        <m:r>
                          <a:rPr lang="fr-FR" b="0" i="1" dirty="0" smtClean="0">
                            <a:latin typeface="Cambria Math" panose="02040503050406030204" pitchFamily="18" charset="0"/>
                          </a:rPr>
                          <m:t>𝑥</m:t>
                        </m:r>
                      </m:e>
                      <m:sub>
                        <m:r>
                          <a:rPr lang="fr-FR" i="1" dirty="0">
                            <a:latin typeface="Cambria Math" panose="02040503050406030204" pitchFamily="18" charset="0"/>
                          </a:rPr>
                          <m:t>𝑖</m:t>
                        </m:r>
                      </m:sub>
                    </m:sSub>
                    <m:r>
                      <a:rPr lang="fr-FR" i="1" dirty="0">
                        <a:latin typeface="Cambria Math" panose="02040503050406030204" pitchFamily="18" charset="0"/>
                      </a:rPr>
                      <m:t>+</m:t>
                    </m:r>
                    <m:acc>
                      <m:accPr>
                        <m:chr m:val="̂"/>
                        <m:ctrlPr>
                          <a:rPr lang="en-US" i="1" dirty="0">
                            <a:latin typeface="Cambria Math" panose="02040503050406030204" pitchFamily="18" charset="0"/>
                          </a:rPr>
                        </m:ctrlPr>
                      </m:accPr>
                      <m:e>
                        <m:r>
                          <a:rPr lang="fr-FR" i="1" dirty="0">
                            <a:latin typeface="Cambria Math" panose="02040503050406030204" pitchFamily="18" charset="0"/>
                          </a:rPr>
                          <m:t>𝑏</m:t>
                        </m:r>
                      </m:e>
                    </m:acc>
                  </m:oMath>
                </a14:m>
                <a:r>
                  <a:rPr lang="en-US" dirty="0"/>
                  <a:t>, for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=1,..,</m:t>
                    </m:r>
                    <m:r>
                      <a:rPr lang="en-US" i="1" dirty="0" smtClean="0">
                        <a:latin typeface="Cambria Math" panose="02040503050406030204" pitchFamily="18" charset="0"/>
                      </a:rPr>
                      <m:t>𝑛</m:t>
                    </m:r>
                    <m:r>
                      <a:rPr lang="fr-FR" b="0" i="1" dirty="0" smtClean="0">
                        <a:latin typeface="Cambria Math" panose="02040503050406030204" pitchFamily="18" charset="0"/>
                      </a:rPr>
                      <m:t> </m:t>
                    </m:r>
                  </m:oMath>
                </a14:m>
                <a:r>
                  <a:rPr lang="en-US" dirty="0"/>
                  <a:t>observations (or individuals). </a:t>
                </a:r>
              </a:p>
              <a:p>
                <a:pPr algn="just">
                  <a:buFont typeface="Arial" panose="020B0604020202020204" pitchFamily="34" charset="0"/>
                  <a:buChar char="•"/>
                </a:pPr>
                <a:r>
                  <a:rPr lang="en-US" b="1" i="1" dirty="0"/>
                  <a:t>Residuals</a:t>
                </a:r>
                <a:r>
                  <a:rPr lang="en-US" dirty="0"/>
                  <a:t> : We denote the residuals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b="0" i="1" smtClean="0">
                        <a:latin typeface="Cambria Math" panose="02040503050406030204" pitchFamily="18" charset="0"/>
                      </a:rPr>
                      <m:t>−</m:t>
                    </m:r>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r>
                  <a:rPr lang="en-US" dirty="0"/>
                  <a:t>, the difference between the observed values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oMath>
                </a14:m>
                <a:r>
                  <a:rPr lang="en-US" dirty="0"/>
                  <a:t> and the estimated values </a:t>
                </a:r>
                <a14:m>
                  <m:oMath xmlns:m="http://schemas.openxmlformats.org/officeDocument/2006/math">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r>
                  <a:rPr lang="en-US" dirty="0"/>
                  <a:t>. These observed residuals will be treated as an estimation for the regression error which is unknown. </a:t>
                </a:r>
              </a:p>
              <a:p>
                <a:pPr algn="just">
                  <a:buFont typeface="Arial" panose="020B0604020202020204" pitchFamily="34" charset="0"/>
                  <a:buChar char="•"/>
                </a:pPr>
                <a:r>
                  <a:rPr lang="en-US" b="1" i="1" dirty="0"/>
                  <a:t>Hypothesis</a:t>
                </a:r>
                <a:r>
                  <a:rPr lang="en-US" dirty="0"/>
                  <a:t> : One of the hypothesis of OLS is that the mean of the errors is </a:t>
                </a:r>
                <a14:m>
                  <m:oMath xmlns:m="http://schemas.openxmlformats.org/officeDocument/2006/math">
                    <m:r>
                      <a:rPr lang="en-US" i="1" dirty="0" smtClean="0">
                        <a:latin typeface="Cambria Math" panose="02040503050406030204" pitchFamily="18" charset="0"/>
                      </a:rPr>
                      <m:t>0</m:t>
                    </m:r>
                  </m:oMath>
                </a14:m>
                <a:r>
                  <a:rPr lang="en-US" dirty="0"/>
                  <a:t>. i.e. </a:t>
                </a:r>
                <a14:m>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𝑛</m:t>
                        </m:r>
                      </m:den>
                    </m:f>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i="1">
                                <a:latin typeface="Cambria Math" panose="02040503050406030204" pitchFamily="18" charset="0"/>
                              </a:rPr>
                            </m:ctrlPr>
                          </m:sSubPr>
                          <m:e>
                            <m:r>
                              <a:rPr lang="fr-FR" i="1">
                                <a:latin typeface="Cambria Math" panose="02040503050406030204" pitchFamily="18" charset="0"/>
                              </a:rPr>
                              <m:t>𝜖</m:t>
                            </m:r>
                          </m:e>
                          <m:sub>
                            <m:r>
                              <a:rPr lang="fr-FR" i="1">
                                <a:latin typeface="Cambria Math" panose="02040503050406030204" pitchFamily="18" charset="0"/>
                              </a:rPr>
                              <m:t>𝑖</m:t>
                            </m:r>
                          </m:sub>
                        </m:sSub>
                      </m:e>
                    </m:nary>
                    <m:r>
                      <a:rPr lang="fr-FR" b="0" i="1" smtClean="0">
                        <a:latin typeface="Cambria Math" panose="02040503050406030204" pitchFamily="18" charset="0"/>
                      </a:rPr>
                      <m:t>=0</m:t>
                    </m:r>
                  </m:oMath>
                </a14:m>
                <a:endParaRPr lang="en-US" dirty="0"/>
              </a:p>
              <a:p>
                <a:pPr algn="just">
                  <a:buFont typeface="Arial" panose="020B0604020202020204" pitchFamily="34" charset="0"/>
                  <a:buChar char="•"/>
                </a:pPr>
                <a:r>
                  <a:rPr lang="en-US" dirty="0"/>
                  <a:t>The OLS method consists of minimizing the Sum of Squared Residuals (SSR) denoted </a:t>
                </a:r>
                <a14:m>
                  <m:oMath xmlns:m="http://schemas.openxmlformats.org/officeDocument/2006/math">
                    <m:r>
                      <a:rPr lang="en-US" i="1" dirty="0" smtClean="0">
                        <a:latin typeface="Cambria Math" panose="02040503050406030204" pitchFamily="18" charset="0"/>
                      </a:rPr>
                      <m:t>𝑆𝑆𝑅</m:t>
                    </m:r>
                    <m:r>
                      <a:rPr lang="fr-FR" b="0" i="1" dirty="0" smtClean="0">
                        <a:latin typeface="Cambria Math" panose="02040503050406030204" pitchFamily="18" charset="0"/>
                      </a:rPr>
                      <m:t>=</m:t>
                    </m:r>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e>
                        <m:sSubSup>
                          <m:sSubSupPr>
                            <m:ctrlPr>
                              <a:rPr lang="fr-FR" b="0" i="1" smtClean="0">
                                <a:latin typeface="Cambria Math" panose="02040503050406030204" pitchFamily="18" charset="0"/>
                              </a:rPr>
                            </m:ctrlPr>
                          </m:sSubSupPr>
                          <m:e>
                            <m:r>
                              <a:rPr lang="fr-FR" i="1">
                                <a:latin typeface="Cambria Math" panose="02040503050406030204" pitchFamily="18" charset="0"/>
                              </a:rPr>
                              <m:t>𝜖</m:t>
                            </m:r>
                          </m:e>
                          <m:sub>
                            <m:r>
                              <a:rPr lang="fr-FR" i="1">
                                <a:latin typeface="Cambria Math" panose="02040503050406030204" pitchFamily="18" charset="0"/>
                              </a:rPr>
                              <m:t>𝑖</m:t>
                            </m:r>
                          </m:sub>
                          <m:sup>
                            <m:r>
                              <a:rPr lang="fr-FR" b="0" i="1" smtClean="0">
                                <a:latin typeface="Cambria Math" panose="02040503050406030204" pitchFamily="18" charset="0"/>
                              </a:rPr>
                              <m:t>2</m:t>
                            </m:r>
                          </m:sup>
                        </m:sSubSup>
                      </m:e>
                    </m:nary>
                  </m:oMath>
                </a14:m>
                <a:endParaRPr lang="en-US" dirty="0"/>
              </a:p>
            </p:txBody>
          </p:sp>
        </mc:Choice>
        <mc:Fallback>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555411"/>
              </a:xfr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6845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3D95E7-AB88-412E-B90E-72CADA38B004}"/>
              </a:ext>
            </a:extLst>
          </p:cNvPr>
          <p:cNvSpPr>
            <a:spLocks noGrp="1"/>
          </p:cNvSpPr>
          <p:nvPr>
            <p:ph type="title"/>
          </p:nvPr>
        </p:nvSpPr>
        <p:spPr>
          <a:xfrm>
            <a:off x="482474" y="204159"/>
            <a:ext cx="10353762" cy="710241"/>
          </a:xfrm>
        </p:spPr>
        <p:txBody>
          <a:bodyPr>
            <a:normAutofit/>
          </a:bodyPr>
          <a:lstStyle/>
          <a:p>
            <a:pPr algn="l"/>
            <a:r>
              <a:rPr lang="en-US" sz="2800" dirty="0">
                <a:solidFill>
                  <a:schemeClr val="tx1"/>
                </a:solidFill>
              </a:rPr>
              <a:t>3. Multiple linear regression</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32AC5504-5449-466C-BFF1-348366CA1B73}"/>
                  </a:ext>
                </a:extLst>
              </p:cNvPr>
              <p:cNvSpPr>
                <a:spLocks noGrp="1"/>
              </p:cNvSpPr>
              <p:nvPr>
                <p:ph idx="1"/>
              </p:nvPr>
            </p:nvSpPr>
            <p:spPr>
              <a:xfrm>
                <a:off x="323787" y="914400"/>
                <a:ext cx="11544426" cy="5555411"/>
              </a:xfrm>
            </p:spPr>
            <p:txBody>
              <a:bodyPr>
                <a:normAutofit/>
              </a:bodyPr>
              <a:lstStyle/>
              <a:p>
                <a:pPr marL="36900" indent="0" algn="just">
                  <a:buNone/>
                </a:pPr>
                <a:r>
                  <a:rPr lang="en-US" b="1" dirty="0"/>
                  <a:t>  3.1 The model :</a:t>
                </a:r>
                <a:r>
                  <a:rPr lang="en-US" dirty="0"/>
                  <a:t> </a:t>
                </a:r>
              </a:p>
              <a:p>
                <a:pPr marL="357188" indent="0" algn="just">
                  <a:buNone/>
                </a:pPr>
                <a:r>
                  <a:rPr lang="en-US" dirty="0"/>
                  <a:t>We study the existence of a linear relation between the explained the explained variable (</a:t>
                </a:r>
                <a14:m>
                  <m:oMath xmlns:m="http://schemas.openxmlformats.org/officeDocument/2006/math">
                    <m:r>
                      <a:rPr lang="en-US" i="1" dirty="0" smtClean="0">
                        <a:latin typeface="Cambria Math" panose="02040503050406030204" pitchFamily="18" charset="0"/>
                      </a:rPr>
                      <m:t>𝑌</m:t>
                    </m:r>
                  </m:oMath>
                </a14:m>
                <a:r>
                  <a:rPr lang="en-US" dirty="0"/>
                  <a:t>) and the explanatory variable</a:t>
                </a:r>
                <a:r>
                  <a:rPr lang="en-US" b="1" dirty="0"/>
                  <a:t>s</a:t>
                </a:r>
                <a:r>
                  <a:rPr lang="en-US" dirty="0"/>
                  <a:t> </a:t>
                </a:r>
                <a14:m>
                  <m:oMath xmlns:m="http://schemas.openxmlformats.org/officeDocument/2006/math">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en-US" i="1" dirty="0" smtClean="0">
                            <a:latin typeface="Cambria Math" panose="02040503050406030204" pitchFamily="18" charset="0"/>
                          </a:rPr>
                          <m:t>𝑋</m:t>
                        </m:r>
                      </m:e>
                      <m:sub>
                        <m:r>
                          <a:rPr lang="fr-FR" b="0" i="1" dirty="0" smtClean="0">
                            <a:latin typeface="Cambria Math" panose="02040503050406030204" pitchFamily="18" charset="0"/>
                          </a:rPr>
                          <m:t>𝑖</m:t>
                        </m:r>
                      </m:sub>
                    </m:sSub>
                  </m:oMath>
                </a14:m>
                <a:r>
                  <a:rPr lang="en-US" dirty="0"/>
                  <a:t>). To do that we need to look for two parameters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𝛼</m:t>
                        </m:r>
                      </m:e>
                      <m:sub>
                        <m:r>
                          <a:rPr lang="fr-FR" b="0" i="1" smtClean="0">
                            <a:latin typeface="Cambria Math" panose="02040503050406030204" pitchFamily="18" charset="0"/>
                          </a:rPr>
                          <m:t>𝑖</m:t>
                        </m:r>
                      </m:sub>
                    </m:sSub>
                  </m:oMath>
                </a14:m>
                <a:r>
                  <a:rPr lang="en-US" dirty="0"/>
                  <a:t> (for </a:t>
                </a:r>
                <a:r>
                  <a:rPr lang="en-US" dirty="0" err="1"/>
                  <a:t>i</a:t>
                </a:r>
                <a:r>
                  <a:rPr lang="en-US" dirty="0"/>
                  <a:t>=0,…n) such as :  </a:t>
                </a:r>
              </a:p>
              <a:p>
                <a:pPr marL="36900" indent="0" algn="just">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𝑌</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𝛼</m:t>
                          </m:r>
                        </m:e>
                        <m:sub>
                          <m:r>
                            <a:rPr lang="fr-FR" b="0" i="1" smtClean="0">
                              <a:latin typeface="Cambria Math" panose="02040503050406030204" pitchFamily="18" charset="0"/>
                            </a:rPr>
                            <m:t>0</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𝛼</m:t>
                          </m:r>
                        </m:e>
                        <m:sub>
                          <m:r>
                            <a:rPr lang="fr-FR" b="0" i="1" smtClean="0">
                              <a:latin typeface="Cambria Math" panose="02040503050406030204" pitchFamily="18" charset="0"/>
                            </a:rPr>
                            <m:t>1</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𝛼</m:t>
                          </m:r>
                        </m:e>
                        <m:sub>
                          <m:r>
                            <a:rPr lang="fr-FR" b="0" i="1" smtClean="0">
                              <a:latin typeface="Cambria Math" panose="02040503050406030204" pitchFamily="18" charset="0"/>
                            </a:rPr>
                            <m:t>2</m:t>
                          </m:r>
                        </m:sub>
                      </m:s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b="0" i="1" smtClean="0">
                              <a:latin typeface="Cambria Math" panose="02040503050406030204" pitchFamily="18" charset="0"/>
                            </a:rPr>
                            <m:t>2</m:t>
                          </m:r>
                        </m:sub>
                      </m:sSub>
                      <m:r>
                        <a:rPr lang="fr-FR" b="0" i="1" smtClean="0">
                          <a:latin typeface="Cambria Math" panose="02040503050406030204" pitchFamily="18" charset="0"/>
                        </a:rPr>
                        <m:t>+…</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𝛼</m:t>
                          </m:r>
                        </m:e>
                        <m:sub>
                          <m:r>
                            <a:rPr lang="fr-FR" b="0" i="1" smtClean="0">
                              <a:latin typeface="Cambria Math" panose="02040503050406030204" pitchFamily="18" charset="0"/>
                            </a:rPr>
                            <m:t>𝑛</m:t>
                          </m:r>
                        </m:sub>
                      </m:s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b="0" i="1" smtClean="0">
                              <a:latin typeface="Cambria Math" panose="02040503050406030204" pitchFamily="18" charset="0"/>
                            </a:rPr>
                            <m:t>𝑛</m:t>
                          </m:r>
                        </m:sub>
                      </m:sSub>
                    </m:oMath>
                  </m:oMathPara>
                </a14:m>
                <a:endParaRPr lang="en-US" dirty="0"/>
              </a:p>
              <a:p>
                <a:pPr algn="just">
                  <a:buFont typeface="Arial" panose="020B0604020202020204" pitchFamily="34" charset="0"/>
                  <a:buChar char="•"/>
                </a:pPr>
                <a:r>
                  <a:rPr lang="en-US" b="1" i="1" dirty="0"/>
                  <a:t>Ordinary Least Squares</a:t>
                </a:r>
                <a:r>
                  <a:rPr lang="en-US" b="1" dirty="0"/>
                  <a:t> </a:t>
                </a:r>
                <a:r>
                  <a:rPr lang="en-US" dirty="0"/>
                  <a:t>: Starting from a data sample, we will determine the estimators </a:t>
                </a:r>
                <a14:m>
                  <m:oMath xmlns:m="http://schemas.openxmlformats.org/officeDocument/2006/math">
                    <m:acc>
                      <m:accPr>
                        <m:chr m:val="̂"/>
                        <m:ctrlPr>
                          <a:rPr lang="en-US" i="1" dirty="0" smtClean="0">
                            <a:latin typeface="Cambria Math" panose="02040503050406030204" pitchFamily="18" charset="0"/>
                          </a:rPr>
                        </m:ctrlPr>
                      </m:accPr>
                      <m:e>
                        <m:r>
                          <a:rPr lang="fr-FR" b="0" i="1" dirty="0" smtClean="0">
                            <a:latin typeface="Cambria Math" panose="02040503050406030204" pitchFamily="18" charset="0"/>
                          </a:rPr>
                          <m:t>𝑎</m:t>
                        </m:r>
                      </m:e>
                    </m:acc>
                  </m:oMath>
                </a14:m>
                <a:r>
                  <a:rPr lang="en-US" dirty="0"/>
                  <a:t> and </a:t>
                </a: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𝑏</m:t>
                        </m:r>
                      </m:e>
                    </m:acc>
                  </m:oMath>
                </a14:m>
                <a:r>
                  <a:rPr lang="en-US" dirty="0"/>
                  <a:t> of the parameters </a:t>
                </a:r>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a:t> by using the ordinary least squares (OLS) method. We obtain an estimation of </a:t>
                </a:r>
                <a14:m>
                  <m:oMath xmlns:m="http://schemas.openxmlformats.org/officeDocument/2006/math">
                    <m:r>
                      <a:rPr lang="en-US" i="1" dirty="0" smtClean="0">
                        <a:latin typeface="Cambria Math" panose="02040503050406030204" pitchFamily="18" charset="0"/>
                      </a:rPr>
                      <m:t>𝑌</m:t>
                    </m:r>
                  </m:oMath>
                </a14:m>
                <a:r>
                  <a:rPr lang="en-US" dirty="0"/>
                  <a:t>, denoted : </a:t>
                </a:r>
                <a:endParaRPr lang="fr-FR" i="1" dirty="0">
                  <a:latin typeface="Cambria Math" panose="02040503050406030204" pitchFamily="18" charset="0"/>
                </a:endParaRPr>
              </a:p>
              <a:p>
                <a:pPr marL="36900" indent="0" algn="ctr">
                  <a:buNone/>
                </a:pPr>
                <a14:m>
                  <m:oMath xmlns:m="http://schemas.openxmlformats.org/officeDocument/2006/math">
                    <m:acc>
                      <m:accPr>
                        <m:chr m:val="̂"/>
                        <m:ctrlPr>
                          <a:rPr lang="en-US" i="1" dirty="0">
                            <a:latin typeface="Cambria Math" panose="02040503050406030204" pitchFamily="18" charset="0"/>
                          </a:rPr>
                        </m:ctrlPr>
                      </m:accPr>
                      <m:e>
                        <m:r>
                          <a:rPr lang="fr-FR" b="0" i="1" dirty="0" smtClean="0">
                            <a:latin typeface="Cambria Math" panose="02040503050406030204" pitchFamily="18" charset="0"/>
                          </a:rPr>
                          <m:t>𝑌</m:t>
                        </m:r>
                      </m:e>
                    </m:acc>
                    <m:r>
                      <a:rPr lang="fr-FR" b="0" i="1" dirty="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𝛼</m:t>
                        </m:r>
                      </m:e>
                      <m:sub>
                        <m:r>
                          <a:rPr lang="fr-FR" i="1">
                            <a:latin typeface="Cambria Math" panose="02040503050406030204" pitchFamily="18" charset="0"/>
                          </a:rPr>
                          <m:t>0</m:t>
                        </m:r>
                      </m:sub>
                    </m:sSub>
                    <m:r>
                      <a:rPr lang="fr-FR" b="0" i="1" smtClean="0">
                        <a:latin typeface="Cambria Math" panose="02040503050406030204" pitchFamily="18" charset="0"/>
                      </a:rPr>
                      <m:t>+</m:t>
                    </m:r>
                    <m:sSub>
                      <m:sSubPr>
                        <m:ctrlPr>
                          <a:rPr lang="fr-FR"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fr-FR" i="1">
                                <a:latin typeface="Cambria Math" panose="02040503050406030204" pitchFamily="18" charset="0"/>
                              </a:rPr>
                              <m:t>𝛼</m:t>
                            </m:r>
                          </m:e>
                        </m:acc>
                      </m:e>
                      <m:sub>
                        <m:r>
                          <a:rPr lang="fr-FR" b="0" i="1" dirty="0" smtClean="0">
                            <a:latin typeface="Cambria Math" panose="02040503050406030204" pitchFamily="18" charset="0"/>
                          </a:rPr>
                          <m:t>1</m:t>
                        </m:r>
                      </m:sub>
                    </m:sSub>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𝑋</m:t>
                        </m:r>
                      </m:e>
                      <m:sub>
                        <m:r>
                          <a:rPr lang="fr-FR" b="0" i="1" dirty="0" smtClean="0">
                            <a:latin typeface="Cambria Math" panose="02040503050406030204" pitchFamily="18" charset="0"/>
                          </a:rPr>
                          <m:t>1</m:t>
                        </m:r>
                      </m:sub>
                    </m:sSub>
                    <m:r>
                      <a:rPr lang="fr-FR" b="0" i="1" dirty="0" smtClean="0">
                        <a:latin typeface="Cambria Math" panose="02040503050406030204" pitchFamily="18" charset="0"/>
                      </a:rPr>
                      <m:t>+</m:t>
                    </m:r>
                  </m:oMath>
                </a14:m>
                <a:r>
                  <a:rPr lang="fr-FR" dirty="0"/>
                  <a:t> </a:t>
                </a:r>
                <a14:m>
                  <m:oMath xmlns:m="http://schemas.openxmlformats.org/officeDocument/2006/math">
                    <m:sSub>
                      <m:sSubPr>
                        <m:ctrlPr>
                          <a:rPr lang="fr-FR"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fr-FR" i="1">
                                <a:latin typeface="Cambria Math" panose="02040503050406030204" pitchFamily="18" charset="0"/>
                              </a:rPr>
                              <m:t>𝛼</m:t>
                            </m:r>
                          </m:e>
                        </m:acc>
                      </m:e>
                      <m:sub>
                        <m:r>
                          <a:rPr lang="fr-FR" b="0" i="1" dirty="0" smtClean="0">
                            <a:latin typeface="Cambria Math" panose="02040503050406030204" pitchFamily="18" charset="0"/>
                          </a:rPr>
                          <m:t>2</m:t>
                        </m:r>
                      </m:sub>
                    </m:sSub>
                    <m:sSub>
                      <m:sSubPr>
                        <m:ctrlPr>
                          <a:rPr lang="fr-FR" i="1" dirty="0">
                            <a:latin typeface="Cambria Math" panose="02040503050406030204" pitchFamily="18" charset="0"/>
                          </a:rPr>
                        </m:ctrlPr>
                      </m:sSubPr>
                      <m:e>
                        <m:r>
                          <a:rPr lang="fr-FR" i="1" dirty="0">
                            <a:latin typeface="Cambria Math" panose="02040503050406030204" pitchFamily="18" charset="0"/>
                          </a:rPr>
                          <m:t>𝑋</m:t>
                        </m:r>
                      </m:e>
                      <m:sub>
                        <m:r>
                          <a:rPr lang="fr-FR" b="0" i="1" dirty="0" smtClean="0">
                            <a:latin typeface="Cambria Math" panose="02040503050406030204" pitchFamily="18" charset="0"/>
                          </a:rPr>
                          <m:t>2</m:t>
                        </m:r>
                      </m:sub>
                    </m:sSub>
                    <m:r>
                      <a:rPr lang="fr-FR" i="1" dirty="0">
                        <a:latin typeface="Cambria Math" panose="02040503050406030204" pitchFamily="18" charset="0"/>
                      </a:rPr>
                      <m:t> </m:t>
                    </m:r>
                  </m:oMath>
                </a14:m>
                <a:r>
                  <a:rPr lang="fr-FR" dirty="0"/>
                  <a:t>+…+ </a:t>
                </a:r>
                <a14:m>
                  <m:oMath xmlns:m="http://schemas.openxmlformats.org/officeDocument/2006/math">
                    <m:sSub>
                      <m:sSubPr>
                        <m:ctrlPr>
                          <a:rPr lang="fr-FR"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fr-FR" i="1">
                                <a:latin typeface="Cambria Math" panose="02040503050406030204" pitchFamily="18" charset="0"/>
                              </a:rPr>
                              <m:t>𝛼</m:t>
                            </m:r>
                          </m:e>
                        </m:acc>
                      </m:e>
                      <m:sub>
                        <m:r>
                          <a:rPr lang="fr-FR" b="0" i="1" dirty="0" smtClean="0">
                            <a:latin typeface="Cambria Math" panose="02040503050406030204" pitchFamily="18" charset="0"/>
                          </a:rPr>
                          <m:t>𝑛</m:t>
                        </m:r>
                      </m:sub>
                    </m:sSub>
                    <m:sSub>
                      <m:sSubPr>
                        <m:ctrlPr>
                          <a:rPr lang="fr-FR" i="1" dirty="0">
                            <a:latin typeface="Cambria Math" panose="02040503050406030204" pitchFamily="18" charset="0"/>
                          </a:rPr>
                        </m:ctrlPr>
                      </m:sSubPr>
                      <m:e>
                        <m:r>
                          <a:rPr lang="fr-FR" i="1" dirty="0">
                            <a:latin typeface="Cambria Math" panose="02040503050406030204" pitchFamily="18" charset="0"/>
                          </a:rPr>
                          <m:t>𝑋</m:t>
                        </m:r>
                      </m:e>
                      <m:sub>
                        <m:r>
                          <a:rPr lang="fr-FR" b="0" i="1" dirty="0" smtClean="0">
                            <a:latin typeface="Cambria Math" panose="02040503050406030204" pitchFamily="18" charset="0"/>
                          </a:rPr>
                          <m:t>𝑛</m:t>
                        </m:r>
                      </m:sub>
                    </m:sSub>
                  </m:oMath>
                </a14:m>
                <a:endParaRPr lang="fr-FR" dirty="0"/>
              </a:p>
              <a:p>
                <a:pPr algn="just">
                  <a:buFont typeface="Arial" panose="020B0604020202020204" pitchFamily="34" charset="0"/>
                  <a:buChar char="•"/>
                </a:pPr>
                <a:r>
                  <a:rPr lang="en-US" b="1" i="1" dirty="0"/>
                  <a:t>Residuals</a:t>
                </a:r>
                <a:r>
                  <a:rPr lang="en-US" dirty="0"/>
                  <a:t> : We denote the residuals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𝜖</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r>
                  <a:rPr lang="en-US" dirty="0"/>
                  <a:t>, the difference between the observed values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oMath>
                </a14:m>
                <a:r>
                  <a:rPr lang="en-US" dirty="0"/>
                  <a:t> and the estimated values </a:t>
                </a:r>
                <a14:m>
                  <m:oMath xmlns:m="http://schemas.openxmlformats.org/officeDocument/2006/math">
                    <m:acc>
                      <m:accPr>
                        <m:chr m:val="̂"/>
                        <m:ctrlPr>
                          <a:rPr lang="en-US" i="1" dirty="0">
                            <a:latin typeface="Cambria Math" panose="02040503050406030204" pitchFamily="18" charset="0"/>
                          </a:rPr>
                        </m:ctrlPr>
                      </m:accPr>
                      <m:e>
                        <m:sSub>
                          <m:sSubPr>
                            <m:ctrlPr>
                              <a:rPr lang="fr-FR" i="1" dirty="0">
                                <a:latin typeface="Cambria Math" panose="02040503050406030204" pitchFamily="18" charset="0"/>
                              </a:rPr>
                            </m:ctrlPr>
                          </m:sSubPr>
                          <m:e>
                            <m:r>
                              <a:rPr lang="fr-FR" i="1" dirty="0">
                                <a:latin typeface="Cambria Math" panose="02040503050406030204" pitchFamily="18" charset="0"/>
                              </a:rPr>
                              <m:t>𝑦</m:t>
                            </m:r>
                          </m:e>
                          <m:sub>
                            <m:r>
                              <a:rPr lang="fr-FR" i="1" dirty="0">
                                <a:latin typeface="Cambria Math" panose="02040503050406030204" pitchFamily="18" charset="0"/>
                              </a:rPr>
                              <m:t>𝑖</m:t>
                            </m:r>
                          </m:sub>
                        </m:sSub>
                      </m:e>
                    </m:acc>
                  </m:oMath>
                </a14:m>
                <a:endParaRPr lang="en-US" b="1" i="1" dirty="0"/>
              </a:p>
              <a:p>
                <a:pPr algn="just">
                  <a:buFont typeface="Arial" panose="020B0604020202020204" pitchFamily="34" charset="0"/>
                  <a:buChar char="•"/>
                </a:pPr>
                <a:r>
                  <a:rPr lang="en-US" b="1" i="1" dirty="0"/>
                  <a:t>Hypotheses</a:t>
                </a:r>
                <a:r>
                  <a:rPr lang="en-US" dirty="0"/>
                  <a:t> : These hypotheses must be tested after modeling to verify that the model is good : </a:t>
                </a:r>
              </a:p>
              <a:p>
                <a:pPr lvl="1" algn="just">
                  <a:spcBef>
                    <a:spcPts val="0"/>
                  </a:spcBef>
                  <a:spcAft>
                    <a:spcPts val="0"/>
                  </a:spcAft>
                  <a:buFont typeface="Arial" panose="020B0604020202020204" pitchFamily="34" charset="0"/>
                  <a:buChar char="•"/>
                </a:pPr>
                <a:r>
                  <a:rPr lang="en-US" dirty="0"/>
                  <a:t>Normality of error term : Use “</a:t>
                </a:r>
                <a:r>
                  <a:rPr lang="en-US" dirty="0" err="1"/>
                  <a:t>Jarque</a:t>
                </a:r>
                <a:r>
                  <a:rPr lang="en-US" dirty="0"/>
                  <a:t>–</a:t>
                </a:r>
                <a:r>
                  <a:rPr lang="en-US" dirty="0" err="1"/>
                  <a:t>Bera</a:t>
                </a:r>
                <a:r>
                  <a:rPr lang="en-US" dirty="0"/>
                  <a:t>” or “Shapiro–Wilk” normality tests</a:t>
                </a:r>
              </a:p>
              <a:p>
                <a:pPr lvl="1" algn="just">
                  <a:spcBef>
                    <a:spcPts val="0"/>
                  </a:spcBef>
                  <a:spcAft>
                    <a:spcPts val="0"/>
                  </a:spcAft>
                  <a:buFont typeface="Arial" panose="020B0604020202020204" pitchFamily="34" charset="0"/>
                  <a:buChar char="•"/>
                </a:pPr>
                <a:r>
                  <a:rPr lang="en-US" dirty="0"/>
                  <a:t>Independence of errors : Use “</a:t>
                </a:r>
                <a:r>
                  <a:rPr lang="fr-FR" dirty="0"/>
                  <a:t>Durbin-Watson" </a:t>
                </a:r>
                <a:r>
                  <a:rPr lang="fr-FR" dirty="0" err="1"/>
                  <a:t>Statistical</a:t>
                </a:r>
                <a:r>
                  <a:rPr lang="fr-FR" dirty="0"/>
                  <a:t> test</a:t>
                </a:r>
                <a:endParaRPr lang="en-US" dirty="0"/>
              </a:p>
              <a:p>
                <a:pPr lvl="1" algn="just">
                  <a:spcBef>
                    <a:spcPts val="0"/>
                  </a:spcBef>
                  <a:spcAft>
                    <a:spcPts val="0"/>
                  </a:spcAft>
                  <a:buFont typeface="Arial" panose="020B0604020202020204" pitchFamily="34" charset="0"/>
                  <a:buChar char="•"/>
                </a:pPr>
                <a:r>
                  <a:rPr lang="en-US" dirty="0"/>
                  <a:t>Constant variance of errors (homoscedasticity) : use “Box test”</a:t>
                </a:r>
              </a:p>
              <a:p>
                <a:pPr lvl="1" algn="just">
                  <a:spcBef>
                    <a:spcPts val="0"/>
                  </a:spcBef>
                  <a:spcAft>
                    <a:spcPts val="0"/>
                  </a:spcAft>
                  <a:buFont typeface="Arial" panose="020B0604020202020204" pitchFamily="34" charset="0"/>
                  <a:buChar char="•"/>
                </a:pPr>
                <a:r>
                  <a:rPr lang="en-US" dirty="0"/>
                  <a:t>Non collinearity of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oMath>
                </a14:m>
                <a:r>
                  <a:rPr lang="en-US" dirty="0"/>
                  <a:t> : You can use “variance inflation factor”</a:t>
                </a:r>
              </a:p>
              <a:p>
                <a:pPr lvl="1" algn="just">
                  <a:spcBef>
                    <a:spcPts val="0"/>
                  </a:spcBef>
                  <a:spcAft>
                    <a:spcPts val="0"/>
                  </a:spcAft>
                  <a:buFont typeface="Arial" panose="020B0604020202020204" pitchFamily="34" charset="0"/>
                  <a:buChar char="•"/>
                </a:pPr>
                <a:endParaRPr lang="en-US" dirty="0"/>
              </a:p>
            </p:txBody>
          </p:sp>
        </mc:Choice>
        <mc:Fallback>
          <p:sp>
            <p:nvSpPr>
              <p:cNvPr id="3" name="Espace réservé du contenu 2">
                <a:extLst>
                  <a:ext uri="{FF2B5EF4-FFF2-40B4-BE49-F238E27FC236}">
                    <a16:creationId xmlns:a16="http://schemas.microsoft.com/office/drawing/2014/main" id="{32AC5504-5449-466C-BFF1-348366CA1B73}"/>
                  </a:ext>
                </a:extLst>
              </p:cNvPr>
              <p:cNvSpPr>
                <a:spLocks noGrp="1" noRot="1" noChangeAspect="1" noMove="1" noResize="1" noEditPoints="1" noAdjustHandles="1" noChangeArrowheads="1" noChangeShapeType="1" noTextEdit="1"/>
              </p:cNvSpPr>
              <p:nvPr>
                <p:ph idx="1"/>
              </p:nvPr>
            </p:nvSpPr>
            <p:spPr>
              <a:xfrm>
                <a:off x="323787" y="914400"/>
                <a:ext cx="11544426" cy="5555411"/>
              </a:xfr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342825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4140</TotalTime>
  <Words>730</Words>
  <Application>Microsoft Office PowerPoint</Application>
  <PresentationFormat>Grand écran</PresentationFormat>
  <Paragraphs>69</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Calisto MT</vt:lpstr>
      <vt:lpstr>Cambria Math</vt:lpstr>
      <vt:lpstr>Vladimir Script</vt:lpstr>
      <vt:lpstr>Wingdings</vt:lpstr>
      <vt:lpstr>Wingdings 2</vt:lpstr>
      <vt:lpstr>Ardoise</vt:lpstr>
      <vt:lpstr>Présentation PowerPoint</vt:lpstr>
      <vt:lpstr>1. Introduction</vt:lpstr>
      <vt:lpstr>2. Bivariate descriptive statistics</vt:lpstr>
      <vt:lpstr>3. Simple linear regression</vt:lpstr>
      <vt:lpstr>3. Simple linear regression</vt:lpstr>
      <vt:lpstr>3. Simple linear regression</vt:lpstr>
      <vt:lpstr>3. 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Achraf Seddik</dc:creator>
  <cp:lastModifiedBy>Achraf Seddik</cp:lastModifiedBy>
  <cp:revision>170</cp:revision>
  <dcterms:created xsi:type="dcterms:W3CDTF">2019-02-03T18:14:09Z</dcterms:created>
  <dcterms:modified xsi:type="dcterms:W3CDTF">2019-03-17T20:06:51Z</dcterms:modified>
</cp:coreProperties>
</file>