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3716000" cx="2438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c3222be9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5c3222be9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661e0991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661e0991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61e09918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61e09918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b3dbd486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b3dbd486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c3222be9_1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25c3222be9_1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46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0" y="-1270000"/>
            <a:ext cx="24384000" cy="16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0" y="-1270000"/>
            <a:ext cx="24384000" cy="16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>
            <p:ph idx="2" type="pic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bg>
      <p:bgPr>
        <a:solidFill>
          <a:srgbClr val="00346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b="0" sz="1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201340" y="12571062"/>
            <a:ext cx="1752600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-US"/>
              <a:t>by</a:t>
            </a:r>
            <a:r>
              <a:rPr b="1" lang="en-US" sz="3600">
                <a:solidFill>
                  <a:srgbClr val="FFFFFF"/>
                </a:solidFill>
              </a:rPr>
              <a:t> Achraf Yandouzi, Flor Ronsmans De Vry, Jonas Caluwé and Michel Dierckx</a:t>
            </a:r>
            <a:endParaRPr/>
          </a:p>
        </p:txBody>
      </p:sp>
      <p:sp>
        <p:nvSpPr>
          <p:cNvPr id="77" name="Google Shape;77;p17"/>
          <p:cNvSpPr txBox="1"/>
          <p:nvPr>
            <p:ph idx="4294967295" type="ctrTitle"/>
          </p:nvPr>
        </p:nvSpPr>
        <p:spPr>
          <a:xfrm>
            <a:off x="1206496" y="5241990"/>
            <a:ext cx="21971004" cy="1968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Lightweight IDE</a:t>
            </a:r>
            <a:endParaRPr/>
          </a:p>
        </p:txBody>
      </p:sp>
      <p:sp>
        <p:nvSpPr>
          <p:cNvPr id="78" name="Google Shape;78;p17"/>
          <p:cNvSpPr txBox="1"/>
          <p:nvPr>
            <p:ph idx="4294967295" type="subTitle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DAFF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99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Talen en automaten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206500" y="901700"/>
            <a:ext cx="199539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US">
                <a:solidFill>
                  <a:schemeClr val="accent1"/>
                </a:solidFill>
              </a:rPr>
              <a:t>Probabilistic deterministic finite automata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Σ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125" y="4166250"/>
            <a:ext cx="6196675" cy="619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620000" dist="104775">
              <a:srgbClr val="000000"/>
            </a:outerShdw>
          </a:effectLst>
        </p:spPr>
      </p:pic>
      <p:sp>
        <p:nvSpPr>
          <p:cNvPr id="153" name="Google Shape;153;p26"/>
          <p:cNvSpPr txBox="1"/>
          <p:nvPr/>
        </p:nvSpPr>
        <p:spPr>
          <a:xfrm>
            <a:off x="13886075" y="4046150"/>
            <a:ext cx="82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15912075" y="4166250"/>
            <a:ext cx="6852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Helvetica Neue"/>
              <a:buChar char="●"/>
            </a:pPr>
            <a:r>
              <a:rPr lang="en-US" sz="4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Statistical analysis of open source code</a:t>
            </a:r>
            <a:endParaRPr sz="4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Helvetica Neue"/>
              <a:buChar char="●"/>
            </a:pPr>
            <a:r>
              <a:rPr lang="en-US" sz="4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Dynamically generated</a:t>
            </a:r>
            <a:endParaRPr sz="4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Helvetica Neue"/>
              <a:buChar char="●"/>
            </a:pPr>
            <a:r>
              <a:rPr lang="en-US" sz="4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Probabilistic transitions</a:t>
            </a:r>
            <a:endParaRPr sz="4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7925" y="3267525"/>
            <a:ext cx="4444951" cy="4444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42875">
              <a:srgbClr val="000000">
                <a:alpha val="50000"/>
              </a:srgbClr>
            </a:outerShdw>
          </a:effectLst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3177" y="7206475"/>
            <a:ext cx="17367849" cy="62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Dataset to PDFA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27"/>
          <p:cNvSpPr txBox="1"/>
          <p:nvPr>
            <p:ph idx="2" type="body"/>
          </p:nvPr>
        </p:nvSpPr>
        <p:spPr>
          <a:xfrm>
            <a:off x="1206500" y="42334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82600" lvl="0" marL="457200" rtl="0" algn="l"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en-US">
                <a:solidFill>
                  <a:srgbClr val="FFFFFF"/>
                </a:solidFill>
              </a:rPr>
              <a:t>JSON</a:t>
            </a:r>
            <a:r>
              <a:rPr lang="en-US">
                <a:solidFill>
                  <a:srgbClr val="FFFFFF"/>
                </a:solidFill>
              </a:rPr>
              <a:t> to PDFA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648" y="3947000"/>
            <a:ext cx="12101451" cy="75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Minimization of PDFA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33400" lvl="0" marL="457200" rtl="0" algn="l"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800"/>
              <a:buChar char="•"/>
            </a:pPr>
            <a:r>
              <a:rPr lang="en-US">
                <a:solidFill>
                  <a:srgbClr val="FFFFFF"/>
                </a:solidFill>
              </a:rPr>
              <a:t>Delete all branches with a probability less than a predetermined threshold.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725" y="5858950"/>
            <a:ext cx="10622250" cy="664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8"/>
          <p:cNvCxnSpPr/>
          <p:nvPr/>
        </p:nvCxnSpPr>
        <p:spPr>
          <a:xfrm flipH="1" rot="10800000">
            <a:off x="7076800" y="6020625"/>
            <a:ext cx="1342800" cy="15000"/>
          </a:xfrm>
          <a:prstGeom prst="straightConnector1">
            <a:avLst/>
          </a:prstGeom>
          <a:noFill/>
          <a:ln cap="flat" cmpd="sng" w="1524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8"/>
          <p:cNvCxnSpPr/>
          <p:nvPr/>
        </p:nvCxnSpPr>
        <p:spPr>
          <a:xfrm flipH="1" rot="10800000">
            <a:off x="5096650" y="10501100"/>
            <a:ext cx="1342800" cy="15000"/>
          </a:xfrm>
          <a:prstGeom prst="straightConnector1">
            <a:avLst/>
          </a:prstGeom>
          <a:noFill/>
          <a:ln cap="flat" cmpd="sng" w="1524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8"/>
          <p:cNvSpPr txBox="1"/>
          <p:nvPr/>
        </p:nvSpPr>
        <p:spPr>
          <a:xfrm>
            <a:off x="5417000" y="10894325"/>
            <a:ext cx="117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ε, 1</a:t>
            </a:r>
            <a:endParaRPr sz="3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 flipH="1" rot="10800000">
            <a:off x="8798475" y="6942575"/>
            <a:ext cx="1342800" cy="15000"/>
          </a:xfrm>
          <a:prstGeom prst="straightConnector1">
            <a:avLst/>
          </a:prstGeom>
          <a:noFill/>
          <a:ln cap="flat" cmpd="sng" w="1524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8"/>
          <p:cNvCxnSpPr/>
          <p:nvPr/>
        </p:nvCxnSpPr>
        <p:spPr>
          <a:xfrm flipH="1" rot="10800000">
            <a:off x="8664150" y="9778325"/>
            <a:ext cx="1342800" cy="15000"/>
          </a:xfrm>
          <a:prstGeom prst="straightConnector1">
            <a:avLst/>
          </a:prstGeom>
          <a:noFill/>
          <a:ln cap="flat" cmpd="sng" w="1524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8"/>
          <p:cNvSpPr txBox="1"/>
          <p:nvPr/>
        </p:nvSpPr>
        <p:spPr>
          <a:xfrm>
            <a:off x="8747100" y="9915050"/>
            <a:ext cx="117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ε, 1</a:t>
            </a:r>
            <a:endParaRPr sz="3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 flipH="1" rot="10800000">
            <a:off x="12213000" y="8203350"/>
            <a:ext cx="1342800" cy="15000"/>
          </a:xfrm>
          <a:prstGeom prst="straightConnector1">
            <a:avLst/>
          </a:prstGeom>
          <a:noFill/>
          <a:ln cap="flat" cmpd="sng" w="1524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8"/>
          <p:cNvCxnSpPr/>
          <p:nvPr/>
        </p:nvCxnSpPr>
        <p:spPr>
          <a:xfrm flipH="1" rot="10800000">
            <a:off x="11735650" y="6705800"/>
            <a:ext cx="1342800" cy="15000"/>
          </a:xfrm>
          <a:prstGeom prst="straightConnector1">
            <a:avLst/>
          </a:prstGeom>
          <a:noFill/>
          <a:ln cap="flat" cmpd="sng" w="1524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 flipH="1" rot="10800000">
            <a:off x="10141275" y="11076875"/>
            <a:ext cx="1342800" cy="15000"/>
          </a:xfrm>
          <a:prstGeom prst="straightConnector1">
            <a:avLst/>
          </a:prstGeom>
          <a:noFill/>
          <a:ln cap="flat" cmpd="sng" w="1524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 txBox="1"/>
          <p:nvPr/>
        </p:nvSpPr>
        <p:spPr>
          <a:xfrm>
            <a:off x="10224225" y="11364750"/>
            <a:ext cx="117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ε, 1</a:t>
            </a:r>
            <a:endParaRPr sz="3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104900" y="9271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Helvetica Neue"/>
              <a:buNone/>
            </a:pPr>
            <a:r>
              <a:rPr lang="en-US" sz="8700">
                <a:solidFill>
                  <a:schemeClr val="accent1"/>
                </a:solidFill>
              </a:rPr>
              <a:t>Lightweight IDE</a:t>
            </a:r>
            <a:endParaRPr/>
          </a:p>
        </p:txBody>
      </p:sp>
      <p:pic>
        <p:nvPicPr>
          <p:cNvPr descr="Image"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962" y="927100"/>
            <a:ext cx="21089087" cy="13715999"/>
          </a:xfrm>
          <a:prstGeom prst="rect">
            <a:avLst/>
          </a:prstGeom>
          <a:noFill/>
          <a:ln>
            <a:noFill/>
          </a:ln>
          <a:effectLst>
            <a:outerShdw blurRad="442913" rotWithShape="0" dir="2700000" dist="19050">
              <a:srgbClr val="000000"/>
            </a:outerShdw>
          </a:effectLst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8875" y="2003338"/>
            <a:ext cx="3876075" cy="38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5">
            <a:alphaModFix/>
          </a:blip>
          <a:srcRect b="0" l="24573" r="0" t="0"/>
          <a:stretch/>
        </p:blipFill>
        <p:spPr>
          <a:xfrm>
            <a:off x="18877774" y="7160100"/>
            <a:ext cx="5608200" cy="42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7375" y="1665375"/>
            <a:ext cx="18830427" cy="12247000"/>
          </a:xfrm>
          <a:prstGeom prst="rect">
            <a:avLst/>
          </a:prstGeom>
          <a:noFill/>
          <a:ln>
            <a:noFill/>
          </a:ln>
          <a:effectLst>
            <a:outerShdw blurRad="457200" rotWithShape="0" algn="bl">
              <a:srgbClr val="000000"/>
            </a:outerShdw>
          </a:effectLst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1206500" y="952500"/>
            <a:ext cx="47634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Font typeface="Helvetica Neue"/>
              <a:buNone/>
            </a:pPr>
            <a:r>
              <a:rPr lang="en-US">
                <a:solidFill>
                  <a:schemeClr val="accent1"/>
                </a:solidFill>
              </a:rPr>
              <a:t>Features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4607370" y="8569775"/>
            <a:ext cx="4763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E06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 complete</a:t>
            </a:r>
            <a:endParaRPr sz="5000">
              <a:solidFill>
                <a:srgbClr val="E06C75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7574223" y="6037044"/>
            <a:ext cx="36450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E06C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highlighting</a:t>
            </a:r>
            <a:endParaRPr sz="5000">
              <a:solidFill>
                <a:srgbClr val="E06C75"/>
              </a:solidFill>
            </a:endParaRPr>
          </a:p>
        </p:txBody>
      </p:sp>
      <p:cxnSp>
        <p:nvCxnSpPr>
          <p:cNvPr id="95" name="Google Shape;95;p19"/>
          <p:cNvCxnSpPr/>
          <p:nvPr/>
        </p:nvCxnSpPr>
        <p:spPr>
          <a:xfrm rot="10800000">
            <a:off x="4832025" y="6784075"/>
            <a:ext cx="1016400" cy="1418100"/>
          </a:xfrm>
          <a:prstGeom prst="straightConnector1">
            <a:avLst/>
          </a:prstGeom>
          <a:noFill/>
          <a:ln cap="flat" cmpd="sng" w="76200">
            <a:solidFill>
              <a:srgbClr val="E06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9"/>
          <p:cNvCxnSpPr/>
          <p:nvPr/>
        </p:nvCxnSpPr>
        <p:spPr>
          <a:xfrm rot="10800000">
            <a:off x="7083625" y="4768675"/>
            <a:ext cx="1016400" cy="1418100"/>
          </a:xfrm>
          <a:prstGeom prst="straightConnector1">
            <a:avLst/>
          </a:prstGeom>
          <a:noFill/>
          <a:ln cap="flat" cmpd="sng" w="76200">
            <a:solidFill>
              <a:srgbClr val="E06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206450" y="194231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FFFFFF"/>
                </a:solidFill>
              </a:rPr>
              <a:t>In-browser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91075" y="4183275"/>
            <a:ext cx="3454401" cy="3454401"/>
          </a:xfrm>
          <a:prstGeom prst="rect">
            <a:avLst/>
          </a:prstGeom>
          <a:noFill/>
          <a:ln>
            <a:noFill/>
          </a:ln>
          <a:effectLst>
            <a:outerShdw blurRad="342900" rotWithShape="0" dir="2700000" dist="76200">
              <a:srgbClr val="000000">
                <a:alpha val="74900"/>
              </a:srgbClr>
            </a:outerShdw>
          </a:effectLst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1175" y="8336175"/>
            <a:ext cx="3505200" cy="3505200"/>
          </a:xfrm>
          <a:prstGeom prst="ellipse">
            <a:avLst/>
          </a:prstGeom>
          <a:noFill/>
          <a:ln>
            <a:noFill/>
          </a:ln>
          <a:effectLst>
            <a:outerShdw blurRad="22860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ctrTitle"/>
          </p:nvPr>
        </p:nvSpPr>
        <p:spPr>
          <a:xfrm>
            <a:off x="6019950" y="5854650"/>
            <a:ext cx="123441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highlighting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</a:rPr>
              <a:t>Options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1206450" y="4273477"/>
            <a:ext cx="21971100" cy="3127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50850" lvl="0" marL="457200" rtl="0" algn="l"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US">
                <a:solidFill>
                  <a:srgbClr val="FFFFFF"/>
                </a:solidFill>
              </a:rPr>
              <a:t>T</a:t>
            </a:r>
            <a:r>
              <a:rPr lang="en-US">
                <a:solidFill>
                  <a:srgbClr val="FFFFFF"/>
                </a:solidFill>
              </a:rPr>
              <a:t>wo ways of doing it</a:t>
            </a:r>
            <a:endParaRPr>
              <a:solidFill>
                <a:srgbClr val="FFFFFF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○"/>
            </a:pPr>
            <a:r>
              <a:rPr lang="en-US">
                <a:solidFill>
                  <a:srgbClr val="FFFFFF"/>
                </a:solidFill>
              </a:rPr>
              <a:t>Defining the entire language as one automata</a:t>
            </a:r>
            <a:endParaRPr>
              <a:solidFill>
                <a:srgbClr val="FFFFFF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○"/>
            </a:pPr>
            <a:r>
              <a:rPr lang="en-US">
                <a:solidFill>
                  <a:srgbClr val="FFFFFF"/>
                </a:solidFill>
              </a:rPr>
              <a:t>Defining patterns using </a:t>
            </a:r>
            <a:r>
              <a:rPr lang="en-US">
                <a:solidFill>
                  <a:srgbClr val="FFFFFF"/>
                </a:solidFill>
              </a:rPr>
              <a:t>regular expressions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Font typeface="Helvetica Neue"/>
              <a:buNone/>
            </a:pPr>
            <a:r>
              <a:rPr lang="en-US">
                <a:solidFill>
                  <a:schemeClr val="accent1"/>
                </a:solidFill>
              </a:rPr>
              <a:t>Regex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1336225" y="4360500"/>
            <a:ext cx="6629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06C75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E06C75"/>
                </a:solidFill>
              </a:rPr>
              <a:t>"(Σ</a:t>
            </a:r>
            <a:r>
              <a:rPr lang="en-US" sz="4000">
                <a:solidFill>
                  <a:srgbClr val="D19A66"/>
                </a:solidFill>
              </a:rPr>
              <a:t> \</a:t>
            </a:r>
            <a:r>
              <a:rPr lang="en-US" sz="4000">
                <a:solidFill>
                  <a:srgbClr val="E06C75"/>
                </a:solidFill>
              </a:rPr>
              <a:t> {“</a:t>
            </a:r>
            <a:r>
              <a:rPr lang="en-US" sz="4000">
                <a:solidFill>
                  <a:srgbClr val="D19A66"/>
                </a:solidFill>
              </a:rPr>
              <a:t>,</a:t>
            </a:r>
            <a:r>
              <a:rPr lang="en-US" sz="4000">
                <a:solidFill>
                  <a:srgbClr val="E06C75"/>
                </a:solidFill>
              </a:rPr>
              <a:t> \}</a:t>
            </a:r>
            <a:r>
              <a:rPr lang="en-US" sz="4000">
                <a:solidFill>
                  <a:srgbClr val="D19A66"/>
                </a:solidFill>
              </a:rPr>
              <a:t> + </a:t>
            </a:r>
            <a:r>
              <a:rPr lang="en-US" sz="4000">
                <a:solidFill>
                  <a:srgbClr val="E06C75"/>
                </a:solidFill>
              </a:rPr>
              <a:t>(\”) </a:t>
            </a:r>
            <a:r>
              <a:rPr lang="en-US" sz="4000">
                <a:solidFill>
                  <a:srgbClr val="D19A66"/>
                </a:solidFill>
              </a:rPr>
              <a:t>+</a:t>
            </a:r>
            <a:r>
              <a:rPr lang="en-US" sz="4000">
                <a:solidFill>
                  <a:srgbClr val="E06C75"/>
                </a:solidFill>
              </a:rPr>
              <a:t> (\\))</a:t>
            </a:r>
            <a:r>
              <a:rPr lang="en-US" sz="4000">
                <a:solidFill>
                  <a:srgbClr val="D19A66"/>
                </a:solidFill>
              </a:rPr>
              <a:t>*</a:t>
            </a:r>
            <a:r>
              <a:rPr lang="en-US" sz="4000">
                <a:solidFill>
                  <a:srgbClr val="E06C75"/>
                </a:solidFill>
              </a:rPr>
              <a:t>"</a:t>
            </a:r>
            <a:endParaRPr b="0" i="0" sz="2400" u="none" cap="none" strike="noStrike">
              <a:solidFill>
                <a:srgbClr val="ABB2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12092482" y="6627317"/>
            <a:ext cx="199036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1207261" y="3020567"/>
            <a:ext cx="2513077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7261839" y="3020567"/>
            <a:ext cx="3855721" cy="99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Comments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8271300" y="7250450"/>
            <a:ext cx="78414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C75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E06C75"/>
                </a:solidFill>
              </a:rPr>
              <a:t>Λ </a:t>
            </a:r>
            <a:r>
              <a:rPr lang="en-US" sz="4000">
                <a:solidFill>
                  <a:srgbClr val="D19A66"/>
                </a:solidFill>
              </a:rPr>
              <a:t>=</a:t>
            </a:r>
            <a:r>
              <a:rPr lang="en-US" sz="4000">
                <a:solidFill>
                  <a:srgbClr val="E06C75"/>
                </a:solidFill>
              </a:rPr>
              <a:t> {a, b, …, z, A, B, …, Z}</a:t>
            </a:r>
            <a:endParaRPr sz="4000">
              <a:solidFill>
                <a:srgbClr val="E06C75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C75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E06C75"/>
                </a:solidFill>
              </a:rPr>
              <a:t>((Σ </a:t>
            </a:r>
            <a:r>
              <a:rPr lang="en-US" sz="4000">
                <a:solidFill>
                  <a:srgbClr val="D19A66"/>
                </a:solidFill>
              </a:rPr>
              <a:t>\</a:t>
            </a:r>
            <a:r>
              <a:rPr lang="en-US" sz="4000">
                <a:solidFill>
                  <a:srgbClr val="E06C75"/>
                </a:solidFill>
              </a:rPr>
              <a:t> Λ) </a:t>
            </a:r>
            <a:r>
              <a:rPr lang="en-US" sz="4000">
                <a:solidFill>
                  <a:srgbClr val="D19A66"/>
                </a:solidFill>
              </a:rPr>
              <a:t>+</a:t>
            </a:r>
            <a:r>
              <a:rPr lang="en-US" sz="4000">
                <a:solidFill>
                  <a:srgbClr val="E06C75"/>
                </a:solidFill>
              </a:rPr>
              <a:t> ε)(</a:t>
            </a:r>
            <a:r>
              <a:rPr b="0" i="0" lang="en-US" sz="4000" u="none" cap="none" strike="noStrike">
                <a:solidFill>
                  <a:srgbClr val="E06C75"/>
                </a:solidFill>
                <a:latin typeface="Arial"/>
                <a:ea typeface="Arial"/>
                <a:cs typeface="Arial"/>
                <a:sym typeface="Arial"/>
              </a:rPr>
              <a:t>while)(</a:t>
            </a:r>
            <a:r>
              <a:rPr lang="en-US" sz="4000">
                <a:solidFill>
                  <a:srgbClr val="E06C75"/>
                </a:solidFill>
              </a:rPr>
              <a:t>(</a:t>
            </a:r>
            <a:r>
              <a:rPr lang="en-US" sz="4000">
                <a:solidFill>
                  <a:srgbClr val="E06C75"/>
                </a:solidFill>
              </a:rPr>
              <a:t>Σ </a:t>
            </a:r>
            <a:r>
              <a:rPr lang="en-US" sz="4000">
                <a:solidFill>
                  <a:srgbClr val="D19A66"/>
                </a:solidFill>
              </a:rPr>
              <a:t>\</a:t>
            </a:r>
            <a:r>
              <a:rPr lang="en-US" sz="4000">
                <a:solidFill>
                  <a:srgbClr val="E06C75"/>
                </a:solidFill>
              </a:rPr>
              <a:t> Λ) </a:t>
            </a:r>
            <a:r>
              <a:rPr lang="en-US" sz="4000">
                <a:solidFill>
                  <a:srgbClr val="D19A66"/>
                </a:solidFill>
              </a:rPr>
              <a:t>+</a:t>
            </a:r>
            <a:r>
              <a:rPr lang="en-US" sz="4000">
                <a:solidFill>
                  <a:srgbClr val="E06C75"/>
                </a:solidFill>
              </a:rPr>
              <a:t> ε)</a:t>
            </a:r>
            <a:endParaRPr b="0" i="0" sz="2400" u="none" cap="none" strike="noStrike">
              <a:solidFill>
                <a:srgbClr val="ABB2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9186849" y="6224142"/>
            <a:ext cx="59991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keywords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16851500" y="4015225"/>
            <a:ext cx="4676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C75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E06C75"/>
                </a:solidFill>
                <a:latin typeface="Arial"/>
                <a:ea typeface="Arial"/>
                <a:cs typeface="Arial"/>
                <a:sym typeface="Arial"/>
              </a:rPr>
              <a:t>("""</a:t>
            </a:r>
            <a:r>
              <a:rPr lang="en-US" sz="4000">
                <a:solidFill>
                  <a:srgbClr val="E06C75"/>
                </a:solidFill>
              </a:rPr>
              <a:t>Σ</a:t>
            </a:r>
            <a:r>
              <a:rPr b="0" i="0" lang="en-US" sz="5000" u="none" cap="none" strike="noStrike">
                <a:solidFill>
                  <a:srgbClr val="D19A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5000" u="none" cap="none" strike="noStrike">
                <a:solidFill>
                  <a:srgbClr val="E06C75"/>
                </a:solidFill>
                <a:latin typeface="Arial"/>
                <a:ea typeface="Arial"/>
                <a:cs typeface="Arial"/>
                <a:sym typeface="Arial"/>
              </a:rPr>
              <a:t>""")</a:t>
            </a:r>
            <a:r>
              <a:rPr b="0" i="0" lang="en-US" sz="5000" u="none" cap="none" strike="noStrike">
                <a:solidFill>
                  <a:srgbClr val="D19A66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5000" u="none" cap="none" strike="noStrike">
                <a:solidFill>
                  <a:srgbClr val="E06C75"/>
                </a:solidFill>
                <a:latin typeface="Arial"/>
                <a:ea typeface="Arial"/>
                <a:cs typeface="Arial"/>
                <a:sym typeface="Arial"/>
              </a:rPr>
              <a:t>(#</a:t>
            </a:r>
            <a:r>
              <a:rPr lang="en-US" sz="4000">
                <a:solidFill>
                  <a:srgbClr val="E06C75"/>
                </a:solidFill>
              </a:rPr>
              <a:t>Σ</a:t>
            </a:r>
            <a:r>
              <a:rPr b="0" i="0" lang="en-US" sz="5000" u="none" cap="none" strike="noStrike">
                <a:solidFill>
                  <a:srgbClr val="D19A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5000" u="none" cap="none" strike="noStrike">
                <a:solidFill>
                  <a:srgbClr val="E06C75"/>
                </a:solidFill>
                <a:latin typeface="Arial"/>
                <a:ea typeface="Arial"/>
                <a:cs typeface="Arial"/>
                <a:sym typeface="Arial"/>
              </a:rPr>
              <a:t>\n)</a:t>
            </a:r>
            <a:endParaRPr b="0" i="0" sz="2400" u="none" cap="none" strike="noStrike">
              <a:solidFill>
                <a:srgbClr val="ABB2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206500" y="9017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Font typeface="Helvetica Neue"/>
              <a:buNone/>
            </a:pPr>
            <a:r>
              <a:rPr lang="en-US">
                <a:solidFill>
                  <a:schemeClr val="accent1"/>
                </a:solidFill>
              </a:rPr>
              <a:t>Regex to ϵ-NFA (for every keyword)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1489402" y="1358825"/>
            <a:ext cx="257489" cy="24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🪩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1206500" y="6154275"/>
            <a:ext cx="60981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C75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E06C75"/>
                </a:solidFill>
                <a:latin typeface="Arial"/>
                <a:ea typeface="Arial"/>
                <a:cs typeface="Arial"/>
                <a:sym typeface="Arial"/>
              </a:rPr>
              <a:t>"(</a:t>
            </a:r>
            <a:r>
              <a:rPr lang="en-US" sz="4000">
                <a:solidFill>
                  <a:srgbClr val="E06C75"/>
                </a:solidFill>
              </a:rPr>
              <a:t>Σ \ {“, \}</a:t>
            </a:r>
            <a:r>
              <a:rPr lang="en-US" sz="4000">
                <a:solidFill>
                  <a:srgbClr val="D19A66"/>
                </a:solidFill>
              </a:rPr>
              <a:t> + </a:t>
            </a:r>
            <a:r>
              <a:rPr lang="en-US" sz="4000">
                <a:solidFill>
                  <a:srgbClr val="E06C75"/>
                </a:solidFill>
              </a:rPr>
              <a:t>(\”) </a:t>
            </a:r>
            <a:r>
              <a:rPr lang="en-US" sz="4000">
                <a:solidFill>
                  <a:srgbClr val="D19A66"/>
                </a:solidFill>
              </a:rPr>
              <a:t>+</a:t>
            </a:r>
            <a:r>
              <a:rPr lang="en-US" sz="4000">
                <a:solidFill>
                  <a:srgbClr val="E06C75"/>
                </a:solidFill>
              </a:rPr>
              <a:t> (\\))</a:t>
            </a:r>
            <a:r>
              <a:rPr lang="en-US" sz="4000">
                <a:solidFill>
                  <a:srgbClr val="D19A66"/>
                </a:solidFill>
              </a:rPr>
              <a:t>*</a:t>
            </a:r>
            <a:r>
              <a:rPr b="0" i="0" lang="en-US" sz="4000" u="none" cap="none" strike="noStrike">
                <a:solidFill>
                  <a:srgbClr val="E06C7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6708450" y="6728175"/>
            <a:ext cx="4597500" cy="1295400"/>
          </a:xfrm>
          <a:prstGeom prst="rightArrow">
            <a:avLst>
              <a:gd fmla="val 32000" name="adj1"/>
              <a:gd fmla="val 94118" name="adj2"/>
            </a:avLst>
          </a:prstGeom>
          <a:solidFill>
            <a:srgbClr val="ABB2BF"/>
          </a:solidFill>
          <a:ln cap="flat" cmpd="sng" w="12700">
            <a:solidFill>
              <a:srgbClr val="43434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Σ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525" y="5173587"/>
            <a:ext cx="11644525" cy="44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206500" y="2334800"/>
            <a:ext cx="12563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 double quotes)</a:t>
            </a:r>
            <a:endParaRPr sz="5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206500" y="9271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Font typeface="Helvetica Neue"/>
              <a:buNone/>
            </a:pPr>
            <a:r>
              <a:rPr lang="en-US">
                <a:solidFill>
                  <a:schemeClr val="accent1"/>
                </a:solidFill>
              </a:rPr>
              <a:t>Other algorithms</a:t>
            </a:r>
            <a:endParaRPr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1206500" y="4248492"/>
            <a:ext cx="21971100" cy="86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Char char="•"/>
            </a:pPr>
            <a:r>
              <a:rPr lang="en-US" sz="4100">
                <a:solidFill>
                  <a:srgbClr val="FFFFFF"/>
                </a:solidFill>
              </a:rPr>
              <a:t>Modified subset construction</a:t>
            </a:r>
            <a:endParaRPr sz="4100">
              <a:solidFill>
                <a:srgbClr val="FFFFFF"/>
              </a:solidFill>
            </a:endParaRPr>
          </a:p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Char char="•"/>
            </a:pPr>
            <a:r>
              <a:rPr lang="en-US" sz="4100">
                <a:solidFill>
                  <a:srgbClr val="FFFFFF"/>
                </a:solidFill>
              </a:rPr>
              <a:t>Product automaton (union)</a:t>
            </a:r>
            <a:endParaRPr sz="4100">
              <a:solidFill>
                <a:srgbClr val="FFFFFF"/>
              </a:solidFill>
            </a:endParaRPr>
          </a:p>
          <a:p>
            <a:pPr indent="-488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Char char="•"/>
            </a:pPr>
            <a:r>
              <a:rPr lang="en-US" sz="4100">
                <a:solidFill>
                  <a:srgbClr val="FFFFFF"/>
                </a:solidFill>
              </a:rPr>
              <a:t>Table filling algorithm</a:t>
            </a:r>
            <a:endParaRPr sz="4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FFFFFF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0" y="7832175"/>
            <a:ext cx="22838199" cy="24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2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4294967295" type="ctrTitle"/>
          </p:nvPr>
        </p:nvSpPr>
        <p:spPr>
          <a:xfrm>
            <a:off x="7187550" y="5854650"/>
            <a:ext cx="100089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lang="en-US" sz="11600">
                <a:solidFill>
                  <a:srgbClr val="FFFFFF"/>
                </a:solidFill>
              </a:rPr>
              <a:t>Autocomplete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