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Flor</a:t>
            </a:r>
            <a:br>
              <a:rPr lang="nl"/>
            </a:br>
            <a:br>
              <a:rPr lang="nl"/>
            </a:br>
            <a:r>
              <a:rPr lang="nl"/>
              <a:t>—</a:t>
            </a:r>
            <a:br>
              <a:rPr lang="nl"/>
            </a:br>
            <a:r>
              <a:rPr lang="nl"/>
              <a:t>Hallo allemaal en welkom bij onze project verdediging. Wij hebben voor het groeps gedeelte van Talen en Automaten de theorie van dit vak toegepast om de 'core components' van een IDE (Integrated Development Environment) te ontwikkelen. Deze modules kunnen dus met andere woorden samengevoegd worden met een interactieve GUI, om dan een lightweight versie van een IDE te vormen.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d145afbb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d145afbb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145afbb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145afbb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1aaf5cab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1aaf5cab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Achraf </a:t>
            </a:r>
            <a:endParaRPr b="1"/>
          </a:p>
          <a:p>
            <a:pPr indent="0" lvl="0" marL="0" rtl="0" algn="l">
              <a:spcBef>
                <a:spcPts val="0"/>
              </a:spcBef>
              <a:spcAft>
                <a:spcPts val="0"/>
              </a:spcAft>
              <a:buNone/>
            </a:pPr>
            <a:r>
              <a:t/>
            </a:r>
            <a:endParaRPr/>
          </a:p>
          <a:p>
            <a:pPr indent="0" lvl="0" marL="0" rtl="0" algn="l">
              <a:spcBef>
                <a:spcPts val="0"/>
              </a:spcBef>
              <a:spcAft>
                <a:spcPts val="0"/>
              </a:spcAft>
              <a:buNone/>
            </a:pPr>
            <a:r>
              <a:rPr lang="nl"/>
              <a:t>We nemen waar dat de minimization inderdaad een positieve invloed heeft op de performance van autocomplete. Zoals we zien, kunnen we bij een threshold van 0.10 al bijna 40% van de transities kunnen weglaten. Als we die drempelwaarde nog hoger zetten echter, kunnen we het aantal transities meer dan halveren.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1aaf5cab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1aaf5cab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sluit hier de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1aaf5cab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1aaf5cab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Achraf</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Wij hebben gekozen om een IDE te maken omdat het zo nauw aansluit bij onze richting. We maken zelf dagelijks gebru</a:t>
            </a:r>
            <a:r>
              <a:rPr lang="nl"/>
              <a:t>ik van een </a:t>
            </a:r>
            <a:r>
              <a:rPr lang="nl"/>
              <a:t>IDE</a:t>
            </a:r>
            <a:r>
              <a:rPr lang="nl"/>
              <a:t> </a:t>
            </a:r>
            <a:endParaRPr/>
          </a:p>
          <a:p>
            <a:pPr indent="0" lvl="0" marL="0" rtl="0" algn="l">
              <a:spcBef>
                <a:spcPts val="0"/>
              </a:spcBef>
              <a:spcAft>
                <a:spcPts val="0"/>
              </a:spcAft>
              <a:buNone/>
            </a:pPr>
            <a:r>
              <a:rPr lang="nl"/>
              <a:t> en vonden het een interessant project om meer te weten te komen over de innerlijke werking van zulke software.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Daarnaast leek het ons een ideale gelegenheid om gebruik te maken van de geziene theorie. Hoe wij de theorie hebben toegepast zal later aan bod komen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1aaf5cab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1aaf5cab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Flor</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 </a:t>
            </a:r>
            <a:endParaRPr/>
          </a:p>
          <a:p>
            <a:pPr indent="0" lvl="0" marL="0" rtl="0" algn="l">
              <a:spcBef>
                <a:spcPts val="0"/>
              </a:spcBef>
              <a:spcAft>
                <a:spcPts val="0"/>
              </a:spcAft>
              <a:buNone/>
            </a:pPr>
            <a:r>
              <a:rPr lang="nl"/>
              <a:t>Er zijn twee 'grote' problemen die een IDE oplost die we wilden implementeren, namelijk Syntax Highlighting en Autocomplete. Deze features zijn erg belangrijk om op een aangename manier foutloze, efficiënte code te schrijven.</a:t>
            </a:r>
            <a:br>
              <a:rPr lang="nl"/>
            </a:br>
            <a:br>
              <a:rPr lang="nl"/>
            </a:br>
            <a:r>
              <a:rPr lang="nl">
                <a:solidFill>
                  <a:schemeClr val="dk1"/>
                </a:solidFill>
              </a:rPr>
              <a:t>Hoe ziet dat er nu in realiteit uit? </a:t>
            </a:r>
            <a:br>
              <a:rPr lang="nl">
                <a:solidFill>
                  <a:schemeClr val="dk1"/>
                </a:solidFill>
              </a:rPr>
            </a:br>
            <a:r>
              <a:rPr lang="nl">
                <a:solidFill>
                  <a:schemeClr val="dk1"/>
                </a:solidFill>
              </a:rPr>
              <a:t>- Voor autocomplete hebben we een interactieve CLI (command line interface) ontwikkeld, waar op basis van een input string een relevante suggestie gegenereerd wordt.</a:t>
            </a:r>
            <a:br>
              <a:rPr lang="nl">
                <a:solidFill>
                  <a:schemeClr val="dk1"/>
                </a:solidFill>
              </a:rPr>
            </a:br>
            <a:r>
              <a:rPr lang="nl">
                <a:solidFill>
                  <a:schemeClr val="dk1"/>
                </a:solidFill>
              </a:rPr>
              <a:t>- Het visualiseren van de output van het Syntax Highlighting proces was heel wat complexer, het is namelijk heel moeilijk om je iets voor te stellen bij een JSON object met een hele boel coordinaten. Om deze reden hebben we gebruik makende van ReactJS een web app gemaakt die deze data visueel voorstelt.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1aaf5ca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1aaf5ca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Michel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1aaf5cab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1aaf5cab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Michel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1aaf5cab8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1aaf5cab8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Jonas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1aaf5cab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1aaf5cab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Jonas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aaf5cab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1aaf5cab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Flor</a:t>
            </a:r>
            <a:br>
              <a:rPr lang="nl"/>
            </a:br>
            <a:br>
              <a:rPr lang="nl"/>
            </a:br>
            <a:r>
              <a:rPr lang="nl"/>
              <a:t>– </a:t>
            </a:r>
            <a:br>
              <a:rPr lang="nl"/>
            </a:br>
            <a:r>
              <a:rPr lang="nl"/>
              <a:t>Dan rest er ons nog een grote vraag, waar hebben we deze data voor de autocomplete generatie vandaan gehaald? Om hem zo representatief mogelijk te maken hebben we de top 10 populairste Python projecten van GitHub gedownload, en zijn we deze met behulp van een programma dat we zelf hebben ontwikkeld gaan analyseren, om zo een dataset die ons inzicht geeft in het gebruik van bepaalde keywords. Vertrekkende vanuit deze data wordt er dan geheel automatisch een PDFA opgesteld die deze data representeert.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d145afb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d145afb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Achraf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Dan zal ik nu even een van onze algoritmen toelichten, namelijk de minimalizatie van de PDFA.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Ik zal het algoritme uitleggen a.d.h.v. dit voorbeeld. Dus we zien hier dat we 5 transities hebben met elk een bepaald gewicht. De minimalizatie algoritme werkt met een bepaalde drempelwaarde. Stel dat we nu die drempelwaarde op 0.2 zetten, dan verwijderen we alle transities met een gewicht kleiner dan 0.2.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nl">
                <a:solidFill>
                  <a:schemeClr val="dk1"/>
                </a:solidFill>
              </a:rPr>
              <a:t>Uiteraard is het probleem nu dat de gewichten niet meer in balans zijn. Om het totaal terug tot 1 te brengen, berekenen we de huidige totale gewicht. Ten slotte delen we elk gewicht door deze totale gewicht, en we zien dat ze terug in balans zijn.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gif"/><Relationship Id="rId6"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IDE core components</a:t>
            </a:r>
            <a:endParaRPr/>
          </a:p>
        </p:txBody>
      </p:sp>
      <p:sp>
        <p:nvSpPr>
          <p:cNvPr id="87" name="Google Shape;87;p13"/>
          <p:cNvSpPr txBox="1"/>
          <p:nvPr>
            <p:ph idx="1" type="subTitle"/>
          </p:nvPr>
        </p:nvSpPr>
        <p:spPr>
          <a:xfrm>
            <a:off x="687352" y="32320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by Achraf Yandouzi, Flor Ronsmans De Vry, Michel Dierckx, Jonas Caluwé</a:t>
            </a:r>
            <a:endParaRPr/>
          </a:p>
        </p:txBody>
      </p:sp>
      <p:sp>
        <p:nvSpPr>
          <p:cNvPr id="88" name="Google Shape;88;p13"/>
          <p:cNvSpPr txBox="1"/>
          <p:nvPr/>
        </p:nvSpPr>
        <p:spPr>
          <a:xfrm>
            <a:off x="7043350" y="3531975"/>
            <a:ext cx="59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Minimization PDFA</a:t>
            </a:r>
            <a:endParaRPr/>
          </a:p>
        </p:txBody>
      </p:sp>
      <p:pic>
        <p:nvPicPr>
          <p:cNvPr id="152" name="Google Shape;152;p22"/>
          <p:cNvPicPr preferRelativeResize="0"/>
          <p:nvPr/>
        </p:nvPicPr>
        <p:blipFill>
          <a:blip r:embed="rId3">
            <a:alphaModFix/>
          </a:blip>
          <a:stretch>
            <a:fillRect/>
          </a:stretch>
        </p:blipFill>
        <p:spPr>
          <a:xfrm>
            <a:off x="3958650" y="1584935"/>
            <a:ext cx="4651176" cy="3488374"/>
          </a:xfrm>
          <a:prstGeom prst="rect">
            <a:avLst/>
          </a:prstGeom>
          <a:noFill/>
          <a:ln>
            <a:noFill/>
          </a:ln>
        </p:spPr>
      </p:pic>
      <p:pic>
        <p:nvPicPr>
          <p:cNvPr id="153" name="Google Shape;153;p22"/>
          <p:cNvPicPr preferRelativeResize="0"/>
          <p:nvPr/>
        </p:nvPicPr>
        <p:blipFill>
          <a:blip r:embed="rId4">
            <a:alphaModFix/>
          </a:blip>
          <a:stretch>
            <a:fillRect/>
          </a:stretch>
        </p:blipFill>
        <p:spPr>
          <a:xfrm>
            <a:off x="90550" y="1853850"/>
            <a:ext cx="4165934" cy="312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Minimization PDFA</a:t>
            </a:r>
            <a:endParaRPr/>
          </a:p>
        </p:txBody>
      </p:sp>
      <p:pic>
        <p:nvPicPr>
          <p:cNvPr id="159" name="Google Shape;159;p23"/>
          <p:cNvPicPr preferRelativeResize="0"/>
          <p:nvPr/>
        </p:nvPicPr>
        <p:blipFill>
          <a:blip r:embed="rId3">
            <a:alphaModFix/>
          </a:blip>
          <a:stretch>
            <a:fillRect/>
          </a:stretch>
        </p:blipFill>
        <p:spPr>
          <a:xfrm>
            <a:off x="4445250" y="1795000"/>
            <a:ext cx="4322858" cy="3242150"/>
          </a:xfrm>
          <a:prstGeom prst="rect">
            <a:avLst/>
          </a:prstGeom>
          <a:noFill/>
          <a:ln>
            <a:noFill/>
          </a:ln>
        </p:spPr>
      </p:pic>
      <p:pic>
        <p:nvPicPr>
          <p:cNvPr id="160" name="Google Shape;160;p23"/>
          <p:cNvPicPr preferRelativeResize="0"/>
          <p:nvPr/>
        </p:nvPicPr>
        <p:blipFill>
          <a:blip r:embed="rId4">
            <a:alphaModFix/>
          </a:blip>
          <a:stretch>
            <a:fillRect/>
          </a:stretch>
        </p:blipFill>
        <p:spPr>
          <a:xfrm>
            <a:off x="90550" y="1853850"/>
            <a:ext cx="4165934" cy="312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Minimization of PDFAs</a:t>
            </a:r>
            <a:endParaRPr/>
          </a:p>
        </p:txBody>
      </p:sp>
      <p:pic>
        <p:nvPicPr>
          <p:cNvPr id="166" name="Google Shape;166;p24" title="Points scored"/>
          <p:cNvPicPr preferRelativeResize="0"/>
          <p:nvPr/>
        </p:nvPicPr>
        <p:blipFill>
          <a:blip r:embed="rId3">
            <a:alphaModFix/>
          </a:blip>
          <a:stretch>
            <a:fillRect/>
          </a:stretch>
        </p:blipFill>
        <p:spPr>
          <a:xfrm>
            <a:off x="826050" y="1898925"/>
            <a:ext cx="4920849" cy="3042701"/>
          </a:xfrm>
          <a:prstGeom prst="rect">
            <a:avLst/>
          </a:prstGeom>
          <a:noFill/>
          <a:ln>
            <a:noFill/>
          </a:ln>
        </p:spPr>
      </p:pic>
      <p:sp>
        <p:nvSpPr>
          <p:cNvPr id="167" name="Google Shape;167;p24"/>
          <p:cNvSpPr txBox="1"/>
          <p:nvPr/>
        </p:nvSpPr>
        <p:spPr>
          <a:xfrm>
            <a:off x="5640975" y="4572000"/>
            <a:ext cx="80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900">
                <a:latin typeface="Lato"/>
                <a:ea typeface="Lato"/>
                <a:cs typeface="Lato"/>
                <a:sym typeface="Lato"/>
              </a:rPr>
              <a:t>#transitions</a:t>
            </a:r>
            <a:endParaRPr sz="9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And now the magic…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Why? </a:t>
            </a:r>
            <a:endParaRPr/>
          </a:p>
        </p:txBody>
      </p:sp>
      <p:pic>
        <p:nvPicPr>
          <p:cNvPr id="94" name="Google Shape;94;p14"/>
          <p:cNvPicPr preferRelativeResize="0"/>
          <p:nvPr/>
        </p:nvPicPr>
        <p:blipFill>
          <a:blip r:embed="rId3">
            <a:alphaModFix/>
          </a:blip>
          <a:stretch>
            <a:fillRect/>
          </a:stretch>
        </p:blipFill>
        <p:spPr>
          <a:xfrm>
            <a:off x="856200" y="1853850"/>
            <a:ext cx="4424767" cy="294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Overview</a:t>
            </a:r>
            <a:endParaRPr/>
          </a:p>
          <a:p>
            <a:pPr indent="0" lvl="0" marL="0" rtl="0" algn="l">
              <a:spcBef>
                <a:spcPts val="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766800" y="1853850"/>
            <a:ext cx="6056074" cy="3072375"/>
          </a:xfrm>
          <a:prstGeom prst="rect">
            <a:avLst/>
          </a:prstGeom>
          <a:noFill/>
          <a:ln>
            <a:noFill/>
          </a:ln>
          <a:effectLst>
            <a:outerShdw blurRad="57150" rotWithShape="0" algn="bl" dir="5400000" dist="19050">
              <a:srgbClr val="000000">
                <a:alpha val="50000"/>
              </a:srgbClr>
            </a:outerShdw>
          </a:effectLst>
        </p:spPr>
      </p:pic>
      <p:pic>
        <p:nvPicPr>
          <p:cNvPr id="101" name="Google Shape;101;p15"/>
          <p:cNvPicPr preferRelativeResize="0"/>
          <p:nvPr/>
        </p:nvPicPr>
        <p:blipFill rotWithShape="1">
          <a:blip r:embed="rId4">
            <a:alphaModFix/>
          </a:blip>
          <a:srcRect b="0" l="0" r="26841" t="0"/>
          <a:stretch/>
        </p:blipFill>
        <p:spPr>
          <a:xfrm>
            <a:off x="5311375" y="1609800"/>
            <a:ext cx="3750725" cy="1591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Syntax highlighting</a:t>
            </a:r>
            <a:endParaRPr/>
          </a:p>
        </p:txBody>
      </p:sp>
      <p:sp>
        <p:nvSpPr>
          <p:cNvPr id="107" name="Google Shape;107;p16"/>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goal: highlight keywords, comments and strings</a:t>
            </a:r>
            <a:endParaRPr/>
          </a:p>
          <a:p>
            <a:pPr indent="0" lvl="0" marL="0" rtl="0" algn="l">
              <a:spcBef>
                <a:spcPts val="1200"/>
              </a:spcBef>
              <a:spcAft>
                <a:spcPts val="0"/>
              </a:spcAft>
              <a:buNone/>
            </a:pPr>
            <a:r>
              <a:rPr lang="nl"/>
              <a:t>2 steps:</a:t>
            </a:r>
            <a:endParaRPr/>
          </a:p>
          <a:p>
            <a:pPr indent="-311150" lvl="0" marL="457200" rtl="0" algn="l">
              <a:spcBef>
                <a:spcPts val="1200"/>
              </a:spcBef>
              <a:spcAft>
                <a:spcPts val="0"/>
              </a:spcAft>
              <a:buSzPts val="1300"/>
              <a:buAutoNum type="arabicParenR"/>
            </a:pPr>
            <a:r>
              <a:rPr lang="nl"/>
              <a:t>divide code into substrings</a:t>
            </a:r>
            <a:endParaRPr/>
          </a:p>
          <a:p>
            <a:pPr indent="-311150" lvl="0" marL="457200" rtl="0" algn="l">
              <a:spcBef>
                <a:spcPts val="0"/>
              </a:spcBef>
              <a:spcAft>
                <a:spcPts val="0"/>
              </a:spcAft>
              <a:buSzPts val="1300"/>
              <a:buAutoNum type="arabicParenR"/>
            </a:pPr>
            <a:r>
              <a:rPr lang="nl"/>
              <a:t>identify substrings</a:t>
            </a:r>
            <a:endParaRPr/>
          </a:p>
        </p:txBody>
      </p:sp>
      <p:pic>
        <p:nvPicPr>
          <p:cNvPr id="108" name="Google Shape;108;p16"/>
          <p:cNvPicPr preferRelativeResize="0"/>
          <p:nvPr/>
        </p:nvPicPr>
        <p:blipFill>
          <a:blip r:embed="rId3">
            <a:alphaModFix/>
          </a:blip>
          <a:stretch>
            <a:fillRect/>
          </a:stretch>
        </p:blipFill>
        <p:spPr>
          <a:xfrm>
            <a:off x="5457450" y="956125"/>
            <a:ext cx="3547924" cy="17999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Divide code into substrings</a:t>
            </a:r>
            <a:endParaRPr/>
          </a:p>
        </p:txBody>
      </p:sp>
      <p:sp>
        <p:nvSpPr>
          <p:cNvPr id="114" name="Google Shape;114;p17"/>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nl"/>
              <a:t>split text based on operators and separators (newline, space, ‘{‘, …)</a:t>
            </a:r>
            <a:endParaRPr/>
          </a:p>
          <a:p>
            <a:pPr indent="-311150" lvl="0" marL="457200" rtl="0" algn="l">
              <a:spcBef>
                <a:spcPts val="0"/>
              </a:spcBef>
              <a:spcAft>
                <a:spcPts val="0"/>
              </a:spcAft>
              <a:buSzPts val="1300"/>
              <a:buAutoNum type="arabicParenR"/>
            </a:pPr>
            <a:r>
              <a:rPr lang="nl"/>
              <a:t>take into account the sequence in which characters occur: # tex’t</a:t>
            </a:r>
            <a:endParaRPr/>
          </a:p>
          <a:p>
            <a:pPr indent="-311150" lvl="0" marL="457200" rtl="0" algn="l">
              <a:spcBef>
                <a:spcPts val="0"/>
              </a:spcBef>
              <a:spcAft>
                <a:spcPts val="0"/>
              </a:spcAft>
              <a:buSzPts val="1300"/>
              <a:buAutoNum type="arabicParenR"/>
            </a:pPr>
            <a:r>
              <a:rPr lang="nl"/>
              <a:t>resulting substrings: </a:t>
            </a:r>
            <a:r>
              <a:rPr lang="nl"/>
              <a:t>‘def’,  ‘print’,  ‘# Base case’,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Identify substrings</a:t>
            </a:r>
            <a:endParaRPr/>
          </a:p>
        </p:txBody>
      </p:sp>
      <p:sp>
        <p:nvSpPr>
          <p:cNvPr id="120" name="Google Shape;120;p18"/>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nl"/>
              <a:t>describe each keyword, comments en strings with a regex</a:t>
            </a:r>
            <a:endParaRPr/>
          </a:p>
          <a:p>
            <a:pPr indent="-311150" lvl="0" marL="457200" rtl="0" algn="l">
              <a:spcBef>
                <a:spcPts val="0"/>
              </a:spcBef>
              <a:spcAft>
                <a:spcPts val="0"/>
              </a:spcAft>
              <a:buSzPts val="1300"/>
              <a:buAutoNum type="arabicParenR"/>
            </a:pPr>
            <a:r>
              <a:rPr lang="nl"/>
              <a:t>generate eNFA</a:t>
            </a:r>
            <a:endParaRPr/>
          </a:p>
          <a:p>
            <a:pPr indent="-311150" lvl="0" marL="457200" rtl="0" algn="l">
              <a:spcBef>
                <a:spcPts val="0"/>
              </a:spcBef>
              <a:spcAft>
                <a:spcPts val="0"/>
              </a:spcAft>
              <a:buSzPts val="1300"/>
              <a:buAutoNum type="arabicParenR"/>
            </a:pPr>
            <a:r>
              <a:rPr lang="nl"/>
              <a:t>generate DFA (MSSC)	(only keywords)</a:t>
            </a:r>
            <a:endParaRPr/>
          </a:p>
          <a:p>
            <a:pPr indent="-311150" lvl="0" marL="457200" rtl="0" algn="l">
              <a:spcBef>
                <a:spcPts val="0"/>
              </a:spcBef>
              <a:spcAft>
                <a:spcPts val="0"/>
              </a:spcAft>
              <a:buSzPts val="1300"/>
              <a:buAutoNum type="arabicParenR"/>
            </a:pPr>
            <a:r>
              <a:rPr lang="nl"/>
              <a:t>minimize</a:t>
            </a:r>
            <a:r>
              <a:rPr lang="nl"/>
              <a:t> DFA (TFA)</a:t>
            </a:r>
            <a:endParaRPr/>
          </a:p>
          <a:p>
            <a:pPr indent="-311150" lvl="0" marL="457200" rtl="0" algn="l">
              <a:spcBef>
                <a:spcPts val="0"/>
              </a:spcBef>
              <a:spcAft>
                <a:spcPts val="0"/>
              </a:spcAft>
              <a:buSzPts val="1300"/>
              <a:buAutoNum type="arabicParenR"/>
            </a:pPr>
            <a:r>
              <a:rPr lang="nl"/>
              <a:t>product automaton of all keyword DFAs</a:t>
            </a:r>
            <a:endParaRPr/>
          </a:p>
        </p:txBody>
      </p:sp>
      <p:pic>
        <p:nvPicPr>
          <p:cNvPr id="121" name="Google Shape;121;p18"/>
          <p:cNvPicPr preferRelativeResize="0"/>
          <p:nvPr/>
        </p:nvPicPr>
        <p:blipFill>
          <a:blip r:embed="rId3">
            <a:alphaModFix/>
          </a:blip>
          <a:stretch>
            <a:fillRect/>
          </a:stretch>
        </p:blipFill>
        <p:spPr>
          <a:xfrm>
            <a:off x="987550" y="3509675"/>
            <a:ext cx="4515275" cy="48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Autocomplete</a:t>
            </a:r>
            <a:endParaRPr/>
          </a:p>
        </p:txBody>
      </p:sp>
      <p:pic>
        <p:nvPicPr>
          <p:cNvPr id="127" name="Google Shape;127;p19"/>
          <p:cNvPicPr preferRelativeResize="0"/>
          <p:nvPr/>
        </p:nvPicPr>
        <p:blipFill>
          <a:blip r:embed="rId3">
            <a:alphaModFix/>
          </a:blip>
          <a:stretch>
            <a:fillRect/>
          </a:stretch>
        </p:blipFill>
        <p:spPr>
          <a:xfrm>
            <a:off x="10472648" y="3947000"/>
            <a:ext cx="12101451" cy="7570975"/>
          </a:xfrm>
          <a:prstGeom prst="rect">
            <a:avLst/>
          </a:prstGeom>
          <a:noFill/>
          <a:ln>
            <a:noFill/>
          </a:ln>
        </p:spPr>
      </p:pic>
      <p:pic>
        <p:nvPicPr>
          <p:cNvPr id="128" name="Google Shape;128;p19"/>
          <p:cNvPicPr preferRelativeResize="0"/>
          <p:nvPr/>
        </p:nvPicPr>
        <p:blipFill>
          <a:blip r:embed="rId4">
            <a:alphaModFix/>
          </a:blip>
          <a:stretch>
            <a:fillRect/>
          </a:stretch>
        </p:blipFill>
        <p:spPr>
          <a:xfrm>
            <a:off x="4572000" y="1978750"/>
            <a:ext cx="3986600" cy="2494100"/>
          </a:xfrm>
          <a:prstGeom prst="rect">
            <a:avLst/>
          </a:prstGeom>
          <a:noFill/>
          <a:ln>
            <a:noFill/>
          </a:ln>
        </p:spPr>
      </p:pic>
      <p:pic>
        <p:nvPicPr>
          <p:cNvPr id="129" name="Google Shape;129;p19"/>
          <p:cNvPicPr preferRelativeResize="0"/>
          <p:nvPr/>
        </p:nvPicPr>
        <p:blipFill rotWithShape="1">
          <a:blip r:embed="rId5">
            <a:alphaModFix/>
          </a:blip>
          <a:srcRect b="59775" l="0" r="34469" t="5607"/>
          <a:stretch/>
        </p:blipFill>
        <p:spPr>
          <a:xfrm>
            <a:off x="768400" y="2180175"/>
            <a:ext cx="3324325" cy="989250"/>
          </a:xfrm>
          <a:prstGeom prst="rect">
            <a:avLst/>
          </a:prstGeom>
          <a:noFill/>
          <a:ln>
            <a:noFill/>
          </a:ln>
        </p:spPr>
      </p:pic>
      <p:sp>
        <p:nvSpPr>
          <p:cNvPr id="130" name="Google Shape;130;p19"/>
          <p:cNvSpPr txBox="1"/>
          <p:nvPr/>
        </p:nvSpPr>
        <p:spPr>
          <a:xfrm>
            <a:off x="792525" y="1885425"/>
            <a:ext cx="194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100">
                <a:latin typeface="Lato"/>
                <a:ea typeface="Lato"/>
                <a:cs typeface="Lato"/>
                <a:sym typeface="Lato"/>
              </a:rPr>
              <a:t>Potential result:</a:t>
            </a:r>
            <a:endParaRPr sz="1100">
              <a:latin typeface="Lato"/>
              <a:ea typeface="Lato"/>
              <a:cs typeface="Lato"/>
              <a:sym typeface="Lato"/>
            </a:endParaRPr>
          </a:p>
        </p:txBody>
      </p:sp>
      <p:sp>
        <p:nvSpPr>
          <p:cNvPr id="131" name="Google Shape;131;p19"/>
          <p:cNvSpPr txBox="1"/>
          <p:nvPr/>
        </p:nvSpPr>
        <p:spPr>
          <a:xfrm>
            <a:off x="792525" y="3200500"/>
            <a:ext cx="110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100">
                <a:latin typeface="Lato"/>
                <a:ea typeface="Lato"/>
                <a:cs typeface="Lato"/>
                <a:sym typeface="Lato"/>
              </a:rPr>
              <a:t>Backend:</a:t>
            </a:r>
            <a:endParaRPr sz="1100">
              <a:latin typeface="Lato"/>
              <a:ea typeface="Lato"/>
              <a:cs typeface="Lato"/>
              <a:sym typeface="Lato"/>
            </a:endParaRPr>
          </a:p>
        </p:txBody>
      </p:sp>
      <p:pic>
        <p:nvPicPr>
          <p:cNvPr id="132" name="Google Shape;132;p19"/>
          <p:cNvPicPr preferRelativeResize="0"/>
          <p:nvPr/>
        </p:nvPicPr>
        <p:blipFill rotWithShape="1">
          <a:blip r:embed="rId6">
            <a:alphaModFix/>
          </a:blip>
          <a:srcRect b="43007" l="6086" r="7460" t="6413"/>
          <a:stretch/>
        </p:blipFill>
        <p:spPr>
          <a:xfrm>
            <a:off x="782963" y="3495750"/>
            <a:ext cx="3295200" cy="144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How did we acquire the data?</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Statistical analysis of open source code</a:t>
            </a:r>
            <a:endParaRPr/>
          </a:p>
          <a:p>
            <a:pPr indent="-311150" lvl="0" marL="457200" rtl="0" algn="l">
              <a:spcBef>
                <a:spcPts val="0"/>
              </a:spcBef>
              <a:spcAft>
                <a:spcPts val="0"/>
              </a:spcAft>
              <a:buSzPts val="1300"/>
              <a:buChar char="-"/>
            </a:pPr>
            <a:r>
              <a:rPr lang="nl"/>
              <a:t>Dynamically generated based on the most popular projects on GitHub</a:t>
            </a:r>
            <a:endParaRPr/>
          </a:p>
          <a:p>
            <a:pPr indent="-311150" lvl="0" marL="457200" rtl="0" algn="l">
              <a:spcBef>
                <a:spcPts val="0"/>
              </a:spcBef>
              <a:spcAft>
                <a:spcPts val="0"/>
              </a:spcAft>
              <a:buSzPts val="1300"/>
              <a:buChar char="-"/>
            </a:pPr>
            <a:r>
              <a:rPr lang="nl"/>
              <a:t>Parsed and used to generate probabilistic transitions</a:t>
            </a:r>
            <a:endParaRPr/>
          </a:p>
        </p:txBody>
      </p:sp>
      <p:sp>
        <p:nvSpPr>
          <p:cNvPr id="139" name="Google Shape;139;p20"/>
          <p:cNvSpPr txBox="1"/>
          <p:nvPr/>
        </p:nvSpPr>
        <p:spPr>
          <a:xfrm>
            <a:off x="0" y="4743300"/>
            <a:ext cx="17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Minimization PDFA</a:t>
            </a:r>
            <a:endParaRPr/>
          </a:p>
        </p:txBody>
      </p:sp>
      <p:pic>
        <p:nvPicPr>
          <p:cNvPr id="145" name="Google Shape;145;p21"/>
          <p:cNvPicPr preferRelativeResize="0"/>
          <p:nvPr/>
        </p:nvPicPr>
        <p:blipFill>
          <a:blip r:embed="rId3">
            <a:alphaModFix/>
          </a:blip>
          <a:stretch>
            <a:fillRect/>
          </a:stretch>
        </p:blipFill>
        <p:spPr>
          <a:xfrm>
            <a:off x="90550" y="1853850"/>
            <a:ext cx="4165934" cy="3124450"/>
          </a:xfrm>
          <a:prstGeom prst="rect">
            <a:avLst/>
          </a:prstGeom>
          <a:noFill/>
          <a:ln>
            <a:noFill/>
          </a:ln>
        </p:spPr>
      </p:pic>
      <p:pic>
        <p:nvPicPr>
          <p:cNvPr id="146" name="Google Shape;146;p21"/>
          <p:cNvPicPr preferRelativeResize="0"/>
          <p:nvPr/>
        </p:nvPicPr>
        <p:blipFill>
          <a:blip r:embed="rId4">
            <a:alphaModFix/>
          </a:blip>
          <a:stretch>
            <a:fillRect/>
          </a:stretch>
        </p:blipFill>
        <p:spPr>
          <a:xfrm>
            <a:off x="4043950" y="1644538"/>
            <a:ext cx="4165950" cy="312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