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74" r:id="rId3"/>
    <p:sldId id="259" r:id="rId4"/>
    <p:sldId id="258" r:id="rId5"/>
    <p:sldId id="262" r:id="rId6"/>
    <p:sldId id="263" r:id="rId7"/>
    <p:sldId id="260" r:id="rId8"/>
    <p:sldId id="272" r:id="rId9"/>
    <p:sldId id="273" r:id="rId10"/>
  </p:sldIdLst>
  <p:sldSz cx="18288000" cy="10287000"/>
  <p:notesSz cx="6858000" cy="91440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Londrina Solid" panose="020B0604020202020204" charset="0"/>
      <p:regular r:id="rId15"/>
    </p:embeddedFont>
    <p:embeddedFont>
      <p:font typeface="Open Sans" panose="020B0604020202020204" charset="0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>
        <p:scale>
          <a:sx n="30" d="100"/>
          <a:sy n="30" d="100"/>
        </p:scale>
        <p:origin x="1716" y="6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gif"/><Relationship Id="rId3" Type="http://schemas.openxmlformats.org/officeDocument/2006/relationships/image" Target="../media/image2.svg"/><Relationship Id="rId7" Type="http://schemas.openxmlformats.org/officeDocument/2006/relationships/image" Target="../media/image10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Relationship Id="rId9" Type="http://schemas.openxmlformats.org/officeDocument/2006/relationships/image" Target="../media/image7.gi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gif"/><Relationship Id="rId3" Type="http://schemas.openxmlformats.org/officeDocument/2006/relationships/image" Target="../media/image2.svg"/><Relationship Id="rId7" Type="http://schemas.openxmlformats.org/officeDocument/2006/relationships/image" Target="../media/image10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Relationship Id="rId9" Type="http://schemas.openxmlformats.org/officeDocument/2006/relationships/image" Target="../media/image7.gi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image" Target="../media/image17.svg"/><Relationship Id="rId5" Type="http://schemas.openxmlformats.org/officeDocument/2006/relationships/image" Target="../media/image4.sv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10.sv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6.svg"/><Relationship Id="rId7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11" Type="http://schemas.openxmlformats.org/officeDocument/2006/relationships/image" Target="../media/image20.svg"/><Relationship Id="rId5" Type="http://schemas.openxmlformats.org/officeDocument/2006/relationships/image" Target="../media/image2.svg"/><Relationship Id="rId10" Type="http://schemas.openxmlformats.org/officeDocument/2006/relationships/image" Target="../media/image9.png"/><Relationship Id="rId4" Type="http://schemas.openxmlformats.org/officeDocument/2006/relationships/image" Target="../media/image1.png"/><Relationship Id="rId9" Type="http://schemas.openxmlformats.org/officeDocument/2006/relationships/image" Target="../media/image10.sv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2.svg"/><Relationship Id="rId7" Type="http://schemas.openxmlformats.org/officeDocument/2006/relationships/image" Target="../media/image10.svg"/><Relationship Id="rId12" Type="http://schemas.openxmlformats.org/officeDocument/2006/relationships/image" Target="../media/image6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28.svg"/><Relationship Id="rId5" Type="http://schemas.openxmlformats.org/officeDocument/2006/relationships/image" Target="../media/image4.svg"/><Relationship Id="rId10" Type="http://schemas.openxmlformats.org/officeDocument/2006/relationships/image" Target="../media/image10.png"/><Relationship Id="rId4" Type="http://schemas.openxmlformats.org/officeDocument/2006/relationships/image" Target="../media/image2.png"/><Relationship Id="rId9" Type="http://schemas.openxmlformats.org/officeDocument/2006/relationships/image" Target="../media/image6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.svg"/><Relationship Id="rId7" Type="http://schemas.openxmlformats.org/officeDocument/2006/relationships/image" Target="../media/image10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E8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4449354">
            <a:off x="-8495994" y="4468095"/>
            <a:ext cx="14098434" cy="12534789"/>
          </a:xfrm>
          <a:custGeom>
            <a:avLst/>
            <a:gdLst/>
            <a:ahLst/>
            <a:cxnLst/>
            <a:rect l="l" t="t" r="r" b="b"/>
            <a:pathLst>
              <a:path w="14098434" h="12534789">
                <a:moveTo>
                  <a:pt x="0" y="0"/>
                </a:moveTo>
                <a:lnTo>
                  <a:pt x="14098434" y="0"/>
                </a:lnTo>
                <a:lnTo>
                  <a:pt x="14098434" y="12534790"/>
                </a:lnTo>
                <a:lnTo>
                  <a:pt x="0" y="1253479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3636567">
            <a:off x="14864270" y="-2632514"/>
            <a:ext cx="12449520" cy="11068755"/>
          </a:xfrm>
          <a:custGeom>
            <a:avLst/>
            <a:gdLst/>
            <a:ahLst/>
            <a:cxnLst/>
            <a:rect l="l" t="t" r="r" b="b"/>
            <a:pathLst>
              <a:path w="12449520" h="11068755">
                <a:moveTo>
                  <a:pt x="0" y="0"/>
                </a:moveTo>
                <a:lnTo>
                  <a:pt x="12449520" y="0"/>
                </a:lnTo>
                <a:lnTo>
                  <a:pt x="12449520" y="11068755"/>
                </a:lnTo>
                <a:lnTo>
                  <a:pt x="0" y="1106875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4296524" y="478569"/>
            <a:ext cx="10172700" cy="10172700"/>
          </a:xfrm>
          <a:custGeom>
            <a:avLst/>
            <a:gdLst/>
            <a:ahLst/>
            <a:cxnLst/>
            <a:rect l="l" t="t" r="r" b="b"/>
            <a:pathLst>
              <a:path w="10172700" h="10172700">
                <a:moveTo>
                  <a:pt x="0" y="0"/>
                </a:moveTo>
                <a:lnTo>
                  <a:pt x="10172700" y="0"/>
                </a:lnTo>
                <a:lnTo>
                  <a:pt x="10172700" y="10172700"/>
                </a:lnTo>
                <a:lnTo>
                  <a:pt x="0" y="101727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3953411" y="2947833"/>
            <a:ext cx="10292428" cy="10292428"/>
          </a:xfrm>
          <a:custGeom>
            <a:avLst/>
            <a:gdLst/>
            <a:ahLst/>
            <a:cxnLst/>
            <a:rect l="l" t="t" r="r" b="b"/>
            <a:pathLst>
              <a:path w="10292428" h="10292428">
                <a:moveTo>
                  <a:pt x="0" y="0"/>
                </a:moveTo>
                <a:lnTo>
                  <a:pt x="10292428" y="0"/>
                </a:lnTo>
                <a:lnTo>
                  <a:pt x="10292428" y="10292428"/>
                </a:lnTo>
                <a:lnTo>
                  <a:pt x="0" y="1029242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6372268" y="3885150"/>
            <a:ext cx="5454713" cy="7194466"/>
          </a:xfrm>
          <a:custGeom>
            <a:avLst/>
            <a:gdLst/>
            <a:ahLst/>
            <a:cxnLst/>
            <a:rect l="l" t="t" r="r" b="b"/>
            <a:pathLst>
              <a:path w="5454713" h="7194466">
                <a:moveTo>
                  <a:pt x="0" y="0"/>
                </a:moveTo>
                <a:lnTo>
                  <a:pt x="5454714" y="0"/>
                </a:lnTo>
                <a:lnTo>
                  <a:pt x="5454714" y="7194466"/>
                </a:lnTo>
                <a:lnTo>
                  <a:pt x="0" y="719446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rot="5400000">
            <a:off x="-1900302" y="7293042"/>
            <a:ext cx="4984001" cy="5087627"/>
          </a:xfrm>
          <a:custGeom>
            <a:avLst/>
            <a:gdLst/>
            <a:ahLst/>
            <a:cxnLst/>
            <a:rect l="l" t="t" r="r" b="b"/>
            <a:pathLst>
              <a:path w="4984001" h="5087627">
                <a:moveTo>
                  <a:pt x="0" y="0"/>
                </a:moveTo>
                <a:lnTo>
                  <a:pt x="4984001" y="0"/>
                </a:lnTo>
                <a:lnTo>
                  <a:pt x="4984001" y="5087627"/>
                </a:lnTo>
                <a:lnTo>
                  <a:pt x="0" y="5087627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xmlns="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1735263" y="2704889"/>
            <a:ext cx="14728725" cy="7751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6089"/>
              </a:lnSpc>
              <a:spcBef>
                <a:spcPct val="0"/>
              </a:spcBef>
            </a:pPr>
            <a:r>
              <a:rPr lang="en-US" sz="5535" u="none" dirty="0" err="1" smtClean="0">
                <a:solidFill>
                  <a:srgbClr val="4C5270"/>
                </a:solidFill>
                <a:latin typeface="Open Sans"/>
              </a:rPr>
              <a:t>Quelle</a:t>
            </a:r>
            <a:r>
              <a:rPr lang="en-US" sz="5535" u="none" dirty="0" smtClean="0">
                <a:solidFill>
                  <a:srgbClr val="4C5270"/>
                </a:solidFill>
                <a:latin typeface="Open Sans"/>
              </a:rPr>
              <a:t> </a:t>
            </a:r>
            <a:r>
              <a:rPr lang="en-US" sz="5535" u="none" dirty="0" err="1" smtClean="0">
                <a:solidFill>
                  <a:srgbClr val="4C5270"/>
                </a:solidFill>
                <a:latin typeface="Open Sans"/>
              </a:rPr>
              <a:t>est</a:t>
            </a:r>
            <a:r>
              <a:rPr lang="en-US" sz="5535" u="none" dirty="0" smtClean="0">
                <a:solidFill>
                  <a:srgbClr val="4C5270"/>
                </a:solidFill>
                <a:latin typeface="Open Sans"/>
              </a:rPr>
              <a:t> la </a:t>
            </a:r>
            <a:r>
              <a:rPr lang="en-US" sz="5535" u="none" dirty="0" err="1" smtClean="0">
                <a:solidFill>
                  <a:srgbClr val="4C5270"/>
                </a:solidFill>
                <a:latin typeface="Open Sans"/>
              </a:rPr>
              <a:t>différence</a:t>
            </a:r>
            <a:r>
              <a:rPr lang="en-US" sz="5535" u="none" dirty="0" smtClean="0">
                <a:solidFill>
                  <a:srgbClr val="4C5270"/>
                </a:solidFill>
                <a:latin typeface="Open Sans"/>
              </a:rPr>
              <a:t>?</a:t>
            </a:r>
            <a:endParaRPr lang="en-US" sz="5535" u="none" dirty="0">
              <a:solidFill>
                <a:srgbClr val="4C5270"/>
              </a:solidFill>
              <a:latin typeface="Open Sans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028700" y="602394"/>
            <a:ext cx="16573500" cy="200054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lvl="0" algn="ctr">
              <a:lnSpc>
                <a:spcPts val="15603"/>
              </a:lnSpc>
              <a:spcBef>
                <a:spcPct val="0"/>
              </a:spcBef>
            </a:pPr>
            <a:r>
              <a:rPr lang="fr-FR" sz="14185" dirty="0" err="1" smtClean="0">
                <a:solidFill>
                  <a:srgbClr val="4C5270"/>
                </a:solidFill>
                <a:latin typeface="Londrina Solid"/>
              </a:rPr>
              <a:t>MongoDB</a:t>
            </a:r>
            <a:r>
              <a:rPr lang="fr-FR" sz="14185" dirty="0" smtClean="0">
                <a:solidFill>
                  <a:srgbClr val="4C5270"/>
                </a:solidFill>
                <a:latin typeface="Londrina Solid"/>
              </a:rPr>
              <a:t> </a:t>
            </a:r>
            <a:r>
              <a:rPr lang="fr-FR" sz="14185" dirty="0">
                <a:solidFill>
                  <a:srgbClr val="4C5270"/>
                </a:solidFill>
                <a:latin typeface="Londrina Solid"/>
              </a:rPr>
              <a:t>VS SQL </a:t>
            </a:r>
            <a:r>
              <a:rPr lang="fr-FR" sz="14185" dirty="0" smtClean="0">
                <a:solidFill>
                  <a:srgbClr val="4C5270"/>
                </a:solidFill>
                <a:latin typeface="Londrina Solid"/>
              </a:rPr>
              <a:t>Server</a:t>
            </a:r>
            <a:endParaRPr lang="en-US" sz="14185" dirty="0">
              <a:solidFill>
                <a:srgbClr val="4C5270"/>
              </a:solidFill>
              <a:latin typeface="Londrina Soli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4449354">
            <a:off x="-8495994" y="4468095"/>
            <a:ext cx="14098434" cy="12534789"/>
          </a:xfrm>
          <a:custGeom>
            <a:avLst/>
            <a:gdLst/>
            <a:ahLst/>
            <a:cxnLst/>
            <a:rect l="l" t="t" r="r" b="b"/>
            <a:pathLst>
              <a:path w="14098434" h="12534789">
                <a:moveTo>
                  <a:pt x="0" y="0"/>
                </a:moveTo>
                <a:lnTo>
                  <a:pt x="14098434" y="0"/>
                </a:lnTo>
                <a:lnTo>
                  <a:pt x="14098434" y="12534790"/>
                </a:lnTo>
                <a:lnTo>
                  <a:pt x="0" y="1253479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3636567">
            <a:off x="14864270" y="-2632514"/>
            <a:ext cx="12449520" cy="11068755"/>
          </a:xfrm>
          <a:custGeom>
            <a:avLst/>
            <a:gdLst/>
            <a:ahLst/>
            <a:cxnLst/>
            <a:rect l="l" t="t" r="r" b="b"/>
            <a:pathLst>
              <a:path w="12449520" h="11068755">
                <a:moveTo>
                  <a:pt x="0" y="0"/>
                </a:moveTo>
                <a:lnTo>
                  <a:pt x="12449520" y="0"/>
                </a:lnTo>
                <a:lnTo>
                  <a:pt x="12449520" y="11068755"/>
                </a:lnTo>
                <a:lnTo>
                  <a:pt x="0" y="1106875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705497" y="478569"/>
            <a:ext cx="16877005" cy="9331018"/>
            <a:chOff x="0" y="0"/>
            <a:chExt cx="4444973" cy="2457552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4444972" cy="2457552"/>
            </a:xfrm>
            <a:custGeom>
              <a:avLst/>
              <a:gdLst/>
              <a:ahLst/>
              <a:cxnLst/>
              <a:rect l="l" t="t" r="r" b="b"/>
              <a:pathLst>
                <a:path w="4444972" h="2457552">
                  <a:moveTo>
                    <a:pt x="36239" y="0"/>
                  </a:moveTo>
                  <a:lnTo>
                    <a:pt x="4408733" y="0"/>
                  </a:lnTo>
                  <a:cubicBezTo>
                    <a:pt x="4428748" y="0"/>
                    <a:pt x="4444972" y="16225"/>
                    <a:pt x="4444972" y="36239"/>
                  </a:cubicBezTo>
                  <a:lnTo>
                    <a:pt x="4444972" y="2421313"/>
                  </a:lnTo>
                  <a:cubicBezTo>
                    <a:pt x="4444972" y="2441327"/>
                    <a:pt x="4428748" y="2457552"/>
                    <a:pt x="4408733" y="2457552"/>
                  </a:cubicBezTo>
                  <a:lnTo>
                    <a:pt x="36239" y="2457552"/>
                  </a:lnTo>
                  <a:cubicBezTo>
                    <a:pt x="26628" y="2457552"/>
                    <a:pt x="17410" y="2453734"/>
                    <a:pt x="10614" y="2446938"/>
                  </a:cubicBezTo>
                  <a:cubicBezTo>
                    <a:pt x="3818" y="2440142"/>
                    <a:pt x="0" y="2430924"/>
                    <a:pt x="0" y="2421313"/>
                  </a:cubicBezTo>
                  <a:lnTo>
                    <a:pt x="0" y="36239"/>
                  </a:lnTo>
                  <a:cubicBezTo>
                    <a:pt x="0" y="16225"/>
                    <a:pt x="16225" y="0"/>
                    <a:pt x="36239" y="0"/>
                  </a:cubicBezTo>
                  <a:close/>
                </a:path>
              </a:pathLst>
            </a:custGeom>
            <a:solidFill>
              <a:srgbClr val="FFFFFF"/>
            </a:solidFill>
            <a:ln w="38100" cap="rnd">
              <a:solidFill>
                <a:srgbClr val="F6E8EC"/>
              </a:solidFill>
              <a:prstDash val="solid"/>
              <a:round/>
            </a:ln>
          </p:spPr>
        </p:sp>
        <p:sp>
          <p:nvSpPr>
            <p:cNvPr id="6" name="TextBox 6"/>
            <p:cNvSpPr txBox="1"/>
            <p:nvPr/>
          </p:nvSpPr>
          <p:spPr>
            <a:xfrm>
              <a:off x="0" y="-47625"/>
              <a:ext cx="4444973" cy="250517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 rot="5400000">
            <a:off x="-1900302" y="7293042"/>
            <a:ext cx="4984001" cy="5087627"/>
          </a:xfrm>
          <a:custGeom>
            <a:avLst/>
            <a:gdLst/>
            <a:ahLst/>
            <a:cxnLst/>
            <a:rect l="l" t="t" r="r" b="b"/>
            <a:pathLst>
              <a:path w="4984001" h="5087627">
                <a:moveTo>
                  <a:pt x="0" y="0"/>
                </a:moveTo>
                <a:lnTo>
                  <a:pt x="4984001" y="0"/>
                </a:lnTo>
                <a:lnTo>
                  <a:pt x="4984001" y="5087627"/>
                </a:lnTo>
                <a:lnTo>
                  <a:pt x="0" y="508762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</p:spPr>
      </p:sp>
      <p:pic>
        <p:nvPicPr>
          <p:cNvPr id="9" name="Picture 9"/>
          <p:cNvPicPr>
            <a:picLocks noChangeAspect="1"/>
          </p:cNvPicPr>
          <p:nvPr/>
        </p:nvPicPr>
        <p:blipFill>
          <a:blip r:embed="rId8"/>
          <a:srcRect/>
          <a:stretch>
            <a:fillRect/>
          </a:stretch>
        </p:blipFill>
        <p:spPr>
          <a:xfrm rot="4275030">
            <a:off x="14597190" y="3865375"/>
            <a:ext cx="2808197" cy="1333894"/>
          </a:xfrm>
          <a:prstGeom prst="rect">
            <a:avLst/>
          </a:prstGeom>
        </p:spPr>
      </p:pic>
      <p:sp>
        <p:nvSpPr>
          <p:cNvPr id="10" name="TextBox 10"/>
          <p:cNvSpPr txBox="1"/>
          <p:nvPr/>
        </p:nvSpPr>
        <p:spPr>
          <a:xfrm>
            <a:off x="2123444" y="2783665"/>
            <a:ext cx="12179935" cy="35394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859"/>
              </a:lnSpc>
              <a:spcBef>
                <a:spcPct val="0"/>
              </a:spcBef>
            </a:pPr>
            <a:r>
              <a:rPr lang="fr-FR" sz="4800" dirty="0" err="1" smtClean="0">
                <a:solidFill>
                  <a:srgbClr val="4C5270"/>
                </a:solidFill>
                <a:latin typeface="Open Sans"/>
              </a:rPr>
              <a:t>MongoDB</a:t>
            </a:r>
            <a:r>
              <a:rPr lang="fr-FR" sz="4800" dirty="0" smtClean="0">
                <a:solidFill>
                  <a:srgbClr val="4C5270"/>
                </a:solidFill>
                <a:latin typeface="Open Sans"/>
              </a:rPr>
              <a:t> </a:t>
            </a:r>
            <a:r>
              <a:rPr lang="fr-FR" sz="4800" dirty="0">
                <a:solidFill>
                  <a:srgbClr val="4C5270"/>
                </a:solidFill>
                <a:latin typeface="Open Sans"/>
              </a:rPr>
              <a:t>est une base de données </a:t>
            </a:r>
            <a:r>
              <a:rPr lang="fr-FR" sz="4800" dirty="0" err="1">
                <a:solidFill>
                  <a:srgbClr val="4C5270"/>
                </a:solidFill>
                <a:latin typeface="Open Sans"/>
              </a:rPr>
              <a:t>NoSQL</a:t>
            </a:r>
            <a:r>
              <a:rPr lang="fr-FR" sz="4800" dirty="0">
                <a:solidFill>
                  <a:srgbClr val="4C5270"/>
                </a:solidFill>
                <a:latin typeface="Open Sans"/>
              </a:rPr>
              <a:t> orientée documents, qui utilise un format de données JSON-</a:t>
            </a:r>
            <a:r>
              <a:rPr lang="fr-FR" sz="4800" dirty="0" err="1">
                <a:solidFill>
                  <a:srgbClr val="4C5270"/>
                </a:solidFill>
                <a:latin typeface="Open Sans"/>
              </a:rPr>
              <a:t>like</a:t>
            </a:r>
            <a:r>
              <a:rPr lang="fr-FR" sz="4800" dirty="0">
                <a:solidFill>
                  <a:srgbClr val="4C5270"/>
                </a:solidFill>
                <a:latin typeface="Open Sans"/>
              </a:rPr>
              <a:t> pour le stockage flexible des données.</a:t>
            </a:r>
            <a:endParaRPr lang="en-US" sz="4800" dirty="0">
              <a:solidFill>
                <a:srgbClr val="4C5270"/>
              </a:solidFill>
              <a:latin typeface="Open Sans"/>
            </a:endParaRPr>
          </a:p>
        </p:txBody>
      </p:sp>
      <p:pic>
        <p:nvPicPr>
          <p:cNvPr id="11" name="Picture 11"/>
          <p:cNvPicPr>
            <a:picLocks noChangeAspect="1"/>
          </p:cNvPicPr>
          <p:nvPr/>
        </p:nvPicPr>
        <p:blipFill>
          <a:blip r:embed="rId9"/>
          <a:srcRect/>
          <a:stretch>
            <a:fillRect/>
          </a:stretch>
        </p:blipFill>
        <p:spPr>
          <a:xfrm>
            <a:off x="7245960" y="6633180"/>
            <a:ext cx="6452072" cy="548426"/>
          </a:xfrm>
          <a:prstGeom prst="rect">
            <a:avLst/>
          </a:prstGeom>
        </p:spPr>
      </p:pic>
      <p:sp>
        <p:nvSpPr>
          <p:cNvPr id="12" name="TextBox 12"/>
          <p:cNvSpPr txBox="1"/>
          <p:nvPr/>
        </p:nvSpPr>
        <p:spPr>
          <a:xfrm>
            <a:off x="6054116" y="675011"/>
            <a:ext cx="5829170" cy="195361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fr-FR" sz="12695" dirty="0" err="1" smtClean="0">
                <a:solidFill>
                  <a:srgbClr val="4C5270"/>
                </a:solidFill>
                <a:latin typeface="Londrina Solid"/>
              </a:rPr>
              <a:t>MongoDB</a:t>
            </a:r>
            <a:endParaRPr lang="fr-FR" sz="12695" dirty="0">
              <a:solidFill>
                <a:srgbClr val="4C5270"/>
              </a:solidFill>
              <a:latin typeface="Londrina Solid"/>
            </a:endParaRPr>
          </a:p>
        </p:txBody>
      </p:sp>
    </p:spTree>
    <p:extLst>
      <p:ext uri="{BB962C8B-B14F-4D97-AF65-F5344CB8AC3E}">
        <p14:creationId xmlns:p14="http://schemas.microsoft.com/office/powerpoint/2010/main" val="77304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E8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4449354">
            <a:off x="-8495994" y="4468095"/>
            <a:ext cx="14098434" cy="12534789"/>
          </a:xfrm>
          <a:custGeom>
            <a:avLst/>
            <a:gdLst/>
            <a:ahLst/>
            <a:cxnLst/>
            <a:rect l="l" t="t" r="r" b="b"/>
            <a:pathLst>
              <a:path w="14098434" h="12534789">
                <a:moveTo>
                  <a:pt x="0" y="0"/>
                </a:moveTo>
                <a:lnTo>
                  <a:pt x="14098434" y="0"/>
                </a:lnTo>
                <a:lnTo>
                  <a:pt x="14098434" y="12534790"/>
                </a:lnTo>
                <a:lnTo>
                  <a:pt x="0" y="1253479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3636567">
            <a:off x="14864270" y="-2632514"/>
            <a:ext cx="12449520" cy="11068755"/>
          </a:xfrm>
          <a:custGeom>
            <a:avLst/>
            <a:gdLst/>
            <a:ahLst/>
            <a:cxnLst/>
            <a:rect l="l" t="t" r="r" b="b"/>
            <a:pathLst>
              <a:path w="12449520" h="11068755">
                <a:moveTo>
                  <a:pt x="0" y="0"/>
                </a:moveTo>
                <a:lnTo>
                  <a:pt x="12449520" y="0"/>
                </a:lnTo>
                <a:lnTo>
                  <a:pt x="12449520" y="11068755"/>
                </a:lnTo>
                <a:lnTo>
                  <a:pt x="0" y="1106875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705497" y="478569"/>
            <a:ext cx="16877005" cy="9331018"/>
            <a:chOff x="0" y="0"/>
            <a:chExt cx="4444973" cy="2457552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4444972" cy="2457552"/>
            </a:xfrm>
            <a:custGeom>
              <a:avLst/>
              <a:gdLst/>
              <a:ahLst/>
              <a:cxnLst/>
              <a:rect l="l" t="t" r="r" b="b"/>
              <a:pathLst>
                <a:path w="4444972" h="2457552">
                  <a:moveTo>
                    <a:pt x="36239" y="0"/>
                  </a:moveTo>
                  <a:lnTo>
                    <a:pt x="4408733" y="0"/>
                  </a:lnTo>
                  <a:cubicBezTo>
                    <a:pt x="4428748" y="0"/>
                    <a:pt x="4444972" y="16225"/>
                    <a:pt x="4444972" y="36239"/>
                  </a:cubicBezTo>
                  <a:lnTo>
                    <a:pt x="4444972" y="2421313"/>
                  </a:lnTo>
                  <a:cubicBezTo>
                    <a:pt x="4444972" y="2441327"/>
                    <a:pt x="4428748" y="2457552"/>
                    <a:pt x="4408733" y="2457552"/>
                  </a:cubicBezTo>
                  <a:lnTo>
                    <a:pt x="36239" y="2457552"/>
                  </a:lnTo>
                  <a:cubicBezTo>
                    <a:pt x="26628" y="2457552"/>
                    <a:pt x="17410" y="2453734"/>
                    <a:pt x="10614" y="2446938"/>
                  </a:cubicBezTo>
                  <a:cubicBezTo>
                    <a:pt x="3818" y="2440142"/>
                    <a:pt x="0" y="2430924"/>
                    <a:pt x="0" y="2421313"/>
                  </a:cubicBezTo>
                  <a:lnTo>
                    <a:pt x="0" y="36239"/>
                  </a:lnTo>
                  <a:cubicBezTo>
                    <a:pt x="0" y="16225"/>
                    <a:pt x="16225" y="0"/>
                    <a:pt x="36239" y="0"/>
                  </a:cubicBezTo>
                  <a:close/>
                </a:path>
              </a:pathLst>
            </a:custGeom>
            <a:solidFill>
              <a:srgbClr val="FFFFFF"/>
            </a:solidFill>
            <a:ln w="38100" cap="rnd">
              <a:solidFill>
                <a:srgbClr val="F6E8EC"/>
              </a:solidFill>
              <a:prstDash val="solid"/>
              <a:round/>
            </a:ln>
          </p:spPr>
        </p:sp>
        <p:sp>
          <p:nvSpPr>
            <p:cNvPr id="6" name="TextBox 6"/>
            <p:cNvSpPr txBox="1"/>
            <p:nvPr/>
          </p:nvSpPr>
          <p:spPr>
            <a:xfrm>
              <a:off x="0" y="-47625"/>
              <a:ext cx="4444973" cy="250517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 rot="5400000">
            <a:off x="-1900302" y="7293042"/>
            <a:ext cx="4984001" cy="5087627"/>
          </a:xfrm>
          <a:custGeom>
            <a:avLst/>
            <a:gdLst/>
            <a:ahLst/>
            <a:cxnLst/>
            <a:rect l="l" t="t" r="r" b="b"/>
            <a:pathLst>
              <a:path w="4984001" h="5087627">
                <a:moveTo>
                  <a:pt x="0" y="0"/>
                </a:moveTo>
                <a:lnTo>
                  <a:pt x="4984001" y="0"/>
                </a:lnTo>
                <a:lnTo>
                  <a:pt x="4984001" y="5087627"/>
                </a:lnTo>
                <a:lnTo>
                  <a:pt x="0" y="508762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</p:spPr>
      </p:sp>
      <p:pic>
        <p:nvPicPr>
          <p:cNvPr id="9" name="Picture 9"/>
          <p:cNvPicPr>
            <a:picLocks noChangeAspect="1"/>
          </p:cNvPicPr>
          <p:nvPr/>
        </p:nvPicPr>
        <p:blipFill>
          <a:blip r:embed="rId8"/>
          <a:srcRect/>
          <a:stretch>
            <a:fillRect/>
          </a:stretch>
        </p:blipFill>
        <p:spPr>
          <a:xfrm rot="4275030">
            <a:off x="14597190" y="3865375"/>
            <a:ext cx="2808197" cy="1333894"/>
          </a:xfrm>
          <a:prstGeom prst="rect">
            <a:avLst/>
          </a:prstGeom>
        </p:spPr>
      </p:pic>
      <p:sp>
        <p:nvSpPr>
          <p:cNvPr id="10" name="TextBox 10"/>
          <p:cNvSpPr txBox="1"/>
          <p:nvPr/>
        </p:nvSpPr>
        <p:spPr>
          <a:xfrm>
            <a:off x="2123444" y="2783665"/>
            <a:ext cx="12179935" cy="43818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859"/>
              </a:lnSpc>
              <a:spcBef>
                <a:spcPct val="0"/>
              </a:spcBef>
            </a:pPr>
            <a:r>
              <a:rPr lang="fr-FR" sz="4800" dirty="0" smtClean="0">
                <a:solidFill>
                  <a:srgbClr val="4C5270"/>
                </a:solidFill>
                <a:latin typeface="Open Sans"/>
              </a:rPr>
              <a:t>SQL </a:t>
            </a:r>
            <a:r>
              <a:rPr lang="fr-FR" sz="4800" dirty="0">
                <a:solidFill>
                  <a:srgbClr val="4C5270"/>
                </a:solidFill>
                <a:latin typeface="Open Sans"/>
              </a:rPr>
              <a:t>Server est un système de gestion de base de données relationnelle de Microsoft, utilisant une architecture client-serveur pour le traitement des données</a:t>
            </a:r>
            <a:endParaRPr lang="en-US" sz="4800" dirty="0">
              <a:solidFill>
                <a:srgbClr val="4C5270"/>
              </a:solidFill>
              <a:latin typeface="Open Sans"/>
            </a:endParaRPr>
          </a:p>
          <a:p>
            <a:pPr marL="0" lvl="0" indent="0" algn="ctr">
              <a:lnSpc>
                <a:spcPts val="6859"/>
              </a:lnSpc>
              <a:spcBef>
                <a:spcPct val="0"/>
              </a:spcBef>
            </a:pPr>
            <a:endParaRPr lang="en-US" sz="4800" dirty="0">
              <a:solidFill>
                <a:srgbClr val="4C5270"/>
              </a:solidFill>
              <a:latin typeface="Open Sans"/>
            </a:endParaRPr>
          </a:p>
        </p:txBody>
      </p:sp>
      <p:pic>
        <p:nvPicPr>
          <p:cNvPr id="11" name="Picture 11"/>
          <p:cNvPicPr>
            <a:picLocks noChangeAspect="1"/>
          </p:cNvPicPr>
          <p:nvPr/>
        </p:nvPicPr>
        <p:blipFill>
          <a:blip r:embed="rId9"/>
          <a:srcRect/>
          <a:stretch>
            <a:fillRect/>
          </a:stretch>
        </p:blipFill>
        <p:spPr>
          <a:xfrm>
            <a:off x="7245960" y="6633180"/>
            <a:ext cx="6452072" cy="548426"/>
          </a:xfrm>
          <a:prstGeom prst="rect">
            <a:avLst/>
          </a:prstGeom>
        </p:spPr>
      </p:pic>
      <p:sp>
        <p:nvSpPr>
          <p:cNvPr id="12" name="TextBox 12"/>
          <p:cNvSpPr txBox="1"/>
          <p:nvPr/>
        </p:nvSpPr>
        <p:spPr>
          <a:xfrm>
            <a:off x="5524630" y="675348"/>
            <a:ext cx="7600303" cy="195361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fr-FR" sz="12695" dirty="0" smtClean="0">
                <a:solidFill>
                  <a:srgbClr val="4C5270"/>
                </a:solidFill>
                <a:latin typeface="Londrina Solid"/>
              </a:rPr>
              <a:t>SQL </a:t>
            </a:r>
            <a:r>
              <a:rPr lang="fr-FR" sz="12695" dirty="0">
                <a:solidFill>
                  <a:srgbClr val="4C5270"/>
                </a:solidFill>
                <a:latin typeface="Londrina Solid"/>
              </a:rPr>
              <a:t>Server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E8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4449354">
            <a:off x="-8495994" y="4468095"/>
            <a:ext cx="14098434" cy="12534789"/>
          </a:xfrm>
          <a:custGeom>
            <a:avLst/>
            <a:gdLst/>
            <a:ahLst/>
            <a:cxnLst/>
            <a:rect l="l" t="t" r="r" b="b"/>
            <a:pathLst>
              <a:path w="14098434" h="12534789">
                <a:moveTo>
                  <a:pt x="0" y="0"/>
                </a:moveTo>
                <a:lnTo>
                  <a:pt x="14098434" y="0"/>
                </a:lnTo>
                <a:lnTo>
                  <a:pt x="14098434" y="12534790"/>
                </a:lnTo>
                <a:lnTo>
                  <a:pt x="0" y="1253479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3636567">
            <a:off x="14864270" y="-2632514"/>
            <a:ext cx="12449520" cy="11068755"/>
          </a:xfrm>
          <a:custGeom>
            <a:avLst/>
            <a:gdLst/>
            <a:ahLst/>
            <a:cxnLst/>
            <a:rect l="l" t="t" r="r" b="b"/>
            <a:pathLst>
              <a:path w="12449520" h="11068755">
                <a:moveTo>
                  <a:pt x="0" y="0"/>
                </a:moveTo>
                <a:lnTo>
                  <a:pt x="12449520" y="0"/>
                </a:lnTo>
                <a:lnTo>
                  <a:pt x="12449520" y="11068755"/>
                </a:lnTo>
                <a:lnTo>
                  <a:pt x="0" y="1106875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4296524" y="478569"/>
            <a:ext cx="10172700" cy="10172700"/>
          </a:xfrm>
          <a:custGeom>
            <a:avLst/>
            <a:gdLst/>
            <a:ahLst/>
            <a:cxnLst/>
            <a:rect l="l" t="t" r="r" b="b"/>
            <a:pathLst>
              <a:path w="10172700" h="10172700">
                <a:moveTo>
                  <a:pt x="0" y="0"/>
                </a:moveTo>
                <a:lnTo>
                  <a:pt x="10172700" y="0"/>
                </a:lnTo>
                <a:lnTo>
                  <a:pt x="10172700" y="10172700"/>
                </a:lnTo>
                <a:lnTo>
                  <a:pt x="0" y="101727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3997786" y="2036428"/>
            <a:ext cx="10292428" cy="10292428"/>
          </a:xfrm>
          <a:custGeom>
            <a:avLst/>
            <a:gdLst/>
            <a:ahLst/>
            <a:cxnLst/>
            <a:rect l="l" t="t" r="r" b="b"/>
            <a:pathLst>
              <a:path w="10292428" h="10292428">
                <a:moveTo>
                  <a:pt x="0" y="0"/>
                </a:moveTo>
                <a:lnTo>
                  <a:pt x="10292428" y="0"/>
                </a:lnTo>
                <a:lnTo>
                  <a:pt x="10292428" y="10292428"/>
                </a:lnTo>
                <a:lnTo>
                  <a:pt x="0" y="1029242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5400000">
            <a:off x="-1900302" y="7293042"/>
            <a:ext cx="4984001" cy="5087627"/>
          </a:xfrm>
          <a:custGeom>
            <a:avLst/>
            <a:gdLst/>
            <a:ahLst/>
            <a:cxnLst/>
            <a:rect l="l" t="t" r="r" b="b"/>
            <a:pathLst>
              <a:path w="4984001" h="5087627">
                <a:moveTo>
                  <a:pt x="0" y="0"/>
                </a:moveTo>
                <a:lnTo>
                  <a:pt x="4984001" y="0"/>
                </a:lnTo>
                <a:lnTo>
                  <a:pt x="4984001" y="5087627"/>
                </a:lnTo>
                <a:lnTo>
                  <a:pt x="0" y="508762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371017" y="602394"/>
            <a:ext cx="17545966" cy="2035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5603"/>
              </a:lnSpc>
              <a:spcBef>
                <a:spcPct val="0"/>
              </a:spcBef>
            </a:pPr>
            <a:r>
              <a:rPr lang="en-US" sz="14185">
                <a:solidFill>
                  <a:srgbClr val="4C5270"/>
                </a:solidFill>
                <a:latin typeface="Londrina Solid"/>
              </a:rPr>
              <a:t>WHAT'S THE DIFFERENCE?</a:t>
            </a:r>
          </a:p>
        </p:txBody>
      </p:sp>
      <p:sp>
        <p:nvSpPr>
          <p:cNvPr id="8" name="Freeform 8"/>
          <p:cNvSpPr/>
          <p:nvPr/>
        </p:nvSpPr>
        <p:spPr>
          <a:xfrm>
            <a:off x="5985591" y="2947833"/>
            <a:ext cx="6316817" cy="7703435"/>
          </a:xfrm>
          <a:custGeom>
            <a:avLst/>
            <a:gdLst/>
            <a:ahLst/>
            <a:cxnLst/>
            <a:rect l="l" t="t" r="r" b="b"/>
            <a:pathLst>
              <a:path w="6316817" h="7703435">
                <a:moveTo>
                  <a:pt x="0" y="0"/>
                </a:moveTo>
                <a:lnTo>
                  <a:pt x="6316818" y="0"/>
                </a:lnTo>
                <a:lnTo>
                  <a:pt x="6316818" y="7703436"/>
                </a:lnTo>
                <a:lnTo>
                  <a:pt x="0" y="770343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xmlns="" r:embed="rId11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E8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90935" y="1075105"/>
            <a:ext cx="16877005" cy="7746772"/>
            <a:chOff x="0" y="0"/>
            <a:chExt cx="4444973" cy="178584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444972" cy="1785841"/>
            </a:xfrm>
            <a:custGeom>
              <a:avLst/>
              <a:gdLst/>
              <a:ahLst/>
              <a:cxnLst/>
              <a:rect l="l" t="t" r="r" b="b"/>
              <a:pathLst>
                <a:path w="4444972" h="1785841">
                  <a:moveTo>
                    <a:pt x="36239" y="0"/>
                  </a:moveTo>
                  <a:lnTo>
                    <a:pt x="4408733" y="0"/>
                  </a:lnTo>
                  <a:cubicBezTo>
                    <a:pt x="4428748" y="0"/>
                    <a:pt x="4444972" y="16225"/>
                    <a:pt x="4444972" y="36239"/>
                  </a:cubicBezTo>
                  <a:lnTo>
                    <a:pt x="4444972" y="1749602"/>
                  </a:lnTo>
                  <a:cubicBezTo>
                    <a:pt x="4444972" y="1759213"/>
                    <a:pt x="4441154" y="1768431"/>
                    <a:pt x="4434358" y="1775227"/>
                  </a:cubicBezTo>
                  <a:cubicBezTo>
                    <a:pt x="4427562" y="1782023"/>
                    <a:pt x="4418344" y="1785841"/>
                    <a:pt x="4408733" y="1785841"/>
                  </a:cubicBezTo>
                  <a:lnTo>
                    <a:pt x="36239" y="1785841"/>
                  </a:lnTo>
                  <a:cubicBezTo>
                    <a:pt x="16225" y="1785841"/>
                    <a:pt x="0" y="1769616"/>
                    <a:pt x="0" y="1749602"/>
                  </a:cubicBezTo>
                  <a:lnTo>
                    <a:pt x="0" y="36239"/>
                  </a:lnTo>
                  <a:cubicBezTo>
                    <a:pt x="0" y="16225"/>
                    <a:pt x="16225" y="0"/>
                    <a:pt x="36239" y="0"/>
                  </a:cubicBezTo>
                  <a:close/>
                </a:path>
              </a:pathLst>
            </a:custGeom>
            <a:solidFill>
              <a:srgbClr val="FFFFFF"/>
            </a:solidFill>
            <a:ln w="38100" cap="rnd">
              <a:solidFill>
                <a:srgbClr val="F6E8EC"/>
              </a:solidFill>
              <a:prstDash val="solid"/>
              <a:round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4444973" cy="183346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588560" y="849254"/>
            <a:ext cx="4716433" cy="2033812"/>
            <a:chOff x="0" y="-201454"/>
            <a:chExt cx="1242188" cy="535654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239321" cy="307054"/>
            </a:xfrm>
            <a:custGeom>
              <a:avLst/>
              <a:gdLst/>
              <a:ahLst/>
              <a:cxnLst/>
              <a:rect l="l" t="t" r="r" b="b"/>
              <a:pathLst>
                <a:path w="1239321" h="307054">
                  <a:moveTo>
                    <a:pt x="31260" y="0"/>
                  </a:moveTo>
                  <a:lnTo>
                    <a:pt x="1208061" y="0"/>
                  </a:lnTo>
                  <a:cubicBezTo>
                    <a:pt x="1225325" y="0"/>
                    <a:pt x="1239321" y="13996"/>
                    <a:pt x="1239321" y="31260"/>
                  </a:cubicBezTo>
                  <a:lnTo>
                    <a:pt x="1239321" y="275794"/>
                  </a:lnTo>
                  <a:cubicBezTo>
                    <a:pt x="1239321" y="293058"/>
                    <a:pt x="1225325" y="307054"/>
                    <a:pt x="1208061" y="307054"/>
                  </a:cubicBezTo>
                  <a:lnTo>
                    <a:pt x="31260" y="307054"/>
                  </a:lnTo>
                  <a:cubicBezTo>
                    <a:pt x="13996" y="307054"/>
                    <a:pt x="0" y="293058"/>
                    <a:pt x="0" y="275794"/>
                  </a:cubicBezTo>
                  <a:lnTo>
                    <a:pt x="0" y="31260"/>
                  </a:lnTo>
                  <a:cubicBezTo>
                    <a:pt x="0" y="13996"/>
                    <a:pt x="13996" y="0"/>
                    <a:pt x="31260" y="0"/>
                  </a:cubicBezTo>
                  <a:close/>
                </a:path>
              </a:pathLst>
            </a:custGeom>
            <a:solidFill>
              <a:srgbClr val="FFD9CF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2867" y="-201454"/>
              <a:ext cx="1239321" cy="53565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1" indent="0" algn="ctr">
                <a:lnSpc>
                  <a:spcPts val="9823"/>
                </a:lnSpc>
                <a:spcBef>
                  <a:spcPct val="0"/>
                </a:spcBef>
              </a:pPr>
              <a:r>
                <a:rPr lang="fr-FR" sz="5400" dirty="0" smtClean="0">
                  <a:solidFill>
                    <a:srgbClr val="000000"/>
                  </a:solidFill>
                  <a:latin typeface="Londrina Solid"/>
                </a:rPr>
                <a:t>Caractéristiques</a:t>
              </a:r>
              <a:endParaRPr lang="en-US" sz="5400" dirty="0">
                <a:solidFill>
                  <a:srgbClr val="000000"/>
                </a:solidFill>
                <a:latin typeface="Londrina Solid"/>
              </a:endParaRP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6966681" y="1614150"/>
            <a:ext cx="4708238" cy="1165846"/>
            <a:chOff x="0" y="0"/>
            <a:chExt cx="1240030" cy="307054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240030" cy="307054"/>
            </a:xfrm>
            <a:custGeom>
              <a:avLst/>
              <a:gdLst/>
              <a:ahLst/>
              <a:cxnLst/>
              <a:rect l="l" t="t" r="r" b="b"/>
              <a:pathLst>
                <a:path w="1240030" h="307054">
                  <a:moveTo>
                    <a:pt x="31242" y="0"/>
                  </a:moveTo>
                  <a:lnTo>
                    <a:pt x="1208787" y="0"/>
                  </a:lnTo>
                  <a:cubicBezTo>
                    <a:pt x="1217073" y="0"/>
                    <a:pt x="1225020" y="3292"/>
                    <a:pt x="1230879" y="9151"/>
                  </a:cubicBezTo>
                  <a:cubicBezTo>
                    <a:pt x="1236738" y="15010"/>
                    <a:pt x="1240030" y="22956"/>
                    <a:pt x="1240030" y="31242"/>
                  </a:cubicBezTo>
                  <a:lnTo>
                    <a:pt x="1240030" y="275812"/>
                  </a:lnTo>
                  <a:cubicBezTo>
                    <a:pt x="1240030" y="293066"/>
                    <a:pt x="1226042" y="307054"/>
                    <a:pt x="1208787" y="307054"/>
                  </a:cubicBezTo>
                  <a:lnTo>
                    <a:pt x="31242" y="307054"/>
                  </a:lnTo>
                  <a:cubicBezTo>
                    <a:pt x="22956" y="307054"/>
                    <a:pt x="15010" y="303763"/>
                    <a:pt x="9151" y="297903"/>
                  </a:cubicBezTo>
                  <a:cubicBezTo>
                    <a:pt x="3292" y="292044"/>
                    <a:pt x="0" y="284098"/>
                    <a:pt x="0" y="275812"/>
                  </a:cubicBezTo>
                  <a:lnTo>
                    <a:pt x="0" y="31242"/>
                  </a:lnTo>
                  <a:cubicBezTo>
                    <a:pt x="0" y="22956"/>
                    <a:pt x="3292" y="15010"/>
                    <a:pt x="9151" y="9151"/>
                  </a:cubicBezTo>
                  <a:cubicBezTo>
                    <a:pt x="15010" y="3292"/>
                    <a:pt x="22956" y="0"/>
                    <a:pt x="31242" y="0"/>
                  </a:cubicBezTo>
                  <a:close/>
                </a:path>
              </a:pathLst>
            </a:custGeom>
            <a:solidFill>
              <a:srgbClr val="FFD9CF"/>
            </a:solidFill>
            <a:ln cap="sq">
              <a:noFill/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228600"/>
              <a:ext cx="1240030" cy="53565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1" indent="0" algn="ctr">
                <a:lnSpc>
                  <a:spcPts val="9823"/>
                </a:lnSpc>
                <a:spcBef>
                  <a:spcPct val="0"/>
                </a:spcBef>
              </a:pPr>
              <a:r>
                <a:rPr lang="en-US" sz="6257" dirty="0" err="1" smtClean="0">
                  <a:solidFill>
                    <a:schemeClr val="accent3">
                      <a:lumMod val="50000"/>
                    </a:schemeClr>
                  </a:solidFill>
                  <a:latin typeface="Londrina Solid"/>
                </a:rPr>
                <a:t>MongoDb</a:t>
              </a:r>
              <a:endParaRPr lang="en-US" sz="6257" u="none" dirty="0">
                <a:solidFill>
                  <a:schemeClr val="accent3">
                    <a:lumMod val="50000"/>
                  </a:schemeClr>
                </a:solidFill>
                <a:latin typeface="Londrina Solid"/>
              </a:endParaRP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2358380" y="1614150"/>
            <a:ext cx="4708238" cy="1165846"/>
            <a:chOff x="0" y="0"/>
            <a:chExt cx="1240030" cy="307054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240030" cy="307054"/>
            </a:xfrm>
            <a:custGeom>
              <a:avLst/>
              <a:gdLst/>
              <a:ahLst/>
              <a:cxnLst/>
              <a:rect l="l" t="t" r="r" b="b"/>
              <a:pathLst>
                <a:path w="1240030" h="307054">
                  <a:moveTo>
                    <a:pt x="31242" y="0"/>
                  </a:moveTo>
                  <a:lnTo>
                    <a:pt x="1208787" y="0"/>
                  </a:lnTo>
                  <a:cubicBezTo>
                    <a:pt x="1217073" y="0"/>
                    <a:pt x="1225020" y="3292"/>
                    <a:pt x="1230879" y="9151"/>
                  </a:cubicBezTo>
                  <a:cubicBezTo>
                    <a:pt x="1236738" y="15010"/>
                    <a:pt x="1240030" y="22956"/>
                    <a:pt x="1240030" y="31242"/>
                  </a:cubicBezTo>
                  <a:lnTo>
                    <a:pt x="1240030" y="275812"/>
                  </a:lnTo>
                  <a:cubicBezTo>
                    <a:pt x="1240030" y="293066"/>
                    <a:pt x="1226042" y="307054"/>
                    <a:pt x="1208787" y="307054"/>
                  </a:cubicBezTo>
                  <a:lnTo>
                    <a:pt x="31242" y="307054"/>
                  </a:lnTo>
                  <a:cubicBezTo>
                    <a:pt x="22956" y="307054"/>
                    <a:pt x="15010" y="303763"/>
                    <a:pt x="9151" y="297903"/>
                  </a:cubicBezTo>
                  <a:cubicBezTo>
                    <a:pt x="3292" y="292044"/>
                    <a:pt x="0" y="284098"/>
                    <a:pt x="0" y="275812"/>
                  </a:cubicBezTo>
                  <a:lnTo>
                    <a:pt x="0" y="31242"/>
                  </a:lnTo>
                  <a:cubicBezTo>
                    <a:pt x="0" y="22956"/>
                    <a:pt x="3292" y="15010"/>
                    <a:pt x="9151" y="9151"/>
                  </a:cubicBezTo>
                  <a:cubicBezTo>
                    <a:pt x="15010" y="3292"/>
                    <a:pt x="22956" y="0"/>
                    <a:pt x="31242" y="0"/>
                  </a:cubicBezTo>
                  <a:close/>
                </a:path>
              </a:pathLst>
            </a:custGeom>
            <a:solidFill>
              <a:srgbClr val="FFD9CF"/>
            </a:solidFill>
            <a:ln cap="sq">
              <a:noFill/>
              <a:prstDash val="solid"/>
              <a:miter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0" y="-228600"/>
              <a:ext cx="1240030" cy="53565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1" indent="0" algn="ctr">
                <a:lnSpc>
                  <a:spcPts val="9823"/>
                </a:lnSpc>
                <a:spcBef>
                  <a:spcPct val="0"/>
                </a:spcBef>
              </a:pPr>
              <a:r>
                <a:rPr lang="en-US" sz="6257" dirty="0" smtClean="0">
                  <a:solidFill>
                    <a:schemeClr val="accent4">
                      <a:lumMod val="50000"/>
                    </a:schemeClr>
                  </a:solidFill>
                  <a:latin typeface="Londrina Solid"/>
                </a:rPr>
                <a:t>SQL Server</a:t>
              </a:r>
              <a:endParaRPr lang="en-US" sz="6257" u="none" dirty="0">
                <a:solidFill>
                  <a:schemeClr val="accent4">
                    <a:lumMod val="50000"/>
                  </a:schemeClr>
                </a:solidFill>
                <a:latin typeface="Londrina Solid"/>
              </a:endParaRPr>
            </a:p>
          </p:txBody>
        </p:sp>
      </p:grpSp>
      <p:sp>
        <p:nvSpPr>
          <p:cNvPr id="15" name="TextBox 15"/>
          <p:cNvSpPr txBox="1"/>
          <p:nvPr/>
        </p:nvSpPr>
        <p:spPr>
          <a:xfrm>
            <a:off x="1520588" y="3054505"/>
            <a:ext cx="4705547" cy="5386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81995" lvl="1">
              <a:lnSpc>
                <a:spcPts val="4246"/>
              </a:lnSpc>
              <a:spcBef>
                <a:spcPct val="0"/>
              </a:spcBef>
            </a:pPr>
            <a:r>
              <a:rPr lang="fr-FR" sz="4000" dirty="0" err="1" smtClean="0">
                <a:solidFill>
                  <a:srgbClr val="000000"/>
                </a:solidFill>
                <a:latin typeface="Londrina Solid"/>
              </a:rPr>
              <a:t>Scalabilité</a:t>
            </a:r>
            <a:endParaRPr lang="en-US" sz="4000" dirty="0">
              <a:solidFill>
                <a:srgbClr val="000000"/>
              </a:solidFill>
              <a:latin typeface="Londrina Solid"/>
            </a:endParaRPr>
          </a:p>
        </p:txBody>
      </p:sp>
      <p:sp>
        <p:nvSpPr>
          <p:cNvPr id="20" name="TextBox 15"/>
          <p:cNvSpPr txBox="1"/>
          <p:nvPr/>
        </p:nvSpPr>
        <p:spPr>
          <a:xfrm>
            <a:off x="1520588" y="4306502"/>
            <a:ext cx="4713013" cy="5386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>
            <a:defPPr>
              <a:defRPr lang="en-US"/>
            </a:defPPr>
            <a:lvl2pPr marL="381995" lvl="1">
              <a:lnSpc>
                <a:spcPts val="4246"/>
              </a:lnSpc>
              <a:spcBef>
                <a:spcPct val="0"/>
              </a:spcBef>
              <a:defRPr sz="4000">
                <a:solidFill>
                  <a:srgbClr val="000000"/>
                </a:solidFill>
                <a:latin typeface="Londrina Solid"/>
              </a:defRPr>
            </a:lvl2pPr>
          </a:lstStyle>
          <a:p>
            <a:pPr lvl="1"/>
            <a:r>
              <a:rPr lang="fr-FR" dirty="0"/>
              <a:t>Structure </a:t>
            </a:r>
            <a:r>
              <a:rPr lang="fr-FR" dirty="0"/>
              <a:t>de données</a:t>
            </a:r>
            <a:endParaRPr lang="en-US" dirty="0"/>
          </a:p>
        </p:txBody>
      </p:sp>
      <p:sp>
        <p:nvSpPr>
          <p:cNvPr id="21" name="TextBox 15"/>
          <p:cNvSpPr txBox="1"/>
          <p:nvPr/>
        </p:nvSpPr>
        <p:spPr>
          <a:xfrm>
            <a:off x="1520588" y="5549710"/>
            <a:ext cx="3812180" cy="53860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2pPr marL="381995" lvl="1">
              <a:lnSpc>
                <a:spcPts val="4246"/>
              </a:lnSpc>
              <a:spcBef>
                <a:spcPct val="0"/>
              </a:spcBef>
              <a:defRPr sz="4000">
                <a:solidFill>
                  <a:srgbClr val="000000"/>
                </a:solidFill>
                <a:latin typeface="Londrina Solid"/>
              </a:defRPr>
            </a:lvl2pPr>
          </a:lstStyle>
          <a:p>
            <a:pPr lvl="1"/>
            <a:r>
              <a:rPr lang="fr-FR" dirty="0"/>
              <a:t>Transactions</a:t>
            </a:r>
            <a:endParaRPr lang="en-US" dirty="0"/>
          </a:p>
        </p:txBody>
      </p:sp>
      <p:sp>
        <p:nvSpPr>
          <p:cNvPr id="22" name="TextBox 15"/>
          <p:cNvSpPr txBox="1"/>
          <p:nvPr/>
        </p:nvSpPr>
        <p:spPr>
          <a:xfrm>
            <a:off x="1520588" y="6683670"/>
            <a:ext cx="5269141" cy="53860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2pPr marL="381995" lvl="1">
              <a:lnSpc>
                <a:spcPts val="4246"/>
              </a:lnSpc>
              <a:spcBef>
                <a:spcPct val="0"/>
              </a:spcBef>
              <a:defRPr sz="4000">
                <a:solidFill>
                  <a:srgbClr val="000000"/>
                </a:solidFill>
                <a:latin typeface="Londrina Solid"/>
              </a:defRPr>
            </a:lvl2pPr>
          </a:lstStyle>
          <a:p>
            <a:pPr lvl="1"/>
            <a:r>
              <a:rPr lang="fr-FR" dirty="0"/>
              <a:t>Flexibilité du schéma</a:t>
            </a:r>
            <a:endParaRPr lang="en-US" dirty="0"/>
          </a:p>
        </p:txBody>
      </p:sp>
      <p:sp>
        <p:nvSpPr>
          <p:cNvPr id="23" name="TextBox 15"/>
          <p:cNvSpPr txBox="1"/>
          <p:nvPr/>
        </p:nvSpPr>
        <p:spPr>
          <a:xfrm>
            <a:off x="1520588" y="7829446"/>
            <a:ext cx="3032251" cy="53860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2pPr marL="381995" lvl="1">
              <a:lnSpc>
                <a:spcPts val="4246"/>
              </a:lnSpc>
              <a:spcBef>
                <a:spcPct val="0"/>
              </a:spcBef>
              <a:defRPr sz="4000">
                <a:solidFill>
                  <a:srgbClr val="000000"/>
                </a:solidFill>
                <a:latin typeface="Londrina Solid"/>
              </a:defRPr>
            </a:lvl2pPr>
          </a:lstStyle>
          <a:p>
            <a:pPr lvl="1"/>
            <a:r>
              <a:rPr lang="fr-FR" dirty="0"/>
              <a:t>Requêtes</a:t>
            </a:r>
            <a:endParaRPr lang="en-US" dirty="0"/>
          </a:p>
        </p:txBody>
      </p:sp>
      <p:sp>
        <p:nvSpPr>
          <p:cNvPr id="24" name="TextBox 15"/>
          <p:cNvSpPr txBox="1"/>
          <p:nvPr/>
        </p:nvSpPr>
        <p:spPr>
          <a:xfrm>
            <a:off x="6727952" y="2902325"/>
            <a:ext cx="4705547" cy="107721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2pPr marL="381995" lvl="1">
              <a:lnSpc>
                <a:spcPts val="4246"/>
              </a:lnSpc>
              <a:spcBef>
                <a:spcPct val="0"/>
              </a:spcBef>
              <a:defRPr sz="4000">
                <a:solidFill>
                  <a:srgbClr val="000000"/>
                </a:solidFill>
                <a:latin typeface="Londrina Solid"/>
              </a:defRPr>
            </a:lvl2pPr>
          </a:lstStyle>
          <a:p>
            <a:pPr lvl="1"/>
            <a:r>
              <a:rPr lang="fr-FR" dirty="0">
                <a:solidFill>
                  <a:schemeClr val="accent3">
                    <a:lumMod val="50000"/>
                  </a:schemeClr>
                </a:solidFill>
              </a:rPr>
              <a:t>Horizontale (ajout de serveurs)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5" name="TextBox 15"/>
          <p:cNvSpPr txBox="1"/>
          <p:nvPr/>
        </p:nvSpPr>
        <p:spPr>
          <a:xfrm>
            <a:off x="6727952" y="4330655"/>
            <a:ext cx="4705547" cy="53860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2pPr marL="381995" lvl="1">
              <a:lnSpc>
                <a:spcPts val="4246"/>
              </a:lnSpc>
              <a:spcBef>
                <a:spcPct val="0"/>
              </a:spcBef>
              <a:defRPr sz="4000">
                <a:solidFill>
                  <a:srgbClr val="000000"/>
                </a:solidFill>
                <a:latin typeface="Londrina Solid"/>
              </a:defRPr>
            </a:lvl2pPr>
          </a:lstStyle>
          <a:p>
            <a:pPr lvl="1"/>
            <a:r>
              <a:rPr lang="fr-FR" dirty="0">
                <a:solidFill>
                  <a:schemeClr val="accent3">
                    <a:lumMod val="50000"/>
                  </a:schemeClr>
                </a:solidFill>
              </a:rPr>
              <a:t>Documents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6" name="TextBox 15"/>
          <p:cNvSpPr txBox="1"/>
          <p:nvPr/>
        </p:nvSpPr>
        <p:spPr>
          <a:xfrm>
            <a:off x="6727952" y="5296739"/>
            <a:ext cx="4695371" cy="107721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2pPr marL="381995" lvl="1">
              <a:lnSpc>
                <a:spcPts val="4246"/>
              </a:lnSpc>
              <a:spcBef>
                <a:spcPct val="0"/>
              </a:spcBef>
              <a:defRPr sz="4000">
                <a:solidFill>
                  <a:srgbClr val="000000"/>
                </a:solidFill>
                <a:latin typeface="Londrina Solid"/>
              </a:defRPr>
            </a:lvl2pPr>
          </a:lstStyle>
          <a:p>
            <a:pPr lvl="1"/>
            <a:r>
              <a:rPr lang="fr-FR" dirty="0">
                <a:solidFill>
                  <a:schemeClr val="accent3">
                    <a:lumMod val="50000"/>
                  </a:schemeClr>
                </a:solidFill>
              </a:rPr>
              <a:t>Transactions multi-documents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7" name="TextBox 15"/>
          <p:cNvSpPr txBox="1"/>
          <p:nvPr/>
        </p:nvSpPr>
        <p:spPr>
          <a:xfrm>
            <a:off x="6727952" y="6757678"/>
            <a:ext cx="4705547" cy="53860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2pPr marL="381995" lvl="1">
              <a:lnSpc>
                <a:spcPts val="4246"/>
              </a:lnSpc>
              <a:spcBef>
                <a:spcPct val="0"/>
              </a:spcBef>
              <a:defRPr sz="4000">
                <a:solidFill>
                  <a:srgbClr val="000000"/>
                </a:solidFill>
                <a:latin typeface="Londrina Solid"/>
              </a:defRPr>
            </a:lvl2pPr>
          </a:lstStyle>
          <a:p>
            <a:pPr lvl="1"/>
            <a:r>
              <a:rPr lang="fr-FR" dirty="0">
                <a:solidFill>
                  <a:schemeClr val="accent3">
                    <a:lumMod val="50000"/>
                  </a:schemeClr>
                </a:solidFill>
              </a:rPr>
              <a:t>Flexible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8" name="TextBox 15"/>
          <p:cNvSpPr txBox="1"/>
          <p:nvPr/>
        </p:nvSpPr>
        <p:spPr>
          <a:xfrm>
            <a:off x="6727952" y="7647399"/>
            <a:ext cx="4705547" cy="107721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2pPr marL="381995" lvl="1">
              <a:lnSpc>
                <a:spcPts val="4246"/>
              </a:lnSpc>
              <a:spcBef>
                <a:spcPct val="0"/>
              </a:spcBef>
              <a:defRPr sz="4000">
                <a:solidFill>
                  <a:srgbClr val="000000"/>
                </a:solidFill>
                <a:latin typeface="Londrina Solid"/>
              </a:defRPr>
            </a:lvl2pPr>
          </a:lstStyle>
          <a:p>
            <a:pPr lvl="1"/>
            <a:r>
              <a:rPr lang="fr-FR" dirty="0">
                <a:solidFill>
                  <a:schemeClr val="accent3">
                    <a:lumMod val="50000"/>
                  </a:schemeClr>
                </a:solidFill>
              </a:rPr>
              <a:t>Requêtes </a:t>
            </a:r>
            <a:r>
              <a:rPr lang="fr-FR" dirty="0">
                <a:solidFill>
                  <a:schemeClr val="accent3">
                    <a:lumMod val="50000"/>
                  </a:schemeClr>
                </a:solidFill>
              </a:rPr>
              <a:t>basées sur des document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4" name="TextBox 15"/>
          <p:cNvSpPr txBox="1"/>
          <p:nvPr/>
        </p:nvSpPr>
        <p:spPr>
          <a:xfrm>
            <a:off x="12235666" y="2986588"/>
            <a:ext cx="5132270" cy="107721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2pPr marL="381995" lvl="1">
              <a:lnSpc>
                <a:spcPts val="4246"/>
              </a:lnSpc>
              <a:spcBef>
                <a:spcPct val="0"/>
              </a:spcBef>
              <a:defRPr sz="4000">
                <a:solidFill>
                  <a:srgbClr val="000000"/>
                </a:solidFill>
                <a:latin typeface="Londrina Solid"/>
              </a:defRPr>
            </a:lvl2pPr>
          </a:lstStyle>
          <a:p>
            <a:pPr lvl="1"/>
            <a:r>
              <a:rPr lang="fr-FR" dirty="0">
                <a:solidFill>
                  <a:schemeClr val="accent4">
                    <a:lumMod val="50000"/>
                  </a:schemeClr>
                </a:solidFill>
              </a:rPr>
              <a:t>Verticale (</a:t>
            </a:r>
            <a:r>
              <a:rPr lang="fr-FR" dirty="0" err="1" smtClean="0">
                <a:solidFill>
                  <a:schemeClr val="accent4">
                    <a:lumMod val="50000"/>
                  </a:schemeClr>
                </a:solidFill>
              </a:rPr>
              <a:t>augment-ation</a:t>
            </a:r>
            <a:r>
              <a:rPr lang="fr-FR" dirty="0" smtClean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fr-FR" dirty="0">
                <a:solidFill>
                  <a:schemeClr val="accent4">
                    <a:lumMod val="50000"/>
                  </a:schemeClr>
                </a:solidFill>
              </a:rPr>
              <a:t>des ressources)</a:t>
            </a:r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5" name="TextBox 15"/>
          <p:cNvSpPr txBox="1"/>
          <p:nvPr/>
        </p:nvSpPr>
        <p:spPr>
          <a:xfrm>
            <a:off x="12235666" y="4427108"/>
            <a:ext cx="4705547" cy="53860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2pPr marL="381995" lvl="1">
              <a:lnSpc>
                <a:spcPts val="4246"/>
              </a:lnSpc>
              <a:spcBef>
                <a:spcPct val="0"/>
              </a:spcBef>
              <a:defRPr sz="4000">
                <a:solidFill>
                  <a:srgbClr val="000000"/>
                </a:solidFill>
                <a:latin typeface="Londrina Solid"/>
              </a:defRPr>
            </a:lvl2pPr>
          </a:lstStyle>
          <a:p>
            <a:pPr lvl="1"/>
            <a:r>
              <a:rPr lang="fr-FR" dirty="0">
                <a:solidFill>
                  <a:schemeClr val="accent4">
                    <a:lumMod val="50000"/>
                  </a:schemeClr>
                </a:solidFill>
              </a:rPr>
              <a:t>Tables et relations</a:t>
            </a:r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6" name="TextBox 15"/>
          <p:cNvSpPr txBox="1"/>
          <p:nvPr/>
        </p:nvSpPr>
        <p:spPr>
          <a:xfrm>
            <a:off x="12235666" y="5393192"/>
            <a:ext cx="5049330" cy="110972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2pPr marL="381995" lvl="1">
              <a:lnSpc>
                <a:spcPts val="4246"/>
              </a:lnSpc>
              <a:spcBef>
                <a:spcPct val="0"/>
              </a:spcBef>
              <a:defRPr sz="4000">
                <a:solidFill>
                  <a:srgbClr val="000000"/>
                </a:solidFill>
                <a:latin typeface="Londrina Solid"/>
              </a:defRPr>
            </a:lvl2pPr>
          </a:lstStyle>
          <a:p>
            <a:pPr lvl="1"/>
            <a:r>
              <a:rPr lang="fr-FR" dirty="0">
                <a:solidFill>
                  <a:schemeClr val="accent4">
                    <a:lumMod val="50000"/>
                  </a:schemeClr>
                </a:solidFill>
              </a:rPr>
              <a:t>Support complet des transactions </a:t>
            </a:r>
            <a:r>
              <a:rPr lang="fr-FR" dirty="0">
                <a:solidFill>
                  <a:schemeClr val="accent4">
                    <a:lumMod val="50000"/>
                  </a:schemeClr>
                </a:solidFill>
              </a:rPr>
              <a:t>ACID</a:t>
            </a:r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7" name="TextBox 15"/>
          <p:cNvSpPr txBox="1"/>
          <p:nvPr/>
        </p:nvSpPr>
        <p:spPr>
          <a:xfrm>
            <a:off x="12235666" y="6821622"/>
            <a:ext cx="4705547" cy="53860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2pPr marL="381995" lvl="1">
              <a:lnSpc>
                <a:spcPts val="4246"/>
              </a:lnSpc>
              <a:spcBef>
                <a:spcPct val="0"/>
              </a:spcBef>
              <a:defRPr sz="4000">
                <a:solidFill>
                  <a:srgbClr val="000000"/>
                </a:solidFill>
                <a:latin typeface="Londrina Solid"/>
              </a:defRPr>
            </a:lvl2pPr>
          </a:lstStyle>
          <a:p>
            <a:pPr lvl="1"/>
            <a:r>
              <a:rPr lang="fr-FR" dirty="0">
                <a:solidFill>
                  <a:schemeClr val="accent4">
                    <a:lumMod val="50000"/>
                  </a:schemeClr>
                </a:solidFill>
              </a:rPr>
              <a:t>Fixe</a:t>
            </a:r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8" name="TextBox 15"/>
          <p:cNvSpPr txBox="1"/>
          <p:nvPr/>
        </p:nvSpPr>
        <p:spPr>
          <a:xfrm>
            <a:off x="12235666" y="7642141"/>
            <a:ext cx="4705547" cy="107721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2pPr marL="381995" lvl="1">
              <a:lnSpc>
                <a:spcPts val="4246"/>
              </a:lnSpc>
              <a:spcBef>
                <a:spcPct val="0"/>
              </a:spcBef>
              <a:defRPr sz="4000">
                <a:solidFill>
                  <a:srgbClr val="000000"/>
                </a:solidFill>
                <a:latin typeface="Londrina Solid"/>
              </a:defRPr>
            </a:lvl2pPr>
          </a:lstStyle>
          <a:p>
            <a:pPr lvl="1"/>
            <a:r>
              <a:rPr lang="fr-FR" dirty="0">
                <a:solidFill>
                  <a:schemeClr val="accent4">
                    <a:lumMod val="50000"/>
                  </a:schemeClr>
                </a:solidFill>
              </a:rPr>
              <a:t>Requêtes SQL complexes</a:t>
            </a:r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cxnSp>
        <p:nvCxnSpPr>
          <p:cNvPr id="42" name="Connecteur droit 41"/>
          <p:cNvCxnSpPr/>
          <p:nvPr/>
        </p:nvCxnSpPr>
        <p:spPr>
          <a:xfrm>
            <a:off x="1381068" y="4045469"/>
            <a:ext cx="156855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42"/>
          <p:cNvCxnSpPr/>
          <p:nvPr/>
        </p:nvCxnSpPr>
        <p:spPr>
          <a:xfrm>
            <a:off x="1381068" y="6459507"/>
            <a:ext cx="156855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43"/>
          <p:cNvCxnSpPr/>
          <p:nvPr/>
        </p:nvCxnSpPr>
        <p:spPr>
          <a:xfrm>
            <a:off x="1381068" y="5125163"/>
            <a:ext cx="156855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44"/>
          <p:cNvCxnSpPr/>
          <p:nvPr/>
        </p:nvCxnSpPr>
        <p:spPr>
          <a:xfrm>
            <a:off x="1381068" y="7341894"/>
            <a:ext cx="156855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45"/>
          <p:cNvCxnSpPr/>
          <p:nvPr/>
        </p:nvCxnSpPr>
        <p:spPr>
          <a:xfrm>
            <a:off x="1381068" y="8701022"/>
            <a:ext cx="156855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E8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953411" y="2947833"/>
            <a:ext cx="10292428" cy="10292428"/>
          </a:xfrm>
          <a:custGeom>
            <a:avLst/>
            <a:gdLst/>
            <a:ahLst/>
            <a:cxnLst/>
            <a:rect l="l" t="t" r="r" b="b"/>
            <a:pathLst>
              <a:path w="10292428" h="10292428">
                <a:moveTo>
                  <a:pt x="0" y="0"/>
                </a:moveTo>
                <a:lnTo>
                  <a:pt x="10292428" y="0"/>
                </a:lnTo>
                <a:lnTo>
                  <a:pt x="10292428" y="10292428"/>
                </a:lnTo>
                <a:lnTo>
                  <a:pt x="0" y="1029242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4449354">
            <a:off x="-8495994" y="4468095"/>
            <a:ext cx="14098434" cy="12534789"/>
          </a:xfrm>
          <a:custGeom>
            <a:avLst/>
            <a:gdLst/>
            <a:ahLst/>
            <a:cxnLst/>
            <a:rect l="l" t="t" r="r" b="b"/>
            <a:pathLst>
              <a:path w="14098434" h="12534789">
                <a:moveTo>
                  <a:pt x="0" y="0"/>
                </a:moveTo>
                <a:lnTo>
                  <a:pt x="14098434" y="0"/>
                </a:lnTo>
                <a:lnTo>
                  <a:pt x="14098434" y="12534790"/>
                </a:lnTo>
                <a:lnTo>
                  <a:pt x="0" y="1253479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3636567">
            <a:off x="14864270" y="-2632514"/>
            <a:ext cx="12449520" cy="11068755"/>
          </a:xfrm>
          <a:custGeom>
            <a:avLst/>
            <a:gdLst/>
            <a:ahLst/>
            <a:cxnLst/>
            <a:rect l="l" t="t" r="r" b="b"/>
            <a:pathLst>
              <a:path w="12449520" h="11068755">
                <a:moveTo>
                  <a:pt x="0" y="0"/>
                </a:moveTo>
                <a:lnTo>
                  <a:pt x="12449520" y="0"/>
                </a:lnTo>
                <a:lnTo>
                  <a:pt x="12449520" y="11068755"/>
                </a:lnTo>
                <a:lnTo>
                  <a:pt x="0" y="1106875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4082146" y="557346"/>
            <a:ext cx="10172700" cy="10172700"/>
          </a:xfrm>
          <a:custGeom>
            <a:avLst/>
            <a:gdLst/>
            <a:ahLst/>
            <a:cxnLst/>
            <a:rect l="l" t="t" r="r" b="b"/>
            <a:pathLst>
              <a:path w="10172700" h="10172700">
                <a:moveTo>
                  <a:pt x="0" y="0"/>
                </a:moveTo>
                <a:lnTo>
                  <a:pt x="10172700" y="0"/>
                </a:lnTo>
                <a:lnTo>
                  <a:pt x="10172700" y="10172700"/>
                </a:lnTo>
                <a:lnTo>
                  <a:pt x="0" y="101727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5400000">
            <a:off x="-1900302" y="7293042"/>
            <a:ext cx="4984001" cy="5087627"/>
          </a:xfrm>
          <a:custGeom>
            <a:avLst/>
            <a:gdLst/>
            <a:ahLst/>
            <a:cxnLst/>
            <a:rect l="l" t="t" r="r" b="b"/>
            <a:pathLst>
              <a:path w="4984001" h="5087627">
                <a:moveTo>
                  <a:pt x="0" y="0"/>
                </a:moveTo>
                <a:lnTo>
                  <a:pt x="4984001" y="0"/>
                </a:lnTo>
                <a:lnTo>
                  <a:pt x="4984001" y="5087627"/>
                </a:lnTo>
                <a:lnTo>
                  <a:pt x="0" y="508762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5193938" y="2947833"/>
            <a:ext cx="7044159" cy="7955416"/>
          </a:xfrm>
          <a:custGeom>
            <a:avLst/>
            <a:gdLst/>
            <a:ahLst/>
            <a:cxnLst/>
            <a:rect l="l" t="t" r="r" b="b"/>
            <a:pathLst>
              <a:path w="7044159" h="7955416">
                <a:moveTo>
                  <a:pt x="0" y="0"/>
                </a:moveTo>
                <a:lnTo>
                  <a:pt x="7044159" y="0"/>
                </a:lnTo>
                <a:lnTo>
                  <a:pt x="7044159" y="7955417"/>
                </a:lnTo>
                <a:lnTo>
                  <a:pt x="0" y="7955417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xmlns="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955863" y="733826"/>
            <a:ext cx="16877005" cy="20375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lvl="0" algn="ctr">
              <a:lnSpc>
                <a:spcPts val="15603"/>
              </a:lnSpc>
              <a:spcBef>
                <a:spcPct val="0"/>
              </a:spcBef>
            </a:pPr>
            <a:r>
              <a:rPr lang="en-US" sz="14185" u="none" dirty="0" smtClean="0">
                <a:solidFill>
                  <a:srgbClr val="4C5270"/>
                </a:solidFill>
                <a:latin typeface="Londrina Solid"/>
              </a:rPr>
              <a:t>CAS </a:t>
            </a:r>
            <a:r>
              <a:rPr lang="fr-FR" sz="14185" dirty="0">
                <a:solidFill>
                  <a:srgbClr val="4C5270"/>
                </a:solidFill>
                <a:latin typeface="Londrina Solid"/>
              </a:rPr>
              <a:t>d'utilisation</a:t>
            </a:r>
            <a:endParaRPr lang="en-US" sz="14185" dirty="0">
              <a:solidFill>
                <a:srgbClr val="4C5270"/>
              </a:solidFill>
              <a:latin typeface="Londrina Soli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E8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838200" y="1866900"/>
            <a:ext cx="16877005" cy="6780616"/>
            <a:chOff x="0" y="0"/>
            <a:chExt cx="4444973" cy="178584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444972" cy="1785841"/>
            </a:xfrm>
            <a:custGeom>
              <a:avLst/>
              <a:gdLst/>
              <a:ahLst/>
              <a:cxnLst/>
              <a:rect l="l" t="t" r="r" b="b"/>
              <a:pathLst>
                <a:path w="4444972" h="1785841">
                  <a:moveTo>
                    <a:pt x="36239" y="0"/>
                  </a:moveTo>
                  <a:lnTo>
                    <a:pt x="4408733" y="0"/>
                  </a:lnTo>
                  <a:cubicBezTo>
                    <a:pt x="4428748" y="0"/>
                    <a:pt x="4444972" y="16225"/>
                    <a:pt x="4444972" y="36239"/>
                  </a:cubicBezTo>
                  <a:lnTo>
                    <a:pt x="4444972" y="1749602"/>
                  </a:lnTo>
                  <a:cubicBezTo>
                    <a:pt x="4444972" y="1759213"/>
                    <a:pt x="4441154" y="1768431"/>
                    <a:pt x="4434358" y="1775227"/>
                  </a:cubicBezTo>
                  <a:cubicBezTo>
                    <a:pt x="4427562" y="1782023"/>
                    <a:pt x="4418344" y="1785841"/>
                    <a:pt x="4408733" y="1785841"/>
                  </a:cubicBezTo>
                  <a:lnTo>
                    <a:pt x="36239" y="1785841"/>
                  </a:lnTo>
                  <a:cubicBezTo>
                    <a:pt x="16225" y="1785841"/>
                    <a:pt x="0" y="1769616"/>
                    <a:pt x="0" y="1749602"/>
                  </a:cubicBezTo>
                  <a:lnTo>
                    <a:pt x="0" y="36239"/>
                  </a:lnTo>
                  <a:cubicBezTo>
                    <a:pt x="0" y="16225"/>
                    <a:pt x="16225" y="0"/>
                    <a:pt x="36239" y="0"/>
                  </a:cubicBezTo>
                  <a:close/>
                </a:path>
              </a:pathLst>
            </a:custGeom>
            <a:solidFill>
              <a:srgbClr val="FFFFFF"/>
            </a:solidFill>
            <a:ln w="38100" cap="rnd">
              <a:solidFill>
                <a:srgbClr val="F6E8EC"/>
              </a:solidFill>
              <a:prstDash val="solid"/>
              <a:round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4444973" cy="183346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861723" y="2374905"/>
            <a:ext cx="7112028" cy="1165846"/>
            <a:chOff x="0" y="0"/>
            <a:chExt cx="1873127" cy="307054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873127" cy="307054"/>
            </a:xfrm>
            <a:custGeom>
              <a:avLst/>
              <a:gdLst/>
              <a:ahLst/>
              <a:cxnLst/>
              <a:rect l="l" t="t" r="r" b="b"/>
              <a:pathLst>
                <a:path w="1873127" h="307054">
                  <a:moveTo>
                    <a:pt x="20683" y="0"/>
                  </a:moveTo>
                  <a:lnTo>
                    <a:pt x="1852444" y="0"/>
                  </a:lnTo>
                  <a:cubicBezTo>
                    <a:pt x="1863867" y="0"/>
                    <a:pt x="1873127" y="9260"/>
                    <a:pt x="1873127" y="20683"/>
                  </a:cubicBezTo>
                  <a:lnTo>
                    <a:pt x="1873127" y="286371"/>
                  </a:lnTo>
                  <a:cubicBezTo>
                    <a:pt x="1873127" y="297794"/>
                    <a:pt x="1863867" y="307054"/>
                    <a:pt x="1852444" y="307054"/>
                  </a:cubicBezTo>
                  <a:lnTo>
                    <a:pt x="20683" y="307054"/>
                  </a:lnTo>
                  <a:cubicBezTo>
                    <a:pt x="9260" y="307054"/>
                    <a:pt x="0" y="297794"/>
                    <a:pt x="0" y="286371"/>
                  </a:cubicBezTo>
                  <a:lnTo>
                    <a:pt x="0" y="20683"/>
                  </a:lnTo>
                  <a:cubicBezTo>
                    <a:pt x="0" y="9260"/>
                    <a:pt x="9260" y="0"/>
                    <a:pt x="20683" y="0"/>
                  </a:cubicBezTo>
                  <a:close/>
                </a:path>
              </a:pathLst>
            </a:custGeom>
            <a:solidFill>
              <a:srgbClr val="FFD9CF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228600"/>
              <a:ext cx="1873127" cy="53565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1" indent="0" algn="ctr">
                <a:lnSpc>
                  <a:spcPts val="9823"/>
                </a:lnSpc>
                <a:spcBef>
                  <a:spcPct val="0"/>
                </a:spcBef>
              </a:pPr>
              <a:r>
                <a:rPr lang="en-US" sz="6257" dirty="0" err="1" smtClean="0">
                  <a:solidFill>
                    <a:schemeClr val="accent3">
                      <a:lumMod val="50000"/>
                    </a:schemeClr>
                  </a:solidFill>
                  <a:latin typeface="Londrina Solid"/>
                </a:rPr>
                <a:t>MongoDb</a:t>
              </a:r>
              <a:endParaRPr lang="en-US" sz="6257" dirty="0">
                <a:solidFill>
                  <a:schemeClr val="accent3">
                    <a:lumMod val="50000"/>
                  </a:schemeClr>
                </a:solidFill>
                <a:latin typeface="Londrina Solid"/>
              </a:endParaRPr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2040292" y="4048756"/>
            <a:ext cx="6748877" cy="374153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2pPr marL="381995" lvl="1">
              <a:lnSpc>
                <a:spcPts val="4246"/>
              </a:lnSpc>
              <a:spcBef>
                <a:spcPct val="0"/>
              </a:spcBef>
              <a:defRPr sz="4000">
                <a:solidFill>
                  <a:schemeClr val="accent3">
                    <a:lumMod val="50000"/>
                  </a:schemeClr>
                </a:solidFill>
                <a:latin typeface="Londrina Solid"/>
              </a:defRPr>
            </a:lvl2pPr>
          </a:lstStyle>
          <a:p>
            <a:pPr lvl="1"/>
            <a:r>
              <a:rPr lang="fr-FR" sz="3200" dirty="0">
                <a:latin typeface="Open Sans"/>
              </a:rPr>
              <a:t> est idéalement utilisé pour des applications web à grande échelle et des projets de </a:t>
            </a:r>
            <a:r>
              <a:rPr lang="fr-FR" sz="3200" dirty="0" err="1">
                <a:latin typeface="Open Sans"/>
              </a:rPr>
              <a:t>big</a:t>
            </a:r>
            <a:r>
              <a:rPr lang="fr-FR" sz="3200" dirty="0">
                <a:latin typeface="Open Sans"/>
              </a:rPr>
              <a:t> data grâce à sa capacité à gérer de grands volumes de données non structurées avec un schéma flexible</a:t>
            </a:r>
            <a:r>
              <a:rPr lang="en-US" sz="3200" dirty="0">
                <a:latin typeface="Open Sans"/>
              </a:rPr>
              <a:t>.</a:t>
            </a:r>
          </a:p>
        </p:txBody>
      </p:sp>
      <p:grpSp>
        <p:nvGrpSpPr>
          <p:cNvPr id="12" name="Group 12"/>
          <p:cNvGrpSpPr/>
          <p:nvPr/>
        </p:nvGrpSpPr>
        <p:grpSpPr>
          <a:xfrm>
            <a:off x="9628109" y="2374905"/>
            <a:ext cx="7112028" cy="1165846"/>
            <a:chOff x="0" y="0"/>
            <a:chExt cx="1873127" cy="307054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873127" cy="307054"/>
            </a:xfrm>
            <a:custGeom>
              <a:avLst/>
              <a:gdLst/>
              <a:ahLst/>
              <a:cxnLst/>
              <a:rect l="l" t="t" r="r" b="b"/>
              <a:pathLst>
                <a:path w="1873127" h="307054">
                  <a:moveTo>
                    <a:pt x="20683" y="0"/>
                  </a:moveTo>
                  <a:lnTo>
                    <a:pt x="1852444" y="0"/>
                  </a:lnTo>
                  <a:cubicBezTo>
                    <a:pt x="1863867" y="0"/>
                    <a:pt x="1873127" y="9260"/>
                    <a:pt x="1873127" y="20683"/>
                  </a:cubicBezTo>
                  <a:lnTo>
                    <a:pt x="1873127" y="286371"/>
                  </a:lnTo>
                  <a:cubicBezTo>
                    <a:pt x="1873127" y="297794"/>
                    <a:pt x="1863867" y="307054"/>
                    <a:pt x="1852444" y="307054"/>
                  </a:cubicBezTo>
                  <a:lnTo>
                    <a:pt x="20683" y="307054"/>
                  </a:lnTo>
                  <a:cubicBezTo>
                    <a:pt x="9260" y="307054"/>
                    <a:pt x="0" y="297794"/>
                    <a:pt x="0" y="286371"/>
                  </a:cubicBezTo>
                  <a:lnTo>
                    <a:pt x="0" y="20683"/>
                  </a:lnTo>
                  <a:cubicBezTo>
                    <a:pt x="0" y="9260"/>
                    <a:pt x="9260" y="0"/>
                    <a:pt x="20683" y="0"/>
                  </a:cubicBezTo>
                  <a:close/>
                </a:path>
              </a:pathLst>
            </a:custGeom>
            <a:solidFill>
              <a:srgbClr val="FFD9CF"/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0" y="-228600"/>
              <a:ext cx="1873127" cy="53565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1" indent="0" algn="ctr">
                <a:lnSpc>
                  <a:spcPts val="9823"/>
                </a:lnSpc>
                <a:spcBef>
                  <a:spcPct val="0"/>
                </a:spcBef>
              </a:pPr>
              <a:r>
                <a:rPr lang="en-US" sz="6257" dirty="0" smtClean="0">
                  <a:solidFill>
                    <a:schemeClr val="accent5">
                      <a:lumMod val="50000"/>
                    </a:schemeClr>
                  </a:solidFill>
                  <a:latin typeface="Londrina Solid"/>
                </a:rPr>
                <a:t>SQL Server</a:t>
              </a:r>
              <a:endParaRPr lang="en-US" sz="6257" dirty="0">
                <a:solidFill>
                  <a:schemeClr val="accent5">
                    <a:lumMod val="50000"/>
                  </a:schemeClr>
                </a:solidFill>
                <a:latin typeface="Londrina Solid"/>
              </a:endParaRPr>
            </a:p>
          </p:txBody>
        </p:sp>
      </p:grpSp>
      <p:sp>
        <p:nvSpPr>
          <p:cNvPr id="18" name="TextBox 9"/>
          <p:cNvSpPr txBox="1"/>
          <p:nvPr/>
        </p:nvSpPr>
        <p:spPr>
          <a:xfrm>
            <a:off x="9991260" y="4048756"/>
            <a:ext cx="6748877" cy="320145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2pPr marL="381995" lvl="1">
              <a:lnSpc>
                <a:spcPts val="4246"/>
              </a:lnSpc>
              <a:spcBef>
                <a:spcPct val="0"/>
              </a:spcBef>
              <a:defRPr sz="4000">
                <a:solidFill>
                  <a:schemeClr val="accent3">
                    <a:lumMod val="50000"/>
                  </a:schemeClr>
                </a:solidFill>
                <a:latin typeface="Londrina Solid"/>
              </a:defRPr>
            </a:lvl2pPr>
          </a:lstStyle>
          <a:p>
            <a:pPr lvl="1"/>
            <a:r>
              <a:rPr lang="fr-FR" sz="3200" dirty="0">
                <a:solidFill>
                  <a:schemeClr val="accent5">
                    <a:lumMod val="50000"/>
                  </a:schemeClr>
                </a:solidFill>
                <a:latin typeface="Open Sans"/>
              </a:rPr>
              <a:t> </a:t>
            </a:r>
            <a:r>
              <a:rPr lang="fr-FR" sz="3200" dirty="0" smtClean="0">
                <a:solidFill>
                  <a:schemeClr val="accent5">
                    <a:lumMod val="50000"/>
                  </a:schemeClr>
                </a:solidFill>
                <a:latin typeface="Open Sans"/>
              </a:rPr>
              <a:t>est </a:t>
            </a:r>
            <a:r>
              <a:rPr lang="fr-FR" sz="3200" dirty="0">
                <a:solidFill>
                  <a:schemeClr val="accent5">
                    <a:lumMod val="50000"/>
                  </a:schemeClr>
                </a:solidFill>
                <a:latin typeface="Open Sans"/>
              </a:rPr>
              <a:t>préféré pour des applications nécessitant des transactions complexes et une haute intégrité des données, comme les systèmes financiers ou les applications d'entreprise</a:t>
            </a:r>
            <a:r>
              <a:rPr lang="fr-FR" sz="3200" dirty="0">
                <a:solidFill>
                  <a:schemeClr val="accent5">
                    <a:lumMod val="50000"/>
                  </a:schemeClr>
                </a:solidFill>
              </a:rPr>
              <a:t>.</a:t>
            </a:r>
            <a:endParaRPr lang="en-US" sz="3200" dirty="0">
              <a:solidFill>
                <a:schemeClr val="accent5">
                  <a:lumMod val="50000"/>
                </a:schemeClr>
              </a:solidFill>
              <a:latin typeface="Open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E8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4449354">
            <a:off x="-8495994" y="4468095"/>
            <a:ext cx="14098434" cy="12534789"/>
          </a:xfrm>
          <a:custGeom>
            <a:avLst/>
            <a:gdLst/>
            <a:ahLst/>
            <a:cxnLst/>
            <a:rect l="l" t="t" r="r" b="b"/>
            <a:pathLst>
              <a:path w="14098434" h="12534789">
                <a:moveTo>
                  <a:pt x="0" y="0"/>
                </a:moveTo>
                <a:lnTo>
                  <a:pt x="14098434" y="0"/>
                </a:lnTo>
                <a:lnTo>
                  <a:pt x="14098434" y="12534790"/>
                </a:lnTo>
                <a:lnTo>
                  <a:pt x="0" y="1253479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3636567">
            <a:off x="14864270" y="-2632514"/>
            <a:ext cx="12449520" cy="11068755"/>
          </a:xfrm>
          <a:custGeom>
            <a:avLst/>
            <a:gdLst/>
            <a:ahLst/>
            <a:cxnLst/>
            <a:rect l="l" t="t" r="r" b="b"/>
            <a:pathLst>
              <a:path w="12449520" h="11068755">
                <a:moveTo>
                  <a:pt x="0" y="0"/>
                </a:moveTo>
                <a:lnTo>
                  <a:pt x="12449520" y="0"/>
                </a:lnTo>
                <a:lnTo>
                  <a:pt x="12449520" y="11068755"/>
                </a:lnTo>
                <a:lnTo>
                  <a:pt x="0" y="1106875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4296524" y="478569"/>
            <a:ext cx="10172700" cy="10172700"/>
          </a:xfrm>
          <a:custGeom>
            <a:avLst/>
            <a:gdLst/>
            <a:ahLst/>
            <a:cxnLst/>
            <a:rect l="l" t="t" r="r" b="b"/>
            <a:pathLst>
              <a:path w="10172700" h="10172700">
                <a:moveTo>
                  <a:pt x="0" y="0"/>
                </a:moveTo>
                <a:lnTo>
                  <a:pt x="10172700" y="0"/>
                </a:lnTo>
                <a:lnTo>
                  <a:pt x="10172700" y="10172700"/>
                </a:lnTo>
                <a:lnTo>
                  <a:pt x="0" y="101727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5400000">
            <a:off x="-1900302" y="7293042"/>
            <a:ext cx="4984001" cy="5087627"/>
          </a:xfrm>
          <a:custGeom>
            <a:avLst/>
            <a:gdLst/>
            <a:ahLst/>
            <a:cxnLst/>
            <a:rect l="l" t="t" r="r" b="b"/>
            <a:pathLst>
              <a:path w="4984001" h="5087627">
                <a:moveTo>
                  <a:pt x="0" y="0"/>
                </a:moveTo>
                <a:lnTo>
                  <a:pt x="4984001" y="0"/>
                </a:lnTo>
                <a:lnTo>
                  <a:pt x="4984001" y="5087627"/>
                </a:lnTo>
                <a:lnTo>
                  <a:pt x="0" y="50876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763205" y="2430635"/>
            <a:ext cx="9036575" cy="32060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lvl="0" indent="0">
              <a:lnSpc>
                <a:spcPts val="4950"/>
              </a:lnSpc>
              <a:spcBef>
                <a:spcPct val="0"/>
              </a:spcBef>
              <a:defRPr sz="4500">
                <a:solidFill>
                  <a:srgbClr val="4C5270"/>
                </a:solidFill>
                <a:latin typeface="Open Sans"/>
              </a:defRPr>
            </a:lvl1pPr>
          </a:lstStyle>
          <a:p>
            <a:r>
              <a:rPr lang="fr-FR" sz="3600" dirty="0"/>
              <a:t>Le choix entre </a:t>
            </a:r>
            <a:r>
              <a:rPr lang="fr-FR" sz="3600" dirty="0" err="1"/>
              <a:t>MongoDB</a:t>
            </a:r>
            <a:r>
              <a:rPr lang="fr-FR" sz="3600" dirty="0"/>
              <a:t> et SQL Server devrait donc se baser sur les besoins spécifiques du projet, en considérant les exigences en matière de structure de données, performance, et intégrité</a:t>
            </a:r>
            <a:endParaRPr lang="en-US" sz="3600" dirty="0"/>
          </a:p>
        </p:txBody>
      </p:sp>
      <p:sp>
        <p:nvSpPr>
          <p:cNvPr id="8" name="TextBox 8"/>
          <p:cNvSpPr txBox="1"/>
          <p:nvPr/>
        </p:nvSpPr>
        <p:spPr>
          <a:xfrm>
            <a:off x="763206" y="475807"/>
            <a:ext cx="16877005" cy="1818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3965"/>
              </a:lnSpc>
              <a:spcBef>
                <a:spcPct val="0"/>
              </a:spcBef>
            </a:pPr>
            <a:r>
              <a:rPr lang="en-US" sz="12695" dirty="0" smtClean="0">
                <a:solidFill>
                  <a:srgbClr val="4C5270"/>
                </a:solidFill>
                <a:latin typeface="Londrina Solid"/>
              </a:rPr>
              <a:t>Pour </a:t>
            </a:r>
            <a:r>
              <a:rPr lang="en-US" sz="12695" dirty="0" err="1" smtClean="0">
                <a:solidFill>
                  <a:srgbClr val="4C5270"/>
                </a:solidFill>
                <a:latin typeface="Londrina Solid"/>
              </a:rPr>
              <a:t>conclure</a:t>
            </a:r>
            <a:r>
              <a:rPr lang="en-US" sz="12695" dirty="0" smtClean="0">
                <a:solidFill>
                  <a:srgbClr val="4C5270"/>
                </a:solidFill>
                <a:latin typeface="Londrina Solid"/>
              </a:rPr>
              <a:t>...</a:t>
            </a:r>
            <a:endParaRPr lang="en-US" sz="12695" dirty="0">
              <a:solidFill>
                <a:srgbClr val="4C5270"/>
              </a:solidFill>
              <a:latin typeface="Londrina Solid"/>
            </a:endParaRPr>
          </a:p>
        </p:txBody>
      </p:sp>
      <p:sp>
        <p:nvSpPr>
          <p:cNvPr id="10" name="Freeform 10"/>
          <p:cNvSpPr/>
          <p:nvPr/>
        </p:nvSpPr>
        <p:spPr>
          <a:xfrm>
            <a:off x="7238518" y="859830"/>
            <a:ext cx="11947147" cy="11947147"/>
          </a:xfrm>
          <a:custGeom>
            <a:avLst/>
            <a:gdLst/>
            <a:ahLst/>
            <a:cxnLst/>
            <a:rect l="l" t="t" r="r" b="b"/>
            <a:pathLst>
              <a:path w="11947147" h="11947147">
                <a:moveTo>
                  <a:pt x="0" y="0"/>
                </a:moveTo>
                <a:lnTo>
                  <a:pt x="11947147" y="0"/>
                </a:lnTo>
                <a:lnTo>
                  <a:pt x="11947147" y="11947147"/>
                </a:lnTo>
                <a:lnTo>
                  <a:pt x="0" y="1194714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9035965" y="1453090"/>
            <a:ext cx="8882359" cy="8833910"/>
          </a:xfrm>
          <a:custGeom>
            <a:avLst/>
            <a:gdLst/>
            <a:ahLst/>
            <a:cxnLst/>
            <a:rect l="l" t="t" r="r" b="b"/>
            <a:pathLst>
              <a:path w="8882359" h="8833910">
                <a:moveTo>
                  <a:pt x="0" y="0"/>
                </a:moveTo>
                <a:lnTo>
                  <a:pt x="8882359" y="0"/>
                </a:lnTo>
                <a:lnTo>
                  <a:pt x="8882359" y="8833910"/>
                </a:lnTo>
                <a:lnTo>
                  <a:pt x="0" y="883391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xmlns="" r:embed="rId11"/>
                </a:ext>
              </a:extLst>
            </a:blip>
            <a:stretch>
              <a:fillRect/>
            </a:stretch>
          </a:blipFill>
        </p:spPr>
      </p:sp>
      <p:pic>
        <p:nvPicPr>
          <p:cNvPr id="12" name="Picture 12"/>
          <p:cNvPicPr>
            <a:picLocks noChangeAspect="1"/>
          </p:cNvPicPr>
          <p:nvPr/>
        </p:nvPicPr>
        <p:blipFill>
          <a:blip r:embed="rId12"/>
          <a:srcRect/>
          <a:stretch>
            <a:fillRect/>
          </a:stretch>
        </p:blipFill>
        <p:spPr>
          <a:xfrm rot="-4087616" flipH="1" flipV="1">
            <a:off x="6308526" y="6302446"/>
            <a:ext cx="1703222" cy="80903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E8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4449354">
            <a:off x="-8495994" y="4468095"/>
            <a:ext cx="14098434" cy="12534789"/>
          </a:xfrm>
          <a:custGeom>
            <a:avLst/>
            <a:gdLst/>
            <a:ahLst/>
            <a:cxnLst/>
            <a:rect l="l" t="t" r="r" b="b"/>
            <a:pathLst>
              <a:path w="14098434" h="12534789">
                <a:moveTo>
                  <a:pt x="0" y="0"/>
                </a:moveTo>
                <a:lnTo>
                  <a:pt x="14098434" y="0"/>
                </a:lnTo>
                <a:lnTo>
                  <a:pt x="14098434" y="12534790"/>
                </a:lnTo>
                <a:lnTo>
                  <a:pt x="0" y="1253479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3636567">
            <a:off x="14864270" y="-2632514"/>
            <a:ext cx="12449520" cy="11068755"/>
          </a:xfrm>
          <a:custGeom>
            <a:avLst/>
            <a:gdLst/>
            <a:ahLst/>
            <a:cxnLst/>
            <a:rect l="l" t="t" r="r" b="b"/>
            <a:pathLst>
              <a:path w="12449520" h="11068755">
                <a:moveTo>
                  <a:pt x="0" y="0"/>
                </a:moveTo>
                <a:lnTo>
                  <a:pt x="12449520" y="0"/>
                </a:lnTo>
                <a:lnTo>
                  <a:pt x="12449520" y="11068755"/>
                </a:lnTo>
                <a:lnTo>
                  <a:pt x="0" y="1106875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4296524" y="478569"/>
            <a:ext cx="10172700" cy="10172700"/>
          </a:xfrm>
          <a:custGeom>
            <a:avLst/>
            <a:gdLst/>
            <a:ahLst/>
            <a:cxnLst/>
            <a:rect l="l" t="t" r="r" b="b"/>
            <a:pathLst>
              <a:path w="10172700" h="10172700">
                <a:moveTo>
                  <a:pt x="0" y="0"/>
                </a:moveTo>
                <a:lnTo>
                  <a:pt x="10172700" y="0"/>
                </a:lnTo>
                <a:lnTo>
                  <a:pt x="10172700" y="10172700"/>
                </a:lnTo>
                <a:lnTo>
                  <a:pt x="0" y="101727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5400000">
            <a:off x="-1900302" y="7293042"/>
            <a:ext cx="4984001" cy="5087627"/>
          </a:xfrm>
          <a:custGeom>
            <a:avLst/>
            <a:gdLst/>
            <a:ahLst/>
            <a:cxnLst/>
            <a:rect l="l" t="t" r="r" b="b"/>
            <a:pathLst>
              <a:path w="4984001" h="5087627">
                <a:moveTo>
                  <a:pt x="0" y="0"/>
                </a:moveTo>
                <a:lnTo>
                  <a:pt x="4984001" y="0"/>
                </a:lnTo>
                <a:lnTo>
                  <a:pt x="4984001" y="5087627"/>
                </a:lnTo>
                <a:lnTo>
                  <a:pt x="0" y="50876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</p:spPr>
      </p:sp>
      <p:grpSp>
        <p:nvGrpSpPr>
          <p:cNvPr id="6" name="Group 6"/>
          <p:cNvGrpSpPr/>
          <p:nvPr/>
        </p:nvGrpSpPr>
        <p:grpSpPr>
          <a:xfrm>
            <a:off x="705497" y="477413"/>
            <a:ext cx="16877005" cy="9332174"/>
            <a:chOff x="0" y="0"/>
            <a:chExt cx="4444973" cy="2457856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4444972" cy="2457856"/>
            </a:xfrm>
            <a:custGeom>
              <a:avLst/>
              <a:gdLst/>
              <a:ahLst/>
              <a:cxnLst/>
              <a:rect l="l" t="t" r="r" b="b"/>
              <a:pathLst>
                <a:path w="4444972" h="2457856">
                  <a:moveTo>
                    <a:pt x="36239" y="0"/>
                  </a:moveTo>
                  <a:lnTo>
                    <a:pt x="4408733" y="0"/>
                  </a:lnTo>
                  <a:cubicBezTo>
                    <a:pt x="4428748" y="0"/>
                    <a:pt x="4444972" y="16225"/>
                    <a:pt x="4444972" y="36239"/>
                  </a:cubicBezTo>
                  <a:lnTo>
                    <a:pt x="4444972" y="2421617"/>
                  </a:lnTo>
                  <a:cubicBezTo>
                    <a:pt x="4444972" y="2431228"/>
                    <a:pt x="4441154" y="2440446"/>
                    <a:pt x="4434358" y="2447242"/>
                  </a:cubicBezTo>
                  <a:cubicBezTo>
                    <a:pt x="4427562" y="2454038"/>
                    <a:pt x="4418344" y="2457856"/>
                    <a:pt x="4408733" y="2457856"/>
                  </a:cubicBezTo>
                  <a:lnTo>
                    <a:pt x="36239" y="2457856"/>
                  </a:lnTo>
                  <a:cubicBezTo>
                    <a:pt x="16225" y="2457856"/>
                    <a:pt x="0" y="2441631"/>
                    <a:pt x="0" y="2421617"/>
                  </a:cubicBezTo>
                  <a:lnTo>
                    <a:pt x="0" y="36239"/>
                  </a:lnTo>
                  <a:cubicBezTo>
                    <a:pt x="0" y="16225"/>
                    <a:pt x="16225" y="0"/>
                    <a:pt x="36239" y="0"/>
                  </a:cubicBezTo>
                  <a:close/>
                </a:path>
              </a:pathLst>
            </a:custGeom>
            <a:solidFill>
              <a:srgbClr val="FFFFFF"/>
            </a:solidFill>
            <a:ln w="38100" cap="rnd">
              <a:solidFill>
                <a:srgbClr val="F6E8EC"/>
              </a:solidFill>
              <a:prstDash val="solid"/>
              <a:round/>
            </a:ln>
          </p:spPr>
        </p:sp>
        <p:sp>
          <p:nvSpPr>
            <p:cNvPr id="8" name="TextBox 8"/>
            <p:cNvSpPr txBox="1"/>
            <p:nvPr/>
          </p:nvSpPr>
          <p:spPr>
            <a:xfrm>
              <a:off x="0" y="-47625"/>
              <a:ext cx="4444973" cy="250548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2401618" y="3407714"/>
            <a:ext cx="13484764" cy="30719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2625"/>
              </a:lnSpc>
            </a:pPr>
            <a:r>
              <a:rPr lang="en-US" sz="24069">
                <a:solidFill>
                  <a:srgbClr val="4C5270"/>
                </a:solidFill>
                <a:latin typeface="Londrina Solid"/>
              </a:rPr>
              <a:t>THANK YOU!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9811619" y="8557396"/>
            <a:ext cx="3430035" cy="49745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3852"/>
              </a:lnSpc>
              <a:spcBef>
                <a:spcPct val="0"/>
              </a:spcBef>
            </a:pPr>
            <a:r>
              <a:rPr lang="en-US" sz="3501" u="none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Open Sans"/>
              </a:rPr>
              <a:t>Made By:</a:t>
            </a:r>
            <a:endParaRPr lang="en-US" sz="3501" u="none" dirty="0">
              <a:solidFill>
                <a:schemeClr val="accent2">
                  <a:lumMod val="60000"/>
                  <a:lumOff val="40000"/>
                </a:schemeClr>
              </a:solidFill>
              <a:latin typeface="Open San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731946" y="9054848"/>
            <a:ext cx="5850552" cy="51129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3852"/>
              </a:lnSpc>
              <a:spcBef>
                <a:spcPct val="0"/>
              </a:spcBef>
            </a:pPr>
            <a:r>
              <a:rPr lang="en-US" sz="4400" dirty="0">
                <a:solidFill>
                  <a:schemeClr val="accent1">
                    <a:lumMod val="75000"/>
                  </a:schemeClr>
                </a:solidFill>
                <a:latin typeface="Londrina Solid"/>
              </a:rPr>
              <a:t>SOUKRATI ACHRAF</a:t>
            </a:r>
            <a:endParaRPr lang="en-US" sz="4400" dirty="0">
              <a:solidFill>
                <a:schemeClr val="accent1">
                  <a:lumMod val="75000"/>
                </a:schemeClr>
              </a:solidFill>
              <a:latin typeface="Londrina Solid"/>
            </a:endParaRPr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2714" y="6660467"/>
            <a:ext cx="2726098" cy="272609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220</Words>
  <Application>Microsoft Office PowerPoint</Application>
  <PresentationFormat>Personnalisé</PresentationFormat>
  <Paragraphs>35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4" baseType="lpstr">
      <vt:lpstr>Calibri</vt:lpstr>
      <vt:lpstr>Londrina Solid</vt:lpstr>
      <vt:lpstr>Open Sans</vt:lpstr>
      <vt:lpstr>Arial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Neutral Modern Speech vs. Language Presentation </dc:title>
  <cp:lastModifiedBy>Administrateur</cp:lastModifiedBy>
  <cp:revision>8</cp:revision>
  <dcterms:created xsi:type="dcterms:W3CDTF">2006-08-16T00:00:00Z</dcterms:created>
  <dcterms:modified xsi:type="dcterms:W3CDTF">2024-05-05T22:29:55Z</dcterms:modified>
  <dc:identifier>DAGEZSguk2Y</dc:identifier>
</cp:coreProperties>
</file>