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140"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C7F1FB1-2E1C-40D9-9BB0-D9DD1873E434}" type="datetimeFigureOut">
              <a:rPr lang="fr-FR" smtClean="0"/>
              <a:t>06/05/2024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165077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C7F1FB1-2E1C-40D9-9BB0-D9DD1873E434}" type="datetimeFigureOut">
              <a:rPr lang="fr-FR" smtClean="0"/>
              <a:t>06/05/2024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115748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C7F1FB1-2E1C-40D9-9BB0-D9DD1873E434}" type="datetimeFigureOut">
              <a:rPr lang="fr-FR" smtClean="0"/>
              <a:t>06/05/2024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190214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C7F1FB1-2E1C-40D9-9BB0-D9DD1873E434}" type="datetimeFigureOut">
              <a:rPr lang="fr-FR" smtClean="0"/>
              <a:t>06/05/2024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216254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C7F1FB1-2E1C-40D9-9BB0-D9DD1873E434}" type="datetimeFigureOut">
              <a:rPr lang="fr-FR" smtClean="0"/>
              <a:t>06/05/2024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249052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C7F1FB1-2E1C-40D9-9BB0-D9DD1873E434}" type="datetimeFigureOut">
              <a:rPr lang="fr-FR" smtClean="0"/>
              <a:t>06/05/2024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63778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C7F1FB1-2E1C-40D9-9BB0-D9DD1873E434}" type="datetimeFigureOut">
              <a:rPr lang="fr-FR" smtClean="0"/>
              <a:t>06/05/2024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28322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C7F1FB1-2E1C-40D9-9BB0-D9DD1873E434}" type="datetimeFigureOut">
              <a:rPr lang="fr-FR" smtClean="0"/>
              <a:t>06/05/2024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21142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C7F1FB1-2E1C-40D9-9BB0-D9DD1873E434}" type="datetimeFigureOut">
              <a:rPr lang="fr-FR" smtClean="0"/>
              <a:t>06/05/2024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377076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C7F1FB1-2E1C-40D9-9BB0-D9DD1873E434}" type="datetimeFigureOut">
              <a:rPr lang="fr-FR" smtClean="0"/>
              <a:t>06/05/2024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114635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C7F1FB1-2E1C-40D9-9BB0-D9DD1873E434}" type="datetimeFigureOut">
              <a:rPr lang="fr-FR" smtClean="0"/>
              <a:t>06/05/2024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F56D817-3792-4965-B2E7-E521181F912B}" type="slidenum">
              <a:rPr lang="fr-FR" smtClean="0"/>
              <a:t>‹N°›</a:t>
            </a:fld>
            <a:endParaRPr lang="fr-FR"/>
          </a:p>
        </p:txBody>
      </p:sp>
    </p:spTree>
    <p:extLst>
      <p:ext uri="{BB962C8B-B14F-4D97-AF65-F5344CB8AC3E}">
        <p14:creationId xmlns:p14="http://schemas.microsoft.com/office/powerpoint/2010/main" val="18477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F1FB1-2E1C-40D9-9BB0-D9DD1873E434}" type="datetimeFigureOut">
              <a:rPr lang="fr-FR" smtClean="0"/>
              <a:t>06/05/2024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6D817-3792-4965-B2E7-E521181F912B}" type="slidenum">
              <a:rPr lang="fr-FR" smtClean="0"/>
              <a:t>‹N°›</a:t>
            </a:fld>
            <a:endParaRPr lang="fr-FR"/>
          </a:p>
        </p:txBody>
      </p:sp>
    </p:spTree>
    <p:extLst>
      <p:ext uri="{BB962C8B-B14F-4D97-AF65-F5344CB8AC3E}">
        <p14:creationId xmlns:p14="http://schemas.microsoft.com/office/powerpoint/2010/main" val="3629017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94" y="272716"/>
            <a:ext cx="7650010" cy="6053070"/>
          </a:xfrm>
          <a:prstGeom prst="rect">
            <a:avLst/>
          </a:prstGeom>
          <a:ln>
            <a:noFill/>
          </a:ln>
          <a:effectLst>
            <a:softEdge rad="112500"/>
          </a:effectLst>
        </p:spPr>
      </p:pic>
      <p:sp>
        <p:nvSpPr>
          <p:cNvPr id="5" name="ZoneTexte 4"/>
          <p:cNvSpPr txBox="1"/>
          <p:nvPr/>
        </p:nvSpPr>
        <p:spPr>
          <a:xfrm>
            <a:off x="5180138" y="175330"/>
            <a:ext cx="6771230" cy="6586418"/>
          </a:xfrm>
          <a:prstGeom prst="rect">
            <a:avLst/>
          </a:prstGeom>
          <a:noFill/>
        </p:spPr>
        <p:txBody>
          <a:bodyPr wrap="square" rtlCol="0">
            <a:spAutoFit/>
          </a:bodyPr>
          <a:lstStyle/>
          <a:p>
            <a:pPr marL="285750" indent="-285750">
              <a:buFont typeface="Arial" panose="020B0604020202020204" pitchFamily="34" charset="0"/>
              <a:buChar char="•"/>
            </a:pPr>
            <a:r>
              <a:rPr lang="fr-FR" b="1" u="sng" dirty="0" smtClean="0">
                <a:solidFill>
                  <a:schemeClr val="accent6">
                    <a:lumMod val="75000"/>
                  </a:schemeClr>
                </a:solidFill>
              </a:rPr>
              <a:t>les entités :</a:t>
            </a:r>
          </a:p>
          <a:p>
            <a:endParaRPr lang="fr-FR" b="1" dirty="0" smtClean="0">
              <a:solidFill>
                <a:schemeClr val="accent6">
                  <a:lumMod val="75000"/>
                </a:schemeClr>
              </a:solidFill>
            </a:endParaRPr>
          </a:p>
          <a:p>
            <a:r>
              <a:rPr lang="fr-FR" sz="1400" b="1" u="sng" dirty="0" smtClean="0">
                <a:effectLst>
                  <a:outerShdw blurRad="38100" dist="38100" dir="2700000" algn="tl">
                    <a:srgbClr val="000000">
                      <a:alpha val="43137"/>
                    </a:srgbClr>
                  </a:outerShdw>
                </a:effectLst>
              </a:rPr>
              <a:t>GYM</a:t>
            </a:r>
            <a:r>
              <a:rPr lang="fr-FR" sz="1400" dirty="0" smtClean="0"/>
              <a:t> </a:t>
            </a:r>
            <a:r>
              <a:rPr lang="fr-FR" sz="1400" dirty="0"/>
              <a:t>: Représente une salle de sport ou un centre de fitness. Chaque instance de cette entité contient des informations sur un gymnase spécifique, incluant son nom, son adresse et son numéro de téléphone.</a:t>
            </a:r>
          </a:p>
          <a:p>
            <a:r>
              <a:rPr lang="fr-FR" sz="1400" b="1" u="sng" dirty="0">
                <a:effectLst>
                  <a:outerShdw blurRad="38100" dist="38100" dir="2700000" algn="tl">
                    <a:srgbClr val="000000">
                      <a:alpha val="43137"/>
                    </a:srgbClr>
                  </a:outerShdw>
                </a:effectLst>
              </a:rPr>
              <a:t>SESSION</a:t>
            </a:r>
            <a:r>
              <a:rPr lang="fr-FR" sz="1400" u="sng" dirty="0">
                <a:effectLst>
                  <a:outerShdw blurRad="38100" dist="38100" dir="2700000" algn="tl">
                    <a:srgbClr val="000000">
                      <a:alpha val="43137"/>
                    </a:srgbClr>
                  </a:outerShdw>
                </a:effectLst>
              </a:rPr>
              <a:t> </a:t>
            </a:r>
            <a:r>
              <a:rPr lang="fr-FR" sz="1400" dirty="0"/>
              <a:t>: Représente une session ou un cours offert dans le gymnase. Elle est identifiée par un ID et contient des détails tels que le type de sport (par exemple, yoga, musculation), l'horaire de la session, et le nombre maximum de participants.</a:t>
            </a:r>
          </a:p>
          <a:p>
            <a:r>
              <a:rPr lang="fr-FR" sz="1400" b="1" u="sng" dirty="0">
                <a:effectLst>
                  <a:outerShdw blurRad="38100" dist="38100" dir="2700000" algn="tl">
                    <a:srgbClr val="000000">
                      <a:alpha val="43137"/>
                    </a:srgbClr>
                  </a:outerShdw>
                </a:effectLst>
              </a:rPr>
              <a:t>MEMBER</a:t>
            </a:r>
            <a:r>
              <a:rPr lang="fr-FR" sz="1400" dirty="0"/>
              <a:t> : Représente un membre du gymnase. Chaque membre est identifié par un ID et le modèle stocke son nom, prénom, adresse, date de naissance et genre.</a:t>
            </a:r>
          </a:p>
          <a:p>
            <a:r>
              <a:rPr lang="fr-FR" sz="1400" b="1" u="sng" dirty="0">
                <a:effectLst>
                  <a:outerShdw blurRad="38100" dist="38100" dir="2700000" algn="tl">
                    <a:srgbClr val="000000">
                      <a:alpha val="43137"/>
                    </a:srgbClr>
                  </a:outerShdw>
                </a:effectLst>
              </a:rPr>
              <a:t>COACH</a:t>
            </a:r>
            <a:r>
              <a:rPr lang="fr-FR" sz="1400" u="sng" dirty="0">
                <a:effectLst>
                  <a:outerShdw blurRad="38100" dist="38100" dir="2700000" algn="tl">
                    <a:srgbClr val="000000">
                      <a:alpha val="43137"/>
                    </a:srgbClr>
                  </a:outerShdw>
                </a:effectLst>
              </a:rPr>
              <a:t> </a:t>
            </a:r>
            <a:r>
              <a:rPr lang="fr-FR" sz="1400" dirty="0"/>
              <a:t>: Représente un entraîneur ou coach dans le gymnase. Chaque coach est identifié par son nom et le modèle stocke également son prénom, son âge, et sa spécialité</a:t>
            </a:r>
            <a:r>
              <a:rPr lang="fr-FR" sz="1400" dirty="0" smtClean="0"/>
              <a:t>.</a:t>
            </a:r>
          </a:p>
          <a:p>
            <a:endParaRPr lang="fr-FR" sz="1400" dirty="0"/>
          </a:p>
          <a:p>
            <a:pPr marL="285750" indent="-285750">
              <a:buFont typeface="Arial" panose="020B0604020202020204" pitchFamily="34" charset="0"/>
              <a:buChar char="•"/>
            </a:pPr>
            <a:r>
              <a:rPr lang="fr-FR" b="1" u="sng" dirty="0">
                <a:solidFill>
                  <a:schemeClr val="accent6">
                    <a:lumMod val="75000"/>
                  </a:schemeClr>
                </a:solidFill>
              </a:rPr>
              <a:t>Relations entre les entités </a:t>
            </a:r>
            <a:r>
              <a:rPr lang="fr-FR" b="1" u="sng" dirty="0" smtClean="0">
                <a:solidFill>
                  <a:schemeClr val="accent6">
                    <a:lumMod val="75000"/>
                  </a:schemeClr>
                </a:solidFill>
              </a:rPr>
              <a:t>:</a:t>
            </a:r>
          </a:p>
          <a:p>
            <a:pPr marL="285750" indent="-285750">
              <a:buFont typeface="Arial" panose="020B0604020202020204" pitchFamily="34" charset="0"/>
              <a:buChar char="•"/>
            </a:pPr>
            <a:endParaRPr lang="fr-FR" b="1" u="sng" dirty="0">
              <a:solidFill>
                <a:schemeClr val="accent6">
                  <a:lumMod val="75000"/>
                </a:schemeClr>
              </a:solidFill>
            </a:endParaRPr>
          </a:p>
          <a:p>
            <a:r>
              <a:rPr lang="fr-FR" sz="1400" b="1" u="sng" dirty="0">
                <a:effectLst>
                  <a:outerShdw blurRad="38100" dist="38100" dir="2700000" algn="tl">
                    <a:srgbClr val="000000">
                      <a:alpha val="43137"/>
                    </a:srgbClr>
                  </a:outerShdw>
                </a:effectLst>
              </a:rPr>
              <a:t>hosts</a:t>
            </a:r>
            <a:r>
              <a:rPr lang="fr-FR" sz="1400" dirty="0"/>
              <a:t> : Une relation entre GYM et SESSION, indiquant que les sessions sont hébergées par un gymnase.</a:t>
            </a:r>
          </a:p>
          <a:p>
            <a:r>
              <a:rPr lang="fr-FR" sz="1400" b="1" u="sng" dirty="0">
                <a:effectLst>
                  <a:outerShdw blurRad="38100" dist="38100" dir="2700000" algn="tl">
                    <a:srgbClr val="000000">
                      <a:alpha val="43137"/>
                    </a:srgbClr>
                  </a:outerShdw>
                </a:effectLst>
              </a:rPr>
              <a:t>has </a:t>
            </a:r>
            <a:r>
              <a:rPr lang="fr-FR" sz="1400" dirty="0"/>
              <a:t>: Une relation entre GYM et MEMBER, indiquant qu'un membre est associé à un gymnase.</a:t>
            </a:r>
          </a:p>
          <a:p>
            <a:r>
              <a:rPr lang="fr-FR" sz="1400" b="1" u="sng" dirty="0">
                <a:effectLst>
                  <a:outerShdw blurRad="38100" dist="38100" dir="2700000" algn="tl">
                    <a:srgbClr val="000000">
                      <a:alpha val="43137"/>
                    </a:srgbClr>
                  </a:outerShdw>
                </a:effectLst>
              </a:rPr>
              <a:t>attends </a:t>
            </a:r>
            <a:r>
              <a:rPr lang="fr-FR" sz="1400" dirty="0"/>
              <a:t>: Une relation entre MEMBER et SESSION, indiquant qu'un membre assiste à une session.</a:t>
            </a:r>
          </a:p>
          <a:p>
            <a:r>
              <a:rPr lang="fr-FR" sz="1400" b="1" u="sng" dirty="0" err="1">
                <a:effectLst>
                  <a:outerShdw blurRad="38100" dist="38100" dir="2700000" algn="tl">
                    <a:srgbClr val="000000">
                      <a:alpha val="43137"/>
                    </a:srgbClr>
                  </a:outerShdw>
                </a:effectLst>
              </a:rPr>
              <a:t>led</a:t>
            </a:r>
            <a:r>
              <a:rPr lang="fr-FR" sz="1400" b="1" u="sng" dirty="0">
                <a:effectLst>
                  <a:outerShdw blurRad="38100" dist="38100" dir="2700000" algn="tl">
                    <a:srgbClr val="000000">
                      <a:alpha val="43137"/>
                    </a:srgbClr>
                  </a:outerShdw>
                </a:effectLst>
              </a:rPr>
              <a:t>-by </a:t>
            </a:r>
            <a:r>
              <a:rPr lang="fr-FR" sz="1400" dirty="0"/>
              <a:t>: Une relation entre COACH et SESSION, indiquant qu'une session est dirigée par un coach</a:t>
            </a:r>
            <a:r>
              <a:rPr lang="fr-FR" sz="1400" dirty="0" smtClean="0"/>
              <a:t>.</a:t>
            </a:r>
          </a:p>
          <a:p>
            <a:endParaRPr lang="fr-FR" sz="1400" dirty="0"/>
          </a:p>
          <a:p>
            <a:r>
              <a:rPr lang="fr-FR" sz="1400" dirty="0"/>
              <a:t>Chaque ligne entre les entités représente une relation, et les étiquettes sur ces lignes (comme "hosts", "has", etc.) indiquent la nature de la relation. Les flèches à deux pointes suggèrent des relations de type "</a:t>
            </a:r>
            <a:r>
              <a:rPr lang="fr-FR" sz="1400" dirty="0" err="1"/>
              <a:t>many</a:t>
            </a:r>
            <a:r>
              <a:rPr lang="fr-FR" sz="1400" dirty="0"/>
              <a:t>-to-</a:t>
            </a:r>
            <a:r>
              <a:rPr lang="fr-FR" sz="1400" dirty="0" err="1"/>
              <a:t>many</a:t>
            </a:r>
            <a:r>
              <a:rPr lang="fr-FR" sz="1400" dirty="0"/>
              <a:t>", où, par exemple, plusieurs membres peuvent assister à plusieurs sessions. Les clés primaires (PK) indiquées pour chaque entité sont utilisées pour identifier de manière unique chaque enregistrement dans ces entités</a:t>
            </a:r>
            <a:r>
              <a:rPr lang="fr-FR" sz="1400" dirty="0" smtClean="0"/>
              <a:t>.</a:t>
            </a:r>
            <a:endParaRPr lang="fr-FR" sz="1400" dirty="0"/>
          </a:p>
        </p:txBody>
      </p:sp>
    </p:spTree>
    <p:extLst>
      <p:ext uri="{BB962C8B-B14F-4D97-AF65-F5344CB8AC3E}">
        <p14:creationId xmlns:p14="http://schemas.microsoft.com/office/powerpoint/2010/main" val="4259812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313</Words>
  <Application>Microsoft Office PowerPoint</Application>
  <PresentationFormat>Grand écran</PresentationFormat>
  <Paragraphs>15</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Administrateur</dc:creator>
  <cp:lastModifiedBy>Administrateur</cp:lastModifiedBy>
  <cp:revision>4</cp:revision>
  <dcterms:created xsi:type="dcterms:W3CDTF">2024-05-06T09:47:19Z</dcterms:created>
  <dcterms:modified xsi:type="dcterms:W3CDTF">2024-05-06T10:40:10Z</dcterms:modified>
</cp:coreProperties>
</file>