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0" r:id="rId1"/>
    <p:sldMasterId id="2147483964" r:id="rId2"/>
  </p:sldMasterIdLst>
  <p:notesMasterIdLst>
    <p:notesMasterId r:id="rId44"/>
  </p:notesMasterIdLst>
  <p:handoutMasterIdLst>
    <p:handoutMasterId r:id="rId45"/>
  </p:handoutMasterIdLst>
  <p:sldIdLst>
    <p:sldId id="380" r:id="rId3"/>
    <p:sldId id="441" r:id="rId4"/>
    <p:sldId id="487" r:id="rId5"/>
    <p:sldId id="444" r:id="rId6"/>
    <p:sldId id="445" r:id="rId7"/>
    <p:sldId id="488" r:id="rId8"/>
    <p:sldId id="489" r:id="rId9"/>
    <p:sldId id="494" r:id="rId10"/>
    <p:sldId id="495" r:id="rId11"/>
    <p:sldId id="496" r:id="rId12"/>
    <p:sldId id="447" r:id="rId13"/>
    <p:sldId id="497" r:id="rId14"/>
    <p:sldId id="448" r:id="rId15"/>
    <p:sldId id="449" r:id="rId16"/>
    <p:sldId id="451" r:id="rId17"/>
    <p:sldId id="498" r:id="rId18"/>
    <p:sldId id="499" r:id="rId19"/>
    <p:sldId id="500" r:id="rId20"/>
    <p:sldId id="454" r:id="rId21"/>
    <p:sldId id="501" r:id="rId22"/>
    <p:sldId id="453" r:id="rId23"/>
    <p:sldId id="455" r:id="rId24"/>
    <p:sldId id="456" r:id="rId25"/>
    <p:sldId id="457" r:id="rId26"/>
    <p:sldId id="458" r:id="rId27"/>
    <p:sldId id="459" r:id="rId28"/>
    <p:sldId id="490" r:id="rId29"/>
    <p:sldId id="452" r:id="rId30"/>
    <p:sldId id="491" r:id="rId31"/>
    <p:sldId id="462" r:id="rId32"/>
    <p:sldId id="502" r:id="rId33"/>
    <p:sldId id="503" r:id="rId34"/>
    <p:sldId id="504" r:id="rId35"/>
    <p:sldId id="463" r:id="rId36"/>
    <p:sldId id="492" r:id="rId37"/>
    <p:sldId id="464" r:id="rId38"/>
    <p:sldId id="465" r:id="rId39"/>
    <p:sldId id="460" r:id="rId40"/>
    <p:sldId id="461" r:id="rId41"/>
    <p:sldId id="493" r:id="rId42"/>
    <p:sldId id="466" r:id="rId43"/>
  </p:sldIdLst>
  <p:sldSz cx="9144000" cy="6858000" type="screen4x3"/>
  <p:notesSz cx="6781800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FF"/>
    <a:srgbClr val="000066"/>
    <a:srgbClr val="660066"/>
    <a:srgbClr val="FF33CC"/>
    <a:srgbClr val="E1FFFF"/>
    <a:srgbClr val="CC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8" autoAdjust="0"/>
    <p:restoredTop sz="87050" autoAdjust="0"/>
  </p:normalViewPr>
  <p:slideViewPr>
    <p:cSldViewPr>
      <p:cViewPr varScale="1">
        <p:scale>
          <a:sx n="105" d="100"/>
          <a:sy n="105" d="100"/>
        </p:scale>
        <p:origin x="705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9997334B-3F84-4D8A-B656-B3FC5F8216CA}" type="datetimeFigureOut">
              <a:rPr lang="zh-CN" altLang="en-US"/>
              <a:pPr>
                <a:defRPr/>
              </a:pPr>
              <a:t>2020-09-20</a:t>
            </a:fld>
            <a:endParaRPr lang="en-US" altLang="zh-CN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42816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F072970-1EEB-40A4-B43A-0DC5235F6E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79171B16-EF47-4D80-B4C2-3821346081EB}" type="datetimeFigureOut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4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>
                <a:latin typeface="Arial" charset="0"/>
                <a:ea typeface="宋体" charset="-122"/>
                <a:cs typeface="+mn-cs"/>
              </a:defRPr>
            </a:lvl1pPr>
          </a:lstStyle>
          <a:p>
            <a:pPr>
              <a:defRPr/>
            </a:pPr>
            <a:fld id="{CCFB4B76-8E5A-493F-BA0B-ECE3F090C3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848F32-062F-4381-AAEE-C52B274A59EA}" type="slidenum">
              <a:rPr lang="zh-CN" altLang="en-US" smtClean="0">
                <a:ea typeface="宋体" pitchFamily="2" charset="-122"/>
              </a:rPr>
              <a:pPr/>
              <a:t>1</a:t>
            </a:fld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88494C-BA11-4EDE-B71F-3DA757510A32}" type="slidenum">
              <a:rPr lang="zh-CN" altLang="en-US" smtClean="0">
                <a:ea typeface="宋体" pitchFamily="2" charset="-122"/>
              </a:rPr>
              <a:pPr/>
              <a:t>10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5EA00B-A8AC-428A-9456-41501B4CE287}" type="slidenum">
              <a:rPr lang="zh-CN" altLang="en-US" smtClean="0">
                <a:ea typeface="宋体" pitchFamily="2" charset="-122"/>
              </a:rPr>
              <a:pPr/>
              <a:t>11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7F4723-72EC-4CCC-B6FB-CE4947162E8E}" type="slidenum">
              <a:rPr lang="zh-CN" altLang="en-US" smtClean="0">
                <a:ea typeface="宋体" pitchFamily="2" charset="-122"/>
              </a:rPr>
              <a:pPr/>
              <a:t>12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BBD87D-7CAC-4BEE-A99F-E2E0676D7E22}" type="slidenum">
              <a:rPr lang="zh-CN" altLang="en-US" smtClean="0">
                <a:ea typeface="宋体" pitchFamily="2" charset="-122"/>
              </a:rPr>
              <a:pPr/>
              <a:t>13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FED7978-117E-4652-AFD2-42A829065F18}" type="slidenum">
              <a:rPr lang="zh-CN" altLang="en-US" smtClean="0">
                <a:ea typeface="宋体" pitchFamily="2" charset="-122"/>
              </a:rPr>
              <a:pPr/>
              <a:t>14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1EFE522-4A65-4A15-A229-E881877706E7}" type="slidenum">
              <a:rPr lang="zh-CN" altLang="en-US" smtClean="0">
                <a:ea typeface="宋体" pitchFamily="2" charset="-122"/>
              </a:rPr>
              <a:pPr/>
              <a:t>15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D5AA30-DA03-4B50-9C44-55E7200EE892}" type="slidenum">
              <a:rPr lang="zh-CN" altLang="en-US" smtClean="0">
                <a:ea typeface="宋体" pitchFamily="2" charset="-122"/>
              </a:rPr>
              <a:pPr/>
              <a:t>16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79197D8-697B-4AE1-9362-EFE7EB33CF9B}" type="slidenum">
              <a:rPr lang="zh-CN" altLang="en-US" smtClean="0">
                <a:ea typeface="宋体" pitchFamily="2" charset="-122"/>
              </a:rPr>
              <a:pPr/>
              <a:t>17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05714F-ECEB-48E6-9164-48440206343A}" type="slidenum">
              <a:rPr lang="zh-CN" altLang="en-US" smtClean="0">
                <a:ea typeface="宋体" pitchFamily="2" charset="-122"/>
              </a:rPr>
              <a:pPr/>
              <a:t>18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7E7439D-0C6D-4D5F-A36B-2BAD9EA2CE87}" type="slidenum">
              <a:rPr lang="zh-CN" altLang="en-US" smtClean="0">
                <a:ea typeface="宋体" pitchFamily="2" charset="-122"/>
              </a:rPr>
              <a:pPr/>
              <a:t>19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51955B-3A3F-44BD-BB83-354C869CE0FF}" type="slidenum">
              <a:rPr lang="zh-CN" altLang="en-US" smtClean="0">
                <a:ea typeface="宋体" pitchFamily="2" charset="-122"/>
              </a:rPr>
              <a:pPr/>
              <a:t>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6EF6AE-8E7D-453C-9374-690423FC7B47}" type="slidenum">
              <a:rPr lang="zh-CN" altLang="en-US" smtClean="0">
                <a:ea typeface="宋体" pitchFamily="2" charset="-122"/>
              </a:rPr>
              <a:pPr/>
              <a:t>20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CB3C8EE-CF22-4C32-82B9-3467D611D55B}" type="slidenum">
              <a:rPr lang="zh-CN" altLang="en-US" smtClean="0">
                <a:ea typeface="宋体" pitchFamily="2" charset="-122"/>
              </a:rPr>
              <a:pPr/>
              <a:t>21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0CE353-1FDC-40FB-831F-7D4E1771F8AF}" type="slidenum">
              <a:rPr lang="zh-CN" altLang="en-US" smtClean="0">
                <a:ea typeface="宋体" pitchFamily="2" charset="-122"/>
              </a:rPr>
              <a:pPr/>
              <a:t>22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CFB467-16D7-49DC-9E56-8AA5EB204E35}" type="slidenum">
              <a:rPr lang="zh-CN" altLang="en-US" smtClean="0">
                <a:ea typeface="宋体" pitchFamily="2" charset="-122"/>
              </a:rPr>
              <a:pPr/>
              <a:t>23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ED7B4A8-8F62-41AB-AB51-A2CD7607763F}" type="slidenum">
              <a:rPr lang="zh-CN" altLang="en-US" smtClean="0">
                <a:ea typeface="宋体" pitchFamily="2" charset="-122"/>
              </a:rPr>
              <a:pPr/>
              <a:t>24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0C1A8BE-B48E-4DE8-BEDD-939F30EF5760}" type="slidenum">
              <a:rPr lang="zh-CN" altLang="en-US" smtClean="0">
                <a:ea typeface="宋体" pitchFamily="2" charset="-122"/>
              </a:rPr>
              <a:pPr/>
              <a:t>25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49DD8E-0E45-4D50-8CAD-B1E2F72DFF0B}" type="slidenum">
              <a:rPr lang="zh-CN" altLang="en-US" smtClean="0">
                <a:ea typeface="宋体" pitchFamily="2" charset="-122"/>
              </a:rPr>
              <a:pPr/>
              <a:t>26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655354-28A0-4E77-AB22-472D47A1E299}" type="slidenum">
              <a:rPr lang="zh-CN" altLang="en-US" smtClean="0">
                <a:ea typeface="宋体" pitchFamily="2" charset="-122"/>
              </a:rPr>
              <a:pPr/>
              <a:t>27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0965572-3658-4701-AC74-65A198635500}" type="slidenum">
              <a:rPr lang="zh-CN" altLang="en-US" smtClean="0">
                <a:ea typeface="宋体" pitchFamily="2" charset="-122"/>
              </a:rPr>
              <a:pPr/>
              <a:t>28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50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AD8985-4A0F-46E5-B4F4-8959B96FDA01}" type="slidenum">
              <a:rPr lang="zh-CN" altLang="en-US" smtClean="0">
                <a:ea typeface="宋体" pitchFamily="2" charset="-122"/>
              </a:rPr>
              <a:pPr/>
              <a:t>29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9B8536-05E2-4FF1-972B-30BA7D8E0A18}" type="slidenum">
              <a:rPr lang="zh-CN" altLang="en-US" smtClean="0">
                <a:ea typeface="宋体" pitchFamily="2" charset="-122"/>
              </a:rPr>
              <a:pPr/>
              <a:t>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2D6084-AA05-4DFB-BFB6-3F0EC54FA77F}" type="slidenum">
              <a:rPr lang="zh-CN" altLang="en-US" smtClean="0">
                <a:ea typeface="宋体" pitchFamily="2" charset="-122"/>
              </a:rPr>
              <a:pPr/>
              <a:t>30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38314F-8B3C-49DB-8736-B8FAB31AF55D}" type="slidenum">
              <a:rPr lang="zh-CN" altLang="en-US" smtClean="0">
                <a:ea typeface="宋体" pitchFamily="2" charset="-122"/>
              </a:rPr>
              <a:pPr/>
              <a:t>31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361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D57134D-E1C5-4A0A-AF2B-22A6EC17EE59}" type="slidenum">
              <a:rPr lang="zh-CN" altLang="en-US" smtClean="0">
                <a:ea typeface="宋体" pitchFamily="2" charset="-122"/>
              </a:rPr>
              <a:pPr/>
              <a:t>32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3E1210-61A2-460B-B79D-A83CA0659A06}" type="slidenum">
              <a:rPr lang="zh-CN" altLang="en-US" smtClean="0">
                <a:ea typeface="宋体" pitchFamily="2" charset="-122"/>
              </a:rPr>
              <a:pPr/>
              <a:t>33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4EE6EB-8FDF-4C97-9E03-58E6F927082C}" type="slidenum">
              <a:rPr lang="zh-CN" altLang="en-US" smtClean="0">
                <a:ea typeface="宋体" pitchFamily="2" charset="-122"/>
              </a:rPr>
              <a:pPr/>
              <a:t>34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5BEC93-01E0-4893-A956-D3C016DB12B0}" type="slidenum">
              <a:rPr lang="zh-CN" altLang="en-US" smtClean="0">
                <a:ea typeface="宋体" pitchFamily="2" charset="-122"/>
              </a:rPr>
              <a:pPr/>
              <a:t>35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266E0A9-B63B-4194-A5EF-F36EBDD6C5F4}" type="slidenum">
              <a:rPr lang="zh-CN" altLang="en-US" smtClean="0">
                <a:ea typeface="宋体" pitchFamily="2" charset="-122"/>
              </a:rPr>
              <a:pPr/>
              <a:t>36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7598EF-0A39-42AF-A1FF-78AEC4CA2091}" type="slidenum">
              <a:rPr lang="zh-CN" altLang="en-US" smtClean="0">
                <a:ea typeface="宋体" pitchFamily="2" charset="-122"/>
              </a:rPr>
              <a:pPr/>
              <a:t>37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B9C5666-5E67-4DA9-AE3A-2EF4E7724015}" type="slidenum">
              <a:rPr lang="zh-CN" altLang="en-US" smtClean="0">
                <a:ea typeface="宋体" pitchFamily="2" charset="-122"/>
              </a:rPr>
              <a:pPr/>
              <a:t>38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9E5BA89-133B-432E-82F1-59AE18AD895B}" type="slidenum">
              <a:rPr lang="zh-CN" altLang="en-US" smtClean="0">
                <a:ea typeface="宋体" pitchFamily="2" charset="-122"/>
              </a:rPr>
              <a:pPr/>
              <a:t>39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7BB989-1BBF-40FC-B845-87B2B1613102}" type="slidenum">
              <a:rPr lang="zh-CN" altLang="en-US" smtClean="0">
                <a:ea typeface="宋体" pitchFamily="2" charset="-122"/>
              </a:rPr>
              <a:pPr/>
              <a:t>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3E070D-07E2-4B88-88BF-8B77C62E5F93}" type="slidenum">
              <a:rPr lang="zh-CN" altLang="en-US" smtClean="0">
                <a:ea typeface="宋体" pitchFamily="2" charset="-122"/>
              </a:rPr>
              <a:pPr/>
              <a:t>40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2208B0-3545-4B10-85C5-09CD7B9549C9}" type="slidenum">
              <a:rPr lang="zh-CN" altLang="en-US" smtClean="0">
                <a:ea typeface="宋体" pitchFamily="2" charset="-122"/>
              </a:rPr>
              <a:pPr/>
              <a:t>41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4CB8F02-46C2-4898-8DD8-A04CFD7D2C80}" type="slidenum">
              <a:rPr lang="zh-CN" altLang="en-US" smtClean="0">
                <a:ea typeface="宋体" pitchFamily="2" charset="-122"/>
              </a:rPr>
              <a:pPr/>
              <a:t>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DE456C2-2E51-46DB-A538-48A144D58C7F}" type="slidenum">
              <a:rPr lang="zh-CN" altLang="en-US" smtClean="0">
                <a:ea typeface="宋体" pitchFamily="2" charset="-122"/>
              </a:rPr>
              <a:pPr/>
              <a:t>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36FA95-FAAE-4337-8672-82B3DAA62FCD}" type="slidenum">
              <a:rPr lang="zh-CN" altLang="en-US" smtClean="0">
                <a:ea typeface="宋体" pitchFamily="2" charset="-122"/>
              </a:rPr>
              <a:pPr/>
              <a:t>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3F2E847-F4F4-4E0E-8D33-8B7B8DED725F}" type="slidenum">
              <a:rPr lang="zh-CN" altLang="en-US" smtClean="0">
                <a:ea typeface="宋体" pitchFamily="2" charset="-122"/>
              </a:rPr>
              <a:pPr/>
              <a:t>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9F5D76-DDB6-478D-A15D-2D88CA9B64B5}" type="slidenum">
              <a:rPr lang="zh-CN" altLang="en-US" smtClean="0">
                <a:ea typeface="宋体" pitchFamily="2" charset="-122"/>
              </a:rPr>
              <a:pPr/>
              <a:t>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4C552-B829-4B40-9827-7B36D10BD245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C0C0F-6952-4E74-B207-6BF6301F0B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2B2DB-E5F5-44AE-9846-6F4E88DACAFB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06B4C-D7A3-4B09-BEE0-9E0187F96E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47351-0A5C-4CC1-B165-C546BBC51584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E078-D731-4FCF-8EE1-33B17F9567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944563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红色系校徽标准版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42875" y="38100"/>
            <a:ext cx="900113" cy="90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-24"/>
            <a:ext cx="7115172" cy="914424"/>
          </a:xfrm>
        </p:spPr>
        <p:txBody>
          <a:bodyPr/>
          <a:lstStyle>
            <a:lvl1pPr algn="l">
              <a:defRPr sz="4400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baseline="0">
                <a:latin typeface="幼圆" pitchFamily="49" charset="-122"/>
                <a:ea typeface="黑体" pitchFamily="2" charset="-122"/>
              </a:defRPr>
            </a:lvl1pPr>
            <a:lvl2pPr>
              <a:defRPr baseline="0">
                <a:latin typeface="华文隶书" pitchFamily="2" charset="-122"/>
                <a:ea typeface="黑体" pitchFamily="2" charset="-122"/>
              </a:defRPr>
            </a:lvl2pPr>
            <a:lvl3pPr>
              <a:defRPr baseline="0">
                <a:latin typeface="幼圆" pitchFamily="49" charset="-122"/>
                <a:ea typeface="黑体" pitchFamily="2" charset="-122"/>
              </a:defRPr>
            </a:lvl3pPr>
            <a:lvl4pPr>
              <a:defRPr baseline="0">
                <a:latin typeface="幼圆" pitchFamily="49" charset="-122"/>
                <a:ea typeface="黑体" pitchFamily="2" charset="-122"/>
              </a:defRPr>
            </a:lvl4pPr>
            <a:lvl5pPr>
              <a:defRPr baseline="0">
                <a:latin typeface="幼圆" pitchFamily="49" charset="-122"/>
                <a:ea typeface="黑体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5BF06-EDE9-40BB-B056-3120A90DDEFA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0EE20-70F4-4844-8B28-DC6D278F82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6EC4F-AFFE-4447-9831-49915DA5ECF3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2A080-A019-4121-86E0-57FF2DF4E1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92456-76EA-4205-9185-B4C581A7B48D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A736E-C9B2-48A4-8A6E-5DA38AFE6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57313"/>
            <a:ext cx="4038600" cy="4768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1ADB7-4F2B-4D71-990E-F0AB675BCEA4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8126A-D56B-4B86-9817-7CAB1F8B6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712B-167F-4554-B1BF-DFBCF1E5503B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12367-A448-4FBA-ABFE-F30FBCF1DE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317E6-24C2-4E1C-B8D9-62A0EFEBB905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461F2-3665-42FA-8CF8-C077F99AFE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BF42D-9F44-4AAE-AD59-2FAF6FDF7F88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EFDE-1626-48A3-8082-912377A5C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2B2D-78CD-4DE2-94B9-02898D02A51B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4C65C-F499-42FE-B79A-90BAD55EDB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0F525-675C-4641-BF0F-B8D736AD5CBD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3BB3B-B698-437D-8D3E-A9274850CB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Documents and Settings\Administrator\桌面\PPT 自动化系方嵘\色条.jpg"/>
          <p:cNvPicPr>
            <a:picLocks noChangeAspect="1" noChangeArrowheads="1"/>
          </p:cNvPicPr>
          <p:nvPr userDrawn="1"/>
        </p:nvPicPr>
        <p:blipFill>
          <a:blip r:embed="rId13" cstate="print">
            <a:lum/>
          </a:blip>
          <a:srcRect l="1562" t="18566" b="73162"/>
          <a:stretch>
            <a:fillRect/>
          </a:stretch>
        </p:blipFill>
        <p:spPr bwMode="auto">
          <a:xfrm>
            <a:off x="71406" y="3559269"/>
            <a:ext cx="8572560" cy="84045"/>
          </a:xfrm>
          <a:prstGeom prst="rect">
            <a:avLst/>
          </a:prstGeom>
          <a:noFill/>
          <a:effectLst>
            <a:outerShdw blurRad="114300" dir="5400000" sy="-23000" kx="-800400" algn="bl" rotWithShape="0">
              <a:srgbClr val="954995">
                <a:alpha val="82000"/>
              </a:srgbClr>
            </a:outerShdw>
          </a:effectLst>
          <a:scene3d>
            <a:camera prst="orthographicFront"/>
            <a:lightRig rig="soft" dir="t"/>
          </a:scene3d>
          <a:sp3d extrusionH="139700" contourW="12700" prstMaterial="softEdge">
            <a:bevelB prst="angle"/>
            <a:contourClr>
              <a:schemeClr val="bg1"/>
            </a:contourClr>
          </a:sp3d>
        </p:spPr>
      </p:pic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BFA227A-06FB-4A9F-A5BE-2AA9B19CEE0F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909AF0-A15D-4EFF-A04B-F35395F72F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31" name="Picture 8" descr="红色系 小尺寸校徽展开式 (10mm以下使用) [转换]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87338" y="336550"/>
            <a:ext cx="2592387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1187450" y="152400"/>
            <a:ext cx="7043738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357313"/>
            <a:ext cx="8229600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771E35-33EA-41DB-B3D7-41061A80A574}" type="datetime1">
              <a:rPr lang="zh-CN" altLang="en-US"/>
              <a:pPr>
                <a:defRPr/>
              </a:pPr>
              <a:t>2020-09-20</a:t>
            </a:fld>
            <a:endParaRPr lang="zh-CN" altLang="en-US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5BA87CB-79DD-4554-B797-8CFA050E3B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0" y="1828800"/>
            <a:ext cx="89535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br>
              <a:rPr lang="zh-CN" altLang="en-US" sz="4000" b="1" dirty="0">
                <a:solidFill>
                  <a:srgbClr val="1B13B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sz="4000" b="1">
                <a:solidFill>
                  <a:srgbClr val="C00000"/>
                </a:solidFill>
              </a:rPr>
              <a:t>CS433 Parallel and Distributed Computing </a:t>
            </a:r>
            <a:b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3" name="副标题 2"/>
          <p:cNvSpPr>
            <a:spLocks noGrp="1"/>
          </p:cNvSpPr>
          <p:nvPr>
            <p:ph type="subTitle" idx="4294967295"/>
          </p:nvPr>
        </p:nvSpPr>
        <p:spPr>
          <a:xfrm>
            <a:off x="1066800" y="4114800"/>
            <a:ext cx="7086600" cy="1524000"/>
          </a:xfrm>
        </p:spPr>
        <p:txBody>
          <a:bodyPr/>
          <a:lstStyle/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r>
              <a:rPr lang="en-US" altLang="zh-CN" sz="3600" b="1" dirty="0">
                <a:solidFill>
                  <a:srgbClr val="0070C0"/>
                </a:solidFill>
              </a:rPr>
              <a:t>Lecture 3 </a:t>
            </a:r>
            <a:r>
              <a:rPr lang="en-US" altLang="zh-CN" sz="3600" b="1" dirty="0" err="1">
                <a:solidFill>
                  <a:srgbClr val="0070C0"/>
                </a:solidFill>
              </a:rPr>
              <a:t>OpenMP</a:t>
            </a:r>
            <a:r>
              <a:rPr lang="en-US" altLang="zh-CN" sz="3600" b="1" dirty="0">
                <a:solidFill>
                  <a:srgbClr val="0070C0"/>
                </a:solidFill>
              </a:rPr>
              <a:t>  </a:t>
            </a:r>
          </a:p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endParaRPr lang="en-US" altLang="zh-CN" sz="2800" b="1" dirty="0">
              <a:solidFill>
                <a:srgbClr val="00B050"/>
              </a:solidFill>
            </a:endParaRPr>
          </a:p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r>
              <a:rPr lang="en-US" altLang="zh-CN" sz="2800" b="1" dirty="0">
                <a:solidFill>
                  <a:srgbClr val="00B050"/>
                </a:solidFill>
              </a:rPr>
              <a:t>Prof. Xiaoyao Liang </a:t>
            </a:r>
          </a:p>
          <a:p>
            <a:pPr marL="0" indent="0" algn="ctr" eaLnBrk="1" hangingPunct="1">
              <a:lnSpc>
                <a:spcPct val="110000"/>
              </a:lnSpc>
              <a:buFont typeface="Arial" charset="0"/>
              <a:buNone/>
            </a:pPr>
            <a:r>
              <a:rPr lang="en-US" altLang="zh-CN" sz="2800" b="1" dirty="0">
                <a:solidFill>
                  <a:srgbClr val="00B050"/>
                </a:solidFill>
              </a:rPr>
              <a:t>2020/9/21</a:t>
            </a:r>
            <a:r>
              <a:rPr lang="en-US" altLang="zh-CN" sz="3600" b="1" dirty="0">
                <a:solidFill>
                  <a:srgbClr val="FF0000"/>
                </a:solidFill>
              </a:rPr>
              <a:t> </a:t>
            </a:r>
          </a:p>
          <a:p>
            <a:pPr marL="0" indent="0" algn="ctr">
              <a:buFont typeface="Arial" charset="0"/>
              <a:buNone/>
            </a:pPr>
            <a:endParaRPr lang="zh-CN" altLang="en-US" sz="4000" b="1" dirty="0">
              <a:solidFill>
                <a:srgbClr val="0000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B275A-D1F2-4128-BE28-C26AB45F7662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“Hello World”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2CD954-6E8E-4A62-BF24-FA42A427B25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539750" y="1052513"/>
            <a:ext cx="8742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400"/>
              <a:t>gcc  −g  −Wall  −fopenmp  −o  omp_hello  omp_hello . c</a:t>
            </a:r>
          </a:p>
        </p:txBody>
      </p:sp>
      <p:sp>
        <p:nvSpPr>
          <p:cNvPr id="85" name="Rectangle 3"/>
          <p:cNvSpPr/>
          <p:nvPr/>
        </p:nvSpPr>
        <p:spPr>
          <a:xfrm>
            <a:off x="611188" y="1773238"/>
            <a:ext cx="267017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+mn-cs"/>
              </a:rPr>
              <a:t>. /  omp_hello  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372225" y="2205038"/>
            <a:ext cx="16716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compiling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555875" y="2636838"/>
            <a:ext cx="36163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66FF"/>
                </a:solidFill>
                <a:latin typeface="+mn-lt"/>
                <a:cs typeface="+mn-cs"/>
              </a:rPr>
              <a:t>running with 4 threads</a:t>
            </a:r>
          </a:p>
        </p:txBody>
      </p:sp>
      <p:sp>
        <p:nvSpPr>
          <p:cNvPr id="24584" name="Freeform 7"/>
          <p:cNvSpPr>
            <a:spLocks noChangeArrowheads="1"/>
          </p:cNvSpPr>
          <p:nvPr/>
        </p:nvSpPr>
        <p:spPr bwMode="auto">
          <a:xfrm rot="1780262">
            <a:off x="1828800" y="2474913"/>
            <a:ext cx="817563" cy="368300"/>
          </a:xfrm>
          <a:custGeom>
            <a:avLst/>
            <a:gdLst>
              <a:gd name="T0" fmla="*/ 263591 w 1001486"/>
              <a:gd name="T1" fmla="*/ 38596 h 592666"/>
              <a:gd name="T2" fmla="*/ 145167 w 1001486"/>
              <a:gd name="T3" fmla="*/ 47913 h 592666"/>
              <a:gd name="T4" fmla="*/ 0 w 1001486"/>
              <a:gd name="T5" fmla="*/ 0 h 592666"/>
              <a:gd name="T6" fmla="*/ 0 60000 65536"/>
              <a:gd name="T7" fmla="*/ 0 60000 65536"/>
              <a:gd name="T8" fmla="*/ 0 60000 65536"/>
              <a:gd name="T9" fmla="*/ 0 w 1001486"/>
              <a:gd name="T10" fmla="*/ 0 h 592666"/>
              <a:gd name="T11" fmla="*/ 1001486 w 1001486"/>
              <a:gd name="T12" fmla="*/ 592666 h 5926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1486" h="592666">
                <a:moveTo>
                  <a:pt x="1001486" y="420914"/>
                </a:moveTo>
                <a:cubicBezTo>
                  <a:pt x="859971" y="506790"/>
                  <a:pt x="718457" y="592666"/>
                  <a:pt x="551543" y="522514"/>
                </a:cubicBezTo>
                <a:cubicBezTo>
                  <a:pt x="384629" y="452362"/>
                  <a:pt x="192314" y="226181"/>
                  <a:pt x="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9" name="Rectangle 8"/>
          <p:cNvSpPr/>
          <p:nvPr/>
        </p:nvSpPr>
        <p:spPr>
          <a:xfrm>
            <a:off x="323850" y="3716338"/>
            <a:ext cx="3479800" cy="13668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0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1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2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3 of 4</a:t>
            </a:r>
          </a:p>
        </p:txBody>
      </p:sp>
      <p:sp>
        <p:nvSpPr>
          <p:cNvPr id="90" name="Rectangle 9"/>
          <p:cNvSpPr/>
          <p:nvPr/>
        </p:nvSpPr>
        <p:spPr>
          <a:xfrm>
            <a:off x="3059113" y="4797425"/>
            <a:ext cx="3217862" cy="13668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1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2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0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3 of 4</a:t>
            </a:r>
          </a:p>
        </p:txBody>
      </p:sp>
      <p:sp>
        <p:nvSpPr>
          <p:cNvPr id="91" name="Rectangle 10"/>
          <p:cNvSpPr/>
          <p:nvPr/>
        </p:nvSpPr>
        <p:spPr>
          <a:xfrm>
            <a:off x="5940425" y="3860800"/>
            <a:ext cx="2974975" cy="13668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3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1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2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Hello from thread 0 of 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08400" y="3716338"/>
            <a:ext cx="14557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0066FF"/>
                </a:solidFill>
                <a:latin typeface="+mn-lt"/>
                <a:cs typeface="+mn-cs"/>
              </a:rPr>
              <a:t>possible</a:t>
            </a:r>
            <a:br>
              <a:rPr lang="en-US" sz="2000" dirty="0">
                <a:solidFill>
                  <a:srgbClr val="0066FF"/>
                </a:solidFill>
                <a:latin typeface="+mn-lt"/>
                <a:cs typeface="+mn-cs"/>
              </a:rPr>
            </a:br>
            <a:r>
              <a:rPr lang="en-US" sz="2000" dirty="0">
                <a:solidFill>
                  <a:srgbClr val="0066FF"/>
                </a:solidFill>
                <a:latin typeface="+mn-lt"/>
                <a:cs typeface="+mn-cs"/>
              </a:rPr>
              <a:t>outcomes</a:t>
            </a:r>
          </a:p>
        </p:txBody>
      </p:sp>
      <p:cxnSp>
        <p:nvCxnSpPr>
          <p:cNvPr id="24589" name="Straight Arrow Connector 13"/>
          <p:cNvCxnSpPr>
            <a:cxnSpLocks noChangeShapeType="1"/>
            <a:stCxn id="92" idx="1"/>
          </p:cNvCxnSpPr>
          <p:nvPr/>
        </p:nvCxnSpPr>
        <p:spPr bwMode="auto">
          <a:xfrm flipH="1">
            <a:off x="3132138" y="4070350"/>
            <a:ext cx="576262" cy="222250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  <p:cxnSp>
        <p:nvCxnSpPr>
          <p:cNvPr id="24590" name="Straight Arrow Connector 14"/>
          <p:cNvCxnSpPr>
            <a:cxnSpLocks noChangeShapeType="1"/>
          </p:cNvCxnSpPr>
          <p:nvPr/>
        </p:nvCxnSpPr>
        <p:spPr bwMode="auto">
          <a:xfrm>
            <a:off x="5003800" y="4005263"/>
            <a:ext cx="576263" cy="222250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  <p:cxnSp>
        <p:nvCxnSpPr>
          <p:cNvPr id="24591" name="Straight Arrow Connector 16"/>
          <p:cNvCxnSpPr>
            <a:cxnSpLocks noChangeShapeType="1"/>
            <a:stCxn id="92" idx="2"/>
          </p:cNvCxnSpPr>
          <p:nvPr/>
        </p:nvCxnSpPr>
        <p:spPr bwMode="auto">
          <a:xfrm flipH="1">
            <a:off x="4356100" y="4424363"/>
            <a:ext cx="80963" cy="373062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</p:cxnSp>
      <p:sp>
        <p:nvSpPr>
          <p:cNvPr id="24592" name="Freeform 18"/>
          <p:cNvSpPr>
            <a:spLocks noChangeArrowheads="1"/>
          </p:cNvSpPr>
          <p:nvPr/>
        </p:nvSpPr>
        <p:spPr bwMode="auto">
          <a:xfrm rot="1780262">
            <a:off x="5743575" y="1973263"/>
            <a:ext cx="817563" cy="368300"/>
          </a:xfrm>
          <a:custGeom>
            <a:avLst/>
            <a:gdLst>
              <a:gd name="T0" fmla="*/ 263591 w 1001486"/>
              <a:gd name="T1" fmla="*/ 38596 h 592666"/>
              <a:gd name="T2" fmla="*/ 145167 w 1001486"/>
              <a:gd name="T3" fmla="*/ 47913 h 592666"/>
              <a:gd name="T4" fmla="*/ 0 w 1001486"/>
              <a:gd name="T5" fmla="*/ 0 h 592666"/>
              <a:gd name="T6" fmla="*/ 0 60000 65536"/>
              <a:gd name="T7" fmla="*/ 0 60000 65536"/>
              <a:gd name="T8" fmla="*/ 0 60000 65536"/>
              <a:gd name="T9" fmla="*/ 0 w 1001486"/>
              <a:gd name="T10" fmla="*/ 0 h 592666"/>
              <a:gd name="T11" fmla="*/ 1001486 w 1001486"/>
              <a:gd name="T12" fmla="*/ 592666 h 5926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1486" h="592666">
                <a:moveTo>
                  <a:pt x="1001486" y="420914"/>
                </a:moveTo>
                <a:cubicBezTo>
                  <a:pt x="859971" y="506790"/>
                  <a:pt x="718457" y="592666"/>
                  <a:pt x="551543" y="522514"/>
                </a:cubicBezTo>
                <a:cubicBezTo>
                  <a:pt x="384629" y="452362"/>
                  <a:pt x="192314" y="226181"/>
                  <a:pt x="0" y="0"/>
                </a:cubicBezTo>
              </a:path>
            </a:pathLst>
          </a:cu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Generate Parallel Threads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AAFC72-D3F9-474F-8440-C12F906D39C3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25604" name="Content Placeholder 4"/>
          <p:cNvSpPr>
            <a:spLocks noGrp="1"/>
          </p:cNvSpPr>
          <p:nvPr>
            <p:ph idx="1"/>
          </p:nvPr>
        </p:nvSpPr>
        <p:spPr>
          <a:xfrm>
            <a:off x="684213" y="1009650"/>
            <a:ext cx="8154987" cy="2419350"/>
          </a:xfrm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a typeface="黑体" pitchFamily="49" charset="-122"/>
              </a:rPr>
              <a:t># pragma omp parallel </a:t>
            </a:r>
            <a:r>
              <a:rPr lang="en-US" altLang="zh-CN" sz="2800" b="1">
                <a:ea typeface="黑体" pitchFamily="49" charset="-122"/>
              </a:rPr>
              <a:t>num_threads ( thread_count</a:t>
            </a:r>
            <a:endParaRPr lang="en-US" altLang="zh-CN" sz="2800" b="1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宋体" pitchFamily="2" charset="-122"/>
              </a:rPr>
              <a:t>Most basic parallel directive.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宋体" pitchFamily="2" charset="-122"/>
              </a:rPr>
              <a:t>The number of threads that run the following structured block of code is determined by the run-time system.</a:t>
            </a:r>
          </a:p>
        </p:txBody>
      </p:sp>
      <p:sp>
        <p:nvSpPr>
          <p:cNvPr id="25605" name="Content Placeholder 2"/>
          <p:cNvSpPr txBox="1">
            <a:spLocks/>
          </p:cNvSpPr>
          <p:nvPr/>
        </p:nvSpPr>
        <p:spPr bwMode="auto">
          <a:xfrm>
            <a:off x="684213" y="3352800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altLang="zh-CN" sz="2800">
                <a:latin typeface="幼圆" pitchFamily="49" charset="-122"/>
                <a:ea typeface="黑体" pitchFamily="49" charset="-122"/>
              </a:rPr>
              <a:t># pragma omp parallel </a:t>
            </a:r>
            <a:r>
              <a:rPr lang="en-US" altLang="zh-CN" sz="2800">
                <a:solidFill>
                  <a:srgbClr val="FF0000"/>
                </a:solidFill>
                <a:latin typeface="幼圆" pitchFamily="49" charset="-122"/>
                <a:ea typeface="黑体" pitchFamily="49" charset="-122"/>
              </a:rPr>
              <a:t>num_threads ( thread_count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800" b="0">
                <a:latin typeface="华文隶书" pitchFamily="2" charset="-122"/>
              </a:rPr>
              <a:t>Clause: text that modifies a directive. 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800" b="0">
                <a:latin typeface="华文隶书" pitchFamily="2" charset="-122"/>
              </a:rPr>
              <a:t>The num_threads clause can be added to a parallel directive. </a:t>
            </a:r>
          </a:p>
          <a:p>
            <a:pPr marL="800100" lvl="1" indent="-342900" eaLnBrk="0" hangingPunct="0"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800" b="0">
                <a:latin typeface="华文隶书" pitchFamily="2" charset="-122"/>
              </a:rPr>
              <a:t>It allows the programmer to specify the number of threads that should execute the following block.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Query </a:t>
            </a:r>
            <a:r>
              <a:rPr lang="en-US" altLang="zh-CN" sz="4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Fuctions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C4B13-1617-4559-AC9A-44F084C109C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2954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200" dirty="0" err="1">
                <a:solidFill>
                  <a:srgbClr val="FF0000"/>
                </a:solidFill>
                <a:latin typeface="+mj-ea"/>
                <a:ea typeface="+mj-ea"/>
                <a:cs typeface="+mn-cs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+mj-ea"/>
                <a:ea typeface="+mj-ea"/>
                <a:cs typeface="+mn-cs"/>
              </a:rPr>
              <a:t>omp_get_num_threads</a:t>
            </a:r>
            <a:r>
              <a:rPr lang="en-US" altLang="zh-CN" sz="2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(void);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>
                <a:latin typeface="Arial" pitchFamily="34" charset="0"/>
                <a:ea typeface="黑体" pitchFamily="2" charset="-122"/>
                <a:cs typeface="+mn-cs"/>
              </a:rPr>
              <a:t>Returns the number of threads currently in the team executing the parallel region from which it is called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200" dirty="0">
              <a:solidFill>
                <a:srgbClr val="FF0000"/>
              </a:solidFill>
              <a:latin typeface="+mj-ea"/>
              <a:ea typeface="+mj-ea"/>
              <a:cs typeface="+mn-cs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200" dirty="0" err="1">
                <a:solidFill>
                  <a:srgbClr val="FF0000"/>
                </a:solidFill>
                <a:latin typeface="+mj-ea"/>
                <a:ea typeface="+mj-ea"/>
                <a:cs typeface="+mn-cs"/>
              </a:rPr>
              <a:t>int</a:t>
            </a:r>
            <a:r>
              <a:rPr lang="en-US" altLang="zh-CN" sz="2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zh-CN" sz="2200" dirty="0" err="1">
                <a:solidFill>
                  <a:srgbClr val="FF0000"/>
                </a:solidFill>
                <a:latin typeface="+mj-ea"/>
                <a:ea typeface="+mj-ea"/>
                <a:cs typeface="+mn-cs"/>
              </a:rPr>
              <a:t>omp_get_thread_num</a:t>
            </a:r>
            <a:r>
              <a:rPr lang="en-US" altLang="zh-CN" sz="2200" dirty="0">
                <a:solidFill>
                  <a:srgbClr val="FF0000"/>
                </a:solidFill>
                <a:latin typeface="+mj-ea"/>
                <a:ea typeface="+mj-ea"/>
                <a:cs typeface="+mn-cs"/>
              </a:rPr>
              <a:t>(void);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2000" b="0" dirty="0">
                <a:latin typeface="Arial" pitchFamily="34" charset="0"/>
                <a:ea typeface="黑体" pitchFamily="2" charset="-122"/>
                <a:cs typeface="+mn-cs"/>
              </a:rPr>
              <a:t>Returns the thread number, within the team, that lies between </a:t>
            </a:r>
            <a:r>
              <a:rPr lang="en-US" altLang="zh-CN" sz="2000" b="0" dirty="0">
                <a:latin typeface="Courier" charset="0"/>
                <a:ea typeface="黑体" pitchFamily="2" charset="-122"/>
                <a:cs typeface="+mn-cs"/>
              </a:rPr>
              <a:t>0 </a:t>
            </a:r>
            <a:r>
              <a:rPr lang="en-US" altLang="zh-CN" sz="2000" b="0" dirty="0">
                <a:latin typeface="Arial" pitchFamily="34" charset="0"/>
                <a:ea typeface="黑体" pitchFamily="2" charset="-122"/>
                <a:cs typeface="+mn-cs"/>
              </a:rPr>
              <a:t>and </a:t>
            </a:r>
            <a:r>
              <a:rPr lang="en-US" altLang="zh-CN" sz="2000" b="0" dirty="0" err="1">
                <a:latin typeface="Courier" charset="0"/>
                <a:ea typeface="黑体" pitchFamily="2" charset="-122"/>
                <a:cs typeface="+mn-cs"/>
              </a:rPr>
              <a:t>omp_get_num_threads</a:t>
            </a:r>
            <a:r>
              <a:rPr lang="en-US" altLang="zh-CN" sz="2000" b="0" dirty="0">
                <a:latin typeface="Courier" charset="0"/>
                <a:ea typeface="黑体" pitchFamily="2" charset="-122"/>
                <a:cs typeface="+mn-cs"/>
              </a:rPr>
              <a:t>()-1</a:t>
            </a:r>
            <a:r>
              <a:rPr lang="en-US" altLang="zh-CN" sz="2000" b="0" dirty="0">
                <a:latin typeface="Arial" pitchFamily="34" charset="0"/>
                <a:ea typeface="黑体" pitchFamily="2" charset="-122"/>
                <a:cs typeface="+mn-cs"/>
              </a:rPr>
              <a:t>, inclusive. The master thread of the team is thread </a:t>
            </a:r>
            <a:r>
              <a:rPr lang="en-US" altLang="zh-CN" sz="2000" b="0" dirty="0">
                <a:latin typeface="Courier" charset="0"/>
                <a:ea typeface="黑体" pitchFamily="2" charset="-122"/>
                <a:cs typeface="+mn-cs"/>
              </a:rPr>
              <a:t>0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altLang="zh-CN" sz="2200" b="0" dirty="0">
              <a:latin typeface="幼圆" pitchFamily="49" charset="-122"/>
              <a:ea typeface="黑体" pitchFamily="2" charset="-122"/>
              <a:cs typeface="+mn-cs"/>
            </a:endParaRPr>
          </a:p>
        </p:txBody>
      </p:sp>
      <p:sp>
        <p:nvSpPr>
          <p:cNvPr id="26629" name="矩形 6"/>
          <p:cNvSpPr>
            <a:spLocks noChangeArrowheads="1"/>
          </p:cNvSpPr>
          <p:nvPr/>
        </p:nvSpPr>
        <p:spPr bwMode="auto">
          <a:xfrm>
            <a:off x="685800" y="4113213"/>
            <a:ext cx="7772400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000" b="0">
                <a:ea typeface="黑体" pitchFamily="49" charset="-122"/>
              </a:rPr>
              <a:t> There may be system-defined limitations on the number of threads that a program can start. </a:t>
            </a:r>
          </a:p>
          <a:p>
            <a:pPr>
              <a:spcBef>
                <a:spcPts val="600"/>
              </a:spcBef>
            </a:pPr>
            <a:r>
              <a:rPr lang="en-US" altLang="zh-CN" sz="2000">
                <a:latin typeface="Courier" pitchFamily="49" charset="0"/>
              </a:rPr>
              <a:t> 	</a:t>
            </a:r>
            <a:r>
              <a:rPr lang="en-US" altLang="zh-CN" sz="2000" b="0">
                <a:solidFill>
                  <a:srgbClr val="3333FF"/>
                </a:solidFill>
                <a:ea typeface="黑体" pitchFamily="49" charset="-122"/>
              </a:rPr>
              <a:t>setenv OMP_NUM_THREADS 16 [csh, tcsh]</a:t>
            </a:r>
          </a:p>
          <a:p>
            <a:pPr>
              <a:buFont typeface="Arial" charset="0"/>
              <a:buChar char="•"/>
            </a:pPr>
            <a:endParaRPr lang="en-US" altLang="zh-CN" sz="2000" b="0">
              <a:ea typeface="黑体" pitchFamily="49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sz="2000" b="0">
                <a:ea typeface="黑体" pitchFamily="49" charset="-122"/>
              </a:rPr>
              <a:t> The OpenMP standard doesn’t guarantee that this will actually start thread_count threads.</a:t>
            </a:r>
          </a:p>
          <a:p>
            <a:pPr>
              <a:buFont typeface="Arial" charset="0"/>
              <a:buChar char="•"/>
            </a:pPr>
            <a:endParaRPr lang="en-US" altLang="zh-CN" sz="2000" b="0">
              <a:ea typeface="黑体" pitchFamily="49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sz="2000" b="0">
                <a:ea typeface="黑体" pitchFamily="49" charset="-122"/>
              </a:rPr>
              <a:t> Use the above functions to get the actual thread number and ID.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Compiler Not Supporting </a:t>
            </a:r>
            <a:r>
              <a:rPr lang="en-US" altLang="zh-CN" sz="3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endParaRPr lang="en-US" altLang="zh-CN" sz="36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AEE612-74D9-4485-94EB-951C05E8B31C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sp>
        <p:nvSpPr>
          <p:cNvPr id="7" name="Rectangle 4"/>
          <p:cNvSpPr/>
          <p:nvPr/>
        </p:nvSpPr>
        <p:spPr>
          <a:xfrm>
            <a:off x="685800" y="1371600"/>
            <a:ext cx="4572000" cy="13477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  <a:cs typeface="+mn-cs"/>
              </a:rPr>
              <a:t>#ifdef _OPENMP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  <a:cs typeface="+mn-cs"/>
              </a:rPr>
              <a:t># include &lt;omp.h&gt;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  <a:cs typeface="+mn-cs"/>
              </a:rPr>
              <a:t>#endif</a:t>
            </a:r>
          </a:p>
        </p:txBody>
      </p:sp>
      <p:sp>
        <p:nvSpPr>
          <p:cNvPr id="9" name="Rectangle 7"/>
          <p:cNvSpPr/>
          <p:nvPr/>
        </p:nvSpPr>
        <p:spPr>
          <a:xfrm>
            <a:off x="684213" y="3308350"/>
            <a:ext cx="8064500" cy="3121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  <a:cs typeface="+mn-cs"/>
              </a:rPr>
              <a:t># ifdef _OPENMP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  <a:cs typeface="+mn-cs"/>
              </a:rPr>
              <a:t>   </a:t>
            </a:r>
            <a:r>
              <a:rPr lang="en-US" sz="2400" b="0" dirty="0" err="1">
                <a:latin typeface="+mn-lt"/>
                <a:cs typeface="+mn-cs"/>
              </a:rPr>
              <a:t>int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my_rank</a:t>
            </a:r>
            <a:r>
              <a:rPr lang="en-US" sz="2400" b="0" dirty="0">
                <a:latin typeface="+mn-lt"/>
                <a:cs typeface="+mn-cs"/>
              </a:rPr>
              <a:t> = </a:t>
            </a:r>
            <a:r>
              <a:rPr lang="en-US" sz="2400" b="0" dirty="0" err="1">
                <a:latin typeface="+mn-lt"/>
                <a:cs typeface="+mn-cs"/>
              </a:rPr>
              <a:t>omp_get_thread_num</a:t>
            </a:r>
            <a:r>
              <a:rPr lang="en-US" sz="2400" b="0" dirty="0">
                <a:latin typeface="+mn-lt"/>
                <a:cs typeface="+mn-cs"/>
              </a:rPr>
              <a:t> ( 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  <a:cs typeface="+mn-cs"/>
              </a:rPr>
              <a:t>   </a:t>
            </a:r>
            <a:r>
              <a:rPr lang="en-US" sz="2400" b="0" dirty="0" err="1">
                <a:latin typeface="+mn-lt"/>
                <a:cs typeface="+mn-cs"/>
              </a:rPr>
              <a:t>int</a:t>
            </a:r>
            <a:r>
              <a:rPr lang="en-US" sz="2400" b="0" dirty="0">
                <a:latin typeface="+mn-lt"/>
                <a:cs typeface="+mn-cs"/>
              </a:rPr>
              <a:t> thread_count = </a:t>
            </a:r>
            <a:r>
              <a:rPr lang="en-US" sz="2400" b="0" dirty="0" err="1">
                <a:latin typeface="+mn-lt"/>
                <a:cs typeface="+mn-cs"/>
              </a:rPr>
              <a:t>omp_get_num_threads</a:t>
            </a:r>
            <a:r>
              <a:rPr lang="en-US" sz="2400" b="0" dirty="0">
                <a:latin typeface="+mn-lt"/>
                <a:cs typeface="+mn-cs"/>
              </a:rPr>
              <a:t> ( );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  <a:cs typeface="+mn-cs"/>
              </a:rPr>
              <a:t># e l s 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  <a:cs typeface="+mn-cs"/>
              </a:rPr>
              <a:t>   </a:t>
            </a:r>
            <a:r>
              <a:rPr lang="en-US" sz="2400" b="0" dirty="0" err="1">
                <a:latin typeface="+mn-lt"/>
                <a:cs typeface="+mn-cs"/>
              </a:rPr>
              <a:t>int</a:t>
            </a:r>
            <a:r>
              <a:rPr lang="en-US" sz="2400" b="0" dirty="0">
                <a:latin typeface="+mn-lt"/>
                <a:cs typeface="+mn-cs"/>
              </a:rPr>
              <a:t> </a:t>
            </a:r>
            <a:r>
              <a:rPr lang="en-US" sz="2400" b="0" dirty="0" err="1">
                <a:latin typeface="+mn-lt"/>
                <a:cs typeface="+mn-cs"/>
              </a:rPr>
              <a:t>my_rank</a:t>
            </a:r>
            <a:r>
              <a:rPr lang="en-US" sz="2400" b="0" dirty="0">
                <a:latin typeface="+mn-lt"/>
                <a:cs typeface="+mn-cs"/>
              </a:rPr>
              <a:t> = 0;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  <a:cs typeface="+mn-cs"/>
              </a:rPr>
              <a:t>   </a:t>
            </a:r>
            <a:r>
              <a:rPr lang="en-US" sz="2400" b="0" dirty="0" err="1">
                <a:latin typeface="+mn-lt"/>
                <a:cs typeface="+mn-cs"/>
              </a:rPr>
              <a:t>int</a:t>
            </a:r>
            <a:r>
              <a:rPr lang="en-US" sz="2400" b="0" dirty="0">
                <a:latin typeface="+mn-lt"/>
                <a:cs typeface="+mn-cs"/>
              </a:rPr>
              <a:t> thread_count =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b="0" dirty="0">
                <a:latin typeface="+mn-lt"/>
                <a:cs typeface="+mn-cs"/>
              </a:rPr>
              <a:t># endif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The Trapezoidal Rule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9C884-2750-4C84-AE4E-C07600B252AC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275" y="1163638"/>
            <a:ext cx="8199438" cy="279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3810000"/>
            <a:ext cx="506730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Implementation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E344C9-DEF1-424A-812A-D4E3922B261C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533400" y="1125538"/>
            <a:ext cx="8270875" cy="5111750"/>
          </a:xfrm>
        </p:spPr>
        <p:txBody>
          <a:bodyPr/>
          <a:lstStyle/>
          <a:p>
            <a:pPr marL="514350" indent="-514350"/>
            <a:r>
              <a:rPr lang="en-US" altLang="zh-CN" sz="2800" b="1" dirty="0">
                <a:ea typeface="宋体" pitchFamily="2" charset="-122"/>
              </a:rPr>
              <a:t>We identified two types of tasks:</a:t>
            </a:r>
          </a:p>
          <a:p>
            <a:pPr marL="971550" lvl="1" indent="-514350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a) computation of the areas of individual trapezoids, and</a:t>
            </a:r>
          </a:p>
          <a:p>
            <a:pPr marL="971550" lvl="1" indent="-514350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b) adding the areas of trapezoids.</a:t>
            </a:r>
          </a:p>
          <a:p>
            <a:pPr marL="514350" indent="-514350"/>
            <a:r>
              <a:rPr lang="en-US" altLang="zh-CN" sz="2800" b="1" dirty="0">
                <a:ea typeface="宋体" pitchFamily="2" charset="-122"/>
              </a:rPr>
              <a:t>There is no communication among the tasks in the first collection, but each task in the first collection communicates with task b.</a:t>
            </a:r>
          </a:p>
          <a:p>
            <a:pPr marL="514350" indent="-514350"/>
            <a:r>
              <a:rPr lang="en-US" altLang="zh-CN" sz="2800" b="1" dirty="0">
                <a:ea typeface="宋体" pitchFamily="2" charset="-122"/>
              </a:rPr>
              <a:t>So we aggregated tasks by assigning a contiguous block of trapezoids to each thread (and a single thread to each core).</a:t>
            </a:r>
          </a:p>
          <a:p>
            <a:pPr marL="514350" indent="-514350"/>
            <a:endParaRPr lang="en-US" altLang="zh-CN" sz="2800" b="1" dirty="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Implementation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C489D-D764-46E2-AEF5-47228CBC23F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7288" y="1208088"/>
            <a:ext cx="6538912" cy="496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Implementation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9FD899-CE92-43F2-9A1F-D7B05FE6145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143000"/>
            <a:ext cx="80549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Implementation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291C5-D9E5-414A-90A4-4BA37B243B2E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143000"/>
            <a:ext cx="8702675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Mutual Exclusion 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00800" y="6391275"/>
            <a:ext cx="1905000" cy="457200"/>
          </a:xfrm>
        </p:spPr>
        <p:txBody>
          <a:bodyPr/>
          <a:lstStyle/>
          <a:p>
            <a:pPr>
              <a:defRPr/>
            </a:pPr>
            <a:fld id="{ADD45860-61C3-452B-9EA8-7A6BB532DDE1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225550" y="3595688"/>
            <a:ext cx="7021513" cy="18145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  <a:cs typeface="+mn-cs"/>
              </a:rPr>
              <a:t>Unpredictable results when two (or more) </a:t>
            </a:r>
            <a:br>
              <a:rPr lang="en-US" sz="2800" dirty="0">
                <a:latin typeface="+mn-lt"/>
                <a:cs typeface="+mn-cs"/>
              </a:rPr>
            </a:br>
            <a:r>
              <a:rPr lang="en-US" sz="2800" dirty="0">
                <a:latin typeface="+mn-lt"/>
                <a:cs typeface="+mn-cs"/>
              </a:rPr>
              <a:t>threads attempt to simultaneously execute:</a:t>
            </a:r>
            <a:br>
              <a:rPr lang="en-US" sz="2800" dirty="0">
                <a:latin typeface="+mn-lt"/>
                <a:cs typeface="+mn-cs"/>
              </a:rPr>
            </a:br>
            <a:r>
              <a:rPr lang="en-US" sz="2800" dirty="0">
                <a:latin typeface="+mn-lt"/>
                <a:cs typeface="+mn-cs"/>
              </a:rPr>
              <a:t> </a:t>
            </a:r>
            <a:br>
              <a:rPr lang="en-US" sz="2800" dirty="0">
                <a:latin typeface="+mn-lt"/>
                <a:cs typeface="+mn-cs"/>
              </a:rPr>
            </a:br>
            <a:r>
              <a:rPr lang="en-US" sz="2800" dirty="0">
                <a:latin typeface="+mn-lt"/>
                <a:cs typeface="+mn-cs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+mn-lt"/>
                <a:cs typeface="+mn-cs"/>
              </a:rPr>
              <a:t>global_result += my_result ;</a:t>
            </a:r>
          </a:p>
        </p:txBody>
      </p:sp>
      <p:pic>
        <p:nvPicPr>
          <p:cNvPr id="3584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362075"/>
            <a:ext cx="839470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A Shared Memory System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C2E31-9360-4D0C-BB67-0D0512FC7BF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750" y="1570038"/>
            <a:ext cx="7956550" cy="376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Mutual Exclusion 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00800" y="6391275"/>
            <a:ext cx="1905000" cy="457200"/>
          </a:xfrm>
        </p:spPr>
        <p:txBody>
          <a:bodyPr/>
          <a:lstStyle/>
          <a:p>
            <a:pPr>
              <a:defRPr/>
            </a:pPr>
            <a:fld id="{E0849FC8-9E86-4075-9CE3-E60528F4EC67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Rectangle 4"/>
          <p:cNvSpPr/>
          <p:nvPr/>
        </p:nvSpPr>
        <p:spPr>
          <a:xfrm>
            <a:off x="1978025" y="3276600"/>
            <a:ext cx="6175375" cy="11763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# pragma omp critical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  <a:cs typeface="+mn-cs"/>
              </a:rPr>
              <a:t>   global_result += my_result ;</a:t>
            </a:r>
          </a:p>
        </p:txBody>
      </p:sp>
      <p:sp>
        <p:nvSpPr>
          <p:cNvPr id="6" name="Rectangle 5"/>
          <p:cNvSpPr/>
          <p:nvPr/>
        </p:nvSpPr>
        <p:spPr>
          <a:xfrm>
            <a:off x="3448050" y="5402263"/>
            <a:ext cx="4572000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only one thread can execute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the following structured block at a time</a:t>
            </a:r>
          </a:p>
        </p:txBody>
      </p:sp>
      <p:sp>
        <p:nvSpPr>
          <p:cNvPr id="36870" name="Freeform 6"/>
          <p:cNvSpPr>
            <a:spLocks noChangeArrowheads="1"/>
          </p:cNvSpPr>
          <p:nvPr/>
        </p:nvSpPr>
        <p:spPr bwMode="auto">
          <a:xfrm>
            <a:off x="5297488" y="3300413"/>
            <a:ext cx="2992437" cy="2189162"/>
          </a:xfrm>
          <a:custGeom>
            <a:avLst/>
            <a:gdLst>
              <a:gd name="T0" fmla="*/ 0 w 2992362"/>
              <a:gd name="T1" fmla="*/ 157213 h 2189238"/>
              <a:gd name="T2" fmla="*/ 2670959 w 2992362"/>
              <a:gd name="T3" fmla="*/ 157213 h 2189238"/>
              <a:gd name="T4" fmla="*/ 1930640 w 2992362"/>
              <a:gd name="T5" fmla="*/ 1100476 h 2189238"/>
              <a:gd name="T6" fmla="*/ 2816123 w 2992362"/>
              <a:gd name="T7" fmla="*/ 1347175 h 2189238"/>
              <a:gd name="T8" fmla="*/ 1756449 w 2992362"/>
              <a:gd name="T9" fmla="*/ 2188858 h 21892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92362"/>
              <a:gd name="T16" fmla="*/ 0 h 2189238"/>
              <a:gd name="T17" fmla="*/ 2992362 w 2992362"/>
              <a:gd name="T18" fmla="*/ 2189238 h 21892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92362" h="2189238">
                <a:moveTo>
                  <a:pt x="0" y="157238"/>
                </a:moveTo>
                <a:cubicBezTo>
                  <a:pt x="1174448" y="78619"/>
                  <a:pt x="2348896" y="0"/>
                  <a:pt x="2670629" y="157238"/>
                </a:cubicBezTo>
                <a:cubicBezTo>
                  <a:pt x="2992362" y="314476"/>
                  <a:pt x="1906210" y="902304"/>
                  <a:pt x="1930400" y="1100666"/>
                </a:cubicBezTo>
                <a:cubicBezTo>
                  <a:pt x="1954591" y="1299028"/>
                  <a:pt x="2844800" y="1165980"/>
                  <a:pt x="2815772" y="1347409"/>
                </a:cubicBezTo>
                <a:cubicBezTo>
                  <a:pt x="2786744" y="1528838"/>
                  <a:pt x="2271486" y="1859038"/>
                  <a:pt x="1756229" y="2189238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14400" y="1143000"/>
            <a:ext cx="74676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cs typeface="+mn-cs"/>
              </a:rPr>
              <a:t> #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cs typeface="+mn-cs"/>
              </a:rPr>
              <a:t>pragma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cs typeface="+mn-cs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+mn-lt"/>
                <a:cs typeface="+mn-cs"/>
              </a:rPr>
              <a:t>omp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cs typeface="+mn-cs"/>
              </a:rPr>
              <a:t> critical [ ( name ) ] 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cs typeface="+mn-cs"/>
              </a:rPr>
              <a:t>  structured-block</a:t>
            </a:r>
            <a:endParaRPr lang="en-US" altLang="zh-CN" sz="2400" b="0" dirty="0">
              <a:latin typeface="华文隶书" pitchFamily="2" charset="-122"/>
              <a:ea typeface="华文隶书" pitchFamily="2" charset="-122"/>
              <a:cs typeface="+mn-cs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华文隶书" pitchFamily="2" charset="-122"/>
                <a:cs typeface="+mn-cs"/>
              </a:rPr>
              <a:t>A thread waits at the beginning of a critical region until no other thread in the team is executing a critical region with the same name.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Reduction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96D937-7E7F-4211-80DD-17634B727B43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533400" y="1125538"/>
            <a:ext cx="8270875" cy="5111750"/>
          </a:xfrm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A </a:t>
            </a:r>
            <a:r>
              <a:rPr lang="en-US" altLang="zh-CN" sz="2400">
                <a:solidFill>
                  <a:srgbClr val="C00000"/>
                </a:solidFill>
                <a:ea typeface="宋体" pitchFamily="2" charset="-122"/>
              </a:rPr>
              <a:t>reduction operator </a:t>
            </a:r>
            <a:r>
              <a:rPr lang="en-US" altLang="zh-CN" sz="2400">
                <a:ea typeface="宋体" pitchFamily="2" charset="-122"/>
              </a:rPr>
              <a:t>is a binary operation (such as addition or multiplication).</a:t>
            </a:r>
          </a:p>
          <a:p>
            <a:r>
              <a:rPr lang="en-US" altLang="zh-CN" sz="2400">
                <a:ea typeface="宋体" pitchFamily="2" charset="-122"/>
              </a:rPr>
              <a:t>A </a:t>
            </a:r>
            <a:r>
              <a:rPr lang="en-US" altLang="zh-CN" sz="2400">
                <a:solidFill>
                  <a:srgbClr val="C00000"/>
                </a:solidFill>
                <a:ea typeface="宋体" pitchFamily="2" charset="-122"/>
              </a:rPr>
              <a:t>reduction</a:t>
            </a:r>
            <a:r>
              <a:rPr lang="en-US" altLang="zh-CN" sz="2400">
                <a:ea typeface="宋体" pitchFamily="2" charset="-122"/>
              </a:rPr>
              <a:t> is a computation that repeatedly applies the same reduction operator to a sequence of operands in order to get a single result. </a:t>
            </a:r>
          </a:p>
          <a:p>
            <a:r>
              <a:rPr lang="en-US" altLang="zh-CN" sz="2400">
                <a:ea typeface="宋体" pitchFamily="2" charset="-122"/>
              </a:rPr>
              <a:t>All of the intermediate results of the operation should be stored in the same variable: the reduction variable.</a:t>
            </a:r>
          </a:p>
          <a:p>
            <a:endParaRPr lang="en-US" altLang="zh-CN" sz="2400">
              <a:ea typeface="宋体" pitchFamily="2" charset="-122"/>
            </a:endParaRPr>
          </a:p>
          <a:p>
            <a:pPr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黑体" pitchFamily="49" charset="-122"/>
              </a:rPr>
              <a:t>  +           bitwise  &amp;        logical &amp;    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黑体" pitchFamily="49" charset="-122"/>
              </a:rPr>
              <a:t>  -           bitwise  |        logical |    </a:t>
            </a:r>
          </a:p>
          <a:p>
            <a:pPr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ea typeface="黑体" pitchFamily="49" charset="-122"/>
              </a:rPr>
              <a:t>  *           bitwise  ^        max/min</a:t>
            </a:r>
          </a:p>
          <a:p>
            <a:pPr>
              <a:buFont typeface="Arial" charset="0"/>
              <a:buNone/>
            </a:pPr>
            <a:endParaRPr lang="en-US" altLang="zh-CN" sz="2400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Reduction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657A24-DD09-451F-B414-256FC71499E4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37" name="Rectangle 4"/>
          <p:cNvSpPr/>
          <p:nvPr/>
        </p:nvSpPr>
        <p:spPr>
          <a:xfrm>
            <a:off x="962025" y="1600200"/>
            <a:ext cx="6840538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A reduction clause can be added to a parallel directive.</a:t>
            </a: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788" y="4551363"/>
            <a:ext cx="8532812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0950" y="2679700"/>
            <a:ext cx="5986463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8"/>
          <p:cNvSpPr/>
          <p:nvPr/>
        </p:nvSpPr>
        <p:spPr>
          <a:xfrm>
            <a:off x="4635500" y="3543300"/>
            <a:ext cx="27352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+, *, -, &amp;, |, ˆ, &amp;&amp;, ||</a:t>
            </a:r>
          </a:p>
        </p:txBody>
      </p:sp>
      <p:sp>
        <p:nvSpPr>
          <p:cNvPr id="38920" name="Freeform 9"/>
          <p:cNvSpPr>
            <a:spLocks noChangeArrowheads="1"/>
          </p:cNvSpPr>
          <p:nvPr/>
        </p:nvSpPr>
        <p:spPr bwMode="auto">
          <a:xfrm>
            <a:off x="3492500" y="3130550"/>
            <a:ext cx="982663" cy="849313"/>
          </a:xfrm>
          <a:custGeom>
            <a:avLst/>
            <a:gdLst>
              <a:gd name="T0" fmla="*/ 140685 w 982133"/>
              <a:gd name="T1" fmla="*/ 0 h 849087"/>
              <a:gd name="T2" fmla="*/ 140685 w 982133"/>
              <a:gd name="T3" fmla="*/ 726679 h 849087"/>
              <a:gd name="T4" fmla="*/ 984785 w 982133"/>
              <a:gd name="T5" fmla="*/ 741213 h 849087"/>
              <a:gd name="T6" fmla="*/ 0 60000 65536"/>
              <a:gd name="T7" fmla="*/ 0 60000 65536"/>
              <a:gd name="T8" fmla="*/ 0 60000 65536"/>
              <a:gd name="T9" fmla="*/ 0 w 982133"/>
              <a:gd name="T10" fmla="*/ 0 h 849087"/>
              <a:gd name="T11" fmla="*/ 982133 w 982133"/>
              <a:gd name="T12" fmla="*/ 849087 h 8490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82133" h="849087">
                <a:moveTo>
                  <a:pt x="140305" y="0"/>
                </a:moveTo>
                <a:cubicBezTo>
                  <a:pt x="70152" y="301172"/>
                  <a:pt x="0" y="602344"/>
                  <a:pt x="140305" y="725715"/>
                </a:cubicBezTo>
                <a:cubicBezTo>
                  <a:pt x="280610" y="849087"/>
                  <a:pt x="631371" y="794658"/>
                  <a:pt x="982133" y="740229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“Parallel For”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E439C-6B1B-44C5-8FE8-F98E08877D53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533400" y="1125538"/>
            <a:ext cx="8270875" cy="511175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Forks a team of threads to execute the following structured block. </a:t>
            </a:r>
          </a:p>
          <a:p>
            <a:r>
              <a:rPr lang="en-US" altLang="zh-CN">
                <a:ea typeface="宋体" pitchFamily="2" charset="-122"/>
              </a:rPr>
              <a:t>However, the structured block following the parallel for directive must be a for loop. </a:t>
            </a:r>
          </a:p>
          <a:p>
            <a:r>
              <a:rPr lang="en-US" altLang="zh-CN">
                <a:ea typeface="宋体" pitchFamily="2" charset="-122"/>
              </a:rPr>
              <a:t>Furthermore, with the parallel for directive the system parallelizes the for loop by dividing the iterations of the loop among the threads.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“Parallel For”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1B3C6-E845-40B6-AF4B-B9942445EF77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4096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2988" y="1341438"/>
            <a:ext cx="33718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9613" y="3716338"/>
            <a:ext cx="6399212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0966" name="Straight Arrow Connector 5"/>
          <p:cNvCxnSpPr>
            <a:cxnSpLocks noChangeShapeType="1"/>
          </p:cNvCxnSpPr>
          <p:nvPr/>
        </p:nvCxnSpPr>
        <p:spPr bwMode="auto">
          <a:xfrm rot="16200000" flipH="1">
            <a:off x="2658269" y="2812257"/>
            <a:ext cx="831850" cy="690562"/>
          </a:xfrm>
          <a:prstGeom prst="straightConnector1">
            <a:avLst/>
          </a:pr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49" name="Trapezoid 7"/>
          <p:cNvSpPr/>
          <p:nvPr/>
        </p:nvSpPr>
        <p:spPr bwMode="auto">
          <a:xfrm>
            <a:off x="5292725" y="2420938"/>
            <a:ext cx="1079500" cy="792162"/>
          </a:xfrm>
          <a:prstGeom prst="trapezoid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endParaRPr lang="en-GB">
              <a:latin typeface="Arial" pitchFamily="34" charset="0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Caveats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B4C620-55B4-4A7C-A9AA-C1F5CCC2B7F3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cxnSp>
        <p:nvCxnSpPr>
          <p:cNvPr id="41988" name="Straight Arrow Connector 6"/>
          <p:cNvCxnSpPr>
            <a:cxnSpLocks noChangeShapeType="1"/>
          </p:cNvCxnSpPr>
          <p:nvPr/>
        </p:nvCxnSpPr>
        <p:spPr bwMode="auto">
          <a:xfrm rot="5400000">
            <a:off x="3340100" y="2690813"/>
            <a:ext cx="720725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57" name="Rectangle 8"/>
          <p:cNvSpPr/>
          <p:nvPr/>
        </p:nvSpPr>
        <p:spPr>
          <a:xfrm>
            <a:off x="533400" y="5281613"/>
            <a:ext cx="36004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+mn-cs"/>
              </a:rPr>
              <a:t>1 1 2 3 5 8 13 21 34 55</a:t>
            </a:r>
          </a:p>
        </p:txBody>
      </p:sp>
      <p:sp>
        <p:nvSpPr>
          <p:cNvPr id="58" name="Rectangle 9"/>
          <p:cNvSpPr/>
          <p:nvPr/>
        </p:nvSpPr>
        <p:spPr>
          <a:xfrm>
            <a:off x="4349750" y="5786438"/>
            <a:ext cx="26638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  <a:cs typeface="+mn-cs"/>
              </a:rPr>
              <a:t>1 1 2 3 5 8 0 0 0 0</a:t>
            </a:r>
          </a:p>
        </p:txBody>
      </p:sp>
      <p:cxnSp>
        <p:nvCxnSpPr>
          <p:cNvPr id="41991" name="Straight Arrow Connector 10"/>
          <p:cNvCxnSpPr>
            <a:cxnSpLocks noChangeShapeType="1"/>
          </p:cNvCxnSpPr>
          <p:nvPr/>
        </p:nvCxnSpPr>
        <p:spPr bwMode="auto">
          <a:xfrm rot="5400000">
            <a:off x="2189162" y="4922838"/>
            <a:ext cx="720725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cxnSp>
        <p:nvCxnSpPr>
          <p:cNvPr id="41992" name="Straight Arrow Connector 11"/>
          <p:cNvCxnSpPr>
            <a:cxnSpLocks noChangeShapeType="1"/>
          </p:cNvCxnSpPr>
          <p:nvPr/>
        </p:nvCxnSpPr>
        <p:spPr bwMode="auto">
          <a:xfrm rot="5400000">
            <a:off x="4961731" y="5174457"/>
            <a:ext cx="1223963" cy="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</p:spPr>
      </p:cxnSp>
      <p:sp>
        <p:nvSpPr>
          <p:cNvPr id="61" name="TextBox 60"/>
          <p:cNvSpPr txBox="1"/>
          <p:nvPr/>
        </p:nvSpPr>
        <p:spPr>
          <a:xfrm>
            <a:off x="1612900" y="5713413"/>
            <a:ext cx="16922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this is correct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861050" y="4778375"/>
            <a:ext cx="1865313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but sometimes</a:t>
            </a:r>
            <a:b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</a:b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we get this</a:t>
            </a:r>
          </a:p>
        </p:txBody>
      </p:sp>
      <p:sp>
        <p:nvSpPr>
          <p:cNvPr id="41995" name="TextBox 12"/>
          <p:cNvSpPr txBox="1">
            <a:spLocks noChangeArrowheads="1"/>
          </p:cNvSpPr>
          <p:nvPr/>
        </p:nvSpPr>
        <p:spPr bwMode="auto">
          <a:xfrm>
            <a:off x="1684338" y="1177925"/>
            <a:ext cx="46688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</a:rPr>
              <a:t>fibo[ 0 ]  =  fibo[ 1 ]  = 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</a:rPr>
              <a:t>for  (i  =  2;  i  &lt;  n;  i++)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</a:rPr>
              <a:t>     fibo[ i ]  =  fibo[ i – 1 ] + fibo[ i – 2 ]; </a:t>
            </a:r>
          </a:p>
        </p:txBody>
      </p:sp>
      <p:sp>
        <p:nvSpPr>
          <p:cNvPr id="41996" name="TextBox 13"/>
          <p:cNvSpPr txBox="1">
            <a:spLocks noChangeArrowheads="1"/>
          </p:cNvSpPr>
          <p:nvPr/>
        </p:nvSpPr>
        <p:spPr bwMode="auto">
          <a:xfrm>
            <a:off x="1325563" y="2978150"/>
            <a:ext cx="539432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</a:rPr>
              <a:t>     fibo[ 0 ]  =  fibo[ 1 ]  =  1;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</a:rPr>
              <a:t>#   pragma  omp  parallel  for  num_threads(2)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</a:rPr>
              <a:t>     for  (i  =  2;  i  &lt;  n;  i++)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100">
                <a:latin typeface="Bodoni MT" pitchFamily="18" charset="0"/>
              </a:rPr>
              <a:t>          fibo[ i ]  =  fibo[ i – 1 ] + fibo[ i – 2 ]; </a:t>
            </a:r>
          </a:p>
        </p:txBody>
      </p:sp>
      <p:cxnSp>
        <p:nvCxnSpPr>
          <p:cNvPr id="41997" name="Straight Arrow Connector 16"/>
          <p:cNvCxnSpPr>
            <a:cxnSpLocks noChangeShapeType="1"/>
          </p:cNvCxnSpPr>
          <p:nvPr/>
        </p:nvCxnSpPr>
        <p:spPr bwMode="auto">
          <a:xfrm rot="5400000">
            <a:off x="6472238" y="2725737"/>
            <a:ext cx="649288" cy="576263"/>
          </a:xfrm>
          <a:prstGeom prst="straightConnector1">
            <a:avLst/>
          </a:prstGeom>
          <a:noFill/>
          <a:ln w="38100" algn="ctr">
            <a:solidFill>
              <a:srgbClr val="0066FF"/>
            </a:solidFill>
            <a:round/>
            <a:headEnd/>
            <a:tailEnd type="arrow" w="med" len="med"/>
          </a:ln>
        </p:spPr>
      </p:cxnSp>
      <p:sp>
        <p:nvSpPr>
          <p:cNvPr id="66" name="TextBox 65"/>
          <p:cNvSpPr txBox="1"/>
          <p:nvPr/>
        </p:nvSpPr>
        <p:spPr>
          <a:xfrm>
            <a:off x="6724650" y="2405063"/>
            <a:ext cx="149860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0066FF"/>
                </a:solidFill>
                <a:latin typeface="+mn-lt"/>
                <a:cs typeface="+mn-cs"/>
              </a:rPr>
              <a:t>note 2 threads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Caveats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C3DDA-A832-46EE-BBA1-178221117D0B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43012" name="Content Placeholder 4"/>
          <p:cNvSpPr>
            <a:spLocks noGrp="1"/>
          </p:cNvSpPr>
          <p:nvPr>
            <p:ph idx="1"/>
          </p:nvPr>
        </p:nvSpPr>
        <p:spPr>
          <a:xfrm>
            <a:off x="762000" y="1365250"/>
            <a:ext cx="8116888" cy="5111750"/>
          </a:xfrm>
        </p:spPr>
        <p:txBody>
          <a:bodyPr/>
          <a:lstStyle/>
          <a:p>
            <a:pPr marL="514350" indent="-514350">
              <a:buFont typeface="Wingdings" pitchFamily="2" charset="2"/>
              <a:buChar char="l"/>
            </a:pPr>
            <a:r>
              <a:rPr lang="en-US" altLang="zh-CN" sz="2800">
                <a:ea typeface="宋体" pitchFamily="2" charset="-122"/>
              </a:rPr>
              <a:t>OpenMP compilers don’t check for dependences among iterations in a loop that’s being parallelized with a parallel for directive.</a:t>
            </a:r>
          </a:p>
          <a:p>
            <a:pPr marL="514350" indent="-514350">
              <a:buFont typeface="Wingdings" pitchFamily="2" charset="2"/>
              <a:buChar char="l"/>
            </a:pPr>
            <a:endParaRPr lang="en-US" altLang="zh-CN" sz="2800">
              <a:ea typeface="宋体" pitchFamily="2" charset="-122"/>
            </a:endParaRPr>
          </a:p>
          <a:p>
            <a:pPr marL="514350" indent="-514350">
              <a:buFont typeface="Wingdings" pitchFamily="2" charset="2"/>
              <a:buChar char="l"/>
            </a:pPr>
            <a:r>
              <a:rPr lang="en-US" altLang="zh-CN" sz="2800">
                <a:ea typeface="宋体" pitchFamily="2" charset="-122"/>
              </a:rPr>
              <a:t>A loop in which the results of one or more iterations depend on other iterations cannot, in general, be correctly parallelized by OpenMP.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Estimating PI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8EA1DF-4F1E-4169-8C64-5491DC4A73FF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pic>
        <p:nvPicPr>
          <p:cNvPr id="4403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5" y="1355725"/>
            <a:ext cx="611505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050" y="2724150"/>
            <a:ext cx="51244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Scope of Variables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B7E0A-1251-469E-ACC7-1B6E6036DD48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  <p:sp>
        <p:nvSpPr>
          <p:cNvPr id="33796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 variable that can be accessed by all the threads in the team has </a:t>
            </a:r>
            <a:r>
              <a:rPr lang="en-US" altLang="zh-CN">
                <a:solidFill>
                  <a:srgbClr val="C00000"/>
                </a:solidFill>
                <a:ea typeface="宋体" pitchFamily="2" charset="-122"/>
              </a:rPr>
              <a:t>shared</a:t>
            </a:r>
            <a:r>
              <a:rPr lang="en-US" altLang="zh-CN">
                <a:ea typeface="宋体" pitchFamily="2" charset="-122"/>
              </a:rPr>
              <a:t> scope.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A variable that can only be accessed by a single thread has </a:t>
            </a:r>
            <a:r>
              <a:rPr lang="en-US" altLang="zh-CN">
                <a:solidFill>
                  <a:srgbClr val="C00000"/>
                </a:solidFill>
                <a:ea typeface="宋体" pitchFamily="2" charset="-122"/>
              </a:rPr>
              <a:t>private</a:t>
            </a:r>
            <a:r>
              <a:rPr lang="en-US" altLang="zh-CN">
                <a:ea typeface="宋体" pitchFamily="2" charset="-122"/>
              </a:rPr>
              <a:t> scope.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The default scope for variables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declared before a parallel block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is </a:t>
            </a:r>
            <a:r>
              <a:rPr lang="en-US" altLang="zh-CN">
                <a:solidFill>
                  <a:srgbClr val="0066FF"/>
                </a:solidFill>
                <a:ea typeface="宋体" pitchFamily="2" charset="-122"/>
              </a:rPr>
              <a:t>shared</a:t>
            </a:r>
            <a:r>
              <a:rPr lang="en-US" altLang="zh-CN"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649166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Estimating PI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7D5DF-C29F-4032-912C-51F21E8B81A8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pic>
        <p:nvPicPr>
          <p:cNvPr id="4506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238" y="1990725"/>
            <a:ext cx="8389937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1" name="Freeform 4"/>
          <p:cNvSpPr>
            <a:spLocks noChangeArrowheads="1"/>
          </p:cNvSpPr>
          <p:nvPr/>
        </p:nvSpPr>
        <p:spPr bwMode="auto">
          <a:xfrm>
            <a:off x="160338" y="1514475"/>
            <a:ext cx="4221162" cy="3001963"/>
          </a:xfrm>
          <a:custGeom>
            <a:avLst/>
            <a:gdLst>
              <a:gd name="T0" fmla="*/ 1610942 w 4221238"/>
              <a:gd name="T1" fmla="*/ 2607405 h 3002039"/>
              <a:gd name="T2" fmla="*/ 493441 w 4221238"/>
              <a:gd name="T3" fmla="*/ 2636432 h 3002039"/>
              <a:gd name="T4" fmla="*/ 551493 w 4221238"/>
              <a:gd name="T5" fmla="*/ 416027 h 3002039"/>
              <a:gd name="T6" fmla="*/ 3802403 w 4221238"/>
              <a:gd name="T7" fmla="*/ 285413 h 3002039"/>
              <a:gd name="T8" fmla="*/ 3062244 w 4221238"/>
              <a:gd name="T9" fmla="*/ 2128493 h 300203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221238"/>
              <a:gd name="T16" fmla="*/ 0 h 3002039"/>
              <a:gd name="T17" fmla="*/ 4221238 w 4221238"/>
              <a:gd name="T18" fmla="*/ 3002039 h 300203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221238" h="3002039">
                <a:moveTo>
                  <a:pt x="1611086" y="2607734"/>
                </a:moveTo>
                <a:cubicBezTo>
                  <a:pt x="1140581" y="2804886"/>
                  <a:pt x="670076" y="3002039"/>
                  <a:pt x="493486" y="2636763"/>
                </a:cubicBezTo>
                <a:cubicBezTo>
                  <a:pt x="316896" y="2271487"/>
                  <a:pt x="0" y="807963"/>
                  <a:pt x="551543" y="416077"/>
                </a:cubicBezTo>
                <a:cubicBezTo>
                  <a:pt x="1103086" y="24191"/>
                  <a:pt x="3384248" y="0"/>
                  <a:pt x="3802743" y="285448"/>
                </a:cubicBezTo>
                <a:cubicBezTo>
                  <a:pt x="4221238" y="570896"/>
                  <a:pt x="3641876" y="1349829"/>
                  <a:pt x="3062514" y="2128763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/>
            <a:tailEnd type="arrow" w="med" len="med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09" name="TextBox 308"/>
          <p:cNvSpPr txBox="1"/>
          <p:nvPr/>
        </p:nvSpPr>
        <p:spPr>
          <a:xfrm>
            <a:off x="4211638" y="1484313"/>
            <a:ext cx="213836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loop dependency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95E3E4-B549-4EF3-BFF8-B364A486AF59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132" name="标题 131"/>
          <p:cNvSpPr>
            <a:spLocks noGrp="1"/>
          </p:cNvSpPr>
          <p:nvPr>
            <p:ph type="title"/>
          </p:nvPr>
        </p:nvSpPr>
        <p:spPr>
          <a:xfrm>
            <a:off x="1143000" y="0"/>
            <a:ext cx="7115175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Shared Memory Programming</a:t>
            </a:r>
            <a:endParaRPr lang="zh-CN" altLang="en-US" sz="3600" dirty="0"/>
          </a:p>
        </p:txBody>
      </p:sp>
      <p:sp>
        <p:nvSpPr>
          <p:cNvPr id="17412" name="TextBox 144"/>
          <p:cNvSpPr txBox="1">
            <a:spLocks noChangeArrowheads="1"/>
          </p:cNvSpPr>
          <p:nvPr/>
        </p:nvSpPr>
        <p:spPr bwMode="auto">
          <a:xfrm>
            <a:off x="533400" y="1219200"/>
            <a:ext cx="76962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Shared Memory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Start a single process and fork threads.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Threads carry out work.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Threads communicate through shared memory.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solidFill>
                  <a:srgbClr val="FF0000"/>
                </a:solidFill>
                <a:latin typeface="华文隶书" pitchFamily="2" charset="-122"/>
                <a:ea typeface="华文隶书" pitchFamily="2" charset="-122"/>
              </a:rPr>
              <a:t>Threads coordinate through synchronization (also through shared memory).</a:t>
            </a:r>
          </a:p>
          <a:p>
            <a:pPr>
              <a:buFont typeface="Arial" charset="0"/>
              <a:buChar char="•"/>
            </a:pPr>
            <a:endParaRPr lang="en-US" altLang="zh-CN" sz="2800" b="0">
              <a:latin typeface="华文隶书" pitchFamily="2" charset="-122"/>
              <a:ea typeface="黑体" pitchFamily="49" charset="-122"/>
            </a:endParaRPr>
          </a:p>
          <a:p>
            <a:pPr>
              <a:buFont typeface="Arial" charset="0"/>
              <a:buChar char="•"/>
            </a:pPr>
            <a:r>
              <a:rPr lang="en-US" altLang="zh-CN" sz="3200"/>
              <a:t> Distributed Memory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Start multiple processes on multiple systems.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Processes carry out work.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Processes communicate through message-passing.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b="0">
                <a:latin typeface="华文隶书" pitchFamily="2" charset="-122"/>
                <a:ea typeface="华文隶书" pitchFamily="2" charset="-122"/>
              </a:rPr>
              <a:t>Processes coordinate either through message-passing or synchronization (generates messages). </a:t>
            </a:r>
          </a:p>
          <a:p>
            <a:pPr>
              <a:buFont typeface="Arial" charset="0"/>
              <a:buChar char="•"/>
            </a:pPr>
            <a:endParaRPr lang="zh-CN" altLang="en-US" sz="2800" b="0">
              <a:latin typeface="华文隶书" pitchFamily="2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Estimating PI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DE221-F10B-41B8-B656-6272CC6B4BD5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1885950"/>
            <a:ext cx="8485187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940425" y="3541713"/>
            <a:ext cx="22891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Insures factor has </a:t>
            </a:r>
            <a:b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</a:b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private scope.</a:t>
            </a:r>
          </a:p>
        </p:txBody>
      </p:sp>
      <p:sp>
        <p:nvSpPr>
          <p:cNvPr id="46086" name="Freeform 7"/>
          <p:cNvSpPr>
            <a:spLocks noChangeArrowheads="1"/>
          </p:cNvSpPr>
          <p:nvPr/>
        </p:nvSpPr>
        <p:spPr bwMode="auto">
          <a:xfrm>
            <a:off x="5102225" y="2867025"/>
            <a:ext cx="1492250" cy="682625"/>
          </a:xfrm>
          <a:custGeom>
            <a:avLst/>
            <a:gdLst>
              <a:gd name="T0" fmla="*/ 50749 w 1492551"/>
              <a:gd name="T1" fmla="*/ 0 h 682172"/>
              <a:gd name="T2" fmla="*/ 210247 w 1492551"/>
              <a:gd name="T3" fmla="*/ 393189 h 682172"/>
              <a:gd name="T4" fmla="*/ 1312217 w 1492551"/>
              <a:gd name="T5" fmla="*/ 247563 h 682172"/>
              <a:gd name="T6" fmla="*/ 1283219 w 1492551"/>
              <a:gd name="T7" fmla="*/ 684440 h 682172"/>
              <a:gd name="T8" fmla="*/ 0 60000 65536"/>
              <a:gd name="T9" fmla="*/ 0 60000 65536"/>
              <a:gd name="T10" fmla="*/ 0 60000 65536"/>
              <a:gd name="T11" fmla="*/ 0 60000 65536"/>
              <a:gd name="T12" fmla="*/ 0 w 1492551"/>
              <a:gd name="T13" fmla="*/ 0 h 682172"/>
              <a:gd name="T14" fmla="*/ 1492551 w 1492551"/>
              <a:gd name="T15" fmla="*/ 682172 h 6821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2551" h="682172">
                <a:moveTo>
                  <a:pt x="50799" y="0"/>
                </a:moveTo>
                <a:cubicBezTo>
                  <a:pt x="25399" y="175381"/>
                  <a:pt x="0" y="350762"/>
                  <a:pt x="210457" y="391886"/>
                </a:cubicBezTo>
                <a:cubicBezTo>
                  <a:pt x="420914" y="433010"/>
                  <a:pt x="1134533" y="198362"/>
                  <a:pt x="1313542" y="246743"/>
                </a:cubicBezTo>
                <a:cubicBezTo>
                  <a:pt x="1492551" y="295124"/>
                  <a:pt x="1388532" y="488648"/>
                  <a:pt x="1284514" y="682172"/>
                </a:cubicBezTo>
              </a:path>
            </a:pathLst>
          </a:custGeom>
          <a:noFill/>
          <a:ln w="9525" algn="ctr">
            <a:solidFill>
              <a:srgbClr val="C00000"/>
            </a:solidFill>
            <a:round/>
            <a:headEnd type="arrow" w="med" len="med"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Scope of Variables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933D98-3BF2-4616-9FF0-A673417D465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3221038"/>
            <a:ext cx="8243887" cy="325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Content Placeholder 2"/>
          <p:cNvSpPr>
            <a:spLocks noGrp="1"/>
          </p:cNvSpPr>
          <p:nvPr>
            <p:ph idx="1"/>
          </p:nvPr>
        </p:nvSpPr>
        <p:spPr>
          <a:xfrm>
            <a:off x="684213" y="1143000"/>
            <a:ext cx="8270875" cy="5111750"/>
          </a:xfrm>
        </p:spPr>
        <p:txBody>
          <a:bodyPr/>
          <a:lstStyle/>
          <a:p>
            <a:r>
              <a:rPr lang="en-US" altLang="zh-CN" sz="2000">
                <a:ea typeface="宋体" pitchFamily="2" charset="-122"/>
              </a:rPr>
              <a:t>Lets the programmer specify the scope of each variable in a block. </a:t>
            </a:r>
          </a:p>
          <a:p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With this clause the compiler will require that we specify the scope of each variable we use in the block and that has been declared outside the block.</a:t>
            </a:r>
          </a:p>
        </p:txBody>
      </p:sp>
      <p:pic>
        <p:nvPicPr>
          <p:cNvPr id="348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476375"/>
            <a:ext cx="2151063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7381055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Loop Carried Dependence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18E321-04E5-44AF-BDF4-246359D9F389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sp>
        <p:nvSpPr>
          <p:cNvPr id="47108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zh-CN">
              <a:ea typeface="宋体" pitchFamily="2" charset="-122"/>
            </a:endParaRPr>
          </a:p>
          <a:p>
            <a:pPr>
              <a:buFont typeface="Arial" charset="0"/>
              <a:buNone/>
            </a:pPr>
            <a:r>
              <a:rPr lang="en-US" altLang="zh-CN">
                <a:ea typeface="宋体" pitchFamily="2" charset="-122"/>
              </a:rPr>
              <a:t>for (i=0; i&lt;100; i++) {</a:t>
            </a:r>
          </a:p>
          <a:p>
            <a:pPr>
              <a:buFont typeface="Arial" charset="0"/>
              <a:buNone/>
            </a:pPr>
            <a:r>
              <a:rPr lang="en-US" altLang="zh-CN">
                <a:ea typeface="宋体" pitchFamily="2" charset="-122"/>
              </a:rPr>
              <a:t>    A[i+1]=A[i]+C[i];</a:t>
            </a:r>
          </a:p>
          <a:p>
            <a:pPr>
              <a:buFont typeface="Arial" charset="0"/>
              <a:buNone/>
            </a:pPr>
            <a:r>
              <a:rPr lang="en-US" altLang="zh-CN">
                <a:ea typeface="宋体" pitchFamily="2" charset="-122"/>
              </a:rPr>
              <a:t>    B[i+1]=B[i]+A[i+1];</a:t>
            </a:r>
          </a:p>
          <a:p>
            <a:pPr>
              <a:buFont typeface="Arial" charset="0"/>
              <a:buNone/>
            </a:pPr>
            <a:r>
              <a:rPr lang="en-US" altLang="zh-CN">
                <a:ea typeface="宋体" pitchFamily="2" charset="-122"/>
              </a:rPr>
              <a:t>}</a:t>
            </a:r>
          </a:p>
          <a:p>
            <a:pPr>
              <a:buFont typeface="Arial" charset="0"/>
              <a:buNone/>
            </a:pPr>
            <a:endParaRPr lang="en-US" altLang="zh-CN">
              <a:ea typeface="宋体" pitchFamily="2" charset="-122"/>
            </a:endParaRPr>
          </a:p>
          <a:p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Two loop carried dependence.</a:t>
            </a:r>
          </a:p>
          <a:p>
            <a:r>
              <a:rPr lang="en-US" altLang="zh-CN" b="1">
                <a:solidFill>
                  <a:srgbClr val="0000FF"/>
                </a:solidFill>
                <a:ea typeface="宋体" pitchFamily="2" charset="-122"/>
              </a:rPr>
              <a:t>One intra-loop dependence.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Loop Carried Dependence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46C2A9-49C0-4953-8F65-A5939CECD80A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sp>
        <p:nvSpPr>
          <p:cNvPr id="48132" name="Content Placeholder 2"/>
          <p:cNvSpPr>
            <a:spLocks noGrp="1"/>
          </p:cNvSpPr>
          <p:nvPr>
            <p:ph idx="1"/>
          </p:nvPr>
        </p:nvSpPr>
        <p:spPr>
          <a:xfrm>
            <a:off x="685800" y="1136650"/>
            <a:ext cx="8270875" cy="5111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zh-CN" sz="2400">
                <a:ea typeface="宋体" pitchFamily="2" charset="-122"/>
              </a:rPr>
              <a:t>for (i=0; i&lt;100; i++) {</a:t>
            </a:r>
          </a:p>
          <a:p>
            <a:pPr>
              <a:buFont typeface="Arial" charset="0"/>
              <a:buNone/>
            </a:pPr>
            <a:r>
              <a:rPr lang="en-US" altLang="zh-CN" sz="2400">
                <a:ea typeface="宋体" pitchFamily="2" charset="-122"/>
              </a:rPr>
              <a:t>    A[i]=A[i]+B[i];</a:t>
            </a:r>
          </a:p>
          <a:p>
            <a:pPr>
              <a:buFont typeface="Arial" charset="0"/>
              <a:buNone/>
            </a:pPr>
            <a:r>
              <a:rPr lang="en-US" altLang="zh-CN" sz="2400">
                <a:ea typeface="宋体" pitchFamily="2" charset="-122"/>
              </a:rPr>
              <a:t>    B[i+1]=C[i]+D[i];</a:t>
            </a:r>
          </a:p>
          <a:p>
            <a:pPr>
              <a:buFont typeface="Arial" charset="0"/>
              <a:buNone/>
            </a:pPr>
            <a:r>
              <a:rPr lang="en-US" altLang="zh-CN" sz="2400">
                <a:ea typeface="宋体" pitchFamily="2" charset="-122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altLang="zh-CN" sz="2400" b="1">
                <a:solidFill>
                  <a:srgbClr val="FF0000"/>
                </a:solidFill>
                <a:ea typeface="宋体" pitchFamily="2" charset="-122"/>
              </a:rPr>
              <a:t>Eliminating loop dependence:</a:t>
            </a:r>
          </a:p>
          <a:p>
            <a:pPr>
              <a:buFont typeface="Arial" charset="0"/>
              <a:buNone/>
            </a:pPr>
            <a:r>
              <a:rPr lang="en-US" altLang="zh-CN" sz="2400">
                <a:ea typeface="宋体" pitchFamily="2" charset="-122"/>
              </a:rPr>
              <a:t>A[0]=A[0]+B[0];</a:t>
            </a:r>
          </a:p>
          <a:p>
            <a:pPr>
              <a:buFont typeface="Arial" charset="0"/>
              <a:buNone/>
            </a:pPr>
            <a:r>
              <a:rPr lang="en-US" altLang="zh-CN" sz="2400">
                <a:ea typeface="宋体" pitchFamily="2" charset="-122"/>
              </a:rPr>
              <a:t>for (i=0; i&lt;99; i++) {</a:t>
            </a:r>
          </a:p>
          <a:p>
            <a:pPr>
              <a:buFont typeface="Arial" charset="0"/>
              <a:buNone/>
            </a:pPr>
            <a:r>
              <a:rPr lang="en-US" altLang="zh-CN" sz="2400">
                <a:ea typeface="宋体" pitchFamily="2" charset="-122"/>
              </a:rPr>
              <a:t>    B[i+1]=C[i]+D[i];</a:t>
            </a:r>
          </a:p>
          <a:p>
            <a:pPr>
              <a:buFont typeface="Arial" charset="0"/>
              <a:buNone/>
            </a:pPr>
            <a:r>
              <a:rPr lang="en-US" altLang="zh-CN" sz="2400">
                <a:ea typeface="宋体" pitchFamily="2" charset="-122"/>
              </a:rPr>
              <a:t>    A[i+1]=A[i+1]+B[i+1];</a:t>
            </a:r>
          </a:p>
          <a:p>
            <a:pPr>
              <a:buFont typeface="Arial" charset="0"/>
              <a:buNone/>
            </a:pPr>
            <a:r>
              <a:rPr lang="en-US" altLang="zh-CN" sz="2400">
                <a:ea typeface="宋体" pitchFamily="2" charset="-122"/>
              </a:rPr>
              <a:t>}</a:t>
            </a:r>
          </a:p>
          <a:p>
            <a:pPr>
              <a:buFont typeface="Arial" charset="0"/>
              <a:buNone/>
            </a:pPr>
            <a:r>
              <a:rPr lang="en-US" altLang="zh-CN" sz="2400">
                <a:ea typeface="宋体" pitchFamily="2" charset="-122"/>
              </a:rPr>
              <a:t>B[100]=C[99]+D[99];</a:t>
            </a:r>
          </a:p>
          <a:p>
            <a:pPr>
              <a:buFont typeface="Arial" charset="0"/>
              <a:buNone/>
            </a:pPr>
            <a:endParaRPr lang="en-US" altLang="zh-CN">
              <a:ea typeface="宋体" pitchFamily="2" charset="-122"/>
            </a:endParaRPr>
          </a:p>
          <a:p>
            <a:pPr>
              <a:buFont typeface="Arial" charset="0"/>
              <a:buNone/>
            </a:pP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Loop Scheduling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BA0CB-D48E-48BF-B8FA-F71849AC876A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49156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Default schedule:</a:t>
            </a: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br>
              <a:rPr lang="en-US" altLang="zh-CN">
                <a:ea typeface="宋体" pitchFamily="2" charset="-122"/>
              </a:rPr>
            </a:br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Cyclic schedule:</a:t>
            </a:r>
          </a:p>
        </p:txBody>
      </p:sp>
      <p:pic>
        <p:nvPicPr>
          <p:cNvPr id="4915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313" y="1844675"/>
            <a:ext cx="8332787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88" y="4365625"/>
            <a:ext cx="8313737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Loop Scheduling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9AFDB-E6F9-4611-9EC8-02219EB0FCC0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schedule ( type , 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  <a:ea typeface="宋体" pitchFamily="2" charset="-122"/>
              </a:rPr>
              <a:t>chunksize</a:t>
            </a:r>
            <a:r>
              <a:rPr lang="en-US" altLang="zh-CN" b="1" dirty="0">
                <a:solidFill>
                  <a:srgbClr val="0000FF"/>
                </a:solidFill>
                <a:latin typeface="+mj-lt"/>
                <a:ea typeface="宋体" pitchFamily="2" charset="-122"/>
              </a:rPr>
              <a:t> 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dirty="0">
                <a:ea typeface="宋体" pitchFamily="2" charset="-122"/>
              </a:rPr>
              <a:t>Type can be: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808080"/>
                </a:solidFill>
                <a:ea typeface="宋体" pitchFamily="2" charset="-122"/>
              </a:rPr>
              <a:t>static</a:t>
            </a:r>
            <a:r>
              <a:rPr lang="en-US" altLang="zh-CN" dirty="0">
                <a:ea typeface="宋体" pitchFamily="2" charset="-122"/>
              </a:rPr>
              <a:t>: the iterations can be assigned to the threads before the loop is executed.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808080"/>
                </a:solidFill>
                <a:ea typeface="宋体" pitchFamily="2" charset="-122"/>
              </a:rPr>
              <a:t>dynamic</a:t>
            </a:r>
            <a:r>
              <a:rPr lang="en-US" altLang="zh-CN" dirty="0">
                <a:ea typeface="宋体" pitchFamily="2" charset="-122"/>
              </a:rPr>
              <a:t> or </a:t>
            </a:r>
            <a:r>
              <a:rPr lang="en-US" altLang="zh-CN" dirty="0">
                <a:solidFill>
                  <a:srgbClr val="808080"/>
                </a:solidFill>
                <a:ea typeface="宋体" pitchFamily="2" charset="-122"/>
              </a:rPr>
              <a:t>guided</a:t>
            </a:r>
            <a:r>
              <a:rPr lang="en-US" altLang="zh-CN" dirty="0">
                <a:ea typeface="宋体" pitchFamily="2" charset="-122"/>
              </a:rPr>
              <a:t>: the iterations are assigned to the threads while the loop is executing.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808080"/>
                </a:solidFill>
                <a:ea typeface="宋体" pitchFamily="2" charset="-122"/>
              </a:rPr>
              <a:t>auto</a:t>
            </a:r>
            <a:r>
              <a:rPr lang="en-US" altLang="zh-CN" dirty="0">
                <a:ea typeface="宋体" pitchFamily="2" charset="-122"/>
              </a:rPr>
              <a:t>: the compiler and/or the run-time system determine the schedule.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en-US" altLang="zh-CN" dirty="0">
                <a:solidFill>
                  <a:srgbClr val="808080"/>
                </a:solidFill>
                <a:ea typeface="宋体" pitchFamily="2" charset="-122"/>
              </a:rPr>
              <a:t>runtime</a:t>
            </a:r>
            <a:r>
              <a:rPr lang="en-US" altLang="zh-CN" dirty="0">
                <a:ea typeface="宋体" pitchFamily="2" charset="-122"/>
              </a:rPr>
              <a:t>: the schedule is determined at run-time.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dirty="0" err="1">
                <a:ea typeface="宋体" pitchFamily="2" charset="-122"/>
              </a:rPr>
              <a:t>chunksize</a:t>
            </a:r>
            <a:r>
              <a:rPr lang="en-US" altLang="zh-CN" dirty="0">
                <a:ea typeface="宋体" pitchFamily="2" charset="-122"/>
              </a:rPr>
              <a:t> is a positive integer.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Static Scheduling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D47FC-C3B3-495E-91EB-8BAB9C190178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pic>
        <p:nvPicPr>
          <p:cNvPr id="5120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339850"/>
            <a:ext cx="32480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1143000"/>
            <a:ext cx="32766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3000375"/>
            <a:ext cx="32575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895600"/>
            <a:ext cx="33147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8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4905375"/>
            <a:ext cx="32289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9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572000" y="4781550"/>
            <a:ext cx="3381375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Dynamic Scheduling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13351-DCC5-4C7E-984A-DE14F8373DF4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52228" name="Content Placeholder 2"/>
          <p:cNvSpPr>
            <a:spLocks noGrp="1"/>
          </p:cNvSpPr>
          <p:nvPr>
            <p:ph idx="1"/>
          </p:nvPr>
        </p:nvSpPr>
        <p:spPr>
          <a:xfrm>
            <a:off x="609600" y="1216025"/>
            <a:ext cx="8270875" cy="5184775"/>
          </a:xfrm>
        </p:spPr>
        <p:txBody>
          <a:bodyPr/>
          <a:lstStyle/>
          <a:p>
            <a:r>
              <a:rPr lang="en-US" altLang="zh-CN" sz="3000">
                <a:ea typeface="宋体" pitchFamily="2" charset="-122"/>
              </a:rPr>
              <a:t>The iterations are also broken up into chunks of </a:t>
            </a:r>
            <a:r>
              <a:rPr lang="en-US" altLang="zh-CN" sz="3000">
                <a:solidFill>
                  <a:srgbClr val="C00000"/>
                </a:solidFill>
                <a:ea typeface="宋体" pitchFamily="2" charset="-122"/>
              </a:rPr>
              <a:t>chunksize</a:t>
            </a:r>
            <a:r>
              <a:rPr lang="en-US" altLang="zh-CN" sz="3000">
                <a:ea typeface="宋体" pitchFamily="2" charset="-122"/>
              </a:rPr>
              <a:t> consecutive iterations. </a:t>
            </a:r>
          </a:p>
          <a:p>
            <a:r>
              <a:rPr lang="en-US" altLang="zh-CN" sz="3000">
                <a:ea typeface="宋体" pitchFamily="2" charset="-122"/>
              </a:rPr>
              <a:t>Each thread executes a chunk, and when a thread finishes a chunk, it requests another one from the run-time system. </a:t>
            </a:r>
          </a:p>
          <a:p>
            <a:r>
              <a:rPr lang="en-US" altLang="zh-CN" sz="3000">
                <a:ea typeface="宋体" pitchFamily="2" charset="-122"/>
              </a:rPr>
              <a:t>This continues until all the iterations are completed. </a:t>
            </a:r>
          </a:p>
          <a:p>
            <a:r>
              <a:rPr lang="en-US" altLang="zh-CN" sz="3000">
                <a:ea typeface="宋体" pitchFamily="2" charset="-122"/>
              </a:rPr>
              <a:t>The </a:t>
            </a:r>
            <a:r>
              <a:rPr lang="en-US" altLang="zh-CN" sz="3000">
                <a:solidFill>
                  <a:srgbClr val="C00000"/>
                </a:solidFill>
                <a:ea typeface="宋体" pitchFamily="2" charset="-122"/>
              </a:rPr>
              <a:t>chunksize</a:t>
            </a:r>
            <a:r>
              <a:rPr lang="en-US" altLang="zh-CN" sz="3000">
                <a:ea typeface="宋体" pitchFamily="2" charset="-122"/>
              </a:rPr>
              <a:t> can be omitted. When it is omitted, a </a:t>
            </a:r>
            <a:r>
              <a:rPr lang="en-US" altLang="zh-CN" sz="3000">
                <a:solidFill>
                  <a:srgbClr val="C00000"/>
                </a:solidFill>
                <a:ea typeface="宋体" pitchFamily="2" charset="-122"/>
              </a:rPr>
              <a:t>chunksize</a:t>
            </a:r>
            <a:r>
              <a:rPr lang="en-US" altLang="zh-CN" sz="3000">
                <a:ea typeface="宋体" pitchFamily="2" charset="-122"/>
              </a:rPr>
              <a:t> of 1 is used.</a:t>
            </a: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Guided Scheduling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5A513-8D56-4ECE-BE64-7977F96D38DD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70875" cy="511175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Each thread also executes a chunk, and when a thread finishes a chunk, it requests another one. </a:t>
            </a:r>
          </a:p>
          <a:p>
            <a:r>
              <a:rPr lang="en-US" altLang="zh-CN" sz="2800">
                <a:ea typeface="宋体" pitchFamily="2" charset="-122"/>
              </a:rPr>
              <a:t>However, in a guided schedule, as chunks are completed the size of the new chunks decreases exponentially.</a:t>
            </a:r>
          </a:p>
          <a:p>
            <a:r>
              <a:rPr lang="en-US" altLang="zh-CN" sz="2800">
                <a:ea typeface="宋体" pitchFamily="2" charset="-122"/>
              </a:rPr>
              <a:t>If no </a:t>
            </a:r>
            <a:r>
              <a:rPr lang="en-US" altLang="zh-CN" sz="2800">
                <a:solidFill>
                  <a:srgbClr val="C00000"/>
                </a:solidFill>
                <a:ea typeface="宋体" pitchFamily="2" charset="-122"/>
              </a:rPr>
              <a:t>chunksize</a:t>
            </a:r>
            <a:r>
              <a:rPr lang="en-US" altLang="zh-CN" sz="2800">
                <a:ea typeface="宋体" pitchFamily="2" charset="-122"/>
              </a:rPr>
              <a:t> is specified, the size of the chunks decreases down to 1. </a:t>
            </a:r>
          </a:p>
          <a:p>
            <a:r>
              <a:rPr lang="en-US" altLang="zh-CN" sz="2800">
                <a:ea typeface="宋体" pitchFamily="2" charset="-122"/>
              </a:rPr>
              <a:t>If </a:t>
            </a:r>
            <a:r>
              <a:rPr lang="en-US" altLang="zh-CN" sz="2800">
                <a:solidFill>
                  <a:srgbClr val="C00000"/>
                </a:solidFill>
                <a:ea typeface="宋体" pitchFamily="2" charset="-122"/>
              </a:rPr>
              <a:t>chunksize</a:t>
            </a:r>
            <a:r>
              <a:rPr lang="en-US" altLang="zh-CN" sz="2800">
                <a:ea typeface="宋体" pitchFamily="2" charset="-122"/>
              </a:rPr>
              <a:t> is specified, it decreases down to </a:t>
            </a:r>
            <a:r>
              <a:rPr lang="en-US" altLang="zh-CN" sz="2800">
                <a:solidFill>
                  <a:srgbClr val="C00000"/>
                </a:solidFill>
                <a:ea typeface="宋体" pitchFamily="2" charset="-122"/>
              </a:rPr>
              <a:t>chunksize</a:t>
            </a:r>
            <a:r>
              <a:rPr lang="en-US" altLang="zh-CN" sz="2800">
                <a:ea typeface="宋体" pitchFamily="2" charset="-122"/>
              </a:rPr>
              <a:t>, with the exception that the very last chunk can be smaller than </a:t>
            </a:r>
            <a:r>
              <a:rPr lang="en-US" altLang="zh-CN" sz="2800">
                <a:solidFill>
                  <a:srgbClr val="C00000"/>
                </a:solidFill>
                <a:ea typeface="宋体" pitchFamily="2" charset="-122"/>
              </a:rPr>
              <a:t>chunksize</a:t>
            </a:r>
            <a:r>
              <a:rPr lang="en-US" altLang="zh-CN" sz="280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Guided Scheduling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A62C8A-9B4F-4250-9B3C-3B1EB35F84AF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8" name="Rectangle 2"/>
          <p:cNvSpPr/>
          <p:nvPr/>
        </p:nvSpPr>
        <p:spPr>
          <a:xfrm>
            <a:off x="539750" y="5570538"/>
            <a:ext cx="7704138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Assignment of trapezoidal rule iterations 1–9999 using a guided schedule with two threads.</a:t>
            </a: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7488" y="1217613"/>
            <a:ext cx="5821362" cy="42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002C86-3F21-4C6A-BE88-174F888BF984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1320800"/>
            <a:ext cx="8534400" cy="536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CN" sz="2400" b="0" dirty="0">
                <a:latin typeface="Arial" pitchFamily="34" charset="0"/>
                <a:cs typeface="+mn-cs"/>
              </a:rPr>
              <a:t> An API for shared-memory parallel programming, MP = multiprocessing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400" b="0" dirty="0">
                <a:latin typeface="Arial" pitchFamily="34" charset="0"/>
                <a:cs typeface="+mn-cs"/>
              </a:rPr>
              <a:t> Designed for systems in which each thread or process can potentially have access to all available memory.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400" b="0" dirty="0">
                <a:latin typeface="Arial" pitchFamily="34" charset="0"/>
                <a:cs typeface="+mn-cs"/>
              </a:rPr>
              <a:t> System is viewed as a collection of cores or CPU’s, all of which have access to main memory.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400" b="0" dirty="0">
                <a:latin typeface="Arial" pitchFamily="34" charset="0"/>
                <a:cs typeface="+mn-cs"/>
              </a:rPr>
              <a:t> Higher-level support for scientific programming on shared memory architectures.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400" b="0" dirty="0">
                <a:latin typeface="Arial" pitchFamily="34" charset="0"/>
                <a:cs typeface="+mn-cs"/>
              </a:rPr>
              <a:t> Programmer identifies parallelism and data properties, and guides scheduling at a high level.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sz="2400" b="0" dirty="0">
                <a:latin typeface="Arial" pitchFamily="34" charset="0"/>
                <a:cs typeface="+mn-cs"/>
              </a:rPr>
              <a:t> System decomposes parallelism and manages schedule.</a:t>
            </a:r>
          </a:p>
          <a:p>
            <a:pPr>
              <a:defRPr/>
            </a:pPr>
            <a:endParaRPr lang="en-US" altLang="zh-CN" sz="2400" b="0" dirty="0">
              <a:latin typeface="Arial" pitchFamily="34" charset="0"/>
              <a:cs typeface="+mn-cs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altLang="zh-CN" sz="2400" b="0" dirty="0">
              <a:latin typeface="Arial" pitchFamily="34" charset="0"/>
              <a:cs typeface="+mn-cs"/>
            </a:endParaRPr>
          </a:p>
          <a:p>
            <a:pPr marL="203200" indent="-203200">
              <a:lnSpc>
                <a:spcPct val="75000"/>
              </a:lnSpc>
              <a:spcBef>
                <a:spcPct val="65000"/>
              </a:spcBef>
              <a:buSzPct val="100000"/>
              <a:buFontTx/>
              <a:buChar char="•"/>
              <a:defRPr/>
            </a:pPr>
            <a:endParaRPr lang="en-US" altLang="zh-CN" sz="2400" b="0" dirty="0">
              <a:latin typeface="华文隶书" pitchFamily="2" charset="-122"/>
              <a:ea typeface="黑体" pitchFamily="2" charset="-122"/>
              <a:cs typeface="+mn-cs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609850" y="5638800"/>
            <a:ext cx="35623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>
                <a:solidFill>
                  <a:srgbClr val="FF0000"/>
                </a:solidFill>
              </a:rPr>
              <a:t>See http://www.openmp.org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Runtime Scheduling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41B69-8A21-427A-A833-36D181B9FA49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>
          <a:xfrm>
            <a:off x="533400" y="1289050"/>
            <a:ext cx="8270875" cy="5111750"/>
          </a:xfrm>
        </p:spPr>
        <p:txBody>
          <a:bodyPr/>
          <a:lstStyle/>
          <a:p>
            <a:r>
              <a:rPr lang="en-US" altLang="zh-CN" sz="2400">
                <a:ea typeface="宋体" pitchFamily="2" charset="-122"/>
              </a:rPr>
              <a:t>The system uses the environment variable </a:t>
            </a:r>
            <a:r>
              <a:rPr lang="en-US" altLang="zh-CN" sz="2400">
                <a:solidFill>
                  <a:srgbClr val="FF0000"/>
                </a:solidFill>
                <a:ea typeface="宋体" pitchFamily="2" charset="-122"/>
              </a:rPr>
              <a:t>OMP_SCHEDULE</a:t>
            </a:r>
            <a:r>
              <a:rPr lang="en-US" altLang="zh-CN" sz="2400">
                <a:ea typeface="宋体" pitchFamily="2" charset="-122"/>
              </a:rPr>
              <a:t> to determine at run-time how to schedule the loop.</a:t>
            </a:r>
          </a:p>
          <a:p>
            <a:pPr>
              <a:buFont typeface="Arial" charset="0"/>
              <a:buNone/>
            </a:pPr>
            <a:r>
              <a:rPr lang="en-US" altLang="zh-CN" sz="2400">
                <a:ea typeface="宋体" pitchFamily="2" charset="-122"/>
              </a:rPr>
              <a:t> </a:t>
            </a:r>
          </a:p>
          <a:p>
            <a:r>
              <a:rPr lang="en-US" altLang="zh-CN" sz="2400">
                <a:ea typeface="宋体" pitchFamily="2" charset="-122"/>
              </a:rPr>
              <a:t>The OMP_SCHEDULE environment variable can take on any of the values that can be used for a static, dynamic, or guided schedule.</a:t>
            </a:r>
          </a:p>
          <a:p>
            <a:endParaRPr lang="en-US" altLang="zh-CN" sz="2400">
              <a:ea typeface="宋体" pitchFamily="2" charset="-122"/>
            </a:endParaRP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CN" sz="2400">
                <a:ea typeface="宋体" pitchFamily="2" charset="-122"/>
              </a:rPr>
              <a:t>For example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 	setenv OMP_SCHEDULE GUIDED,4 [csh, tcsh]</a:t>
            </a:r>
          </a:p>
          <a:p>
            <a:pPr>
              <a:spcBef>
                <a:spcPts val="600"/>
              </a:spcBef>
              <a:buFontTx/>
              <a:buNone/>
            </a:pPr>
            <a:r>
              <a:rPr lang="en-US" altLang="zh-CN" sz="2400">
                <a:ea typeface="宋体" pitchFamily="2" charset="-122"/>
              </a:rPr>
              <a:t> 	export OMP_SCHEDULE=GUIDED,4 [sh, ksh, bash]</a:t>
            </a:r>
          </a:p>
          <a:p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Impact of Scheduling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87CF71-545C-4D60-AD22-E879E055D5F8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>
          <a:xfrm>
            <a:off x="609600" y="979488"/>
            <a:ext cx="8001000" cy="4202112"/>
          </a:xfrm>
        </p:spPr>
        <p:txBody>
          <a:bodyPr/>
          <a:lstStyle/>
          <a:p>
            <a:r>
              <a:rPr lang="en-US" altLang="zh-CN">
                <a:ea typeface="黑体" pitchFamily="49" charset="-122"/>
              </a:rPr>
              <a:t>Load balance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Same work in each iteration?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Processors working at same speed?</a:t>
            </a:r>
          </a:p>
          <a:p>
            <a:r>
              <a:rPr lang="en-US" altLang="zh-CN">
                <a:ea typeface="黑体" pitchFamily="49" charset="-122"/>
              </a:rPr>
              <a:t>Scheduling overhead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Static decisions are cheap because they require no run-time coordination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Dynamic decisions have overhead that is impacted by complexity and frequency of decisions</a:t>
            </a:r>
          </a:p>
          <a:p>
            <a:r>
              <a:rPr lang="en-US" altLang="zh-CN">
                <a:ea typeface="黑体" pitchFamily="49" charset="-122"/>
              </a:rPr>
              <a:t>Data locality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Particularly within cache lines for small chunk sizes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>
                <a:ea typeface="黑体" pitchFamily="49" charset="-122"/>
              </a:rPr>
              <a:t>Also impacts data reuse on same processor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OpenMP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01A027-4B99-40C2-98F9-CAE6F20BC82D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9460" name="矩形 5"/>
          <p:cNvSpPr>
            <a:spLocks noChangeArrowheads="1"/>
          </p:cNvSpPr>
          <p:nvPr/>
        </p:nvSpPr>
        <p:spPr bwMode="auto">
          <a:xfrm>
            <a:off x="228600" y="1166813"/>
            <a:ext cx="89154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400"/>
              <a:t> Common model for shared-memory parallel programming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0">
                <a:latin typeface="华文隶书" pitchFamily="2" charset="-122"/>
                <a:ea typeface="华文隶书" pitchFamily="2" charset="-122"/>
              </a:rPr>
              <a:t>Portable across shared-memory architectures</a:t>
            </a:r>
          </a:p>
          <a:p>
            <a:pPr>
              <a:buFont typeface="Arial" charset="0"/>
              <a:buChar char="•"/>
            </a:pPr>
            <a:r>
              <a:rPr lang="en-US" altLang="zh-CN" sz="2400"/>
              <a:t> Scalable (on shared-memory platforms)</a:t>
            </a:r>
          </a:p>
          <a:p>
            <a:pPr>
              <a:buFont typeface="Arial" charset="0"/>
              <a:buChar char="•"/>
            </a:pPr>
            <a:r>
              <a:rPr lang="en-US" altLang="zh-CN" sz="2400"/>
              <a:t> Incremental parallelization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0">
                <a:latin typeface="华文隶书" pitchFamily="2" charset="-122"/>
                <a:ea typeface="华文隶书" pitchFamily="2" charset="-122"/>
              </a:rPr>
              <a:t>Parallelize individual computations in a program while leaving the rest of the program sequential</a:t>
            </a:r>
          </a:p>
          <a:p>
            <a:pPr>
              <a:buFont typeface="Arial" charset="0"/>
              <a:buChar char="•"/>
            </a:pPr>
            <a:r>
              <a:rPr lang="en-US" altLang="zh-CN" sz="2400"/>
              <a:t> Compiler based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0">
                <a:latin typeface="华文隶书" pitchFamily="2" charset="-122"/>
                <a:ea typeface="华文隶书" pitchFamily="2" charset="-122"/>
              </a:rPr>
              <a:t>Compiler generates thread program and synchronization</a:t>
            </a:r>
          </a:p>
          <a:p>
            <a:pPr>
              <a:buFont typeface="Arial" charset="0"/>
              <a:buChar char="•"/>
            </a:pPr>
            <a:r>
              <a:rPr lang="en-US" altLang="zh-CN" sz="2400"/>
              <a:t> Extensions to existing programming languages (Fortran, C and C++)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0">
                <a:latin typeface="华文隶书" pitchFamily="2" charset="-122"/>
                <a:ea typeface="华文隶书" pitchFamily="2" charset="-122"/>
              </a:rPr>
              <a:t>mainly by directives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800" b="0">
                <a:latin typeface="华文隶书" pitchFamily="2" charset="-122"/>
                <a:ea typeface="华文隶书" pitchFamily="2" charset="-122"/>
              </a:rPr>
              <a:t>a few library routines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Programmer’s View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A2AD3-6B24-455D-B91F-6FDB47C85490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1154113"/>
            <a:ext cx="8656638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>
                <a:latin typeface="幼圆" pitchFamily="49" charset="-122"/>
                <a:ea typeface="黑体" pitchFamily="2" charset="-122"/>
                <a:cs typeface="+mn-cs"/>
              </a:rPr>
              <a:t>OpenMP</a:t>
            </a:r>
            <a:r>
              <a:rPr lang="en-US" altLang="zh-CN" sz="2800" dirty="0">
                <a:latin typeface="幼圆" pitchFamily="49" charset="-122"/>
                <a:ea typeface="黑体" pitchFamily="2" charset="-122"/>
                <a:cs typeface="+mn-cs"/>
              </a:rPr>
              <a:t> is a portable, threaded, shared-memory programming </a:t>
            </a:r>
            <a:r>
              <a:rPr lang="en-US" altLang="zh-CN" sz="2800" i="1" dirty="0">
                <a:latin typeface="幼圆" pitchFamily="49" charset="-122"/>
                <a:ea typeface="黑体" pitchFamily="2" charset="-122"/>
                <a:cs typeface="+mn-cs"/>
              </a:rPr>
              <a:t>specification</a:t>
            </a:r>
            <a:r>
              <a:rPr lang="en-US" altLang="zh-CN" sz="2800" dirty="0">
                <a:latin typeface="幼圆" pitchFamily="49" charset="-122"/>
                <a:ea typeface="黑体" pitchFamily="2" charset="-122"/>
                <a:cs typeface="+mn-cs"/>
              </a:rPr>
              <a:t> with “light” syntax</a:t>
            </a:r>
          </a:p>
          <a:p>
            <a:pPr marL="971550" lvl="1" indent="-51435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  <a:cs typeface="+mn-cs"/>
              </a:rPr>
              <a:t>Exact behavior depends on </a:t>
            </a:r>
            <a:r>
              <a:rPr lang="en-US" altLang="zh-CN" sz="2400" b="0" dirty="0" err="1">
                <a:latin typeface="华文隶书" pitchFamily="2" charset="-122"/>
                <a:ea typeface="黑体" pitchFamily="2" charset="-122"/>
                <a:cs typeface="+mn-cs"/>
              </a:rPr>
              <a:t>OpenMP</a:t>
            </a:r>
            <a:r>
              <a:rPr lang="en-US" altLang="zh-CN" sz="2400" b="0" dirty="0">
                <a:latin typeface="华文隶书" pitchFamily="2" charset="-122"/>
                <a:ea typeface="黑体" pitchFamily="2" charset="-122"/>
                <a:cs typeface="+mn-cs"/>
              </a:rPr>
              <a:t> implementation!</a:t>
            </a:r>
          </a:p>
          <a:p>
            <a:pPr marL="971550" lvl="1" indent="-51435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  <a:cs typeface="+mn-cs"/>
              </a:rPr>
              <a:t>Requires compiler support (</a:t>
            </a:r>
            <a:r>
              <a:rPr lang="en-US" altLang="zh-CN" sz="2400" b="0" u="sng" dirty="0">
                <a:latin typeface="华文隶书" pitchFamily="2" charset="-122"/>
                <a:ea typeface="黑体" pitchFamily="2" charset="-122"/>
                <a:cs typeface="+mn-cs"/>
              </a:rPr>
              <a:t>C/C++</a:t>
            </a:r>
            <a:r>
              <a:rPr lang="en-US" altLang="zh-CN" sz="2400" b="0" dirty="0">
                <a:latin typeface="华文隶书" pitchFamily="2" charset="-122"/>
                <a:ea typeface="黑体" pitchFamily="2" charset="-122"/>
                <a:cs typeface="+mn-cs"/>
              </a:rPr>
              <a:t> or Fortran)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>
                <a:latin typeface="幼圆" pitchFamily="49" charset="-122"/>
                <a:ea typeface="黑体" pitchFamily="2" charset="-122"/>
                <a:cs typeface="+mn-cs"/>
              </a:rPr>
              <a:t>OpenMP</a:t>
            </a:r>
            <a:r>
              <a:rPr lang="en-US" altLang="zh-CN" sz="2800" dirty="0">
                <a:latin typeface="幼圆" pitchFamily="49" charset="-122"/>
                <a:ea typeface="黑体" pitchFamily="2" charset="-122"/>
                <a:cs typeface="+mn-cs"/>
              </a:rPr>
              <a:t> will: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  <a:cs typeface="+mn-cs"/>
              </a:rPr>
              <a:t>   Allow a programmer to separate a program into serial regions and   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  <a:cs typeface="+mn-cs"/>
              </a:rPr>
              <a:t>       parallel regions, rather than concurrently-executing threads.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  <a:cs typeface="+mn-cs"/>
              </a:rPr>
              <a:t>   Hide stack management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  <a:cs typeface="+mn-cs"/>
              </a:rPr>
              <a:t>   Provide synchronization constructs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>
                <a:latin typeface="幼圆" pitchFamily="49" charset="-122"/>
                <a:ea typeface="黑体" pitchFamily="2" charset="-122"/>
                <a:cs typeface="+mn-cs"/>
              </a:rPr>
              <a:t>OpenMP</a:t>
            </a:r>
            <a:r>
              <a:rPr lang="en-US" altLang="zh-CN" sz="2800" dirty="0">
                <a:latin typeface="幼圆" pitchFamily="49" charset="-122"/>
                <a:ea typeface="黑体" pitchFamily="2" charset="-122"/>
                <a:cs typeface="+mn-cs"/>
              </a:rPr>
              <a:t> will not: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  <a:cs typeface="+mn-cs"/>
              </a:rPr>
              <a:t>   Parallelize automatically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  <a:cs typeface="+mn-cs"/>
              </a:rPr>
              <a:t>   Guarantee speedup</a:t>
            </a:r>
          </a:p>
          <a:p>
            <a:pPr marL="742950" lvl="1" indent="-28575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2400" b="0" dirty="0">
                <a:latin typeface="华文隶书" pitchFamily="2" charset="-122"/>
                <a:ea typeface="黑体" pitchFamily="2" charset="-122"/>
                <a:cs typeface="+mn-cs"/>
              </a:rPr>
              <a:t>   Provide freedom from data races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Execution Model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30DCA-6B34-4065-B103-3B76E858993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1270000"/>
            <a:ext cx="82296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>
                <a:latin typeface="幼圆" pitchFamily="49" charset="-122"/>
                <a:ea typeface="黑体" pitchFamily="49" charset="-122"/>
              </a:rPr>
              <a:t>Fork-join model of parallel execution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>
                <a:latin typeface="幼圆" pitchFamily="49" charset="-122"/>
                <a:ea typeface="黑体" pitchFamily="49" charset="-122"/>
              </a:rPr>
              <a:t>Begin execution as a single process (</a:t>
            </a:r>
            <a:r>
              <a:rPr lang="en-US" altLang="zh-CN" sz="2000">
                <a:solidFill>
                  <a:srgbClr val="0000FF"/>
                </a:solidFill>
                <a:latin typeface="幼圆" pitchFamily="49" charset="-122"/>
                <a:ea typeface="黑体" pitchFamily="49" charset="-122"/>
              </a:rPr>
              <a:t>master thread</a:t>
            </a:r>
            <a:r>
              <a:rPr lang="en-US" altLang="zh-CN" sz="2000">
                <a:latin typeface="幼圆" pitchFamily="49" charset="-122"/>
                <a:ea typeface="黑体" pitchFamily="49" charset="-122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>
                <a:latin typeface="幼圆" pitchFamily="49" charset="-122"/>
                <a:ea typeface="黑体" pitchFamily="49" charset="-122"/>
              </a:rPr>
              <a:t>Start of a parallel construct: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000" b="0">
                <a:latin typeface="华文隶书" pitchFamily="2" charset="-122"/>
                <a:ea typeface="黑体" pitchFamily="49" charset="-122"/>
              </a:rPr>
              <a:t>Master thread creates team of threads (</a:t>
            </a:r>
            <a:r>
              <a:rPr lang="en-US" altLang="zh-CN" sz="2000">
                <a:solidFill>
                  <a:srgbClr val="0000FF"/>
                </a:solidFill>
                <a:latin typeface="华文隶书" pitchFamily="2" charset="-122"/>
                <a:ea typeface="黑体" pitchFamily="49" charset="-122"/>
              </a:rPr>
              <a:t>worker threads</a:t>
            </a:r>
            <a:r>
              <a:rPr lang="en-US" altLang="zh-CN" sz="2000" b="0">
                <a:latin typeface="华文隶书" pitchFamily="2" charset="-122"/>
                <a:ea typeface="黑体" pitchFamily="49" charset="-122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>
                <a:latin typeface="幼圆" pitchFamily="49" charset="-122"/>
                <a:ea typeface="黑体" pitchFamily="49" charset="-122"/>
              </a:rPr>
              <a:t>Completion of a parallel construct: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000" b="0">
                <a:latin typeface="华文隶书" pitchFamily="2" charset="-122"/>
                <a:ea typeface="黑体" pitchFamily="49" charset="-122"/>
              </a:rPr>
              <a:t>Threads in the team synchronize -- </a:t>
            </a:r>
            <a:r>
              <a:rPr lang="en-US" altLang="zh-CN" sz="2000">
                <a:solidFill>
                  <a:srgbClr val="0000FF"/>
                </a:solidFill>
                <a:latin typeface="华文隶书" pitchFamily="2" charset="-122"/>
                <a:ea typeface="黑体" pitchFamily="49" charset="-122"/>
              </a:rPr>
              <a:t>implicit barrier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>
                <a:latin typeface="幼圆" pitchFamily="49" charset="-122"/>
                <a:ea typeface="黑体" pitchFamily="49" charset="-122"/>
              </a:rPr>
              <a:t>Only master thread continues execution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altLang="zh-CN" sz="2000">
                <a:latin typeface="幼圆" pitchFamily="49" charset="-122"/>
                <a:ea typeface="黑体" pitchFamily="49" charset="-122"/>
              </a:rPr>
              <a:t>Implementation optimization: 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CN" sz="2000" b="0">
                <a:latin typeface="华文隶书" pitchFamily="2" charset="-122"/>
                <a:ea typeface="黑体" pitchFamily="49" charset="-122"/>
              </a:rPr>
              <a:t>Worker threads spin waiting on next fork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endParaRPr lang="en-US" altLang="zh-CN" sz="2000" b="0">
              <a:ea typeface="黑体" pitchFamily="49" charset="-122"/>
            </a:endParaRPr>
          </a:p>
        </p:txBody>
      </p:sp>
      <p:sp>
        <p:nvSpPr>
          <p:cNvPr id="7" name="Freeform 5"/>
          <p:cNvSpPr>
            <a:spLocks/>
          </p:cNvSpPr>
          <p:nvPr/>
        </p:nvSpPr>
        <p:spPr bwMode="auto">
          <a:xfrm>
            <a:off x="6235700" y="43180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2147483647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2147483647 w 104"/>
              <a:gd name="T9" fmla="*/ 2147483647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240"/>
              <a:gd name="T17" fmla="*/ 104 w 104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240">
                <a:moveTo>
                  <a:pt x="56" y="0"/>
                </a:moveTo>
                <a:cubicBezTo>
                  <a:pt x="28" y="16"/>
                  <a:pt x="0" y="32"/>
                  <a:pt x="8" y="48"/>
                </a:cubicBezTo>
                <a:cubicBezTo>
                  <a:pt x="16" y="64"/>
                  <a:pt x="104" y="72"/>
                  <a:pt x="104" y="96"/>
                </a:cubicBezTo>
                <a:cubicBezTo>
                  <a:pt x="104" y="120"/>
                  <a:pt x="16" y="168"/>
                  <a:pt x="8" y="192"/>
                </a:cubicBezTo>
                <a:cubicBezTo>
                  <a:pt x="0" y="216"/>
                  <a:pt x="28" y="228"/>
                  <a:pt x="56" y="240"/>
                </a:cubicBezTo>
              </a:path>
            </a:pathLst>
          </a:cu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791200" y="4851400"/>
            <a:ext cx="1295400" cy="1143000"/>
            <a:chOff x="2208" y="3072"/>
            <a:chExt cx="816" cy="720"/>
          </a:xfrm>
        </p:grpSpPr>
        <p:sp>
          <p:nvSpPr>
            <p:cNvPr id="21518" name="Text Box 6"/>
            <p:cNvSpPr txBox="1">
              <a:spLocks noChangeArrowheads="1"/>
            </p:cNvSpPr>
            <p:nvPr/>
          </p:nvSpPr>
          <p:spPr bwMode="auto">
            <a:xfrm>
              <a:off x="2332" y="3072"/>
              <a:ext cx="50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/>
                <a:t>fork</a:t>
              </a:r>
            </a:p>
          </p:txBody>
        </p:sp>
        <p:sp>
          <p:nvSpPr>
            <p:cNvPr id="21519" name="Line 7"/>
            <p:cNvSpPr>
              <a:spLocks noChangeShapeType="1"/>
            </p:cNvSpPr>
            <p:nvPr/>
          </p:nvSpPr>
          <p:spPr bwMode="auto">
            <a:xfrm flipH="1">
              <a:off x="2208" y="3360"/>
              <a:ext cx="240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9"/>
            <p:cNvSpPr>
              <a:spLocks noChangeShapeType="1"/>
            </p:cNvSpPr>
            <p:nvPr/>
          </p:nvSpPr>
          <p:spPr bwMode="auto">
            <a:xfrm flipH="1">
              <a:off x="2352" y="3360"/>
              <a:ext cx="240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10"/>
            <p:cNvSpPr>
              <a:spLocks noChangeShapeType="1"/>
            </p:cNvSpPr>
            <p:nvPr/>
          </p:nvSpPr>
          <p:spPr bwMode="auto">
            <a:xfrm>
              <a:off x="2688" y="3360"/>
              <a:ext cx="192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>
              <a:off x="2832" y="3360"/>
              <a:ext cx="192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334000" y="5876925"/>
            <a:ext cx="7937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/>
              <a:t>join</a:t>
            </a:r>
          </a:p>
        </p:txBody>
      </p:sp>
      <p:sp>
        <p:nvSpPr>
          <p:cNvPr id="15" name="Freeform 15"/>
          <p:cNvSpPr>
            <a:spLocks/>
          </p:cNvSpPr>
          <p:nvPr/>
        </p:nvSpPr>
        <p:spPr bwMode="auto">
          <a:xfrm>
            <a:off x="5654675" y="6299200"/>
            <a:ext cx="165100" cy="381000"/>
          </a:xfrm>
          <a:custGeom>
            <a:avLst/>
            <a:gdLst>
              <a:gd name="T0" fmla="*/ 2147483647 w 104"/>
              <a:gd name="T1" fmla="*/ 0 h 240"/>
              <a:gd name="T2" fmla="*/ 2147483647 w 104"/>
              <a:gd name="T3" fmla="*/ 2147483647 h 240"/>
              <a:gd name="T4" fmla="*/ 2147483647 w 104"/>
              <a:gd name="T5" fmla="*/ 2147483647 h 240"/>
              <a:gd name="T6" fmla="*/ 2147483647 w 104"/>
              <a:gd name="T7" fmla="*/ 2147483647 h 240"/>
              <a:gd name="T8" fmla="*/ 2147483647 w 104"/>
              <a:gd name="T9" fmla="*/ 2147483647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"/>
              <a:gd name="T16" fmla="*/ 0 h 240"/>
              <a:gd name="T17" fmla="*/ 104 w 104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" h="240">
                <a:moveTo>
                  <a:pt x="56" y="0"/>
                </a:moveTo>
                <a:cubicBezTo>
                  <a:pt x="28" y="16"/>
                  <a:pt x="0" y="32"/>
                  <a:pt x="8" y="48"/>
                </a:cubicBezTo>
                <a:cubicBezTo>
                  <a:pt x="16" y="64"/>
                  <a:pt x="104" y="72"/>
                  <a:pt x="104" y="96"/>
                </a:cubicBezTo>
                <a:cubicBezTo>
                  <a:pt x="104" y="120"/>
                  <a:pt x="16" y="168"/>
                  <a:pt x="8" y="192"/>
                </a:cubicBezTo>
                <a:cubicBezTo>
                  <a:pt x="0" y="216"/>
                  <a:pt x="28" y="228"/>
                  <a:pt x="56" y="240"/>
                </a:cubicBezTo>
              </a:path>
            </a:pathLst>
          </a:custGeom>
          <a:noFill/>
          <a:ln w="3810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67425" y="6299200"/>
            <a:ext cx="1035050" cy="406400"/>
            <a:chOff x="2804" y="3984"/>
            <a:chExt cx="652" cy="256"/>
          </a:xfrm>
        </p:grpSpPr>
        <p:sp>
          <p:nvSpPr>
            <p:cNvPr id="21515" name="Freeform 19"/>
            <p:cNvSpPr>
              <a:spLocks/>
            </p:cNvSpPr>
            <p:nvPr/>
          </p:nvSpPr>
          <p:spPr bwMode="auto">
            <a:xfrm rot="-5400000">
              <a:off x="2762" y="4026"/>
              <a:ext cx="256" cy="172"/>
            </a:xfrm>
            <a:custGeom>
              <a:avLst/>
              <a:gdLst>
                <a:gd name="T0" fmla="*/ 176 w 256"/>
                <a:gd name="T1" fmla="*/ 0 h 216"/>
                <a:gd name="T2" fmla="*/ 32 w 256"/>
                <a:gd name="T3" fmla="*/ 8 h 216"/>
                <a:gd name="T4" fmla="*/ 32 w 256"/>
                <a:gd name="T5" fmla="*/ 31 h 216"/>
                <a:gd name="T6" fmla="*/ 224 w 256"/>
                <a:gd name="T7" fmla="*/ 31 h 216"/>
                <a:gd name="T8" fmla="*/ 224 w 256"/>
                <a:gd name="T9" fmla="*/ 8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16"/>
                <a:gd name="T17" fmla="*/ 256 w 256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16">
                  <a:moveTo>
                    <a:pt x="176" y="0"/>
                  </a:moveTo>
                  <a:cubicBezTo>
                    <a:pt x="116" y="8"/>
                    <a:pt x="56" y="16"/>
                    <a:pt x="32" y="48"/>
                  </a:cubicBezTo>
                  <a:cubicBezTo>
                    <a:pt x="8" y="80"/>
                    <a:pt x="0" y="168"/>
                    <a:pt x="32" y="192"/>
                  </a:cubicBezTo>
                  <a:cubicBezTo>
                    <a:pt x="64" y="216"/>
                    <a:pt x="192" y="216"/>
                    <a:pt x="224" y="192"/>
                  </a:cubicBezTo>
                  <a:cubicBezTo>
                    <a:pt x="256" y="168"/>
                    <a:pt x="224" y="64"/>
                    <a:pt x="224" y="4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Freeform 20"/>
            <p:cNvSpPr>
              <a:spLocks/>
            </p:cNvSpPr>
            <p:nvPr/>
          </p:nvSpPr>
          <p:spPr bwMode="auto">
            <a:xfrm rot="-5400000">
              <a:off x="3002" y="4026"/>
              <a:ext cx="256" cy="172"/>
            </a:xfrm>
            <a:custGeom>
              <a:avLst/>
              <a:gdLst>
                <a:gd name="T0" fmla="*/ 176 w 256"/>
                <a:gd name="T1" fmla="*/ 0 h 216"/>
                <a:gd name="T2" fmla="*/ 32 w 256"/>
                <a:gd name="T3" fmla="*/ 8 h 216"/>
                <a:gd name="T4" fmla="*/ 32 w 256"/>
                <a:gd name="T5" fmla="*/ 31 h 216"/>
                <a:gd name="T6" fmla="*/ 224 w 256"/>
                <a:gd name="T7" fmla="*/ 31 h 216"/>
                <a:gd name="T8" fmla="*/ 224 w 256"/>
                <a:gd name="T9" fmla="*/ 8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16"/>
                <a:gd name="T17" fmla="*/ 256 w 256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16">
                  <a:moveTo>
                    <a:pt x="176" y="0"/>
                  </a:moveTo>
                  <a:cubicBezTo>
                    <a:pt x="116" y="8"/>
                    <a:pt x="56" y="16"/>
                    <a:pt x="32" y="48"/>
                  </a:cubicBezTo>
                  <a:cubicBezTo>
                    <a:pt x="8" y="80"/>
                    <a:pt x="0" y="168"/>
                    <a:pt x="32" y="192"/>
                  </a:cubicBezTo>
                  <a:cubicBezTo>
                    <a:pt x="64" y="216"/>
                    <a:pt x="192" y="216"/>
                    <a:pt x="224" y="192"/>
                  </a:cubicBezTo>
                  <a:cubicBezTo>
                    <a:pt x="256" y="168"/>
                    <a:pt x="224" y="64"/>
                    <a:pt x="224" y="4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Freeform 21"/>
            <p:cNvSpPr>
              <a:spLocks/>
            </p:cNvSpPr>
            <p:nvPr/>
          </p:nvSpPr>
          <p:spPr bwMode="auto">
            <a:xfrm rot="-5400000">
              <a:off x="3242" y="4026"/>
              <a:ext cx="256" cy="172"/>
            </a:xfrm>
            <a:custGeom>
              <a:avLst/>
              <a:gdLst>
                <a:gd name="T0" fmla="*/ 176 w 256"/>
                <a:gd name="T1" fmla="*/ 0 h 216"/>
                <a:gd name="T2" fmla="*/ 32 w 256"/>
                <a:gd name="T3" fmla="*/ 8 h 216"/>
                <a:gd name="T4" fmla="*/ 32 w 256"/>
                <a:gd name="T5" fmla="*/ 31 h 216"/>
                <a:gd name="T6" fmla="*/ 224 w 256"/>
                <a:gd name="T7" fmla="*/ 31 h 216"/>
                <a:gd name="T8" fmla="*/ 224 w 256"/>
                <a:gd name="T9" fmla="*/ 8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16"/>
                <a:gd name="T17" fmla="*/ 256 w 256"/>
                <a:gd name="T18" fmla="*/ 216 h 2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16">
                  <a:moveTo>
                    <a:pt x="176" y="0"/>
                  </a:moveTo>
                  <a:cubicBezTo>
                    <a:pt x="116" y="8"/>
                    <a:pt x="56" y="16"/>
                    <a:pt x="32" y="48"/>
                  </a:cubicBezTo>
                  <a:cubicBezTo>
                    <a:pt x="8" y="80"/>
                    <a:pt x="0" y="168"/>
                    <a:pt x="32" y="192"/>
                  </a:cubicBezTo>
                  <a:cubicBezTo>
                    <a:pt x="64" y="216"/>
                    <a:pt x="192" y="216"/>
                    <a:pt x="224" y="192"/>
                  </a:cubicBezTo>
                  <a:cubicBezTo>
                    <a:pt x="256" y="168"/>
                    <a:pt x="224" y="64"/>
                    <a:pt x="224" y="4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151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267200"/>
            <a:ext cx="47275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Pragmas</a:t>
            </a:r>
            <a:endParaRPr lang="en-US" altLang="zh-CN" sz="4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atang" pitchFamily="18" charset="-127"/>
              <a:ea typeface="Batang" pitchFamily="18" charset="-127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FBA461-AFEF-4223-8655-B8713C300EA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684213" y="1257300"/>
            <a:ext cx="8270875" cy="2933700"/>
          </a:xfrm>
        </p:spPr>
        <p:txBody>
          <a:bodyPr/>
          <a:lstStyle/>
          <a:p>
            <a:r>
              <a:rPr lang="en-US" altLang="zh-CN" sz="2400" b="1">
                <a:ea typeface="黑体" pitchFamily="49" charset="-122"/>
              </a:rPr>
              <a:t>Pragmas are special preprocessor instructions.</a:t>
            </a:r>
          </a:p>
          <a:p>
            <a:r>
              <a:rPr lang="en-US" altLang="zh-CN" sz="2400" b="1">
                <a:ea typeface="黑体" pitchFamily="49" charset="-122"/>
              </a:rPr>
              <a:t>Typically added to a system to allow behaviors that aren’t part of the basic C specification.</a:t>
            </a:r>
          </a:p>
          <a:p>
            <a:r>
              <a:rPr lang="en-US" altLang="zh-CN" sz="2400" b="1">
                <a:ea typeface="黑体" pitchFamily="49" charset="-122"/>
              </a:rPr>
              <a:t>Compilers that don’t support the pragmas ignore them.</a:t>
            </a:r>
          </a:p>
          <a:p>
            <a:r>
              <a:rPr lang="en-US" altLang="zh-CN" sz="2400" b="1">
                <a:ea typeface="黑体" pitchFamily="49" charset="-122"/>
              </a:rPr>
              <a:t>The interpretation of OpenMP pragmas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>
                <a:ea typeface="黑体" pitchFamily="49" charset="-122"/>
              </a:rPr>
              <a:t>They modify the statement immediately following the pragma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>
                <a:ea typeface="黑体" pitchFamily="49" charset="-122"/>
              </a:rPr>
              <a:t>This could be a compound statement such as a loop</a:t>
            </a:r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3352800" y="4953000"/>
            <a:ext cx="2595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#pragma omp …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9825" y="0"/>
            <a:ext cx="7829550" cy="1046163"/>
          </a:xfrm>
        </p:spPr>
        <p:txBody>
          <a:bodyPr/>
          <a:lstStyle/>
          <a:p>
            <a:pPr>
              <a:defRPr/>
            </a:pPr>
            <a:r>
              <a:rPr lang="en-US" altLang="zh-C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atang" pitchFamily="18" charset="-127"/>
                <a:ea typeface="Batang" pitchFamily="18" charset="-127"/>
              </a:rPr>
              <a:t>“Hello World”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0774C2-9A40-4FF2-8825-EAFA0134A97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114425"/>
            <a:ext cx="7694613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7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lin ang="5400000" scaled="0"/>
        </a:gradFill>
        <a:effectLst>
          <a:outerShdw sx="1000" sy="1000" rotWithShape="0">
            <a:srgbClr val="000000"/>
          </a:outerShdw>
        </a:effectLst>
        <a:scene3d>
          <a:camera prst="isometricOffAxis2Left">
            <a:rot lat="0" lon="0" rev="0"/>
          </a:camera>
          <a:lightRig rig="threePt" dir="t">
            <a:rot lat="0" lon="0" rev="0"/>
          </a:lightRig>
        </a:scene3d>
        <a:sp3d extrusionH="430530" prstMaterial="metal">
          <a:bevelT w="13970" h="13970" prst="angle"/>
          <a:bevelB w="13970" h="13970" prst="angle"/>
          <a:extrusionClr>
            <a:srgbClr val="7030A0"/>
          </a:extrusionClr>
        </a:sp3d>
      </a:spPr>
      <a:bodyPr rtlCol="0" anchor="ctr">
        <a:flatTx/>
      </a:bodyPr>
      <a:lstStyle>
        <a:defPPr algn="ctr">
          <a:defRPr/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11275</TotalTime>
  <Words>2148</Words>
  <Application>Microsoft Office PowerPoint</Application>
  <PresentationFormat>全屏显示(4:3)</PresentationFormat>
  <Paragraphs>334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Batang</vt:lpstr>
      <vt:lpstr>Courier</vt:lpstr>
      <vt:lpstr>黑体</vt:lpstr>
      <vt:lpstr>华文隶书</vt:lpstr>
      <vt:lpstr>微软雅黑</vt:lpstr>
      <vt:lpstr>幼圆</vt:lpstr>
      <vt:lpstr>Arial</vt:lpstr>
      <vt:lpstr>Bodoni MT</vt:lpstr>
      <vt:lpstr>Calibri</vt:lpstr>
      <vt:lpstr>Wingdings</vt:lpstr>
      <vt:lpstr>4_Office 主题</vt:lpstr>
      <vt:lpstr>7_Office 主题</vt:lpstr>
      <vt:lpstr> CS433 Parallel and Distributed Computing  </vt:lpstr>
      <vt:lpstr>A Shared Memory System</vt:lpstr>
      <vt:lpstr>Shared Memory Programming</vt:lpstr>
      <vt:lpstr>OpenMP </vt:lpstr>
      <vt:lpstr>OpenMP</vt:lpstr>
      <vt:lpstr>Programmer’s View</vt:lpstr>
      <vt:lpstr>Execution Model</vt:lpstr>
      <vt:lpstr>Pragmas</vt:lpstr>
      <vt:lpstr>“Hello World”</vt:lpstr>
      <vt:lpstr>“Hello World”</vt:lpstr>
      <vt:lpstr>Generate Parallel Threads</vt:lpstr>
      <vt:lpstr>Query Fuctions </vt:lpstr>
      <vt:lpstr>Compiler Not Supporting OpenMP</vt:lpstr>
      <vt:lpstr>The Trapezoidal Rule</vt:lpstr>
      <vt:lpstr>OpenMP Implementation</vt:lpstr>
      <vt:lpstr>OpenMP Implementation</vt:lpstr>
      <vt:lpstr>OpenMP Implementation</vt:lpstr>
      <vt:lpstr>OpenMP Implementation</vt:lpstr>
      <vt:lpstr>Mutual Exclusion </vt:lpstr>
      <vt:lpstr>Mutual Exclusion </vt:lpstr>
      <vt:lpstr>Reduction</vt:lpstr>
      <vt:lpstr>Reduction</vt:lpstr>
      <vt:lpstr>“Parallel For”</vt:lpstr>
      <vt:lpstr>“Parallel For”</vt:lpstr>
      <vt:lpstr>Caveats</vt:lpstr>
      <vt:lpstr>Caveats</vt:lpstr>
      <vt:lpstr>Estimating PI</vt:lpstr>
      <vt:lpstr>Scope of Variables</vt:lpstr>
      <vt:lpstr>Estimating PI</vt:lpstr>
      <vt:lpstr>Estimating PI</vt:lpstr>
      <vt:lpstr>Scope of Variables</vt:lpstr>
      <vt:lpstr>Loop Carried Dependence</vt:lpstr>
      <vt:lpstr>Loop Carried Dependence</vt:lpstr>
      <vt:lpstr>Loop Scheduling</vt:lpstr>
      <vt:lpstr>Loop Scheduling</vt:lpstr>
      <vt:lpstr>Static Scheduling</vt:lpstr>
      <vt:lpstr>Dynamic Scheduling</vt:lpstr>
      <vt:lpstr>Guided Scheduling</vt:lpstr>
      <vt:lpstr>Guided Scheduling</vt:lpstr>
      <vt:lpstr>Runtime Scheduling</vt:lpstr>
      <vt:lpstr>Impact of Scheduling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番茄花园</dc:creator>
  <cp:lastModifiedBy>liang-xy@cs.sjtu.edu.cn</cp:lastModifiedBy>
  <cp:revision>1348</cp:revision>
  <dcterms:created xsi:type="dcterms:W3CDTF">2009-03-12T05:07:32Z</dcterms:created>
  <dcterms:modified xsi:type="dcterms:W3CDTF">2020-09-20T05:13:03Z</dcterms:modified>
</cp:coreProperties>
</file>