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 id="2147483964" r:id="rId2"/>
  </p:sldMasterIdLst>
  <p:notesMasterIdLst>
    <p:notesMasterId r:id="rId32"/>
  </p:notesMasterIdLst>
  <p:handoutMasterIdLst>
    <p:handoutMasterId r:id="rId33"/>
  </p:handoutMasterIdLst>
  <p:sldIdLst>
    <p:sldId id="380" r:id="rId3"/>
    <p:sldId id="467" r:id="rId4"/>
    <p:sldId id="468" r:id="rId5"/>
    <p:sldId id="469" r:id="rId6"/>
    <p:sldId id="481" r:id="rId7"/>
    <p:sldId id="486" r:id="rId8"/>
    <p:sldId id="482" r:id="rId9"/>
    <p:sldId id="483" r:id="rId10"/>
    <p:sldId id="485" r:id="rId11"/>
    <p:sldId id="484" r:id="rId12"/>
    <p:sldId id="487" r:id="rId13"/>
    <p:sldId id="488" r:id="rId14"/>
    <p:sldId id="489" r:id="rId15"/>
    <p:sldId id="490" r:id="rId16"/>
    <p:sldId id="491" r:id="rId17"/>
    <p:sldId id="492" r:id="rId18"/>
    <p:sldId id="493" r:id="rId19"/>
    <p:sldId id="494" r:id="rId20"/>
    <p:sldId id="495" r:id="rId21"/>
    <p:sldId id="496" r:id="rId22"/>
    <p:sldId id="497" r:id="rId23"/>
    <p:sldId id="498" r:id="rId24"/>
    <p:sldId id="500" r:id="rId25"/>
    <p:sldId id="499" r:id="rId26"/>
    <p:sldId id="501" r:id="rId27"/>
    <p:sldId id="503" r:id="rId28"/>
    <p:sldId id="504" r:id="rId29"/>
    <p:sldId id="512" r:id="rId30"/>
    <p:sldId id="510" r:id="rId31"/>
  </p:sldIdLst>
  <p:sldSz cx="9144000" cy="6858000" type="screen4x3"/>
  <p:notesSz cx="6781800" cy="9926638"/>
  <p:defaultTextStyle>
    <a:defPPr>
      <a:defRPr lang="zh-CN"/>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000066"/>
    <a:srgbClr val="660066"/>
    <a:srgbClr val="FF33CC"/>
    <a:srgbClr val="E1FFFF"/>
    <a:srgbClr val="CC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87050" autoAdjust="0"/>
  </p:normalViewPr>
  <p:slideViewPr>
    <p:cSldViewPr>
      <p:cViewPr>
        <p:scale>
          <a:sx n="150" d="100"/>
          <a:sy n="150" d="100"/>
        </p:scale>
        <p:origin x="4626"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zh-CN" altLang="en-US"/>
          </a:p>
        </p:txBody>
      </p:sp>
      <p:sp>
        <p:nvSpPr>
          <p:cNvPr id="163843"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Arial" charset="0"/>
                <a:ea typeface="宋体" pitchFamily="2" charset="-122"/>
                <a:cs typeface="+mn-cs"/>
              </a:defRPr>
            </a:lvl1pPr>
          </a:lstStyle>
          <a:p>
            <a:pPr>
              <a:defRPr/>
            </a:pPr>
            <a:fld id="{90CE62E8-E938-402F-91DA-B2BBB9E13892}" type="datetimeFigureOut">
              <a:rPr lang="zh-CN" altLang="en-US"/>
              <a:pPr>
                <a:defRPr/>
              </a:pPr>
              <a:t>2020/9/28</a:t>
            </a:fld>
            <a:endParaRPr lang="en-US" altLang="zh-CN"/>
          </a:p>
        </p:txBody>
      </p:sp>
      <p:sp>
        <p:nvSpPr>
          <p:cNvPr id="163844"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Arial" charset="0"/>
                <a:ea typeface="宋体" pitchFamily="2" charset="-122"/>
                <a:cs typeface="+mn-cs"/>
              </a:defRPr>
            </a:lvl1pPr>
          </a:lstStyle>
          <a:p>
            <a:pPr>
              <a:defRPr/>
            </a:pPr>
            <a:endParaRPr lang="en-US" altLang="zh-CN"/>
          </a:p>
        </p:txBody>
      </p:sp>
      <p:sp>
        <p:nvSpPr>
          <p:cNvPr id="163845"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Arial" charset="0"/>
                <a:ea typeface="宋体" pitchFamily="2" charset="-122"/>
                <a:cs typeface="+mn-cs"/>
              </a:defRPr>
            </a:lvl1pPr>
          </a:lstStyle>
          <a:p>
            <a:pPr>
              <a:defRPr/>
            </a:pPr>
            <a:fld id="{6B15D9EE-7825-4D4D-B38A-590DF025B03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6888"/>
          </a:xfrm>
          <a:prstGeom prst="rect">
            <a:avLst/>
          </a:prstGeom>
        </p:spPr>
        <p:txBody>
          <a:bodyPr vert="horz" lIns="91440" tIns="45720" rIns="91440" bIns="45720" rtlCol="0"/>
          <a:lstStyle>
            <a:lvl1pPr algn="l">
              <a:defRPr sz="1200" b="0">
                <a:latin typeface="Arial"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41750" y="0"/>
            <a:ext cx="2938463" cy="496888"/>
          </a:xfrm>
          <a:prstGeom prst="rect">
            <a:avLst/>
          </a:prstGeom>
        </p:spPr>
        <p:txBody>
          <a:bodyPr vert="horz" lIns="91440" tIns="45720" rIns="91440" bIns="45720" rtlCol="0"/>
          <a:lstStyle>
            <a:lvl1pPr algn="r">
              <a:defRPr sz="1200" b="0">
                <a:latin typeface="Arial" charset="0"/>
                <a:ea typeface="宋体" charset="-122"/>
                <a:cs typeface="+mn-cs"/>
              </a:defRPr>
            </a:lvl1pPr>
          </a:lstStyle>
          <a:p>
            <a:pPr>
              <a:defRPr/>
            </a:pPr>
            <a:fld id="{22833E72-978E-48F8-AB0A-105F1F4D4E11}" type="datetimeFigureOut">
              <a:rPr lang="zh-CN" altLang="en-US"/>
              <a:pPr>
                <a:defRPr/>
              </a:pPr>
              <a:t>2020/9/28</a:t>
            </a:fld>
            <a:endParaRPr lang="zh-CN" altLang="en-US"/>
          </a:p>
        </p:txBody>
      </p:sp>
      <p:sp>
        <p:nvSpPr>
          <p:cNvPr id="4" name="幻灯片图像占位符 3"/>
          <p:cNvSpPr>
            <a:spLocks noGrp="1" noRot="1" noChangeAspect="1"/>
          </p:cNvSpPr>
          <p:nvPr>
            <p:ph type="sldImg" idx="2"/>
          </p:nvPr>
        </p:nvSpPr>
        <p:spPr>
          <a:xfrm>
            <a:off x="909638" y="744538"/>
            <a:ext cx="4964112"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7863" y="4714875"/>
            <a:ext cx="54260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8163"/>
            <a:ext cx="2938463" cy="496887"/>
          </a:xfrm>
          <a:prstGeom prst="rect">
            <a:avLst/>
          </a:prstGeom>
        </p:spPr>
        <p:txBody>
          <a:bodyPr vert="horz" lIns="91440" tIns="45720" rIns="91440" bIns="45720" rtlCol="0" anchor="b"/>
          <a:lstStyle>
            <a:lvl1pPr algn="l">
              <a:defRPr sz="1200" b="0">
                <a:latin typeface="Arial"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41750" y="9428163"/>
            <a:ext cx="2938463" cy="496887"/>
          </a:xfrm>
          <a:prstGeom prst="rect">
            <a:avLst/>
          </a:prstGeom>
        </p:spPr>
        <p:txBody>
          <a:bodyPr vert="horz" lIns="91440" tIns="45720" rIns="91440" bIns="45720" rtlCol="0" anchor="b"/>
          <a:lstStyle>
            <a:lvl1pPr algn="r">
              <a:defRPr sz="1200" b="0">
                <a:latin typeface="Arial" charset="0"/>
                <a:ea typeface="宋体" charset="-122"/>
                <a:cs typeface="+mn-cs"/>
              </a:defRPr>
            </a:lvl1pPr>
          </a:lstStyle>
          <a:p>
            <a:pPr>
              <a:defRPr/>
            </a:pPr>
            <a:fld id="{25F5582A-7FC9-408E-BD2D-092814ACEF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a:lstStyle/>
          <a:p>
            <a:endParaRPr lang="zh-CN" altLang="en-US"/>
          </a:p>
        </p:txBody>
      </p:sp>
      <p:sp>
        <p:nvSpPr>
          <p:cNvPr id="634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9811E90-0CEF-4B46-82CA-28CCDB0A6A41}" type="slidenum">
              <a:rPr lang="zh-CN" altLang="en-US" smtClean="0">
                <a:ea typeface="宋体" pitchFamily="2" charset="-122"/>
              </a:rPr>
              <a:pPr>
                <a:defRPr/>
              </a:pPr>
              <a:t>1</a:t>
            </a:fld>
            <a:endParaRPr lang="zh-CN" altLang="en-US">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3E08E8-025E-44F6-9AD8-90484B85B3A6}" type="slidenum">
              <a:rPr lang="zh-CN" altLang="en-US" smtClean="0">
                <a:ea typeface="宋体" pitchFamily="2" charset="-122"/>
              </a:rPr>
              <a:pPr>
                <a:defRPr/>
              </a:pPr>
              <a:t>10</a:t>
            </a:fld>
            <a:endParaRPr lang="en-US" altLang="zh-CN">
              <a:ea typeface="宋体" pitchFamily="2" charset="-122"/>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B253BD2-4184-4377-B429-884201EFC352}" type="slidenum">
              <a:rPr lang="zh-CN" altLang="en-US" smtClean="0">
                <a:ea typeface="宋体" pitchFamily="2" charset="-122"/>
              </a:rPr>
              <a:pPr>
                <a:defRPr/>
              </a:pPr>
              <a:t>11</a:t>
            </a:fld>
            <a:endParaRPr lang="en-US" altLang="zh-CN">
              <a:ea typeface="宋体" pitchFamily="2" charset="-122"/>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DEC340-1B72-4020-8088-4007EF65AF5A}" type="slidenum">
              <a:rPr lang="zh-CN" altLang="en-US" smtClean="0">
                <a:ea typeface="宋体" pitchFamily="2" charset="-122"/>
              </a:rPr>
              <a:pPr>
                <a:defRPr/>
              </a:pPr>
              <a:t>12</a:t>
            </a:fld>
            <a:endParaRPr lang="en-US" altLang="zh-CN">
              <a:ea typeface="宋体" pitchFamily="2" charset="-122"/>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2604FEE-37FD-4615-9520-25DDA51592CA}" type="slidenum">
              <a:rPr lang="zh-CN" altLang="en-US" smtClean="0">
                <a:ea typeface="宋体" pitchFamily="2" charset="-122"/>
              </a:rPr>
              <a:pPr>
                <a:defRPr/>
              </a:pPr>
              <a:t>13</a:t>
            </a:fld>
            <a:endParaRPr lang="en-US" altLang="zh-CN">
              <a:ea typeface="宋体" pitchFamily="2" charset="-122"/>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9EE572E-06BD-4ADC-8165-CBADD4219746}" type="slidenum">
              <a:rPr lang="zh-CN" altLang="en-US" smtClean="0">
                <a:ea typeface="宋体" pitchFamily="2" charset="-122"/>
              </a:rPr>
              <a:pPr>
                <a:defRPr/>
              </a:pPr>
              <a:t>14</a:t>
            </a:fld>
            <a:endParaRPr lang="en-US" altLang="zh-CN">
              <a:ea typeface="宋体" pitchFamily="2" charset="-122"/>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F916CBC-61CA-4D6D-8A51-3B276749B06A}" type="slidenum">
              <a:rPr lang="zh-CN" altLang="en-US" smtClean="0">
                <a:ea typeface="宋体" pitchFamily="2" charset="-122"/>
              </a:rPr>
              <a:pPr>
                <a:defRPr/>
              </a:pPr>
              <a:t>15</a:t>
            </a:fld>
            <a:endParaRPr lang="en-US" altLang="zh-CN">
              <a:ea typeface="宋体" pitchFamily="2" charset="-122"/>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9E3AB62-D30E-4DEE-8662-10A61E5C8AA3}" type="slidenum">
              <a:rPr lang="zh-CN" altLang="en-US" smtClean="0">
                <a:ea typeface="宋体" pitchFamily="2" charset="-122"/>
              </a:rPr>
              <a:pPr>
                <a:defRPr/>
              </a:pPr>
              <a:t>16</a:t>
            </a:fld>
            <a:endParaRPr lang="en-US" altLang="zh-CN">
              <a:ea typeface="宋体" pitchFamily="2" charset="-122"/>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A8B4A5-B075-4752-B7C0-D57F11D2586F}" type="slidenum">
              <a:rPr lang="zh-CN" altLang="en-US" smtClean="0">
                <a:ea typeface="宋体" pitchFamily="2" charset="-122"/>
              </a:rPr>
              <a:pPr>
                <a:defRPr/>
              </a:pPr>
              <a:t>17</a:t>
            </a:fld>
            <a:endParaRPr lang="en-US" altLang="zh-CN">
              <a:ea typeface="宋体" pitchFamily="2" charset="-122"/>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A73DE09-B536-4E62-A682-98C1605E87B8}" type="slidenum">
              <a:rPr lang="zh-CN" altLang="en-US" smtClean="0">
                <a:ea typeface="宋体" pitchFamily="2" charset="-122"/>
              </a:rPr>
              <a:pPr>
                <a:defRPr/>
              </a:pPr>
              <a:t>18</a:t>
            </a:fld>
            <a:endParaRPr lang="en-US" altLang="zh-CN">
              <a:ea typeface="宋体" pitchFamily="2" charset="-122"/>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C6D2CEC-3E8C-4A53-9495-53A8EB19084D}" type="slidenum">
              <a:rPr lang="zh-CN" altLang="en-US" smtClean="0">
                <a:ea typeface="宋体" pitchFamily="2" charset="-122"/>
              </a:rPr>
              <a:pPr>
                <a:defRPr/>
              </a:pPr>
              <a:t>19</a:t>
            </a:fld>
            <a:endParaRPr lang="en-US" altLang="zh-CN">
              <a:ea typeface="宋体" pitchFamily="2" charset="-122"/>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3775A13-2A54-4E58-8616-BE158CC6B706}" type="slidenum">
              <a:rPr lang="zh-CN" altLang="en-US" smtClean="0">
                <a:ea typeface="宋体" pitchFamily="2" charset="-122"/>
              </a:rPr>
              <a:pPr>
                <a:defRPr/>
              </a:pPr>
              <a:t>2</a:t>
            </a:fld>
            <a:endParaRPr lang="en-US" altLang="zh-CN">
              <a:ea typeface="宋体" pitchFamily="2" charset="-122"/>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3C41286-4473-4734-A8DE-C900D1D0D57A}" type="slidenum">
              <a:rPr lang="zh-CN" altLang="en-US" smtClean="0">
                <a:ea typeface="宋体" pitchFamily="2" charset="-122"/>
              </a:rPr>
              <a:pPr>
                <a:defRPr/>
              </a:pPr>
              <a:t>20</a:t>
            </a:fld>
            <a:endParaRPr lang="en-US" altLang="zh-CN">
              <a:ea typeface="宋体" pitchFamily="2" charset="-122"/>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EA7DFD2-1A2B-4AB8-9838-371BE574A7A7}" type="slidenum">
              <a:rPr lang="zh-CN" altLang="en-US" smtClean="0">
                <a:ea typeface="宋体" pitchFamily="2" charset="-122"/>
              </a:rPr>
              <a:pPr>
                <a:defRPr/>
              </a:pPr>
              <a:t>21</a:t>
            </a:fld>
            <a:endParaRPr lang="en-US" altLang="zh-CN">
              <a:ea typeface="宋体" pitchFamily="2" charset="-122"/>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BE60A3C-7A91-4E22-A9D3-19F6ADC6D5CA}" type="slidenum">
              <a:rPr lang="zh-CN" altLang="en-US" smtClean="0">
                <a:ea typeface="宋体" pitchFamily="2" charset="-122"/>
              </a:rPr>
              <a:pPr>
                <a:defRPr/>
              </a:pPr>
              <a:t>22</a:t>
            </a:fld>
            <a:endParaRPr lang="en-US" altLang="zh-CN">
              <a:ea typeface="宋体" pitchFamily="2" charset="-122"/>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E7D10CE-BC72-4CDE-B778-2F20CB69B447}" type="slidenum">
              <a:rPr lang="zh-CN" altLang="en-US" smtClean="0">
                <a:ea typeface="宋体" pitchFamily="2" charset="-122"/>
              </a:rPr>
              <a:pPr>
                <a:defRPr/>
              </a:pPr>
              <a:t>23</a:t>
            </a:fld>
            <a:endParaRPr lang="en-US" altLang="zh-CN">
              <a:ea typeface="宋体" pitchFamily="2" charset="-122"/>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CF2597F-7392-497D-A0EF-D0EBDCB3DE16}" type="slidenum">
              <a:rPr lang="zh-CN" altLang="en-US" smtClean="0">
                <a:ea typeface="宋体" pitchFamily="2" charset="-122"/>
              </a:rPr>
              <a:pPr>
                <a:defRPr/>
              </a:pPr>
              <a:t>24</a:t>
            </a:fld>
            <a:endParaRPr lang="en-US" altLang="zh-CN">
              <a:ea typeface="宋体" pitchFamily="2" charset="-122"/>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DEC44B8-89EC-4EFD-836A-101609F08F0F}" type="slidenum">
              <a:rPr lang="zh-CN" altLang="en-US" smtClean="0">
                <a:ea typeface="宋体" pitchFamily="2" charset="-122"/>
              </a:rPr>
              <a:pPr>
                <a:defRPr/>
              </a:pPr>
              <a:t>25</a:t>
            </a:fld>
            <a:endParaRPr lang="en-US" altLang="zh-CN">
              <a:ea typeface="宋体" pitchFamily="2" charset="-122"/>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E10923D-0D91-45A9-A161-96FB016C83F8}" type="slidenum">
              <a:rPr lang="zh-CN" altLang="en-US" smtClean="0">
                <a:ea typeface="宋体" pitchFamily="2" charset="-122"/>
              </a:rPr>
              <a:pPr>
                <a:defRPr/>
              </a:pPr>
              <a:t>26</a:t>
            </a:fld>
            <a:endParaRPr lang="en-US" altLang="zh-CN">
              <a:ea typeface="宋体" pitchFamily="2" charset="-122"/>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3539707-5E14-46E3-B0AC-5A5725CF462F}" type="slidenum">
              <a:rPr lang="zh-CN" altLang="en-US" smtClean="0">
                <a:ea typeface="宋体" pitchFamily="2" charset="-122"/>
              </a:rPr>
              <a:pPr>
                <a:defRPr/>
              </a:pPr>
              <a:t>27</a:t>
            </a:fld>
            <a:endParaRPr lang="en-US" altLang="zh-CN">
              <a:ea typeface="宋体" pitchFamily="2" charset="-122"/>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1968EE5-9DDF-4F37-814D-C2ACF0E1A67E}" type="slidenum">
              <a:rPr lang="zh-CN" altLang="en-US" smtClean="0">
                <a:ea typeface="宋体" pitchFamily="2" charset="-122"/>
              </a:rPr>
              <a:pPr>
                <a:defRPr/>
              </a:pPr>
              <a:t>28</a:t>
            </a:fld>
            <a:endParaRPr lang="en-US" altLang="zh-CN">
              <a:ea typeface="宋体" pitchFamily="2" charset="-122"/>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D060D2C-097E-49CC-9D1D-A287812C9B50}" type="slidenum">
              <a:rPr lang="zh-CN" altLang="en-US" smtClean="0">
                <a:ea typeface="宋体" pitchFamily="2" charset="-122"/>
              </a:rPr>
              <a:pPr>
                <a:defRPr/>
              </a:pPr>
              <a:t>29</a:t>
            </a:fld>
            <a:endParaRPr lang="en-US" altLang="zh-CN">
              <a:ea typeface="宋体" pitchFamily="2" charset="-122"/>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3ED8C28-A34B-4831-A2C0-4B75DF776FC0}" type="slidenum">
              <a:rPr lang="zh-CN" altLang="en-US" smtClean="0">
                <a:ea typeface="宋体" pitchFamily="2" charset="-122"/>
              </a:rPr>
              <a:pPr>
                <a:defRPr/>
              </a:pPr>
              <a:t>3</a:t>
            </a:fld>
            <a:endParaRPr lang="en-US" altLang="zh-CN">
              <a:ea typeface="宋体" pitchFamily="2" charset="-122"/>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DEC393B-5DBC-4484-B0AF-5BD6DC4D6297}" type="slidenum">
              <a:rPr lang="zh-CN" altLang="en-US" smtClean="0">
                <a:ea typeface="宋体" pitchFamily="2" charset="-122"/>
              </a:rPr>
              <a:pPr>
                <a:defRPr/>
              </a:pPr>
              <a:t>4</a:t>
            </a:fld>
            <a:endParaRPr lang="en-US" altLang="zh-CN">
              <a:ea typeface="宋体" pitchFamily="2" charset="-122"/>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74F58E-ADE1-4C71-9705-12D7174867C4}" type="slidenum">
              <a:rPr lang="zh-CN" altLang="en-US" smtClean="0">
                <a:ea typeface="宋体" pitchFamily="2" charset="-122"/>
              </a:rPr>
              <a:pPr>
                <a:defRPr/>
              </a:pPr>
              <a:t>5</a:t>
            </a:fld>
            <a:endParaRPr lang="en-US" altLang="zh-CN">
              <a:ea typeface="宋体" pitchFamily="2" charset="-122"/>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C603D82-0D58-49A1-88AA-75C5BB520374}" type="slidenum">
              <a:rPr lang="zh-CN" altLang="en-US" smtClean="0">
                <a:ea typeface="宋体" pitchFamily="2" charset="-122"/>
              </a:rPr>
              <a:pPr>
                <a:defRPr/>
              </a:pPr>
              <a:t>6</a:t>
            </a:fld>
            <a:endParaRPr lang="en-US" altLang="zh-CN">
              <a:ea typeface="宋体" pitchFamily="2" charset="-122"/>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223F425-6847-4B8A-A672-0C23A593BF77}" type="slidenum">
              <a:rPr lang="zh-CN" altLang="en-US" smtClean="0">
                <a:ea typeface="宋体" pitchFamily="2" charset="-122"/>
              </a:rPr>
              <a:pPr>
                <a:defRPr/>
              </a:pPr>
              <a:t>7</a:t>
            </a:fld>
            <a:endParaRPr lang="en-US" altLang="zh-CN">
              <a:ea typeface="宋体" pitchFamily="2" charset="-122"/>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FFA27C0-650C-482F-B90A-9B7C588F576A}" type="slidenum">
              <a:rPr lang="zh-CN" altLang="en-US" smtClean="0">
                <a:ea typeface="宋体" pitchFamily="2" charset="-122"/>
              </a:rPr>
              <a:pPr>
                <a:defRPr/>
              </a:pPr>
              <a:t>8</a:t>
            </a:fld>
            <a:endParaRPr lang="en-US" altLang="zh-CN">
              <a:ea typeface="宋体" pitchFamily="2" charset="-122"/>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30EE054-AFFC-40BF-9323-7337A79A4D4F}" type="slidenum">
              <a:rPr lang="zh-CN" altLang="en-US" smtClean="0">
                <a:ea typeface="宋体" pitchFamily="2" charset="-122"/>
              </a:rPr>
              <a:pPr>
                <a:defRPr/>
              </a:pPr>
              <a:t>9</a:t>
            </a:fld>
            <a:endParaRPr lang="en-US" altLang="zh-CN">
              <a:ea typeface="宋体" pitchFamily="2" charset="-122"/>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C806C8D-1B38-4307-B48F-E8BE70F31F53}" type="datetime1">
              <a:rPr lang="zh-CN" altLang="en-US"/>
              <a:pPr>
                <a:defRPr/>
              </a:pPr>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F9B0C9D-5AAD-46DB-8EED-C6D0A3C32324}" type="slidenum">
              <a:rPr lang="zh-CN" altLang="en-US"/>
              <a:pPr>
                <a:defRPr/>
              </a:pPr>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C3758AE-2D1C-4AA1-9071-970EF935F58A}" type="datetime1">
              <a:rPr lang="zh-CN" altLang="en-US"/>
              <a:pPr>
                <a:defRPr/>
              </a:pPr>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F84AEC-45A8-4BE1-B543-54038044D57C}" type="slidenum">
              <a:rPr lang="zh-CN" altLang="en-US"/>
              <a:pPr>
                <a:defRPr/>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DF987A4-DAB6-4D0A-B713-312C73B5A290}" type="datetime1">
              <a:rPr lang="zh-CN" altLang="en-US"/>
              <a:pPr>
                <a:defRPr/>
              </a:pPr>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CD9A16-D566-41BD-BA8E-032A9FD23FBD}" type="slidenum">
              <a:rPr lang="zh-CN" altLang="en-US"/>
              <a:pPr>
                <a:defRPr/>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0" y="944563"/>
            <a:ext cx="9144000" cy="142875"/>
          </a:xfrm>
          <a:prstGeom prst="rect">
            <a:avLst/>
          </a:prstGeom>
          <a:noFill/>
          <a:ln w="9525">
            <a:noFill/>
            <a:miter lim="800000"/>
            <a:headEnd/>
            <a:tailEnd/>
          </a:ln>
        </p:spPr>
      </p:pic>
      <p:pic>
        <p:nvPicPr>
          <p:cNvPr id="5" name="Picture 8" descr="红色系校徽标准版"/>
          <p:cNvPicPr>
            <a:picLocks noChangeAspect="1" noChangeArrowheads="1"/>
          </p:cNvPicPr>
          <p:nvPr userDrawn="1"/>
        </p:nvPicPr>
        <p:blipFill>
          <a:blip r:embed="rId3"/>
          <a:srcRect/>
          <a:stretch>
            <a:fillRect/>
          </a:stretch>
        </p:blipFill>
        <p:spPr bwMode="auto">
          <a:xfrm>
            <a:off x="142875" y="38100"/>
            <a:ext cx="900113" cy="900113"/>
          </a:xfrm>
          <a:prstGeom prst="rect">
            <a:avLst/>
          </a:prstGeom>
          <a:noFill/>
          <a:ln w="9525">
            <a:noFill/>
            <a:miter lim="800000"/>
            <a:headEnd/>
            <a:tailEnd/>
          </a:ln>
        </p:spPr>
      </p:pic>
      <p:sp>
        <p:nvSpPr>
          <p:cNvPr id="2" name="标题 1"/>
          <p:cNvSpPr>
            <a:spLocks noGrp="1"/>
          </p:cNvSpPr>
          <p:nvPr>
            <p:ph type="title"/>
          </p:nvPr>
        </p:nvSpPr>
        <p:spPr>
          <a:xfrm>
            <a:off x="1143000" y="-24"/>
            <a:ext cx="7115172" cy="914424"/>
          </a:xfrm>
        </p:spPr>
        <p:txBody>
          <a:bodyPr/>
          <a:lstStyle>
            <a:lvl1pPr algn="l">
              <a:defRPr sz="4400" b="1" baseline="0">
                <a:solidFill>
                  <a:srgbClr val="FF0000"/>
                </a:solidFill>
                <a:effectLst>
                  <a:outerShdw blurRad="38100" dist="38100" dir="2700000" algn="tl">
                    <a:srgbClr val="000000">
                      <a:alpha val="43137"/>
                    </a:srgbClr>
                  </a:outerShdw>
                </a:effectLst>
                <a:latin typeface="黑体" pitchFamily="2" charset="-122"/>
                <a:ea typeface="黑体" pitchFamily="2" charset="-122"/>
              </a:defRPr>
            </a:lvl1pPr>
          </a:lstStyle>
          <a:p>
            <a:r>
              <a:rPr lang="zh-CN" altLang="en-US" dirty="0"/>
              <a:t>单击此处编辑母版</a:t>
            </a:r>
          </a:p>
        </p:txBody>
      </p:sp>
      <p:sp>
        <p:nvSpPr>
          <p:cNvPr id="3" name="内容占位符 2"/>
          <p:cNvSpPr>
            <a:spLocks noGrp="1"/>
          </p:cNvSpPr>
          <p:nvPr>
            <p:ph idx="1"/>
          </p:nvPr>
        </p:nvSpPr>
        <p:spPr>
          <a:xfrm>
            <a:off x="457200" y="1285860"/>
            <a:ext cx="8229600" cy="4840303"/>
          </a:xfrm>
        </p:spPr>
        <p:txBody>
          <a:bodyPr/>
          <a:lstStyle>
            <a:lvl1pPr>
              <a:defRPr baseline="0">
                <a:latin typeface="幼圆" pitchFamily="49" charset="-122"/>
                <a:ea typeface="黑体" pitchFamily="2" charset="-122"/>
              </a:defRPr>
            </a:lvl1pPr>
            <a:lvl2pPr>
              <a:defRPr baseline="0">
                <a:latin typeface="华文隶书" pitchFamily="2" charset="-122"/>
                <a:ea typeface="黑体" pitchFamily="2" charset="-122"/>
              </a:defRPr>
            </a:lvl2pPr>
            <a:lvl3pPr>
              <a:defRPr baseline="0">
                <a:latin typeface="幼圆" pitchFamily="49" charset="-122"/>
                <a:ea typeface="黑体" pitchFamily="2" charset="-122"/>
              </a:defRPr>
            </a:lvl3pPr>
            <a:lvl4pPr>
              <a:defRPr baseline="0">
                <a:latin typeface="幼圆" pitchFamily="49" charset="-122"/>
                <a:ea typeface="黑体" pitchFamily="2" charset="-122"/>
              </a:defRPr>
            </a:lvl4pPr>
            <a:lvl5pPr>
              <a:defRPr baseline="0">
                <a:latin typeface="幼圆" pitchFamily="49" charset="-122"/>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33E8E82A-4C85-43CD-AC57-922406191479}" type="datetime1">
              <a:rPr lang="zh-CN" altLang="en-US"/>
              <a:pPr>
                <a:defRPr/>
              </a:pPr>
              <a:t>2020/9/28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A056A41C-343B-44A4-B1E7-E51CC255B57F}" type="slidenum">
              <a:rPr lang="zh-CN" altLang="en-US"/>
              <a:pPr>
                <a:defRPr/>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54E34C3-D943-4153-8ABC-9FB0191498D9}" type="datetime1">
              <a:rPr lang="zh-CN" altLang="en-US"/>
              <a:pPr>
                <a:defRPr/>
              </a:pPr>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0824C3-1A71-4884-8F86-CACDCF7D4040}" type="slidenum">
              <a:rPr lang="zh-CN" altLang="en-US"/>
              <a:pPr>
                <a:defRPr/>
              </a:pPr>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5F8CE70-EDD6-4662-9278-FE52557422E0}" type="datetime1">
              <a:rPr lang="zh-CN" altLang="en-US"/>
              <a:pPr>
                <a:defRPr/>
              </a:pPr>
              <a:t>2020/9/28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FEE2F3E-B5E8-42E5-9283-A105F9E6D855}" type="slidenum">
              <a:rPr lang="zh-CN" altLang="en-US"/>
              <a:pPr>
                <a:defRPr/>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57313"/>
            <a:ext cx="4038600"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57313"/>
            <a:ext cx="4038600" cy="4768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4E7F3F8-490F-42AD-BBF6-330909917CB2}" type="datetime1">
              <a:rPr lang="zh-CN" altLang="en-US"/>
              <a:pPr>
                <a:defRPr/>
              </a:pPr>
              <a:t>2020/9/28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A8E4367-F290-40D7-9E29-343E4BD271DE}" type="slidenum">
              <a:rPr lang="zh-CN" altLang="en-US"/>
              <a:pPr>
                <a:defRPr/>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5202B18-C1EF-4254-B172-0CFB80BA7D7F}" type="datetime1">
              <a:rPr lang="zh-CN" altLang="en-US"/>
              <a:pPr>
                <a:defRPr/>
              </a:pPr>
              <a:t>2020/9/28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1EAF01A-146F-4238-BF4B-E5C17A33B12A}" type="slidenum">
              <a:rPr lang="zh-CN" altLang="en-US"/>
              <a:pPr>
                <a:defRPr/>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6AE2CB3-49A8-498C-B9D6-38780A1E2017}" type="datetime1">
              <a:rPr lang="zh-CN" altLang="en-US"/>
              <a:pPr>
                <a:defRPr/>
              </a:pPr>
              <a:t>2020/9/28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5B4451C-C08F-42DB-9BCB-445B810548F2}" type="slidenum">
              <a:rPr lang="zh-CN" altLang="en-US"/>
              <a:pPr>
                <a:defRPr/>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F57C67C-A962-42E3-A9EF-2B9D02282FE0}" type="datetime1">
              <a:rPr lang="zh-CN" altLang="en-US"/>
              <a:pPr>
                <a:defRPr/>
              </a:pPr>
              <a:t>2020/9/28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F7DE06-F649-4ADC-B121-C03BFA1B6E80}" type="slidenum">
              <a:rPr lang="zh-CN" altLang="en-US"/>
              <a:pPr>
                <a:defRPr/>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BED9417-AAEB-43FE-8A09-5D276FD2B133}" type="datetime1">
              <a:rPr lang="zh-CN" altLang="en-US"/>
              <a:pPr>
                <a:defRPr/>
              </a:pPr>
              <a:t>2020/9/28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94EC5E-F739-4AD0-926C-27D9EF7B0F35}" type="slidenum">
              <a:rPr lang="zh-CN" altLang="en-US"/>
              <a:pPr>
                <a:defRPr/>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9916B02-C9D0-41A1-86CE-1D52C18BE4D2}" type="datetime1">
              <a:rPr lang="zh-CN" altLang="en-US"/>
              <a:pPr>
                <a:defRPr/>
              </a:pPr>
              <a:t>2020/9/28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01C880E-31D3-4C1C-BA69-BF1F34D747CD}" type="slidenum">
              <a:rPr lang="zh-CN" altLang="en-US"/>
              <a:pPr>
                <a:defRPr/>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4" descr="C:\Documents and Settings\Administrator\桌面\PPT 自动化系方嵘\色条.jpg"/>
          <p:cNvPicPr>
            <a:picLocks noChangeAspect="1" noChangeArrowheads="1"/>
          </p:cNvPicPr>
          <p:nvPr userDrawn="1"/>
        </p:nvPicPr>
        <p:blipFill>
          <a:blip r:embed="rId13" cstate="print">
            <a:lum/>
          </a:blip>
          <a:srcRect l="1562" t="18566" b="73162"/>
          <a:stretch>
            <a:fillRect/>
          </a:stretch>
        </p:blipFill>
        <p:spPr bwMode="auto">
          <a:xfrm>
            <a:off x="71406" y="3559269"/>
            <a:ext cx="8572560" cy="84045"/>
          </a:xfrm>
          <a:prstGeom prst="rect">
            <a:avLst/>
          </a:prstGeom>
          <a:noFill/>
          <a:effectLst>
            <a:outerShdw blurRad="114300" dir="5400000" sy="-23000" kx="-800400" algn="bl" rotWithShape="0">
              <a:srgbClr val="954995">
                <a:alpha val="82000"/>
              </a:srgbClr>
            </a:outerShdw>
          </a:effectLst>
          <a:scene3d>
            <a:camera prst="orthographicFront"/>
            <a:lightRig rig="soft" dir="t"/>
          </a:scene3d>
          <a:sp3d extrusionH="139700" contourW="12700" prstMaterial="softEdge">
            <a:bevelB prst="angle"/>
            <a:contourClr>
              <a:schemeClr val="bg1"/>
            </a:contourClr>
          </a:sp3d>
        </p:spPr>
      </p:pic>
      <p:sp>
        <p:nvSpPr>
          <p:cNvPr id="1027" name="文本占位符 2"/>
          <p:cNvSpPr>
            <a:spLocks noGrp="1"/>
          </p:cNvSpPr>
          <p:nvPr>
            <p:ph type="body" idx="1"/>
          </p:nvPr>
        </p:nvSpPr>
        <p:spPr bwMode="auto">
          <a:xfrm>
            <a:off x="457200" y="1357313"/>
            <a:ext cx="8229600" cy="4768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fontAlgn="auto">
              <a:spcBef>
                <a:spcPts val="0"/>
              </a:spcBef>
              <a:spcAft>
                <a:spcPts val="0"/>
              </a:spcAft>
              <a:defRPr sz="1200" b="0">
                <a:solidFill>
                  <a:schemeClr val="tx1">
                    <a:tint val="75000"/>
                  </a:schemeClr>
                </a:solidFill>
                <a:latin typeface="+mn-lt"/>
                <a:ea typeface="+mn-ea"/>
                <a:cs typeface="+mn-cs"/>
              </a:defRPr>
            </a:lvl1pPr>
          </a:lstStyle>
          <a:p>
            <a:pPr>
              <a:defRPr/>
            </a:pPr>
            <a:fld id="{F2297CCF-E54C-47BC-872F-403E6BB85093}" type="datetime1">
              <a:rPr lang="zh-CN" altLang="en-US"/>
              <a:pPr>
                <a:defRPr/>
              </a:pPr>
              <a:t>2020/9/28</a:t>
            </a:fld>
            <a:endParaRPr lang="zh-CN" altLang="en-US"/>
          </a:p>
        </p:txBody>
      </p:sp>
      <p:sp>
        <p:nvSpPr>
          <p:cNvPr id="9"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10"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cs typeface="+mn-cs"/>
              </a:defRPr>
            </a:lvl1pPr>
          </a:lstStyle>
          <a:p>
            <a:pPr>
              <a:defRPr/>
            </a:pPr>
            <a:fld id="{5761EA4A-9018-4F23-B71F-FDAD4C67FFB5}" type="slidenum">
              <a:rPr lang="zh-CN" altLang="en-US"/>
              <a:pPr>
                <a:defRPr/>
              </a:pPr>
              <a:t>‹#›</a:t>
            </a:fld>
            <a:endParaRPr lang="zh-CN" altLang="en-US"/>
          </a:p>
        </p:txBody>
      </p:sp>
      <p:pic>
        <p:nvPicPr>
          <p:cNvPr id="1031" name="Picture 8" descr="红色系 小尺寸校徽展开式 (10mm以下使用) [转换]"/>
          <p:cNvPicPr>
            <a:picLocks noChangeAspect="1" noChangeArrowheads="1"/>
          </p:cNvPicPr>
          <p:nvPr userDrawn="1"/>
        </p:nvPicPr>
        <p:blipFill>
          <a:blip r:embed="rId14"/>
          <a:srcRect/>
          <a:stretch>
            <a:fillRect/>
          </a:stretch>
        </p:blipFill>
        <p:spPr bwMode="auto">
          <a:xfrm>
            <a:off x="287338" y="336550"/>
            <a:ext cx="2592387" cy="6810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Lst>
  <p:transition>
    <p:fade/>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宋体" charset="-122"/>
        </a:defRPr>
      </a:lvl2pPr>
      <a:lvl3pPr algn="ctr" rtl="0" eaLnBrk="0" fontAlgn="base" hangingPunct="0">
        <a:spcBef>
          <a:spcPct val="0"/>
        </a:spcBef>
        <a:spcAft>
          <a:spcPct val="0"/>
        </a:spcAft>
        <a:defRPr sz="4400">
          <a:solidFill>
            <a:schemeClr val="tx1"/>
          </a:solidFill>
          <a:latin typeface="Arial" charset="0"/>
          <a:ea typeface="宋体" charset="-122"/>
        </a:defRPr>
      </a:lvl3pPr>
      <a:lvl4pPr algn="ctr" rtl="0" eaLnBrk="0" fontAlgn="base" hangingPunct="0">
        <a:spcBef>
          <a:spcPct val="0"/>
        </a:spcBef>
        <a:spcAft>
          <a:spcPct val="0"/>
        </a:spcAft>
        <a:defRPr sz="4400">
          <a:solidFill>
            <a:schemeClr val="tx1"/>
          </a:solidFill>
          <a:latin typeface="Arial" charset="0"/>
          <a:ea typeface="宋体" charset="-122"/>
        </a:defRPr>
      </a:lvl4pPr>
      <a:lvl5pPr algn="ctr" rtl="0" eaLnBrk="0" fontAlgn="base" hangingPunct="0">
        <a:spcBef>
          <a:spcPct val="0"/>
        </a:spcBef>
        <a:spcAft>
          <a:spcPct val="0"/>
        </a:spcAft>
        <a:defRPr sz="4400">
          <a:solidFill>
            <a:schemeClr val="tx1"/>
          </a:solidFill>
          <a:latin typeface="Arial" charset="0"/>
          <a:ea typeface="宋体" charset="-122"/>
        </a:defRPr>
      </a:lvl5pPr>
      <a:lvl6pPr marL="457200" algn="ctr" rtl="0" fontAlgn="base">
        <a:spcBef>
          <a:spcPct val="0"/>
        </a:spcBef>
        <a:spcAft>
          <a:spcPct val="0"/>
        </a:spcAft>
        <a:defRPr sz="4400">
          <a:solidFill>
            <a:schemeClr val="tx1"/>
          </a:solidFill>
          <a:latin typeface="Arial" charset="0"/>
          <a:ea typeface="宋体" charset="-122"/>
        </a:defRPr>
      </a:lvl6pPr>
      <a:lvl7pPr marL="914400" algn="ctr" rtl="0" fontAlgn="base">
        <a:spcBef>
          <a:spcPct val="0"/>
        </a:spcBef>
        <a:spcAft>
          <a:spcPct val="0"/>
        </a:spcAft>
        <a:defRPr sz="4400">
          <a:solidFill>
            <a:schemeClr val="tx1"/>
          </a:solidFill>
          <a:latin typeface="Arial" charset="0"/>
          <a:ea typeface="宋体" charset="-122"/>
        </a:defRPr>
      </a:lvl7pPr>
      <a:lvl8pPr marL="1371600" algn="ctr" rtl="0" fontAlgn="base">
        <a:spcBef>
          <a:spcPct val="0"/>
        </a:spcBef>
        <a:spcAft>
          <a:spcPct val="0"/>
        </a:spcAft>
        <a:defRPr sz="4400">
          <a:solidFill>
            <a:schemeClr val="tx1"/>
          </a:solidFill>
          <a:latin typeface="Arial" charset="0"/>
          <a:ea typeface="宋体" charset="-122"/>
        </a:defRPr>
      </a:lvl8pPr>
      <a:lvl9pPr marL="1828800" algn="ctr" rtl="0" fontAlgn="base">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1187450" y="152400"/>
            <a:ext cx="7043738" cy="7286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357313"/>
            <a:ext cx="8229600" cy="4768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fontAlgn="auto">
              <a:spcBef>
                <a:spcPts val="0"/>
              </a:spcBef>
              <a:spcAft>
                <a:spcPts val="0"/>
              </a:spcAft>
              <a:defRPr sz="1200" b="0">
                <a:solidFill>
                  <a:schemeClr val="tx1">
                    <a:tint val="75000"/>
                  </a:schemeClr>
                </a:solidFill>
                <a:latin typeface="+mn-lt"/>
                <a:ea typeface="+mn-ea"/>
                <a:cs typeface="+mn-cs"/>
              </a:defRPr>
            </a:lvl1pPr>
          </a:lstStyle>
          <a:p>
            <a:pPr>
              <a:defRPr/>
            </a:pPr>
            <a:fld id="{3677CEA4-F478-479F-94F0-8A89C1EBB844}" type="datetime1">
              <a:rPr lang="zh-CN" altLang="en-US"/>
              <a:pPr>
                <a:defRPr/>
              </a:pPr>
              <a:t>2020/9/28</a:t>
            </a:fld>
            <a:endParaRPr lang="zh-CN" altLang="en-US"/>
          </a:p>
        </p:txBody>
      </p:sp>
      <p:sp>
        <p:nvSpPr>
          <p:cNvPr id="13"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cs typeface="+mn-cs"/>
              </a:defRPr>
            </a:lvl1pPr>
          </a:lstStyle>
          <a:p>
            <a:pPr>
              <a:defRPr/>
            </a:pPr>
            <a:endParaRPr lang="zh-CN" altLang="en-US"/>
          </a:p>
        </p:txBody>
      </p:sp>
      <p:sp>
        <p:nvSpPr>
          <p:cNvPr id="14"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cs typeface="+mn-cs"/>
              </a:defRPr>
            </a:lvl1pPr>
          </a:lstStyle>
          <a:p>
            <a:pPr>
              <a:defRPr/>
            </a:pPr>
            <a:fld id="{BA964A5F-7C6C-4F73-BA63-2BC903FFD04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29" r:id="rId1"/>
  </p:sldLayoutIdLst>
  <p:transition>
    <p:fad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2" charset="-122"/>
        </a:defRPr>
      </a:lvl2pPr>
      <a:lvl3pPr algn="ctr" rtl="0" eaLnBrk="0" fontAlgn="base" hangingPunct="0">
        <a:spcBef>
          <a:spcPct val="0"/>
        </a:spcBef>
        <a:spcAft>
          <a:spcPct val="0"/>
        </a:spcAft>
        <a:defRPr sz="4400">
          <a:solidFill>
            <a:schemeClr val="tx1"/>
          </a:solidFill>
          <a:latin typeface="Arial" charset="0"/>
          <a:ea typeface="黑体" pitchFamily="2" charset="-122"/>
        </a:defRPr>
      </a:lvl3pPr>
      <a:lvl4pPr algn="ctr" rtl="0" eaLnBrk="0" fontAlgn="base" hangingPunct="0">
        <a:spcBef>
          <a:spcPct val="0"/>
        </a:spcBef>
        <a:spcAft>
          <a:spcPct val="0"/>
        </a:spcAft>
        <a:defRPr sz="4400">
          <a:solidFill>
            <a:schemeClr val="tx1"/>
          </a:solidFill>
          <a:latin typeface="Arial" charset="0"/>
          <a:ea typeface="黑体" pitchFamily="2" charset="-122"/>
        </a:defRPr>
      </a:lvl4pPr>
      <a:lvl5pPr algn="ctr" rtl="0" eaLnBrk="0" fontAlgn="base" hangingPunct="0">
        <a:spcBef>
          <a:spcPct val="0"/>
        </a:spcBef>
        <a:spcAft>
          <a:spcPct val="0"/>
        </a:spcAft>
        <a:defRPr sz="4400">
          <a:solidFill>
            <a:schemeClr val="tx1"/>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bwMode="auto">
          <a:xfrm>
            <a:off x="0" y="1828800"/>
            <a:ext cx="8953500" cy="1470025"/>
          </a:xfrm>
          <a:prstGeom prst="rect">
            <a:avLst/>
          </a:prstGeom>
          <a:ln>
            <a:miter lim="800000"/>
            <a:headEnd/>
            <a:tailEnd/>
          </a:ln>
        </p:spPr>
        <p:txBody>
          <a:bodyPr anchor="ctr"/>
          <a:lstStyle/>
          <a:p>
            <a:pPr>
              <a:defRPr/>
            </a:pPr>
            <a:br>
              <a:rPr lang="zh-CN" altLang="en-US" sz="4000" b="1" dirty="0">
                <a:solidFill>
                  <a:srgbClr val="1B13B7"/>
                </a:solidFill>
                <a:effectLst>
                  <a:outerShdw blurRad="38100" dist="38100" dir="2700000" algn="tl">
                    <a:srgbClr val="C0C0C0"/>
                  </a:outerShdw>
                </a:effectLst>
                <a:latin typeface="黑体" pitchFamily="49" charset="-122"/>
                <a:ea typeface="黑体" pitchFamily="49" charset="-122"/>
              </a:rPr>
            </a:br>
            <a:r>
              <a:rPr lang="en-US" altLang="zh-CN" sz="4000" b="1" dirty="0">
                <a:solidFill>
                  <a:srgbClr val="C00000"/>
                </a:solidFill>
              </a:rPr>
              <a:t>CS433 Parallel and Distributed Computing </a:t>
            </a:r>
            <a:br>
              <a:rPr lang="en-US" altLang="zh-CN" sz="4000" b="1" dirty="0">
                <a:solidFill>
                  <a:srgbClr val="FF0000"/>
                </a:solidFill>
                <a:effectLst>
                  <a:outerShdw blurRad="38100" dist="38100" dir="2700000" algn="tl">
                    <a:srgbClr val="C0C0C0"/>
                  </a:outerShdw>
                </a:effectLst>
                <a:latin typeface="微软雅黑" pitchFamily="34" charset="-122"/>
                <a:ea typeface="微软雅黑" pitchFamily="34" charset="-122"/>
              </a:rPr>
            </a:br>
            <a:endParaRPr lang="zh-CN" altLang="en-US" sz="3600" b="1" dirty="0">
              <a:solidFill>
                <a:srgbClr val="FF0000"/>
              </a:solidFill>
              <a:latin typeface="微软雅黑" pitchFamily="34" charset="-122"/>
              <a:ea typeface="微软雅黑" pitchFamily="34" charset="-122"/>
            </a:endParaRPr>
          </a:p>
        </p:txBody>
      </p:sp>
      <p:sp>
        <p:nvSpPr>
          <p:cNvPr id="15363" name="副标题 2"/>
          <p:cNvSpPr>
            <a:spLocks noGrp="1"/>
          </p:cNvSpPr>
          <p:nvPr>
            <p:ph type="subTitle" idx="4294967295"/>
          </p:nvPr>
        </p:nvSpPr>
        <p:spPr>
          <a:xfrm>
            <a:off x="1066800" y="4114800"/>
            <a:ext cx="7086600" cy="1524000"/>
          </a:xfrm>
        </p:spPr>
        <p:txBody>
          <a:bodyPr/>
          <a:lstStyle/>
          <a:p>
            <a:pPr marL="0" indent="0" algn="ctr" eaLnBrk="1" hangingPunct="1">
              <a:lnSpc>
                <a:spcPct val="110000"/>
              </a:lnSpc>
              <a:buFont typeface="Arial" charset="0"/>
              <a:buNone/>
            </a:pPr>
            <a:r>
              <a:rPr lang="en-US" altLang="zh-CN" sz="3600" b="1" dirty="0">
                <a:solidFill>
                  <a:srgbClr val="0070C0"/>
                </a:solidFill>
              </a:rPr>
              <a:t>Lecture 4 </a:t>
            </a:r>
            <a:r>
              <a:rPr lang="en-US" altLang="zh-CN" sz="3600" b="1" dirty="0" err="1">
                <a:solidFill>
                  <a:srgbClr val="0070C0"/>
                </a:solidFill>
              </a:rPr>
              <a:t>OpenMP</a:t>
            </a:r>
            <a:r>
              <a:rPr lang="en-US" altLang="zh-CN" sz="3600" b="1" dirty="0">
                <a:solidFill>
                  <a:srgbClr val="0070C0"/>
                </a:solidFill>
              </a:rPr>
              <a:t>, Cont’d  </a:t>
            </a:r>
          </a:p>
          <a:p>
            <a:pPr marL="0" indent="0" algn="ctr" eaLnBrk="1" hangingPunct="1">
              <a:lnSpc>
                <a:spcPct val="110000"/>
              </a:lnSpc>
              <a:buFont typeface="Arial" charset="0"/>
              <a:buNone/>
            </a:pPr>
            <a:endParaRPr lang="en-US" altLang="zh-CN" sz="2800" b="1" dirty="0">
              <a:solidFill>
                <a:srgbClr val="00B050"/>
              </a:solidFill>
            </a:endParaRPr>
          </a:p>
          <a:p>
            <a:pPr marL="0" indent="0" algn="ctr" eaLnBrk="1" hangingPunct="1">
              <a:lnSpc>
                <a:spcPct val="110000"/>
              </a:lnSpc>
              <a:buFont typeface="Arial" charset="0"/>
              <a:buNone/>
            </a:pPr>
            <a:r>
              <a:rPr lang="en-US" altLang="zh-CN" sz="2800" b="1" dirty="0">
                <a:solidFill>
                  <a:srgbClr val="00B050"/>
                </a:solidFill>
              </a:rPr>
              <a:t>Prof. Xiaoyao Liang </a:t>
            </a:r>
          </a:p>
          <a:p>
            <a:pPr marL="0" indent="0" algn="ctr" eaLnBrk="1" hangingPunct="1">
              <a:lnSpc>
                <a:spcPct val="110000"/>
              </a:lnSpc>
              <a:buFont typeface="Arial" charset="0"/>
              <a:buNone/>
            </a:pPr>
            <a:r>
              <a:rPr lang="en-US" altLang="zh-CN" sz="2800" b="1">
                <a:solidFill>
                  <a:srgbClr val="00B050"/>
                </a:solidFill>
              </a:rPr>
              <a:t>2020/9/28</a:t>
            </a:r>
            <a:r>
              <a:rPr lang="en-US" altLang="zh-CN" sz="3600" b="1">
                <a:solidFill>
                  <a:srgbClr val="FF0000"/>
                </a:solidFill>
              </a:rPr>
              <a:t> </a:t>
            </a:r>
            <a:endParaRPr lang="en-US" altLang="zh-CN" sz="3600" b="1" dirty="0">
              <a:solidFill>
                <a:srgbClr val="FF0000"/>
              </a:solidFill>
            </a:endParaRPr>
          </a:p>
          <a:p>
            <a:pPr marL="0" indent="0" algn="ctr">
              <a:buFont typeface="Arial" charset="0"/>
              <a:buNone/>
            </a:pPr>
            <a:endParaRPr lang="zh-CN" altLang="en-US" sz="4000" b="1" dirty="0">
              <a:solidFill>
                <a:srgbClr val="000066"/>
              </a:solidFill>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B0F609E9-FDEB-4F52-92F5-F49EA141DEBA}" type="slidenum">
              <a:rPr lang="zh-CN" altLang="en-US" smtClean="0"/>
              <a:pPr>
                <a:defRPr/>
              </a:pPr>
              <a:t>1</a:t>
            </a:fld>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Synchronization</a:t>
            </a:r>
          </a:p>
        </p:txBody>
      </p:sp>
      <p:sp>
        <p:nvSpPr>
          <p:cNvPr id="10" name="灯片编号占位符 9"/>
          <p:cNvSpPr>
            <a:spLocks noGrp="1"/>
          </p:cNvSpPr>
          <p:nvPr>
            <p:ph type="sldNum" sz="quarter" idx="12"/>
          </p:nvPr>
        </p:nvSpPr>
        <p:spPr/>
        <p:txBody>
          <a:bodyPr/>
          <a:lstStyle/>
          <a:p>
            <a:pPr>
              <a:defRPr/>
            </a:pPr>
            <a:fld id="{11AAC9C2-3BC5-4EEE-BD38-0B72C6AA71BE}" type="slidenum">
              <a:rPr lang="zh-CN" altLang="en-US" smtClean="0"/>
              <a:pPr>
                <a:defRPr/>
              </a:pPr>
              <a:t>10</a:t>
            </a:fld>
            <a:endParaRPr lang="zh-CN" altLang="en-US" dirty="0"/>
          </a:p>
        </p:txBody>
      </p:sp>
      <p:pic>
        <p:nvPicPr>
          <p:cNvPr id="34820" name="Picture 3"/>
          <p:cNvPicPr>
            <a:picLocks noChangeAspect="1" noChangeArrowheads="1"/>
          </p:cNvPicPr>
          <p:nvPr/>
        </p:nvPicPr>
        <p:blipFill>
          <a:blip r:embed="rId3"/>
          <a:srcRect/>
          <a:stretch>
            <a:fillRect/>
          </a:stretch>
        </p:blipFill>
        <p:spPr bwMode="auto">
          <a:xfrm>
            <a:off x="1042988" y="1695450"/>
            <a:ext cx="7123112" cy="1762125"/>
          </a:xfrm>
          <a:prstGeom prst="rect">
            <a:avLst/>
          </a:prstGeom>
          <a:noFill/>
          <a:ln w="9525">
            <a:noFill/>
            <a:miter lim="800000"/>
            <a:headEnd/>
            <a:tailEnd/>
          </a:ln>
        </p:spPr>
      </p:pic>
      <p:sp>
        <p:nvSpPr>
          <p:cNvPr id="6" name="Rectangle 5"/>
          <p:cNvSpPr/>
          <p:nvPr/>
        </p:nvSpPr>
        <p:spPr>
          <a:xfrm>
            <a:off x="3492500" y="3711575"/>
            <a:ext cx="4572000" cy="708025"/>
          </a:xfrm>
          <a:prstGeom prst="rect">
            <a:avLst/>
          </a:prstGeom>
        </p:spPr>
        <p:txBody>
          <a:bodyPr>
            <a:spAutoFit/>
          </a:bodyPr>
          <a:lstStyle/>
          <a:p>
            <a:pPr>
              <a:spcBef>
                <a:spcPct val="20000"/>
              </a:spcBef>
              <a:buClr>
                <a:schemeClr val="tx1"/>
              </a:buClr>
              <a:buSzPct val="60000"/>
              <a:buFont typeface="Wingdings" pitchFamily="2" charset="2"/>
              <a:buNone/>
              <a:defRPr/>
            </a:pPr>
            <a:r>
              <a:rPr lang="en-US" sz="2000" dirty="0">
                <a:solidFill>
                  <a:srgbClr val="C00000"/>
                </a:solidFill>
                <a:latin typeface="+mn-lt"/>
                <a:cs typeface="Arial" pitchFamily="34" charset="0"/>
              </a:rPr>
              <a:t>each thread increments this after completing its for loop</a:t>
            </a:r>
          </a:p>
        </p:txBody>
      </p:sp>
      <p:sp>
        <p:nvSpPr>
          <p:cNvPr id="34822" name="Freeform 6"/>
          <p:cNvSpPr>
            <a:spLocks noChangeArrowheads="1"/>
          </p:cNvSpPr>
          <p:nvPr/>
        </p:nvSpPr>
        <p:spPr bwMode="auto">
          <a:xfrm>
            <a:off x="4090988" y="2374900"/>
            <a:ext cx="1182687" cy="1276350"/>
          </a:xfrm>
          <a:custGeom>
            <a:avLst/>
            <a:gdLst>
              <a:gd name="T0" fmla="*/ 553320 w 1182915"/>
              <a:gd name="T1" fmla="*/ 0 h 1277258"/>
              <a:gd name="T2" fmla="*/ 89403 w 1182915"/>
              <a:gd name="T3" fmla="*/ 607005 h 1277258"/>
              <a:gd name="T4" fmla="*/ 1089731 w 1182915"/>
              <a:gd name="T5" fmla="*/ 520290 h 1277258"/>
              <a:gd name="T6" fmla="*/ 640306 w 1182915"/>
              <a:gd name="T7" fmla="*/ 1271820 h 1277258"/>
              <a:gd name="T8" fmla="*/ 0 60000 65536"/>
              <a:gd name="T9" fmla="*/ 0 60000 65536"/>
              <a:gd name="T10" fmla="*/ 0 60000 65536"/>
              <a:gd name="T11" fmla="*/ 0 60000 65536"/>
              <a:gd name="T12" fmla="*/ 0 w 1182915"/>
              <a:gd name="T13" fmla="*/ 0 h 1277258"/>
              <a:gd name="T14" fmla="*/ 1182915 w 1182915"/>
              <a:gd name="T15" fmla="*/ 1277258 h 1277258"/>
            </a:gdLst>
            <a:ahLst/>
            <a:cxnLst>
              <a:cxn ang="T8">
                <a:pos x="T0" y="T1"/>
              </a:cxn>
              <a:cxn ang="T9">
                <a:pos x="T2" y="T3"/>
              </a:cxn>
              <a:cxn ang="T10">
                <a:pos x="T4" y="T5"/>
              </a:cxn>
              <a:cxn ang="T11">
                <a:pos x="T6" y="T7"/>
              </a:cxn>
            </a:cxnLst>
            <a:rect l="T12" t="T13" r="T14" b="T15"/>
            <a:pathLst>
              <a:path w="1182915" h="1277258">
                <a:moveTo>
                  <a:pt x="553962" y="0"/>
                </a:moveTo>
                <a:cubicBezTo>
                  <a:pt x="276981" y="261257"/>
                  <a:pt x="0" y="522514"/>
                  <a:pt x="89505" y="609600"/>
                </a:cubicBezTo>
                <a:cubicBezTo>
                  <a:pt x="179010" y="696686"/>
                  <a:pt x="999067" y="411239"/>
                  <a:pt x="1090991" y="522515"/>
                </a:cubicBezTo>
                <a:cubicBezTo>
                  <a:pt x="1182915" y="633791"/>
                  <a:pt x="911981" y="955524"/>
                  <a:pt x="641048" y="1277258"/>
                </a:cubicBezTo>
              </a:path>
            </a:pathLst>
          </a:custGeom>
          <a:noFill/>
          <a:ln w="9525" algn="ctr">
            <a:solidFill>
              <a:srgbClr val="C00000"/>
            </a:solidFill>
            <a:round/>
            <a:headEnd type="arrow" w="med" len="med"/>
            <a:tailEnd/>
          </a:ln>
        </p:spPr>
        <p:txBody>
          <a:bodyPr>
            <a:spAutoFit/>
          </a:bodyPr>
          <a:lstStyle/>
          <a:p>
            <a:endParaRPr lang="zh-CN" altLang="en-US"/>
          </a:p>
        </p:txBody>
      </p:sp>
      <p:sp>
        <p:nvSpPr>
          <p:cNvPr id="34823" name="TextBox 6"/>
          <p:cNvSpPr txBox="1">
            <a:spLocks noChangeArrowheads="1"/>
          </p:cNvSpPr>
          <p:nvPr/>
        </p:nvSpPr>
        <p:spPr bwMode="auto">
          <a:xfrm>
            <a:off x="762000" y="4643438"/>
            <a:ext cx="7467600" cy="461962"/>
          </a:xfrm>
          <a:prstGeom prst="rect">
            <a:avLst/>
          </a:prstGeom>
          <a:noFill/>
          <a:ln w="9525">
            <a:noFill/>
            <a:miter lim="800000"/>
            <a:headEnd/>
            <a:tailEnd/>
          </a:ln>
        </p:spPr>
        <p:txBody>
          <a:bodyPr>
            <a:spAutoFit/>
          </a:bodyPr>
          <a:lstStyle/>
          <a:p>
            <a:r>
              <a:rPr lang="en-US" altLang="zh-CN" sz="2400"/>
              <a:t>More synchronization needed on “done_sending”</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Atomic</a:t>
            </a:r>
          </a:p>
        </p:txBody>
      </p:sp>
      <p:sp>
        <p:nvSpPr>
          <p:cNvPr id="10" name="灯片编号占位符 9"/>
          <p:cNvSpPr>
            <a:spLocks noGrp="1"/>
          </p:cNvSpPr>
          <p:nvPr>
            <p:ph type="sldNum" sz="quarter" idx="12"/>
          </p:nvPr>
        </p:nvSpPr>
        <p:spPr/>
        <p:txBody>
          <a:bodyPr/>
          <a:lstStyle/>
          <a:p>
            <a:pPr>
              <a:defRPr/>
            </a:pPr>
            <a:fld id="{74B66BC3-B7C0-4358-954D-E57ADD6E34DC}" type="slidenum">
              <a:rPr lang="zh-CN" altLang="en-US" smtClean="0"/>
              <a:pPr>
                <a:defRPr/>
              </a:pPr>
              <a:t>11</a:t>
            </a:fld>
            <a:endParaRPr lang="zh-CN" altLang="en-US" dirty="0"/>
          </a:p>
        </p:txBody>
      </p:sp>
      <p:sp>
        <p:nvSpPr>
          <p:cNvPr id="35844" name="Content Placeholder 2"/>
          <p:cNvSpPr>
            <a:spLocks noGrp="1"/>
          </p:cNvSpPr>
          <p:nvPr>
            <p:ph idx="1"/>
          </p:nvPr>
        </p:nvSpPr>
        <p:spPr>
          <a:xfrm>
            <a:off x="684213" y="1066800"/>
            <a:ext cx="8270875" cy="5111750"/>
          </a:xfrm>
        </p:spPr>
        <p:txBody>
          <a:bodyPr/>
          <a:lstStyle/>
          <a:p>
            <a:r>
              <a:rPr lang="en-US" altLang="zh-CN" sz="2400">
                <a:ea typeface="宋体" pitchFamily="2" charset="-122"/>
              </a:rPr>
              <a:t>“done_sending”is critical</a:t>
            </a:r>
          </a:p>
          <a:p>
            <a:r>
              <a:rPr lang="en-US" altLang="zh-CN" sz="2400">
                <a:ea typeface="宋体" pitchFamily="2" charset="-122"/>
              </a:rPr>
              <a:t>Unlike the critical directive, it can only protect critical sections that consist of a single C assignment statement. </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Further, the statement must have one of the following forms:</a:t>
            </a:r>
          </a:p>
          <a:p>
            <a:endParaRPr lang="en-US" altLang="zh-CN" sz="2400">
              <a:ea typeface="宋体" pitchFamily="2" charset="-122"/>
            </a:endParaRPr>
          </a:p>
          <a:p>
            <a:endParaRPr lang="en-US" altLang="zh-CN" sz="2400">
              <a:ea typeface="宋体" pitchFamily="2" charset="-122"/>
            </a:endParaRPr>
          </a:p>
          <a:p>
            <a:endParaRPr lang="en-US" altLang="zh-CN" sz="2400">
              <a:ea typeface="宋体" pitchFamily="2" charset="-122"/>
            </a:endParaRPr>
          </a:p>
          <a:p>
            <a:endParaRPr lang="en-US" altLang="zh-CN" sz="2400">
              <a:ea typeface="宋体" pitchFamily="2" charset="-122"/>
            </a:endParaRPr>
          </a:p>
          <a:p>
            <a:endParaRPr lang="en-US" altLang="zh-CN" sz="2400">
              <a:ea typeface="宋体" pitchFamily="2" charset="-122"/>
            </a:endParaRPr>
          </a:p>
          <a:p>
            <a:r>
              <a:rPr lang="en-US" altLang="zh-CN" sz="2400">
                <a:ea typeface="宋体" pitchFamily="2" charset="-122"/>
              </a:rPr>
              <a:t>What is the difference with reduction?</a:t>
            </a:r>
          </a:p>
        </p:txBody>
      </p:sp>
      <p:pic>
        <p:nvPicPr>
          <p:cNvPr id="35845" name="Picture 2"/>
          <p:cNvPicPr>
            <a:picLocks noChangeAspect="1" noChangeArrowheads="1"/>
          </p:cNvPicPr>
          <p:nvPr/>
        </p:nvPicPr>
        <p:blipFill>
          <a:blip r:embed="rId3"/>
          <a:srcRect/>
          <a:stretch>
            <a:fillRect/>
          </a:stretch>
        </p:blipFill>
        <p:spPr bwMode="auto">
          <a:xfrm>
            <a:off x="2051050" y="2667000"/>
            <a:ext cx="3952875" cy="533400"/>
          </a:xfrm>
          <a:prstGeom prst="rect">
            <a:avLst/>
          </a:prstGeom>
          <a:noFill/>
          <a:ln w="9525">
            <a:noFill/>
            <a:miter lim="800000"/>
            <a:headEnd/>
            <a:tailEnd/>
          </a:ln>
        </p:spPr>
      </p:pic>
      <p:pic>
        <p:nvPicPr>
          <p:cNvPr id="35846" name="Picture 3"/>
          <p:cNvPicPr>
            <a:picLocks noChangeAspect="1" noChangeArrowheads="1"/>
          </p:cNvPicPr>
          <p:nvPr/>
        </p:nvPicPr>
        <p:blipFill>
          <a:blip r:embed="rId4"/>
          <a:srcRect/>
          <a:stretch>
            <a:fillRect/>
          </a:stretch>
        </p:blipFill>
        <p:spPr bwMode="auto">
          <a:xfrm>
            <a:off x="2124075" y="3914775"/>
            <a:ext cx="3743325" cy="187642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Atomic</a:t>
            </a:r>
          </a:p>
        </p:txBody>
      </p:sp>
      <p:sp>
        <p:nvSpPr>
          <p:cNvPr id="10" name="灯片编号占位符 9"/>
          <p:cNvSpPr>
            <a:spLocks noGrp="1"/>
          </p:cNvSpPr>
          <p:nvPr>
            <p:ph type="sldNum" sz="quarter" idx="12"/>
          </p:nvPr>
        </p:nvSpPr>
        <p:spPr/>
        <p:txBody>
          <a:bodyPr/>
          <a:lstStyle/>
          <a:p>
            <a:pPr>
              <a:defRPr/>
            </a:pPr>
            <a:fld id="{C054A820-119B-42FC-BE42-E8D9A93C0BCA}" type="slidenum">
              <a:rPr lang="zh-CN" altLang="en-US" smtClean="0"/>
              <a:pPr>
                <a:defRPr/>
              </a:pPr>
              <a:t>12</a:t>
            </a:fld>
            <a:endParaRPr lang="zh-CN" altLang="en-US" dirty="0"/>
          </a:p>
        </p:txBody>
      </p:sp>
      <p:sp>
        <p:nvSpPr>
          <p:cNvPr id="36868" name="Content Placeholder 2"/>
          <p:cNvSpPr>
            <a:spLocks noGrp="1"/>
          </p:cNvSpPr>
          <p:nvPr>
            <p:ph idx="1"/>
          </p:nvPr>
        </p:nvSpPr>
        <p:spPr>
          <a:xfrm>
            <a:off x="684213" y="1125538"/>
            <a:ext cx="8270875" cy="5111750"/>
          </a:xfrm>
        </p:spPr>
        <p:txBody>
          <a:bodyPr/>
          <a:lstStyle/>
          <a:p>
            <a:r>
              <a:rPr lang="en-US" altLang="zh-CN" sz="2400">
                <a:ea typeface="宋体" pitchFamily="2" charset="-122"/>
              </a:rPr>
              <a:t>Here &lt;op&gt; can be one of the binary operators</a:t>
            </a:r>
            <a:br>
              <a:rPr lang="en-US" altLang="zh-CN" sz="2400">
                <a:ea typeface="宋体" pitchFamily="2" charset="-122"/>
              </a:rPr>
            </a:br>
            <a:br>
              <a:rPr lang="en-US" altLang="zh-CN" sz="2400">
                <a:ea typeface="宋体" pitchFamily="2" charset="-122"/>
              </a:rPr>
            </a:br>
            <a:endParaRPr lang="en-US" altLang="zh-CN" sz="2400">
              <a:ea typeface="宋体" pitchFamily="2" charset="-122"/>
            </a:endParaRPr>
          </a:p>
          <a:p>
            <a:endParaRPr lang="en-US" altLang="zh-CN" sz="2400">
              <a:ea typeface="宋体" pitchFamily="2" charset="-122"/>
            </a:endParaRPr>
          </a:p>
          <a:p>
            <a:r>
              <a:rPr lang="en-US" altLang="zh-CN" sz="2400">
                <a:ea typeface="宋体" pitchFamily="2" charset="-122"/>
              </a:rPr>
              <a:t>Many processors provide a special load-modify-store instruction.</a:t>
            </a:r>
          </a:p>
          <a:p>
            <a:endParaRPr lang="en-US" altLang="zh-CN" sz="2400">
              <a:ea typeface="宋体" pitchFamily="2" charset="-122"/>
            </a:endParaRPr>
          </a:p>
          <a:p>
            <a:r>
              <a:rPr lang="en-US" altLang="zh-CN" sz="2400">
                <a:ea typeface="宋体" pitchFamily="2" charset="-122"/>
              </a:rPr>
              <a:t>A critical section that only does a load-modify-store can be protected much more efficiently by using this special instruction rather than the constructs that are used to protect more general critical sections.</a:t>
            </a:r>
          </a:p>
        </p:txBody>
      </p:sp>
      <p:pic>
        <p:nvPicPr>
          <p:cNvPr id="36869" name="Picture 2"/>
          <p:cNvPicPr>
            <a:picLocks noChangeAspect="1" noChangeArrowheads="1"/>
          </p:cNvPicPr>
          <p:nvPr/>
        </p:nvPicPr>
        <p:blipFill>
          <a:blip r:embed="rId3"/>
          <a:srcRect/>
          <a:stretch>
            <a:fillRect/>
          </a:stretch>
        </p:blipFill>
        <p:spPr bwMode="auto">
          <a:xfrm>
            <a:off x="1331913" y="1916113"/>
            <a:ext cx="5934075" cy="504825"/>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Named Critical Sections</a:t>
            </a:r>
          </a:p>
        </p:txBody>
      </p:sp>
      <p:sp>
        <p:nvSpPr>
          <p:cNvPr id="10" name="灯片编号占位符 9"/>
          <p:cNvSpPr>
            <a:spLocks noGrp="1"/>
          </p:cNvSpPr>
          <p:nvPr>
            <p:ph type="sldNum" sz="quarter" idx="12"/>
          </p:nvPr>
        </p:nvSpPr>
        <p:spPr/>
        <p:txBody>
          <a:bodyPr/>
          <a:lstStyle/>
          <a:p>
            <a:pPr>
              <a:defRPr/>
            </a:pPr>
            <a:fld id="{B9104A6A-BB0B-4001-86C3-17643F7952D4}" type="slidenum">
              <a:rPr lang="zh-CN" altLang="en-US" smtClean="0"/>
              <a:pPr>
                <a:defRPr/>
              </a:pPr>
              <a:t>13</a:t>
            </a:fld>
            <a:endParaRPr lang="zh-CN" altLang="en-US" dirty="0"/>
          </a:p>
        </p:txBody>
      </p:sp>
      <p:sp>
        <p:nvSpPr>
          <p:cNvPr id="37892" name="Content Placeholder 2"/>
          <p:cNvSpPr>
            <a:spLocks noGrp="1"/>
          </p:cNvSpPr>
          <p:nvPr>
            <p:ph idx="1"/>
          </p:nvPr>
        </p:nvSpPr>
        <p:spPr>
          <a:xfrm>
            <a:off x="684213" y="1125538"/>
            <a:ext cx="8270875" cy="5111750"/>
          </a:xfrm>
        </p:spPr>
        <p:txBody>
          <a:bodyPr/>
          <a:lstStyle/>
          <a:p>
            <a:endParaRPr lang="en-US" altLang="zh-CN" sz="2400">
              <a:ea typeface="宋体" pitchFamily="2" charset="-122"/>
            </a:endParaRPr>
          </a:p>
          <a:p>
            <a:r>
              <a:rPr lang="en-US" altLang="zh-CN" sz="2400">
                <a:ea typeface="宋体" pitchFamily="2" charset="-122"/>
              </a:rPr>
              <a:t>Three critical sections:</a:t>
            </a:r>
          </a:p>
          <a:p>
            <a:pPr lvl="1">
              <a:buFont typeface="Wingdings" pitchFamily="2" charset="2"/>
              <a:buChar char="Ø"/>
            </a:pPr>
            <a:r>
              <a:rPr lang="en-US" altLang="zh-CN" sz="2400">
                <a:ea typeface="宋体" pitchFamily="2" charset="-122"/>
              </a:rPr>
              <a:t>done_sending</a:t>
            </a:r>
          </a:p>
          <a:p>
            <a:pPr lvl="1">
              <a:buFont typeface="Wingdings" pitchFamily="2" charset="2"/>
              <a:buChar char="Ø"/>
            </a:pPr>
            <a:r>
              <a:rPr lang="en-US" altLang="zh-CN" sz="2400">
                <a:ea typeface="宋体" pitchFamily="2" charset="-122"/>
              </a:rPr>
              <a:t>Enqueue</a:t>
            </a:r>
          </a:p>
          <a:p>
            <a:pPr lvl="1">
              <a:buFont typeface="Wingdings" pitchFamily="2" charset="2"/>
              <a:buChar char="Ø"/>
            </a:pPr>
            <a:r>
              <a:rPr lang="en-US" altLang="zh-CN" sz="2400">
                <a:ea typeface="宋体" pitchFamily="2" charset="-122"/>
              </a:rPr>
              <a:t>Dequeue</a:t>
            </a:r>
            <a:br>
              <a:rPr lang="en-US" altLang="zh-CN" sz="2400">
                <a:ea typeface="宋体" pitchFamily="2" charset="-122"/>
              </a:rPr>
            </a:br>
            <a:br>
              <a:rPr lang="en-US" altLang="zh-CN" sz="2000">
                <a:ea typeface="宋体" pitchFamily="2" charset="-122"/>
              </a:rPr>
            </a:br>
            <a:endParaRPr lang="en-US" altLang="zh-CN" sz="2000">
              <a:ea typeface="宋体" pitchFamily="2" charset="-122"/>
            </a:endParaRPr>
          </a:p>
          <a:p>
            <a:r>
              <a:rPr lang="en-US" altLang="zh-CN" sz="2400">
                <a:ea typeface="宋体" pitchFamily="2" charset="-122"/>
              </a:rPr>
              <a:t>Need to differential critical sections</a:t>
            </a:r>
          </a:p>
          <a:p>
            <a:pPr lvl="1">
              <a:buFont typeface="Wingdings" pitchFamily="2" charset="2"/>
              <a:buChar char="Ø"/>
            </a:pPr>
            <a:r>
              <a:rPr lang="en-US" altLang="zh-CN" sz="2400">
                <a:ea typeface="宋体" pitchFamily="2" charset="-122"/>
              </a:rPr>
              <a:t>Using </a:t>
            </a:r>
            <a:r>
              <a:rPr lang="en-US" altLang="zh-CN" sz="2400" b="1">
                <a:solidFill>
                  <a:srgbClr val="FF0000"/>
                </a:solidFill>
                <a:ea typeface="宋体" pitchFamily="2" charset="-122"/>
              </a:rPr>
              <a:t>atomic </a:t>
            </a:r>
            <a:r>
              <a:rPr lang="en-US" altLang="zh-CN" sz="2400">
                <a:ea typeface="宋体" pitchFamily="2" charset="-122"/>
              </a:rPr>
              <a:t>and </a:t>
            </a:r>
            <a:r>
              <a:rPr lang="en-US" altLang="zh-CN" sz="2400" b="1">
                <a:solidFill>
                  <a:srgbClr val="FF0000"/>
                </a:solidFill>
                <a:ea typeface="宋体" pitchFamily="2" charset="-122"/>
              </a:rPr>
              <a:t>critical sections</a:t>
            </a:r>
          </a:p>
          <a:p>
            <a:pPr lvl="1">
              <a:buFont typeface="Wingdings" pitchFamily="2" charset="2"/>
              <a:buChar char="Ø"/>
            </a:pPr>
            <a:r>
              <a:rPr lang="en-US" altLang="zh-CN" sz="2400">
                <a:ea typeface="宋体" pitchFamily="2" charset="-122"/>
              </a:rPr>
              <a:t>Using </a:t>
            </a:r>
            <a:r>
              <a:rPr lang="en-US" altLang="zh-CN" sz="2400" b="1">
                <a:solidFill>
                  <a:srgbClr val="FF0000"/>
                </a:solidFill>
                <a:ea typeface="宋体" pitchFamily="2" charset="-122"/>
              </a:rPr>
              <a:t>Named </a:t>
            </a:r>
            <a:r>
              <a:rPr lang="en-US" altLang="zh-CN" sz="2400">
                <a:ea typeface="宋体" pitchFamily="2" charset="-122"/>
              </a:rPr>
              <a:t>critical sections</a:t>
            </a:r>
          </a:p>
          <a:p>
            <a:endParaRPr lang="en-US" altLang="zh-CN" sz="2400">
              <a:ea typeface="宋体" pitchFamily="2" charset="-122"/>
            </a:endParaRPr>
          </a:p>
          <a:p>
            <a:endParaRPr lang="en-US" altLang="zh-CN" sz="2400">
              <a:ea typeface="宋体" pitchFamily="2" charset="-122"/>
            </a:endParaRPr>
          </a:p>
        </p:txBody>
      </p:sp>
      <p:pic>
        <p:nvPicPr>
          <p:cNvPr id="37893" name="Picture 2"/>
          <p:cNvPicPr>
            <a:picLocks noChangeAspect="1" noChangeArrowheads="1"/>
          </p:cNvPicPr>
          <p:nvPr/>
        </p:nvPicPr>
        <p:blipFill>
          <a:blip r:embed="rId3"/>
          <a:srcRect/>
          <a:stretch>
            <a:fillRect/>
          </a:stretch>
        </p:blipFill>
        <p:spPr bwMode="auto">
          <a:xfrm>
            <a:off x="1547813" y="5410200"/>
            <a:ext cx="5467350" cy="600075"/>
          </a:xfrm>
          <a:prstGeom prst="rect">
            <a:avLst/>
          </a:prstGeom>
          <a:noFill/>
          <a:ln w="9525">
            <a:noFill/>
            <a:miter lim="800000"/>
            <a:headEnd/>
            <a:tailEnd/>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ombination locks,households,locks,padlocks,securities"/>
          <p:cNvPicPr>
            <a:picLocks noChangeAspect="1" noChangeArrowheads="1"/>
          </p:cNvPicPr>
          <p:nvPr/>
        </p:nvPicPr>
        <p:blipFill>
          <a:blip r:embed="rId3"/>
          <a:srcRect/>
          <a:stretch>
            <a:fillRect/>
          </a:stretch>
        </p:blipFill>
        <p:spPr bwMode="auto">
          <a:xfrm>
            <a:off x="2543175" y="3762375"/>
            <a:ext cx="3095625" cy="3095625"/>
          </a:xfrm>
          <a:prstGeom prst="rect">
            <a:avLst/>
          </a:prstGeom>
          <a:noFill/>
          <a:ln w="9525">
            <a:noFill/>
            <a:miter lim="800000"/>
            <a:headEnd/>
            <a:tailEnd/>
          </a:ln>
        </p:spPr>
      </p:pic>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Locks</a:t>
            </a:r>
          </a:p>
        </p:txBody>
      </p:sp>
      <p:sp>
        <p:nvSpPr>
          <p:cNvPr id="10" name="灯片编号占位符 9"/>
          <p:cNvSpPr>
            <a:spLocks noGrp="1"/>
          </p:cNvSpPr>
          <p:nvPr>
            <p:ph type="sldNum" sz="quarter" idx="12"/>
          </p:nvPr>
        </p:nvSpPr>
        <p:spPr/>
        <p:txBody>
          <a:bodyPr/>
          <a:lstStyle/>
          <a:p>
            <a:pPr>
              <a:defRPr/>
            </a:pPr>
            <a:fld id="{94C16283-0280-4166-97B1-1EF21A606C7D}" type="slidenum">
              <a:rPr lang="zh-CN" altLang="en-US" smtClean="0"/>
              <a:pPr>
                <a:defRPr/>
              </a:pPr>
              <a:t>14</a:t>
            </a:fld>
            <a:endParaRPr lang="zh-CN" altLang="en-US" dirty="0"/>
          </a:p>
        </p:txBody>
      </p:sp>
      <p:sp>
        <p:nvSpPr>
          <p:cNvPr id="38917" name="Content Placeholder 2"/>
          <p:cNvSpPr>
            <a:spLocks noGrp="1"/>
          </p:cNvSpPr>
          <p:nvPr>
            <p:ph idx="1"/>
          </p:nvPr>
        </p:nvSpPr>
        <p:spPr>
          <a:xfrm>
            <a:off x="684213" y="1125538"/>
            <a:ext cx="8270875" cy="5111750"/>
          </a:xfrm>
        </p:spPr>
        <p:txBody>
          <a:bodyPr/>
          <a:lstStyle/>
          <a:p>
            <a:r>
              <a:rPr lang="en-US" altLang="zh-CN">
                <a:ea typeface="宋体" pitchFamily="2" charset="-122"/>
              </a:rPr>
              <a:t>How to differential in one critical section? (enqueue1, enqueue2… )</a:t>
            </a:r>
          </a:p>
          <a:p>
            <a:r>
              <a:rPr lang="en-US" altLang="zh-CN">
                <a:ea typeface="宋体" pitchFamily="2" charset="-122"/>
              </a:rPr>
              <a:t>A lock consists of a data structure and functions that allow the programmer to explicitly enforce mutual exclusion in a critical section.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Locks</a:t>
            </a:r>
          </a:p>
        </p:txBody>
      </p:sp>
      <p:sp>
        <p:nvSpPr>
          <p:cNvPr id="10" name="灯片编号占位符 9"/>
          <p:cNvSpPr>
            <a:spLocks noGrp="1"/>
          </p:cNvSpPr>
          <p:nvPr>
            <p:ph type="sldNum" sz="quarter" idx="12"/>
          </p:nvPr>
        </p:nvSpPr>
        <p:spPr/>
        <p:txBody>
          <a:bodyPr/>
          <a:lstStyle/>
          <a:p>
            <a:pPr>
              <a:defRPr/>
            </a:pPr>
            <a:fld id="{48D3FEA0-8F5D-4C4F-8881-3D282F9FFB62}" type="slidenum">
              <a:rPr lang="zh-CN" altLang="en-US" smtClean="0"/>
              <a:pPr>
                <a:defRPr/>
              </a:pPr>
              <a:t>15</a:t>
            </a:fld>
            <a:endParaRPr lang="zh-CN" altLang="en-US" dirty="0"/>
          </a:p>
        </p:txBody>
      </p:sp>
      <p:pic>
        <p:nvPicPr>
          <p:cNvPr id="39940" name="Picture 2"/>
          <p:cNvPicPr>
            <a:picLocks noChangeAspect="1" noChangeArrowheads="1"/>
          </p:cNvPicPr>
          <p:nvPr/>
        </p:nvPicPr>
        <p:blipFill>
          <a:blip r:embed="rId3"/>
          <a:srcRect/>
          <a:stretch>
            <a:fillRect/>
          </a:stretch>
        </p:blipFill>
        <p:spPr bwMode="auto">
          <a:xfrm>
            <a:off x="468313" y="1341438"/>
            <a:ext cx="8220075" cy="3805237"/>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Locks</a:t>
            </a:r>
          </a:p>
        </p:txBody>
      </p:sp>
      <p:sp>
        <p:nvSpPr>
          <p:cNvPr id="10" name="灯片编号占位符 9"/>
          <p:cNvSpPr>
            <a:spLocks noGrp="1"/>
          </p:cNvSpPr>
          <p:nvPr>
            <p:ph type="sldNum" sz="quarter" idx="12"/>
          </p:nvPr>
        </p:nvSpPr>
        <p:spPr/>
        <p:txBody>
          <a:bodyPr/>
          <a:lstStyle/>
          <a:p>
            <a:pPr>
              <a:defRPr/>
            </a:pPr>
            <a:fld id="{EAB2B012-7299-4A83-9157-D8A286CB7D92}" type="slidenum">
              <a:rPr lang="zh-CN" altLang="en-US" smtClean="0"/>
              <a:pPr>
                <a:defRPr/>
              </a:pPr>
              <a:t>16</a:t>
            </a:fld>
            <a:endParaRPr lang="zh-CN" altLang="en-US" dirty="0"/>
          </a:p>
        </p:txBody>
      </p:sp>
      <p:pic>
        <p:nvPicPr>
          <p:cNvPr id="40964" name="Picture 2"/>
          <p:cNvPicPr>
            <a:picLocks noChangeAspect="1" noChangeArrowheads="1"/>
          </p:cNvPicPr>
          <p:nvPr/>
        </p:nvPicPr>
        <p:blipFill>
          <a:blip r:embed="rId3"/>
          <a:srcRect/>
          <a:stretch>
            <a:fillRect/>
          </a:stretch>
        </p:blipFill>
        <p:spPr bwMode="auto">
          <a:xfrm>
            <a:off x="539750" y="1662113"/>
            <a:ext cx="6219825" cy="1562100"/>
          </a:xfrm>
          <a:prstGeom prst="rect">
            <a:avLst/>
          </a:prstGeom>
          <a:noFill/>
          <a:ln w="9525">
            <a:noFill/>
            <a:miter lim="800000"/>
            <a:headEnd/>
            <a:tailEnd/>
          </a:ln>
        </p:spPr>
      </p:pic>
      <p:pic>
        <p:nvPicPr>
          <p:cNvPr id="40965" name="Picture 3"/>
          <p:cNvPicPr>
            <a:picLocks noChangeAspect="1" noChangeArrowheads="1"/>
          </p:cNvPicPr>
          <p:nvPr/>
        </p:nvPicPr>
        <p:blipFill>
          <a:blip r:embed="rId4"/>
          <a:srcRect/>
          <a:stretch>
            <a:fillRect/>
          </a:stretch>
        </p:blipFill>
        <p:spPr bwMode="auto">
          <a:xfrm>
            <a:off x="2411413" y="3529013"/>
            <a:ext cx="5705475" cy="1860550"/>
          </a:xfrm>
          <a:prstGeom prst="rect">
            <a:avLst/>
          </a:prstGeom>
          <a:noFill/>
          <a:ln w="9525">
            <a:noFill/>
            <a:miter lim="800000"/>
            <a:headEnd/>
            <a:tailEnd/>
          </a:ln>
        </p:spPr>
      </p:pic>
      <p:cxnSp>
        <p:nvCxnSpPr>
          <p:cNvPr id="40966" name="Straight Connector 6"/>
          <p:cNvCxnSpPr>
            <a:cxnSpLocks noChangeShapeType="1"/>
          </p:cNvCxnSpPr>
          <p:nvPr/>
        </p:nvCxnSpPr>
        <p:spPr bwMode="auto">
          <a:xfrm rot="10800000" flipV="1">
            <a:off x="539750" y="1628775"/>
            <a:ext cx="5545138" cy="1512888"/>
          </a:xfrm>
          <a:prstGeom prst="line">
            <a:avLst/>
          </a:prstGeom>
          <a:noFill/>
          <a:ln w="38100" algn="ctr">
            <a:solidFill>
              <a:srgbClr val="C00000"/>
            </a:solidFill>
            <a:round/>
            <a:headEnd/>
            <a:tailEnd/>
          </a:ln>
        </p:spPr>
      </p:cxn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Summary of Mutual Exclusion</a:t>
            </a:r>
          </a:p>
        </p:txBody>
      </p:sp>
      <p:sp>
        <p:nvSpPr>
          <p:cNvPr id="10" name="灯片编号占位符 9"/>
          <p:cNvSpPr>
            <a:spLocks noGrp="1"/>
          </p:cNvSpPr>
          <p:nvPr>
            <p:ph type="sldNum" sz="quarter" idx="12"/>
          </p:nvPr>
        </p:nvSpPr>
        <p:spPr/>
        <p:txBody>
          <a:bodyPr/>
          <a:lstStyle/>
          <a:p>
            <a:pPr>
              <a:defRPr/>
            </a:pPr>
            <a:fld id="{49FCDCFA-DA6A-46A7-99C7-9A6359B3531B}" type="slidenum">
              <a:rPr lang="zh-CN" altLang="en-US" smtClean="0"/>
              <a:pPr>
                <a:defRPr/>
              </a:pPr>
              <a:t>17</a:t>
            </a:fld>
            <a:endParaRPr lang="zh-CN" altLang="en-US" dirty="0"/>
          </a:p>
        </p:txBody>
      </p:sp>
      <p:sp>
        <p:nvSpPr>
          <p:cNvPr id="11" name="Content Placeholder 2"/>
          <p:cNvSpPr>
            <a:spLocks noGrp="1"/>
          </p:cNvSpPr>
          <p:nvPr>
            <p:ph idx="1"/>
          </p:nvPr>
        </p:nvSpPr>
        <p:spPr>
          <a:xfrm>
            <a:off x="533400" y="1143000"/>
            <a:ext cx="8270875" cy="5111750"/>
          </a:xfrm>
        </p:spPr>
        <p:txBody>
          <a:bodyPr/>
          <a:lstStyle/>
          <a:p>
            <a:pPr>
              <a:buFont typeface="Arial" pitchFamily="34" charset="0"/>
              <a:buChar char="•"/>
              <a:defRPr/>
            </a:pPr>
            <a:r>
              <a:rPr lang="en-US" altLang="zh-CN" sz="2400" b="1" dirty="0">
                <a:solidFill>
                  <a:srgbClr val="FF0000"/>
                </a:solidFill>
                <a:ea typeface="宋体" pitchFamily="2" charset="-122"/>
              </a:rPr>
              <a:t>“critical”</a:t>
            </a:r>
          </a:p>
          <a:p>
            <a:pPr marL="971550" lvl="1" indent="-514350">
              <a:buFont typeface="Wingdings" pitchFamily="2" charset="2"/>
              <a:buChar char="Ø"/>
              <a:defRPr/>
            </a:pPr>
            <a:r>
              <a:rPr lang="en-US" altLang="zh-CN" sz="2400" dirty="0">
                <a:ea typeface="宋体" pitchFamily="2" charset="-122"/>
              </a:rPr>
              <a:t>Blocks of code</a:t>
            </a:r>
          </a:p>
          <a:p>
            <a:pPr marL="971550" lvl="1" indent="-514350">
              <a:buFont typeface="Wingdings" pitchFamily="2" charset="2"/>
              <a:buChar char="Ø"/>
              <a:defRPr/>
            </a:pPr>
            <a:r>
              <a:rPr lang="en-US" altLang="zh-CN" sz="2400" dirty="0">
                <a:ea typeface="宋体" pitchFamily="2" charset="-122"/>
              </a:rPr>
              <a:t>Easy to use</a:t>
            </a:r>
          </a:p>
          <a:p>
            <a:pPr marL="971550" lvl="1" indent="-514350">
              <a:buFont typeface="Wingdings" pitchFamily="2" charset="2"/>
              <a:buChar char="Ø"/>
              <a:defRPr/>
            </a:pPr>
            <a:r>
              <a:rPr lang="en-US" altLang="zh-CN" sz="2400" dirty="0">
                <a:ea typeface="宋体" pitchFamily="2" charset="-122"/>
              </a:rPr>
              <a:t>Limited named critical section (naming at compiler time)</a:t>
            </a:r>
          </a:p>
          <a:p>
            <a:pPr>
              <a:buFont typeface="Arial" pitchFamily="34" charset="0"/>
              <a:buChar char="•"/>
              <a:defRPr/>
            </a:pPr>
            <a:r>
              <a:rPr lang="en-US" altLang="zh-CN" sz="2400" b="1" dirty="0">
                <a:solidFill>
                  <a:srgbClr val="FF0000"/>
                </a:solidFill>
                <a:ea typeface="宋体" pitchFamily="2" charset="-122"/>
              </a:rPr>
              <a:t>“atomic”</a:t>
            </a:r>
          </a:p>
          <a:p>
            <a:pPr lvl="1">
              <a:buFont typeface="Wingdings" pitchFamily="2" charset="2"/>
              <a:buChar char="Ø"/>
              <a:defRPr/>
            </a:pPr>
            <a:r>
              <a:rPr lang="en-US" altLang="zh-CN" sz="2400" dirty="0">
                <a:ea typeface="宋体" pitchFamily="2" charset="-122"/>
              </a:rPr>
              <a:t>   Single expression</a:t>
            </a:r>
          </a:p>
          <a:p>
            <a:pPr lvl="1">
              <a:buFont typeface="Wingdings" pitchFamily="2" charset="2"/>
              <a:buChar char="Ø"/>
              <a:defRPr/>
            </a:pPr>
            <a:r>
              <a:rPr lang="en-US" altLang="zh-CN" sz="2400" dirty="0">
                <a:ea typeface="宋体" pitchFamily="2" charset="-122"/>
              </a:rPr>
              <a:t>   Faster speed</a:t>
            </a:r>
          </a:p>
          <a:p>
            <a:pPr lvl="1">
              <a:buFont typeface="Wingdings" pitchFamily="2" charset="2"/>
              <a:buChar char="Ø"/>
              <a:defRPr/>
            </a:pPr>
            <a:r>
              <a:rPr lang="en-US" altLang="zh-CN" sz="2400" dirty="0">
                <a:ea typeface="宋体" pitchFamily="2" charset="-122"/>
              </a:rPr>
              <a:t>   Variable name differentiate different critical sections</a:t>
            </a:r>
            <a:endParaRPr lang="en-US" altLang="zh-CN" sz="2400" b="1" dirty="0">
              <a:solidFill>
                <a:srgbClr val="FF0000"/>
              </a:solidFill>
              <a:ea typeface="宋体" pitchFamily="2" charset="-122"/>
            </a:endParaRPr>
          </a:p>
          <a:p>
            <a:pPr>
              <a:buFont typeface="Arial" pitchFamily="34" charset="0"/>
              <a:buChar char="•"/>
              <a:defRPr/>
            </a:pPr>
            <a:r>
              <a:rPr lang="en-US" altLang="zh-CN" sz="2400" b="1" dirty="0">
                <a:solidFill>
                  <a:srgbClr val="FF0000"/>
                </a:solidFill>
                <a:ea typeface="宋体" pitchFamily="2" charset="-122"/>
              </a:rPr>
              <a:t>“lock”</a:t>
            </a:r>
          </a:p>
          <a:p>
            <a:pPr marL="971550" lvl="1" indent="-514350">
              <a:buFont typeface="Wingdings" pitchFamily="2" charset="2"/>
              <a:buChar char="Ø"/>
              <a:defRPr/>
            </a:pPr>
            <a:r>
              <a:rPr lang="en-US" altLang="zh-CN" sz="2400" dirty="0">
                <a:ea typeface="宋体" pitchFamily="2" charset="-122"/>
              </a:rPr>
              <a:t>Locks for data structures</a:t>
            </a:r>
          </a:p>
          <a:p>
            <a:pPr marL="971550" lvl="1" indent="-514350">
              <a:buFont typeface="Wingdings" pitchFamily="2" charset="2"/>
              <a:buChar char="Ø"/>
              <a:defRPr/>
            </a:pPr>
            <a:r>
              <a:rPr lang="en-US" altLang="zh-CN" sz="2400" dirty="0">
                <a:ea typeface="宋体" pitchFamily="2" charset="-122"/>
              </a:rPr>
              <a:t>Flexible to use</a:t>
            </a:r>
          </a:p>
          <a:p>
            <a:pPr marL="971550" lvl="1" indent="-514350">
              <a:buFont typeface="Wingdings" pitchFamily="2" charset="2"/>
              <a:buChar char="Ø"/>
              <a:defRPr/>
            </a:pPr>
            <a:r>
              <a:rPr lang="en-US" altLang="zh-CN" sz="2400" dirty="0">
                <a:ea typeface="宋体" pitchFamily="2" charset="-122"/>
              </a:rPr>
              <a:t>Dynamically updated</a:t>
            </a:r>
          </a:p>
          <a:p>
            <a:pPr marL="971550" lvl="1" indent="-514350">
              <a:buFont typeface="Wingdings" pitchFamily="2" charset="2"/>
              <a:buChar char="Ø"/>
              <a:defRPr/>
            </a:pPr>
            <a:endParaRPr lang="en-US" altLang="zh-CN" sz="2400" dirty="0">
              <a:ea typeface="宋体" pitchFamily="2" charset="-122"/>
            </a:endParaRPr>
          </a:p>
          <a:p>
            <a:pPr lvl="1">
              <a:buFont typeface="Wingdings" pitchFamily="2" charset="2"/>
              <a:buChar char="Ø"/>
              <a:defRPr/>
            </a:pPr>
            <a:endParaRPr lang="en-US" altLang="zh-CN" dirty="0">
              <a:ea typeface="宋体" pitchFamily="2"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Caveat</a:t>
            </a:r>
          </a:p>
        </p:txBody>
      </p:sp>
      <p:sp>
        <p:nvSpPr>
          <p:cNvPr id="10" name="灯片编号占位符 9"/>
          <p:cNvSpPr>
            <a:spLocks noGrp="1"/>
          </p:cNvSpPr>
          <p:nvPr>
            <p:ph type="sldNum" sz="quarter" idx="12"/>
          </p:nvPr>
        </p:nvSpPr>
        <p:spPr/>
        <p:txBody>
          <a:bodyPr/>
          <a:lstStyle/>
          <a:p>
            <a:pPr>
              <a:defRPr/>
            </a:pPr>
            <a:fld id="{F4D1A927-4C77-4517-B994-EEAFAA70465C}" type="slidenum">
              <a:rPr lang="zh-CN" altLang="en-US" smtClean="0"/>
              <a:pPr>
                <a:defRPr/>
              </a:pPr>
              <a:t>18</a:t>
            </a:fld>
            <a:endParaRPr lang="zh-CN" altLang="en-US" dirty="0"/>
          </a:p>
        </p:txBody>
      </p:sp>
      <p:sp>
        <p:nvSpPr>
          <p:cNvPr id="43012" name="Content Placeholder 2"/>
          <p:cNvSpPr>
            <a:spLocks noGrp="1"/>
          </p:cNvSpPr>
          <p:nvPr>
            <p:ph idx="1"/>
          </p:nvPr>
        </p:nvSpPr>
        <p:spPr>
          <a:xfrm>
            <a:off x="533400" y="1517650"/>
            <a:ext cx="8270875" cy="5111750"/>
          </a:xfrm>
        </p:spPr>
        <p:txBody>
          <a:bodyPr/>
          <a:lstStyle/>
          <a:p>
            <a:pPr marL="514350" indent="-514350">
              <a:buFont typeface="Wingdings" pitchFamily="2" charset="2"/>
              <a:buChar char="l"/>
            </a:pPr>
            <a:r>
              <a:rPr lang="en-US" altLang="zh-CN">
                <a:ea typeface="宋体" pitchFamily="2" charset="-122"/>
              </a:rPr>
              <a:t>You shouldn’t mix the different types of mutual exclusion for a single critical section.</a:t>
            </a:r>
          </a:p>
          <a:p>
            <a:pPr marL="514350" indent="-514350">
              <a:buFont typeface="Wingdings" pitchFamily="2" charset="2"/>
              <a:buChar char="l"/>
            </a:pPr>
            <a:endParaRPr lang="en-US" altLang="zh-CN">
              <a:ea typeface="宋体" pitchFamily="2" charset="-122"/>
            </a:endParaRPr>
          </a:p>
          <a:p>
            <a:pPr marL="514350" indent="-514350">
              <a:buFont typeface="Wingdings" pitchFamily="2" charset="2"/>
              <a:buChar char="l"/>
            </a:pPr>
            <a:r>
              <a:rPr lang="en-US" altLang="zh-CN">
                <a:ea typeface="宋体" pitchFamily="2" charset="-122"/>
              </a:rPr>
              <a:t>There is no guarantee of fairness in mutual exclusion constructs.</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Caveat</a:t>
            </a:r>
          </a:p>
        </p:txBody>
      </p:sp>
      <p:sp>
        <p:nvSpPr>
          <p:cNvPr id="10" name="灯片编号占位符 9"/>
          <p:cNvSpPr>
            <a:spLocks noGrp="1"/>
          </p:cNvSpPr>
          <p:nvPr>
            <p:ph type="sldNum" sz="quarter" idx="12"/>
          </p:nvPr>
        </p:nvSpPr>
        <p:spPr/>
        <p:txBody>
          <a:bodyPr/>
          <a:lstStyle/>
          <a:p>
            <a:pPr>
              <a:defRPr/>
            </a:pPr>
            <a:fld id="{FC257C5C-5BD7-469D-844D-8364462A2D3B}" type="slidenum">
              <a:rPr lang="zh-CN" altLang="en-US" smtClean="0"/>
              <a:pPr>
                <a:defRPr/>
              </a:pPr>
              <a:t>19</a:t>
            </a:fld>
            <a:endParaRPr lang="zh-CN" altLang="en-US" dirty="0"/>
          </a:p>
        </p:txBody>
      </p:sp>
      <p:sp>
        <p:nvSpPr>
          <p:cNvPr id="44036" name="Content Placeholder 2"/>
          <p:cNvSpPr>
            <a:spLocks noGrp="1"/>
          </p:cNvSpPr>
          <p:nvPr>
            <p:ph idx="1"/>
          </p:nvPr>
        </p:nvSpPr>
        <p:spPr>
          <a:xfrm>
            <a:off x="533400" y="1371600"/>
            <a:ext cx="8270875" cy="5111750"/>
          </a:xfrm>
        </p:spPr>
        <p:txBody>
          <a:bodyPr/>
          <a:lstStyle/>
          <a:p>
            <a:pPr marL="514350" indent="-514350">
              <a:buFont typeface="Wingdings" pitchFamily="2" charset="2"/>
              <a:buChar char="l"/>
            </a:pPr>
            <a:r>
              <a:rPr lang="en-US" altLang="zh-CN" dirty="0">
                <a:ea typeface="宋体" pitchFamily="2" charset="-122"/>
              </a:rPr>
              <a:t>It can be dangerous to “nest” mutual exclusion constructs.</a:t>
            </a:r>
          </a:p>
          <a:p>
            <a:pPr marL="514350" indent="-514350">
              <a:buFont typeface="Arial" charset="0"/>
              <a:buNone/>
            </a:pPr>
            <a:endParaRPr lang="en-US" altLang="zh-CN" dirty="0">
              <a:ea typeface="宋体" pitchFamily="2" charset="-122"/>
            </a:endParaRPr>
          </a:p>
          <a:p>
            <a:pPr marL="514350" indent="-514350">
              <a:buFont typeface="Arial" charset="0"/>
              <a:buNone/>
            </a:pPr>
            <a:r>
              <a:rPr lang="en-US" altLang="zh-CN" sz="2400" dirty="0">
                <a:ea typeface="宋体" pitchFamily="2" charset="-122"/>
              </a:rPr>
              <a:t>#</a:t>
            </a:r>
            <a:r>
              <a:rPr lang="en-US" altLang="zh-CN" sz="2400" dirty="0" err="1">
                <a:ea typeface="宋体" pitchFamily="2" charset="-122"/>
              </a:rPr>
              <a:t>pragma</a:t>
            </a:r>
            <a:r>
              <a:rPr lang="en-US" altLang="zh-CN" sz="2400" dirty="0">
                <a:ea typeface="宋体" pitchFamily="2" charset="-122"/>
              </a:rPr>
              <a:t> </a:t>
            </a:r>
            <a:r>
              <a:rPr lang="en-US" altLang="zh-CN" sz="2400" dirty="0" err="1">
                <a:ea typeface="宋体" pitchFamily="2" charset="-122"/>
              </a:rPr>
              <a:t>omp</a:t>
            </a:r>
            <a:r>
              <a:rPr lang="en-US" altLang="zh-CN" sz="2400" dirty="0">
                <a:ea typeface="宋体" pitchFamily="2" charset="-122"/>
              </a:rPr>
              <a:t> critical </a:t>
            </a:r>
          </a:p>
          <a:p>
            <a:pPr marL="514350" indent="-514350">
              <a:buFont typeface="Arial" charset="0"/>
              <a:buNone/>
            </a:pPr>
            <a:r>
              <a:rPr lang="en-US" altLang="zh-CN" sz="2400" dirty="0">
                <a:ea typeface="宋体" pitchFamily="2" charset="-122"/>
              </a:rPr>
              <a:t>   y=f(x)</a:t>
            </a:r>
          </a:p>
          <a:p>
            <a:pPr marL="514350" indent="-514350">
              <a:buFont typeface="Arial" charset="0"/>
              <a:buNone/>
            </a:pPr>
            <a:r>
              <a:rPr lang="en-US" altLang="zh-CN" sz="2400" dirty="0">
                <a:ea typeface="宋体" pitchFamily="2" charset="-122"/>
              </a:rPr>
              <a:t>   …</a:t>
            </a:r>
          </a:p>
          <a:p>
            <a:pPr marL="514350" indent="-514350">
              <a:buFont typeface="Arial" charset="0"/>
              <a:buNone/>
            </a:pPr>
            <a:r>
              <a:rPr lang="en-US" altLang="zh-CN" sz="2400" dirty="0">
                <a:ea typeface="宋体" pitchFamily="2" charset="-122"/>
              </a:rPr>
              <a:t>   double f(double x) {</a:t>
            </a:r>
          </a:p>
          <a:p>
            <a:pPr marL="514350" indent="-514350">
              <a:buFont typeface="Arial" charset="0"/>
              <a:buNone/>
            </a:pPr>
            <a:r>
              <a:rPr lang="en-US" altLang="zh-CN" sz="2400" dirty="0">
                <a:ea typeface="宋体" pitchFamily="2" charset="-122"/>
              </a:rPr>
              <a:t>      </a:t>
            </a:r>
            <a:r>
              <a:rPr lang="en-US" altLang="zh-CN" sz="2400" dirty="0" err="1">
                <a:ea typeface="宋体" pitchFamily="2" charset="-122"/>
              </a:rPr>
              <a:t>pragma</a:t>
            </a:r>
            <a:r>
              <a:rPr lang="en-US" altLang="zh-CN" sz="2400" dirty="0">
                <a:ea typeface="宋体" pitchFamily="2" charset="-122"/>
              </a:rPr>
              <a:t> </a:t>
            </a:r>
            <a:r>
              <a:rPr lang="en-US" altLang="zh-CN" sz="2400" dirty="0" err="1">
                <a:ea typeface="宋体" pitchFamily="2" charset="-122"/>
              </a:rPr>
              <a:t>omp</a:t>
            </a:r>
            <a:r>
              <a:rPr lang="en-US" altLang="zh-CN" sz="2400" dirty="0">
                <a:ea typeface="宋体" pitchFamily="2" charset="-122"/>
              </a:rPr>
              <a:t> critical</a:t>
            </a:r>
          </a:p>
          <a:p>
            <a:pPr marL="514350" indent="-514350">
              <a:buFont typeface="Arial" charset="0"/>
              <a:buNone/>
            </a:pPr>
            <a:r>
              <a:rPr lang="en-US" altLang="zh-CN" sz="2400" dirty="0">
                <a:ea typeface="宋体" pitchFamily="2" charset="-122"/>
              </a:rPr>
              <a:t>      z=g(x); /* z is shared */</a:t>
            </a:r>
          </a:p>
          <a:p>
            <a:pPr marL="514350" indent="-514350">
              <a:buFont typeface="Arial" charset="0"/>
              <a:buNone/>
            </a:pPr>
            <a:r>
              <a:rPr lang="en-US" altLang="zh-CN" sz="2400" dirty="0">
                <a:ea typeface="宋体" pitchFamily="2" charset="-122"/>
              </a:rPr>
              <a:t>   }</a:t>
            </a:r>
          </a:p>
          <a:p>
            <a:pPr marL="514350" indent="-514350">
              <a:buFont typeface="Arial" charset="0"/>
              <a:buNone/>
            </a:pPr>
            <a:r>
              <a:rPr lang="en-US" altLang="zh-CN" sz="2400" b="1" dirty="0">
                <a:solidFill>
                  <a:srgbClr val="FF0000"/>
                </a:solidFill>
                <a:ea typeface="宋体" pitchFamily="2" charset="-122"/>
              </a:rPr>
              <a:t>             Dead Lock!</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Data Distribution</a:t>
            </a:r>
          </a:p>
        </p:txBody>
      </p:sp>
      <p:sp>
        <p:nvSpPr>
          <p:cNvPr id="7" name="灯片编号占位符 6"/>
          <p:cNvSpPr>
            <a:spLocks noGrp="1"/>
          </p:cNvSpPr>
          <p:nvPr>
            <p:ph type="sldNum" sz="quarter" idx="12"/>
          </p:nvPr>
        </p:nvSpPr>
        <p:spPr/>
        <p:txBody>
          <a:bodyPr/>
          <a:lstStyle/>
          <a:p>
            <a:pPr>
              <a:defRPr/>
            </a:pPr>
            <a:fld id="{03DE044E-83A6-4E82-906C-F9BB76BC5DEA}" type="slidenum">
              <a:rPr lang="zh-CN" altLang="en-US" smtClean="0"/>
              <a:pPr>
                <a:defRPr/>
              </a:pPr>
              <a:t>2</a:t>
            </a:fld>
            <a:endParaRPr lang="zh-CN" altLang="en-US"/>
          </a:p>
        </p:txBody>
      </p:sp>
      <p:sp>
        <p:nvSpPr>
          <p:cNvPr id="16388" name="Content Placeholder 2"/>
          <p:cNvSpPr>
            <a:spLocks noGrp="1"/>
          </p:cNvSpPr>
          <p:nvPr>
            <p:ph idx="1"/>
          </p:nvPr>
        </p:nvSpPr>
        <p:spPr>
          <a:xfrm>
            <a:off x="609600" y="1227138"/>
            <a:ext cx="8001000" cy="3116262"/>
          </a:xfrm>
        </p:spPr>
        <p:txBody>
          <a:bodyPr/>
          <a:lstStyle/>
          <a:p>
            <a:r>
              <a:rPr lang="en-US" altLang="zh-CN" sz="2800">
                <a:ea typeface="黑体" pitchFamily="49" charset="-122"/>
              </a:rPr>
              <a:t>Data distribution describes how global data is partitioned across processors.</a:t>
            </a:r>
          </a:p>
          <a:p>
            <a:endParaRPr lang="en-US" altLang="zh-CN" sz="2800">
              <a:ea typeface="黑体" pitchFamily="49" charset="-122"/>
            </a:endParaRPr>
          </a:p>
          <a:p>
            <a:r>
              <a:rPr lang="en-US" altLang="zh-CN" sz="2800">
                <a:ea typeface="黑体" pitchFamily="49" charset="-122"/>
              </a:rPr>
              <a:t>This data partitioning is implicit in OpenMP and may not match loop iteration scheduling.</a:t>
            </a:r>
          </a:p>
          <a:p>
            <a:endParaRPr lang="en-US" altLang="zh-CN" sz="2800">
              <a:ea typeface="黑体" pitchFamily="49" charset="-122"/>
            </a:endParaRPr>
          </a:p>
          <a:p>
            <a:r>
              <a:rPr lang="en-US" altLang="zh-CN" sz="2800">
                <a:ea typeface="黑体" pitchFamily="49" charset="-122"/>
              </a:rPr>
              <a:t>Compiler will try to do the right thing with static scheduling specifications.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10" name="灯片编号占位符 9"/>
          <p:cNvSpPr>
            <a:spLocks noGrp="1"/>
          </p:cNvSpPr>
          <p:nvPr>
            <p:ph type="sldNum" sz="quarter" idx="12"/>
          </p:nvPr>
        </p:nvSpPr>
        <p:spPr/>
        <p:txBody>
          <a:bodyPr/>
          <a:lstStyle/>
          <a:p>
            <a:pPr>
              <a:defRPr/>
            </a:pPr>
            <a:fld id="{48849CAD-2A27-4E1E-935A-5A6E61F396A3}" type="slidenum">
              <a:rPr lang="zh-CN" altLang="en-US" smtClean="0"/>
              <a:pPr>
                <a:defRPr/>
              </a:pPr>
              <a:t>20</a:t>
            </a:fld>
            <a:endParaRPr lang="zh-CN" altLang="en-US" dirty="0"/>
          </a:p>
        </p:txBody>
      </p:sp>
      <p:pic>
        <p:nvPicPr>
          <p:cNvPr id="45060" name="Picture 3"/>
          <p:cNvPicPr>
            <a:picLocks noChangeAspect="1" noChangeArrowheads="1"/>
          </p:cNvPicPr>
          <p:nvPr/>
        </p:nvPicPr>
        <p:blipFill>
          <a:blip r:embed="rId3"/>
          <a:srcRect/>
          <a:stretch>
            <a:fillRect/>
          </a:stretch>
        </p:blipFill>
        <p:spPr bwMode="auto">
          <a:xfrm>
            <a:off x="709613" y="2176463"/>
            <a:ext cx="7724775" cy="2505075"/>
          </a:xfrm>
          <a:prstGeom prst="rect">
            <a:avLst/>
          </a:prstGeom>
          <a:noFill/>
          <a:ln w="9525">
            <a:noFill/>
            <a:miter lim="800000"/>
            <a:headEnd/>
            <a:tailEnd/>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10" name="灯片编号占位符 9"/>
          <p:cNvSpPr>
            <a:spLocks noGrp="1"/>
          </p:cNvSpPr>
          <p:nvPr>
            <p:ph type="sldNum" sz="quarter" idx="12"/>
          </p:nvPr>
        </p:nvSpPr>
        <p:spPr/>
        <p:txBody>
          <a:bodyPr/>
          <a:lstStyle/>
          <a:p>
            <a:pPr>
              <a:defRPr/>
            </a:pPr>
            <a:fld id="{E9ABCF40-DF0D-41CE-9F34-D2133FCFADC4}" type="slidenum">
              <a:rPr lang="zh-CN" altLang="en-US" smtClean="0"/>
              <a:pPr>
                <a:defRPr/>
              </a:pPr>
              <a:t>21</a:t>
            </a:fld>
            <a:endParaRPr lang="zh-CN" altLang="en-US" dirty="0"/>
          </a:p>
        </p:txBody>
      </p:sp>
      <p:pic>
        <p:nvPicPr>
          <p:cNvPr id="46084" name="Picture 2"/>
          <p:cNvPicPr>
            <a:picLocks noChangeAspect="1" noChangeArrowheads="1"/>
          </p:cNvPicPr>
          <p:nvPr/>
        </p:nvPicPr>
        <p:blipFill>
          <a:blip r:embed="rId3"/>
          <a:srcRect/>
          <a:stretch>
            <a:fillRect/>
          </a:stretch>
        </p:blipFill>
        <p:spPr bwMode="auto">
          <a:xfrm>
            <a:off x="144463" y="2057400"/>
            <a:ext cx="8847137" cy="3933825"/>
          </a:xfrm>
          <a:prstGeom prst="rect">
            <a:avLst/>
          </a:prstGeom>
          <a:noFill/>
          <a:ln w="9525">
            <a:noFill/>
            <a:miter lim="800000"/>
            <a:headEnd/>
            <a:tailEnd/>
          </a:ln>
        </p:spPr>
      </p:pic>
      <p:sp>
        <p:nvSpPr>
          <p:cNvPr id="46085" name="TextBox 5"/>
          <p:cNvSpPr txBox="1">
            <a:spLocks noChangeArrowheads="1"/>
          </p:cNvSpPr>
          <p:nvPr/>
        </p:nvSpPr>
        <p:spPr bwMode="auto">
          <a:xfrm>
            <a:off x="838200" y="1371600"/>
            <a:ext cx="6594475" cy="461963"/>
          </a:xfrm>
          <a:prstGeom prst="rect">
            <a:avLst/>
          </a:prstGeom>
          <a:noFill/>
          <a:ln w="9525">
            <a:noFill/>
            <a:miter lim="800000"/>
            <a:headEnd/>
            <a:tailEnd/>
          </a:ln>
        </p:spPr>
        <p:txBody>
          <a:bodyPr wrap="none">
            <a:spAutoFit/>
          </a:bodyPr>
          <a:lstStyle/>
          <a:p>
            <a:r>
              <a:rPr lang="en-US" altLang="zh-CN" sz="2400"/>
              <a:t>An implementation that can cause deadlock</a:t>
            </a:r>
            <a:endParaRPr lang="zh-CN" altLang="en-US" sz="2400"/>
          </a:p>
        </p:txBody>
      </p:sp>
      <p:cxnSp>
        <p:nvCxnSpPr>
          <p:cNvPr id="8" name="直接箭头连接符 7"/>
          <p:cNvCxnSpPr/>
          <p:nvPr/>
        </p:nvCxnSpPr>
        <p:spPr>
          <a:xfrm>
            <a:off x="2895600" y="3581400"/>
            <a:ext cx="2743200" cy="1588"/>
          </a:xfrm>
          <a:prstGeom prst="straightConnector1">
            <a:avLst/>
          </a:prstGeom>
          <a:ln w="34925">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6087" name="TextBox 10"/>
          <p:cNvSpPr txBox="1">
            <a:spLocks noChangeArrowheads="1"/>
          </p:cNvSpPr>
          <p:nvPr/>
        </p:nvSpPr>
        <p:spPr bwMode="auto">
          <a:xfrm>
            <a:off x="3581400" y="3124200"/>
            <a:ext cx="1655763" cy="461963"/>
          </a:xfrm>
          <a:prstGeom prst="rect">
            <a:avLst/>
          </a:prstGeom>
          <a:noFill/>
          <a:ln w="9525">
            <a:noFill/>
            <a:miter lim="800000"/>
            <a:headEnd/>
            <a:tailEnd/>
          </a:ln>
        </p:spPr>
        <p:txBody>
          <a:bodyPr wrap="none">
            <a:spAutoFit/>
          </a:bodyPr>
          <a:lstStyle/>
          <a:p>
            <a:r>
              <a:rPr lang="en-US" altLang="zh-CN" sz="2400">
                <a:solidFill>
                  <a:srgbClr val="FF0000"/>
                </a:solidFill>
              </a:rPr>
              <a:t>Deadlock!</a:t>
            </a:r>
            <a:endParaRPr lang="zh-CN" altLang="en-US" sz="2400">
              <a:solidFill>
                <a:srgbClr val="FF0000"/>
              </a:solidFil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10" name="灯片编号占位符 9"/>
          <p:cNvSpPr>
            <a:spLocks noGrp="1"/>
          </p:cNvSpPr>
          <p:nvPr>
            <p:ph type="sldNum" sz="quarter" idx="12"/>
          </p:nvPr>
        </p:nvSpPr>
        <p:spPr/>
        <p:txBody>
          <a:bodyPr/>
          <a:lstStyle/>
          <a:p>
            <a:pPr>
              <a:defRPr/>
            </a:pPr>
            <a:fld id="{A50392B5-4EDD-4BAE-B5C2-56B97A7DA231}" type="slidenum">
              <a:rPr lang="zh-CN" altLang="en-US" smtClean="0"/>
              <a:pPr>
                <a:defRPr/>
              </a:pPr>
              <a:t>22</a:t>
            </a:fld>
            <a:endParaRPr lang="zh-CN" altLang="en-US" dirty="0"/>
          </a:p>
        </p:txBody>
      </p:sp>
      <p:pic>
        <p:nvPicPr>
          <p:cNvPr id="47108" name="Picture 2"/>
          <p:cNvPicPr>
            <a:picLocks noChangeAspect="1" noChangeArrowheads="1"/>
          </p:cNvPicPr>
          <p:nvPr/>
        </p:nvPicPr>
        <p:blipFill>
          <a:blip r:embed="rId3"/>
          <a:srcRect/>
          <a:stretch>
            <a:fillRect/>
          </a:stretch>
        </p:blipFill>
        <p:spPr bwMode="auto">
          <a:xfrm>
            <a:off x="19050" y="1571625"/>
            <a:ext cx="9105900" cy="2390775"/>
          </a:xfrm>
          <a:prstGeom prst="rect">
            <a:avLst/>
          </a:prstGeom>
          <a:noFill/>
          <a:ln w="9525">
            <a:noFill/>
            <a:miter lim="800000"/>
            <a:headEnd/>
            <a:tailEnd/>
          </a:ln>
        </p:spPr>
      </p:pic>
      <p:sp>
        <p:nvSpPr>
          <p:cNvPr id="47109" name="矩形 5"/>
          <p:cNvSpPr>
            <a:spLocks noChangeArrowheads="1"/>
          </p:cNvSpPr>
          <p:nvPr/>
        </p:nvSpPr>
        <p:spPr bwMode="auto">
          <a:xfrm>
            <a:off x="1447800" y="4657725"/>
            <a:ext cx="6507163" cy="523875"/>
          </a:xfrm>
          <a:prstGeom prst="rect">
            <a:avLst/>
          </a:prstGeom>
          <a:noFill/>
          <a:ln w="9525">
            <a:noFill/>
            <a:miter lim="800000"/>
            <a:headEnd/>
            <a:tailEnd/>
          </a:ln>
        </p:spPr>
        <p:txBody>
          <a:bodyPr wrap="none">
            <a:spAutoFit/>
          </a:bodyPr>
          <a:lstStyle/>
          <a:p>
            <a:r>
              <a:rPr lang="en-US" altLang="zh-CN" sz="2800"/>
              <a:t>A graph of deadlock contains a cycle</a:t>
            </a:r>
            <a:endParaRPr lang="zh-CN" altLang="en-US" sz="280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10" name="灯片编号占位符 9"/>
          <p:cNvSpPr>
            <a:spLocks noGrp="1"/>
          </p:cNvSpPr>
          <p:nvPr>
            <p:ph type="sldNum" sz="quarter" idx="12"/>
          </p:nvPr>
        </p:nvSpPr>
        <p:spPr/>
        <p:txBody>
          <a:bodyPr/>
          <a:lstStyle/>
          <a:p>
            <a:pPr>
              <a:defRPr/>
            </a:pPr>
            <a:fld id="{7AC43C2C-6AF9-4BDD-8A06-AC03904DADF8}" type="slidenum">
              <a:rPr lang="zh-CN" altLang="en-US" smtClean="0"/>
              <a:pPr>
                <a:defRPr/>
              </a:pPr>
              <a:t>23</a:t>
            </a:fld>
            <a:endParaRPr lang="zh-CN" altLang="en-US" dirty="0"/>
          </a:p>
        </p:txBody>
      </p:sp>
      <p:sp>
        <p:nvSpPr>
          <p:cNvPr id="48132" name="矩形 4"/>
          <p:cNvSpPr>
            <a:spLocks noChangeArrowheads="1"/>
          </p:cNvSpPr>
          <p:nvPr/>
        </p:nvSpPr>
        <p:spPr bwMode="auto">
          <a:xfrm>
            <a:off x="457200" y="1219200"/>
            <a:ext cx="8305800" cy="4832350"/>
          </a:xfrm>
          <a:prstGeom prst="rect">
            <a:avLst/>
          </a:prstGeom>
          <a:noFill/>
          <a:ln w="9525">
            <a:noFill/>
            <a:miter lim="800000"/>
            <a:headEnd/>
            <a:tailEnd/>
          </a:ln>
        </p:spPr>
        <p:txBody>
          <a:bodyPr>
            <a:spAutoFit/>
          </a:bodyPr>
          <a:lstStyle/>
          <a:p>
            <a:pPr>
              <a:buFont typeface="Arial" charset="0"/>
              <a:buChar char="•"/>
            </a:pPr>
            <a:r>
              <a:rPr lang="en-US" altLang="zh-CN" sz="2800" b="0"/>
              <a:t>  A program exhibits a </a:t>
            </a:r>
            <a:r>
              <a:rPr lang="en-US" altLang="zh-CN" sz="2800" b="0" i="1"/>
              <a:t>global deadlock if every thread is blocked</a:t>
            </a:r>
          </a:p>
          <a:p>
            <a:pPr>
              <a:buFont typeface="Arial" charset="0"/>
              <a:buChar char="•"/>
            </a:pPr>
            <a:endParaRPr lang="en-US" altLang="zh-CN" sz="2800" b="0" i="1"/>
          </a:p>
          <a:p>
            <a:pPr>
              <a:buFont typeface="Arial" charset="0"/>
              <a:buChar char="•"/>
            </a:pPr>
            <a:r>
              <a:rPr lang="en-US" altLang="zh-CN" sz="2800" b="0"/>
              <a:t>  A program exhibits </a:t>
            </a:r>
            <a:r>
              <a:rPr lang="en-US" altLang="zh-CN" sz="2800" b="0" i="1"/>
              <a:t>local deadlock if only some of the threads in the program are blocked</a:t>
            </a:r>
          </a:p>
          <a:p>
            <a:pPr>
              <a:buFont typeface="Arial" charset="0"/>
              <a:buChar char="•"/>
            </a:pPr>
            <a:endParaRPr lang="en-US" altLang="zh-CN" sz="2800" b="0" i="1"/>
          </a:p>
          <a:p>
            <a:pPr>
              <a:buFont typeface="Arial" charset="0"/>
              <a:buChar char="•"/>
            </a:pPr>
            <a:r>
              <a:rPr lang="en-US" altLang="zh-CN" sz="2800" b="0"/>
              <a:t>  A deadlock is another example of a nondeterministic behavior exhibited by a parallel program</a:t>
            </a:r>
          </a:p>
          <a:p>
            <a:pPr>
              <a:buFont typeface="Arial" charset="0"/>
              <a:buChar char="•"/>
            </a:pPr>
            <a:endParaRPr lang="en-US" altLang="zh-CN" sz="2800" b="0"/>
          </a:p>
          <a:p>
            <a:pPr>
              <a:buFont typeface="Arial" charset="0"/>
              <a:buChar char="•"/>
            </a:pPr>
            <a:r>
              <a:rPr lang="en-US" altLang="zh-CN" sz="2800" b="0"/>
              <a:t>  Change timing can change deadlock occurring</a:t>
            </a:r>
            <a:endParaRPr lang="zh-CN" altLang="en-US" sz="2800" b="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10" name="灯片编号占位符 9"/>
          <p:cNvSpPr>
            <a:spLocks noGrp="1"/>
          </p:cNvSpPr>
          <p:nvPr>
            <p:ph type="sldNum" sz="quarter" idx="12"/>
          </p:nvPr>
        </p:nvSpPr>
        <p:spPr/>
        <p:txBody>
          <a:bodyPr/>
          <a:lstStyle/>
          <a:p>
            <a:pPr>
              <a:defRPr/>
            </a:pPr>
            <a:fld id="{FBC0F60A-08EE-401B-BF20-C368F054BD1D}" type="slidenum">
              <a:rPr lang="zh-CN" altLang="en-US" smtClean="0"/>
              <a:pPr>
                <a:defRPr/>
              </a:pPr>
              <a:t>24</a:t>
            </a:fld>
            <a:endParaRPr lang="zh-CN" altLang="en-US" dirty="0"/>
          </a:p>
        </p:txBody>
      </p:sp>
      <p:sp>
        <p:nvSpPr>
          <p:cNvPr id="49156" name="矩形 4"/>
          <p:cNvSpPr>
            <a:spLocks noChangeArrowheads="1"/>
          </p:cNvSpPr>
          <p:nvPr/>
        </p:nvSpPr>
        <p:spPr bwMode="auto">
          <a:xfrm>
            <a:off x="304800" y="1266825"/>
            <a:ext cx="8915400" cy="4524375"/>
          </a:xfrm>
          <a:prstGeom prst="rect">
            <a:avLst/>
          </a:prstGeom>
          <a:noFill/>
          <a:ln w="9525">
            <a:noFill/>
            <a:miter lim="800000"/>
            <a:headEnd/>
            <a:tailEnd/>
          </a:ln>
        </p:spPr>
        <p:txBody>
          <a:bodyPr>
            <a:spAutoFit/>
          </a:bodyPr>
          <a:lstStyle/>
          <a:p>
            <a:pPr>
              <a:buFont typeface="Arial" charset="0"/>
              <a:buChar char="•"/>
            </a:pPr>
            <a:r>
              <a:rPr lang="en-US" altLang="zh-CN" sz="3200" b="0"/>
              <a:t>  Mutually exclusive access to a resource</a:t>
            </a:r>
          </a:p>
          <a:p>
            <a:pPr>
              <a:buFont typeface="Arial" charset="0"/>
              <a:buChar char="•"/>
            </a:pPr>
            <a:endParaRPr lang="en-US" altLang="zh-CN" sz="3200" b="0"/>
          </a:p>
          <a:p>
            <a:pPr>
              <a:buFont typeface="Arial" charset="0"/>
              <a:buChar char="•"/>
            </a:pPr>
            <a:r>
              <a:rPr lang="en-US" altLang="zh-CN" sz="3200" b="0"/>
              <a:t>  Threads hold onto resources they have while they wait for additional resources</a:t>
            </a:r>
          </a:p>
          <a:p>
            <a:pPr>
              <a:buFont typeface="Arial" charset="0"/>
              <a:buChar char="•"/>
            </a:pPr>
            <a:endParaRPr lang="en-US" altLang="zh-CN" sz="3200" b="0"/>
          </a:p>
          <a:p>
            <a:pPr>
              <a:buFont typeface="Arial" charset="0"/>
              <a:buChar char="•"/>
            </a:pPr>
            <a:r>
              <a:rPr lang="en-US" altLang="zh-CN" sz="3200" b="0"/>
              <a:t>  Resources cannot be taken away from threads</a:t>
            </a:r>
          </a:p>
          <a:p>
            <a:pPr>
              <a:buFont typeface="Arial" charset="0"/>
              <a:buChar char="•"/>
            </a:pPr>
            <a:endParaRPr lang="en-US" altLang="zh-CN" sz="3200" b="0"/>
          </a:p>
          <a:p>
            <a:pPr>
              <a:buFont typeface="Arial" charset="0"/>
              <a:buChar char="•"/>
            </a:pPr>
            <a:r>
              <a:rPr lang="en-US" altLang="zh-CN" sz="3200" b="0"/>
              <a:t>  Cycle in resource allocation graph</a:t>
            </a:r>
            <a:endParaRPr lang="zh-CN" altLang="en-US" sz="3200" b="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10" name="灯片编号占位符 9"/>
          <p:cNvSpPr>
            <a:spLocks noGrp="1"/>
          </p:cNvSpPr>
          <p:nvPr>
            <p:ph type="sldNum" sz="quarter" idx="12"/>
          </p:nvPr>
        </p:nvSpPr>
        <p:spPr/>
        <p:txBody>
          <a:bodyPr/>
          <a:lstStyle/>
          <a:p>
            <a:pPr>
              <a:defRPr/>
            </a:pPr>
            <a:fld id="{4DFFCC48-267B-44A7-8018-26ECF93E1383}" type="slidenum">
              <a:rPr lang="zh-CN" altLang="en-US" smtClean="0"/>
              <a:pPr>
                <a:defRPr/>
              </a:pPr>
              <a:t>25</a:t>
            </a:fld>
            <a:endParaRPr lang="zh-CN" altLang="en-US" dirty="0"/>
          </a:p>
        </p:txBody>
      </p:sp>
      <p:sp>
        <p:nvSpPr>
          <p:cNvPr id="51204" name="TextBox 5"/>
          <p:cNvSpPr txBox="1">
            <a:spLocks noChangeArrowheads="1"/>
          </p:cNvSpPr>
          <p:nvPr/>
        </p:nvSpPr>
        <p:spPr bwMode="auto">
          <a:xfrm>
            <a:off x="990600" y="1447800"/>
            <a:ext cx="6783388" cy="461963"/>
          </a:xfrm>
          <a:prstGeom prst="rect">
            <a:avLst/>
          </a:prstGeom>
          <a:noFill/>
          <a:ln w="9525">
            <a:noFill/>
            <a:miter lim="800000"/>
            <a:headEnd/>
            <a:tailEnd/>
          </a:ln>
        </p:spPr>
        <p:txBody>
          <a:bodyPr wrap="none">
            <a:spAutoFit/>
          </a:bodyPr>
          <a:lstStyle/>
          <a:p>
            <a:r>
              <a:rPr lang="en-US" altLang="zh-CN" sz="2400">
                <a:solidFill>
                  <a:srgbClr val="FF0000"/>
                </a:solidFill>
              </a:rPr>
              <a:t>Enforce order for locks to eliminate deadlock</a:t>
            </a:r>
            <a:endParaRPr lang="zh-CN" altLang="en-US" sz="2400">
              <a:solidFill>
                <a:srgbClr val="FF0000"/>
              </a:solidFill>
            </a:endParaRPr>
          </a:p>
        </p:txBody>
      </p:sp>
      <p:pic>
        <p:nvPicPr>
          <p:cNvPr id="51205" name="Picture 3"/>
          <p:cNvPicPr>
            <a:picLocks noChangeAspect="1" noChangeArrowheads="1"/>
          </p:cNvPicPr>
          <p:nvPr/>
        </p:nvPicPr>
        <p:blipFill>
          <a:blip r:embed="rId3"/>
          <a:srcRect/>
          <a:stretch>
            <a:fillRect/>
          </a:stretch>
        </p:blipFill>
        <p:spPr bwMode="auto">
          <a:xfrm>
            <a:off x="0" y="2133600"/>
            <a:ext cx="9144000" cy="3933825"/>
          </a:xfrm>
          <a:prstGeom prst="rect">
            <a:avLst/>
          </a:prstGeom>
          <a:noFill/>
          <a:ln w="9525">
            <a:noFill/>
            <a:miter lim="800000"/>
            <a:headEnd/>
            <a:tailEnd/>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Deadlock</a:t>
            </a:r>
          </a:p>
        </p:txBody>
      </p:sp>
      <p:sp>
        <p:nvSpPr>
          <p:cNvPr id="10" name="灯片编号占位符 9"/>
          <p:cNvSpPr>
            <a:spLocks noGrp="1"/>
          </p:cNvSpPr>
          <p:nvPr>
            <p:ph type="sldNum" sz="quarter" idx="12"/>
          </p:nvPr>
        </p:nvSpPr>
        <p:spPr/>
        <p:txBody>
          <a:bodyPr/>
          <a:lstStyle/>
          <a:p>
            <a:pPr>
              <a:defRPr/>
            </a:pPr>
            <a:fld id="{C9A53E12-860A-4790-8383-5E918E851473}" type="slidenum">
              <a:rPr lang="zh-CN" altLang="en-US" smtClean="0"/>
              <a:pPr>
                <a:defRPr/>
              </a:pPr>
              <a:t>26</a:t>
            </a:fld>
            <a:endParaRPr lang="zh-CN" altLang="en-US" dirty="0"/>
          </a:p>
        </p:txBody>
      </p:sp>
      <p:sp>
        <p:nvSpPr>
          <p:cNvPr id="52228" name="矩形 4"/>
          <p:cNvSpPr>
            <a:spLocks noChangeArrowheads="1"/>
          </p:cNvSpPr>
          <p:nvPr/>
        </p:nvSpPr>
        <p:spPr bwMode="auto">
          <a:xfrm>
            <a:off x="304800" y="1266825"/>
            <a:ext cx="8915400" cy="4524375"/>
          </a:xfrm>
          <a:prstGeom prst="rect">
            <a:avLst/>
          </a:prstGeom>
          <a:noFill/>
          <a:ln w="9525">
            <a:noFill/>
            <a:miter lim="800000"/>
            <a:headEnd/>
            <a:tailEnd/>
          </a:ln>
        </p:spPr>
        <p:txBody>
          <a:bodyPr>
            <a:spAutoFit/>
          </a:bodyPr>
          <a:lstStyle/>
          <a:p>
            <a:pPr>
              <a:buFont typeface="Arial" charset="0"/>
              <a:buChar char="•"/>
            </a:pPr>
            <a:r>
              <a:rPr lang="en-US" altLang="zh-CN" sz="3200" b="0"/>
              <a:t>  Every call to function lock should be matched with a call to unlock, representing the start and the end of the critical section</a:t>
            </a:r>
          </a:p>
          <a:p>
            <a:pPr>
              <a:buFont typeface="Arial" charset="0"/>
              <a:buChar char="•"/>
            </a:pPr>
            <a:endParaRPr lang="en-US" altLang="zh-CN" sz="3200" b="0"/>
          </a:p>
          <a:p>
            <a:pPr>
              <a:buFont typeface="Arial" charset="0"/>
              <a:buChar char="•"/>
            </a:pPr>
            <a:r>
              <a:rPr lang="en-US" altLang="zh-CN" sz="3200" b="0"/>
              <a:t>  A program may be syntactically correct (i.e., may compile) without having matching calls</a:t>
            </a:r>
          </a:p>
          <a:p>
            <a:pPr>
              <a:buFont typeface="Arial" charset="0"/>
              <a:buChar char="•"/>
            </a:pPr>
            <a:endParaRPr lang="en-US" altLang="zh-CN" sz="3200" b="0"/>
          </a:p>
          <a:p>
            <a:pPr>
              <a:buFont typeface="Arial" charset="0"/>
              <a:buChar char="•"/>
            </a:pPr>
            <a:r>
              <a:rPr lang="en-US" altLang="zh-CN" sz="3200" b="0"/>
              <a:t>  A thread that never releases a shared resource creates a deadlock</a:t>
            </a:r>
            <a:endParaRPr lang="zh-CN" altLang="en-US" sz="3200" b="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err="1">
                <a:solidFill>
                  <a:srgbClr val="C00000"/>
                </a:solidFill>
                <a:effectLst>
                  <a:outerShdw blurRad="38100" dist="38100" dir="2700000" algn="tl">
                    <a:srgbClr val="C0C0C0"/>
                  </a:outerShdw>
                </a:effectLst>
                <a:latin typeface="Batang" pitchFamily="18" charset="-127"/>
                <a:ea typeface="Batang" pitchFamily="18" charset="-127"/>
              </a:rPr>
              <a:t>Livelock</a:t>
            </a:r>
            <a:endParaRPr lang="en-US" altLang="zh-CN" sz="4000" dirty="0">
              <a:solidFill>
                <a:srgbClr val="C00000"/>
              </a:solidFill>
              <a:effectLst>
                <a:outerShdw blurRad="38100" dist="38100" dir="2700000" algn="tl">
                  <a:srgbClr val="C0C0C0"/>
                </a:outerShdw>
              </a:effectLst>
              <a:latin typeface="Batang" pitchFamily="18" charset="-127"/>
              <a:ea typeface="Batang" pitchFamily="18" charset="-127"/>
            </a:endParaRPr>
          </a:p>
        </p:txBody>
      </p:sp>
      <p:sp>
        <p:nvSpPr>
          <p:cNvPr id="10" name="灯片编号占位符 9"/>
          <p:cNvSpPr>
            <a:spLocks noGrp="1"/>
          </p:cNvSpPr>
          <p:nvPr>
            <p:ph type="sldNum" sz="quarter" idx="12"/>
          </p:nvPr>
        </p:nvSpPr>
        <p:spPr/>
        <p:txBody>
          <a:bodyPr/>
          <a:lstStyle/>
          <a:p>
            <a:pPr>
              <a:defRPr/>
            </a:pPr>
            <a:fld id="{C2D21588-2AA3-4C02-872C-7462727AE6FB}" type="slidenum">
              <a:rPr lang="zh-CN" altLang="en-US" smtClean="0"/>
              <a:pPr>
                <a:defRPr/>
              </a:pPr>
              <a:t>27</a:t>
            </a:fld>
            <a:endParaRPr lang="zh-CN" altLang="en-US" dirty="0"/>
          </a:p>
        </p:txBody>
      </p:sp>
      <p:pic>
        <p:nvPicPr>
          <p:cNvPr id="53252" name="Picture 2"/>
          <p:cNvPicPr>
            <a:picLocks noChangeAspect="1" noChangeArrowheads="1"/>
          </p:cNvPicPr>
          <p:nvPr/>
        </p:nvPicPr>
        <p:blipFill>
          <a:blip r:embed="rId3"/>
          <a:srcRect/>
          <a:stretch>
            <a:fillRect/>
          </a:stretch>
        </p:blipFill>
        <p:spPr bwMode="auto">
          <a:xfrm>
            <a:off x="236538" y="1600200"/>
            <a:ext cx="8602662" cy="2895600"/>
          </a:xfrm>
          <a:prstGeom prst="rect">
            <a:avLst/>
          </a:prstGeom>
          <a:noFill/>
          <a:ln w="9525">
            <a:noFill/>
            <a:miter lim="800000"/>
            <a:headEnd/>
            <a:tailEnd/>
          </a:ln>
        </p:spPr>
      </p:pic>
      <p:sp>
        <p:nvSpPr>
          <p:cNvPr id="53253" name="TextBox 6"/>
          <p:cNvSpPr txBox="1">
            <a:spLocks noChangeArrowheads="1"/>
          </p:cNvSpPr>
          <p:nvPr/>
        </p:nvSpPr>
        <p:spPr bwMode="auto">
          <a:xfrm>
            <a:off x="685800" y="5116513"/>
            <a:ext cx="7994650" cy="461962"/>
          </a:xfrm>
          <a:prstGeom prst="rect">
            <a:avLst/>
          </a:prstGeom>
          <a:noFill/>
          <a:ln w="9525">
            <a:noFill/>
            <a:miter lim="800000"/>
            <a:headEnd/>
            <a:tailEnd/>
          </a:ln>
        </p:spPr>
        <p:txBody>
          <a:bodyPr wrap="none">
            <a:spAutoFit/>
          </a:bodyPr>
          <a:lstStyle/>
          <a:p>
            <a:r>
              <a:rPr lang="en-US" altLang="zh-CN" sz="2400">
                <a:solidFill>
                  <a:srgbClr val="FF0000"/>
                </a:solidFill>
              </a:rPr>
              <a:t>Introduce randomness in wait() can eliminate livelock</a:t>
            </a:r>
            <a:endParaRPr lang="zh-CN" altLang="en-US" sz="2400">
              <a:solidFill>
                <a:srgbClr val="FF0000"/>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Recovery From Deadlock</a:t>
            </a:r>
          </a:p>
        </p:txBody>
      </p:sp>
      <p:sp>
        <p:nvSpPr>
          <p:cNvPr id="10" name="灯片编号占位符 9"/>
          <p:cNvSpPr>
            <a:spLocks noGrp="1"/>
          </p:cNvSpPr>
          <p:nvPr>
            <p:ph type="sldNum" sz="quarter" idx="12"/>
          </p:nvPr>
        </p:nvSpPr>
        <p:spPr/>
        <p:txBody>
          <a:bodyPr/>
          <a:lstStyle/>
          <a:p>
            <a:pPr>
              <a:defRPr/>
            </a:pPr>
            <a:fld id="{EEC213FB-F450-4BA7-90B8-872956F324D3}" type="slidenum">
              <a:rPr lang="zh-CN" altLang="en-US" smtClean="0"/>
              <a:pPr>
                <a:defRPr/>
              </a:pPr>
              <a:t>28</a:t>
            </a:fld>
            <a:endParaRPr lang="zh-CN" altLang="en-US" dirty="0"/>
          </a:p>
        </p:txBody>
      </p:sp>
      <p:sp>
        <p:nvSpPr>
          <p:cNvPr id="54276" name="矩形 4"/>
          <p:cNvSpPr>
            <a:spLocks noChangeArrowheads="1"/>
          </p:cNvSpPr>
          <p:nvPr/>
        </p:nvSpPr>
        <p:spPr bwMode="auto">
          <a:xfrm>
            <a:off x="228600" y="1295400"/>
            <a:ext cx="8915400" cy="5262563"/>
          </a:xfrm>
          <a:prstGeom prst="rect">
            <a:avLst/>
          </a:prstGeom>
          <a:noFill/>
          <a:ln w="9525">
            <a:noFill/>
            <a:miter lim="800000"/>
            <a:headEnd/>
            <a:tailEnd/>
          </a:ln>
        </p:spPr>
        <p:txBody>
          <a:bodyPr>
            <a:spAutoFit/>
          </a:bodyPr>
          <a:lstStyle/>
          <a:p>
            <a:r>
              <a:rPr lang="en-US" altLang="zh-CN" sz="2000">
                <a:solidFill>
                  <a:srgbClr val="FF0000"/>
                </a:solidFill>
              </a:rPr>
              <a:t>So, the deadlock has occurred. Now, how do we get the resources back and gain forward progress?</a:t>
            </a:r>
          </a:p>
          <a:p>
            <a:endParaRPr lang="en-US" altLang="zh-CN" sz="2000">
              <a:solidFill>
                <a:srgbClr val="FF0000"/>
              </a:solidFill>
            </a:endParaRPr>
          </a:p>
          <a:p>
            <a:pPr>
              <a:buFont typeface="Arial" charset="0"/>
              <a:buChar char="•"/>
            </a:pPr>
            <a:r>
              <a:rPr lang="en-US" altLang="zh-CN" sz="2000" b="0"/>
              <a:t>  PROCESS TERMINATION:</a:t>
            </a:r>
          </a:p>
          <a:p>
            <a:pPr lvl="1">
              <a:buFont typeface="Wingdings" pitchFamily="2" charset="2"/>
              <a:buChar char="Ø"/>
            </a:pPr>
            <a:r>
              <a:rPr lang="en-US" altLang="zh-CN" sz="2400" b="0"/>
              <a:t> </a:t>
            </a:r>
            <a:r>
              <a:rPr lang="en-US" altLang="zh-CN" sz="2400" b="0">
                <a:latin typeface="华文隶书" pitchFamily="2" charset="-122"/>
              </a:rPr>
              <a:t>Could delete all the processes in the deadlock -- this is expensive.</a:t>
            </a:r>
          </a:p>
          <a:p>
            <a:pPr lvl="1">
              <a:buFont typeface="Wingdings" pitchFamily="2" charset="2"/>
              <a:buChar char="Ø"/>
            </a:pPr>
            <a:r>
              <a:rPr lang="en-US" altLang="zh-CN" sz="2400" b="0">
                <a:latin typeface="华文隶书" pitchFamily="2" charset="-122"/>
              </a:rPr>
              <a:t> Delete one at a time until deadlock is broken ( time consuming ).</a:t>
            </a:r>
          </a:p>
          <a:p>
            <a:pPr lvl="1">
              <a:buFont typeface="Wingdings" pitchFamily="2" charset="2"/>
              <a:buChar char="Ø"/>
            </a:pPr>
            <a:r>
              <a:rPr lang="en-US" altLang="zh-CN" sz="2400" b="0">
                <a:latin typeface="华文隶书" pitchFamily="2" charset="-122"/>
              </a:rPr>
              <a:t> Select who to terminate based on priority, time executed, time to completion, needs for completion, or depth of rollback</a:t>
            </a:r>
          </a:p>
          <a:p>
            <a:pPr lvl="1">
              <a:buFont typeface="Wingdings" pitchFamily="2" charset="2"/>
              <a:buChar char="Ø"/>
            </a:pPr>
            <a:r>
              <a:rPr lang="en-US" altLang="zh-CN" sz="2400" b="0">
                <a:latin typeface="华文隶书" pitchFamily="2" charset="-122"/>
              </a:rPr>
              <a:t> In general, it's easier to preempt the resource, than to terminate the process.</a:t>
            </a:r>
          </a:p>
          <a:p>
            <a:pPr>
              <a:buFont typeface="Arial" charset="0"/>
              <a:buChar char="•"/>
            </a:pPr>
            <a:endParaRPr lang="en-US" altLang="zh-CN" sz="2000" b="0"/>
          </a:p>
          <a:p>
            <a:pPr>
              <a:buFont typeface="Arial" charset="0"/>
              <a:buChar char="•"/>
            </a:pPr>
            <a:r>
              <a:rPr lang="en-US" altLang="zh-CN" sz="2000" b="0"/>
              <a:t>  RESOURCE PREEMPTION:</a:t>
            </a:r>
          </a:p>
          <a:p>
            <a:pPr lvl="1">
              <a:buFont typeface="Wingdings" pitchFamily="2" charset="2"/>
              <a:buChar char="Ø"/>
            </a:pPr>
            <a:r>
              <a:rPr lang="en-US" altLang="zh-CN" sz="2000" b="0"/>
              <a:t> </a:t>
            </a:r>
            <a:r>
              <a:rPr lang="en-US" altLang="zh-CN" sz="2400" b="0">
                <a:latin typeface="华文隶书" pitchFamily="2" charset="-122"/>
              </a:rPr>
              <a:t>Select a victim - which process and which resource to preempt.</a:t>
            </a:r>
          </a:p>
          <a:p>
            <a:pPr lvl="1">
              <a:buFont typeface="Wingdings" pitchFamily="2" charset="2"/>
              <a:buChar char="Ø"/>
            </a:pPr>
            <a:r>
              <a:rPr lang="en-US" altLang="zh-CN" sz="2400" b="0">
                <a:latin typeface="华文隶书" pitchFamily="2" charset="-122"/>
              </a:rPr>
              <a:t> Rollback to previously defined "safe" state.</a:t>
            </a:r>
          </a:p>
          <a:p>
            <a:pPr lvl="1">
              <a:buFont typeface="Wingdings" pitchFamily="2" charset="2"/>
              <a:buChar char="Ø"/>
            </a:pPr>
            <a:r>
              <a:rPr lang="en-US" altLang="zh-CN" sz="2400" b="0">
                <a:latin typeface="华文隶书" pitchFamily="2" charset="-122"/>
              </a:rPr>
              <a:t> Prevent one process from always being the one preempted ( starvation ).</a:t>
            </a:r>
            <a:endParaRPr lang="zh-CN" altLang="en-US" sz="2400" b="0">
              <a:latin typeface="华文隶书"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False Sharing</a:t>
            </a:r>
          </a:p>
        </p:txBody>
      </p:sp>
      <p:sp>
        <p:nvSpPr>
          <p:cNvPr id="10" name="灯片编号占位符 9"/>
          <p:cNvSpPr>
            <a:spLocks noGrp="1"/>
          </p:cNvSpPr>
          <p:nvPr>
            <p:ph type="sldNum" sz="quarter" idx="12"/>
          </p:nvPr>
        </p:nvSpPr>
        <p:spPr/>
        <p:txBody>
          <a:bodyPr/>
          <a:lstStyle/>
          <a:p>
            <a:pPr>
              <a:defRPr/>
            </a:pPr>
            <a:fld id="{BF2643F0-E53A-48D5-AB33-EA1357A66AC0}" type="slidenum">
              <a:rPr lang="zh-CN" altLang="en-US" smtClean="0"/>
              <a:pPr>
                <a:defRPr/>
              </a:pPr>
              <a:t>29</a:t>
            </a:fld>
            <a:endParaRPr lang="zh-CN" altLang="en-US" dirty="0"/>
          </a:p>
        </p:txBody>
      </p:sp>
      <p:sp>
        <p:nvSpPr>
          <p:cNvPr id="60420" name="矩形 4"/>
          <p:cNvSpPr>
            <a:spLocks noChangeArrowheads="1"/>
          </p:cNvSpPr>
          <p:nvPr/>
        </p:nvSpPr>
        <p:spPr bwMode="auto">
          <a:xfrm>
            <a:off x="304800" y="1266825"/>
            <a:ext cx="8915400" cy="3786188"/>
          </a:xfrm>
          <a:prstGeom prst="rect">
            <a:avLst/>
          </a:prstGeom>
          <a:noFill/>
          <a:ln w="9525">
            <a:noFill/>
            <a:miter lim="800000"/>
            <a:headEnd/>
            <a:tailEnd/>
          </a:ln>
        </p:spPr>
        <p:txBody>
          <a:bodyPr>
            <a:spAutoFit/>
          </a:bodyPr>
          <a:lstStyle/>
          <a:p>
            <a:r>
              <a:rPr lang="en-US" altLang="zh-CN" sz="2400" b="0"/>
              <a:t>#pragma omp parallel for shared(Nthreads,a) schedule(static,1)</a:t>
            </a:r>
          </a:p>
          <a:p>
            <a:r>
              <a:rPr lang="en-US" altLang="zh-CN" sz="2400" b="0"/>
              <a:t>for(i=0;i&lt;Nthreads;i++)</a:t>
            </a:r>
          </a:p>
          <a:p>
            <a:r>
              <a:rPr lang="en-US" altLang="zh-CN" sz="2400" b="0"/>
              <a:t>      a[i]+=i;</a:t>
            </a:r>
          </a:p>
          <a:p>
            <a:r>
              <a:rPr lang="en-US" altLang="zh-CN" sz="2400" b="0">
                <a:solidFill>
                  <a:srgbClr val="FF0000"/>
                </a:solidFill>
              </a:rPr>
              <a:t>Each thread updates 1 element of the same cache line, causing false sharing</a:t>
            </a:r>
          </a:p>
          <a:p>
            <a:pPr>
              <a:buFont typeface="Arial" charset="0"/>
              <a:buChar char="•"/>
            </a:pPr>
            <a:r>
              <a:rPr lang="en-US" altLang="zh-CN" sz="2400" b="0">
                <a:solidFill>
                  <a:srgbClr val="0000FF"/>
                </a:solidFill>
              </a:rPr>
              <a:t>Use private data whenever possible  </a:t>
            </a:r>
          </a:p>
          <a:p>
            <a:pPr>
              <a:buFont typeface="Arial" charset="0"/>
              <a:buChar char="•"/>
            </a:pPr>
            <a:r>
              <a:rPr lang="en-US" altLang="zh-CN" sz="2400" b="0">
                <a:solidFill>
                  <a:srgbClr val="0000FF"/>
                </a:solidFill>
              </a:rPr>
              <a:t>Reorganize data layout to eliminate false sharing</a:t>
            </a:r>
          </a:p>
          <a:p>
            <a:pPr>
              <a:buFont typeface="Arial" charset="0"/>
              <a:buChar char="•"/>
            </a:pPr>
            <a:endParaRPr lang="en-US" altLang="zh-CN" sz="2400" b="0">
              <a:solidFill>
                <a:srgbClr val="0000FF"/>
              </a:solidFill>
            </a:endParaRPr>
          </a:p>
          <a:p>
            <a:pPr>
              <a:buFont typeface="Arial" charset="0"/>
              <a:buChar char="•"/>
            </a:pPr>
            <a:endParaRPr lang="en-US" altLang="zh-CN" sz="2400" b="0">
              <a:solidFill>
                <a:srgbClr val="0000FF"/>
              </a:solidFill>
            </a:endParaRPr>
          </a:p>
          <a:p>
            <a:pPr>
              <a:buFont typeface="Arial" charset="0"/>
              <a:buChar char="•"/>
            </a:pPr>
            <a:endParaRPr lang="zh-CN" altLang="en-US" sz="2400" b="0">
              <a:solidFill>
                <a:srgbClr val="0000FF"/>
              </a:solidFill>
            </a:endParaRPr>
          </a:p>
        </p:txBody>
      </p:sp>
      <p:pic>
        <p:nvPicPr>
          <p:cNvPr id="60421" name="Picture 2"/>
          <p:cNvPicPr>
            <a:picLocks noChangeAspect="1" noChangeArrowheads="1"/>
          </p:cNvPicPr>
          <p:nvPr/>
        </p:nvPicPr>
        <p:blipFill>
          <a:blip r:embed="rId3"/>
          <a:srcRect/>
          <a:stretch>
            <a:fillRect/>
          </a:stretch>
        </p:blipFill>
        <p:spPr bwMode="auto">
          <a:xfrm>
            <a:off x="457200" y="3983038"/>
            <a:ext cx="8101013" cy="2570162"/>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Data Locality</a:t>
            </a:r>
          </a:p>
        </p:txBody>
      </p:sp>
      <p:sp>
        <p:nvSpPr>
          <p:cNvPr id="11" name="灯片编号占位符 10"/>
          <p:cNvSpPr>
            <a:spLocks noGrp="1"/>
          </p:cNvSpPr>
          <p:nvPr>
            <p:ph type="sldNum" sz="quarter" idx="12"/>
          </p:nvPr>
        </p:nvSpPr>
        <p:spPr/>
        <p:txBody>
          <a:bodyPr/>
          <a:lstStyle/>
          <a:p>
            <a:pPr>
              <a:defRPr/>
            </a:pPr>
            <a:fld id="{9859C382-AB07-4674-BCFA-3843F1CF8315}" type="slidenum">
              <a:rPr lang="zh-CN" altLang="en-US" smtClean="0"/>
              <a:pPr>
                <a:defRPr/>
              </a:pPr>
              <a:t>3</a:t>
            </a:fld>
            <a:endParaRPr lang="zh-CN" altLang="en-US"/>
          </a:p>
        </p:txBody>
      </p:sp>
      <p:sp>
        <p:nvSpPr>
          <p:cNvPr id="17412" name="Content Placeholder 2"/>
          <p:cNvSpPr>
            <a:spLocks noGrp="1"/>
          </p:cNvSpPr>
          <p:nvPr>
            <p:ph idx="1"/>
          </p:nvPr>
        </p:nvSpPr>
        <p:spPr>
          <a:xfrm>
            <a:off x="609600" y="1154113"/>
            <a:ext cx="8001000" cy="5322887"/>
          </a:xfrm>
        </p:spPr>
        <p:txBody>
          <a:bodyPr/>
          <a:lstStyle/>
          <a:p>
            <a:r>
              <a:rPr lang="en-US" altLang="zh-CN" sz="2400">
                <a:ea typeface="黑体" pitchFamily="49" charset="-122"/>
              </a:rPr>
              <a:t>Consider a 1-Dimensional array to solve the global sum  problem, 16 elements, 4 threads</a:t>
            </a:r>
          </a:p>
          <a:p>
            <a:pPr>
              <a:buFontTx/>
              <a:buNone/>
            </a:pPr>
            <a:endParaRPr lang="en-US" altLang="zh-CN" sz="2400" b="1">
              <a:ea typeface="黑体" pitchFamily="49" charset="-122"/>
            </a:endParaRPr>
          </a:p>
          <a:p>
            <a:pPr>
              <a:buFontTx/>
              <a:buNone/>
            </a:pPr>
            <a:r>
              <a:rPr lang="en-US" altLang="zh-CN" sz="2400" b="1">
                <a:ea typeface="黑体" pitchFamily="49" charset="-122"/>
              </a:rPr>
              <a:t>CYCLIC (chunk = 1):        </a:t>
            </a:r>
          </a:p>
          <a:p>
            <a:pPr>
              <a:spcBef>
                <a:spcPts val="675"/>
              </a:spcBef>
              <a:buFontTx/>
              <a:buNone/>
            </a:pPr>
            <a:endParaRPr lang="en-US" altLang="zh-CN" sz="2000">
              <a:ea typeface="黑体" pitchFamily="49" charset="-122"/>
            </a:endParaRPr>
          </a:p>
          <a:p>
            <a:pPr>
              <a:spcBef>
                <a:spcPts val="675"/>
              </a:spcBef>
              <a:buFontTx/>
              <a:buNone/>
            </a:pPr>
            <a:endParaRPr lang="en-US" altLang="zh-CN" sz="2000">
              <a:ea typeface="黑体" pitchFamily="49" charset="-122"/>
            </a:endParaRPr>
          </a:p>
          <a:p>
            <a:pPr>
              <a:spcBef>
                <a:spcPts val="675"/>
              </a:spcBef>
              <a:buFontTx/>
              <a:buNone/>
            </a:pPr>
            <a:endParaRPr lang="en-US" altLang="zh-CN" sz="2000">
              <a:ea typeface="黑体" pitchFamily="49" charset="-122"/>
            </a:endParaRPr>
          </a:p>
          <a:p>
            <a:pPr>
              <a:spcBef>
                <a:spcPts val="675"/>
              </a:spcBef>
              <a:buFontTx/>
              <a:buNone/>
            </a:pPr>
            <a:endParaRPr lang="en-US" altLang="zh-CN" sz="2000">
              <a:ea typeface="黑体" pitchFamily="49" charset="-122"/>
            </a:endParaRPr>
          </a:p>
          <a:p>
            <a:pPr>
              <a:spcBef>
                <a:spcPts val="675"/>
              </a:spcBef>
              <a:buFontTx/>
              <a:buNone/>
            </a:pPr>
            <a:r>
              <a:rPr lang="en-US" altLang="zh-CN" sz="2400" b="1">
                <a:ea typeface="黑体" pitchFamily="49" charset="-122"/>
              </a:rPr>
              <a:t>BLOCK (chunk = 4): </a:t>
            </a:r>
          </a:p>
          <a:p>
            <a:pPr>
              <a:spcBef>
                <a:spcPts val="675"/>
              </a:spcBef>
              <a:buFontTx/>
              <a:buNone/>
            </a:pPr>
            <a:r>
              <a:rPr lang="en-US" altLang="zh-CN" sz="2000">
                <a:ea typeface="黑体" pitchFamily="49" charset="-122"/>
              </a:rPr>
              <a:t>    </a:t>
            </a:r>
          </a:p>
          <a:p>
            <a:pPr>
              <a:spcBef>
                <a:spcPts val="675"/>
              </a:spcBef>
              <a:buFontTx/>
              <a:buNone/>
            </a:pPr>
            <a:endParaRPr lang="en-US" altLang="zh-CN" sz="2000">
              <a:ea typeface="黑体" pitchFamily="49" charset="-122"/>
            </a:endParaRPr>
          </a:p>
          <a:p>
            <a:endParaRPr lang="en-US" altLang="zh-CN" sz="2000">
              <a:ea typeface="黑体" pitchFamily="49" charset="-122"/>
            </a:endParaRPr>
          </a:p>
        </p:txBody>
      </p:sp>
      <p:grpSp>
        <p:nvGrpSpPr>
          <p:cNvPr id="2" name="Group 48"/>
          <p:cNvGrpSpPr>
            <a:grpSpLocks/>
          </p:cNvGrpSpPr>
          <p:nvPr/>
        </p:nvGrpSpPr>
        <p:grpSpPr bwMode="auto">
          <a:xfrm>
            <a:off x="228600" y="3124200"/>
            <a:ext cx="8610600" cy="457200"/>
            <a:chOff x="228600" y="4343400"/>
            <a:chExt cx="8610600" cy="457200"/>
          </a:xfrm>
        </p:grpSpPr>
        <p:grpSp>
          <p:nvGrpSpPr>
            <p:cNvPr id="17435" name="Group 14"/>
            <p:cNvGrpSpPr>
              <a:grpSpLocks/>
            </p:cNvGrpSpPr>
            <p:nvPr/>
          </p:nvGrpSpPr>
          <p:grpSpPr bwMode="auto">
            <a:xfrm>
              <a:off x="228600" y="4343400"/>
              <a:ext cx="2057400" cy="457200"/>
              <a:chOff x="609600" y="4724400"/>
              <a:chExt cx="2286000" cy="457200"/>
            </a:xfrm>
          </p:grpSpPr>
          <p:sp>
            <p:nvSpPr>
              <p:cNvPr id="17451"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ltLang="zh-CN">
                    <a:solidFill>
                      <a:schemeClr val="bg1"/>
                    </a:solidFill>
                  </a:rPr>
                  <a:t>3</a:t>
                </a:r>
              </a:p>
            </p:txBody>
          </p:sp>
          <p:sp>
            <p:nvSpPr>
              <p:cNvPr id="17452" name="Cube 1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6</a:t>
                </a:r>
              </a:p>
            </p:txBody>
          </p:sp>
          <p:sp>
            <p:nvSpPr>
              <p:cNvPr id="17453" name="Cube 1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5</a:t>
                </a:r>
              </a:p>
            </p:txBody>
          </p:sp>
          <p:sp>
            <p:nvSpPr>
              <p:cNvPr id="17454" name="Cube 1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7</a:t>
                </a:r>
              </a:p>
            </p:txBody>
          </p:sp>
        </p:grpSp>
        <p:grpSp>
          <p:nvGrpSpPr>
            <p:cNvPr id="17436" name="Group 29"/>
            <p:cNvGrpSpPr>
              <a:grpSpLocks/>
            </p:cNvGrpSpPr>
            <p:nvPr/>
          </p:nvGrpSpPr>
          <p:grpSpPr bwMode="auto">
            <a:xfrm>
              <a:off x="2438400" y="4343400"/>
              <a:ext cx="2057400" cy="457200"/>
              <a:chOff x="609600" y="4724400"/>
              <a:chExt cx="2286000" cy="457200"/>
            </a:xfrm>
          </p:grpSpPr>
          <p:sp>
            <p:nvSpPr>
              <p:cNvPr id="17447" name="Cube 3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ltLang="zh-CN">
                    <a:solidFill>
                      <a:srgbClr val="FFFFFF"/>
                    </a:solidFill>
                  </a:rPr>
                  <a:t>3</a:t>
                </a:r>
              </a:p>
            </p:txBody>
          </p:sp>
          <p:sp>
            <p:nvSpPr>
              <p:cNvPr id="17448" name="Cube 3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5</a:t>
                </a:r>
              </a:p>
            </p:txBody>
          </p:sp>
          <p:sp>
            <p:nvSpPr>
              <p:cNvPr id="17449" name="Cube 3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2</a:t>
                </a:r>
              </a:p>
            </p:txBody>
          </p:sp>
          <p:sp>
            <p:nvSpPr>
              <p:cNvPr id="17450" name="Cube 3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6</a:t>
                </a:r>
              </a:p>
            </p:txBody>
          </p:sp>
        </p:grpSp>
        <p:grpSp>
          <p:nvGrpSpPr>
            <p:cNvPr id="17437" name="Group 34"/>
            <p:cNvGrpSpPr>
              <a:grpSpLocks/>
            </p:cNvGrpSpPr>
            <p:nvPr/>
          </p:nvGrpSpPr>
          <p:grpSpPr bwMode="auto">
            <a:xfrm>
              <a:off x="6781800" y="4343400"/>
              <a:ext cx="2057400" cy="457200"/>
              <a:chOff x="609600" y="4724400"/>
              <a:chExt cx="2286000" cy="457200"/>
            </a:xfrm>
          </p:grpSpPr>
          <p:sp>
            <p:nvSpPr>
              <p:cNvPr id="17443" name="Cube 3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ltLang="zh-CN">
                    <a:solidFill>
                      <a:srgbClr val="FFFFFF"/>
                    </a:solidFill>
                  </a:rPr>
                  <a:t>0</a:t>
                </a:r>
              </a:p>
            </p:txBody>
          </p:sp>
          <p:sp>
            <p:nvSpPr>
              <p:cNvPr id="17444" name="Cube 36"/>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9</a:t>
                </a:r>
              </a:p>
            </p:txBody>
          </p:sp>
          <p:sp>
            <p:nvSpPr>
              <p:cNvPr id="17445"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6</a:t>
                </a:r>
              </a:p>
            </p:txBody>
          </p:sp>
          <p:sp>
            <p:nvSpPr>
              <p:cNvPr id="17446" name="Cube 38"/>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3</a:t>
                </a:r>
              </a:p>
            </p:txBody>
          </p:sp>
        </p:grpSp>
        <p:grpSp>
          <p:nvGrpSpPr>
            <p:cNvPr id="17438" name="Group 39"/>
            <p:cNvGrpSpPr>
              <a:grpSpLocks/>
            </p:cNvGrpSpPr>
            <p:nvPr/>
          </p:nvGrpSpPr>
          <p:grpSpPr bwMode="auto">
            <a:xfrm>
              <a:off x="4572000" y="4343400"/>
              <a:ext cx="2057400" cy="457200"/>
              <a:chOff x="609600" y="4724400"/>
              <a:chExt cx="2286000" cy="457200"/>
            </a:xfrm>
          </p:grpSpPr>
          <p:sp>
            <p:nvSpPr>
              <p:cNvPr id="17439" name="Cube 40"/>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ltLang="zh-CN">
                    <a:solidFill>
                      <a:srgbClr val="FFFFFF"/>
                    </a:solidFill>
                  </a:rPr>
                  <a:t>9</a:t>
                </a:r>
              </a:p>
            </p:txBody>
          </p:sp>
          <p:sp>
            <p:nvSpPr>
              <p:cNvPr id="17440" name="Cube 4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1</a:t>
                </a:r>
              </a:p>
            </p:txBody>
          </p:sp>
          <p:sp>
            <p:nvSpPr>
              <p:cNvPr id="17441" name="Cube 42"/>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7</a:t>
                </a:r>
              </a:p>
            </p:txBody>
          </p:sp>
          <p:sp>
            <p:nvSpPr>
              <p:cNvPr id="17442" name="Cube 4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2</a:t>
                </a:r>
              </a:p>
            </p:txBody>
          </p:sp>
        </p:grpSp>
      </p:grpSp>
      <p:grpSp>
        <p:nvGrpSpPr>
          <p:cNvPr id="7" name="Group 48"/>
          <p:cNvGrpSpPr>
            <a:grpSpLocks/>
          </p:cNvGrpSpPr>
          <p:nvPr/>
        </p:nvGrpSpPr>
        <p:grpSpPr bwMode="auto">
          <a:xfrm>
            <a:off x="228600" y="5105400"/>
            <a:ext cx="8610600" cy="457200"/>
            <a:chOff x="228600" y="4343400"/>
            <a:chExt cx="8610600" cy="457200"/>
          </a:xfrm>
        </p:grpSpPr>
        <p:grpSp>
          <p:nvGrpSpPr>
            <p:cNvPr id="17415" name="Group 14"/>
            <p:cNvGrpSpPr>
              <a:grpSpLocks/>
            </p:cNvGrpSpPr>
            <p:nvPr/>
          </p:nvGrpSpPr>
          <p:grpSpPr bwMode="auto">
            <a:xfrm>
              <a:off x="228600" y="4343400"/>
              <a:ext cx="2057400" cy="457200"/>
              <a:chOff x="609600" y="4724400"/>
              <a:chExt cx="2286000" cy="457200"/>
            </a:xfrm>
          </p:grpSpPr>
          <p:sp>
            <p:nvSpPr>
              <p:cNvPr id="17431" name="Cube 15"/>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p>
                <a:pPr eaLnBrk="0" hangingPunct="0"/>
                <a:r>
                  <a:rPr lang="en-US" altLang="zh-CN">
                    <a:solidFill>
                      <a:schemeClr val="bg1"/>
                    </a:solidFill>
                  </a:rPr>
                  <a:t>3</a:t>
                </a:r>
              </a:p>
            </p:txBody>
          </p:sp>
          <p:sp>
            <p:nvSpPr>
              <p:cNvPr id="17432" name="Cube 16"/>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ltLang="zh-CN">
                    <a:solidFill>
                      <a:srgbClr val="FFFFFF"/>
                    </a:solidFill>
                  </a:rPr>
                  <a:t>6</a:t>
                </a:r>
              </a:p>
            </p:txBody>
          </p:sp>
          <p:sp>
            <p:nvSpPr>
              <p:cNvPr id="17433" name="Cube 17"/>
              <p:cNvSpPr>
                <a:spLocks noChangeArrowheads="1"/>
              </p:cNvSpPr>
              <p:nvPr/>
            </p:nvSpPr>
            <p:spPr bwMode="auto">
              <a:xfrm>
                <a:off x="24384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ltLang="zh-CN">
                    <a:solidFill>
                      <a:srgbClr val="FFFFFF"/>
                    </a:solidFill>
                  </a:rPr>
                  <a:t>5</a:t>
                </a:r>
              </a:p>
            </p:txBody>
          </p:sp>
          <p:sp>
            <p:nvSpPr>
              <p:cNvPr id="17434" name="Cube 18"/>
              <p:cNvSpPr>
                <a:spLocks noChangeArrowheads="1"/>
              </p:cNvSpPr>
              <p:nvPr/>
            </p:nvSpPr>
            <p:spPr bwMode="auto">
              <a:xfrm>
                <a:off x="18288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p>
                <a:pPr eaLnBrk="0" hangingPunct="0"/>
                <a:r>
                  <a:rPr lang="en-US" altLang="zh-CN">
                    <a:solidFill>
                      <a:srgbClr val="FFFFFF"/>
                    </a:solidFill>
                  </a:rPr>
                  <a:t>7</a:t>
                </a:r>
              </a:p>
            </p:txBody>
          </p:sp>
        </p:grpSp>
        <p:grpSp>
          <p:nvGrpSpPr>
            <p:cNvPr id="17416" name="Group 29"/>
            <p:cNvGrpSpPr>
              <a:grpSpLocks/>
            </p:cNvGrpSpPr>
            <p:nvPr/>
          </p:nvGrpSpPr>
          <p:grpSpPr bwMode="auto">
            <a:xfrm>
              <a:off x="2438400" y="4343400"/>
              <a:ext cx="2057400" cy="457200"/>
              <a:chOff x="609600" y="4724400"/>
              <a:chExt cx="2286000" cy="457200"/>
            </a:xfrm>
          </p:grpSpPr>
          <p:sp>
            <p:nvSpPr>
              <p:cNvPr id="17427" name="Cube 30"/>
              <p:cNvSpPr>
                <a:spLocks noChangeArrowheads="1"/>
              </p:cNvSpPr>
              <p:nvPr/>
            </p:nvSpPr>
            <p:spPr bwMode="auto">
              <a:xfrm>
                <a:off x="6096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3</a:t>
                </a:r>
              </a:p>
            </p:txBody>
          </p:sp>
          <p:sp>
            <p:nvSpPr>
              <p:cNvPr id="17428" name="Cube 31"/>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5</a:t>
                </a:r>
              </a:p>
            </p:txBody>
          </p:sp>
          <p:sp>
            <p:nvSpPr>
              <p:cNvPr id="17429" name="Cube 32"/>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2</a:t>
                </a:r>
              </a:p>
            </p:txBody>
          </p:sp>
          <p:sp>
            <p:nvSpPr>
              <p:cNvPr id="17430" name="Cube 33"/>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p>
                <a:pPr eaLnBrk="0" hangingPunct="0"/>
                <a:r>
                  <a:rPr lang="en-US" altLang="zh-CN">
                    <a:solidFill>
                      <a:srgbClr val="FFFFFF"/>
                    </a:solidFill>
                  </a:rPr>
                  <a:t>6</a:t>
                </a:r>
              </a:p>
            </p:txBody>
          </p:sp>
        </p:grpSp>
        <p:grpSp>
          <p:nvGrpSpPr>
            <p:cNvPr id="17417" name="Group 34"/>
            <p:cNvGrpSpPr>
              <a:grpSpLocks/>
            </p:cNvGrpSpPr>
            <p:nvPr/>
          </p:nvGrpSpPr>
          <p:grpSpPr bwMode="auto">
            <a:xfrm>
              <a:off x="6781800" y="4343400"/>
              <a:ext cx="2057400" cy="457200"/>
              <a:chOff x="609600" y="4724400"/>
              <a:chExt cx="2286000" cy="457200"/>
            </a:xfrm>
          </p:grpSpPr>
          <p:sp>
            <p:nvSpPr>
              <p:cNvPr id="17423" name="Cube 35"/>
              <p:cNvSpPr>
                <a:spLocks noChangeArrowheads="1"/>
              </p:cNvSpPr>
              <p:nvPr/>
            </p:nvSpPr>
            <p:spPr bwMode="auto">
              <a:xfrm>
                <a:off x="6096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0</a:t>
                </a:r>
              </a:p>
            </p:txBody>
          </p:sp>
          <p:sp>
            <p:nvSpPr>
              <p:cNvPr id="17424" name="Cube 36"/>
              <p:cNvSpPr>
                <a:spLocks noChangeArrowheads="1"/>
              </p:cNvSpPr>
              <p:nvPr/>
            </p:nvSpPr>
            <p:spPr bwMode="auto">
              <a:xfrm>
                <a:off x="12192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9</a:t>
                </a:r>
              </a:p>
            </p:txBody>
          </p:sp>
          <p:sp>
            <p:nvSpPr>
              <p:cNvPr id="17425" name="Cube 37"/>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6</a:t>
                </a:r>
              </a:p>
            </p:txBody>
          </p:sp>
          <p:sp>
            <p:nvSpPr>
              <p:cNvPr id="17426" name="Cube 38"/>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p>
                <a:pPr eaLnBrk="0" hangingPunct="0"/>
                <a:r>
                  <a:rPr lang="en-US" altLang="zh-CN">
                    <a:solidFill>
                      <a:srgbClr val="FFFFFF"/>
                    </a:solidFill>
                  </a:rPr>
                  <a:t>3</a:t>
                </a:r>
              </a:p>
            </p:txBody>
          </p:sp>
        </p:grpSp>
        <p:grpSp>
          <p:nvGrpSpPr>
            <p:cNvPr id="17418" name="Group 39"/>
            <p:cNvGrpSpPr>
              <a:grpSpLocks/>
            </p:cNvGrpSpPr>
            <p:nvPr/>
          </p:nvGrpSpPr>
          <p:grpSpPr bwMode="auto">
            <a:xfrm>
              <a:off x="4572000" y="4343400"/>
              <a:ext cx="2057400" cy="457200"/>
              <a:chOff x="609600" y="4724400"/>
              <a:chExt cx="2286000" cy="457200"/>
            </a:xfrm>
          </p:grpSpPr>
          <p:sp>
            <p:nvSpPr>
              <p:cNvPr id="17419" name="Cube 40"/>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9</a:t>
                </a:r>
              </a:p>
            </p:txBody>
          </p:sp>
          <p:sp>
            <p:nvSpPr>
              <p:cNvPr id="17420" name="Cube 41"/>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1</a:t>
                </a:r>
              </a:p>
            </p:txBody>
          </p:sp>
          <p:sp>
            <p:nvSpPr>
              <p:cNvPr id="17421" name="Cube 42"/>
              <p:cNvSpPr>
                <a:spLocks noChangeArrowheads="1"/>
              </p:cNvSpPr>
              <p:nvPr/>
            </p:nvSpPr>
            <p:spPr bwMode="auto">
              <a:xfrm>
                <a:off x="24384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7</a:t>
                </a:r>
              </a:p>
            </p:txBody>
          </p:sp>
          <p:sp>
            <p:nvSpPr>
              <p:cNvPr id="17422" name="Cube 43"/>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p>
                <a:pPr eaLnBrk="0" hangingPunct="0"/>
                <a:r>
                  <a:rPr lang="en-US" altLang="zh-CN">
                    <a:solidFill>
                      <a:srgbClr val="FFFFFF"/>
                    </a:solidFill>
                  </a:rPr>
                  <a:t>2</a:t>
                </a: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Data Locality</a:t>
            </a:r>
          </a:p>
        </p:txBody>
      </p:sp>
      <p:sp>
        <p:nvSpPr>
          <p:cNvPr id="10" name="灯片编号占位符 9"/>
          <p:cNvSpPr>
            <a:spLocks noGrp="1"/>
          </p:cNvSpPr>
          <p:nvPr>
            <p:ph type="sldNum" sz="quarter" idx="12"/>
          </p:nvPr>
        </p:nvSpPr>
        <p:spPr/>
        <p:txBody>
          <a:bodyPr/>
          <a:lstStyle/>
          <a:p>
            <a:pPr>
              <a:defRPr/>
            </a:pPr>
            <a:fld id="{6107A165-F2E8-4280-B64E-E14231866E58}" type="slidenum">
              <a:rPr lang="zh-CN" altLang="en-US" smtClean="0"/>
              <a:pPr>
                <a:defRPr/>
              </a:pPr>
              <a:t>4</a:t>
            </a:fld>
            <a:endParaRPr lang="zh-CN" altLang="en-US" dirty="0"/>
          </a:p>
        </p:txBody>
      </p:sp>
      <p:sp>
        <p:nvSpPr>
          <p:cNvPr id="6" name="Content Placeholder 2"/>
          <p:cNvSpPr>
            <a:spLocks noGrp="1"/>
          </p:cNvSpPr>
          <p:nvPr>
            <p:ph idx="1"/>
          </p:nvPr>
        </p:nvSpPr>
        <p:spPr>
          <a:xfrm>
            <a:off x="609600" y="1219200"/>
            <a:ext cx="8001000" cy="2286000"/>
          </a:xfrm>
        </p:spPr>
        <p:txBody>
          <a:bodyPr>
            <a:noAutofit/>
          </a:bodyPr>
          <a:lstStyle/>
          <a:p>
            <a:pPr>
              <a:buFont typeface="Arial" pitchFamily="34" charset="0"/>
              <a:buNone/>
              <a:defRPr/>
            </a:pPr>
            <a:r>
              <a:rPr lang="en-US" altLang="zh-CN" b="1" dirty="0">
                <a:solidFill>
                  <a:srgbClr val="FF0000"/>
                </a:solidFill>
                <a:latin typeface="+mj-lt"/>
              </a:rPr>
              <a:t>Consider how data is accessed</a:t>
            </a:r>
            <a:endParaRPr lang="en-US" altLang="zh-CN" sz="2400" b="1" dirty="0"/>
          </a:p>
          <a:p>
            <a:pPr>
              <a:buFont typeface="Arial" pitchFamily="34" charset="0"/>
              <a:buChar char="•"/>
              <a:defRPr/>
            </a:pPr>
            <a:r>
              <a:rPr lang="en-US" altLang="zh-CN" sz="2400" b="1" dirty="0"/>
              <a:t>Temporal locality </a:t>
            </a:r>
          </a:p>
          <a:p>
            <a:pPr lvl="2">
              <a:buFont typeface="Wingdings" pitchFamily="2" charset="2"/>
              <a:buChar char="Ø"/>
              <a:defRPr/>
            </a:pPr>
            <a:r>
              <a:rPr lang="en-US" altLang="zh-CN" dirty="0">
                <a:latin typeface="华文隶书" pitchFamily="2" charset="-122"/>
                <a:ea typeface="华文隶书" pitchFamily="2" charset="-122"/>
              </a:rPr>
              <a:t>Same or nearby data used multiple times </a:t>
            </a:r>
          </a:p>
          <a:p>
            <a:pPr lvl="2">
              <a:buFont typeface="Wingdings" pitchFamily="2" charset="2"/>
              <a:buChar char="Ø"/>
              <a:defRPr/>
            </a:pPr>
            <a:r>
              <a:rPr lang="en-US" altLang="zh-CN" dirty="0">
                <a:latin typeface="华文隶书" pitchFamily="2" charset="-122"/>
                <a:ea typeface="华文隶书" pitchFamily="2" charset="-122"/>
              </a:rPr>
              <a:t>Intrinsic in computation </a:t>
            </a:r>
            <a:r>
              <a:rPr lang="en-US" altLang="zh-CN" b="1" dirty="0"/>
              <a:t> </a:t>
            </a:r>
          </a:p>
          <a:p>
            <a:pPr>
              <a:buFont typeface="Arial" pitchFamily="34" charset="0"/>
              <a:buChar char="•"/>
              <a:defRPr/>
            </a:pPr>
            <a:r>
              <a:rPr lang="en-US" altLang="zh-CN" sz="2400" b="1" dirty="0" err="1"/>
              <a:t>Spacial</a:t>
            </a:r>
            <a:r>
              <a:rPr lang="en-US" altLang="zh-CN" sz="2400" b="1" dirty="0"/>
              <a:t> locality </a:t>
            </a:r>
          </a:p>
          <a:p>
            <a:pPr lvl="2">
              <a:buFont typeface="Wingdings" pitchFamily="2" charset="2"/>
              <a:buChar char="Ø"/>
              <a:defRPr/>
            </a:pPr>
            <a:r>
              <a:rPr lang="en-US" altLang="zh-CN" dirty="0">
                <a:latin typeface="华文隶书" pitchFamily="2" charset="-122"/>
                <a:ea typeface="华文隶书" pitchFamily="2" charset="-122"/>
              </a:rPr>
              <a:t>Data nearby to be used and is present in “fast memory”</a:t>
            </a:r>
          </a:p>
          <a:p>
            <a:pPr lvl="2">
              <a:buFont typeface="Wingdings" pitchFamily="2" charset="2"/>
              <a:buChar char="Ø"/>
              <a:defRPr/>
            </a:pPr>
            <a:r>
              <a:rPr lang="en-US" altLang="zh-CN" dirty="0">
                <a:latin typeface="华文隶书" pitchFamily="2" charset="-122"/>
                <a:ea typeface="华文隶书" pitchFamily="2" charset="-122"/>
              </a:rPr>
              <a:t>Same data transfer (same cache line, same DRAM transaction)</a:t>
            </a:r>
            <a:endParaRPr lang="en-US" altLang="zh-CN" dirty="0"/>
          </a:p>
          <a:p>
            <a:pPr>
              <a:buFont typeface="Arial" pitchFamily="34" charset="0"/>
              <a:buChar char="•"/>
              <a:defRPr/>
            </a:pPr>
            <a:r>
              <a:rPr lang="en-US" altLang="zh-CN" sz="2400" b="1" dirty="0"/>
              <a:t>What can we do to get locality</a:t>
            </a:r>
          </a:p>
          <a:p>
            <a:pPr lvl="2">
              <a:buFont typeface="Wingdings" pitchFamily="2" charset="2"/>
              <a:buChar char="Ø"/>
              <a:defRPr/>
            </a:pPr>
            <a:r>
              <a:rPr lang="en-US" altLang="zh-CN" dirty="0">
                <a:latin typeface="华文隶书" pitchFamily="2" charset="-122"/>
                <a:ea typeface="华文隶书" pitchFamily="2" charset="-122"/>
              </a:rPr>
              <a:t>Appropriate data placement and layout</a:t>
            </a:r>
          </a:p>
          <a:p>
            <a:pPr lvl="2">
              <a:buFont typeface="Wingdings" pitchFamily="2" charset="2"/>
              <a:buChar char="Ø"/>
              <a:defRPr/>
            </a:pPr>
            <a:r>
              <a:rPr lang="en-US" altLang="zh-CN" dirty="0">
                <a:latin typeface="华文隶书" pitchFamily="2" charset="-122"/>
                <a:ea typeface="华文隶书" pitchFamily="2" charset="-122"/>
              </a:rPr>
              <a:t>Code reordering transformations</a:t>
            </a:r>
          </a:p>
          <a:p>
            <a:pPr lvl="2">
              <a:buFont typeface="Arial" pitchFamily="34" charset="0"/>
              <a:buNone/>
              <a:defRPr/>
            </a:pPr>
            <a:r>
              <a:rPr lang="en-US" altLang="zh-CN" dirty="0">
                <a:latin typeface="华文隶书" pitchFamily="2" charset="-122"/>
                <a:ea typeface="华文隶书" pitchFamily="2" charset="-122"/>
              </a:rPr>
              <a:t> </a:t>
            </a:r>
            <a:r>
              <a:rPr lang="en-US" altLang="zh-CN" b="1" dirty="0"/>
              <a:t> </a:t>
            </a:r>
          </a:p>
          <a:p>
            <a:pPr>
              <a:buFont typeface="Arial" pitchFamily="34" charset="0"/>
              <a:buChar char="•"/>
              <a:defRPr/>
            </a:pPr>
            <a:endParaRPr lang="en-US" altLang="zh-CN"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Message Passing</a:t>
            </a:r>
          </a:p>
        </p:txBody>
      </p:sp>
      <p:sp>
        <p:nvSpPr>
          <p:cNvPr id="10" name="灯片编号占位符 9"/>
          <p:cNvSpPr>
            <a:spLocks noGrp="1"/>
          </p:cNvSpPr>
          <p:nvPr>
            <p:ph type="sldNum" sz="quarter" idx="12"/>
          </p:nvPr>
        </p:nvSpPr>
        <p:spPr/>
        <p:txBody>
          <a:bodyPr/>
          <a:lstStyle/>
          <a:p>
            <a:pPr>
              <a:defRPr/>
            </a:pPr>
            <a:fld id="{FFD161ED-F832-43E2-8F77-ECAC99EB2AFD}" type="slidenum">
              <a:rPr lang="zh-CN" altLang="en-US" smtClean="0"/>
              <a:pPr>
                <a:defRPr/>
              </a:pPr>
              <a:t>5</a:t>
            </a:fld>
            <a:endParaRPr lang="zh-CN" altLang="en-US" dirty="0"/>
          </a:p>
        </p:txBody>
      </p:sp>
      <p:sp>
        <p:nvSpPr>
          <p:cNvPr id="29700" name="Content Placeholder 2"/>
          <p:cNvSpPr>
            <a:spLocks noGrp="1"/>
          </p:cNvSpPr>
          <p:nvPr>
            <p:ph idx="1"/>
          </p:nvPr>
        </p:nvSpPr>
        <p:spPr>
          <a:xfrm>
            <a:off x="684213" y="1125538"/>
            <a:ext cx="8270875" cy="5111750"/>
          </a:xfrm>
        </p:spPr>
        <p:txBody>
          <a:bodyPr/>
          <a:lstStyle/>
          <a:p>
            <a:r>
              <a:rPr lang="en-US" altLang="zh-CN" sz="2400">
                <a:ea typeface="宋体" pitchFamily="2" charset="-122"/>
              </a:rPr>
              <a:t>Suppose we have several “producer” threads and several “consumer” threads</a:t>
            </a:r>
            <a:r>
              <a:rPr lang="en-US" altLang="zh-CN" sz="2800">
                <a:ea typeface="宋体" pitchFamily="2" charset="-122"/>
              </a:rPr>
              <a:t>.</a:t>
            </a:r>
          </a:p>
          <a:p>
            <a:pPr lvl="1">
              <a:buFont typeface="Wingdings" pitchFamily="2" charset="2"/>
              <a:buChar char="Ø"/>
            </a:pPr>
            <a:r>
              <a:rPr lang="en-US" altLang="zh-CN" sz="2400">
                <a:ea typeface="宋体" pitchFamily="2" charset="-122"/>
              </a:rPr>
              <a:t>Producer threads might “produce” requests for data.</a:t>
            </a:r>
          </a:p>
          <a:p>
            <a:pPr lvl="1">
              <a:buFont typeface="Wingdings" pitchFamily="2" charset="2"/>
              <a:buChar char="Ø"/>
            </a:pPr>
            <a:r>
              <a:rPr lang="en-US" altLang="zh-CN" sz="2400">
                <a:ea typeface="宋体" pitchFamily="2" charset="-122"/>
              </a:rPr>
              <a:t>Consumer threads might “consume” the request by finding or generating the requested data.</a:t>
            </a:r>
          </a:p>
          <a:p>
            <a:endParaRPr lang="en-US" altLang="zh-CN" sz="2400">
              <a:ea typeface="宋体" pitchFamily="2" charset="-122"/>
            </a:endParaRPr>
          </a:p>
          <a:p>
            <a:r>
              <a:rPr lang="en-US" altLang="zh-CN" sz="2400">
                <a:ea typeface="宋体" pitchFamily="2" charset="-122"/>
              </a:rPr>
              <a:t>Each thread could have a shared message queue, and when one thread wants to “send a message” to another thread, it could enqueue the message in the destination thread’s queue. </a:t>
            </a:r>
          </a:p>
          <a:p>
            <a:endParaRPr lang="en-US" altLang="zh-CN" sz="2400">
              <a:ea typeface="宋体" pitchFamily="2" charset="-122"/>
            </a:endParaRPr>
          </a:p>
          <a:p>
            <a:r>
              <a:rPr lang="en-US" altLang="zh-CN" sz="2400">
                <a:ea typeface="宋体" pitchFamily="2" charset="-122"/>
              </a:rPr>
              <a:t>A thread could receive a message by dequeuing the message at the head of its message queue.</a:t>
            </a:r>
          </a:p>
          <a:p>
            <a:endParaRPr lang="en-US" altLang="zh-CN" sz="2800">
              <a:ea typeface="宋体" pitchFamily="2" charset="-122"/>
            </a:endParaRPr>
          </a:p>
          <a:p>
            <a:endParaRPr lang="en-US" altLang="zh-CN" sz="2800">
              <a:ea typeface="宋体"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Barrier</a:t>
            </a:r>
          </a:p>
        </p:txBody>
      </p:sp>
      <p:sp>
        <p:nvSpPr>
          <p:cNvPr id="10" name="灯片编号占位符 9"/>
          <p:cNvSpPr>
            <a:spLocks noGrp="1"/>
          </p:cNvSpPr>
          <p:nvPr>
            <p:ph type="sldNum" sz="quarter" idx="12"/>
          </p:nvPr>
        </p:nvSpPr>
        <p:spPr/>
        <p:txBody>
          <a:bodyPr/>
          <a:lstStyle/>
          <a:p>
            <a:pPr>
              <a:defRPr/>
            </a:pPr>
            <a:fld id="{CB42AEB8-1BAF-40BA-8371-2CE7664CE542}" type="slidenum">
              <a:rPr lang="zh-CN" altLang="en-US" smtClean="0"/>
              <a:pPr>
                <a:defRPr/>
              </a:pPr>
              <a:t>6</a:t>
            </a:fld>
            <a:endParaRPr lang="zh-CN" altLang="en-US" dirty="0"/>
          </a:p>
        </p:txBody>
      </p:sp>
      <p:sp>
        <p:nvSpPr>
          <p:cNvPr id="30724" name="Content Placeholder 2"/>
          <p:cNvSpPr>
            <a:spLocks noGrp="1"/>
          </p:cNvSpPr>
          <p:nvPr>
            <p:ph idx="1"/>
          </p:nvPr>
        </p:nvSpPr>
        <p:spPr>
          <a:xfrm>
            <a:off x="684213" y="1125538"/>
            <a:ext cx="8270875" cy="5111750"/>
          </a:xfrm>
        </p:spPr>
        <p:txBody>
          <a:bodyPr/>
          <a:lstStyle/>
          <a:p>
            <a:r>
              <a:rPr lang="en-US" altLang="zh-CN" sz="2800">
                <a:ea typeface="宋体" pitchFamily="2" charset="-122"/>
              </a:rPr>
              <a:t>One or more threads may finish allocating their queues before some other threads.</a:t>
            </a:r>
          </a:p>
          <a:p>
            <a:r>
              <a:rPr lang="en-US" altLang="zh-CN" sz="2800">
                <a:ea typeface="宋体" pitchFamily="2" charset="-122"/>
              </a:rPr>
              <a:t>We need an explicit barrier so that when a thread encounters the barrier, it blocks until all the threads in the team have reached the barrier.</a:t>
            </a:r>
          </a:p>
          <a:p>
            <a:r>
              <a:rPr lang="en-US" altLang="zh-CN" sz="2800">
                <a:ea typeface="宋体" pitchFamily="2" charset="-122"/>
              </a:rPr>
              <a:t>After all the threads have reached the barrier all the threads in the team can proceed.</a:t>
            </a:r>
          </a:p>
        </p:txBody>
      </p:sp>
      <p:pic>
        <p:nvPicPr>
          <p:cNvPr id="30725" name="Picture 2"/>
          <p:cNvPicPr>
            <a:picLocks noChangeAspect="1" noChangeArrowheads="1"/>
          </p:cNvPicPr>
          <p:nvPr/>
        </p:nvPicPr>
        <p:blipFill>
          <a:blip r:embed="rId3"/>
          <a:srcRect/>
          <a:stretch>
            <a:fillRect/>
          </a:stretch>
        </p:blipFill>
        <p:spPr bwMode="auto">
          <a:xfrm>
            <a:off x="2362200" y="5410200"/>
            <a:ext cx="4048125" cy="676275"/>
          </a:xfrm>
          <a:prstGeom prst="rect">
            <a:avLst/>
          </a:prstGeom>
          <a:noFill/>
          <a:ln w="9525">
            <a:solidFill>
              <a:srgbClr val="C00000"/>
            </a:solid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Synchronization</a:t>
            </a:r>
          </a:p>
        </p:txBody>
      </p:sp>
      <p:sp>
        <p:nvSpPr>
          <p:cNvPr id="10" name="灯片编号占位符 9"/>
          <p:cNvSpPr>
            <a:spLocks noGrp="1"/>
          </p:cNvSpPr>
          <p:nvPr>
            <p:ph type="sldNum" sz="quarter" idx="12"/>
          </p:nvPr>
        </p:nvSpPr>
        <p:spPr/>
        <p:txBody>
          <a:bodyPr/>
          <a:lstStyle/>
          <a:p>
            <a:pPr>
              <a:defRPr/>
            </a:pPr>
            <a:fld id="{F7F72A5F-54C3-4C61-9F6F-CF5A58096568}" type="slidenum">
              <a:rPr lang="zh-CN" altLang="en-US" smtClean="0"/>
              <a:pPr>
                <a:defRPr/>
              </a:pPr>
              <a:t>7</a:t>
            </a:fld>
            <a:endParaRPr lang="zh-CN" altLang="en-US" dirty="0"/>
          </a:p>
        </p:txBody>
      </p:sp>
      <p:pic>
        <p:nvPicPr>
          <p:cNvPr id="31748" name="Picture 2"/>
          <p:cNvPicPr>
            <a:picLocks noChangeAspect="1" noChangeArrowheads="1"/>
          </p:cNvPicPr>
          <p:nvPr/>
        </p:nvPicPr>
        <p:blipFill>
          <a:blip r:embed="rId3"/>
          <a:srcRect/>
          <a:stretch>
            <a:fillRect/>
          </a:stretch>
        </p:blipFill>
        <p:spPr bwMode="auto">
          <a:xfrm>
            <a:off x="468313" y="1524000"/>
            <a:ext cx="8228012" cy="2438400"/>
          </a:xfrm>
          <a:prstGeom prst="rect">
            <a:avLst/>
          </a:prstGeom>
          <a:noFill/>
          <a:ln w="9525">
            <a:noFill/>
            <a:miter lim="800000"/>
            <a:headEnd/>
            <a:tailEnd/>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Synchronization</a:t>
            </a:r>
          </a:p>
        </p:txBody>
      </p:sp>
      <p:sp>
        <p:nvSpPr>
          <p:cNvPr id="10" name="灯片编号占位符 9"/>
          <p:cNvSpPr>
            <a:spLocks noGrp="1"/>
          </p:cNvSpPr>
          <p:nvPr>
            <p:ph type="sldNum" sz="quarter" idx="12"/>
          </p:nvPr>
        </p:nvSpPr>
        <p:spPr/>
        <p:txBody>
          <a:bodyPr/>
          <a:lstStyle/>
          <a:p>
            <a:pPr>
              <a:defRPr/>
            </a:pPr>
            <a:fld id="{86C5448E-3C7D-4FD8-9901-48D861B7897F}" type="slidenum">
              <a:rPr lang="zh-CN" altLang="en-US" smtClean="0"/>
              <a:pPr>
                <a:defRPr/>
              </a:pPr>
              <a:t>8</a:t>
            </a:fld>
            <a:endParaRPr lang="zh-CN" altLang="en-US" dirty="0"/>
          </a:p>
        </p:txBody>
      </p:sp>
      <p:pic>
        <p:nvPicPr>
          <p:cNvPr id="32772" name="Picture 2"/>
          <p:cNvPicPr>
            <a:picLocks noChangeAspect="1" noChangeArrowheads="1"/>
          </p:cNvPicPr>
          <p:nvPr/>
        </p:nvPicPr>
        <p:blipFill>
          <a:blip r:embed="rId3"/>
          <a:srcRect/>
          <a:stretch>
            <a:fillRect/>
          </a:stretch>
        </p:blipFill>
        <p:spPr bwMode="auto">
          <a:xfrm>
            <a:off x="684213" y="1685925"/>
            <a:ext cx="7818437" cy="1819275"/>
          </a:xfrm>
          <a:prstGeom prst="rect">
            <a:avLst/>
          </a:prstGeom>
          <a:noFill/>
          <a:ln w="9525">
            <a:noFill/>
            <a:miter lim="800000"/>
            <a:headEnd/>
            <a:tailEnd/>
          </a:ln>
        </p:spPr>
      </p:pic>
      <p:sp>
        <p:nvSpPr>
          <p:cNvPr id="32773" name="TextBox 4"/>
          <p:cNvSpPr txBox="1">
            <a:spLocks noChangeArrowheads="1"/>
          </p:cNvSpPr>
          <p:nvPr/>
        </p:nvSpPr>
        <p:spPr bwMode="auto">
          <a:xfrm>
            <a:off x="762000" y="4572000"/>
            <a:ext cx="7396163" cy="830263"/>
          </a:xfrm>
          <a:prstGeom prst="rect">
            <a:avLst/>
          </a:prstGeom>
          <a:noFill/>
          <a:ln w="9525">
            <a:noFill/>
            <a:miter lim="800000"/>
            <a:headEnd/>
            <a:tailEnd/>
          </a:ln>
        </p:spPr>
        <p:txBody>
          <a:bodyPr wrap="none">
            <a:spAutoFit/>
          </a:bodyPr>
          <a:lstStyle/>
          <a:p>
            <a:r>
              <a:rPr lang="en-US" altLang="zh-CN" sz="2400"/>
              <a:t>Use synchronization mechanisms to update FIFO</a:t>
            </a:r>
          </a:p>
          <a:p>
            <a:r>
              <a:rPr lang="en-US" altLang="zh-CN" sz="2400"/>
              <a:t>What is the implementation of Enqueue?</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139825" y="0"/>
            <a:ext cx="7829550" cy="1046163"/>
          </a:xfrm>
        </p:spPr>
        <p:txBody>
          <a:bodyPr/>
          <a:lstStyle/>
          <a:p>
            <a:pPr>
              <a:defRPr/>
            </a:pPr>
            <a:r>
              <a:rPr lang="en-US" altLang="zh-CN" sz="4000" dirty="0">
                <a:solidFill>
                  <a:srgbClr val="C00000"/>
                </a:solidFill>
                <a:effectLst>
                  <a:outerShdw blurRad="38100" dist="38100" dir="2700000" algn="tl">
                    <a:srgbClr val="C0C0C0"/>
                  </a:outerShdw>
                </a:effectLst>
                <a:latin typeface="Batang" pitchFamily="18" charset="-127"/>
                <a:ea typeface="Batang" pitchFamily="18" charset="-127"/>
              </a:rPr>
              <a:t>Synchronization</a:t>
            </a:r>
          </a:p>
        </p:txBody>
      </p:sp>
      <p:sp>
        <p:nvSpPr>
          <p:cNvPr id="10" name="灯片编号占位符 9"/>
          <p:cNvSpPr>
            <a:spLocks noGrp="1"/>
          </p:cNvSpPr>
          <p:nvPr>
            <p:ph type="sldNum" sz="quarter" idx="12"/>
          </p:nvPr>
        </p:nvSpPr>
        <p:spPr/>
        <p:txBody>
          <a:bodyPr/>
          <a:lstStyle/>
          <a:p>
            <a:pPr>
              <a:defRPr/>
            </a:pPr>
            <a:fld id="{01889034-A3B5-4757-A9D9-73FD31BA31D4}" type="slidenum">
              <a:rPr lang="zh-CN" altLang="en-US" smtClean="0"/>
              <a:pPr>
                <a:defRPr/>
              </a:pPr>
              <a:t>9</a:t>
            </a:fld>
            <a:endParaRPr lang="zh-CN" altLang="en-US" dirty="0"/>
          </a:p>
        </p:txBody>
      </p:sp>
      <p:sp>
        <p:nvSpPr>
          <p:cNvPr id="33797" name="TextBox 4"/>
          <p:cNvSpPr txBox="1">
            <a:spLocks noChangeArrowheads="1"/>
          </p:cNvSpPr>
          <p:nvPr/>
        </p:nvSpPr>
        <p:spPr bwMode="auto">
          <a:xfrm>
            <a:off x="762000" y="4343400"/>
            <a:ext cx="7467600" cy="1938992"/>
          </a:xfrm>
          <a:prstGeom prst="rect">
            <a:avLst/>
          </a:prstGeom>
          <a:noFill/>
          <a:ln w="9525">
            <a:noFill/>
            <a:miter lim="800000"/>
            <a:headEnd/>
            <a:tailEnd/>
          </a:ln>
        </p:spPr>
        <p:txBody>
          <a:bodyPr>
            <a:spAutoFit/>
          </a:bodyPr>
          <a:lstStyle/>
          <a:p>
            <a:r>
              <a:rPr lang="en-US" altLang="zh-CN" sz="2400" dirty="0"/>
              <a:t>This thread is the only one to dequeue its messages. Other threads may only add more messages. Messages added to end and removed from front. Depending on the data structure implementation, synchronization may be needed.</a:t>
            </a:r>
          </a:p>
        </p:txBody>
      </p:sp>
      <p:sp>
        <p:nvSpPr>
          <p:cNvPr id="7" name="文本框 6">
            <a:extLst>
              <a:ext uri="{FF2B5EF4-FFF2-40B4-BE49-F238E27FC236}">
                <a16:creationId xmlns:a16="http://schemas.microsoft.com/office/drawing/2014/main" id="{3C8722B1-1890-4A93-B4D4-1860C9969009}"/>
              </a:ext>
            </a:extLst>
          </p:cNvPr>
          <p:cNvSpPr txBox="1"/>
          <p:nvPr/>
        </p:nvSpPr>
        <p:spPr>
          <a:xfrm>
            <a:off x="1600200" y="1723072"/>
            <a:ext cx="5410200" cy="1477328"/>
          </a:xfrm>
          <a:prstGeom prst="rect">
            <a:avLst/>
          </a:prstGeom>
          <a:noFill/>
        </p:spPr>
        <p:txBody>
          <a:bodyPr wrap="square">
            <a:spAutoFit/>
          </a:bodyPr>
          <a:lstStyle/>
          <a:p>
            <a:pPr indent="200025" algn="just"/>
            <a:r>
              <a:rPr lang="en-US" altLang="zh-CN" kern="100" dirty="0">
                <a:latin typeface="Calibri" panose="020F0502020204030204" pitchFamily="34" charset="0"/>
                <a:cs typeface="Times New Roman" panose="02020603050405020304" pitchFamily="18" charset="0"/>
              </a:rPr>
              <a:t>  i</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queue_size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 return;</a:t>
            </a:r>
            <a:endParaRPr lang="en-US" altLang="zh-CN" kern="100" dirty="0">
              <a:latin typeface="Calibri" panose="020F0502020204030204" pitchFamily="34" charset="0"/>
              <a:cs typeface="Times New Roman" panose="02020603050405020304" pitchFamily="18" charset="0"/>
            </a:endParaRPr>
          </a:p>
          <a:p>
            <a:pPr indent="200025" algn="just"/>
            <a:r>
              <a:rPr lang="en-US" altLang="zh-CN" kern="100" dirty="0">
                <a:latin typeface="Calibri" panose="020F0502020204030204" pitchFamily="34" charset="0"/>
                <a:cs typeface="Times New Roman" panose="02020603050405020304" pitchFamily="18" charset="0"/>
              </a:rPr>
              <a:t>  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lse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pragma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omp</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critical</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66675"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Dequeue (queue, &amp;</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src</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&amp;</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mesg</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Print_message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src</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mesg</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fade/>
  </p:transition>
</p:sld>
</file>

<file path=ppt/theme/theme1.xml><?xml version="1.0" encoding="utf-8"?>
<a:theme xmlns:a="http://schemas.openxmlformats.org/drawingml/2006/main" name="4_Office 主题">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7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lin ang="5400000" scaled="0"/>
        </a:gradFill>
        <a:effectLst>
          <a:outerShdw sx="1000" sy="1000" rotWithShape="0">
            <a:srgbClr val="000000"/>
          </a:outerShdw>
        </a:effectLst>
        <a:scene3d>
          <a:camera prst="isometricOffAxis2Left">
            <a:rot lat="0" lon="0" rev="0"/>
          </a:camera>
          <a:lightRig rig="threePt" dir="t">
            <a:rot lat="0" lon="0" rev="0"/>
          </a:lightRig>
        </a:scene3d>
        <a:sp3d extrusionH="430530" prstMaterial="metal">
          <a:bevelT w="13970" h="13970" prst="angle"/>
          <a:bevelB w="13970" h="13970" prst="angle"/>
          <a:extrusionClr>
            <a:srgbClr val="7030A0"/>
          </a:extrusionClr>
        </a:sp3d>
      </a:spPr>
      <a:bodyPr rtlCol="0" anchor="ctr">
        <a:flatTx/>
      </a:bodyPr>
      <a:lstStyle>
        <a:defPPr algn="ctr">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12370</TotalTime>
  <Words>1194</Words>
  <Application>Microsoft Office PowerPoint</Application>
  <PresentationFormat>全屏显示(4:3)</PresentationFormat>
  <Paragraphs>260</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Batang</vt:lpstr>
      <vt:lpstr>黑体</vt:lpstr>
      <vt:lpstr>华文隶书</vt:lpstr>
      <vt:lpstr>微软雅黑</vt:lpstr>
      <vt:lpstr>幼圆</vt:lpstr>
      <vt:lpstr>Arial</vt:lpstr>
      <vt:lpstr>Calibri</vt:lpstr>
      <vt:lpstr>Wingdings</vt:lpstr>
      <vt:lpstr>4_Office 主题</vt:lpstr>
      <vt:lpstr>7_Office 主题</vt:lpstr>
      <vt:lpstr> CS433 Parallel and Distributed Computing  </vt:lpstr>
      <vt:lpstr>Data Distribution</vt:lpstr>
      <vt:lpstr>Data Locality</vt:lpstr>
      <vt:lpstr>Data Locality</vt:lpstr>
      <vt:lpstr>Message Passing</vt:lpstr>
      <vt:lpstr>Barrier</vt:lpstr>
      <vt:lpstr>Synchronization</vt:lpstr>
      <vt:lpstr>Synchronization</vt:lpstr>
      <vt:lpstr>Synchronization</vt:lpstr>
      <vt:lpstr>Synchronization</vt:lpstr>
      <vt:lpstr>Atomic</vt:lpstr>
      <vt:lpstr>Atomic</vt:lpstr>
      <vt:lpstr>Named Critical Sections</vt:lpstr>
      <vt:lpstr>Locks</vt:lpstr>
      <vt:lpstr>Locks</vt:lpstr>
      <vt:lpstr>Locks</vt:lpstr>
      <vt:lpstr>Summary of Mutual Exclusion</vt:lpstr>
      <vt:lpstr>Caveat</vt:lpstr>
      <vt:lpstr>Caveat</vt:lpstr>
      <vt:lpstr>Deadlock</vt:lpstr>
      <vt:lpstr>Deadlock</vt:lpstr>
      <vt:lpstr>Deadlock</vt:lpstr>
      <vt:lpstr>Deadlock</vt:lpstr>
      <vt:lpstr>Deadlock</vt:lpstr>
      <vt:lpstr>Deadlock</vt:lpstr>
      <vt:lpstr>Deadlock</vt:lpstr>
      <vt:lpstr>Livelock</vt:lpstr>
      <vt:lpstr>Recovery From Deadlock</vt:lpstr>
      <vt:lpstr>False Sharing</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番茄花园</dc:creator>
  <cp:lastModifiedBy>Alex Liang</cp:lastModifiedBy>
  <cp:revision>1482</cp:revision>
  <dcterms:created xsi:type="dcterms:W3CDTF">2009-03-12T05:07:32Z</dcterms:created>
  <dcterms:modified xsi:type="dcterms:W3CDTF">2020-09-27T23:41:06Z</dcterms:modified>
</cp:coreProperties>
</file>