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  <p:sldMasterId id="2147483964" r:id="rId2"/>
  </p:sldMasterIdLst>
  <p:notesMasterIdLst>
    <p:notesMasterId r:id="rId61"/>
  </p:notesMasterIdLst>
  <p:handoutMasterIdLst>
    <p:handoutMasterId r:id="rId62"/>
  </p:handoutMasterIdLst>
  <p:sldIdLst>
    <p:sldId id="380" r:id="rId3"/>
    <p:sldId id="467" r:id="rId4"/>
    <p:sldId id="468" r:id="rId5"/>
    <p:sldId id="474" r:id="rId6"/>
    <p:sldId id="518" r:id="rId7"/>
    <p:sldId id="469" r:id="rId8"/>
    <p:sldId id="471" r:id="rId9"/>
    <p:sldId id="470" r:id="rId10"/>
    <p:sldId id="472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473" r:id="rId21"/>
    <p:sldId id="479" r:id="rId22"/>
    <p:sldId id="480" r:id="rId23"/>
    <p:sldId id="476" r:id="rId24"/>
    <p:sldId id="477" r:id="rId25"/>
    <p:sldId id="513" r:id="rId26"/>
    <p:sldId id="478" r:id="rId27"/>
    <p:sldId id="523" r:id="rId28"/>
    <p:sldId id="519" r:id="rId29"/>
    <p:sldId id="481" r:id="rId30"/>
    <p:sldId id="514" r:id="rId31"/>
    <p:sldId id="489" r:id="rId32"/>
    <p:sldId id="486" r:id="rId33"/>
    <p:sldId id="521" r:id="rId34"/>
    <p:sldId id="482" r:id="rId35"/>
    <p:sldId id="484" r:id="rId36"/>
    <p:sldId id="485" r:id="rId37"/>
    <p:sldId id="483" r:id="rId38"/>
    <p:sldId id="520" r:id="rId39"/>
    <p:sldId id="487" r:id="rId40"/>
    <p:sldId id="488" r:id="rId41"/>
    <p:sldId id="524" r:id="rId42"/>
    <p:sldId id="525" r:id="rId43"/>
    <p:sldId id="491" r:id="rId44"/>
    <p:sldId id="490" r:id="rId45"/>
    <p:sldId id="492" r:id="rId46"/>
    <p:sldId id="526" r:id="rId47"/>
    <p:sldId id="527" r:id="rId48"/>
    <p:sldId id="493" r:id="rId49"/>
    <p:sldId id="494" r:id="rId50"/>
    <p:sldId id="495" r:id="rId51"/>
    <p:sldId id="496" r:id="rId52"/>
    <p:sldId id="497" r:id="rId53"/>
    <p:sldId id="498" r:id="rId54"/>
    <p:sldId id="500" r:id="rId55"/>
    <p:sldId id="499" r:id="rId56"/>
    <p:sldId id="501" r:id="rId57"/>
    <p:sldId id="502" r:id="rId58"/>
    <p:sldId id="503" r:id="rId59"/>
    <p:sldId id="504" r:id="rId60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3FF"/>
    <a:srgbClr val="0000FF"/>
    <a:srgbClr val="000066"/>
    <a:srgbClr val="660066"/>
    <a:srgbClr val="FF33CC"/>
    <a:srgbClr val="E1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87050" autoAdjust="0"/>
  </p:normalViewPr>
  <p:slideViewPr>
    <p:cSldViewPr>
      <p:cViewPr varScale="1">
        <p:scale>
          <a:sx n="105" d="100"/>
          <a:sy n="105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88DE1D23-2DC9-4E71-A4D8-59145017785E}" type="datetimeFigureOut">
              <a:rPr lang="zh-CN" altLang="en-US"/>
              <a:pPr>
                <a:defRPr/>
              </a:pPr>
              <a:t>2020-10-09</a:t>
            </a:fld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B15175D-907A-490C-A120-691F6FE957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6BC508D2-93AD-406A-9AE0-5D8C4790CD9C}" type="datetimeFigureOut">
              <a:rPr lang="zh-CN" altLang="en-US"/>
              <a:pPr>
                <a:defRPr/>
              </a:pPr>
              <a:t>2020-10-09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3EB68FED-362D-46AC-A959-D4317E4A19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D9BF89D-5D23-403B-A3AB-934A6B279CCC}" type="slidenum">
              <a:rPr lang="zh-CN" altLang="en-US" smtClean="0">
                <a:ea typeface="宋体" pitchFamily="2" charset="-122"/>
              </a:rPr>
              <a:pPr>
                <a:defRPr/>
              </a:pPr>
              <a:t>1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D3E10F-2C4B-4F6F-B70F-E48D3989160D}" type="slidenum">
              <a:rPr lang="zh-CN" altLang="en-US" smtClean="0">
                <a:ea typeface="宋体" pitchFamily="2" charset="-122"/>
              </a:rPr>
              <a:pPr>
                <a:defRPr/>
              </a:pPr>
              <a:t>10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6896750-BEF6-405E-8F64-204B698157AF}" type="slidenum">
              <a:rPr lang="zh-CN" altLang="en-US" smtClean="0">
                <a:ea typeface="宋体" pitchFamily="2" charset="-122"/>
              </a:rPr>
              <a:pPr>
                <a:defRPr/>
              </a:pPr>
              <a:t>11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1A74C29-48A9-475C-B258-8440018ED984}" type="slidenum">
              <a:rPr lang="zh-CN" altLang="en-US" smtClean="0">
                <a:ea typeface="宋体" pitchFamily="2" charset="-122"/>
              </a:rPr>
              <a:pPr>
                <a:defRPr/>
              </a:pPr>
              <a:t>12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A2764BE-46BC-4C64-BAE0-9E8D529C341F}" type="slidenum">
              <a:rPr lang="zh-CN" altLang="en-US" smtClean="0">
                <a:ea typeface="宋体" pitchFamily="2" charset="-122"/>
              </a:rPr>
              <a:pPr>
                <a:defRPr/>
              </a:pPr>
              <a:t>13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57091E9-044F-4E0C-9608-FDAC3ADCBBCD}" type="slidenum">
              <a:rPr lang="zh-CN" altLang="en-US" smtClean="0">
                <a:ea typeface="宋体" pitchFamily="2" charset="-122"/>
              </a:rPr>
              <a:pPr>
                <a:defRPr/>
              </a:pPr>
              <a:t>14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D2D715D-4AD7-451A-9BD9-1A51B94CCB5D}" type="slidenum">
              <a:rPr lang="zh-CN" altLang="en-US" smtClean="0">
                <a:ea typeface="宋体" pitchFamily="2" charset="-122"/>
              </a:rPr>
              <a:pPr>
                <a:defRPr/>
              </a:pPr>
              <a:t>15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09C7201-B078-4A18-9FC7-11266064CAB9}" type="slidenum">
              <a:rPr lang="zh-CN" altLang="en-US" smtClean="0">
                <a:ea typeface="宋体" pitchFamily="2" charset="-122"/>
              </a:rPr>
              <a:pPr>
                <a:defRPr/>
              </a:pPr>
              <a:t>16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CA7D94B-1452-4130-AE64-58F067BBE1A7}" type="slidenum">
              <a:rPr lang="zh-CN" altLang="en-US" smtClean="0">
                <a:ea typeface="宋体" pitchFamily="2" charset="-122"/>
              </a:rPr>
              <a:pPr>
                <a:defRPr/>
              </a:pPr>
              <a:t>17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40B0AF2-74C2-484D-9454-56873EA3A07D}" type="slidenum">
              <a:rPr lang="zh-CN" altLang="en-US" smtClean="0">
                <a:ea typeface="宋体" pitchFamily="2" charset="-122"/>
              </a:rPr>
              <a:pPr>
                <a:defRPr/>
              </a:pPr>
              <a:t>18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082C39-C12A-4391-9867-D6B493DE4DF1}" type="slidenum">
              <a:rPr lang="zh-CN" altLang="en-US" smtClean="0">
                <a:ea typeface="宋体" pitchFamily="2" charset="-122"/>
              </a:rPr>
              <a:pPr>
                <a:defRPr/>
              </a:pPr>
              <a:t>19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03F6384-AB6E-4FB1-B160-40E6AE1BD4BB}" type="slidenum">
              <a:rPr lang="zh-CN" altLang="en-US" smtClean="0">
                <a:ea typeface="宋体" pitchFamily="2" charset="-122"/>
              </a:rPr>
              <a:pPr>
                <a:defRPr/>
              </a:pPr>
              <a:t>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CF63EE3-EE21-4C50-A30A-7E6080A2DE6B}" type="slidenum">
              <a:rPr lang="zh-CN" altLang="en-US" smtClean="0">
                <a:ea typeface="宋体" pitchFamily="2" charset="-122"/>
              </a:rPr>
              <a:pPr>
                <a:defRPr/>
              </a:pPr>
              <a:t>20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C53C285-AFA6-4EFC-8BE8-0D2A178C9C34}" type="slidenum">
              <a:rPr lang="zh-CN" altLang="en-US" smtClean="0">
                <a:ea typeface="宋体" pitchFamily="2" charset="-122"/>
              </a:rPr>
              <a:pPr>
                <a:defRPr/>
              </a:pPr>
              <a:t>21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64202CC-FEBE-4C8A-917E-F7F78088EDFC}" type="slidenum">
              <a:rPr lang="zh-CN" altLang="en-US" smtClean="0">
                <a:ea typeface="宋体" pitchFamily="2" charset="-122"/>
              </a:rPr>
              <a:pPr>
                <a:defRPr/>
              </a:pPr>
              <a:t>22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42C888C-823F-422C-8C35-9C0618ECC579}" type="slidenum">
              <a:rPr lang="zh-CN" altLang="en-US" smtClean="0">
                <a:ea typeface="宋体" pitchFamily="2" charset="-122"/>
              </a:rPr>
              <a:pPr>
                <a:defRPr/>
              </a:pPr>
              <a:t>23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E56D256-1335-4E6D-88CD-71D7BB355259}" type="slidenum">
              <a:rPr lang="zh-CN" altLang="en-US" smtClean="0">
                <a:ea typeface="宋体" pitchFamily="2" charset="-122"/>
              </a:rPr>
              <a:pPr>
                <a:defRPr/>
              </a:pPr>
              <a:t>24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941374C-EE4F-433D-A63A-DE7B9A8FBC45}" type="slidenum">
              <a:rPr lang="zh-CN" altLang="en-US" smtClean="0">
                <a:ea typeface="宋体" pitchFamily="2" charset="-122"/>
              </a:rPr>
              <a:pPr>
                <a:defRPr/>
              </a:pPr>
              <a:t>25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79EED56-0680-4133-8EB4-0085B2C73735}" type="slidenum">
              <a:rPr lang="zh-CN" altLang="en-US" smtClean="0">
                <a:ea typeface="宋体" pitchFamily="2" charset="-122"/>
              </a:rPr>
              <a:pPr>
                <a:defRPr/>
              </a:pPr>
              <a:t>27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F4332F8-D6F2-4C8C-9C3F-9E40FD2E6B9C}" type="slidenum">
              <a:rPr lang="zh-CN" altLang="en-US" smtClean="0">
                <a:ea typeface="宋体" pitchFamily="2" charset="-122"/>
              </a:rPr>
              <a:pPr>
                <a:defRPr/>
              </a:pPr>
              <a:t>28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5E6E9A-23F4-49D1-BA70-F879849A5562}" type="slidenum">
              <a:rPr lang="zh-CN" altLang="en-US" smtClean="0">
                <a:ea typeface="宋体" pitchFamily="2" charset="-122"/>
              </a:rPr>
              <a:pPr>
                <a:defRPr/>
              </a:pPr>
              <a:t>29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8D9D205-979B-444C-8932-39381B66ADF9}" type="slidenum">
              <a:rPr lang="zh-CN" altLang="en-US" smtClean="0">
                <a:ea typeface="宋体" pitchFamily="2" charset="-122"/>
              </a:rPr>
              <a:pPr>
                <a:defRPr/>
              </a:pPr>
              <a:t>30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08905FA-516D-4842-AEC1-2A9BF934E3CD}" type="slidenum">
              <a:rPr lang="zh-CN" altLang="en-US" smtClean="0">
                <a:ea typeface="宋体" pitchFamily="2" charset="-122"/>
              </a:rPr>
              <a:pPr>
                <a:defRPr/>
              </a:pPr>
              <a:t>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016CDC4-F96F-4CBA-BEBE-9E40A291DCD6}" type="slidenum">
              <a:rPr lang="zh-CN" altLang="en-US" smtClean="0">
                <a:ea typeface="宋体" pitchFamily="2" charset="-122"/>
              </a:rPr>
              <a:pPr>
                <a:defRPr/>
              </a:pPr>
              <a:t>31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98A92BF-6196-41C4-AA6C-730B00D5E4C8}" type="slidenum">
              <a:rPr lang="zh-CN" altLang="en-US" smtClean="0">
                <a:ea typeface="宋体" pitchFamily="2" charset="-122"/>
              </a:rPr>
              <a:pPr>
                <a:defRPr/>
              </a:pPr>
              <a:t>32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DD92E14-AFE8-43B8-8C79-8F800A7346B9}" type="slidenum">
              <a:rPr lang="zh-CN" altLang="en-US" smtClean="0">
                <a:ea typeface="宋体" pitchFamily="2" charset="-122"/>
              </a:rPr>
              <a:pPr>
                <a:defRPr/>
              </a:pPr>
              <a:t>33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CD8554E-8BBE-4F7E-9435-9A00C204ED96}" type="slidenum">
              <a:rPr lang="zh-CN" altLang="en-US" smtClean="0">
                <a:ea typeface="宋体" pitchFamily="2" charset="-122"/>
              </a:rPr>
              <a:pPr>
                <a:defRPr/>
              </a:pPr>
              <a:t>34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369D755-EDBA-46AF-8202-786ABCD949BA}" type="slidenum">
              <a:rPr lang="zh-CN" altLang="en-US" smtClean="0">
                <a:ea typeface="宋体" pitchFamily="2" charset="-122"/>
              </a:rPr>
              <a:pPr>
                <a:defRPr/>
              </a:pPr>
              <a:t>35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21443F4-0BAA-40C2-8533-F2BCBD23FF28}" type="slidenum">
              <a:rPr lang="zh-CN" altLang="en-US" smtClean="0">
                <a:ea typeface="宋体" pitchFamily="2" charset="-122"/>
              </a:rPr>
              <a:pPr>
                <a:defRPr/>
              </a:pPr>
              <a:t>36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D575CB3-5E35-4E3E-94D3-0B866FAF055F}" type="slidenum">
              <a:rPr lang="zh-CN" altLang="en-US" smtClean="0">
                <a:ea typeface="宋体" pitchFamily="2" charset="-122"/>
              </a:rPr>
              <a:pPr>
                <a:defRPr/>
              </a:pPr>
              <a:t>37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6220A74-3DE9-4879-A7AE-FBEF445F1187}" type="slidenum">
              <a:rPr lang="zh-CN" altLang="en-US" smtClean="0">
                <a:ea typeface="宋体" pitchFamily="2" charset="-122"/>
              </a:rPr>
              <a:pPr>
                <a:defRPr/>
              </a:pPr>
              <a:t>38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23CBEFB-C942-4442-9CAF-628E158620E4}" type="slidenum">
              <a:rPr lang="zh-CN" altLang="en-US" smtClean="0">
                <a:ea typeface="宋体" pitchFamily="2" charset="-122"/>
              </a:rPr>
              <a:pPr>
                <a:defRPr/>
              </a:pPr>
              <a:t>39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24445EE-E55E-4637-A27C-9BA3213BB446}" type="slidenum">
              <a:rPr lang="zh-CN" altLang="en-US" smtClean="0">
                <a:ea typeface="宋体" pitchFamily="2" charset="-122"/>
              </a:rPr>
              <a:pPr>
                <a:defRPr/>
              </a:pPr>
              <a:t>40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5AA3BC1-BCCB-446D-9BB4-B75D8B90A9B5}" type="slidenum">
              <a:rPr lang="zh-CN" altLang="en-US" smtClean="0">
                <a:ea typeface="宋体" pitchFamily="2" charset="-122"/>
              </a:rPr>
              <a:pPr>
                <a:defRPr/>
              </a:pPr>
              <a:t>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EB5C499-445D-44FD-A4DA-78787A4BB770}" type="slidenum">
              <a:rPr lang="zh-CN" altLang="en-US" smtClean="0">
                <a:ea typeface="宋体" pitchFamily="2" charset="-122"/>
              </a:rPr>
              <a:pPr>
                <a:defRPr/>
              </a:pPr>
              <a:t>41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48FE60B-D562-4660-85EA-B4B1194FAB4A}" type="slidenum">
              <a:rPr lang="zh-CN" altLang="en-US" smtClean="0">
                <a:ea typeface="宋体" pitchFamily="2" charset="-122"/>
              </a:rPr>
              <a:pPr>
                <a:defRPr/>
              </a:pPr>
              <a:t>42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AE71BA5-12DE-4825-B2E6-933D9687A9DB}" type="slidenum">
              <a:rPr lang="zh-CN" altLang="en-US" smtClean="0">
                <a:ea typeface="宋体" pitchFamily="2" charset="-122"/>
              </a:rPr>
              <a:pPr>
                <a:defRPr/>
              </a:pPr>
              <a:t>43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7817478-0BB8-4110-87BB-F4D8E258DFF2}" type="slidenum">
              <a:rPr lang="zh-CN" altLang="en-US" smtClean="0">
                <a:ea typeface="宋体" pitchFamily="2" charset="-122"/>
              </a:rPr>
              <a:pPr>
                <a:defRPr/>
              </a:pPr>
              <a:t>44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51DECFF-FDA6-4FDC-A913-41E0EE9CB18D}" type="slidenum">
              <a:rPr lang="zh-CN" altLang="en-US" smtClean="0">
                <a:ea typeface="宋体" pitchFamily="2" charset="-122"/>
              </a:rPr>
              <a:pPr>
                <a:defRPr/>
              </a:pPr>
              <a:t>45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F497CCC-8D52-4BE6-8343-F21B8DDDDD07}" type="slidenum">
              <a:rPr lang="zh-CN" altLang="en-US" smtClean="0">
                <a:ea typeface="宋体" pitchFamily="2" charset="-122"/>
              </a:rPr>
              <a:pPr>
                <a:defRPr/>
              </a:pPr>
              <a:t>46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A2C891A-3630-484D-8837-27980B3C9941}" type="slidenum">
              <a:rPr lang="zh-CN" altLang="en-US" smtClean="0">
                <a:ea typeface="宋体" pitchFamily="2" charset="-122"/>
              </a:rPr>
              <a:pPr>
                <a:defRPr/>
              </a:pPr>
              <a:t>47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EDCA457-6E7C-4E09-A140-7C33505E9150}" type="slidenum">
              <a:rPr lang="zh-CN" altLang="en-US" smtClean="0">
                <a:ea typeface="宋体" pitchFamily="2" charset="-122"/>
              </a:rPr>
              <a:pPr>
                <a:defRPr/>
              </a:pPr>
              <a:t>48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ECDC618-8FBE-44AD-AD06-9277085102AD}" type="slidenum">
              <a:rPr lang="zh-CN" altLang="en-US" smtClean="0">
                <a:ea typeface="宋体" pitchFamily="2" charset="-122"/>
              </a:rPr>
              <a:pPr>
                <a:defRPr/>
              </a:pPr>
              <a:t>49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4011943-ED7B-475E-879D-6D2DAFC21B26}" type="slidenum">
              <a:rPr lang="zh-CN" altLang="en-US" smtClean="0">
                <a:ea typeface="宋体" pitchFamily="2" charset="-122"/>
              </a:rPr>
              <a:pPr>
                <a:defRPr/>
              </a:pPr>
              <a:t>50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67F8DCE-30D4-40EC-938B-D1D8A8C61486}" type="slidenum">
              <a:rPr lang="zh-CN" altLang="en-US" smtClean="0">
                <a:ea typeface="宋体" pitchFamily="2" charset="-122"/>
              </a:rPr>
              <a:pPr>
                <a:defRPr/>
              </a:pPr>
              <a:t>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0F1D15C-0E26-4433-80E9-1A6184AB005E}" type="slidenum">
              <a:rPr lang="zh-CN" altLang="en-US" smtClean="0">
                <a:ea typeface="宋体" pitchFamily="2" charset="-122"/>
              </a:rPr>
              <a:pPr>
                <a:defRPr/>
              </a:pPr>
              <a:t>51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04D6635-3020-4B8E-8169-7127DFF4AC99}" type="slidenum">
              <a:rPr lang="zh-CN" altLang="en-US" smtClean="0">
                <a:ea typeface="宋体" pitchFamily="2" charset="-122"/>
              </a:rPr>
              <a:pPr>
                <a:defRPr/>
              </a:pPr>
              <a:t>52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85F17D2-7267-435C-A411-D5C0F090124D}" type="slidenum">
              <a:rPr lang="zh-CN" altLang="en-US" smtClean="0">
                <a:ea typeface="宋体" pitchFamily="2" charset="-122"/>
              </a:rPr>
              <a:pPr>
                <a:defRPr/>
              </a:pPr>
              <a:t>53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6DF1A6A-D10C-4C6A-82C8-1A8E5BC5CC66}" type="slidenum">
              <a:rPr lang="zh-CN" altLang="en-US" smtClean="0">
                <a:ea typeface="宋体" pitchFamily="2" charset="-122"/>
              </a:rPr>
              <a:pPr>
                <a:defRPr/>
              </a:pPr>
              <a:t>54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11CB414-E71C-40F2-900D-79E887497C61}" type="slidenum">
              <a:rPr lang="zh-CN" altLang="en-US" smtClean="0">
                <a:ea typeface="宋体" pitchFamily="2" charset="-122"/>
              </a:rPr>
              <a:pPr>
                <a:defRPr/>
              </a:pPr>
              <a:t>55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97E9911-E5D1-48B3-AD63-8253DB0F89D7}" type="slidenum">
              <a:rPr lang="zh-CN" altLang="en-US" smtClean="0">
                <a:ea typeface="宋体" pitchFamily="2" charset="-122"/>
              </a:rPr>
              <a:pPr>
                <a:defRPr/>
              </a:pPr>
              <a:t>56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C8724CA-E38C-4601-8078-A2E75A375DD0}" type="slidenum">
              <a:rPr lang="zh-CN" altLang="en-US" smtClean="0">
                <a:ea typeface="宋体" pitchFamily="2" charset="-122"/>
              </a:rPr>
              <a:pPr>
                <a:defRPr/>
              </a:pPr>
              <a:t>57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EA806B7-1308-4DD4-B6F7-72CAB9C8267B}" type="slidenum">
              <a:rPr lang="zh-CN" altLang="en-US" smtClean="0">
                <a:ea typeface="宋体" pitchFamily="2" charset="-122"/>
              </a:rPr>
              <a:pPr>
                <a:defRPr/>
              </a:pPr>
              <a:t>58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438EF9A-2C68-4C53-A74B-FAF126712ED4}" type="slidenum">
              <a:rPr lang="zh-CN" altLang="en-US" smtClean="0">
                <a:ea typeface="宋体" pitchFamily="2" charset="-122"/>
              </a:rPr>
              <a:pPr>
                <a:defRPr/>
              </a:pPr>
              <a:t>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9084031-1580-47F6-99BC-3E4C45ABC235}" type="slidenum">
              <a:rPr lang="zh-CN" altLang="en-US" smtClean="0">
                <a:ea typeface="宋体" pitchFamily="2" charset="-122"/>
              </a:rPr>
              <a:pPr>
                <a:defRPr/>
              </a:pPr>
              <a:t>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3E55087-0377-4C26-B181-FA189D22A450}" type="slidenum">
              <a:rPr lang="zh-CN" altLang="en-US" smtClean="0">
                <a:ea typeface="宋体" pitchFamily="2" charset="-122"/>
              </a:rPr>
              <a:pPr>
                <a:defRPr/>
              </a:pPr>
              <a:t>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CDD2DB9-2A92-4CFA-9BE6-CACA4564146A}" type="slidenum">
              <a:rPr lang="zh-CN" altLang="en-US" smtClean="0">
                <a:ea typeface="宋体" pitchFamily="2" charset="-122"/>
              </a:rPr>
              <a:pPr>
                <a:defRPr/>
              </a:pPr>
              <a:t>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02CF-4E78-474C-A47C-04E2725C6766}" type="datetime1">
              <a:rPr lang="zh-CN" altLang="en-US"/>
              <a:pPr>
                <a:defRPr/>
              </a:pPr>
              <a:t>2020-10-09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E6AE0-B0EE-49D5-A6E6-828C46204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096-69C1-4033-943E-4A253F82D775}" type="datetime1">
              <a:rPr lang="zh-CN" altLang="en-US"/>
              <a:pPr>
                <a:defRPr/>
              </a:pPr>
              <a:t>2020-10-09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E284-8AA5-4255-AF80-7753291B50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9076-B51B-4B8E-AAEC-5FE80FDFE4A0}" type="datetime1">
              <a:rPr lang="zh-CN" altLang="en-US"/>
              <a:pPr>
                <a:defRPr/>
              </a:pPr>
              <a:t>2020-10-09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32049-FBC4-4387-9E44-64E73567DF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944563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红色系校徽标准版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42875" y="38100"/>
            <a:ext cx="90011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-24"/>
            <a:ext cx="7115172" cy="914424"/>
          </a:xfrm>
        </p:spPr>
        <p:txBody>
          <a:bodyPr/>
          <a:lstStyle>
            <a:lvl1pPr algn="l">
              <a:defRPr sz="4400" b="1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baseline="0">
                <a:latin typeface="幼圆" pitchFamily="49" charset="-122"/>
                <a:ea typeface="黑体" pitchFamily="2" charset="-122"/>
              </a:defRPr>
            </a:lvl1pPr>
            <a:lvl2pPr>
              <a:defRPr baseline="0">
                <a:latin typeface="华文隶书" pitchFamily="2" charset="-122"/>
                <a:ea typeface="黑体" pitchFamily="2" charset="-122"/>
              </a:defRPr>
            </a:lvl2pPr>
            <a:lvl3pPr>
              <a:defRPr baseline="0">
                <a:latin typeface="幼圆" pitchFamily="49" charset="-122"/>
                <a:ea typeface="黑体" pitchFamily="2" charset="-122"/>
              </a:defRPr>
            </a:lvl3pPr>
            <a:lvl4pPr>
              <a:defRPr baseline="0">
                <a:latin typeface="幼圆" pitchFamily="49" charset="-122"/>
                <a:ea typeface="黑体" pitchFamily="2" charset="-122"/>
              </a:defRPr>
            </a:lvl4pPr>
            <a:lvl5pPr>
              <a:defRPr baseline="0">
                <a:latin typeface="幼圆" pitchFamily="49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4984-08FD-495A-B7F8-E70606811530}" type="datetime1">
              <a:rPr lang="zh-CN" altLang="en-US"/>
              <a:pPr>
                <a:defRPr/>
              </a:pPr>
              <a:t>2020-10-09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8CC7-1197-4265-8D01-31E97A870C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5C2DD-8FB4-40CC-B9D7-E616AFB1ACC2}" type="datetime1">
              <a:rPr lang="zh-CN" altLang="en-US"/>
              <a:pPr>
                <a:defRPr/>
              </a:pPr>
              <a:t>2020-10-09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A7F10-1FE1-4F34-82D6-59F20E3F24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1D5C9-04D5-4222-B73E-C3175D09A992}" type="datetime1">
              <a:rPr lang="zh-CN" altLang="en-US"/>
              <a:pPr>
                <a:defRPr/>
              </a:pPr>
              <a:t>2020-10-09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BEDA5-4A0F-468E-8EED-EE8B90630B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B2705-A6CF-4DBF-B8A6-58339D18090E}" type="datetime1">
              <a:rPr lang="zh-CN" altLang="en-US"/>
              <a:pPr>
                <a:defRPr/>
              </a:pPr>
              <a:t>2020-10-09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66227-BE52-49EC-B07E-6CBA2632C0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8E471-83BF-4D8B-AAF4-40A3049F0C1C}" type="datetime1">
              <a:rPr lang="zh-CN" altLang="en-US"/>
              <a:pPr>
                <a:defRPr/>
              </a:pPr>
              <a:t>2020-10-09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C810F-5F71-4276-B3BD-EE7C5A94FE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2CE70-6387-4E40-A47F-711AAD1955D5}" type="datetime1">
              <a:rPr lang="zh-CN" altLang="en-US"/>
              <a:pPr>
                <a:defRPr/>
              </a:pPr>
              <a:t>2020-10-09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3121D-7924-43A0-B5E5-0FE8907B0B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197D0-8C3E-4B51-83D4-DFFD3765BB7B}" type="datetime1">
              <a:rPr lang="zh-CN" altLang="en-US"/>
              <a:pPr>
                <a:defRPr/>
              </a:pPr>
              <a:t>2020-10-09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9C4AC-81B1-4420-96C3-D5DCF1A142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ED207-9882-48AC-9C20-2E50B193EFB0}" type="datetime1">
              <a:rPr lang="zh-CN" altLang="en-US"/>
              <a:pPr>
                <a:defRPr/>
              </a:pPr>
              <a:t>2020-10-09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11D95-8172-4F9B-9449-D2A77E210D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308F5-A554-4CED-96F6-78A4099B62E3}" type="datetime1">
              <a:rPr lang="zh-CN" altLang="en-US"/>
              <a:pPr>
                <a:defRPr/>
              </a:pPr>
              <a:t>2020-10-09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D896-3A6C-49B3-BFEC-FA387C3844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Administrator\桌面\PPT 自动化系方嵘\色条.jpg"/>
          <p:cNvPicPr>
            <a:picLocks noChangeAspect="1" noChangeArrowheads="1"/>
          </p:cNvPicPr>
          <p:nvPr userDrawn="1"/>
        </p:nvPicPr>
        <p:blipFill>
          <a:blip r:embed="rId13" cstate="print">
            <a:lum/>
          </a:blip>
          <a:srcRect l="1562" t="18566" b="73162"/>
          <a:stretch>
            <a:fillRect/>
          </a:stretch>
        </p:blipFill>
        <p:spPr bwMode="auto">
          <a:xfrm>
            <a:off x="71406" y="3559269"/>
            <a:ext cx="8572560" cy="84045"/>
          </a:xfrm>
          <a:prstGeom prst="rect">
            <a:avLst/>
          </a:prstGeom>
          <a:noFill/>
          <a:effectLst>
            <a:outerShdw blurRad="114300" dir="5400000" sy="-23000" kx="-800400" algn="bl" rotWithShape="0">
              <a:srgbClr val="954995">
                <a:alpha val="82000"/>
              </a:srgbClr>
            </a:outerShdw>
          </a:effectLst>
          <a:scene3d>
            <a:camera prst="orthographicFront"/>
            <a:lightRig rig="soft" dir="t"/>
          </a:scene3d>
          <a:sp3d extrusionH="139700" contourW="12700" prstMaterial="softEdge">
            <a:bevelB prst="angle"/>
            <a:contourClr>
              <a:schemeClr val="bg1"/>
            </a:contourClr>
          </a:sp3d>
        </p:spPr>
      </p:pic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3979F9E-D8F4-42C6-9B9F-09AD719AB292}" type="datetime1">
              <a:rPr lang="zh-CN" altLang="en-US"/>
              <a:pPr>
                <a:defRPr/>
              </a:pPr>
              <a:t>2020-10-09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B41CA2-E5C0-4A2B-9D06-D5540F6892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8" descr="红色系 小尺寸校徽展开式 (10mm以下使用) [转换]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87338" y="336550"/>
            <a:ext cx="2592387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  <p:sldLayoutId id="2147484765" r:id="rId4"/>
    <p:sldLayoutId id="2147484766" r:id="rId5"/>
    <p:sldLayoutId id="2147484767" r:id="rId6"/>
    <p:sldLayoutId id="2147484768" r:id="rId7"/>
    <p:sldLayoutId id="2147484769" r:id="rId8"/>
    <p:sldLayoutId id="2147484770" r:id="rId9"/>
    <p:sldLayoutId id="2147484771" r:id="rId10"/>
    <p:sldLayoutId id="2147484772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1187450" y="152400"/>
            <a:ext cx="7043738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0A023FD-6B6B-4C65-BFB0-ADCCB83BFD22}" type="datetime1">
              <a:rPr lang="zh-CN" altLang="en-US"/>
              <a:pPr>
                <a:defRPr/>
              </a:pPr>
              <a:t>2020-10-09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86932E8-8CC4-4AF8-AD2D-341E05AE72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0" y="1828800"/>
            <a:ext cx="89535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br>
              <a:rPr lang="zh-CN" altLang="en-US" sz="4000" b="1" dirty="0">
                <a:solidFill>
                  <a:srgbClr val="1B13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en-US" altLang="zh-CN" sz="4000" b="1" dirty="0">
                <a:solidFill>
                  <a:srgbClr val="C00000"/>
                </a:solidFill>
              </a:rPr>
              <a:t> CS433 Parallel and Distributed Computing </a:t>
            </a:r>
            <a:b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副标题 2"/>
          <p:cNvSpPr>
            <a:spLocks noGrp="1"/>
          </p:cNvSpPr>
          <p:nvPr>
            <p:ph type="subTitle" idx="4294967295"/>
          </p:nvPr>
        </p:nvSpPr>
        <p:spPr>
          <a:xfrm>
            <a:off x="1066800" y="4114800"/>
            <a:ext cx="7086600" cy="1524000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 typeface="Arial" charset="0"/>
              <a:buNone/>
            </a:pPr>
            <a:r>
              <a:rPr lang="en-US" altLang="zh-CN" sz="3600" b="1" dirty="0">
                <a:solidFill>
                  <a:srgbClr val="0070C0"/>
                </a:solidFill>
              </a:rPr>
              <a:t>Lecture 6 CUDA  </a:t>
            </a:r>
          </a:p>
          <a:p>
            <a:pPr marL="0" indent="0" algn="ctr" eaLnBrk="1" hangingPunct="1">
              <a:lnSpc>
                <a:spcPct val="110000"/>
              </a:lnSpc>
              <a:buFont typeface="Arial" charset="0"/>
              <a:buNone/>
            </a:pPr>
            <a:endParaRPr lang="en-US" altLang="zh-CN" sz="2800" b="1" dirty="0">
              <a:solidFill>
                <a:srgbClr val="00B050"/>
              </a:solidFill>
            </a:endParaRPr>
          </a:p>
          <a:p>
            <a:pPr marL="0" indent="0" algn="ctr" eaLnBrk="1" hangingPunct="1">
              <a:lnSpc>
                <a:spcPct val="110000"/>
              </a:lnSpc>
              <a:buFont typeface="Arial" charset="0"/>
              <a:buNone/>
            </a:pPr>
            <a:r>
              <a:rPr lang="en-US" altLang="zh-CN" sz="2800" b="1" dirty="0">
                <a:solidFill>
                  <a:srgbClr val="00B050"/>
                </a:solidFill>
              </a:rPr>
              <a:t>Prof. Xiaoyao Liang </a:t>
            </a:r>
          </a:p>
          <a:p>
            <a:pPr marL="0" indent="0" algn="ctr" eaLnBrk="1" hangingPunct="1">
              <a:lnSpc>
                <a:spcPct val="110000"/>
              </a:lnSpc>
              <a:buFont typeface="Arial" charset="0"/>
              <a:buNone/>
            </a:pPr>
            <a:r>
              <a:rPr lang="en-US" altLang="zh-CN" sz="2800" b="1">
                <a:solidFill>
                  <a:srgbClr val="00B050"/>
                </a:solidFill>
              </a:rPr>
              <a:t>2020/10/10</a:t>
            </a:r>
            <a:r>
              <a:rPr lang="en-US" altLang="zh-CN" sz="3600" b="1">
                <a:solidFill>
                  <a:srgbClr val="FF0000"/>
                </a:solidFill>
              </a:rPr>
              <a:t> 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marL="0" indent="0" algn="ctr">
              <a:buFont typeface="Arial" charset="0"/>
              <a:buNone/>
            </a:pPr>
            <a:endParaRPr lang="zh-CN" altLang="en-US" sz="40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00632-10C9-4F03-87A4-6B27458F836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Loop Transformation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8C6922-9DBE-4AD4-953E-5DFF4B7EEC54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01000" cy="3967163"/>
          </a:xfrm>
        </p:spPr>
        <p:txBody>
          <a:bodyPr/>
          <a:lstStyle/>
          <a:p>
            <a:endParaRPr lang="en-US" altLang="zh-CN" sz="2800">
              <a:ea typeface="黑体" pitchFamily="49" charset="-122"/>
            </a:endParaRPr>
          </a:p>
          <a:p>
            <a:r>
              <a:rPr lang="en-US" altLang="zh-CN" sz="2800">
                <a:ea typeface="黑体" pitchFamily="49" charset="-122"/>
              </a:rPr>
              <a:t>We will study a few loop transformations that reorder memory accesses to improve locality.</a:t>
            </a:r>
          </a:p>
          <a:p>
            <a:endParaRPr lang="en-US" altLang="zh-CN" sz="2800">
              <a:ea typeface="黑体" pitchFamily="49" charset="-122"/>
            </a:endParaRPr>
          </a:p>
          <a:p>
            <a:r>
              <a:rPr lang="en-US" altLang="zh-CN" sz="2800">
                <a:ea typeface="黑体" pitchFamily="49" charset="-122"/>
              </a:rPr>
              <a:t>Two key questions: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ea typeface="黑体" pitchFamily="49" charset="-122"/>
              </a:rPr>
              <a:t>Safety: Does the transformation preserve dependences?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ea typeface="黑体" pitchFamily="49" charset="-122"/>
              </a:rPr>
              <a:t>Profitability: Is the transformation likely to be profitable? Will the gain be greater than the overheads (if any) associated with the transformation?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Permutation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C0F7C-F38B-495E-8CDD-4FA814F7DFD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51375" y="1524000"/>
            <a:ext cx="4492625" cy="12446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FFFF"/>
                </a:solidFill>
                <a:latin typeface="Courier New" pitchFamily="49" charset="0"/>
              </a:rPr>
              <a:t>for (j=0; j&lt;6; j++)</a:t>
            </a:r>
            <a:endParaRPr lang="en-US" altLang="zh-CN" sz="2200">
              <a:solidFill>
                <a:srgbClr val="FFFFFF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FFFFFF"/>
                </a:solidFill>
                <a:latin typeface="Courier New" pitchFamily="49" charset="0"/>
              </a:rPr>
              <a:t> </a:t>
            </a:r>
            <a:r>
              <a:rPr lang="en-US" altLang="zh-CN">
                <a:solidFill>
                  <a:srgbClr val="FFFFFF"/>
                </a:solidFill>
                <a:latin typeface="Courier New" pitchFamily="49" charset="0"/>
              </a:rPr>
              <a:t>for (i= 0; i&lt;3; i++)</a:t>
            </a:r>
            <a:endParaRPr lang="en-US" altLang="zh-CN" sz="2200">
              <a:solidFill>
                <a:srgbClr val="FFFFFF"/>
              </a:solidFill>
              <a:latin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FFFFFF"/>
                </a:solidFill>
                <a:latin typeface="Courier New" pitchFamily="49" charset="0"/>
              </a:rPr>
              <a:t>A[i][j]=A[i][j]+B[j];</a:t>
            </a:r>
          </a:p>
        </p:txBody>
      </p:sp>
      <p:grpSp>
        <p:nvGrpSpPr>
          <p:cNvPr id="20485" name="Group 123"/>
          <p:cNvGrpSpPr>
            <a:grpSpLocks/>
          </p:cNvGrpSpPr>
          <p:nvPr/>
        </p:nvGrpSpPr>
        <p:grpSpPr bwMode="auto">
          <a:xfrm>
            <a:off x="-6350" y="1524000"/>
            <a:ext cx="4502150" cy="4237038"/>
            <a:chOff x="-4" y="1152"/>
            <a:chExt cx="2836" cy="2669"/>
          </a:xfrm>
        </p:grpSpPr>
        <p:sp>
          <p:nvSpPr>
            <p:cNvPr id="20532" name="Rectangle 5"/>
            <p:cNvSpPr>
              <a:spLocks noChangeArrowheads="1"/>
            </p:cNvSpPr>
            <p:nvPr/>
          </p:nvSpPr>
          <p:spPr bwMode="auto">
            <a:xfrm>
              <a:off x="-4" y="1152"/>
              <a:ext cx="2836" cy="784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200">
                  <a:solidFill>
                    <a:srgbClr val="FFFFFF"/>
                  </a:solidFill>
                  <a:latin typeface="Courier New" pitchFamily="49" charset="0"/>
                </a:rPr>
                <a:t>for (i= 0; i&lt;3; i++)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200">
                  <a:solidFill>
                    <a:srgbClr val="FFFFFF"/>
                  </a:solidFill>
                  <a:latin typeface="Courier New" pitchFamily="49" charset="0"/>
                </a:rPr>
                <a:t> for (j=0; j&lt;6; j++)</a:t>
              </a:r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200">
                  <a:solidFill>
                    <a:srgbClr val="FFFFFF"/>
                  </a:solidFill>
                  <a:latin typeface="Courier New" pitchFamily="49" charset="0"/>
                </a:rPr>
                <a:t>A[i][j]=A[i][j]+B[j];</a:t>
              </a:r>
              <a:endParaRPr lang="en-US" altLang="zh-CN" sz="2200">
                <a:solidFill>
                  <a:srgbClr val="FFFFFF"/>
                </a:solidFill>
              </a:endParaRPr>
            </a:p>
          </p:txBody>
        </p:sp>
        <p:grpSp>
          <p:nvGrpSpPr>
            <p:cNvPr id="20533" name="Group 6"/>
            <p:cNvGrpSpPr>
              <a:grpSpLocks/>
            </p:cNvGrpSpPr>
            <p:nvPr/>
          </p:nvGrpSpPr>
          <p:grpSpPr bwMode="auto">
            <a:xfrm>
              <a:off x="22" y="2016"/>
              <a:ext cx="2810" cy="1805"/>
              <a:chOff x="144" y="2216"/>
              <a:chExt cx="2810" cy="1805"/>
            </a:xfrm>
          </p:grpSpPr>
          <p:sp>
            <p:nvSpPr>
              <p:cNvPr id="20534" name="Line 7"/>
              <p:cNvSpPr>
                <a:spLocks noChangeAspect="1" noChangeShapeType="1"/>
              </p:cNvSpPr>
              <p:nvPr/>
            </p:nvSpPr>
            <p:spPr bwMode="auto">
              <a:xfrm>
                <a:off x="387" y="2216"/>
                <a:ext cx="0" cy="152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5" name="Line 8"/>
              <p:cNvSpPr>
                <a:spLocks noChangeAspect="1" noChangeShapeType="1"/>
              </p:cNvSpPr>
              <p:nvPr/>
            </p:nvSpPr>
            <p:spPr bwMode="auto">
              <a:xfrm>
                <a:off x="387" y="3739"/>
                <a:ext cx="25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diamond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6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144" y="2216"/>
                <a:ext cx="2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i</a:t>
                </a:r>
              </a:p>
            </p:txBody>
          </p:sp>
          <p:sp>
            <p:nvSpPr>
              <p:cNvPr id="20537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2736" y="3732"/>
                <a:ext cx="218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j</a:t>
                </a:r>
              </a:p>
            </p:txBody>
          </p:sp>
          <p:grpSp>
            <p:nvGrpSpPr>
              <p:cNvPr id="20538" name="Group 11"/>
              <p:cNvGrpSpPr>
                <a:grpSpLocks noChangeAspect="1"/>
              </p:cNvGrpSpPr>
              <p:nvPr/>
            </p:nvGrpSpPr>
            <p:grpSpPr bwMode="auto">
              <a:xfrm>
                <a:off x="355" y="2662"/>
                <a:ext cx="2119" cy="1074"/>
                <a:chOff x="448" y="2720"/>
                <a:chExt cx="2648" cy="1344"/>
              </a:xfrm>
            </p:grpSpPr>
            <p:sp>
              <p:nvSpPr>
                <p:cNvPr id="20539" name="Line 12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48" y="3608"/>
                  <a:ext cx="2594" cy="44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0" name="Line 13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88" y="2720"/>
                  <a:ext cx="2554" cy="46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41" name="Line 14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56" y="3176"/>
                  <a:ext cx="2586" cy="44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542" name="Group 15"/>
                <p:cNvGrpSpPr>
                  <a:grpSpLocks noChangeAspect="1"/>
                </p:cNvGrpSpPr>
                <p:nvPr/>
              </p:nvGrpSpPr>
              <p:grpSpPr bwMode="auto">
                <a:xfrm>
                  <a:off x="496" y="4064"/>
                  <a:ext cx="2600" cy="0"/>
                  <a:chOff x="496" y="4064"/>
                  <a:chExt cx="2600" cy="0"/>
                </a:xfrm>
              </p:grpSpPr>
              <p:sp>
                <p:nvSpPr>
                  <p:cNvPr id="20570" name="Line 1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96" y="4064"/>
                    <a:ext cx="43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71" name="Line 1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928" y="4064"/>
                    <a:ext cx="43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72" name="Line 1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60" y="4064"/>
                    <a:ext cx="43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73" name="Line 1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84" y="4064"/>
                    <a:ext cx="43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0574" name="Group 2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232" y="4064"/>
                    <a:ext cx="864" cy="0"/>
                    <a:chOff x="2232" y="4064"/>
                    <a:chExt cx="864" cy="0"/>
                  </a:xfrm>
                </p:grpSpPr>
                <p:sp>
                  <p:nvSpPr>
                    <p:cNvPr id="20575" name="Line 21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232" y="4064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76" name="Line 22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664" y="4064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0543" name="Group 23"/>
                <p:cNvGrpSpPr>
                  <a:grpSpLocks noChangeAspect="1"/>
                </p:cNvGrpSpPr>
                <p:nvPr/>
              </p:nvGrpSpPr>
              <p:grpSpPr bwMode="auto">
                <a:xfrm>
                  <a:off x="504" y="3616"/>
                  <a:ext cx="2584" cy="8"/>
                  <a:chOff x="504" y="3616"/>
                  <a:chExt cx="2584" cy="8"/>
                </a:xfrm>
              </p:grpSpPr>
              <p:grpSp>
                <p:nvGrpSpPr>
                  <p:cNvPr id="20562" name="Group 2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04" y="3616"/>
                    <a:ext cx="1720" cy="0"/>
                    <a:chOff x="1392" y="2256"/>
                    <a:chExt cx="1720" cy="0"/>
                  </a:xfrm>
                </p:grpSpPr>
                <p:sp>
                  <p:nvSpPr>
                    <p:cNvPr id="20566" name="Line 2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392" y="2256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67" name="Line 26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24" y="2256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68" name="Line 2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256" y="2256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69" name="Line 2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680" y="2256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63" name="Group 2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224" y="3624"/>
                    <a:ext cx="864" cy="0"/>
                    <a:chOff x="2232" y="4064"/>
                    <a:chExt cx="864" cy="0"/>
                  </a:xfrm>
                </p:grpSpPr>
                <p:sp>
                  <p:nvSpPr>
                    <p:cNvPr id="20564" name="Line 3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232" y="4064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65" name="Line 31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664" y="4064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0544" name="Group 32"/>
                <p:cNvGrpSpPr>
                  <a:grpSpLocks noChangeAspect="1"/>
                </p:cNvGrpSpPr>
                <p:nvPr/>
              </p:nvGrpSpPr>
              <p:grpSpPr bwMode="auto">
                <a:xfrm>
                  <a:off x="496" y="3176"/>
                  <a:ext cx="2566" cy="8"/>
                  <a:chOff x="496" y="3176"/>
                  <a:chExt cx="2566" cy="8"/>
                </a:xfrm>
              </p:grpSpPr>
              <p:grpSp>
                <p:nvGrpSpPr>
                  <p:cNvPr id="20554" name="Group 3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96" y="3176"/>
                    <a:ext cx="1720" cy="0"/>
                    <a:chOff x="1392" y="2256"/>
                    <a:chExt cx="1720" cy="0"/>
                  </a:xfrm>
                </p:grpSpPr>
                <p:sp>
                  <p:nvSpPr>
                    <p:cNvPr id="20558" name="Line 34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392" y="2256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59" name="Line 3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24" y="2256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60" name="Line 36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256" y="2256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61" name="Line 3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680" y="2256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55" name="Group 3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198" y="3184"/>
                    <a:ext cx="864" cy="0"/>
                    <a:chOff x="2232" y="4064"/>
                    <a:chExt cx="864" cy="0"/>
                  </a:xfrm>
                </p:grpSpPr>
                <p:sp>
                  <p:nvSpPr>
                    <p:cNvPr id="20556" name="Line 3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232" y="4064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57" name="Line 4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664" y="4064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0545" name="Group 41"/>
                <p:cNvGrpSpPr>
                  <a:grpSpLocks noChangeAspect="1"/>
                </p:cNvGrpSpPr>
                <p:nvPr/>
              </p:nvGrpSpPr>
              <p:grpSpPr bwMode="auto">
                <a:xfrm>
                  <a:off x="496" y="2720"/>
                  <a:ext cx="2568" cy="8"/>
                  <a:chOff x="496" y="2720"/>
                  <a:chExt cx="2568" cy="8"/>
                </a:xfrm>
              </p:grpSpPr>
              <p:grpSp>
                <p:nvGrpSpPr>
                  <p:cNvPr id="20546" name="Group 4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96" y="2720"/>
                    <a:ext cx="1720" cy="0"/>
                    <a:chOff x="1392" y="2256"/>
                    <a:chExt cx="1720" cy="0"/>
                  </a:xfrm>
                </p:grpSpPr>
                <p:sp>
                  <p:nvSpPr>
                    <p:cNvPr id="20550" name="Line 43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392" y="2256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51" name="Line 44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24" y="2256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52" name="Line 4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256" y="2256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53" name="Line 46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680" y="2256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47" name="Group 4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200" y="2728"/>
                    <a:ext cx="864" cy="0"/>
                    <a:chOff x="2232" y="4064"/>
                    <a:chExt cx="864" cy="0"/>
                  </a:xfrm>
                </p:grpSpPr>
                <p:sp>
                  <p:nvSpPr>
                    <p:cNvPr id="20548" name="Line 4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232" y="4064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49" name="Line 4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664" y="4064"/>
                      <a:ext cx="4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grpSp>
        <p:nvGrpSpPr>
          <p:cNvPr id="20486" name="Group 120"/>
          <p:cNvGrpSpPr>
            <a:grpSpLocks/>
          </p:cNvGrpSpPr>
          <p:nvPr/>
        </p:nvGrpSpPr>
        <p:grpSpPr bwMode="auto">
          <a:xfrm>
            <a:off x="4492625" y="2827338"/>
            <a:ext cx="4460875" cy="2963862"/>
            <a:chOff x="2830" y="2394"/>
            <a:chExt cx="2810" cy="1867"/>
          </a:xfrm>
        </p:grpSpPr>
        <p:sp>
          <p:nvSpPr>
            <p:cNvPr id="20489" name="Text Box 50"/>
            <p:cNvSpPr txBox="1">
              <a:spLocks noChangeArrowheads="1"/>
            </p:cNvSpPr>
            <p:nvPr/>
          </p:nvSpPr>
          <p:spPr bwMode="auto">
            <a:xfrm>
              <a:off x="3294" y="2394"/>
              <a:ext cx="1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rgbClr val="009900"/>
                  </a:solidFill>
                </a:rPr>
                <a:t>new traversal order!</a:t>
              </a:r>
            </a:p>
          </p:txBody>
        </p:sp>
        <p:grpSp>
          <p:nvGrpSpPr>
            <p:cNvPr id="20490" name="Group 51"/>
            <p:cNvGrpSpPr>
              <a:grpSpLocks noChangeAspect="1"/>
            </p:cNvGrpSpPr>
            <p:nvPr/>
          </p:nvGrpSpPr>
          <p:grpSpPr bwMode="auto">
            <a:xfrm>
              <a:off x="3089" y="3979"/>
              <a:ext cx="2083" cy="0"/>
              <a:chOff x="496" y="4064"/>
              <a:chExt cx="2600" cy="0"/>
            </a:xfrm>
          </p:grpSpPr>
          <p:sp>
            <p:nvSpPr>
              <p:cNvPr id="20525" name="Line 52"/>
              <p:cNvSpPr>
                <a:spLocks noChangeAspect="1" noChangeShapeType="1"/>
              </p:cNvSpPr>
              <p:nvPr/>
            </p:nvSpPr>
            <p:spPr bwMode="auto">
              <a:xfrm>
                <a:off x="496" y="4064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Line 53"/>
              <p:cNvSpPr>
                <a:spLocks noChangeAspect="1" noChangeShapeType="1"/>
              </p:cNvSpPr>
              <p:nvPr/>
            </p:nvSpPr>
            <p:spPr bwMode="auto">
              <a:xfrm>
                <a:off x="928" y="4064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Line 54"/>
              <p:cNvSpPr>
                <a:spLocks noChangeAspect="1" noChangeShapeType="1"/>
              </p:cNvSpPr>
              <p:nvPr/>
            </p:nvSpPr>
            <p:spPr bwMode="auto">
              <a:xfrm>
                <a:off x="1360" y="4064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Line 55"/>
              <p:cNvSpPr>
                <a:spLocks noChangeAspect="1" noChangeShapeType="1"/>
              </p:cNvSpPr>
              <p:nvPr/>
            </p:nvSpPr>
            <p:spPr bwMode="auto">
              <a:xfrm>
                <a:off x="1784" y="4064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29" name="Group 56"/>
              <p:cNvGrpSpPr>
                <a:grpSpLocks noChangeAspect="1"/>
              </p:cNvGrpSpPr>
              <p:nvPr/>
            </p:nvGrpSpPr>
            <p:grpSpPr bwMode="auto">
              <a:xfrm>
                <a:off x="2232" y="4064"/>
                <a:ext cx="864" cy="0"/>
                <a:chOff x="2232" y="4064"/>
                <a:chExt cx="864" cy="0"/>
              </a:xfrm>
            </p:grpSpPr>
            <p:sp>
              <p:nvSpPr>
                <p:cNvPr id="20530" name="Line 57"/>
                <p:cNvSpPr>
                  <a:spLocks noChangeAspect="1" noChangeShapeType="1"/>
                </p:cNvSpPr>
                <p:nvPr/>
              </p:nvSpPr>
              <p:spPr bwMode="auto">
                <a:xfrm>
                  <a:off x="2232" y="4064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31" name="Line 58"/>
                <p:cNvSpPr>
                  <a:spLocks noChangeAspect="1" noChangeShapeType="1"/>
                </p:cNvSpPr>
                <p:nvPr/>
              </p:nvSpPr>
              <p:spPr bwMode="auto">
                <a:xfrm>
                  <a:off x="2664" y="4064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491" name="Group 86"/>
            <p:cNvGrpSpPr>
              <a:grpSpLocks/>
            </p:cNvGrpSpPr>
            <p:nvPr/>
          </p:nvGrpSpPr>
          <p:grpSpPr bwMode="auto">
            <a:xfrm>
              <a:off x="2830" y="2456"/>
              <a:ext cx="2810" cy="1805"/>
              <a:chOff x="104" y="2312"/>
              <a:chExt cx="2810" cy="1805"/>
            </a:xfrm>
          </p:grpSpPr>
          <p:sp>
            <p:nvSpPr>
              <p:cNvPr id="20492" name="Line 87"/>
              <p:cNvSpPr>
                <a:spLocks noChangeAspect="1" noChangeShapeType="1"/>
              </p:cNvSpPr>
              <p:nvPr/>
            </p:nvSpPr>
            <p:spPr bwMode="auto">
              <a:xfrm>
                <a:off x="347" y="2312"/>
                <a:ext cx="0" cy="152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Line 88"/>
              <p:cNvSpPr>
                <a:spLocks noChangeAspect="1" noChangeShapeType="1"/>
              </p:cNvSpPr>
              <p:nvPr/>
            </p:nvSpPr>
            <p:spPr bwMode="auto">
              <a:xfrm>
                <a:off x="347" y="3835"/>
                <a:ext cx="25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diamond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Text Box 89"/>
              <p:cNvSpPr txBox="1">
                <a:spLocks noChangeAspect="1" noChangeArrowheads="1"/>
              </p:cNvSpPr>
              <p:nvPr/>
            </p:nvSpPr>
            <p:spPr bwMode="auto">
              <a:xfrm>
                <a:off x="104" y="2312"/>
                <a:ext cx="2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i</a:t>
                </a:r>
              </a:p>
            </p:txBody>
          </p:sp>
          <p:sp>
            <p:nvSpPr>
              <p:cNvPr id="20495" name="Text Box 90"/>
              <p:cNvSpPr txBox="1">
                <a:spLocks noChangeAspect="1" noChangeArrowheads="1"/>
              </p:cNvSpPr>
              <p:nvPr/>
            </p:nvSpPr>
            <p:spPr bwMode="auto">
              <a:xfrm>
                <a:off x="2696" y="3828"/>
                <a:ext cx="218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j</a:t>
                </a:r>
              </a:p>
            </p:txBody>
          </p:sp>
          <p:grpSp>
            <p:nvGrpSpPr>
              <p:cNvPr id="20496" name="Group 91"/>
              <p:cNvGrpSpPr>
                <a:grpSpLocks/>
              </p:cNvGrpSpPr>
              <p:nvPr/>
            </p:nvGrpSpPr>
            <p:grpSpPr bwMode="auto">
              <a:xfrm>
                <a:off x="339" y="2797"/>
                <a:ext cx="393" cy="1036"/>
                <a:chOff x="339" y="2797"/>
                <a:chExt cx="393" cy="1036"/>
              </a:xfrm>
            </p:grpSpPr>
            <p:sp>
              <p:nvSpPr>
                <p:cNvPr id="20521" name="Line 92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9" y="3660"/>
                  <a:ext cx="34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2" name="Line 93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9" y="3315"/>
                  <a:ext cx="345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3" name="Line 94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9" y="2970"/>
                  <a:ext cx="34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4" name="Line 95"/>
                <p:cNvSpPr>
                  <a:spLocks noChangeShapeType="1"/>
                </p:cNvSpPr>
                <p:nvPr/>
              </p:nvSpPr>
              <p:spPr bwMode="auto">
                <a:xfrm>
                  <a:off x="339" y="2805"/>
                  <a:ext cx="393" cy="102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7" name="Group 96"/>
              <p:cNvGrpSpPr>
                <a:grpSpLocks/>
              </p:cNvGrpSpPr>
              <p:nvPr/>
            </p:nvGrpSpPr>
            <p:grpSpPr bwMode="auto">
              <a:xfrm>
                <a:off x="708" y="2787"/>
                <a:ext cx="393" cy="1036"/>
                <a:chOff x="339" y="2797"/>
                <a:chExt cx="393" cy="1036"/>
              </a:xfrm>
            </p:grpSpPr>
            <p:sp>
              <p:nvSpPr>
                <p:cNvPr id="20517" name="Line 9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9" y="3660"/>
                  <a:ext cx="34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8" name="Line 98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9" y="3315"/>
                  <a:ext cx="345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9" name="Line 99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9" y="2970"/>
                  <a:ext cx="34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0" name="Line 100"/>
                <p:cNvSpPr>
                  <a:spLocks noChangeShapeType="1"/>
                </p:cNvSpPr>
                <p:nvPr/>
              </p:nvSpPr>
              <p:spPr bwMode="auto">
                <a:xfrm>
                  <a:off x="339" y="2805"/>
                  <a:ext cx="393" cy="102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8" name="Group 101"/>
              <p:cNvGrpSpPr>
                <a:grpSpLocks/>
              </p:cNvGrpSpPr>
              <p:nvPr/>
            </p:nvGrpSpPr>
            <p:grpSpPr bwMode="auto">
              <a:xfrm>
                <a:off x="1085" y="2787"/>
                <a:ext cx="393" cy="1036"/>
                <a:chOff x="339" y="2797"/>
                <a:chExt cx="393" cy="1036"/>
              </a:xfrm>
            </p:grpSpPr>
            <p:sp>
              <p:nvSpPr>
                <p:cNvPr id="20513" name="Line 102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9" y="3660"/>
                  <a:ext cx="34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4" name="Line 103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9" y="3315"/>
                  <a:ext cx="345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5" name="Line 104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9" y="2970"/>
                  <a:ext cx="34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6" name="Line 105"/>
                <p:cNvSpPr>
                  <a:spLocks noChangeShapeType="1"/>
                </p:cNvSpPr>
                <p:nvPr/>
              </p:nvSpPr>
              <p:spPr bwMode="auto">
                <a:xfrm>
                  <a:off x="339" y="2805"/>
                  <a:ext cx="393" cy="102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9" name="Group 106"/>
              <p:cNvGrpSpPr>
                <a:grpSpLocks/>
              </p:cNvGrpSpPr>
              <p:nvPr/>
            </p:nvGrpSpPr>
            <p:grpSpPr bwMode="auto">
              <a:xfrm>
                <a:off x="1462" y="2787"/>
                <a:ext cx="393" cy="1036"/>
                <a:chOff x="339" y="2797"/>
                <a:chExt cx="393" cy="1036"/>
              </a:xfrm>
            </p:grpSpPr>
            <p:sp>
              <p:nvSpPr>
                <p:cNvPr id="20509" name="Line 10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9" y="3660"/>
                  <a:ext cx="34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0" name="Line 108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9" y="3315"/>
                  <a:ext cx="345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1" name="Line 109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9" y="2970"/>
                  <a:ext cx="34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2" name="Line 110"/>
                <p:cNvSpPr>
                  <a:spLocks noChangeShapeType="1"/>
                </p:cNvSpPr>
                <p:nvPr/>
              </p:nvSpPr>
              <p:spPr bwMode="auto">
                <a:xfrm>
                  <a:off x="339" y="2805"/>
                  <a:ext cx="393" cy="102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00" name="Group 111"/>
              <p:cNvGrpSpPr>
                <a:grpSpLocks/>
              </p:cNvGrpSpPr>
              <p:nvPr/>
            </p:nvGrpSpPr>
            <p:grpSpPr bwMode="auto">
              <a:xfrm>
                <a:off x="1831" y="2779"/>
                <a:ext cx="393" cy="1036"/>
                <a:chOff x="339" y="2797"/>
                <a:chExt cx="393" cy="1036"/>
              </a:xfrm>
            </p:grpSpPr>
            <p:sp>
              <p:nvSpPr>
                <p:cNvPr id="20505" name="Line 112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9" y="3660"/>
                  <a:ext cx="34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6" name="Line 113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9" y="3315"/>
                  <a:ext cx="345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7" name="Line 114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9" y="2970"/>
                  <a:ext cx="34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8" name="Line 115"/>
                <p:cNvSpPr>
                  <a:spLocks noChangeShapeType="1"/>
                </p:cNvSpPr>
                <p:nvPr/>
              </p:nvSpPr>
              <p:spPr bwMode="auto">
                <a:xfrm>
                  <a:off x="339" y="2805"/>
                  <a:ext cx="393" cy="102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01" name="Group 116"/>
              <p:cNvGrpSpPr>
                <a:grpSpLocks/>
              </p:cNvGrpSpPr>
              <p:nvPr/>
            </p:nvGrpSpPr>
            <p:grpSpPr bwMode="auto">
              <a:xfrm>
                <a:off x="2216" y="2779"/>
                <a:ext cx="0" cy="1036"/>
                <a:chOff x="3752" y="2491"/>
                <a:chExt cx="0" cy="1036"/>
              </a:xfrm>
            </p:grpSpPr>
            <p:sp>
              <p:nvSpPr>
                <p:cNvPr id="20502" name="Line 11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3579" y="3354"/>
                  <a:ext cx="34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3" name="Line 118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3579" y="3009"/>
                  <a:ext cx="345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4" name="Line 119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3579" y="2664"/>
                  <a:ext cx="34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0487" name="Text Box 121"/>
          <p:cNvSpPr txBox="1">
            <a:spLocks noChangeArrowheads="1"/>
          </p:cNvSpPr>
          <p:nvPr/>
        </p:nvSpPr>
        <p:spPr bwMode="auto">
          <a:xfrm>
            <a:off x="44450" y="990600"/>
            <a:ext cx="9023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 pitchFamily="66" charset="0"/>
              </a:rPr>
              <a:t>Permute the order of the loops to modify the traversal order</a:t>
            </a:r>
          </a:p>
        </p:txBody>
      </p:sp>
      <p:sp>
        <p:nvSpPr>
          <p:cNvPr id="20488" name="Text Box 122"/>
          <p:cNvSpPr txBox="1">
            <a:spLocks noChangeArrowheads="1"/>
          </p:cNvSpPr>
          <p:nvPr/>
        </p:nvSpPr>
        <p:spPr bwMode="auto">
          <a:xfrm>
            <a:off x="517525" y="5722938"/>
            <a:ext cx="80168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90"/>
                </a:solidFill>
                <a:latin typeface="Comic Sans MS" pitchFamily="66" charset="0"/>
              </a:rPr>
              <a:t>NOTE: C multi-dimensional arrays are stored in row-major order, Fortran in column major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Tiling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7BAAF-2C52-48B3-99EF-4747D42F93A8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124200"/>
            <a:ext cx="71247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3"/>
          <p:cNvSpPr txBox="1">
            <a:spLocks noChangeArrowheads="1"/>
          </p:cNvSpPr>
          <p:nvPr/>
        </p:nvSpPr>
        <p:spPr bwMode="auto">
          <a:xfrm>
            <a:off x="685800" y="990600"/>
            <a:ext cx="77724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 b="0">
                <a:latin typeface="幼圆" pitchFamily="49" charset="-122"/>
                <a:ea typeface="黑体" pitchFamily="49" charset="-122"/>
              </a:rPr>
              <a:t>Tiling reorders loop iterations to bring iterations that reuse data closer in time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 b="0">
                <a:latin typeface="幼圆" pitchFamily="49" charset="-122"/>
                <a:ea typeface="黑体" pitchFamily="49" charset="-122"/>
              </a:rPr>
              <a:t>Goal is to retain in cache/register/scratchpad (or other constrained memory structure) between reuse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Tiling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9D5B3B-AD2B-47D0-8C28-42C2A057A338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609600" y="1254125"/>
            <a:ext cx="8001000" cy="3470275"/>
          </a:xfrm>
        </p:spPr>
        <p:txBody>
          <a:bodyPr/>
          <a:lstStyle/>
          <a:p>
            <a:r>
              <a:rPr lang="en-US" altLang="zh-CN">
                <a:ea typeface="黑体" pitchFamily="49" charset="-122"/>
              </a:rPr>
              <a:t>Tiling is very commonly used to manage limited storage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ea typeface="黑体" pitchFamily="49" charset="-122"/>
              </a:rPr>
              <a:t>Registers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ea typeface="黑体" pitchFamily="49" charset="-122"/>
              </a:rPr>
              <a:t>Caches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ea typeface="黑体" pitchFamily="49" charset="-122"/>
              </a:rPr>
              <a:t>Software-managed buffers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ea typeface="黑体" pitchFamily="49" charset="-122"/>
              </a:rPr>
              <a:t>Small main memory</a:t>
            </a:r>
          </a:p>
          <a:p>
            <a:r>
              <a:rPr lang="en-US" altLang="zh-CN">
                <a:ea typeface="黑体" pitchFamily="49" charset="-122"/>
              </a:rPr>
              <a:t>Can be applied hierarchically</a:t>
            </a:r>
          </a:p>
          <a:p>
            <a:r>
              <a:rPr lang="en-US" altLang="zh-CN">
                <a:ea typeface="黑体" pitchFamily="49" charset="-122"/>
              </a:rPr>
              <a:t>Also used in context of managing granularity of parallelism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Tiling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07729-6DCF-4E79-B974-7788DC55EBA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219200"/>
            <a:ext cx="55054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Tiling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8AA2E1-2492-418B-8E9F-587A56DFCDA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04800" y="1295400"/>
            <a:ext cx="4191000" cy="1295400"/>
          </a:xfrm>
          <a:prstGeom prst="rect">
            <a:avLst/>
          </a:prstGeom>
          <a:solidFill>
            <a:srgbClr val="063DE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chemeClr val="bg1"/>
                </a:solidFill>
                <a:latin typeface="Courier New" pitchFamily="49" charset="0"/>
              </a:rPr>
              <a:t>for (j=1; j&lt;M; j++)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chemeClr val="bg1"/>
                </a:solidFill>
                <a:latin typeface="Courier New" pitchFamily="49" charset="0"/>
              </a:rPr>
              <a:t>for (i=1; i&lt;N; i++)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chemeClr val="bg1"/>
                </a:solidFill>
                <a:latin typeface="Courier New" pitchFamily="49" charset="0"/>
              </a:rPr>
              <a:t>	D[i] = D[i] +B[j,i]</a:t>
            </a:r>
            <a:endParaRPr lang="en-US" altLang="zh-CN" sz="2200">
              <a:solidFill>
                <a:schemeClr val="bg1"/>
              </a:solidFill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676400" y="2819400"/>
            <a:ext cx="7391400" cy="1600200"/>
          </a:xfrm>
          <a:prstGeom prst="rect">
            <a:avLst/>
          </a:prstGeom>
          <a:solidFill>
            <a:srgbClr val="063DE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FFFFFF"/>
                </a:solidFill>
                <a:latin typeface="Courier New" pitchFamily="49" charset="0"/>
              </a:rPr>
              <a:t>for (j=1; j&lt;M; j++)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FFFFFF"/>
                </a:solidFill>
                <a:latin typeface="Courier New" pitchFamily="49" charset="0"/>
              </a:rPr>
              <a:t>for (ii=1; ii&lt;N; ii+=s)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FFFFFF"/>
                </a:solidFill>
                <a:latin typeface="Courier New" pitchFamily="49" charset="0"/>
              </a:rPr>
              <a:t>    for (i=ii; i&lt;min(ii+s-1,N); i++)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FFFFFF"/>
                </a:solidFill>
                <a:latin typeface="Courier New" pitchFamily="49" charset="0"/>
              </a:rPr>
              <a:t>			D[i] = D[i] +B[j,i]</a:t>
            </a:r>
            <a:endParaRPr lang="en-US" altLang="zh-CN" sz="2200">
              <a:solidFill>
                <a:srgbClr val="FFFFFF"/>
              </a:solidFill>
            </a:endParaRP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365125" y="2941638"/>
            <a:ext cx="933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Comic Sans MS" pitchFamily="66" charset="0"/>
              </a:rPr>
              <a:t>Strip</a:t>
            </a:r>
          </a:p>
          <a:p>
            <a:r>
              <a:rPr lang="en-US" altLang="zh-CN">
                <a:solidFill>
                  <a:schemeClr val="accent2"/>
                </a:solidFill>
                <a:latin typeface="Comic Sans MS" pitchFamily="66" charset="0"/>
              </a:rPr>
              <a:t>mine</a:t>
            </a: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2209800" y="4572000"/>
            <a:ext cx="6858000" cy="1600200"/>
          </a:xfrm>
          <a:prstGeom prst="rect">
            <a:avLst/>
          </a:prstGeom>
          <a:solidFill>
            <a:srgbClr val="063DE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FFFFFF"/>
                </a:solidFill>
                <a:latin typeface="Courier New" pitchFamily="49" charset="0"/>
              </a:rPr>
              <a:t>for (ii=1; ii&lt;N; ii+=s)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solidFill>
                  <a:srgbClr val="FFFFFF"/>
                </a:solidFill>
              </a:rPr>
              <a:t>      </a:t>
            </a:r>
            <a:r>
              <a:rPr lang="en-US" altLang="zh-CN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for (j=1; j&lt;M; j++)</a:t>
            </a:r>
            <a:endParaRPr lang="en-US" altLang="zh-CN" sz="220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for (i=ii; i&lt;min(ii+s-1,N); i++)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	D[i] = D[i] +B[j,i]</a:t>
            </a:r>
          </a:p>
        </p:txBody>
      </p:sp>
      <p:sp>
        <p:nvSpPr>
          <p:cNvPr id="23560" name="Text Box 10"/>
          <p:cNvSpPr txBox="1">
            <a:spLocks noChangeArrowheads="1"/>
          </p:cNvSpPr>
          <p:nvPr/>
        </p:nvSpPr>
        <p:spPr bwMode="auto">
          <a:xfrm>
            <a:off x="441325" y="4846638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latin typeface="Comic Sans MS" pitchFamily="66" charset="0"/>
              </a:rPr>
              <a:t>Permute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Blocking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E4512-F2CC-4870-9962-9749BE6A766A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57400" y="1447800"/>
            <a:ext cx="4191000" cy="1295400"/>
          </a:xfrm>
          <a:prstGeom prst="rect">
            <a:avLst/>
          </a:prstGeom>
          <a:solidFill>
            <a:srgbClr val="063DE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chemeClr val="bg1"/>
                </a:solidFill>
                <a:latin typeface="Courier New" pitchFamily="49" charset="0"/>
              </a:rPr>
              <a:t>for (i=0; j&lt;n; j++)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chemeClr val="bg1"/>
                </a:solidFill>
                <a:latin typeface="Courier New" pitchFamily="49" charset="0"/>
              </a:rPr>
              <a:t>for (j=0; i&lt;m; j++)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chemeClr val="bg1"/>
                </a:solidFill>
                <a:latin typeface="Courier New" pitchFamily="49" charset="0"/>
              </a:rPr>
              <a:t>  b[i][j] = a[j,i]</a:t>
            </a:r>
            <a:endParaRPr lang="en-US" altLang="zh-CN" sz="2200">
              <a:solidFill>
                <a:schemeClr val="bg1"/>
              </a:solidFill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52400" y="3048000"/>
            <a:ext cx="8686800" cy="2133600"/>
          </a:xfrm>
          <a:prstGeom prst="rect">
            <a:avLst/>
          </a:prstGeom>
          <a:solidFill>
            <a:srgbClr val="063DE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FFFFFF"/>
                </a:solidFill>
                <a:latin typeface="Courier New" pitchFamily="49" charset="0"/>
              </a:rPr>
              <a:t>for (j1=0; j1&lt;n; j1+=nbj)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FFFFFF"/>
                </a:solidFill>
                <a:latin typeface="Courier New" pitchFamily="49" charset="0"/>
              </a:rPr>
              <a:t>for (i1=0; i1&lt;n; i1+=nbi)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FFFFFF"/>
                </a:solidFill>
                <a:latin typeface="Courier New" pitchFamily="49" charset="0"/>
              </a:rPr>
              <a:t>    for (j2=0; j2&lt;min(n-j1,nbj); j2++)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FFFFFF"/>
                </a:solidFill>
                <a:latin typeface="Courier New" pitchFamily="49" charset="0"/>
              </a:rPr>
              <a:t>        for (i2=0; i2&lt;min(n-i1,nbi); i2++)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FFFFFF"/>
                </a:solidFill>
                <a:latin typeface="Courier New" pitchFamily="49" charset="0"/>
              </a:rPr>
              <a:t>			    b[i1+i2][j1+j2] = a[j1+j2][i1+i2]</a:t>
            </a:r>
            <a:endParaRPr lang="en-US" altLang="zh-CN" sz="2200">
              <a:solidFill>
                <a:srgbClr val="FFFFFF"/>
              </a:solidFill>
            </a:endParaRPr>
          </a:p>
        </p:txBody>
      </p:sp>
      <p:sp>
        <p:nvSpPr>
          <p:cNvPr id="24582" name="TextBox 12"/>
          <p:cNvSpPr txBox="1">
            <a:spLocks noChangeArrowheads="1"/>
          </p:cNvSpPr>
          <p:nvPr/>
        </p:nvSpPr>
        <p:spPr bwMode="auto">
          <a:xfrm>
            <a:off x="1371600" y="5634038"/>
            <a:ext cx="6248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Increased cache hit rate and TLB hit rate</a:t>
            </a:r>
            <a:endParaRPr lang="zh-CN" altLang="en-US" sz="240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Unroll and Jam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>
              <a:defRPr/>
            </a:pPr>
            <a:fld id="{5DE8BD3B-388F-4C68-BFFE-6675F87C6007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525962"/>
          </a:xfrm>
        </p:spPr>
        <p:txBody>
          <a:bodyPr/>
          <a:lstStyle/>
          <a:p>
            <a:r>
              <a:rPr lang="en-US" altLang="zh-CN" sz="2400">
                <a:ea typeface="黑体" pitchFamily="49" charset="-122"/>
              </a:rPr>
              <a:t>Unroll simply replicates the statements in a loop, with the number of copies called the unroll factor</a:t>
            </a:r>
          </a:p>
          <a:p>
            <a:r>
              <a:rPr lang="en-US" altLang="zh-CN" sz="2400">
                <a:ea typeface="黑体" pitchFamily="49" charset="-122"/>
              </a:rPr>
              <a:t>As long as the copies don’t go past the iterations in the original loop, it is always safe</a:t>
            </a:r>
          </a:p>
          <a:p>
            <a:r>
              <a:rPr lang="en-US" altLang="zh-CN" sz="2400">
                <a:ea typeface="黑体" pitchFamily="49" charset="-122"/>
              </a:rPr>
              <a:t>Unroll-and-jam involves unrolling an outer loop and fusing together the copies of the inner loop (not always safe)</a:t>
            </a:r>
          </a:p>
          <a:p>
            <a:r>
              <a:rPr lang="en-US" altLang="zh-CN" sz="2400">
                <a:ea typeface="黑体" pitchFamily="49" charset="-122"/>
              </a:rPr>
              <a:t>One of the most effective optimizations there is, but there is a danger in unrolling too much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-76200" y="5165725"/>
            <a:ext cx="2743200" cy="12954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000000"/>
                </a:solidFill>
                <a:latin typeface="Courier New" pitchFamily="49" charset="0"/>
              </a:rPr>
              <a:t>Original: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for (i=0; i&lt;4; i++)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 for (j=0; j&lt;8; j++)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  A[i][j] = B[j+1][i];</a:t>
            </a:r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2819400" y="5165725"/>
            <a:ext cx="2971800" cy="1295400"/>
          </a:xfrm>
          <a:prstGeom prst="rect">
            <a:avLst/>
          </a:prstGeom>
          <a:solidFill>
            <a:srgbClr val="008000"/>
          </a:solidFill>
          <a:ln w="9525">
            <a:solidFill>
              <a:srgbClr val="59595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latin typeface="Courier New" pitchFamily="49" charset="0"/>
              </a:rPr>
              <a:t>Unroll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for (i=0; i&lt;4; i++)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 for (j=0; j&lt;8; j+=2)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  A[i][j] = B[j+1][i];</a:t>
            </a:r>
            <a:endParaRPr lang="en-US" altLang="zh-CN" sz="1500">
              <a:solidFill>
                <a:srgbClr val="FFFFFF"/>
              </a:solidFill>
            </a:endParaRP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  A[i][j+1] = B[j+2][i];</a:t>
            </a:r>
            <a:endParaRPr lang="en-US" altLang="zh-CN" sz="150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1500">
              <a:solidFill>
                <a:srgbClr val="FFFFFF"/>
              </a:solidFill>
              <a:latin typeface="Courier New" pitchFamily="49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5943600" y="5165725"/>
            <a:ext cx="3276600" cy="12954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000000"/>
                </a:solidFill>
                <a:latin typeface="Courier New" pitchFamily="49" charset="0"/>
              </a:rPr>
              <a:t>Unroll-and-jam i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for (i= 0; i&lt;4; i+=2)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 for (j=0; j&lt;8; j++) 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   A[i][j] = B[j+1][i];</a:t>
            </a:r>
            <a:endParaRPr lang="en-US" altLang="zh-CN" sz="1500">
              <a:solidFill>
                <a:srgbClr val="FFFFFF"/>
              </a:solidFill>
            </a:endParaRP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   A[i+1][j] = B[j+1][i+1];</a:t>
            </a:r>
            <a:endParaRPr lang="en-US" altLang="zh-CN" sz="150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1500">
              <a:solidFill>
                <a:srgbClr val="FFFF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Unroll and Jam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CDF8F-4818-4061-8DC3-F3B8751D1E55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457200" y="4854575"/>
            <a:ext cx="8001000" cy="860425"/>
          </a:xfrm>
        </p:spPr>
        <p:txBody>
          <a:bodyPr/>
          <a:lstStyle/>
          <a:p>
            <a:r>
              <a:rPr lang="en-US" altLang="zh-CN">
                <a:ea typeface="黑体" pitchFamily="49" charset="-122"/>
              </a:rPr>
              <a:t>Temporal reuse of B in registers</a:t>
            </a:r>
          </a:p>
          <a:p>
            <a:r>
              <a:rPr lang="en-US" altLang="zh-CN">
                <a:ea typeface="黑体" pitchFamily="49" charset="-122"/>
              </a:rPr>
              <a:t>Less loop control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3400" y="1235075"/>
            <a:ext cx="4419600" cy="12954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000000"/>
                </a:solidFill>
                <a:latin typeface="Courier New" pitchFamily="49" charset="0"/>
              </a:rPr>
              <a:t>Original: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for (i=0; i&lt;4; i++)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 for (j=0; j&lt;8; j++)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  A[i][j] = B[j+1][i] + B[j+1][i+1]; </a:t>
            </a:r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4038600" y="2378075"/>
            <a:ext cx="4953000" cy="22098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000000"/>
                </a:solidFill>
                <a:latin typeface="Courier New" pitchFamily="49" charset="0"/>
              </a:rPr>
              <a:t>Unroll-and-jam i and j loops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for (i=0; i&lt;4; i+=2)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 for (j=0; j&lt;8; j+=2)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  A[i][j]   = B[j+1][i] + B[j+1][i+1];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  A[i+1][j] = B[j+1][i+1] + B[j+1][i+2];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  A[i][j+1] = B[j+2][i] + B[j+2][i+1];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  A[i+1][j+1] B[j+2][i+1] + B[j+2][i+2];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500">
                <a:solidFill>
                  <a:srgbClr val="FFFFFF"/>
                </a:solidFill>
                <a:latin typeface="Courier New" pitchFamily="49" charset="0"/>
              </a:rPr>
              <a:t>}</a:t>
            </a:r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27655" name="Oval 8"/>
          <p:cNvSpPr>
            <a:spLocks noChangeArrowheads="1"/>
          </p:cNvSpPr>
          <p:nvPr/>
        </p:nvSpPr>
        <p:spPr bwMode="auto">
          <a:xfrm>
            <a:off x="7086600" y="3140075"/>
            <a:ext cx="14478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7656" name="Oval 9"/>
          <p:cNvSpPr>
            <a:spLocks noChangeArrowheads="1"/>
          </p:cNvSpPr>
          <p:nvPr/>
        </p:nvSpPr>
        <p:spPr bwMode="auto">
          <a:xfrm>
            <a:off x="5638800" y="3368675"/>
            <a:ext cx="14478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7657" name="Oval 10"/>
          <p:cNvSpPr>
            <a:spLocks noChangeArrowheads="1"/>
          </p:cNvSpPr>
          <p:nvPr/>
        </p:nvSpPr>
        <p:spPr bwMode="auto">
          <a:xfrm>
            <a:off x="7010400" y="3673475"/>
            <a:ext cx="1447800" cy="381000"/>
          </a:xfrm>
          <a:prstGeom prst="ellips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7658" name="Oval 11"/>
          <p:cNvSpPr>
            <a:spLocks noChangeArrowheads="1"/>
          </p:cNvSpPr>
          <p:nvPr/>
        </p:nvSpPr>
        <p:spPr bwMode="auto">
          <a:xfrm>
            <a:off x="5486400" y="3902075"/>
            <a:ext cx="1447800" cy="381000"/>
          </a:xfrm>
          <a:prstGeom prst="ellips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Matrix Multiplication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885E4-03A7-47C5-BE6E-B8FE4E5A8FB0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254000" y="6135688"/>
            <a:ext cx="5308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1000X1000=1,000,000 independent dot product</a:t>
            </a:r>
          </a:p>
          <a:p>
            <a:r>
              <a:rPr lang="en-US" altLang="zh-CN">
                <a:solidFill>
                  <a:srgbClr val="FF0000"/>
                </a:solidFill>
              </a:rPr>
              <a:t>1000 multiply+1000 accumulate per dot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" y="1133475"/>
            <a:ext cx="79629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CUDA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4D468-A66E-4E90-95FF-3A712F62927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1371600" y="1828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6389" name="矩形 7"/>
          <p:cNvSpPr>
            <a:spLocks noChangeArrowheads="1"/>
          </p:cNvSpPr>
          <p:nvPr/>
        </p:nvSpPr>
        <p:spPr bwMode="auto">
          <a:xfrm>
            <a:off x="685800" y="1143000"/>
            <a:ext cx="7543800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endParaRPr lang="zh-CN" altLang="en-US" sz="2000"/>
          </a:p>
          <a:p>
            <a:pPr>
              <a:buFont typeface="Arial" charset="0"/>
              <a:buChar char="•"/>
            </a:pPr>
            <a:r>
              <a:rPr lang="en-US" altLang="zh-CN" sz="2000"/>
              <a:t> “Compute Unified Device Architecture”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General purpose programming model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User kicks off batches of threads on the GPU</a:t>
            </a:r>
          </a:p>
          <a:p>
            <a:pPr>
              <a:buFont typeface="Arial" charset="0"/>
              <a:buChar char="•"/>
            </a:pPr>
            <a:endParaRPr lang="zh-CN" altLang="en-US" sz="2000"/>
          </a:p>
          <a:p>
            <a:pPr>
              <a:buFont typeface="Arial" charset="0"/>
              <a:buChar char="•"/>
            </a:pPr>
            <a:r>
              <a:rPr lang="en-US" altLang="zh-CN" sz="2000"/>
              <a:t>Targeted software stack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Compute oriented drivers, language, and tools</a:t>
            </a:r>
          </a:p>
          <a:p>
            <a:pPr>
              <a:buFont typeface="Arial" charset="0"/>
              <a:buChar char="•"/>
            </a:pPr>
            <a:endParaRPr lang="zh-CN" altLang="en-US" sz="2000"/>
          </a:p>
          <a:p>
            <a:pPr>
              <a:buFont typeface="Arial" charset="0"/>
              <a:buChar char="•"/>
            </a:pPr>
            <a:r>
              <a:rPr lang="en-US" altLang="zh-CN" sz="2000"/>
              <a:t>Driver for loading computation programs into GPU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Standalone Driver -Optimized for computation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Interface designed for compute –graphics-free API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Data sharing with OpenGL buffer objects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Guaranteed maximum download &amp; readback speeds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Explicit GPU memory management</a:t>
            </a: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Matrix Layout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E474C-3C15-4E03-BCD8-82E419C0A7D9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5" y="1285875"/>
            <a:ext cx="87820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Matrix Main Program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A1A65-8134-498E-9F37-17A57FA7F948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83375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Kernel Program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>
              <a:defRPr/>
            </a:pPr>
            <a:fld id="{A904BCE9-E7E3-4DF3-9F4B-364C99AF9F2D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00200"/>
            <a:ext cx="8477250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Creating CUDA Memory Space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9236F-6979-4C5A-AA3E-5A3B762CE645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700" y="2133600"/>
            <a:ext cx="7678738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Copy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2A256-B36B-436A-AD17-C73703289550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50" y="1143000"/>
            <a:ext cx="691515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257800"/>
            <a:ext cx="79248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Kernel Program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6E0E59-C9AE-4A1D-9DDB-3BFBF419D3C7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013" y="1371600"/>
            <a:ext cx="7215187" cy="47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0"/>
            <a:ext cx="7115175" cy="9144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Calculating a Dot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4609E-B708-4ACA-BD29-0109BCF659BA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47800"/>
            <a:ext cx="50958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Kernel Program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4CCCA-D524-43DB-A099-C2A016E3EC58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87280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Function Declarations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8073D1-6248-421A-8050-54445C28C3F3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788" y="1322388"/>
            <a:ext cx="8304212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Thread Blocks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723AF-858A-45A7-8A71-D3521B4676B8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71575"/>
            <a:ext cx="805815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GPU Location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E90FF7-9B2E-45C5-A5D5-15CE4B24D09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17412" name="图片 6" descr="300px-Schema_chipsatz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00200"/>
            <a:ext cx="3810000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图片 7" descr="800px-IBM_T42_Motherboard_IMG_2591a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1828800"/>
            <a:ext cx="49530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Building Variables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13500-477F-4C86-BAA8-3DD9A5332485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8" y="1352550"/>
            <a:ext cx="86582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Kernel Invocation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A40A9-52E0-4E40-8C66-EE5D56F8C1F5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28800"/>
            <a:ext cx="83820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Thread Blocks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47E0A-9284-4693-BCA3-37FC951812A5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86868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667250"/>
            <a:ext cx="6351588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Matrix Program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3953C-EF8D-4AF7-8127-9BDB3C7CB911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1225" y="1404938"/>
            <a:ext cx="5895975" cy="514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295400"/>
            <a:ext cx="3733800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Kernel Program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A7C2E-5166-4226-AE84-8887DF54C7CA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85875"/>
            <a:ext cx="8529638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Characteristics of Thread Blocks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B9D11-6335-4DD2-8989-EF8AA2267A3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19200"/>
            <a:ext cx="861060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Transparency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888C7-E0BE-4DE9-BD7C-5F91698748B9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" y="1304925"/>
            <a:ext cx="90106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Threads Assignment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0B17A-495A-42A0-ABB6-14AA4F91341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323975"/>
            <a:ext cx="88011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Threads Scheduling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04754-AF56-48AE-9E54-A51C96637F93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43000"/>
            <a:ext cx="87630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Threads Allocation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DAA93-F2CB-429A-9E30-146A3DEFE0EF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45060" name="矩形 4"/>
          <p:cNvSpPr>
            <a:spLocks noChangeArrowheads="1"/>
          </p:cNvSpPr>
          <p:nvPr/>
        </p:nvSpPr>
        <p:spPr bwMode="auto">
          <a:xfrm>
            <a:off x="609600" y="762000"/>
            <a:ext cx="8001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endParaRPr lang="zh-CN" altLang="en-US" sz="2400" b="0"/>
          </a:p>
          <a:p>
            <a:pPr>
              <a:buFont typeface="Arial" charset="0"/>
              <a:buChar char="•"/>
            </a:pPr>
            <a:r>
              <a:rPr lang="en-US" altLang="zh-CN" sz="2400" b="0"/>
              <a:t>For Matrix Multiplication using multiple blocks, should I use 8X8, 16X16 or 32X32 blocks?</a:t>
            </a:r>
          </a:p>
          <a:p>
            <a:pPr>
              <a:buFont typeface="Arial" charset="0"/>
              <a:buChar char="•"/>
            </a:pPr>
            <a:endParaRPr lang="zh-CN" altLang="en-US" sz="2400" b="0"/>
          </a:p>
          <a:p>
            <a:pPr>
              <a:buFont typeface="Arial" charset="0"/>
              <a:buChar char="•"/>
            </a:pPr>
            <a:r>
              <a:rPr lang="en-US" altLang="zh-CN" sz="2400" b="0"/>
              <a:t>For 8X8, we have 64 threads per Block. Since each SM can take up to 768 threads, there are 12 Blocks. However, each SM can only take up to 8 Blocks, only 512 threads will go into each SM!</a:t>
            </a:r>
          </a:p>
          <a:p>
            <a:pPr>
              <a:buFont typeface="Arial" charset="0"/>
              <a:buChar char="•"/>
            </a:pPr>
            <a:endParaRPr lang="zh-CN" altLang="en-US" sz="2400" b="0"/>
          </a:p>
          <a:p>
            <a:pPr>
              <a:buFont typeface="Arial" charset="0"/>
              <a:buChar char="•"/>
            </a:pPr>
            <a:r>
              <a:rPr lang="en-US" altLang="zh-CN" sz="2400" b="0"/>
              <a:t>For 16X16, we have 256 threads per Block. Since each SM can take up to 768 threads, it can take up to 3 Blocks and achieve full capacity unless other resource considerations overrule.</a:t>
            </a:r>
          </a:p>
          <a:p>
            <a:pPr>
              <a:buFont typeface="Arial" charset="0"/>
              <a:buChar char="•"/>
            </a:pPr>
            <a:endParaRPr lang="zh-CN" altLang="en-US" sz="2400" b="0"/>
          </a:p>
          <a:p>
            <a:pPr>
              <a:buFont typeface="Arial" charset="0"/>
              <a:buChar char="•"/>
            </a:pPr>
            <a:r>
              <a:rPr lang="en-US" altLang="zh-CN" sz="2400" b="0"/>
              <a:t>For 32X32, we have 1024 threads per Block. Not even one can fit into an SM!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GPU Vs. CPU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060584-2A9B-4DB2-95F2-54883F88CD2A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752600"/>
            <a:ext cx="8405813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Special Functions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AC0DA-96AD-4CD4-BA44-E0F7A306F05E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975" y="1957388"/>
            <a:ext cx="72580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Synchronization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23DA4-CAC3-472F-A581-D3DD4B51A670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3" y="1352550"/>
            <a:ext cx="85248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Synchronization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E9CB7-9A96-4371-BCA0-1CCDF9A39142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3" y="1352550"/>
            <a:ext cx="85248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" y="1076325"/>
            <a:ext cx="90868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Constraints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83DA7-2A70-42F2-8331-E035E599406C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457200" y="1371600"/>
            <a:ext cx="7178675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CN" sz="2400" b="0"/>
              <a:t>Compute to Global Memory Access Ratio (CGMA)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Two global memory access required for one multiplication </a:t>
            </a:r>
          </a:p>
          <a:p>
            <a:pPr lvl="1"/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and one addition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CGMA=1</a:t>
            </a:r>
          </a:p>
          <a:p>
            <a:pPr>
              <a:buFont typeface="Arial" charset="0"/>
              <a:buChar char="•"/>
            </a:pPr>
            <a:endParaRPr lang="en-US" altLang="zh-CN" sz="2400" b="0"/>
          </a:p>
          <a:p>
            <a:pPr>
              <a:buFont typeface="Arial" charset="0"/>
              <a:buChar char="•"/>
            </a:pPr>
            <a:r>
              <a:rPr lang="en-US" altLang="zh-CN" sz="2400" b="0"/>
              <a:t>G80 Memory Bandwidth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86.4 GB/s memory bandwidth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4B per float type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86.4/4=21.6Gflops/s compute operations</a:t>
            </a:r>
          </a:p>
          <a:p>
            <a:pPr>
              <a:buFont typeface="Arial" charset="0"/>
              <a:buChar char="•"/>
            </a:pPr>
            <a:endParaRPr lang="en-US" altLang="zh-CN" sz="2400" b="0"/>
          </a:p>
          <a:p>
            <a:pPr>
              <a:buFont typeface="Arial" charset="0"/>
              <a:buChar char="•"/>
            </a:pPr>
            <a:r>
              <a:rPr lang="en-US" altLang="zh-CN" sz="2400" b="0"/>
              <a:t>G80 Compute Capability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367Gflops/s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21.6/367=5.8% potential is used</a:t>
            </a:r>
            <a:endParaRPr lang="zh-CN" altLang="en-US" sz="2400" b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Types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86B92-445C-45C4-ACAC-D0F65C257C3D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  <p:pic>
        <p:nvPicPr>
          <p:cNvPr id="5018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190625"/>
            <a:ext cx="89154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Types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6675A-28E9-4C03-8FF2-E8122543883B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139825"/>
            <a:ext cx="4800600" cy="564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Unified Memory Space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A7E3B-E85C-4D15-BDAC-324D454527F5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7323138" cy="4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Declaration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78C54-F058-4C1D-8E15-3988F06774A5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  <p:pic>
        <p:nvPicPr>
          <p:cNvPr id="5325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8229600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Strategy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306D4-5744-4EDB-8BC2-EE8BFD9A400F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8" y="1143000"/>
            <a:ext cx="882491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Memory Strategy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BDC45-E6D3-4C79-B02B-9275F367F49F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  <p:pic>
        <p:nvPicPr>
          <p:cNvPr id="553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247775"/>
            <a:ext cx="88392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CUDA Execution Model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92763-4793-4774-B369-E0EB4D7B7D5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066800"/>
            <a:ext cx="446722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Shared Data in Matrix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193FA-AC41-4217-8D3E-1C4193591A92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352550"/>
            <a:ext cx="54292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Shared Data in Matrix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AF623-235F-41C4-9D05-FC3F699D1329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066800"/>
            <a:ext cx="72199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矩形 5"/>
          <p:cNvSpPr>
            <a:spLocks noChangeArrowheads="1"/>
          </p:cNvSpPr>
          <p:nvPr/>
        </p:nvSpPr>
        <p:spPr bwMode="auto">
          <a:xfrm>
            <a:off x="914400" y="5353050"/>
            <a:ext cx="701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Every Md and Nd Element is used twice in a 2x2 tile </a:t>
            </a:r>
          </a:p>
          <a:p>
            <a:r>
              <a:rPr lang="en-US" altLang="zh-CN">
                <a:solidFill>
                  <a:srgbClr val="FF0000"/>
                </a:solidFill>
              </a:rPr>
              <a:t>Load the data into shared memory and saved for the later use</a:t>
            </a:r>
          </a:p>
          <a:p>
            <a:r>
              <a:rPr lang="en-US" altLang="zh-CN">
                <a:solidFill>
                  <a:srgbClr val="FF0000"/>
                </a:solidFill>
              </a:rPr>
              <a:t>Save 15 global memory access in a 16x16 tile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Matrix Tiling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75276-DEBE-43C3-AA9E-E9CE3F3B3C07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  <p:pic>
        <p:nvPicPr>
          <p:cNvPr id="5837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8325" y="1323975"/>
            <a:ext cx="5467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Matrix Tiling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5D8B7-D9B7-40DE-857B-9695AB82EAF4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900" y="1371600"/>
            <a:ext cx="81407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Tiled Multiply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E89F6-B81F-4691-B703-A5CB33E952B1}" type="slidenum">
              <a:rPr lang="zh-CN" altLang="en-US" smtClean="0"/>
              <a:pPr>
                <a:defRPr/>
              </a:pPr>
              <a:t>54</a:t>
            </a:fld>
            <a:endParaRPr lang="zh-CN" altLang="en-US" dirty="0"/>
          </a:p>
        </p:txBody>
      </p:sp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1219200"/>
            <a:ext cx="7153275" cy="534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TextBox 6"/>
          <p:cNvSpPr txBox="1">
            <a:spLocks noChangeArrowheads="1"/>
          </p:cNvSpPr>
          <p:nvPr/>
        </p:nvSpPr>
        <p:spPr bwMode="auto">
          <a:xfrm>
            <a:off x="762000" y="6259513"/>
            <a:ext cx="3200400" cy="3698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Tiling Code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4A1E7-7D77-4F91-BC09-AD7CDC162176}" type="slidenum">
              <a:rPr lang="zh-CN" altLang="en-US" smtClean="0"/>
              <a:pPr>
                <a:defRPr/>
              </a:pPr>
              <a:t>55</a:t>
            </a:fld>
            <a:endParaRPr lang="zh-CN" altLang="en-US" dirty="0"/>
          </a:p>
        </p:txBody>
      </p:sp>
      <p:pic>
        <p:nvPicPr>
          <p:cNvPr id="6144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981200"/>
            <a:ext cx="82010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Tiling Code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73B67-2ABC-47A8-8527-26A0F1FC6BB5}" type="slidenum">
              <a:rPr lang="zh-CN" altLang="en-US" smtClean="0"/>
              <a:pPr>
                <a:defRPr/>
              </a:pPr>
              <a:t>56</a:t>
            </a:fld>
            <a:endParaRPr lang="zh-CN" altLang="en-US" dirty="0"/>
          </a:p>
        </p:txBody>
      </p:sp>
      <p:pic>
        <p:nvPicPr>
          <p:cNvPr id="6246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1190625"/>
            <a:ext cx="84582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Tiling Impact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E6E96-670A-4E60-9E79-BC0612E7EB75}" type="slidenum">
              <a:rPr lang="zh-CN" altLang="en-US" smtClean="0"/>
              <a:pPr>
                <a:defRPr/>
              </a:pPr>
              <a:t>57</a:t>
            </a:fld>
            <a:endParaRPr lang="zh-CN" altLang="en-US" dirty="0"/>
          </a:p>
        </p:txBody>
      </p:sp>
      <p:sp>
        <p:nvSpPr>
          <p:cNvPr id="63492" name="TextBox 6"/>
          <p:cNvSpPr txBox="1">
            <a:spLocks noChangeArrowheads="1"/>
          </p:cNvSpPr>
          <p:nvPr/>
        </p:nvSpPr>
        <p:spPr bwMode="auto">
          <a:xfrm>
            <a:off x="914400" y="703263"/>
            <a:ext cx="76200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endParaRPr lang="en-US" altLang="zh-CN" sz="2400" b="0"/>
          </a:p>
          <a:p>
            <a:pPr>
              <a:buFont typeface="Arial" charset="0"/>
              <a:buChar char="•"/>
            </a:pPr>
            <a:r>
              <a:rPr lang="en-US" altLang="zh-CN" sz="2400" b="0"/>
              <a:t>G80 without tiling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367Gflops/s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21.6/367=5.8% potential is used</a:t>
            </a:r>
            <a:endParaRPr lang="zh-CN" altLang="en-US" sz="2400" b="0">
              <a:latin typeface="华文隶书" pitchFamily="2" charset="-122"/>
              <a:ea typeface="华文隶书" pitchFamily="2" charset="-122"/>
            </a:endParaRPr>
          </a:p>
          <a:p>
            <a:pPr>
              <a:buFont typeface="Arial" charset="0"/>
              <a:buChar char="•"/>
            </a:pPr>
            <a:endParaRPr lang="en-US" altLang="zh-CN" sz="2400" b="0"/>
          </a:p>
          <a:p>
            <a:pPr>
              <a:buFont typeface="Arial" charset="0"/>
              <a:buChar char="•"/>
            </a:pPr>
            <a:r>
              <a:rPr lang="en-US" altLang="zh-CN" sz="2400" b="0"/>
              <a:t>G80 with 16x16 tiling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G80 has 16KB shard memory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16*16*2*4=2KB shared memory for each block, can accommodate 8 blocks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21.6*15=324Gflops/s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324/367=88% potential is used</a:t>
            </a:r>
          </a:p>
          <a:p>
            <a:pPr>
              <a:buFont typeface="Arial" charset="0"/>
              <a:buChar char="•"/>
            </a:pPr>
            <a:endParaRPr lang="en-US" altLang="zh-CN" sz="2400" b="0"/>
          </a:p>
          <a:p>
            <a:pPr>
              <a:buFont typeface="Arial" charset="0"/>
              <a:buChar char="•"/>
            </a:pPr>
            <a:r>
              <a:rPr lang="en-US" altLang="zh-CN" sz="2400" b="0"/>
              <a:t>However G80 only support 768 threads per SM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16*16=256 threads, 768/256=3 blocks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Only 6KB shared memory is used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Fermi can support 1536 threads per SM</a:t>
            </a:r>
          </a:p>
          <a:p>
            <a:pPr lvl="1"/>
            <a:endParaRPr lang="en-US" altLang="zh-CN" sz="2400" b="0">
              <a:latin typeface="华文隶书" pitchFamily="2" charset="-122"/>
              <a:ea typeface="华文隶书" pitchFamily="2" charset="-122"/>
            </a:endParaRPr>
          </a:p>
          <a:p>
            <a:pPr>
              <a:buFont typeface="Arial" charset="0"/>
              <a:buChar char="•"/>
            </a:pPr>
            <a:endParaRPr lang="en-US" altLang="zh-CN" sz="2400" b="0"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Performance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418AC-E561-4E99-8C59-FFE90BF878AD}" type="slidenum">
              <a:rPr lang="zh-CN" altLang="en-US" smtClean="0"/>
              <a:pPr>
                <a:defRPr/>
              </a:pPr>
              <a:t>58</a:t>
            </a:fld>
            <a:endParaRPr lang="zh-CN" altLang="en-US" dirty="0"/>
          </a:p>
        </p:txBody>
      </p:sp>
      <p:pic>
        <p:nvPicPr>
          <p:cNvPr id="6451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275" y="1219200"/>
            <a:ext cx="85534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CUDA Device and Threads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AF463-7BC5-4777-A3F5-CD77827D41F8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20484" name="矩形 4"/>
          <p:cNvSpPr>
            <a:spLocks noChangeArrowheads="1"/>
          </p:cNvSpPr>
          <p:nvPr/>
        </p:nvSpPr>
        <p:spPr bwMode="auto">
          <a:xfrm>
            <a:off x="685800" y="990600"/>
            <a:ext cx="8001000" cy="609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  <a:p>
            <a:pPr>
              <a:buFont typeface="Arial" charset="0"/>
              <a:buChar char="•"/>
            </a:pPr>
            <a:r>
              <a:rPr lang="en-US" altLang="zh-CN" sz="2000"/>
              <a:t>A compute device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Is a coprocessor to the CPU or host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Has its own DRAM (device memory)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Runs many threads in parallel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Is typically a GPU but can also be another type of parallel processing device </a:t>
            </a:r>
          </a:p>
          <a:p>
            <a:pPr>
              <a:buFont typeface="Arial" charset="0"/>
              <a:buChar char="•"/>
            </a:pPr>
            <a:endParaRPr lang="zh-CN" altLang="en-US" sz="2000"/>
          </a:p>
          <a:p>
            <a:pPr>
              <a:buFont typeface="Arial" charset="0"/>
              <a:buChar char="•"/>
            </a:pPr>
            <a:r>
              <a:rPr lang="en-US" altLang="zh-CN" sz="2000"/>
              <a:t>Data-parallel portions of an application are expressed as device kernels which run on many threads</a:t>
            </a:r>
          </a:p>
          <a:p>
            <a:pPr>
              <a:buFont typeface="Arial" charset="0"/>
              <a:buChar char="•"/>
            </a:pPr>
            <a:endParaRPr lang="en-US" altLang="zh-CN" sz="2000"/>
          </a:p>
          <a:p>
            <a:pPr>
              <a:buFont typeface="Arial" charset="0"/>
              <a:buChar char="•"/>
            </a:pPr>
            <a:r>
              <a:rPr lang="en-US" altLang="zh-CN" sz="2000"/>
              <a:t>Differences between GPU and CPU threads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GPU threads are extremely light weight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Very little creation overhead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GPU needs 1000s of threads for full efficiency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Multi-core CPU needs only a few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 Extension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CFD70C-AB15-41E7-ACCD-E7ED8FB89BEE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133475"/>
            <a:ext cx="896302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Compilation Flow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A1F02-1B7F-4581-8F32-167FB945E52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8" y="1114425"/>
            <a:ext cx="85058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Compilation Flow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44A0F-BF35-4146-8A6D-2DB126B56A26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3525" y="1219200"/>
            <a:ext cx="60864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7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lin ang="5400000" scaled="0"/>
        </a:gradFill>
        <a:effectLst>
          <a:outerShdw sx="1000" sy="1000" rotWithShape="0">
            <a:srgbClr val="000000"/>
          </a:outerShdw>
        </a:effectLst>
        <a:scene3d>
          <a:camera prst="isometricOffAxis2Left">
            <a:rot lat="0" lon="0" rev="0"/>
          </a:camera>
          <a:lightRig rig="threePt" dir="t">
            <a:rot lat="0" lon="0" rev="0"/>
          </a:lightRig>
        </a:scene3d>
        <a:sp3d extrusionH="430530" prstMaterial="metal">
          <a:bevelT w="13970" h="13970" prst="angle"/>
          <a:bevelB w="13970" h="13970" prst="angle"/>
          <a:extrusionClr>
            <a:srgbClr val="7030A0"/>
          </a:extrusionClr>
        </a:sp3d>
      </a:spPr>
      <a:bodyPr rtlCol="0" anchor="ctr">
        <a:flatTx/>
      </a:bodyPr>
      <a:lstStyle>
        <a:defPPr algn="ctr">
          <a:defRPr/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12825</TotalTime>
  <Words>1675</Words>
  <Application>Microsoft Office PowerPoint</Application>
  <PresentationFormat>全屏显示(4:3)</PresentationFormat>
  <Paragraphs>330</Paragraphs>
  <Slides>58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Batang</vt:lpstr>
      <vt:lpstr>黑体</vt:lpstr>
      <vt:lpstr>华文隶书</vt:lpstr>
      <vt:lpstr>微软雅黑</vt:lpstr>
      <vt:lpstr>幼圆</vt:lpstr>
      <vt:lpstr>Arial</vt:lpstr>
      <vt:lpstr>Calibri</vt:lpstr>
      <vt:lpstr>Comic Sans MS</vt:lpstr>
      <vt:lpstr>Courier New</vt:lpstr>
      <vt:lpstr>Wingdings</vt:lpstr>
      <vt:lpstr>4_Office 主题</vt:lpstr>
      <vt:lpstr>7_Office 主题</vt:lpstr>
      <vt:lpstr>  CS433 Parallel and Distributed Computing  </vt:lpstr>
      <vt:lpstr>CUDA</vt:lpstr>
      <vt:lpstr>GPU Location</vt:lpstr>
      <vt:lpstr>GPU Vs. CPU</vt:lpstr>
      <vt:lpstr>CUDA Execution Model</vt:lpstr>
      <vt:lpstr>CUDA Device and Threads</vt:lpstr>
      <vt:lpstr>C Extension</vt:lpstr>
      <vt:lpstr>Compilation Flow</vt:lpstr>
      <vt:lpstr>Compilation Flow </vt:lpstr>
      <vt:lpstr>Loop Transformation</vt:lpstr>
      <vt:lpstr>Permutation</vt:lpstr>
      <vt:lpstr>Tiling</vt:lpstr>
      <vt:lpstr>Tiling</vt:lpstr>
      <vt:lpstr>Tiling</vt:lpstr>
      <vt:lpstr>Tiling</vt:lpstr>
      <vt:lpstr>Blocking</vt:lpstr>
      <vt:lpstr>Unroll and Jam</vt:lpstr>
      <vt:lpstr>Unroll and Jam</vt:lpstr>
      <vt:lpstr>Matrix Multiplication</vt:lpstr>
      <vt:lpstr>Matrix Layout </vt:lpstr>
      <vt:lpstr>Matrix Main Program</vt:lpstr>
      <vt:lpstr>Kernel Program</vt:lpstr>
      <vt:lpstr>Creating CUDA Memory Space</vt:lpstr>
      <vt:lpstr>Memory Copy</vt:lpstr>
      <vt:lpstr>Kernel Program</vt:lpstr>
      <vt:lpstr>Calculating a Dot</vt:lpstr>
      <vt:lpstr>Kernel Program</vt:lpstr>
      <vt:lpstr>Function Declarations</vt:lpstr>
      <vt:lpstr>Thread Blocks</vt:lpstr>
      <vt:lpstr>Building Variables</vt:lpstr>
      <vt:lpstr>Kernel Invocation</vt:lpstr>
      <vt:lpstr>Thread Blocks</vt:lpstr>
      <vt:lpstr>Matrix Program</vt:lpstr>
      <vt:lpstr>Kernel Program</vt:lpstr>
      <vt:lpstr>Characteristics of Thread Blocks </vt:lpstr>
      <vt:lpstr>Transparency </vt:lpstr>
      <vt:lpstr>Threads Assignment</vt:lpstr>
      <vt:lpstr>Threads Scheduling</vt:lpstr>
      <vt:lpstr>Threads Allocation</vt:lpstr>
      <vt:lpstr>Special Functions</vt:lpstr>
      <vt:lpstr>Synchronization</vt:lpstr>
      <vt:lpstr>Synchronization</vt:lpstr>
      <vt:lpstr>Memory Constraints</vt:lpstr>
      <vt:lpstr>Memory Types</vt:lpstr>
      <vt:lpstr>Memory Types</vt:lpstr>
      <vt:lpstr>Unified Memory Space</vt:lpstr>
      <vt:lpstr>Memory Declaration</vt:lpstr>
      <vt:lpstr>Memory Strategy</vt:lpstr>
      <vt:lpstr>Memory Strategy</vt:lpstr>
      <vt:lpstr>Shared Data in Matrix</vt:lpstr>
      <vt:lpstr>Shared Data in Matrix</vt:lpstr>
      <vt:lpstr>Matrix Tiling</vt:lpstr>
      <vt:lpstr>Matrix Tiling</vt:lpstr>
      <vt:lpstr>Tiled Multiply</vt:lpstr>
      <vt:lpstr>Tiling Code</vt:lpstr>
      <vt:lpstr>Tiling Code</vt:lpstr>
      <vt:lpstr>Tiling Impact</vt:lpstr>
      <vt:lpstr>Performance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番茄花园</dc:creator>
  <cp:lastModifiedBy>Alex Liang</cp:lastModifiedBy>
  <cp:revision>1767</cp:revision>
  <dcterms:created xsi:type="dcterms:W3CDTF">2009-03-12T05:07:32Z</dcterms:created>
  <dcterms:modified xsi:type="dcterms:W3CDTF">2020-10-09T15:11:27Z</dcterms:modified>
</cp:coreProperties>
</file>